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2918400" cy="51206400"/>
  <p:notesSz cx="6934200" cy="9220200"/>
  <p:defaultText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28">
          <p15:clr>
            <a:srgbClr val="A4A3A4"/>
          </p15:clr>
        </p15:guide>
        <p15:guide id="2" orient="horz" pos="896">
          <p15:clr>
            <a:srgbClr val="A4A3A4"/>
          </p15:clr>
        </p15:guide>
        <p15:guide id="3" orient="horz" pos="7168">
          <p15:clr>
            <a:srgbClr val="A4A3A4"/>
          </p15:clr>
        </p15:guide>
        <p15:guide id="4" orient="horz" pos="30016">
          <p15:clr>
            <a:srgbClr val="A4A3A4"/>
          </p15:clr>
        </p15:guide>
        <p15:guide id="5" pos="8513">
          <p15:clr>
            <a:srgbClr val="A4A3A4"/>
          </p15:clr>
        </p15:guide>
        <p15:guide id="6" pos="370">
          <p15:clr>
            <a:srgbClr val="A4A3A4"/>
          </p15:clr>
        </p15:guide>
        <p15:guide id="7" pos="20366">
          <p15:clr>
            <a:srgbClr val="A4A3A4"/>
          </p15:clr>
        </p15:guide>
        <p15:guide id="8" pos="4071">
          <p15:clr>
            <a:srgbClr val="A4A3A4"/>
          </p15:clr>
        </p15:guide>
        <p15:guide id="9" pos="4440">
          <p15:clr>
            <a:srgbClr val="A4A3A4"/>
          </p15:clr>
        </p15:guide>
        <p15:guide id="10" pos="12209">
          <p15:clr>
            <a:srgbClr val="A4A3A4"/>
          </p15:clr>
        </p15:guide>
        <p15:guide id="11" pos="12581">
          <p15:clr>
            <a:srgbClr val="A4A3A4"/>
          </p15:clr>
        </p15:guide>
        <p15:guide id="12" pos="16278">
          <p15:clr>
            <a:srgbClr val="A4A3A4"/>
          </p15:clr>
        </p15:guide>
        <p15:guide id="13" pos="16648">
          <p15:clr>
            <a:srgbClr val="A4A3A4"/>
          </p15:clr>
        </p15:guide>
        <p15:guide id="14" pos="81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04">
          <p15:clr>
            <a:srgbClr val="A4A3A4"/>
          </p15:clr>
        </p15:guide>
        <p15:guide id="4"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ff, Catherine M" initials="CH" lastIdx="10" clrIdx="0"/>
  <p:cmAuthor id="1" name="Mancini, Ann" initials="MA" lastIdx="10" clrIdx="1"/>
  <p:cmAuthor id="2" name="Sloand, James A" initials="SJA" lastIdx="28" clrIdx="2"/>
  <p:cmAuthor id="3" name="Firanek, Catherine A." initials="FCA" lastIdx="2" clrIdx="3"/>
  <p:cmAuthor id="4" name="Mary Knowles" initials="MK"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003399"/>
    <a:srgbClr val="766A65"/>
    <a:srgbClr val="DDEFFF"/>
    <a:srgbClr val="4D4D4D"/>
    <a:srgbClr val="89756C"/>
    <a:srgbClr val="01539C"/>
    <a:srgbClr val="333333"/>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21" autoAdjust="0"/>
    <p:restoredTop sz="99822" autoAdjust="0"/>
  </p:normalViewPr>
  <p:slideViewPr>
    <p:cSldViewPr snapToGrid="0" showGuides="1">
      <p:cViewPr varScale="1">
        <p:scale>
          <a:sx n="10" d="100"/>
          <a:sy n="10" d="100"/>
        </p:scale>
        <p:origin x="2940" y="114"/>
      </p:cViewPr>
      <p:guideLst>
        <p:guide orient="horz" pos="16128"/>
        <p:guide orient="horz" pos="896"/>
        <p:guide orient="horz" pos="7168"/>
        <p:guide orient="horz" pos="30016"/>
        <p:guide pos="8513"/>
        <p:guide pos="370"/>
        <p:guide pos="20366"/>
        <p:guide pos="4071"/>
        <p:guide pos="4440"/>
        <p:guide pos="12209"/>
        <p:guide pos="12581"/>
        <p:guide pos="16278"/>
        <p:guide pos="16648"/>
        <p:guide pos="8169"/>
      </p:guideLst>
    </p:cSldViewPr>
  </p:slideViewPr>
  <p:notesTextViewPr>
    <p:cViewPr>
      <p:scale>
        <a:sx n="1" d="1"/>
        <a:sy n="1" d="1"/>
      </p:scale>
      <p:origin x="0" y="0"/>
    </p:cViewPr>
  </p:notesTextViewPr>
  <p:notesViewPr>
    <p:cSldViewPr snapToGrid="0" showGuides="1">
      <p:cViewPr varScale="1">
        <p:scale>
          <a:sx n="76" d="100"/>
          <a:sy n="76" d="100"/>
        </p:scale>
        <p:origin x="-3324" y="-102"/>
      </p:cViewPr>
      <p:guideLst>
        <p:guide orient="horz" pos="2880"/>
        <p:guide pos="2160"/>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iranec\Documents\EDTA\2017\Copy%20of%20EDTAAbstractData_MRK1_CF110517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rot="0" vert="horz"/>
          <a:lstStyle/>
          <a:p>
            <a:pPr>
              <a:defRPr sz="4000"/>
            </a:pPr>
            <a:r>
              <a:rPr lang="en-US" sz="4000" dirty="0"/>
              <a:t>Comparison of % of </a:t>
            </a:r>
            <a:r>
              <a:rPr lang="en-US" sz="4000" i="1" dirty="0"/>
              <a:t>Proactive</a:t>
            </a:r>
            <a:r>
              <a:rPr lang="en-US" sz="4000" dirty="0"/>
              <a:t> </a:t>
            </a:r>
            <a:r>
              <a:rPr lang="en-US" sz="4000" i="1" dirty="0"/>
              <a:t>Time Spent </a:t>
            </a:r>
            <a:r>
              <a:rPr lang="en-US" sz="4000" dirty="0"/>
              <a:t>with Direct and Indirect Patient Tasks Observed Pre-RPM and Post-RPM</a:t>
            </a:r>
          </a:p>
        </c:rich>
      </c:tx>
      <c:layout>
        <c:manualLayout>
          <c:xMode val="edge"/>
          <c:yMode val="edge"/>
          <c:x val="0.12603074616221832"/>
          <c:y val="8.8728530635737591E-3"/>
        </c:manualLayout>
      </c:layout>
      <c:overlay val="0"/>
    </c:title>
    <c:autoTitleDeleted val="0"/>
    <c:plotArea>
      <c:layout>
        <c:manualLayout>
          <c:layoutTarget val="inner"/>
          <c:xMode val="edge"/>
          <c:yMode val="edge"/>
          <c:x val="0.10836496842565678"/>
          <c:y val="0.17506611367142413"/>
          <c:w val="0.89163503157434321"/>
          <c:h val="0.62724579767791588"/>
        </c:manualLayout>
      </c:layout>
      <c:barChart>
        <c:barDir val="col"/>
        <c:grouping val="clustered"/>
        <c:varyColors val="0"/>
        <c:ser>
          <c:idx val="0"/>
          <c:order val="0"/>
          <c:tx>
            <c:strRef>
              <c:f>Sheet1!$B$3</c:f>
              <c:strCache>
                <c:ptCount val="1"/>
                <c:pt idx="0">
                  <c:v>Pre RPM</c:v>
                </c:pt>
              </c:strCache>
            </c:strRef>
          </c:tx>
          <c:invertIfNegative val="0"/>
          <c:dLbls>
            <c:spPr>
              <a:noFill/>
              <a:ln>
                <a:noFill/>
              </a:ln>
              <a:effectLst/>
            </c:spPr>
            <c:txPr>
              <a:bodyPr/>
              <a:lstStyle/>
              <a:p>
                <a:pPr>
                  <a:defRPr sz="36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Sheet1!$C$2:$H$2</c:f>
              <c:strCache>
                <c:ptCount val="6"/>
                <c:pt idx="0">
                  <c:v>Computer</c:v>
                </c:pt>
                <c:pt idx="1">
                  <c:v>Consult</c:v>
                </c:pt>
                <c:pt idx="2">
                  <c:v>Converse</c:v>
                </c:pt>
                <c:pt idx="3">
                  <c:v>Paper</c:v>
                </c:pt>
                <c:pt idx="4">
                  <c:v>Phone</c:v>
                </c:pt>
                <c:pt idx="5">
                  <c:v>Travel</c:v>
                </c:pt>
              </c:strCache>
            </c:strRef>
          </c:cat>
          <c:val>
            <c:numRef>
              <c:f>Sheet1!$C$3:$H$3</c:f>
              <c:numCache>
                <c:formatCode>0.00%</c:formatCode>
                <c:ptCount val="6"/>
                <c:pt idx="0">
                  <c:v>3.0000000000000001E-3</c:v>
                </c:pt>
                <c:pt idx="1">
                  <c:v>2E-3</c:v>
                </c:pt>
                <c:pt idx="2" formatCode="0%">
                  <c:v>0</c:v>
                </c:pt>
                <c:pt idx="3" formatCode="0%">
                  <c:v>0</c:v>
                </c:pt>
                <c:pt idx="4">
                  <c:v>1.2999999999999999E-2</c:v>
                </c:pt>
                <c:pt idx="5" formatCode="0%">
                  <c:v>0</c:v>
                </c:pt>
              </c:numCache>
            </c:numRef>
          </c:val>
          <c:extLst>
            <c:ext xmlns:c16="http://schemas.microsoft.com/office/drawing/2014/chart" uri="{C3380CC4-5D6E-409C-BE32-E72D297353CC}">
              <c16:uniqueId val="{00000000-C0C7-4206-B008-CF2C3962C4FA}"/>
            </c:ext>
          </c:extLst>
        </c:ser>
        <c:ser>
          <c:idx val="1"/>
          <c:order val="1"/>
          <c:tx>
            <c:strRef>
              <c:f>Sheet1!$B$4</c:f>
              <c:strCache>
                <c:ptCount val="1"/>
                <c:pt idx="0">
                  <c:v>Post RPM</c:v>
                </c:pt>
              </c:strCache>
            </c:strRef>
          </c:tx>
          <c:invertIfNegative val="0"/>
          <c:dLbls>
            <c:spPr>
              <a:noFill/>
              <a:ln>
                <a:noFill/>
              </a:ln>
              <a:effectLst/>
            </c:spPr>
            <c:txPr>
              <a:bodyPr/>
              <a:lstStyle/>
              <a:p>
                <a:pPr>
                  <a:defRPr sz="36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Sheet1!$C$2:$H$2</c:f>
              <c:strCache>
                <c:ptCount val="6"/>
                <c:pt idx="0">
                  <c:v>Computer</c:v>
                </c:pt>
                <c:pt idx="1">
                  <c:v>Consult</c:v>
                </c:pt>
                <c:pt idx="2">
                  <c:v>Converse</c:v>
                </c:pt>
                <c:pt idx="3">
                  <c:v>Paper</c:v>
                </c:pt>
                <c:pt idx="4">
                  <c:v>Phone</c:v>
                </c:pt>
                <c:pt idx="5">
                  <c:v>Travel</c:v>
                </c:pt>
              </c:strCache>
            </c:strRef>
          </c:cat>
          <c:val>
            <c:numRef>
              <c:f>Sheet1!$C$4:$H$4</c:f>
              <c:numCache>
                <c:formatCode>0.00%</c:formatCode>
                <c:ptCount val="6"/>
                <c:pt idx="0">
                  <c:v>0.112</c:v>
                </c:pt>
                <c:pt idx="1">
                  <c:v>8.6999999999999994E-2</c:v>
                </c:pt>
                <c:pt idx="2">
                  <c:v>1.0999999999999999E-2</c:v>
                </c:pt>
                <c:pt idx="3">
                  <c:v>1.4E-2</c:v>
                </c:pt>
                <c:pt idx="4">
                  <c:v>8.7999999999999995E-2</c:v>
                </c:pt>
                <c:pt idx="5">
                  <c:v>5.8000000000000003E-2</c:v>
                </c:pt>
              </c:numCache>
            </c:numRef>
          </c:val>
          <c:extLst>
            <c:ext xmlns:c16="http://schemas.microsoft.com/office/drawing/2014/chart" uri="{C3380CC4-5D6E-409C-BE32-E72D297353CC}">
              <c16:uniqueId val="{00000001-C0C7-4206-B008-CF2C3962C4FA}"/>
            </c:ext>
          </c:extLst>
        </c:ser>
        <c:dLbls>
          <c:dLblPos val="inEnd"/>
          <c:showLegendKey val="0"/>
          <c:showVal val="1"/>
          <c:showCatName val="0"/>
          <c:showSerName val="0"/>
          <c:showPercent val="0"/>
          <c:showBubbleSize val="0"/>
        </c:dLbls>
        <c:gapWidth val="150"/>
        <c:axId val="196713856"/>
        <c:axId val="201135232"/>
      </c:barChart>
      <c:catAx>
        <c:axId val="196713856"/>
        <c:scaling>
          <c:orientation val="minMax"/>
        </c:scaling>
        <c:delete val="0"/>
        <c:axPos val="b"/>
        <c:numFmt formatCode="General" sourceLinked="1"/>
        <c:majorTickMark val="none"/>
        <c:minorTickMark val="none"/>
        <c:tickLblPos val="nextTo"/>
        <c:txPr>
          <a:bodyPr rot="-60000000" vert="horz"/>
          <a:lstStyle/>
          <a:p>
            <a:pPr>
              <a:defRPr sz="4000"/>
            </a:pPr>
            <a:endParaRPr lang="en-US"/>
          </a:p>
        </c:txPr>
        <c:crossAx val="201135232"/>
        <c:crosses val="autoZero"/>
        <c:auto val="1"/>
        <c:lblAlgn val="ctr"/>
        <c:lblOffset val="100"/>
        <c:noMultiLvlLbl val="0"/>
      </c:catAx>
      <c:valAx>
        <c:axId val="201135232"/>
        <c:scaling>
          <c:orientation val="minMax"/>
        </c:scaling>
        <c:delete val="0"/>
        <c:axPos val="l"/>
        <c:majorGridlines/>
        <c:numFmt formatCode="0.0%" sourceLinked="0"/>
        <c:majorTickMark val="none"/>
        <c:minorTickMark val="none"/>
        <c:tickLblPos val="nextTo"/>
        <c:txPr>
          <a:bodyPr rot="-60000000" vert="horz"/>
          <a:lstStyle/>
          <a:p>
            <a:pPr>
              <a:defRPr sz="4000"/>
            </a:pPr>
            <a:endParaRPr lang="en-US"/>
          </a:p>
        </c:txPr>
        <c:crossAx val="196713856"/>
        <c:crosses val="autoZero"/>
        <c:crossBetween val="between"/>
      </c:valAx>
    </c:plotArea>
    <c:legend>
      <c:legendPos val="b"/>
      <c:overlay val="0"/>
      <c:txPr>
        <a:bodyPr rot="0" vert="horz"/>
        <a:lstStyle/>
        <a:p>
          <a:pPr>
            <a:defRPr sz="3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6DB984-94EE-4941-8097-AAAB3B3AAC5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594D9528-187B-45A4-8933-DDA572B6DF54}">
      <dgm:prSet phldrT="[Text]" custT="1"/>
      <dgm:spPr/>
      <dgm:t>
        <a:bodyPr/>
        <a:lstStyle/>
        <a:p>
          <a:r>
            <a:rPr lang="en-US" sz="4000" dirty="0"/>
            <a:t>Task Categories</a:t>
          </a:r>
        </a:p>
      </dgm:t>
    </dgm:pt>
    <dgm:pt modelId="{F10DB780-AE09-4B28-AB0B-D612AD3B6BED}" type="parTrans" cxnId="{89A348A1-0C38-49EA-A61B-66F8AB17ADE4}">
      <dgm:prSet/>
      <dgm:spPr/>
      <dgm:t>
        <a:bodyPr/>
        <a:lstStyle/>
        <a:p>
          <a:endParaRPr lang="en-US"/>
        </a:p>
      </dgm:t>
    </dgm:pt>
    <dgm:pt modelId="{982444F1-EEBE-4A6C-ABAA-1EF4EF34C7A2}" type="sibTrans" cxnId="{89A348A1-0C38-49EA-A61B-66F8AB17ADE4}">
      <dgm:prSet/>
      <dgm:spPr/>
      <dgm:t>
        <a:bodyPr/>
        <a:lstStyle/>
        <a:p>
          <a:endParaRPr lang="en-US"/>
        </a:p>
      </dgm:t>
    </dgm:pt>
    <dgm:pt modelId="{11DCAABC-0E40-4885-9ADA-4E885CFA88FA}">
      <dgm:prSet phldrT="[Text]" custT="1"/>
      <dgm:spPr/>
      <dgm:t>
        <a:bodyPr/>
        <a:lstStyle/>
        <a:p>
          <a:r>
            <a:rPr lang="en-US" sz="4000" dirty="0"/>
            <a:t>Direct patient tasks</a:t>
          </a:r>
        </a:p>
      </dgm:t>
    </dgm:pt>
    <dgm:pt modelId="{24CA3A63-45BC-4AC9-AC51-C293A97EE176}" type="parTrans" cxnId="{E8E67DCD-1243-4F3D-AE6B-DFB214A5D699}">
      <dgm:prSet/>
      <dgm:spPr/>
      <dgm:t>
        <a:bodyPr/>
        <a:lstStyle/>
        <a:p>
          <a:endParaRPr lang="en-US"/>
        </a:p>
      </dgm:t>
    </dgm:pt>
    <dgm:pt modelId="{5B03E985-7FF0-4362-A782-87681795A6E4}" type="sibTrans" cxnId="{E8E67DCD-1243-4F3D-AE6B-DFB214A5D699}">
      <dgm:prSet/>
      <dgm:spPr/>
      <dgm:t>
        <a:bodyPr/>
        <a:lstStyle/>
        <a:p>
          <a:endParaRPr lang="en-US"/>
        </a:p>
      </dgm:t>
    </dgm:pt>
    <dgm:pt modelId="{DF39A1B7-0A49-4235-85A2-CB3288D3128D}">
      <dgm:prSet phldrT="[Text]" custT="1"/>
      <dgm:spPr/>
      <dgm:t>
        <a:bodyPr/>
        <a:lstStyle/>
        <a:p>
          <a:r>
            <a:rPr lang="en-US" sz="4000" dirty="0"/>
            <a:t>Proactive</a:t>
          </a:r>
        </a:p>
      </dgm:t>
    </dgm:pt>
    <dgm:pt modelId="{DFF56A5F-474A-43EA-A49F-2504CA553EA5}" type="parTrans" cxnId="{8550AC00-A172-4696-849D-A5BD026F723E}">
      <dgm:prSet/>
      <dgm:spPr/>
      <dgm:t>
        <a:bodyPr/>
        <a:lstStyle/>
        <a:p>
          <a:endParaRPr lang="en-US"/>
        </a:p>
      </dgm:t>
    </dgm:pt>
    <dgm:pt modelId="{6A242026-1583-4962-93E6-7257D1F32294}" type="sibTrans" cxnId="{8550AC00-A172-4696-849D-A5BD026F723E}">
      <dgm:prSet/>
      <dgm:spPr/>
      <dgm:t>
        <a:bodyPr/>
        <a:lstStyle/>
        <a:p>
          <a:endParaRPr lang="en-US"/>
        </a:p>
      </dgm:t>
    </dgm:pt>
    <dgm:pt modelId="{C7845E14-675E-479D-AA06-D145EBB08C2B}">
      <dgm:prSet phldrT="[Text]" custT="1"/>
      <dgm:spPr/>
      <dgm:t>
        <a:bodyPr/>
        <a:lstStyle/>
        <a:p>
          <a:r>
            <a:rPr lang="en-US" sz="4000" dirty="0"/>
            <a:t>Indirect patient tasks</a:t>
          </a:r>
        </a:p>
      </dgm:t>
    </dgm:pt>
    <dgm:pt modelId="{B6CE346C-90E1-4992-9AA3-546A5EA17050}" type="parTrans" cxnId="{48A581D5-D627-4EE1-A318-E8C0BB77003C}">
      <dgm:prSet/>
      <dgm:spPr/>
      <dgm:t>
        <a:bodyPr/>
        <a:lstStyle/>
        <a:p>
          <a:endParaRPr lang="en-US"/>
        </a:p>
      </dgm:t>
    </dgm:pt>
    <dgm:pt modelId="{74BFA5CB-E6EB-4502-9C3E-A208CECBF95A}" type="sibTrans" cxnId="{48A581D5-D627-4EE1-A318-E8C0BB77003C}">
      <dgm:prSet/>
      <dgm:spPr/>
      <dgm:t>
        <a:bodyPr/>
        <a:lstStyle/>
        <a:p>
          <a:endParaRPr lang="en-US"/>
        </a:p>
      </dgm:t>
    </dgm:pt>
    <dgm:pt modelId="{896F3DB2-2F7A-4D5C-AF24-45D4717919AE}">
      <dgm:prSet phldrT="[Text]" custT="1"/>
      <dgm:spPr/>
      <dgm:t>
        <a:bodyPr/>
        <a:lstStyle/>
        <a:p>
          <a:r>
            <a:rPr lang="en-US" sz="4000" dirty="0"/>
            <a:t>Routine</a:t>
          </a:r>
        </a:p>
      </dgm:t>
    </dgm:pt>
    <dgm:pt modelId="{9D0B0534-EFEF-49DF-A8AE-910C36A4F860}" type="parTrans" cxnId="{6501BD54-65C3-465D-8D8B-1A87BD8C3764}">
      <dgm:prSet/>
      <dgm:spPr/>
      <dgm:t>
        <a:bodyPr/>
        <a:lstStyle/>
        <a:p>
          <a:endParaRPr lang="en-US"/>
        </a:p>
      </dgm:t>
    </dgm:pt>
    <dgm:pt modelId="{F7CBE7F4-F020-4FDA-9536-1328FD7E7121}" type="sibTrans" cxnId="{6501BD54-65C3-465D-8D8B-1A87BD8C3764}">
      <dgm:prSet/>
      <dgm:spPr/>
      <dgm:t>
        <a:bodyPr/>
        <a:lstStyle/>
        <a:p>
          <a:endParaRPr lang="en-US"/>
        </a:p>
      </dgm:t>
    </dgm:pt>
    <dgm:pt modelId="{67B12794-90B0-464E-949C-C4D392F24447}">
      <dgm:prSet phldrT="[Text]" custT="1"/>
      <dgm:spPr/>
      <dgm:t>
        <a:bodyPr/>
        <a:lstStyle/>
        <a:p>
          <a:r>
            <a:rPr lang="en-US" sz="4000" dirty="0"/>
            <a:t>Proactive</a:t>
          </a:r>
        </a:p>
      </dgm:t>
    </dgm:pt>
    <dgm:pt modelId="{2E89D349-2BE7-47ED-B7A2-0BE0CC35BDE7}" type="parTrans" cxnId="{08F79490-7172-4543-AC31-511817C1B606}">
      <dgm:prSet/>
      <dgm:spPr/>
      <dgm:t>
        <a:bodyPr/>
        <a:lstStyle/>
        <a:p>
          <a:endParaRPr lang="en-US"/>
        </a:p>
      </dgm:t>
    </dgm:pt>
    <dgm:pt modelId="{0348855F-7B3A-4874-9CE0-9B8A92EC9029}" type="sibTrans" cxnId="{08F79490-7172-4543-AC31-511817C1B606}">
      <dgm:prSet/>
      <dgm:spPr/>
      <dgm:t>
        <a:bodyPr/>
        <a:lstStyle/>
        <a:p>
          <a:endParaRPr lang="en-US"/>
        </a:p>
      </dgm:t>
    </dgm:pt>
    <dgm:pt modelId="{3B7EB10C-FC03-4922-9990-C37EF5C4A064}">
      <dgm:prSet phldrT="[Text]" custT="1"/>
      <dgm:spPr/>
      <dgm:t>
        <a:bodyPr/>
        <a:lstStyle/>
        <a:p>
          <a:r>
            <a:rPr lang="en-US" sz="4000" dirty="0"/>
            <a:t>Reactive</a:t>
          </a:r>
        </a:p>
      </dgm:t>
    </dgm:pt>
    <dgm:pt modelId="{E6FC5D89-9A24-482B-9D1B-31982304B101}" type="parTrans" cxnId="{50C2FA0B-8FF9-4512-BACE-779EC027A5CE}">
      <dgm:prSet/>
      <dgm:spPr/>
      <dgm:t>
        <a:bodyPr/>
        <a:lstStyle/>
        <a:p>
          <a:endParaRPr lang="en-US"/>
        </a:p>
      </dgm:t>
    </dgm:pt>
    <dgm:pt modelId="{92B2F946-4748-4952-9929-CC17DD014301}" type="sibTrans" cxnId="{50C2FA0B-8FF9-4512-BACE-779EC027A5CE}">
      <dgm:prSet/>
      <dgm:spPr/>
      <dgm:t>
        <a:bodyPr/>
        <a:lstStyle/>
        <a:p>
          <a:endParaRPr lang="en-US"/>
        </a:p>
      </dgm:t>
    </dgm:pt>
    <dgm:pt modelId="{6197F369-1245-4A67-A919-114A89F7AA76}">
      <dgm:prSet custT="1"/>
      <dgm:spPr/>
      <dgm:t>
        <a:bodyPr/>
        <a:lstStyle/>
        <a:p>
          <a:r>
            <a:rPr lang="en-US" sz="4000" dirty="0"/>
            <a:t>Reactive</a:t>
          </a:r>
        </a:p>
      </dgm:t>
    </dgm:pt>
    <dgm:pt modelId="{315391CF-102A-49A2-A921-E0E53D3E13F9}" type="parTrans" cxnId="{13F44B4D-AAAD-406A-B4D6-D2264B60DE86}">
      <dgm:prSet/>
      <dgm:spPr/>
      <dgm:t>
        <a:bodyPr/>
        <a:lstStyle/>
        <a:p>
          <a:endParaRPr lang="en-US"/>
        </a:p>
      </dgm:t>
    </dgm:pt>
    <dgm:pt modelId="{E77AA0AE-6E24-446A-916C-43CA3F9FEA09}" type="sibTrans" cxnId="{13F44B4D-AAAD-406A-B4D6-D2264B60DE86}">
      <dgm:prSet/>
      <dgm:spPr/>
      <dgm:t>
        <a:bodyPr/>
        <a:lstStyle/>
        <a:p>
          <a:endParaRPr lang="en-US"/>
        </a:p>
      </dgm:t>
    </dgm:pt>
    <dgm:pt modelId="{ABB04639-4F90-4CCF-AC52-25BEE89C6FD5}">
      <dgm:prSet custT="1"/>
      <dgm:spPr/>
      <dgm:t>
        <a:bodyPr/>
        <a:lstStyle/>
        <a:p>
          <a:r>
            <a:rPr lang="en-US" sz="4000" dirty="0"/>
            <a:t>Routine</a:t>
          </a:r>
        </a:p>
      </dgm:t>
    </dgm:pt>
    <dgm:pt modelId="{5E44DEF9-37F0-4288-9727-E504C4760C89}" type="parTrans" cxnId="{6602F487-CAAB-4081-B2F4-810151876C7B}">
      <dgm:prSet/>
      <dgm:spPr/>
      <dgm:t>
        <a:bodyPr/>
        <a:lstStyle/>
        <a:p>
          <a:endParaRPr lang="en-US"/>
        </a:p>
      </dgm:t>
    </dgm:pt>
    <dgm:pt modelId="{9737D670-8248-45DA-9E87-B960436FB318}" type="sibTrans" cxnId="{6602F487-CAAB-4081-B2F4-810151876C7B}">
      <dgm:prSet/>
      <dgm:spPr/>
      <dgm:t>
        <a:bodyPr/>
        <a:lstStyle/>
        <a:p>
          <a:endParaRPr lang="en-US"/>
        </a:p>
      </dgm:t>
    </dgm:pt>
    <dgm:pt modelId="{BC8218B7-4AEC-4299-98E7-EE7DA1FF2E8A}" type="pres">
      <dgm:prSet presAssocID="{EC6DB984-94EE-4941-8097-AAAB3B3AAC53}" presName="diagram" presStyleCnt="0">
        <dgm:presLayoutVars>
          <dgm:chPref val="1"/>
          <dgm:dir/>
          <dgm:animOne val="branch"/>
          <dgm:animLvl val="lvl"/>
          <dgm:resizeHandles val="exact"/>
        </dgm:presLayoutVars>
      </dgm:prSet>
      <dgm:spPr/>
    </dgm:pt>
    <dgm:pt modelId="{E1995B16-E819-43FB-8386-1B4F7960A300}" type="pres">
      <dgm:prSet presAssocID="{594D9528-187B-45A4-8933-DDA572B6DF54}" presName="root1" presStyleCnt="0"/>
      <dgm:spPr/>
    </dgm:pt>
    <dgm:pt modelId="{50C3BA10-7E76-4734-97FA-F0B91446725F}" type="pres">
      <dgm:prSet presAssocID="{594D9528-187B-45A4-8933-DDA572B6DF54}" presName="LevelOneTextNode" presStyleLbl="node0" presStyleIdx="0" presStyleCnt="1" custScaleX="230325" custScaleY="103324" custLinFactNeighborX="-97312" custLinFactNeighborY="-7424">
        <dgm:presLayoutVars>
          <dgm:chPref val="3"/>
        </dgm:presLayoutVars>
      </dgm:prSet>
      <dgm:spPr/>
    </dgm:pt>
    <dgm:pt modelId="{1AE8E7D1-A1C4-426A-9471-FBF802A6004C}" type="pres">
      <dgm:prSet presAssocID="{594D9528-187B-45A4-8933-DDA572B6DF54}" presName="level2hierChild" presStyleCnt="0"/>
      <dgm:spPr/>
    </dgm:pt>
    <dgm:pt modelId="{8AB25B1C-2F44-4921-9544-78A820551EA2}" type="pres">
      <dgm:prSet presAssocID="{24CA3A63-45BC-4AC9-AC51-C293A97EE176}" presName="conn2-1" presStyleLbl="parChTrans1D2" presStyleIdx="0" presStyleCnt="2"/>
      <dgm:spPr/>
    </dgm:pt>
    <dgm:pt modelId="{CA33D4EB-CD46-4B12-8A72-EEDAF0168B29}" type="pres">
      <dgm:prSet presAssocID="{24CA3A63-45BC-4AC9-AC51-C293A97EE176}" presName="connTx" presStyleLbl="parChTrans1D2" presStyleIdx="0" presStyleCnt="2"/>
      <dgm:spPr/>
    </dgm:pt>
    <dgm:pt modelId="{B2DDF038-32F2-4E86-B701-C14CC2A155BE}" type="pres">
      <dgm:prSet presAssocID="{11DCAABC-0E40-4885-9ADA-4E885CFA88FA}" presName="root2" presStyleCnt="0"/>
      <dgm:spPr/>
    </dgm:pt>
    <dgm:pt modelId="{067BE5F6-4407-4A31-9D33-DBF90FA199EA}" type="pres">
      <dgm:prSet presAssocID="{11DCAABC-0E40-4885-9ADA-4E885CFA88FA}" presName="LevelTwoTextNode" presStyleLbl="node2" presStyleIdx="0" presStyleCnt="2" custScaleX="177955" custScaleY="116928" custLinFactNeighborX="8025" custLinFactNeighborY="5002">
        <dgm:presLayoutVars>
          <dgm:chPref val="3"/>
        </dgm:presLayoutVars>
      </dgm:prSet>
      <dgm:spPr/>
    </dgm:pt>
    <dgm:pt modelId="{CD004335-8F96-4578-8B16-B188E9F80EA7}" type="pres">
      <dgm:prSet presAssocID="{11DCAABC-0E40-4885-9ADA-4E885CFA88FA}" presName="level3hierChild" presStyleCnt="0"/>
      <dgm:spPr/>
    </dgm:pt>
    <dgm:pt modelId="{017E7483-B644-40FD-8DEA-7BAFDC28D54E}" type="pres">
      <dgm:prSet presAssocID="{DFF56A5F-474A-43EA-A49F-2504CA553EA5}" presName="conn2-1" presStyleLbl="parChTrans1D3" presStyleIdx="0" presStyleCnt="6"/>
      <dgm:spPr/>
    </dgm:pt>
    <dgm:pt modelId="{C42E696A-6485-43AF-A655-494BA84B0EAE}" type="pres">
      <dgm:prSet presAssocID="{DFF56A5F-474A-43EA-A49F-2504CA553EA5}" presName="connTx" presStyleLbl="parChTrans1D3" presStyleIdx="0" presStyleCnt="6"/>
      <dgm:spPr/>
    </dgm:pt>
    <dgm:pt modelId="{2E4C2FB4-144F-4A23-ACAF-7F012C13575D}" type="pres">
      <dgm:prSet presAssocID="{DF39A1B7-0A49-4235-85A2-CB3288D3128D}" presName="root2" presStyleCnt="0"/>
      <dgm:spPr/>
    </dgm:pt>
    <dgm:pt modelId="{F022A46E-942F-4603-B66D-EDD81B85DDC2}" type="pres">
      <dgm:prSet presAssocID="{DF39A1B7-0A49-4235-85A2-CB3288D3128D}" presName="LevelTwoTextNode" presStyleLbl="node3" presStyleIdx="0" presStyleCnt="6" custScaleX="199820" custScaleY="58260" custLinFactNeighborX="9308">
        <dgm:presLayoutVars>
          <dgm:chPref val="3"/>
        </dgm:presLayoutVars>
      </dgm:prSet>
      <dgm:spPr/>
    </dgm:pt>
    <dgm:pt modelId="{8AB41ADC-CAA6-4F3F-9C52-7550D802056C}" type="pres">
      <dgm:prSet presAssocID="{DF39A1B7-0A49-4235-85A2-CB3288D3128D}" presName="level3hierChild" presStyleCnt="0"/>
      <dgm:spPr/>
    </dgm:pt>
    <dgm:pt modelId="{40EA8CEE-E17E-46DA-8533-E8F74832365C}" type="pres">
      <dgm:prSet presAssocID="{315391CF-102A-49A2-A921-E0E53D3E13F9}" presName="conn2-1" presStyleLbl="parChTrans1D3" presStyleIdx="1" presStyleCnt="6"/>
      <dgm:spPr/>
    </dgm:pt>
    <dgm:pt modelId="{6FA7E257-EB67-476B-BCE9-05ACF52578B2}" type="pres">
      <dgm:prSet presAssocID="{315391CF-102A-49A2-A921-E0E53D3E13F9}" presName="connTx" presStyleLbl="parChTrans1D3" presStyleIdx="1" presStyleCnt="6"/>
      <dgm:spPr/>
    </dgm:pt>
    <dgm:pt modelId="{A252616A-4CD1-4C68-8C68-0E6D6B90DE14}" type="pres">
      <dgm:prSet presAssocID="{6197F369-1245-4A67-A919-114A89F7AA76}" presName="root2" presStyleCnt="0"/>
      <dgm:spPr/>
    </dgm:pt>
    <dgm:pt modelId="{C7BA9261-7C18-48CF-BC65-C42017684316}" type="pres">
      <dgm:prSet presAssocID="{6197F369-1245-4A67-A919-114A89F7AA76}" presName="LevelTwoTextNode" presStyleLbl="node3" presStyleIdx="1" presStyleCnt="6" custScaleX="200156" custScaleY="70630" custLinFactNeighborX="11635">
        <dgm:presLayoutVars>
          <dgm:chPref val="3"/>
        </dgm:presLayoutVars>
      </dgm:prSet>
      <dgm:spPr/>
    </dgm:pt>
    <dgm:pt modelId="{1AE6D4C2-9185-4899-82B4-319307F18480}" type="pres">
      <dgm:prSet presAssocID="{6197F369-1245-4A67-A919-114A89F7AA76}" presName="level3hierChild" presStyleCnt="0"/>
      <dgm:spPr/>
    </dgm:pt>
    <dgm:pt modelId="{02A50504-BF52-4E12-9CFE-1515ED010058}" type="pres">
      <dgm:prSet presAssocID="{9D0B0534-EFEF-49DF-A8AE-910C36A4F860}" presName="conn2-1" presStyleLbl="parChTrans1D3" presStyleIdx="2" presStyleCnt="6"/>
      <dgm:spPr/>
    </dgm:pt>
    <dgm:pt modelId="{ED6C5C3B-0CB4-40D2-B2FA-5462D98EE946}" type="pres">
      <dgm:prSet presAssocID="{9D0B0534-EFEF-49DF-A8AE-910C36A4F860}" presName="connTx" presStyleLbl="parChTrans1D3" presStyleIdx="2" presStyleCnt="6"/>
      <dgm:spPr/>
    </dgm:pt>
    <dgm:pt modelId="{5281AA78-5620-417F-A1EC-B5C3B8591934}" type="pres">
      <dgm:prSet presAssocID="{896F3DB2-2F7A-4D5C-AF24-45D4717919AE}" presName="root2" presStyleCnt="0"/>
      <dgm:spPr/>
    </dgm:pt>
    <dgm:pt modelId="{E5431798-8CB6-4547-9D53-775692B2487D}" type="pres">
      <dgm:prSet presAssocID="{896F3DB2-2F7A-4D5C-AF24-45D4717919AE}" presName="LevelTwoTextNode" presStyleLbl="node3" presStyleIdx="2" presStyleCnt="6" custScaleX="199820" custScaleY="58260" custLinFactNeighborX="11635">
        <dgm:presLayoutVars>
          <dgm:chPref val="3"/>
        </dgm:presLayoutVars>
      </dgm:prSet>
      <dgm:spPr/>
    </dgm:pt>
    <dgm:pt modelId="{5CBB82EE-2FCA-4852-BEC2-9979CE52B2BE}" type="pres">
      <dgm:prSet presAssocID="{896F3DB2-2F7A-4D5C-AF24-45D4717919AE}" presName="level3hierChild" presStyleCnt="0"/>
      <dgm:spPr/>
    </dgm:pt>
    <dgm:pt modelId="{DEE370BC-BED0-4FC0-B016-10CA135F234F}" type="pres">
      <dgm:prSet presAssocID="{B6CE346C-90E1-4992-9AA3-546A5EA17050}" presName="conn2-1" presStyleLbl="parChTrans1D2" presStyleIdx="1" presStyleCnt="2"/>
      <dgm:spPr/>
    </dgm:pt>
    <dgm:pt modelId="{C2429E0B-A49E-4179-A6C6-69F10B013296}" type="pres">
      <dgm:prSet presAssocID="{B6CE346C-90E1-4992-9AA3-546A5EA17050}" presName="connTx" presStyleLbl="parChTrans1D2" presStyleIdx="1" presStyleCnt="2"/>
      <dgm:spPr/>
    </dgm:pt>
    <dgm:pt modelId="{D9F948EB-057C-4B37-A32B-71B2FFACBF28}" type="pres">
      <dgm:prSet presAssocID="{C7845E14-675E-479D-AA06-D145EBB08C2B}" presName="root2" presStyleCnt="0"/>
      <dgm:spPr/>
    </dgm:pt>
    <dgm:pt modelId="{2C588C40-A1CB-4A7A-9F6A-ED232D274753}" type="pres">
      <dgm:prSet presAssocID="{C7845E14-675E-479D-AA06-D145EBB08C2B}" presName="LevelTwoTextNode" presStyleLbl="node2" presStyleIdx="1" presStyleCnt="2" custScaleX="177312" custScaleY="112117" custLinFactNeighborX="9916" custLinFactNeighborY="-2826">
        <dgm:presLayoutVars>
          <dgm:chPref val="3"/>
        </dgm:presLayoutVars>
      </dgm:prSet>
      <dgm:spPr/>
    </dgm:pt>
    <dgm:pt modelId="{85FA5410-0D4E-43C2-9E3F-25138E340504}" type="pres">
      <dgm:prSet presAssocID="{C7845E14-675E-479D-AA06-D145EBB08C2B}" presName="level3hierChild" presStyleCnt="0"/>
      <dgm:spPr/>
    </dgm:pt>
    <dgm:pt modelId="{25693614-166C-431C-85DF-4885C9EDEF58}" type="pres">
      <dgm:prSet presAssocID="{2E89D349-2BE7-47ED-B7A2-0BE0CC35BDE7}" presName="conn2-1" presStyleLbl="parChTrans1D3" presStyleIdx="3" presStyleCnt="6"/>
      <dgm:spPr/>
    </dgm:pt>
    <dgm:pt modelId="{0BBA4C12-AE0C-4FBC-9915-648905E07F32}" type="pres">
      <dgm:prSet presAssocID="{2E89D349-2BE7-47ED-B7A2-0BE0CC35BDE7}" presName="connTx" presStyleLbl="parChTrans1D3" presStyleIdx="3" presStyleCnt="6"/>
      <dgm:spPr/>
    </dgm:pt>
    <dgm:pt modelId="{9C11893C-B122-400D-BEE4-89474F038891}" type="pres">
      <dgm:prSet presAssocID="{67B12794-90B0-464E-949C-C4D392F24447}" presName="root2" presStyleCnt="0"/>
      <dgm:spPr/>
    </dgm:pt>
    <dgm:pt modelId="{4ECA8394-4626-406D-B196-EE35A540E5F1}" type="pres">
      <dgm:prSet presAssocID="{67B12794-90B0-464E-949C-C4D392F24447}" presName="LevelTwoTextNode" presStyleLbl="node3" presStyleIdx="3" presStyleCnt="6" custScaleX="199820" custScaleY="58260" custLinFactNeighborX="13112">
        <dgm:presLayoutVars>
          <dgm:chPref val="3"/>
        </dgm:presLayoutVars>
      </dgm:prSet>
      <dgm:spPr/>
    </dgm:pt>
    <dgm:pt modelId="{01514581-A45D-4ECD-92BE-4755C5C6E8C5}" type="pres">
      <dgm:prSet presAssocID="{67B12794-90B0-464E-949C-C4D392F24447}" presName="level3hierChild" presStyleCnt="0"/>
      <dgm:spPr/>
    </dgm:pt>
    <dgm:pt modelId="{DF0FCCDD-06D5-41C0-893C-540BDED49035}" type="pres">
      <dgm:prSet presAssocID="{E6FC5D89-9A24-482B-9D1B-31982304B101}" presName="conn2-1" presStyleLbl="parChTrans1D3" presStyleIdx="4" presStyleCnt="6"/>
      <dgm:spPr/>
    </dgm:pt>
    <dgm:pt modelId="{8F92758B-1BD0-4A84-A88E-FD053B543F7D}" type="pres">
      <dgm:prSet presAssocID="{E6FC5D89-9A24-482B-9D1B-31982304B101}" presName="connTx" presStyleLbl="parChTrans1D3" presStyleIdx="4" presStyleCnt="6"/>
      <dgm:spPr/>
    </dgm:pt>
    <dgm:pt modelId="{B782CD5B-3DE0-4E96-886F-B9A0622AC4A7}" type="pres">
      <dgm:prSet presAssocID="{3B7EB10C-FC03-4922-9990-C37EF5C4A064}" presName="root2" presStyleCnt="0"/>
      <dgm:spPr/>
    </dgm:pt>
    <dgm:pt modelId="{5E75783A-51E2-49C4-9ED1-C12D065A0A92}" type="pres">
      <dgm:prSet presAssocID="{3B7EB10C-FC03-4922-9990-C37EF5C4A064}" presName="LevelTwoTextNode" presStyleLbl="node3" presStyleIdx="4" presStyleCnt="6" custScaleX="199820" custScaleY="58260" custLinFactNeighborX="12424">
        <dgm:presLayoutVars>
          <dgm:chPref val="3"/>
        </dgm:presLayoutVars>
      </dgm:prSet>
      <dgm:spPr/>
    </dgm:pt>
    <dgm:pt modelId="{2DE02048-262B-478F-8D94-D7038D6A38EC}" type="pres">
      <dgm:prSet presAssocID="{3B7EB10C-FC03-4922-9990-C37EF5C4A064}" presName="level3hierChild" presStyleCnt="0"/>
      <dgm:spPr/>
    </dgm:pt>
    <dgm:pt modelId="{D71662A3-6319-4483-9B62-33A44F5C1AAB}" type="pres">
      <dgm:prSet presAssocID="{5E44DEF9-37F0-4288-9727-E504C4760C89}" presName="conn2-1" presStyleLbl="parChTrans1D3" presStyleIdx="5" presStyleCnt="6"/>
      <dgm:spPr/>
    </dgm:pt>
    <dgm:pt modelId="{0614F6A1-E380-41E1-A239-702B571BCC33}" type="pres">
      <dgm:prSet presAssocID="{5E44DEF9-37F0-4288-9727-E504C4760C89}" presName="connTx" presStyleLbl="parChTrans1D3" presStyleIdx="5" presStyleCnt="6"/>
      <dgm:spPr/>
    </dgm:pt>
    <dgm:pt modelId="{3F086DA4-3D87-47E7-8F06-E3E2F0C08C2B}" type="pres">
      <dgm:prSet presAssocID="{ABB04639-4F90-4CCF-AC52-25BEE89C6FD5}" presName="root2" presStyleCnt="0"/>
      <dgm:spPr/>
    </dgm:pt>
    <dgm:pt modelId="{02BAE9C8-6A8E-4A36-AAAE-280B6D962E2D}" type="pres">
      <dgm:prSet presAssocID="{ABB04639-4F90-4CCF-AC52-25BEE89C6FD5}" presName="LevelTwoTextNode" presStyleLbl="node3" presStyleIdx="5" presStyleCnt="6" custScaleX="200065" custScaleY="69455" custLinFactNeighborX="11635">
        <dgm:presLayoutVars>
          <dgm:chPref val="3"/>
        </dgm:presLayoutVars>
      </dgm:prSet>
      <dgm:spPr/>
    </dgm:pt>
    <dgm:pt modelId="{19562874-DAC1-4C22-B1DF-E2BB0E5DF320}" type="pres">
      <dgm:prSet presAssocID="{ABB04639-4F90-4CCF-AC52-25BEE89C6FD5}" presName="level3hierChild" presStyleCnt="0"/>
      <dgm:spPr/>
    </dgm:pt>
  </dgm:ptLst>
  <dgm:cxnLst>
    <dgm:cxn modelId="{8550AC00-A172-4696-849D-A5BD026F723E}" srcId="{11DCAABC-0E40-4885-9ADA-4E885CFA88FA}" destId="{DF39A1B7-0A49-4235-85A2-CB3288D3128D}" srcOrd="0" destOrd="0" parTransId="{DFF56A5F-474A-43EA-A49F-2504CA553EA5}" sibTransId="{6A242026-1583-4962-93E6-7257D1F32294}"/>
    <dgm:cxn modelId="{32B6FC03-DB3E-4B89-A99C-7FA17523DBA7}" type="presOf" srcId="{EC6DB984-94EE-4941-8097-AAAB3B3AAC53}" destId="{BC8218B7-4AEC-4299-98E7-EE7DA1FF2E8A}" srcOrd="0" destOrd="0" presId="urn:microsoft.com/office/officeart/2005/8/layout/hierarchy2"/>
    <dgm:cxn modelId="{50C2FA0B-8FF9-4512-BACE-779EC027A5CE}" srcId="{C7845E14-675E-479D-AA06-D145EBB08C2B}" destId="{3B7EB10C-FC03-4922-9990-C37EF5C4A064}" srcOrd="1" destOrd="0" parTransId="{E6FC5D89-9A24-482B-9D1B-31982304B101}" sibTransId="{92B2F946-4748-4952-9929-CC17DD014301}"/>
    <dgm:cxn modelId="{8A8F551A-2725-4FD4-874F-7D9F784E59BC}" type="presOf" srcId="{315391CF-102A-49A2-A921-E0E53D3E13F9}" destId="{6FA7E257-EB67-476B-BCE9-05ACF52578B2}" srcOrd="1" destOrd="0" presId="urn:microsoft.com/office/officeart/2005/8/layout/hierarchy2"/>
    <dgm:cxn modelId="{0CB58723-1CAC-4F76-9342-F22AE9004F24}" type="presOf" srcId="{C7845E14-675E-479D-AA06-D145EBB08C2B}" destId="{2C588C40-A1CB-4A7A-9F6A-ED232D274753}" srcOrd="0" destOrd="0" presId="urn:microsoft.com/office/officeart/2005/8/layout/hierarchy2"/>
    <dgm:cxn modelId="{B1DB3A2D-ABC6-4AFE-9945-AD94AF15F780}" type="presOf" srcId="{24CA3A63-45BC-4AC9-AC51-C293A97EE176}" destId="{CA33D4EB-CD46-4B12-8A72-EEDAF0168B29}" srcOrd="1" destOrd="0" presId="urn:microsoft.com/office/officeart/2005/8/layout/hierarchy2"/>
    <dgm:cxn modelId="{A7DED331-3153-49E7-88BA-30856948A0B7}" type="presOf" srcId="{E6FC5D89-9A24-482B-9D1B-31982304B101}" destId="{DF0FCCDD-06D5-41C0-893C-540BDED49035}" srcOrd="0" destOrd="0" presId="urn:microsoft.com/office/officeart/2005/8/layout/hierarchy2"/>
    <dgm:cxn modelId="{2D4D8333-48C7-4C74-8B3A-77CF5804B05F}" type="presOf" srcId="{9D0B0534-EFEF-49DF-A8AE-910C36A4F860}" destId="{ED6C5C3B-0CB4-40D2-B2FA-5462D98EE946}" srcOrd="1" destOrd="0" presId="urn:microsoft.com/office/officeart/2005/8/layout/hierarchy2"/>
    <dgm:cxn modelId="{112D3B3A-26BA-42E1-A0AD-EBB68C04076B}" type="presOf" srcId="{11DCAABC-0E40-4885-9ADA-4E885CFA88FA}" destId="{067BE5F6-4407-4A31-9D33-DBF90FA199EA}" srcOrd="0" destOrd="0" presId="urn:microsoft.com/office/officeart/2005/8/layout/hierarchy2"/>
    <dgm:cxn modelId="{D7F9F03C-3C16-46E0-BC6B-6D174AAAD48B}" type="presOf" srcId="{594D9528-187B-45A4-8933-DDA572B6DF54}" destId="{50C3BA10-7E76-4734-97FA-F0B91446725F}" srcOrd="0" destOrd="0" presId="urn:microsoft.com/office/officeart/2005/8/layout/hierarchy2"/>
    <dgm:cxn modelId="{E31D0E3F-C4FA-4290-963F-08CA348CCEE9}" type="presOf" srcId="{DFF56A5F-474A-43EA-A49F-2504CA553EA5}" destId="{C42E696A-6485-43AF-A655-494BA84B0EAE}" srcOrd="1" destOrd="0" presId="urn:microsoft.com/office/officeart/2005/8/layout/hierarchy2"/>
    <dgm:cxn modelId="{640AFA6C-EA64-4B5A-A550-C60164BF78EF}" type="presOf" srcId="{DF39A1B7-0A49-4235-85A2-CB3288D3128D}" destId="{F022A46E-942F-4603-B66D-EDD81B85DDC2}" srcOrd="0" destOrd="0" presId="urn:microsoft.com/office/officeart/2005/8/layout/hierarchy2"/>
    <dgm:cxn modelId="{13F44B4D-AAAD-406A-B4D6-D2264B60DE86}" srcId="{11DCAABC-0E40-4885-9ADA-4E885CFA88FA}" destId="{6197F369-1245-4A67-A919-114A89F7AA76}" srcOrd="1" destOrd="0" parTransId="{315391CF-102A-49A2-A921-E0E53D3E13F9}" sibTransId="{E77AA0AE-6E24-446A-916C-43CA3F9FEA09}"/>
    <dgm:cxn modelId="{6501BD54-65C3-465D-8D8B-1A87BD8C3764}" srcId="{11DCAABC-0E40-4885-9ADA-4E885CFA88FA}" destId="{896F3DB2-2F7A-4D5C-AF24-45D4717919AE}" srcOrd="2" destOrd="0" parTransId="{9D0B0534-EFEF-49DF-A8AE-910C36A4F860}" sibTransId="{F7CBE7F4-F020-4FDA-9536-1328FD7E7121}"/>
    <dgm:cxn modelId="{E7D10F56-C25A-477E-9687-962E3413DA27}" type="presOf" srcId="{24CA3A63-45BC-4AC9-AC51-C293A97EE176}" destId="{8AB25B1C-2F44-4921-9544-78A820551EA2}" srcOrd="0" destOrd="0" presId="urn:microsoft.com/office/officeart/2005/8/layout/hierarchy2"/>
    <dgm:cxn modelId="{7C843E77-52C2-48E7-9326-30910DDDDB48}" type="presOf" srcId="{3B7EB10C-FC03-4922-9990-C37EF5C4A064}" destId="{5E75783A-51E2-49C4-9ED1-C12D065A0A92}" srcOrd="0" destOrd="0" presId="urn:microsoft.com/office/officeart/2005/8/layout/hierarchy2"/>
    <dgm:cxn modelId="{FB92357D-20E7-4A94-8529-5E8A2D2F67B5}" type="presOf" srcId="{5E44DEF9-37F0-4288-9727-E504C4760C89}" destId="{0614F6A1-E380-41E1-A239-702B571BCC33}" srcOrd="1" destOrd="0" presId="urn:microsoft.com/office/officeart/2005/8/layout/hierarchy2"/>
    <dgm:cxn modelId="{32B5E87D-BF88-4AA3-922A-BF81793A9B3F}" type="presOf" srcId="{B6CE346C-90E1-4992-9AA3-546A5EA17050}" destId="{DEE370BC-BED0-4FC0-B016-10CA135F234F}" srcOrd="0" destOrd="0" presId="urn:microsoft.com/office/officeart/2005/8/layout/hierarchy2"/>
    <dgm:cxn modelId="{04127F85-529D-45CB-AB2B-3A47EC89BDC9}" type="presOf" srcId="{5E44DEF9-37F0-4288-9727-E504C4760C89}" destId="{D71662A3-6319-4483-9B62-33A44F5C1AAB}" srcOrd="0" destOrd="0" presId="urn:microsoft.com/office/officeart/2005/8/layout/hierarchy2"/>
    <dgm:cxn modelId="{AF95FD85-15C5-400C-821A-FFCC6E1D39EB}" type="presOf" srcId="{E6FC5D89-9A24-482B-9D1B-31982304B101}" destId="{8F92758B-1BD0-4A84-A88E-FD053B543F7D}" srcOrd="1" destOrd="0" presId="urn:microsoft.com/office/officeart/2005/8/layout/hierarchy2"/>
    <dgm:cxn modelId="{21BE0187-C69F-42A0-BAEE-B1608AEF3384}" type="presOf" srcId="{67B12794-90B0-464E-949C-C4D392F24447}" destId="{4ECA8394-4626-406D-B196-EE35A540E5F1}" srcOrd="0" destOrd="0" presId="urn:microsoft.com/office/officeart/2005/8/layout/hierarchy2"/>
    <dgm:cxn modelId="{6602F487-CAAB-4081-B2F4-810151876C7B}" srcId="{C7845E14-675E-479D-AA06-D145EBB08C2B}" destId="{ABB04639-4F90-4CCF-AC52-25BEE89C6FD5}" srcOrd="2" destOrd="0" parTransId="{5E44DEF9-37F0-4288-9727-E504C4760C89}" sibTransId="{9737D670-8248-45DA-9E87-B960436FB318}"/>
    <dgm:cxn modelId="{73BA928C-7C02-40D3-9E06-AA7B8A3FF587}" type="presOf" srcId="{2E89D349-2BE7-47ED-B7A2-0BE0CC35BDE7}" destId="{25693614-166C-431C-85DF-4885C9EDEF58}" srcOrd="0" destOrd="0" presId="urn:microsoft.com/office/officeart/2005/8/layout/hierarchy2"/>
    <dgm:cxn modelId="{08F79490-7172-4543-AC31-511817C1B606}" srcId="{C7845E14-675E-479D-AA06-D145EBB08C2B}" destId="{67B12794-90B0-464E-949C-C4D392F24447}" srcOrd="0" destOrd="0" parTransId="{2E89D349-2BE7-47ED-B7A2-0BE0CC35BDE7}" sibTransId="{0348855F-7B3A-4874-9CE0-9B8A92EC9029}"/>
    <dgm:cxn modelId="{89A348A1-0C38-49EA-A61B-66F8AB17ADE4}" srcId="{EC6DB984-94EE-4941-8097-AAAB3B3AAC53}" destId="{594D9528-187B-45A4-8933-DDA572B6DF54}" srcOrd="0" destOrd="0" parTransId="{F10DB780-AE09-4B28-AB0B-D612AD3B6BED}" sibTransId="{982444F1-EEBE-4A6C-ABAA-1EF4EF34C7A2}"/>
    <dgm:cxn modelId="{0A7D9DA3-7A64-45BE-BF79-40005F386139}" type="presOf" srcId="{896F3DB2-2F7A-4D5C-AF24-45D4717919AE}" destId="{E5431798-8CB6-4547-9D53-775692B2487D}" srcOrd="0" destOrd="0" presId="urn:microsoft.com/office/officeart/2005/8/layout/hierarchy2"/>
    <dgm:cxn modelId="{D958F2AE-34FA-44B6-9867-7CB42CA3394E}" type="presOf" srcId="{2E89D349-2BE7-47ED-B7A2-0BE0CC35BDE7}" destId="{0BBA4C12-AE0C-4FBC-9915-648905E07F32}" srcOrd="1" destOrd="0" presId="urn:microsoft.com/office/officeart/2005/8/layout/hierarchy2"/>
    <dgm:cxn modelId="{AB1540B5-E634-40E7-9C36-6547BAF8C82A}" type="presOf" srcId="{DFF56A5F-474A-43EA-A49F-2504CA553EA5}" destId="{017E7483-B644-40FD-8DEA-7BAFDC28D54E}" srcOrd="0" destOrd="0" presId="urn:microsoft.com/office/officeart/2005/8/layout/hierarchy2"/>
    <dgm:cxn modelId="{981A0AC7-78CA-47BF-B810-17A09F41E96D}" type="presOf" srcId="{315391CF-102A-49A2-A921-E0E53D3E13F9}" destId="{40EA8CEE-E17E-46DA-8533-E8F74832365C}" srcOrd="0" destOrd="0" presId="urn:microsoft.com/office/officeart/2005/8/layout/hierarchy2"/>
    <dgm:cxn modelId="{A1B0FDC7-8C71-429F-AB45-7382192D5BA1}" type="presOf" srcId="{9D0B0534-EFEF-49DF-A8AE-910C36A4F860}" destId="{02A50504-BF52-4E12-9CFE-1515ED010058}" srcOrd="0" destOrd="0" presId="urn:microsoft.com/office/officeart/2005/8/layout/hierarchy2"/>
    <dgm:cxn modelId="{2C9FCFCA-F176-4623-A2CD-0D3A85EC52A0}" type="presOf" srcId="{B6CE346C-90E1-4992-9AA3-546A5EA17050}" destId="{C2429E0B-A49E-4179-A6C6-69F10B013296}" srcOrd="1" destOrd="0" presId="urn:microsoft.com/office/officeart/2005/8/layout/hierarchy2"/>
    <dgm:cxn modelId="{E8E67DCD-1243-4F3D-AE6B-DFB214A5D699}" srcId="{594D9528-187B-45A4-8933-DDA572B6DF54}" destId="{11DCAABC-0E40-4885-9ADA-4E885CFA88FA}" srcOrd="0" destOrd="0" parTransId="{24CA3A63-45BC-4AC9-AC51-C293A97EE176}" sibTransId="{5B03E985-7FF0-4362-A782-87681795A6E4}"/>
    <dgm:cxn modelId="{48A581D5-D627-4EE1-A318-E8C0BB77003C}" srcId="{594D9528-187B-45A4-8933-DDA572B6DF54}" destId="{C7845E14-675E-479D-AA06-D145EBB08C2B}" srcOrd="1" destOrd="0" parTransId="{B6CE346C-90E1-4992-9AA3-546A5EA17050}" sibTransId="{74BFA5CB-E6EB-4502-9C3E-A208CECBF95A}"/>
    <dgm:cxn modelId="{3DFECEDB-B3BA-4ED3-BD63-D35FF2970111}" type="presOf" srcId="{6197F369-1245-4A67-A919-114A89F7AA76}" destId="{C7BA9261-7C18-48CF-BC65-C42017684316}" srcOrd="0" destOrd="0" presId="urn:microsoft.com/office/officeart/2005/8/layout/hierarchy2"/>
    <dgm:cxn modelId="{AAD0F8E2-296C-4A5E-B5E0-1768D8D644EA}" type="presOf" srcId="{ABB04639-4F90-4CCF-AC52-25BEE89C6FD5}" destId="{02BAE9C8-6A8E-4A36-AAAE-280B6D962E2D}" srcOrd="0" destOrd="0" presId="urn:microsoft.com/office/officeart/2005/8/layout/hierarchy2"/>
    <dgm:cxn modelId="{A503C068-452E-4D80-8691-20B4A37B1D36}" type="presParOf" srcId="{BC8218B7-4AEC-4299-98E7-EE7DA1FF2E8A}" destId="{E1995B16-E819-43FB-8386-1B4F7960A300}" srcOrd="0" destOrd="0" presId="urn:microsoft.com/office/officeart/2005/8/layout/hierarchy2"/>
    <dgm:cxn modelId="{B66A9535-EC17-4973-8D50-E34859F1DF34}" type="presParOf" srcId="{E1995B16-E819-43FB-8386-1B4F7960A300}" destId="{50C3BA10-7E76-4734-97FA-F0B91446725F}" srcOrd="0" destOrd="0" presId="urn:microsoft.com/office/officeart/2005/8/layout/hierarchy2"/>
    <dgm:cxn modelId="{C747D3B2-77E7-4CF9-808C-2AC95D634505}" type="presParOf" srcId="{E1995B16-E819-43FB-8386-1B4F7960A300}" destId="{1AE8E7D1-A1C4-426A-9471-FBF802A6004C}" srcOrd="1" destOrd="0" presId="urn:microsoft.com/office/officeart/2005/8/layout/hierarchy2"/>
    <dgm:cxn modelId="{24956867-530C-4E62-AC24-C4CBB026C9F4}" type="presParOf" srcId="{1AE8E7D1-A1C4-426A-9471-FBF802A6004C}" destId="{8AB25B1C-2F44-4921-9544-78A820551EA2}" srcOrd="0" destOrd="0" presId="urn:microsoft.com/office/officeart/2005/8/layout/hierarchy2"/>
    <dgm:cxn modelId="{AE53767B-B2B2-4553-ADAB-F9491AC4DF0E}" type="presParOf" srcId="{8AB25B1C-2F44-4921-9544-78A820551EA2}" destId="{CA33D4EB-CD46-4B12-8A72-EEDAF0168B29}" srcOrd="0" destOrd="0" presId="urn:microsoft.com/office/officeart/2005/8/layout/hierarchy2"/>
    <dgm:cxn modelId="{8EE9FF3F-22FB-4CE2-A7FC-C8E73A2BC95A}" type="presParOf" srcId="{1AE8E7D1-A1C4-426A-9471-FBF802A6004C}" destId="{B2DDF038-32F2-4E86-B701-C14CC2A155BE}" srcOrd="1" destOrd="0" presId="urn:microsoft.com/office/officeart/2005/8/layout/hierarchy2"/>
    <dgm:cxn modelId="{4DE3560A-5EE8-44C8-8259-3945D873452F}" type="presParOf" srcId="{B2DDF038-32F2-4E86-B701-C14CC2A155BE}" destId="{067BE5F6-4407-4A31-9D33-DBF90FA199EA}" srcOrd="0" destOrd="0" presId="urn:microsoft.com/office/officeart/2005/8/layout/hierarchy2"/>
    <dgm:cxn modelId="{215CB1A5-8FD2-4029-8157-2C257EDAFE99}" type="presParOf" srcId="{B2DDF038-32F2-4E86-B701-C14CC2A155BE}" destId="{CD004335-8F96-4578-8B16-B188E9F80EA7}" srcOrd="1" destOrd="0" presId="urn:microsoft.com/office/officeart/2005/8/layout/hierarchy2"/>
    <dgm:cxn modelId="{D00021C4-E3AE-4F5D-9F9F-873767CA474B}" type="presParOf" srcId="{CD004335-8F96-4578-8B16-B188E9F80EA7}" destId="{017E7483-B644-40FD-8DEA-7BAFDC28D54E}" srcOrd="0" destOrd="0" presId="urn:microsoft.com/office/officeart/2005/8/layout/hierarchy2"/>
    <dgm:cxn modelId="{2E90FD48-0F28-4E9D-8D47-F6918497291C}" type="presParOf" srcId="{017E7483-B644-40FD-8DEA-7BAFDC28D54E}" destId="{C42E696A-6485-43AF-A655-494BA84B0EAE}" srcOrd="0" destOrd="0" presId="urn:microsoft.com/office/officeart/2005/8/layout/hierarchy2"/>
    <dgm:cxn modelId="{D9AFBCD4-8504-4338-AF06-29801C288DE0}" type="presParOf" srcId="{CD004335-8F96-4578-8B16-B188E9F80EA7}" destId="{2E4C2FB4-144F-4A23-ACAF-7F012C13575D}" srcOrd="1" destOrd="0" presId="urn:microsoft.com/office/officeart/2005/8/layout/hierarchy2"/>
    <dgm:cxn modelId="{910C9555-0CD4-438B-85F1-AC33EC16B8EC}" type="presParOf" srcId="{2E4C2FB4-144F-4A23-ACAF-7F012C13575D}" destId="{F022A46E-942F-4603-B66D-EDD81B85DDC2}" srcOrd="0" destOrd="0" presId="urn:microsoft.com/office/officeart/2005/8/layout/hierarchy2"/>
    <dgm:cxn modelId="{4A5D4C7D-DBB1-4906-AD88-804A3C495D57}" type="presParOf" srcId="{2E4C2FB4-144F-4A23-ACAF-7F012C13575D}" destId="{8AB41ADC-CAA6-4F3F-9C52-7550D802056C}" srcOrd="1" destOrd="0" presId="urn:microsoft.com/office/officeart/2005/8/layout/hierarchy2"/>
    <dgm:cxn modelId="{5FFD6ADA-37AC-46E1-A141-CABE1306AB06}" type="presParOf" srcId="{CD004335-8F96-4578-8B16-B188E9F80EA7}" destId="{40EA8CEE-E17E-46DA-8533-E8F74832365C}" srcOrd="2" destOrd="0" presId="urn:microsoft.com/office/officeart/2005/8/layout/hierarchy2"/>
    <dgm:cxn modelId="{E30197BC-7B36-47C6-B49E-922016CFAD4C}" type="presParOf" srcId="{40EA8CEE-E17E-46DA-8533-E8F74832365C}" destId="{6FA7E257-EB67-476B-BCE9-05ACF52578B2}" srcOrd="0" destOrd="0" presId="urn:microsoft.com/office/officeart/2005/8/layout/hierarchy2"/>
    <dgm:cxn modelId="{E5019923-F617-4B33-824A-56B9AAE9CD16}" type="presParOf" srcId="{CD004335-8F96-4578-8B16-B188E9F80EA7}" destId="{A252616A-4CD1-4C68-8C68-0E6D6B90DE14}" srcOrd="3" destOrd="0" presId="urn:microsoft.com/office/officeart/2005/8/layout/hierarchy2"/>
    <dgm:cxn modelId="{0068AE7B-A60D-4C83-BC63-351AB594486B}" type="presParOf" srcId="{A252616A-4CD1-4C68-8C68-0E6D6B90DE14}" destId="{C7BA9261-7C18-48CF-BC65-C42017684316}" srcOrd="0" destOrd="0" presId="urn:microsoft.com/office/officeart/2005/8/layout/hierarchy2"/>
    <dgm:cxn modelId="{1340FB28-C5B5-4F9B-A05B-3357EFC4E8DF}" type="presParOf" srcId="{A252616A-4CD1-4C68-8C68-0E6D6B90DE14}" destId="{1AE6D4C2-9185-4899-82B4-319307F18480}" srcOrd="1" destOrd="0" presId="urn:microsoft.com/office/officeart/2005/8/layout/hierarchy2"/>
    <dgm:cxn modelId="{E4866E35-3346-4FDC-BDF7-B4B7A7C68654}" type="presParOf" srcId="{CD004335-8F96-4578-8B16-B188E9F80EA7}" destId="{02A50504-BF52-4E12-9CFE-1515ED010058}" srcOrd="4" destOrd="0" presId="urn:microsoft.com/office/officeart/2005/8/layout/hierarchy2"/>
    <dgm:cxn modelId="{B3B4ABB9-C59D-4ECF-8A58-7DE5CCC34869}" type="presParOf" srcId="{02A50504-BF52-4E12-9CFE-1515ED010058}" destId="{ED6C5C3B-0CB4-40D2-B2FA-5462D98EE946}" srcOrd="0" destOrd="0" presId="urn:microsoft.com/office/officeart/2005/8/layout/hierarchy2"/>
    <dgm:cxn modelId="{45F47221-E963-4D2E-AB58-4D480E5996F7}" type="presParOf" srcId="{CD004335-8F96-4578-8B16-B188E9F80EA7}" destId="{5281AA78-5620-417F-A1EC-B5C3B8591934}" srcOrd="5" destOrd="0" presId="urn:microsoft.com/office/officeart/2005/8/layout/hierarchy2"/>
    <dgm:cxn modelId="{71F9DB97-46E3-406E-BB35-BDF145584551}" type="presParOf" srcId="{5281AA78-5620-417F-A1EC-B5C3B8591934}" destId="{E5431798-8CB6-4547-9D53-775692B2487D}" srcOrd="0" destOrd="0" presId="urn:microsoft.com/office/officeart/2005/8/layout/hierarchy2"/>
    <dgm:cxn modelId="{534DC48E-054B-440C-8DF9-3066FCF26B69}" type="presParOf" srcId="{5281AA78-5620-417F-A1EC-B5C3B8591934}" destId="{5CBB82EE-2FCA-4852-BEC2-9979CE52B2BE}" srcOrd="1" destOrd="0" presId="urn:microsoft.com/office/officeart/2005/8/layout/hierarchy2"/>
    <dgm:cxn modelId="{630CAA4F-0965-4082-9C90-4781ED901C12}" type="presParOf" srcId="{1AE8E7D1-A1C4-426A-9471-FBF802A6004C}" destId="{DEE370BC-BED0-4FC0-B016-10CA135F234F}" srcOrd="2" destOrd="0" presId="urn:microsoft.com/office/officeart/2005/8/layout/hierarchy2"/>
    <dgm:cxn modelId="{9BC220E2-8531-4924-962B-7E94699937E8}" type="presParOf" srcId="{DEE370BC-BED0-4FC0-B016-10CA135F234F}" destId="{C2429E0B-A49E-4179-A6C6-69F10B013296}" srcOrd="0" destOrd="0" presId="urn:microsoft.com/office/officeart/2005/8/layout/hierarchy2"/>
    <dgm:cxn modelId="{38861239-9300-41FA-8446-799AAD48F922}" type="presParOf" srcId="{1AE8E7D1-A1C4-426A-9471-FBF802A6004C}" destId="{D9F948EB-057C-4B37-A32B-71B2FFACBF28}" srcOrd="3" destOrd="0" presId="urn:microsoft.com/office/officeart/2005/8/layout/hierarchy2"/>
    <dgm:cxn modelId="{A3751F14-64D1-4ECC-8D52-B5A97E23952C}" type="presParOf" srcId="{D9F948EB-057C-4B37-A32B-71B2FFACBF28}" destId="{2C588C40-A1CB-4A7A-9F6A-ED232D274753}" srcOrd="0" destOrd="0" presId="urn:microsoft.com/office/officeart/2005/8/layout/hierarchy2"/>
    <dgm:cxn modelId="{740EEBB6-D9DB-48C9-95EC-8E3679EEB65E}" type="presParOf" srcId="{D9F948EB-057C-4B37-A32B-71B2FFACBF28}" destId="{85FA5410-0D4E-43C2-9E3F-25138E340504}" srcOrd="1" destOrd="0" presId="urn:microsoft.com/office/officeart/2005/8/layout/hierarchy2"/>
    <dgm:cxn modelId="{BD624460-72FE-433D-B05A-640510C90953}" type="presParOf" srcId="{85FA5410-0D4E-43C2-9E3F-25138E340504}" destId="{25693614-166C-431C-85DF-4885C9EDEF58}" srcOrd="0" destOrd="0" presId="urn:microsoft.com/office/officeart/2005/8/layout/hierarchy2"/>
    <dgm:cxn modelId="{48932BB5-AD7C-4E98-A2E4-404AFB7DD1DA}" type="presParOf" srcId="{25693614-166C-431C-85DF-4885C9EDEF58}" destId="{0BBA4C12-AE0C-4FBC-9915-648905E07F32}" srcOrd="0" destOrd="0" presId="urn:microsoft.com/office/officeart/2005/8/layout/hierarchy2"/>
    <dgm:cxn modelId="{CC0CD941-889F-42B3-BEDC-A577AC04D72C}" type="presParOf" srcId="{85FA5410-0D4E-43C2-9E3F-25138E340504}" destId="{9C11893C-B122-400D-BEE4-89474F038891}" srcOrd="1" destOrd="0" presId="urn:microsoft.com/office/officeart/2005/8/layout/hierarchy2"/>
    <dgm:cxn modelId="{3B0AD67E-2ED2-428D-9F2F-5EE00B929297}" type="presParOf" srcId="{9C11893C-B122-400D-BEE4-89474F038891}" destId="{4ECA8394-4626-406D-B196-EE35A540E5F1}" srcOrd="0" destOrd="0" presId="urn:microsoft.com/office/officeart/2005/8/layout/hierarchy2"/>
    <dgm:cxn modelId="{566284BC-BF81-41F6-97A5-035D532E7EB3}" type="presParOf" srcId="{9C11893C-B122-400D-BEE4-89474F038891}" destId="{01514581-A45D-4ECD-92BE-4755C5C6E8C5}" srcOrd="1" destOrd="0" presId="urn:microsoft.com/office/officeart/2005/8/layout/hierarchy2"/>
    <dgm:cxn modelId="{BBDF9FB1-8F61-4283-A420-E70C3A2F294B}" type="presParOf" srcId="{85FA5410-0D4E-43C2-9E3F-25138E340504}" destId="{DF0FCCDD-06D5-41C0-893C-540BDED49035}" srcOrd="2" destOrd="0" presId="urn:microsoft.com/office/officeart/2005/8/layout/hierarchy2"/>
    <dgm:cxn modelId="{3F435454-4FF2-441C-8EA0-D45A500E11C3}" type="presParOf" srcId="{DF0FCCDD-06D5-41C0-893C-540BDED49035}" destId="{8F92758B-1BD0-4A84-A88E-FD053B543F7D}" srcOrd="0" destOrd="0" presId="urn:microsoft.com/office/officeart/2005/8/layout/hierarchy2"/>
    <dgm:cxn modelId="{5CC3FE93-814E-40A2-B757-89999EB41CEB}" type="presParOf" srcId="{85FA5410-0D4E-43C2-9E3F-25138E340504}" destId="{B782CD5B-3DE0-4E96-886F-B9A0622AC4A7}" srcOrd="3" destOrd="0" presId="urn:microsoft.com/office/officeart/2005/8/layout/hierarchy2"/>
    <dgm:cxn modelId="{55565EF0-8AB1-466B-AE44-D3E001BAFE83}" type="presParOf" srcId="{B782CD5B-3DE0-4E96-886F-B9A0622AC4A7}" destId="{5E75783A-51E2-49C4-9ED1-C12D065A0A92}" srcOrd="0" destOrd="0" presId="urn:microsoft.com/office/officeart/2005/8/layout/hierarchy2"/>
    <dgm:cxn modelId="{B65BBD49-90A1-4394-AC8E-6F8D90F45999}" type="presParOf" srcId="{B782CD5B-3DE0-4E96-886F-B9A0622AC4A7}" destId="{2DE02048-262B-478F-8D94-D7038D6A38EC}" srcOrd="1" destOrd="0" presId="urn:microsoft.com/office/officeart/2005/8/layout/hierarchy2"/>
    <dgm:cxn modelId="{8F68E649-5E70-4482-869A-8418FBF94B67}" type="presParOf" srcId="{85FA5410-0D4E-43C2-9E3F-25138E340504}" destId="{D71662A3-6319-4483-9B62-33A44F5C1AAB}" srcOrd="4" destOrd="0" presId="urn:microsoft.com/office/officeart/2005/8/layout/hierarchy2"/>
    <dgm:cxn modelId="{E9FE2F37-34A0-49D6-9FD3-B476455D1CA5}" type="presParOf" srcId="{D71662A3-6319-4483-9B62-33A44F5C1AAB}" destId="{0614F6A1-E380-41E1-A239-702B571BCC33}" srcOrd="0" destOrd="0" presId="urn:microsoft.com/office/officeart/2005/8/layout/hierarchy2"/>
    <dgm:cxn modelId="{8E28D866-CD10-46E0-AECC-8EC4B1A3592F}" type="presParOf" srcId="{85FA5410-0D4E-43C2-9E3F-25138E340504}" destId="{3F086DA4-3D87-47E7-8F06-E3E2F0C08C2B}" srcOrd="5" destOrd="0" presId="urn:microsoft.com/office/officeart/2005/8/layout/hierarchy2"/>
    <dgm:cxn modelId="{BA2A92E8-0EA0-4267-9CE4-6D406F2C67F8}" type="presParOf" srcId="{3F086DA4-3D87-47E7-8F06-E3E2F0C08C2B}" destId="{02BAE9C8-6A8E-4A36-AAAE-280B6D962E2D}" srcOrd="0" destOrd="0" presId="urn:microsoft.com/office/officeart/2005/8/layout/hierarchy2"/>
    <dgm:cxn modelId="{46533402-B182-46A1-B3F0-9DAB36A36F90}" type="presParOf" srcId="{3F086DA4-3D87-47E7-8F06-E3E2F0C08C2B}" destId="{19562874-DAC1-4C22-B1DF-E2BB0E5DF320}" srcOrd="1" destOrd="0" presId="urn:microsoft.com/office/officeart/2005/8/layout/hierarchy2"/>
  </dgm:cxnLst>
  <dgm:bg/>
  <dgm:whole>
    <a:ln w="38100">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3BA10-7E76-4734-97FA-F0B91446725F}">
      <dsp:nvSpPr>
        <dsp:cNvPr id="0" name=""/>
        <dsp:cNvSpPr/>
      </dsp:nvSpPr>
      <dsp:spPr>
        <a:xfrm>
          <a:off x="0" y="1698895"/>
          <a:ext cx="4763388" cy="10684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Task Categories</a:t>
          </a:r>
        </a:p>
      </dsp:txBody>
      <dsp:txXfrm>
        <a:off x="31293" y="1730188"/>
        <a:ext cx="4700802" cy="1005844"/>
      </dsp:txXfrm>
    </dsp:sp>
    <dsp:sp modelId="{8AB25B1C-2F44-4921-9544-78A820551EA2}">
      <dsp:nvSpPr>
        <dsp:cNvPr id="0" name=""/>
        <dsp:cNvSpPr/>
      </dsp:nvSpPr>
      <dsp:spPr>
        <a:xfrm rot="20331037">
          <a:off x="4664787" y="1684889"/>
          <a:ext cx="2927699" cy="40126"/>
        </a:xfrm>
        <a:custGeom>
          <a:avLst/>
          <a:gdLst/>
          <a:ahLst/>
          <a:cxnLst/>
          <a:rect l="0" t="0" r="0" b="0"/>
          <a:pathLst>
            <a:path>
              <a:moveTo>
                <a:pt x="0" y="20063"/>
              </a:moveTo>
              <a:lnTo>
                <a:pt x="2927699" y="200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6055444" y="1631760"/>
        <a:ext cx="146384" cy="146384"/>
      </dsp:txXfrm>
    </dsp:sp>
    <dsp:sp modelId="{067BE5F6-4407-4A31-9D33-DBF90FA199EA}">
      <dsp:nvSpPr>
        <dsp:cNvPr id="0" name=""/>
        <dsp:cNvSpPr/>
      </dsp:nvSpPr>
      <dsp:spPr>
        <a:xfrm>
          <a:off x="7493886" y="572243"/>
          <a:ext cx="3680315" cy="12091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Direct patient tasks</a:t>
          </a:r>
        </a:p>
      </dsp:txBody>
      <dsp:txXfrm>
        <a:off x="7529299" y="607656"/>
        <a:ext cx="3609489" cy="1138277"/>
      </dsp:txXfrm>
    </dsp:sp>
    <dsp:sp modelId="{017E7483-B644-40FD-8DEA-7BAFDC28D54E}">
      <dsp:nvSpPr>
        <dsp:cNvPr id="0" name=""/>
        <dsp:cNvSpPr/>
      </dsp:nvSpPr>
      <dsp:spPr>
        <a:xfrm rot="18861284">
          <a:off x="10990463" y="720115"/>
          <a:ext cx="1221258" cy="40126"/>
        </a:xfrm>
        <a:custGeom>
          <a:avLst/>
          <a:gdLst/>
          <a:ahLst/>
          <a:cxnLst/>
          <a:rect l="0" t="0" r="0" b="0"/>
          <a:pathLst>
            <a:path>
              <a:moveTo>
                <a:pt x="0" y="20063"/>
              </a:moveTo>
              <a:lnTo>
                <a:pt x="1221258" y="20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1570560" y="709647"/>
        <a:ext cx="61062" cy="61062"/>
      </dsp:txXfrm>
    </dsp:sp>
    <dsp:sp modelId="{F022A46E-942F-4603-B66D-EDD81B85DDC2}">
      <dsp:nvSpPr>
        <dsp:cNvPr id="0" name=""/>
        <dsp:cNvSpPr/>
      </dsp:nvSpPr>
      <dsp:spPr>
        <a:xfrm>
          <a:off x="12027982" y="2342"/>
          <a:ext cx="4132509" cy="602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Proactive</a:t>
          </a:r>
        </a:p>
      </dsp:txBody>
      <dsp:txXfrm>
        <a:off x="12045627" y="19987"/>
        <a:ext cx="4097219" cy="567152"/>
      </dsp:txXfrm>
    </dsp:sp>
    <dsp:sp modelId="{40EA8CEE-E17E-46DA-8533-E8F74832365C}">
      <dsp:nvSpPr>
        <dsp:cNvPr id="0" name=""/>
        <dsp:cNvSpPr/>
      </dsp:nvSpPr>
      <dsp:spPr>
        <a:xfrm rot="21403064">
          <a:off x="11173461" y="1130869"/>
          <a:ext cx="903387" cy="40126"/>
        </a:xfrm>
        <a:custGeom>
          <a:avLst/>
          <a:gdLst/>
          <a:ahLst/>
          <a:cxnLst/>
          <a:rect l="0" t="0" r="0" b="0"/>
          <a:pathLst>
            <a:path>
              <a:moveTo>
                <a:pt x="0" y="20063"/>
              </a:moveTo>
              <a:lnTo>
                <a:pt x="903387" y="20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1602570" y="1128348"/>
        <a:ext cx="45169" cy="45169"/>
      </dsp:txXfrm>
    </dsp:sp>
    <dsp:sp modelId="{C7BA9261-7C18-48CF-BC65-C42017684316}">
      <dsp:nvSpPr>
        <dsp:cNvPr id="0" name=""/>
        <dsp:cNvSpPr/>
      </dsp:nvSpPr>
      <dsp:spPr>
        <a:xfrm>
          <a:off x="12076107" y="759893"/>
          <a:ext cx="4139458" cy="7303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Reactive</a:t>
          </a:r>
        </a:p>
      </dsp:txBody>
      <dsp:txXfrm>
        <a:off x="12097498" y="781284"/>
        <a:ext cx="4096676" cy="687573"/>
      </dsp:txXfrm>
    </dsp:sp>
    <dsp:sp modelId="{02A50504-BF52-4E12-9CFE-1515ED010058}">
      <dsp:nvSpPr>
        <dsp:cNvPr id="0" name=""/>
        <dsp:cNvSpPr/>
      </dsp:nvSpPr>
      <dsp:spPr>
        <a:xfrm rot="2428862">
          <a:off x="11032280" y="1541623"/>
          <a:ext cx="1185748" cy="40126"/>
        </a:xfrm>
        <a:custGeom>
          <a:avLst/>
          <a:gdLst/>
          <a:ahLst/>
          <a:cxnLst/>
          <a:rect l="0" t="0" r="0" b="0"/>
          <a:pathLst>
            <a:path>
              <a:moveTo>
                <a:pt x="0" y="20063"/>
              </a:moveTo>
              <a:lnTo>
                <a:pt x="1185748" y="20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1595511" y="1532042"/>
        <a:ext cx="59287" cy="59287"/>
      </dsp:txXfrm>
    </dsp:sp>
    <dsp:sp modelId="{E5431798-8CB6-4547-9D53-775692B2487D}">
      <dsp:nvSpPr>
        <dsp:cNvPr id="0" name=""/>
        <dsp:cNvSpPr/>
      </dsp:nvSpPr>
      <dsp:spPr>
        <a:xfrm>
          <a:off x="12076107" y="1645357"/>
          <a:ext cx="4132509" cy="602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Routine</a:t>
          </a:r>
        </a:p>
      </dsp:txBody>
      <dsp:txXfrm>
        <a:off x="12093752" y="1663002"/>
        <a:ext cx="4097219" cy="567152"/>
      </dsp:txXfrm>
    </dsp:sp>
    <dsp:sp modelId="{DEE370BC-BED0-4FC0-B016-10CA135F234F}">
      <dsp:nvSpPr>
        <dsp:cNvPr id="0" name=""/>
        <dsp:cNvSpPr/>
      </dsp:nvSpPr>
      <dsp:spPr>
        <a:xfrm rot="1464905">
          <a:off x="4627390" y="2841661"/>
          <a:ext cx="3041601" cy="40126"/>
        </a:xfrm>
        <a:custGeom>
          <a:avLst/>
          <a:gdLst/>
          <a:ahLst/>
          <a:cxnLst/>
          <a:rect l="0" t="0" r="0" b="0"/>
          <a:pathLst>
            <a:path>
              <a:moveTo>
                <a:pt x="0" y="20063"/>
              </a:moveTo>
              <a:lnTo>
                <a:pt x="3041601" y="200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6072151" y="2785685"/>
        <a:ext cx="152080" cy="152080"/>
      </dsp:txXfrm>
    </dsp:sp>
    <dsp:sp modelId="{2C588C40-A1CB-4A7A-9F6A-ED232D274753}">
      <dsp:nvSpPr>
        <dsp:cNvPr id="0" name=""/>
        <dsp:cNvSpPr/>
      </dsp:nvSpPr>
      <dsp:spPr>
        <a:xfrm>
          <a:off x="7532994" y="2910661"/>
          <a:ext cx="3667017" cy="11593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Indirect patient tasks</a:t>
          </a:r>
        </a:p>
      </dsp:txBody>
      <dsp:txXfrm>
        <a:off x="7566950" y="2944617"/>
        <a:ext cx="3599105" cy="1091442"/>
      </dsp:txXfrm>
    </dsp:sp>
    <dsp:sp modelId="{25693614-166C-431C-85DF-4885C9EDEF58}">
      <dsp:nvSpPr>
        <dsp:cNvPr id="0" name=""/>
        <dsp:cNvSpPr/>
      </dsp:nvSpPr>
      <dsp:spPr>
        <a:xfrm rot="19118987">
          <a:off x="11051665" y="3077171"/>
          <a:ext cx="1190037" cy="40126"/>
        </a:xfrm>
        <a:custGeom>
          <a:avLst/>
          <a:gdLst/>
          <a:ahLst/>
          <a:cxnLst/>
          <a:rect l="0" t="0" r="0" b="0"/>
          <a:pathLst>
            <a:path>
              <a:moveTo>
                <a:pt x="0" y="20063"/>
              </a:moveTo>
              <a:lnTo>
                <a:pt x="1190037" y="20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1616933" y="3067483"/>
        <a:ext cx="59501" cy="59501"/>
      </dsp:txXfrm>
    </dsp:sp>
    <dsp:sp modelId="{4ECA8394-4626-406D-B196-EE35A540E5F1}">
      <dsp:nvSpPr>
        <dsp:cNvPr id="0" name=""/>
        <dsp:cNvSpPr/>
      </dsp:nvSpPr>
      <dsp:spPr>
        <a:xfrm>
          <a:off x="12093355" y="2402908"/>
          <a:ext cx="4132509" cy="602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Proactive</a:t>
          </a:r>
        </a:p>
      </dsp:txBody>
      <dsp:txXfrm>
        <a:off x="12111000" y="2420553"/>
        <a:ext cx="4097219" cy="567152"/>
      </dsp:txXfrm>
    </dsp:sp>
    <dsp:sp modelId="{DF0FCCDD-06D5-41C0-893C-540BDED49035}">
      <dsp:nvSpPr>
        <dsp:cNvPr id="0" name=""/>
        <dsp:cNvSpPr/>
      </dsp:nvSpPr>
      <dsp:spPr>
        <a:xfrm rot="21487970">
          <a:off x="11199778" y="3455946"/>
          <a:ext cx="879581" cy="40126"/>
        </a:xfrm>
        <a:custGeom>
          <a:avLst/>
          <a:gdLst/>
          <a:ahLst/>
          <a:cxnLst/>
          <a:rect l="0" t="0" r="0" b="0"/>
          <a:pathLst>
            <a:path>
              <a:moveTo>
                <a:pt x="0" y="20063"/>
              </a:moveTo>
              <a:lnTo>
                <a:pt x="879581" y="20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1617580" y="3454020"/>
        <a:ext cx="43979" cy="43979"/>
      </dsp:txXfrm>
    </dsp:sp>
    <dsp:sp modelId="{5E75783A-51E2-49C4-9ED1-C12D065A0A92}">
      <dsp:nvSpPr>
        <dsp:cNvPr id="0" name=""/>
        <dsp:cNvSpPr/>
      </dsp:nvSpPr>
      <dsp:spPr>
        <a:xfrm>
          <a:off x="12079127" y="3160459"/>
          <a:ext cx="4132509" cy="6024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Reactive</a:t>
          </a:r>
        </a:p>
      </dsp:txBody>
      <dsp:txXfrm>
        <a:off x="12096772" y="3178104"/>
        <a:ext cx="4097219" cy="567152"/>
      </dsp:txXfrm>
    </dsp:sp>
    <dsp:sp modelId="{D71662A3-6319-4483-9B62-33A44F5C1AAB}">
      <dsp:nvSpPr>
        <dsp:cNvPr id="0" name=""/>
        <dsp:cNvSpPr/>
      </dsp:nvSpPr>
      <dsp:spPr>
        <a:xfrm rot="2541676">
          <a:off x="11047580" y="3863662"/>
          <a:ext cx="1167660" cy="40126"/>
        </a:xfrm>
        <a:custGeom>
          <a:avLst/>
          <a:gdLst/>
          <a:ahLst/>
          <a:cxnLst/>
          <a:rect l="0" t="0" r="0" b="0"/>
          <a:pathLst>
            <a:path>
              <a:moveTo>
                <a:pt x="0" y="20063"/>
              </a:moveTo>
              <a:lnTo>
                <a:pt x="1167660" y="200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1602219" y="3854534"/>
        <a:ext cx="58383" cy="58383"/>
      </dsp:txXfrm>
    </dsp:sp>
    <dsp:sp modelId="{02BAE9C8-6A8E-4A36-AAAE-280B6D962E2D}">
      <dsp:nvSpPr>
        <dsp:cNvPr id="0" name=""/>
        <dsp:cNvSpPr/>
      </dsp:nvSpPr>
      <dsp:spPr>
        <a:xfrm>
          <a:off x="12062809" y="3918010"/>
          <a:ext cx="4137576" cy="71820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Routine</a:t>
          </a:r>
        </a:p>
      </dsp:txBody>
      <dsp:txXfrm>
        <a:off x="12083845" y="3939046"/>
        <a:ext cx="4095504" cy="6761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010"/>
          </a:xfrm>
          <a:prstGeom prst="rect">
            <a:avLst/>
          </a:prstGeom>
        </p:spPr>
        <p:txBody>
          <a:bodyPr vert="horz" lIns="92309" tIns="46154" rIns="92309" bIns="46154" rtlCol="0"/>
          <a:lstStyle>
            <a:lvl1pPr algn="r">
              <a:defRPr sz="1200"/>
            </a:lvl1pPr>
          </a:lstStyle>
          <a:p>
            <a:fld id="{04EBB9B3-CC5F-428A-8575-3DF76F9A7D71}" type="datetimeFigureOut">
              <a:rPr lang="en-US" smtClean="0"/>
              <a:t>16-Jun-17</a:t>
            </a:fld>
            <a:endParaRPr lang="en-US"/>
          </a:p>
        </p:txBody>
      </p:sp>
      <p:sp>
        <p:nvSpPr>
          <p:cNvPr id="4" name="Footer Placeholder 3"/>
          <p:cNvSpPr>
            <a:spLocks noGrp="1"/>
          </p:cNvSpPr>
          <p:nvPr>
            <p:ph type="ftr" sz="quarter" idx="2"/>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1010"/>
          </a:xfrm>
          <a:prstGeom prst="rect">
            <a:avLst/>
          </a:prstGeom>
        </p:spPr>
        <p:txBody>
          <a:bodyPr vert="horz" lIns="92309" tIns="46154" rIns="92309" bIns="46154" rtlCol="0" anchor="b"/>
          <a:lstStyle>
            <a:lvl1pPr algn="r">
              <a:defRPr sz="1200"/>
            </a:lvl1pPr>
          </a:lstStyle>
          <a:p>
            <a:fld id="{778868FE-10F3-4578-A043-F1F6FF464350}" type="slidenum">
              <a:rPr lang="en-US" smtClean="0"/>
              <a:t>‹#›</a:t>
            </a:fld>
            <a:endParaRPr lang="en-US"/>
          </a:p>
        </p:txBody>
      </p:sp>
    </p:spTree>
    <p:extLst>
      <p:ext uri="{BB962C8B-B14F-4D97-AF65-F5344CB8AC3E}">
        <p14:creationId xmlns:p14="http://schemas.microsoft.com/office/powerpoint/2010/main" val="25236265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5907176"/>
            <a:ext cx="27980640" cy="10976187"/>
          </a:xfrm>
        </p:spPr>
        <p:txBody>
          <a:bodyPr/>
          <a:lstStyle/>
          <a:p>
            <a:r>
              <a:rPr lang="en-US"/>
              <a:t>Click to edit Master title style</a:t>
            </a:r>
            <a:endParaRPr lang="en-GB"/>
          </a:p>
        </p:txBody>
      </p:sp>
      <p:sp>
        <p:nvSpPr>
          <p:cNvPr id="3" name="Subtitle 2"/>
          <p:cNvSpPr>
            <a:spLocks noGrp="1"/>
          </p:cNvSpPr>
          <p:nvPr>
            <p:ph type="subTitle" idx="1"/>
          </p:nvPr>
        </p:nvSpPr>
        <p:spPr>
          <a:xfrm>
            <a:off x="4937760" y="29016960"/>
            <a:ext cx="23042880" cy="1308608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1645920" y="47460750"/>
            <a:ext cx="7680960" cy="2726267"/>
          </a:xfrm>
          <a:prstGeom prst="rect">
            <a:avLst/>
          </a:prstGeom>
        </p:spPr>
        <p:txBody>
          <a:bodyPr/>
          <a:lstStyle/>
          <a:p>
            <a:fld id="{91E3034B-5A44-4F2F-8706-7DDD81CE0906}" type="datetimeFigureOut">
              <a:rPr lang="en-GB" smtClean="0"/>
              <a:pPr/>
              <a:t>16/06/2017</a:t>
            </a:fld>
            <a:endParaRPr lang="en-GB" dirty="0"/>
          </a:p>
        </p:txBody>
      </p:sp>
      <p:sp>
        <p:nvSpPr>
          <p:cNvPr id="5" name="Footer Placeholder 4"/>
          <p:cNvSpPr>
            <a:spLocks noGrp="1"/>
          </p:cNvSpPr>
          <p:nvPr>
            <p:ph type="ftr" sz="quarter" idx="11"/>
          </p:nvPr>
        </p:nvSpPr>
        <p:spPr>
          <a:xfrm>
            <a:off x="11247120" y="47460750"/>
            <a:ext cx="10424160" cy="2726267"/>
          </a:xfrm>
          <a:prstGeom prst="rect">
            <a:avLst/>
          </a:prstGeom>
        </p:spPr>
        <p:txBody>
          <a:bodyPr/>
          <a:lstStyle/>
          <a:p>
            <a:endParaRPr lang="en-GB" dirty="0"/>
          </a:p>
        </p:txBody>
      </p:sp>
      <p:sp>
        <p:nvSpPr>
          <p:cNvPr id="6" name="Slide Number Placeholder 5"/>
          <p:cNvSpPr>
            <a:spLocks noGrp="1"/>
          </p:cNvSpPr>
          <p:nvPr>
            <p:ph type="sldNum" sz="quarter" idx="12"/>
          </p:nvPr>
        </p:nvSpPr>
        <p:spPr>
          <a:xfrm>
            <a:off x="23591520" y="47460750"/>
            <a:ext cx="7680960" cy="2726267"/>
          </a:xfrm>
          <a:prstGeom prst="rect">
            <a:avLst/>
          </a:prstGeom>
        </p:spPr>
        <p:txBody>
          <a:bodyPr/>
          <a:lstStyle/>
          <a:p>
            <a:fld id="{5D159212-BE87-491F-B59E-6B4BADEFB9CA}" type="slidenum">
              <a:rPr lang="en-GB" smtClean="0"/>
              <a:pPr/>
              <a:t>‹#›</a:t>
            </a:fld>
            <a:endParaRPr lang="en-GB" dirty="0"/>
          </a:p>
        </p:txBody>
      </p:sp>
    </p:spTree>
    <p:extLst>
      <p:ext uri="{BB962C8B-B14F-4D97-AF65-F5344CB8AC3E}">
        <p14:creationId xmlns:p14="http://schemas.microsoft.com/office/powerpoint/2010/main" val="2363940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2038773"/>
            <a:ext cx="10829927" cy="8676640"/>
          </a:xfrm>
        </p:spPr>
        <p:txBody>
          <a:bodyPr anchor="b"/>
          <a:lstStyle>
            <a:lvl1pPr algn="l">
              <a:defRPr sz="10500" b="1"/>
            </a:lvl1pPr>
          </a:lstStyle>
          <a:p>
            <a:r>
              <a:rPr lang="en-US"/>
              <a:t>Click to edit Master title style</a:t>
            </a:r>
            <a:endParaRPr lang="en-GB"/>
          </a:p>
        </p:txBody>
      </p:sp>
      <p:sp>
        <p:nvSpPr>
          <p:cNvPr id="3" name="Content Placeholder 2"/>
          <p:cNvSpPr>
            <a:spLocks noGrp="1"/>
          </p:cNvSpPr>
          <p:nvPr>
            <p:ph idx="1"/>
          </p:nvPr>
        </p:nvSpPr>
        <p:spPr>
          <a:xfrm>
            <a:off x="12870180" y="2038778"/>
            <a:ext cx="18402300" cy="43703243"/>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645922" y="10715418"/>
            <a:ext cx="10829927" cy="35026603"/>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a:t>Click to edit Master text styles</a:t>
            </a:r>
          </a:p>
        </p:txBody>
      </p:sp>
      <p:sp>
        <p:nvSpPr>
          <p:cNvPr id="5" name="Date Placeholder 4"/>
          <p:cNvSpPr>
            <a:spLocks noGrp="1"/>
          </p:cNvSpPr>
          <p:nvPr>
            <p:ph type="dt" sz="half" idx="10"/>
          </p:nvPr>
        </p:nvSpPr>
        <p:spPr>
          <a:xfrm>
            <a:off x="1645920" y="47460750"/>
            <a:ext cx="7680960" cy="2726267"/>
          </a:xfrm>
          <a:prstGeom prst="rect">
            <a:avLst/>
          </a:prstGeom>
        </p:spPr>
        <p:txBody>
          <a:bodyPr/>
          <a:lstStyle/>
          <a:p>
            <a:fld id="{91E3034B-5A44-4F2F-8706-7DDD81CE0906}" type="datetimeFigureOut">
              <a:rPr lang="en-GB" smtClean="0"/>
              <a:pPr/>
              <a:t>16/06/2017</a:t>
            </a:fld>
            <a:endParaRPr lang="en-GB" dirty="0"/>
          </a:p>
        </p:txBody>
      </p:sp>
      <p:sp>
        <p:nvSpPr>
          <p:cNvPr id="6" name="Footer Placeholder 5"/>
          <p:cNvSpPr>
            <a:spLocks noGrp="1"/>
          </p:cNvSpPr>
          <p:nvPr>
            <p:ph type="ftr" sz="quarter" idx="11"/>
          </p:nvPr>
        </p:nvSpPr>
        <p:spPr>
          <a:xfrm>
            <a:off x="11247120" y="47460750"/>
            <a:ext cx="10424160" cy="2726267"/>
          </a:xfrm>
          <a:prstGeom prst="rect">
            <a:avLst/>
          </a:prstGeom>
        </p:spPr>
        <p:txBody>
          <a:bodyPr/>
          <a:lstStyle/>
          <a:p>
            <a:endParaRPr lang="en-GB" dirty="0"/>
          </a:p>
        </p:txBody>
      </p:sp>
      <p:sp>
        <p:nvSpPr>
          <p:cNvPr id="7" name="Slide Number Placeholder 6"/>
          <p:cNvSpPr>
            <a:spLocks noGrp="1"/>
          </p:cNvSpPr>
          <p:nvPr>
            <p:ph type="sldNum" sz="quarter" idx="12"/>
          </p:nvPr>
        </p:nvSpPr>
        <p:spPr>
          <a:xfrm>
            <a:off x="23591520" y="47460750"/>
            <a:ext cx="7680960" cy="2726267"/>
          </a:xfrm>
          <a:prstGeom prst="rect">
            <a:avLst/>
          </a:prstGeom>
        </p:spPr>
        <p:txBody>
          <a:bodyPr/>
          <a:lstStyle/>
          <a:p>
            <a:fld id="{5D159212-BE87-491F-B59E-6B4BADEFB9CA}" type="slidenum">
              <a:rPr lang="en-GB" smtClean="0"/>
              <a:pPr/>
              <a:t>‹#›</a:t>
            </a:fld>
            <a:endParaRPr lang="en-GB" dirty="0"/>
          </a:p>
        </p:txBody>
      </p:sp>
    </p:spTree>
    <p:extLst>
      <p:ext uri="{BB962C8B-B14F-4D97-AF65-F5344CB8AC3E}">
        <p14:creationId xmlns:p14="http://schemas.microsoft.com/office/powerpoint/2010/main" val="3423893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35844480"/>
            <a:ext cx="19751040" cy="4231643"/>
          </a:xfrm>
        </p:spPr>
        <p:txBody>
          <a:bodyPr anchor="b"/>
          <a:lstStyle>
            <a:lvl1pPr algn="l">
              <a:defRPr sz="10500" b="1"/>
            </a:lvl1pPr>
          </a:lstStyle>
          <a:p>
            <a:r>
              <a:rPr lang="en-US"/>
              <a:t>Click to edit Master title style</a:t>
            </a:r>
            <a:endParaRPr lang="en-GB"/>
          </a:p>
        </p:txBody>
      </p:sp>
      <p:sp>
        <p:nvSpPr>
          <p:cNvPr id="3" name="Picture Placeholder 2"/>
          <p:cNvSpPr>
            <a:spLocks noGrp="1"/>
          </p:cNvSpPr>
          <p:nvPr>
            <p:ph type="pic" idx="1"/>
          </p:nvPr>
        </p:nvSpPr>
        <p:spPr>
          <a:xfrm>
            <a:off x="6452237" y="4575387"/>
            <a:ext cx="19751040" cy="3072384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endParaRPr lang="en-GB" dirty="0"/>
          </a:p>
        </p:txBody>
      </p:sp>
      <p:sp>
        <p:nvSpPr>
          <p:cNvPr id="4" name="Text Placeholder 3"/>
          <p:cNvSpPr>
            <a:spLocks noGrp="1"/>
          </p:cNvSpPr>
          <p:nvPr>
            <p:ph type="body" sz="half" idx="2"/>
          </p:nvPr>
        </p:nvSpPr>
        <p:spPr>
          <a:xfrm>
            <a:off x="6452237" y="40076123"/>
            <a:ext cx="19751040" cy="6009637"/>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a:t>Click to edit Master text styles</a:t>
            </a:r>
          </a:p>
        </p:txBody>
      </p:sp>
      <p:sp>
        <p:nvSpPr>
          <p:cNvPr id="5" name="Date Placeholder 4"/>
          <p:cNvSpPr>
            <a:spLocks noGrp="1"/>
          </p:cNvSpPr>
          <p:nvPr>
            <p:ph type="dt" sz="half" idx="10"/>
          </p:nvPr>
        </p:nvSpPr>
        <p:spPr>
          <a:xfrm>
            <a:off x="1645920" y="47460750"/>
            <a:ext cx="7680960" cy="2726267"/>
          </a:xfrm>
          <a:prstGeom prst="rect">
            <a:avLst/>
          </a:prstGeom>
        </p:spPr>
        <p:txBody>
          <a:bodyPr/>
          <a:lstStyle/>
          <a:p>
            <a:fld id="{91E3034B-5A44-4F2F-8706-7DDD81CE0906}" type="datetimeFigureOut">
              <a:rPr lang="en-GB" smtClean="0"/>
              <a:pPr/>
              <a:t>16/06/2017</a:t>
            </a:fld>
            <a:endParaRPr lang="en-GB" dirty="0"/>
          </a:p>
        </p:txBody>
      </p:sp>
      <p:sp>
        <p:nvSpPr>
          <p:cNvPr id="6" name="Footer Placeholder 5"/>
          <p:cNvSpPr>
            <a:spLocks noGrp="1"/>
          </p:cNvSpPr>
          <p:nvPr>
            <p:ph type="ftr" sz="quarter" idx="11"/>
          </p:nvPr>
        </p:nvSpPr>
        <p:spPr>
          <a:xfrm>
            <a:off x="11247120" y="47460750"/>
            <a:ext cx="10424160" cy="2726267"/>
          </a:xfrm>
          <a:prstGeom prst="rect">
            <a:avLst/>
          </a:prstGeom>
        </p:spPr>
        <p:txBody>
          <a:bodyPr/>
          <a:lstStyle/>
          <a:p>
            <a:endParaRPr lang="en-GB" dirty="0"/>
          </a:p>
        </p:txBody>
      </p:sp>
      <p:sp>
        <p:nvSpPr>
          <p:cNvPr id="7" name="Slide Number Placeholder 6"/>
          <p:cNvSpPr>
            <a:spLocks noGrp="1"/>
          </p:cNvSpPr>
          <p:nvPr>
            <p:ph type="sldNum" sz="quarter" idx="12"/>
          </p:nvPr>
        </p:nvSpPr>
        <p:spPr>
          <a:xfrm>
            <a:off x="23591520" y="47460750"/>
            <a:ext cx="7680960" cy="2726267"/>
          </a:xfrm>
          <a:prstGeom prst="rect">
            <a:avLst/>
          </a:prstGeom>
        </p:spPr>
        <p:txBody>
          <a:bodyPr/>
          <a:lstStyle/>
          <a:p>
            <a:fld id="{5D159212-BE87-491F-B59E-6B4BADEFB9CA}" type="slidenum">
              <a:rPr lang="en-GB" smtClean="0"/>
              <a:pPr/>
              <a:t>‹#›</a:t>
            </a:fld>
            <a:endParaRPr lang="en-GB" dirty="0"/>
          </a:p>
        </p:txBody>
      </p:sp>
    </p:spTree>
    <p:extLst>
      <p:ext uri="{BB962C8B-B14F-4D97-AF65-F5344CB8AC3E}">
        <p14:creationId xmlns:p14="http://schemas.microsoft.com/office/powerpoint/2010/main" val="942966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1645920" y="47460750"/>
            <a:ext cx="7680960" cy="2726267"/>
          </a:xfrm>
          <a:prstGeom prst="rect">
            <a:avLst/>
          </a:prstGeom>
        </p:spPr>
        <p:txBody>
          <a:bodyPr/>
          <a:lstStyle/>
          <a:p>
            <a:fld id="{91E3034B-5A44-4F2F-8706-7DDD81CE0906}" type="datetimeFigureOut">
              <a:rPr lang="en-GB" smtClean="0"/>
              <a:pPr/>
              <a:t>16/06/2017</a:t>
            </a:fld>
            <a:endParaRPr lang="en-GB" dirty="0"/>
          </a:p>
        </p:txBody>
      </p:sp>
      <p:sp>
        <p:nvSpPr>
          <p:cNvPr id="5" name="Footer Placeholder 4"/>
          <p:cNvSpPr>
            <a:spLocks noGrp="1"/>
          </p:cNvSpPr>
          <p:nvPr>
            <p:ph type="ftr" sz="quarter" idx="11"/>
          </p:nvPr>
        </p:nvSpPr>
        <p:spPr>
          <a:xfrm>
            <a:off x="11247120" y="47460750"/>
            <a:ext cx="10424160" cy="2726267"/>
          </a:xfrm>
          <a:prstGeom prst="rect">
            <a:avLst/>
          </a:prstGeom>
        </p:spPr>
        <p:txBody>
          <a:bodyPr/>
          <a:lstStyle/>
          <a:p>
            <a:endParaRPr lang="en-GB" dirty="0"/>
          </a:p>
        </p:txBody>
      </p:sp>
      <p:sp>
        <p:nvSpPr>
          <p:cNvPr id="6" name="Slide Number Placeholder 5"/>
          <p:cNvSpPr>
            <a:spLocks noGrp="1"/>
          </p:cNvSpPr>
          <p:nvPr>
            <p:ph type="sldNum" sz="quarter" idx="12"/>
          </p:nvPr>
        </p:nvSpPr>
        <p:spPr>
          <a:xfrm>
            <a:off x="23591520" y="47460750"/>
            <a:ext cx="7680960" cy="2726267"/>
          </a:xfrm>
          <a:prstGeom prst="rect">
            <a:avLst/>
          </a:prstGeom>
        </p:spPr>
        <p:txBody>
          <a:bodyPr/>
          <a:lstStyle/>
          <a:p>
            <a:fld id="{5D159212-BE87-491F-B59E-6B4BADEFB9CA}" type="slidenum">
              <a:rPr lang="en-GB" smtClean="0"/>
              <a:pPr/>
              <a:t>‹#›</a:t>
            </a:fld>
            <a:endParaRPr lang="en-GB" dirty="0"/>
          </a:p>
        </p:txBody>
      </p:sp>
    </p:spTree>
    <p:extLst>
      <p:ext uri="{BB962C8B-B14F-4D97-AF65-F5344CB8AC3E}">
        <p14:creationId xmlns:p14="http://schemas.microsoft.com/office/powerpoint/2010/main" val="3595659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990" y="9838267"/>
            <a:ext cx="41473757" cy="20972103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218299" y="9838267"/>
            <a:ext cx="123884053" cy="2097210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1645920" y="47460750"/>
            <a:ext cx="7680960" cy="2726267"/>
          </a:xfrm>
          <a:prstGeom prst="rect">
            <a:avLst/>
          </a:prstGeom>
        </p:spPr>
        <p:txBody>
          <a:bodyPr/>
          <a:lstStyle/>
          <a:p>
            <a:fld id="{91E3034B-5A44-4F2F-8706-7DDD81CE0906}" type="datetimeFigureOut">
              <a:rPr lang="en-GB" smtClean="0"/>
              <a:pPr/>
              <a:t>16/06/2017</a:t>
            </a:fld>
            <a:endParaRPr lang="en-GB" dirty="0"/>
          </a:p>
        </p:txBody>
      </p:sp>
      <p:sp>
        <p:nvSpPr>
          <p:cNvPr id="5" name="Footer Placeholder 4"/>
          <p:cNvSpPr>
            <a:spLocks noGrp="1"/>
          </p:cNvSpPr>
          <p:nvPr>
            <p:ph type="ftr" sz="quarter" idx="11"/>
          </p:nvPr>
        </p:nvSpPr>
        <p:spPr>
          <a:xfrm>
            <a:off x="11247120" y="47460750"/>
            <a:ext cx="10424160" cy="2726267"/>
          </a:xfrm>
          <a:prstGeom prst="rect">
            <a:avLst/>
          </a:prstGeom>
        </p:spPr>
        <p:txBody>
          <a:bodyPr/>
          <a:lstStyle/>
          <a:p>
            <a:endParaRPr lang="en-GB" dirty="0"/>
          </a:p>
        </p:txBody>
      </p:sp>
      <p:sp>
        <p:nvSpPr>
          <p:cNvPr id="6" name="Slide Number Placeholder 5"/>
          <p:cNvSpPr>
            <a:spLocks noGrp="1"/>
          </p:cNvSpPr>
          <p:nvPr>
            <p:ph type="sldNum" sz="quarter" idx="12"/>
          </p:nvPr>
        </p:nvSpPr>
        <p:spPr>
          <a:xfrm>
            <a:off x="23591520" y="47460750"/>
            <a:ext cx="7680960" cy="2726267"/>
          </a:xfrm>
          <a:prstGeom prst="rect">
            <a:avLst/>
          </a:prstGeom>
        </p:spPr>
        <p:txBody>
          <a:bodyPr/>
          <a:lstStyle/>
          <a:p>
            <a:fld id="{5D159212-BE87-491F-B59E-6B4BADEFB9CA}" type="slidenum">
              <a:rPr lang="en-GB" smtClean="0"/>
              <a:pPr/>
              <a:t>‹#›</a:t>
            </a:fld>
            <a:endParaRPr lang="en-GB" dirty="0"/>
          </a:p>
        </p:txBody>
      </p:sp>
    </p:spTree>
    <p:extLst>
      <p:ext uri="{BB962C8B-B14F-4D97-AF65-F5344CB8AC3E}">
        <p14:creationId xmlns:p14="http://schemas.microsoft.com/office/powerpoint/2010/main" val="3287632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7830" y="338664"/>
            <a:ext cx="28803599" cy="5190068"/>
          </a:xfrm>
        </p:spPr>
        <p:txBody>
          <a:bodyPr lIns="0" rIns="0"/>
          <a:lstStyle/>
          <a:p>
            <a:r>
              <a:rPr lang="en-US" dirty="0"/>
              <a:t>Click to edit Master title style</a:t>
            </a:r>
            <a:endParaRPr lang="en-GB" dirty="0"/>
          </a:p>
        </p:txBody>
      </p:sp>
      <p:sp>
        <p:nvSpPr>
          <p:cNvPr id="3" name="Content Placeholder 2"/>
          <p:cNvSpPr>
            <a:spLocks noGrp="1"/>
          </p:cNvSpPr>
          <p:nvPr>
            <p:ph idx="1"/>
          </p:nvPr>
        </p:nvSpPr>
        <p:spPr>
          <a:xfrm>
            <a:off x="600076" y="6161615"/>
            <a:ext cx="28803599" cy="2643715"/>
          </a:xfrm>
        </p:spPr>
        <p:txBody>
          <a:bodyPr lIns="0" rIns="0">
            <a:normAutofit/>
          </a:bodyPr>
          <a:lstStyle>
            <a:lvl1pPr>
              <a:defRPr sz="6000"/>
            </a:lvl1pPr>
          </a:lstStyle>
          <a:p>
            <a:pPr lvl="0"/>
            <a:r>
              <a:rPr lang="en-US" dirty="0"/>
              <a:t>Click to edit Master text styles</a:t>
            </a:r>
          </a:p>
        </p:txBody>
      </p:sp>
    </p:spTree>
    <p:extLst>
      <p:ext uri="{BB962C8B-B14F-4D97-AF65-F5344CB8AC3E}">
        <p14:creationId xmlns:p14="http://schemas.microsoft.com/office/powerpoint/2010/main" val="2906105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32904856"/>
            <a:ext cx="27980640" cy="10170160"/>
          </a:xfrm>
        </p:spPr>
        <p:txBody>
          <a:bodyPr anchor="t"/>
          <a:lstStyle>
            <a:lvl1pPr algn="l">
              <a:defRPr sz="21000" b="1" cap="all"/>
            </a:lvl1pPr>
          </a:lstStyle>
          <a:p>
            <a:r>
              <a:rPr lang="en-US"/>
              <a:t>Click to edit Master title style</a:t>
            </a:r>
            <a:endParaRPr lang="en-GB"/>
          </a:p>
        </p:txBody>
      </p:sp>
      <p:sp>
        <p:nvSpPr>
          <p:cNvPr id="3" name="Text Placeholder 2"/>
          <p:cNvSpPr>
            <a:spLocks noGrp="1"/>
          </p:cNvSpPr>
          <p:nvPr>
            <p:ph type="body" idx="1"/>
          </p:nvPr>
        </p:nvSpPr>
        <p:spPr>
          <a:xfrm>
            <a:off x="2600327" y="21703461"/>
            <a:ext cx="27980640" cy="11201397"/>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44586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65882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6785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218297" y="57346427"/>
            <a:ext cx="82678903" cy="162212870"/>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92445842" y="57346427"/>
            <a:ext cx="82678907" cy="162212870"/>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1645920" y="47460750"/>
            <a:ext cx="7680960" cy="2726267"/>
          </a:xfrm>
          <a:prstGeom prst="rect">
            <a:avLst/>
          </a:prstGeom>
        </p:spPr>
        <p:txBody>
          <a:bodyPr/>
          <a:lstStyle/>
          <a:p>
            <a:fld id="{91E3034B-5A44-4F2F-8706-7DDD81CE0906}" type="datetimeFigureOut">
              <a:rPr lang="en-GB" smtClean="0"/>
              <a:pPr/>
              <a:t>16/06/2017</a:t>
            </a:fld>
            <a:endParaRPr lang="en-GB" dirty="0"/>
          </a:p>
        </p:txBody>
      </p:sp>
      <p:sp>
        <p:nvSpPr>
          <p:cNvPr id="6" name="Footer Placeholder 5"/>
          <p:cNvSpPr>
            <a:spLocks noGrp="1"/>
          </p:cNvSpPr>
          <p:nvPr>
            <p:ph type="ftr" sz="quarter" idx="11"/>
          </p:nvPr>
        </p:nvSpPr>
        <p:spPr>
          <a:xfrm>
            <a:off x="11247120" y="47460750"/>
            <a:ext cx="10424160" cy="2726267"/>
          </a:xfrm>
          <a:prstGeom prst="rect">
            <a:avLst/>
          </a:prstGeom>
        </p:spPr>
        <p:txBody>
          <a:bodyPr/>
          <a:lstStyle/>
          <a:p>
            <a:endParaRPr lang="en-GB" dirty="0"/>
          </a:p>
        </p:txBody>
      </p:sp>
      <p:sp>
        <p:nvSpPr>
          <p:cNvPr id="7" name="Slide Number Placeholder 6"/>
          <p:cNvSpPr>
            <a:spLocks noGrp="1"/>
          </p:cNvSpPr>
          <p:nvPr>
            <p:ph type="sldNum" sz="quarter" idx="12"/>
          </p:nvPr>
        </p:nvSpPr>
        <p:spPr>
          <a:xfrm>
            <a:off x="23591520" y="47460750"/>
            <a:ext cx="7680960" cy="2726267"/>
          </a:xfrm>
          <a:prstGeom prst="rect">
            <a:avLst/>
          </a:prstGeom>
        </p:spPr>
        <p:txBody>
          <a:bodyPr/>
          <a:lstStyle/>
          <a:p>
            <a:fld id="{5D159212-BE87-491F-B59E-6B4BADEFB9CA}" type="slidenum">
              <a:rPr lang="en-GB" smtClean="0"/>
              <a:pPr/>
              <a:t>‹#›</a:t>
            </a:fld>
            <a:endParaRPr lang="en-GB" dirty="0"/>
          </a:p>
        </p:txBody>
      </p:sp>
    </p:spTree>
    <p:extLst>
      <p:ext uri="{BB962C8B-B14F-4D97-AF65-F5344CB8AC3E}">
        <p14:creationId xmlns:p14="http://schemas.microsoft.com/office/powerpoint/2010/main" val="636730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2050630"/>
            <a:ext cx="29626560" cy="85344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645920" y="11462177"/>
            <a:ext cx="14544677" cy="4776890"/>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a:t>Click to edit Master text styles</a:t>
            </a:r>
          </a:p>
        </p:txBody>
      </p:sp>
      <p:sp>
        <p:nvSpPr>
          <p:cNvPr id="4" name="Content Placeholder 3"/>
          <p:cNvSpPr>
            <a:spLocks noGrp="1"/>
          </p:cNvSpPr>
          <p:nvPr>
            <p:ph sz="half" idx="2"/>
          </p:nvPr>
        </p:nvSpPr>
        <p:spPr>
          <a:xfrm>
            <a:off x="1645920" y="16239067"/>
            <a:ext cx="14544677" cy="29502950"/>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6722092" y="11462177"/>
            <a:ext cx="14550390" cy="4776890"/>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a:t>Click to edit Master text styles</a:t>
            </a:r>
          </a:p>
        </p:txBody>
      </p:sp>
      <p:sp>
        <p:nvSpPr>
          <p:cNvPr id="6" name="Content Placeholder 5"/>
          <p:cNvSpPr>
            <a:spLocks noGrp="1"/>
          </p:cNvSpPr>
          <p:nvPr>
            <p:ph sz="quarter" idx="4"/>
          </p:nvPr>
        </p:nvSpPr>
        <p:spPr>
          <a:xfrm>
            <a:off x="16722092" y="16239067"/>
            <a:ext cx="14550390" cy="29502950"/>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1645920" y="47460750"/>
            <a:ext cx="7680960" cy="2726267"/>
          </a:xfrm>
          <a:prstGeom prst="rect">
            <a:avLst/>
          </a:prstGeom>
        </p:spPr>
        <p:txBody>
          <a:bodyPr/>
          <a:lstStyle/>
          <a:p>
            <a:fld id="{91E3034B-5A44-4F2F-8706-7DDD81CE0906}" type="datetimeFigureOut">
              <a:rPr lang="en-GB" smtClean="0"/>
              <a:pPr/>
              <a:t>16/06/2017</a:t>
            </a:fld>
            <a:endParaRPr lang="en-GB" dirty="0"/>
          </a:p>
        </p:txBody>
      </p:sp>
      <p:sp>
        <p:nvSpPr>
          <p:cNvPr id="8" name="Footer Placeholder 7"/>
          <p:cNvSpPr>
            <a:spLocks noGrp="1"/>
          </p:cNvSpPr>
          <p:nvPr>
            <p:ph type="ftr" sz="quarter" idx="11"/>
          </p:nvPr>
        </p:nvSpPr>
        <p:spPr>
          <a:xfrm>
            <a:off x="11247120" y="47460750"/>
            <a:ext cx="10424160" cy="2726267"/>
          </a:xfrm>
          <a:prstGeom prst="rect">
            <a:avLst/>
          </a:prstGeom>
        </p:spPr>
        <p:txBody>
          <a:bodyPr/>
          <a:lstStyle/>
          <a:p>
            <a:endParaRPr lang="en-GB" dirty="0"/>
          </a:p>
        </p:txBody>
      </p:sp>
      <p:sp>
        <p:nvSpPr>
          <p:cNvPr id="9" name="Slide Number Placeholder 8"/>
          <p:cNvSpPr>
            <a:spLocks noGrp="1"/>
          </p:cNvSpPr>
          <p:nvPr>
            <p:ph type="sldNum" sz="quarter" idx="12"/>
          </p:nvPr>
        </p:nvSpPr>
        <p:spPr>
          <a:xfrm>
            <a:off x="23591520" y="47460750"/>
            <a:ext cx="7680960" cy="2726267"/>
          </a:xfrm>
          <a:prstGeom prst="rect">
            <a:avLst/>
          </a:prstGeom>
        </p:spPr>
        <p:txBody>
          <a:bodyPr/>
          <a:lstStyle/>
          <a:p>
            <a:fld id="{5D159212-BE87-491F-B59E-6B4BADEFB9CA}" type="slidenum">
              <a:rPr lang="en-GB" smtClean="0"/>
              <a:pPr/>
              <a:t>‹#›</a:t>
            </a:fld>
            <a:endParaRPr lang="en-GB" dirty="0"/>
          </a:p>
        </p:txBody>
      </p:sp>
    </p:spTree>
    <p:extLst>
      <p:ext uri="{BB962C8B-B14F-4D97-AF65-F5344CB8AC3E}">
        <p14:creationId xmlns:p14="http://schemas.microsoft.com/office/powerpoint/2010/main" val="187827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1645920" y="47460750"/>
            <a:ext cx="7680960" cy="2726267"/>
          </a:xfrm>
          <a:prstGeom prst="rect">
            <a:avLst/>
          </a:prstGeom>
        </p:spPr>
        <p:txBody>
          <a:bodyPr/>
          <a:lstStyle/>
          <a:p>
            <a:fld id="{91E3034B-5A44-4F2F-8706-7DDD81CE0906}" type="datetimeFigureOut">
              <a:rPr lang="en-GB" smtClean="0"/>
              <a:pPr/>
              <a:t>16/06/2017</a:t>
            </a:fld>
            <a:endParaRPr lang="en-GB" dirty="0"/>
          </a:p>
        </p:txBody>
      </p:sp>
      <p:sp>
        <p:nvSpPr>
          <p:cNvPr id="4" name="Footer Placeholder 3"/>
          <p:cNvSpPr>
            <a:spLocks noGrp="1"/>
          </p:cNvSpPr>
          <p:nvPr>
            <p:ph type="ftr" sz="quarter" idx="11"/>
          </p:nvPr>
        </p:nvSpPr>
        <p:spPr>
          <a:xfrm>
            <a:off x="11247120" y="47460750"/>
            <a:ext cx="10424160" cy="2726267"/>
          </a:xfrm>
          <a:prstGeom prst="rect">
            <a:avLst/>
          </a:prstGeom>
        </p:spPr>
        <p:txBody>
          <a:bodyPr/>
          <a:lstStyle/>
          <a:p>
            <a:endParaRPr lang="en-GB" dirty="0"/>
          </a:p>
        </p:txBody>
      </p:sp>
      <p:sp>
        <p:nvSpPr>
          <p:cNvPr id="5" name="Slide Number Placeholder 4"/>
          <p:cNvSpPr>
            <a:spLocks noGrp="1"/>
          </p:cNvSpPr>
          <p:nvPr>
            <p:ph type="sldNum" sz="quarter" idx="12"/>
          </p:nvPr>
        </p:nvSpPr>
        <p:spPr>
          <a:xfrm>
            <a:off x="23591520" y="47460750"/>
            <a:ext cx="7680960" cy="2726267"/>
          </a:xfrm>
          <a:prstGeom prst="rect">
            <a:avLst/>
          </a:prstGeom>
        </p:spPr>
        <p:txBody>
          <a:bodyPr/>
          <a:lstStyle/>
          <a:p>
            <a:fld id="{5D159212-BE87-491F-B59E-6B4BADEFB9CA}" type="slidenum">
              <a:rPr lang="en-GB" smtClean="0"/>
              <a:pPr/>
              <a:t>‹#›</a:t>
            </a:fld>
            <a:endParaRPr lang="en-GB" dirty="0"/>
          </a:p>
        </p:txBody>
      </p:sp>
    </p:spTree>
    <p:extLst>
      <p:ext uri="{BB962C8B-B14F-4D97-AF65-F5344CB8AC3E}">
        <p14:creationId xmlns:p14="http://schemas.microsoft.com/office/powerpoint/2010/main" val="370616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45920" y="47460750"/>
            <a:ext cx="7680960" cy="2726267"/>
          </a:xfrm>
          <a:prstGeom prst="rect">
            <a:avLst/>
          </a:prstGeom>
        </p:spPr>
        <p:txBody>
          <a:bodyPr/>
          <a:lstStyle/>
          <a:p>
            <a:fld id="{91E3034B-5A44-4F2F-8706-7DDD81CE0906}" type="datetimeFigureOut">
              <a:rPr lang="en-GB" smtClean="0"/>
              <a:pPr/>
              <a:t>16/06/2017</a:t>
            </a:fld>
            <a:endParaRPr lang="en-GB" dirty="0"/>
          </a:p>
        </p:txBody>
      </p:sp>
      <p:sp>
        <p:nvSpPr>
          <p:cNvPr id="3" name="Footer Placeholder 2"/>
          <p:cNvSpPr>
            <a:spLocks noGrp="1"/>
          </p:cNvSpPr>
          <p:nvPr>
            <p:ph type="ftr" sz="quarter" idx="11"/>
          </p:nvPr>
        </p:nvSpPr>
        <p:spPr>
          <a:xfrm>
            <a:off x="11247120" y="47460750"/>
            <a:ext cx="10424160" cy="2726267"/>
          </a:xfrm>
          <a:prstGeom prst="rect">
            <a:avLst/>
          </a:prstGeom>
        </p:spPr>
        <p:txBody>
          <a:bodyPr/>
          <a:lstStyle/>
          <a:p>
            <a:endParaRPr lang="en-GB" dirty="0"/>
          </a:p>
        </p:txBody>
      </p:sp>
      <p:sp>
        <p:nvSpPr>
          <p:cNvPr id="4" name="Slide Number Placeholder 3"/>
          <p:cNvSpPr>
            <a:spLocks noGrp="1"/>
          </p:cNvSpPr>
          <p:nvPr>
            <p:ph type="sldNum" sz="quarter" idx="12"/>
          </p:nvPr>
        </p:nvSpPr>
        <p:spPr>
          <a:xfrm>
            <a:off x="23591520" y="47460750"/>
            <a:ext cx="7680960" cy="2726267"/>
          </a:xfrm>
          <a:prstGeom prst="rect">
            <a:avLst/>
          </a:prstGeom>
        </p:spPr>
        <p:txBody>
          <a:bodyPr/>
          <a:lstStyle/>
          <a:p>
            <a:fld id="{5D159212-BE87-491F-B59E-6B4BADEFB9CA}" type="slidenum">
              <a:rPr lang="en-GB" smtClean="0"/>
              <a:pPr/>
              <a:t>‹#›</a:t>
            </a:fld>
            <a:endParaRPr lang="en-GB" dirty="0"/>
          </a:p>
        </p:txBody>
      </p:sp>
    </p:spTree>
    <p:extLst>
      <p:ext uri="{BB962C8B-B14F-4D97-AF65-F5344CB8AC3E}">
        <p14:creationId xmlns:p14="http://schemas.microsoft.com/office/powerpoint/2010/main" val="323440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ounded Rectangle 17"/>
          <p:cNvSpPr/>
          <p:nvPr userDrawn="1"/>
        </p:nvSpPr>
        <p:spPr>
          <a:xfrm flipV="1">
            <a:off x="0" y="0"/>
            <a:ext cx="32918400" cy="10024529"/>
          </a:xfrm>
          <a:prstGeom prst="roundRect">
            <a:avLst>
              <a:gd name="adj" fmla="val 0"/>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itchFamily="34" charset="0"/>
              <a:cs typeface="Arial" pitchFamily="34" charset="0"/>
            </a:endParaRPr>
          </a:p>
        </p:txBody>
      </p:sp>
      <p:sp>
        <p:nvSpPr>
          <p:cNvPr id="8" name="Rectangle 7"/>
          <p:cNvSpPr/>
          <p:nvPr userDrawn="1"/>
        </p:nvSpPr>
        <p:spPr>
          <a:xfrm rot="10800000" flipV="1">
            <a:off x="0" y="49072800"/>
            <a:ext cx="32939393" cy="2133600"/>
          </a:xfrm>
          <a:prstGeom prst="rect">
            <a:avLst/>
          </a:prstGeom>
          <a:solidFill>
            <a:srgbClr val="766A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itchFamily="34" charset="0"/>
              <a:cs typeface="Arial" pitchFamily="34" charset="0"/>
            </a:endParaRPr>
          </a:p>
        </p:txBody>
      </p:sp>
      <p:sp>
        <p:nvSpPr>
          <p:cNvPr id="3" name="Text Placeholder 2"/>
          <p:cNvSpPr>
            <a:spLocks noGrp="1"/>
          </p:cNvSpPr>
          <p:nvPr>
            <p:ph type="body" idx="1"/>
          </p:nvPr>
        </p:nvSpPr>
        <p:spPr>
          <a:xfrm>
            <a:off x="600075" y="6551085"/>
            <a:ext cx="29083518" cy="2643715"/>
          </a:xfrm>
          <a:prstGeom prst="rect">
            <a:avLst/>
          </a:prstGeom>
        </p:spPr>
        <p:txBody>
          <a:bodyPr vert="horz" lIns="0" tIns="0" rIns="0" bIns="0" rtlCol="0">
            <a:normAutofit/>
          </a:bodyPr>
          <a:lstStyle/>
          <a:p>
            <a:pPr lvl="0"/>
            <a:r>
              <a:rPr lang="en-US" dirty="0"/>
              <a:t>Click to edit Master text styles</a:t>
            </a:r>
          </a:p>
        </p:txBody>
      </p:sp>
      <p:sp>
        <p:nvSpPr>
          <p:cNvPr id="2" name="Title Placeholder 1"/>
          <p:cNvSpPr>
            <a:spLocks noGrp="1"/>
          </p:cNvSpPr>
          <p:nvPr>
            <p:ph type="title"/>
          </p:nvPr>
        </p:nvSpPr>
        <p:spPr>
          <a:xfrm>
            <a:off x="587829" y="389466"/>
            <a:ext cx="29083518" cy="5731936"/>
          </a:xfrm>
          <a:prstGeom prst="rect">
            <a:avLst/>
          </a:prstGeom>
        </p:spPr>
        <p:txBody>
          <a:bodyPr vert="horz" lIns="0" tIns="0" rIns="0" bIns="0" rtlCol="0" anchor="b">
            <a:normAutofit/>
          </a:bodyPr>
          <a:lstStyle/>
          <a:p>
            <a:r>
              <a:rPr lang="en-US" dirty="0"/>
              <a:t>Click to edit Master title style</a:t>
            </a:r>
            <a:endParaRPr lang="en-GB" dirty="0"/>
          </a:p>
        </p:txBody>
      </p:sp>
    </p:spTree>
    <p:extLst>
      <p:ext uri="{BB962C8B-B14F-4D97-AF65-F5344CB8AC3E}">
        <p14:creationId xmlns:p14="http://schemas.microsoft.com/office/powerpoint/2010/main" val="4038870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4807092" rtl="0" eaLnBrk="1" latinLnBrk="0" hangingPunct="1">
        <a:spcBef>
          <a:spcPct val="0"/>
        </a:spcBef>
        <a:buNone/>
        <a:defRPr sz="9600" b="1" i="0" kern="1200">
          <a:solidFill>
            <a:schemeClr val="bg1"/>
          </a:solidFill>
          <a:latin typeface="Arial" pitchFamily="34" charset="0"/>
          <a:ea typeface="+mj-ea"/>
          <a:cs typeface="Arial" pitchFamily="34" charset="0"/>
        </a:defRPr>
      </a:lvl1pPr>
    </p:titleStyle>
    <p:bodyStyle>
      <a:lvl1pPr marL="0" indent="0" algn="l" defTabSz="4807092" rtl="0" eaLnBrk="1" latinLnBrk="0" hangingPunct="1">
        <a:spcBef>
          <a:spcPct val="20000"/>
        </a:spcBef>
        <a:buFont typeface="Arial" pitchFamily="34" charset="0"/>
        <a:buNone/>
        <a:defRPr sz="6000" b="1" kern="1200">
          <a:solidFill>
            <a:schemeClr val="bg1"/>
          </a:solidFill>
          <a:latin typeface="Arial" pitchFamily="34" charset="0"/>
          <a:ea typeface="+mn-ea"/>
          <a:cs typeface="Arial" pitchFamily="34" charset="0"/>
        </a:defRPr>
      </a:lvl1pPr>
      <a:lvl2pPr marL="1262063" indent="-652463" algn="l" defTabSz="4807092" rtl="0" eaLnBrk="1" latinLnBrk="0" hangingPunct="1">
        <a:spcBef>
          <a:spcPct val="20000"/>
        </a:spcBef>
        <a:buFont typeface="Arial" pitchFamily="34" charset="0"/>
        <a:buChar char="–"/>
        <a:defRPr sz="4000" kern="1200">
          <a:solidFill>
            <a:srgbClr val="89756C"/>
          </a:solidFill>
          <a:latin typeface="Arial" pitchFamily="34" charset="0"/>
          <a:ea typeface="+mn-ea"/>
          <a:cs typeface="Arial" pitchFamily="34" charset="0"/>
        </a:defRPr>
      </a:lvl2pPr>
      <a:lvl3pPr marL="1871663" indent="-609600" algn="l" defTabSz="4807092" rtl="0" eaLnBrk="1" latinLnBrk="0" hangingPunct="1">
        <a:spcBef>
          <a:spcPct val="20000"/>
        </a:spcBef>
        <a:buFont typeface="Arial" pitchFamily="34" charset="0"/>
        <a:buChar char="•"/>
        <a:defRPr sz="4000" kern="1200">
          <a:solidFill>
            <a:srgbClr val="89756C"/>
          </a:solidFill>
          <a:latin typeface="Arial" pitchFamily="34" charset="0"/>
          <a:ea typeface="+mn-ea"/>
          <a:cs typeface="Arial" pitchFamily="34" charset="0"/>
        </a:defRPr>
      </a:lvl3pPr>
      <a:lvl4pPr marL="2568575" indent="-696913" algn="l" defTabSz="4807092" rtl="0" eaLnBrk="1" latinLnBrk="0" hangingPunct="1">
        <a:spcBef>
          <a:spcPct val="20000"/>
        </a:spcBef>
        <a:buFont typeface="Arial" pitchFamily="34" charset="0"/>
        <a:buChar char="–"/>
        <a:defRPr sz="4000" kern="1200">
          <a:solidFill>
            <a:srgbClr val="89756C"/>
          </a:solidFill>
          <a:latin typeface="Arial" pitchFamily="34" charset="0"/>
          <a:ea typeface="+mn-ea"/>
          <a:cs typeface="Arial" pitchFamily="34" charset="0"/>
        </a:defRPr>
      </a:lvl4pPr>
      <a:lvl5pPr marL="10815638" indent="-8247063" algn="l" defTabSz="4807092" rtl="0" eaLnBrk="1" latinLnBrk="0" hangingPunct="1">
        <a:spcBef>
          <a:spcPct val="20000"/>
        </a:spcBef>
        <a:buFont typeface="Arial" pitchFamily="34" charset="0"/>
        <a:buChar char="»"/>
        <a:defRPr sz="4000" kern="1200">
          <a:solidFill>
            <a:schemeClr val="tx1"/>
          </a:solidFill>
          <a:latin typeface="Arial" pitchFamily="34" charset="0"/>
          <a:ea typeface="+mn-ea"/>
          <a:cs typeface="Arial" pitchFamily="34" charset="0"/>
        </a:defRPr>
      </a:lvl5pPr>
      <a:lvl6pPr marL="13219504"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23050"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26596"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30142"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chart" Target="../charts/chart1.xml"/><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68439" y="-1518648"/>
            <a:ext cx="31517204" cy="5190068"/>
          </a:xfrm>
        </p:spPr>
        <p:txBody>
          <a:bodyPr>
            <a:normAutofit/>
          </a:bodyPr>
          <a:lstStyle/>
          <a:p>
            <a:r>
              <a:rPr lang="en-GB" sz="7200" dirty="0"/>
              <a:t>The Impact of Automated Peritoneal Dialysis (APD) with Remote Patient Management (RPM): Changing the Nursing Paradigm to Proactive Clinical Management </a:t>
            </a:r>
            <a:endParaRPr lang="en-US" sz="7200" dirty="0"/>
          </a:p>
        </p:txBody>
      </p:sp>
      <p:sp>
        <p:nvSpPr>
          <p:cNvPr id="7" name="Content Placeholder 6"/>
          <p:cNvSpPr>
            <a:spLocks noGrp="1"/>
          </p:cNvSpPr>
          <p:nvPr>
            <p:ph idx="1"/>
          </p:nvPr>
        </p:nvSpPr>
        <p:spPr>
          <a:xfrm>
            <a:off x="444586" y="4080028"/>
            <a:ext cx="28803599" cy="3591985"/>
          </a:xfrm>
        </p:spPr>
        <p:txBody>
          <a:bodyPr>
            <a:normAutofit/>
          </a:bodyPr>
          <a:lstStyle/>
          <a:p>
            <a:r>
              <a:rPr lang="en-US" dirty="0"/>
              <a:t>Catherine A. Firanek</a:t>
            </a:r>
            <a:r>
              <a:rPr lang="en-US" baseline="30000" dirty="0"/>
              <a:t>1</a:t>
            </a:r>
            <a:r>
              <a:rPr lang="en-US" dirty="0"/>
              <a:t>, Mary A. Knowles</a:t>
            </a:r>
            <a:r>
              <a:rPr lang="en-US" baseline="30000" dirty="0"/>
              <a:t>2</a:t>
            </a:r>
            <a:r>
              <a:rPr lang="en-US" dirty="0"/>
              <a:t>, James A. Sloand</a:t>
            </a:r>
            <a:r>
              <a:rPr lang="en-US" baseline="30000" dirty="0"/>
              <a:t>1</a:t>
            </a:r>
          </a:p>
          <a:p>
            <a:r>
              <a:rPr lang="en-US" sz="4800" baseline="30000" dirty="0"/>
              <a:t>1</a:t>
            </a:r>
            <a:r>
              <a:rPr lang="en-US" sz="4800" dirty="0"/>
              <a:t>Baxter Healthcare Corporation, Deerfield, IL; Loyalty Chain, Ltd</a:t>
            </a:r>
            <a:r>
              <a:rPr lang="en-US" sz="4800" baseline="30000" dirty="0"/>
              <a:t>.</a:t>
            </a:r>
            <a:r>
              <a:rPr lang="en-US" sz="4800" dirty="0"/>
              <a:t>, </a:t>
            </a:r>
            <a:r>
              <a:rPr lang="en-US" sz="4800" dirty="0" err="1"/>
              <a:t>Repton</a:t>
            </a:r>
            <a:r>
              <a:rPr lang="en-US" sz="4800" dirty="0"/>
              <a:t>, United Kingdom</a:t>
            </a:r>
          </a:p>
        </p:txBody>
      </p:sp>
      <p:sp>
        <p:nvSpPr>
          <p:cNvPr id="26" name="TextBox 25"/>
          <p:cNvSpPr txBox="1"/>
          <p:nvPr/>
        </p:nvSpPr>
        <p:spPr>
          <a:xfrm>
            <a:off x="14139526" y="42359696"/>
            <a:ext cx="18223598" cy="5920623"/>
          </a:xfrm>
          <a:prstGeom prst="rect">
            <a:avLst/>
          </a:prstGeom>
          <a:solidFill>
            <a:schemeClr val="accent1">
              <a:lumMod val="20000"/>
              <a:lumOff val="80000"/>
            </a:schemeClr>
          </a:solidFill>
          <a:ln>
            <a:solidFill>
              <a:srgbClr val="003399"/>
            </a:solidFill>
          </a:ln>
        </p:spPr>
        <p:txBody>
          <a:bodyPr wrap="square" lIns="457200" tIns="457200" rIns="457200" bIns="457200" rtlCol="0">
            <a:noAutofit/>
          </a:bodyPr>
          <a:lstStyle/>
          <a:p>
            <a:pPr algn="just"/>
            <a:r>
              <a:rPr lang="en-GB" sz="4000" b="1" dirty="0">
                <a:latin typeface="Arial" pitchFamily="34" charset="0"/>
                <a:cs typeface="Arial" pitchFamily="34" charset="0"/>
              </a:rPr>
              <a:t>Conclusions</a:t>
            </a:r>
          </a:p>
          <a:p>
            <a:pPr algn="just">
              <a:spcAft>
                <a:spcPts val="1200"/>
              </a:spcAft>
            </a:pPr>
            <a:r>
              <a:rPr lang="en-GB" sz="4000" dirty="0"/>
              <a:t>Establishing RPM in three UK hospitals has allowed PD nurses to spend 35% more of their direct and indirect patient activity time conducting proactive tasks. Information received on a daily basis should allow for earlier intervention and change in dialysis prescription in response to pertinent clinical issues.   Routine tasks were reduced, potentially contributing to shift of PD nurses’ </a:t>
            </a:r>
            <a:r>
              <a:rPr lang="en-GB" sz="4000" dirty="0" err="1"/>
              <a:t>behaviors</a:t>
            </a:r>
            <a:r>
              <a:rPr lang="en-GB" sz="4000" dirty="0"/>
              <a:t> away from reactive tasks, allowing better time management, and greater ability to prioritise their patients more effectively</a:t>
            </a:r>
            <a:r>
              <a:rPr lang="en-GB" sz="4000" dirty="0">
                <a:solidFill>
                  <a:srgbClr val="FF0000"/>
                </a:solidFill>
              </a:rPr>
              <a:t>,</a:t>
            </a:r>
            <a:r>
              <a:rPr lang="en-GB" sz="4000" dirty="0"/>
              <a:t> both in the clinic and home visitation.</a:t>
            </a:r>
            <a:r>
              <a:rPr lang="en-US" sz="4000" dirty="0"/>
              <a:t> </a:t>
            </a:r>
            <a:endParaRPr lang="en-GB" sz="4000" dirty="0">
              <a:latin typeface="Arial" pitchFamily="34" charset="0"/>
              <a:cs typeface="Arial" pitchFamily="34" charset="0"/>
            </a:endParaRPr>
          </a:p>
        </p:txBody>
      </p:sp>
      <p:sp>
        <p:nvSpPr>
          <p:cNvPr id="2" name="Rectangle 1"/>
          <p:cNvSpPr/>
          <p:nvPr/>
        </p:nvSpPr>
        <p:spPr>
          <a:xfrm>
            <a:off x="717001" y="42155642"/>
            <a:ext cx="11957604" cy="6370975"/>
          </a:xfrm>
          <a:prstGeom prst="rect">
            <a:avLst/>
          </a:prstGeom>
        </p:spPr>
        <p:txBody>
          <a:bodyPr wrap="square">
            <a:spAutoFit/>
          </a:bodyPr>
          <a:lstStyle/>
          <a:p>
            <a:pPr algn="just">
              <a:spcAft>
                <a:spcPts val="1200"/>
              </a:spcAft>
            </a:pPr>
            <a:r>
              <a:rPr lang="en-GB" sz="3800" b="1" dirty="0">
                <a:solidFill>
                  <a:schemeClr val="tx2"/>
                </a:solidFill>
                <a:latin typeface="Arial" panose="020B0604020202020204" pitchFamily="34" charset="0"/>
                <a:cs typeface="Arial" panose="020B0604020202020204" pitchFamily="34" charset="0"/>
              </a:rPr>
              <a:t>Results</a:t>
            </a:r>
          </a:p>
          <a:p>
            <a:pPr algn="just" fontAlgn="ctr">
              <a:buSzPts val="1200"/>
            </a:pPr>
            <a:r>
              <a:rPr lang="en-GB" sz="4000" dirty="0"/>
              <a:t>A total of 2,187 min (36 hrs and 27 min) of PD nursing time was observed across the 6 observations. 1,114 minutes were observed before RPM was introduced and 1,073 minutes after RPM was established. 84.95%  pre-RPM and 75.77% of post-RPM time was spent with direct and indirect patient activities. Proactive patient care activities was 2% pre-RPM and 37% post-RPM.  The categories of change from reactive to proactive direct and indirect activities can be found in Figure 3.</a:t>
            </a:r>
            <a:endParaRPr lang="en-US" sz="3800" dirty="0"/>
          </a:p>
        </p:txBody>
      </p:sp>
      <p:sp>
        <p:nvSpPr>
          <p:cNvPr id="3" name="Rectangle 2"/>
          <p:cNvSpPr/>
          <p:nvPr/>
        </p:nvSpPr>
        <p:spPr>
          <a:xfrm>
            <a:off x="0" y="7122540"/>
            <a:ext cx="32918400" cy="305667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Experience in</a:t>
            </a:r>
            <a:endParaRPr lang="en-US" dirty="0">
              <a:solidFill>
                <a:schemeClr val="tx2"/>
              </a:solidFill>
            </a:endParaRPr>
          </a:p>
        </p:txBody>
      </p:sp>
      <p:sp>
        <p:nvSpPr>
          <p:cNvPr id="22" name="TextBox 21"/>
          <p:cNvSpPr txBox="1"/>
          <p:nvPr/>
        </p:nvSpPr>
        <p:spPr>
          <a:xfrm>
            <a:off x="717000" y="17737988"/>
            <a:ext cx="11957605" cy="3270316"/>
          </a:xfrm>
          <a:prstGeom prst="rect">
            <a:avLst/>
          </a:prstGeom>
          <a:noFill/>
        </p:spPr>
        <p:txBody>
          <a:bodyPr wrap="square" lIns="0" tIns="0" rIns="0" bIns="0" rtlCol="0">
            <a:noAutofit/>
          </a:bodyPr>
          <a:lstStyle/>
          <a:p>
            <a:pPr algn="just">
              <a:spcAft>
                <a:spcPts val="1200"/>
              </a:spcAft>
            </a:pPr>
            <a:r>
              <a:rPr lang="en-GB" sz="4000" b="1" dirty="0">
                <a:solidFill>
                  <a:srgbClr val="003399"/>
                </a:solidFill>
                <a:latin typeface="Arial" pitchFamily="34" charset="0"/>
                <a:cs typeface="Arial" pitchFamily="34" charset="0"/>
              </a:rPr>
              <a:t>Objective</a:t>
            </a:r>
          </a:p>
          <a:p>
            <a:pPr algn="just">
              <a:spcAft>
                <a:spcPts val="1200"/>
              </a:spcAft>
            </a:pPr>
            <a:r>
              <a:rPr lang="en-GB" sz="4000" dirty="0"/>
              <a:t>The aim of this study was to evaluate the impact of RPM on nurses’ </a:t>
            </a:r>
            <a:r>
              <a:rPr lang="en-GB" sz="4000" dirty="0" err="1"/>
              <a:t>behavior</a:t>
            </a:r>
            <a:r>
              <a:rPr lang="en-GB" sz="4000" dirty="0"/>
              <a:t> and practice in the care of patients on APD at home. In particular, the study assessed if changing the frequency that the patient’s dialysis details are remotely viewed by nurses impacts their ability to manage patients proactively. Difference in time taken to proactively versus reactively manage patients before or after the introduction of RPM was established within their hospital. </a:t>
            </a:r>
            <a:endParaRPr lang="en-GB" sz="4000" dirty="0">
              <a:latin typeface="Arial" pitchFamily="34" charset="0"/>
              <a:cs typeface="Arial" pitchFamily="34" charset="0"/>
            </a:endParaRPr>
          </a:p>
          <a:p>
            <a:pPr algn="just">
              <a:spcAft>
                <a:spcPts val="1200"/>
              </a:spcAft>
            </a:pPr>
            <a:endParaRPr lang="en-GB" sz="4000" b="1" dirty="0">
              <a:solidFill>
                <a:srgbClr val="003399"/>
              </a:solidFill>
              <a:latin typeface="Arial" pitchFamily="34" charset="0"/>
              <a:cs typeface="Arial" pitchFamily="34" charset="0"/>
            </a:endParaRPr>
          </a:p>
          <a:p>
            <a:pPr algn="just"/>
            <a:endParaRPr lang="en-GB" sz="4000" dirty="0">
              <a:latin typeface="Arial" pitchFamily="34" charset="0"/>
              <a:cs typeface="Arial" pitchFamily="34" charset="0"/>
            </a:endParaRPr>
          </a:p>
        </p:txBody>
      </p:sp>
      <p:sp>
        <p:nvSpPr>
          <p:cNvPr id="29" name="TextBox 28"/>
          <p:cNvSpPr txBox="1"/>
          <p:nvPr/>
        </p:nvSpPr>
        <p:spPr>
          <a:xfrm>
            <a:off x="717001" y="24988787"/>
            <a:ext cx="11957604" cy="3826486"/>
          </a:xfrm>
          <a:prstGeom prst="rect">
            <a:avLst/>
          </a:prstGeom>
          <a:noFill/>
        </p:spPr>
        <p:txBody>
          <a:bodyPr wrap="square" lIns="0" tIns="0" rIns="0" bIns="0" rtlCol="0">
            <a:noAutofit/>
          </a:bodyPr>
          <a:lstStyle/>
          <a:p>
            <a:pPr algn="just">
              <a:spcAft>
                <a:spcPts val="1200"/>
              </a:spcAft>
            </a:pPr>
            <a:r>
              <a:rPr lang="en-GB" sz="3800" b="1" dirty="0">
                <a:solidFill>
                  <a:srgbClr val="003399"/>
                </a:solidFill>
                <a:latin typeface="Arial" pitchFamily="34" charset="0"/>
                <a:cs typeface="Arial" pitchFamily="34" charset="0"/>
              </a:rPr>
              <a:t>Methods</a:t>
            </a:r>
          </a:p>
          <a:p>
            <a:pPr algn="just">
              <a:spcAft>
                <a:spcPts val="1200"/>
              </a:spcAft>
            </a:pPr>
            <a:r>
              <a:rPr lang="en-GB" sz="4000" dirty="0"/>
              <a:t>Three PD nurses working in 3 UK hospitals were each observed for 2 working days using ethnographic research methodology. The same observer was used for consistency in documenting activities.  The first observation day was performed before RPM was introduced; the second after RPM was established within their hospital (range 35-72 weeks-mean 57 weeks). During the observations, the time taken to complete each task by the nurse was recorded. Tasks were classified into 6 categories (Table 1); the tasks were further categorized as direct and indirect patient tasks. Direct and indirect tasks were then classified as proactive, reactive or routine (Figure 1).  Direct tasks were defined as </a:t>
            </a:r>
            <a:r>
              <a:rPr lang="en-US" sz="4000" dirty="0"/>
              <a:t>care of a patient provided personally by a staff member. Direct patient care may involve any aspects of the health care of a patient, including treatments, assessment, counseling, self-care, patient education, and administration of medication (face-to-face or by phone).  Indirect services are rendered by the nurses for the benefit of a patient.  </a:t>
            </a:r>
            <a:r>
              <a:rPr lang="en-GB" sz="4000" dirty="0"/>
              <a:t>Proactive tasks were initiated by the nurse in order to intervene regarding an issue before it is reported by the patient.  Reactive tasks are in response to patient inquiry or at routine clinic visits.  Routine tasks are those done repetitively for every patient during training and clinical evaluation i.e. BP reading, blood draw, post training follow-up phone calls. </a:t>
            </a:r>
            <a:endParaRPr lang="en-GB" sz="3800" b="1" dirty="0">
              <a:solidFill>
                <a:srgbClr val="003399"/>
              </a:solidFill>
              <a:latin typeface="Arial" pitchFamily="34" charset="0"/>
              <a:cs typeface="Arial" pitchFamily="34" charset="0"/>
            </a:endParaRPr>
          </a:p>
        </p:txBody>
      </p:sp>
      <p:sp>
        <p:nvSpPr>
          <p:cNvPr id="12" name="TextBox 11"/>
          <p:cNvSpPr txBox="1"/>
          <p:nvPr/>
        </p:nvSpPr>
        <p:spPr>
          <a:xfrm>
            <a:off x="717000" y="7414928"/>
            <a:ext cx="11957606" cy="5378960"/>
          </a:xfrm>
          <a:prstGeom prst="rect">
            <a:avLst/>
          </a:prstGeom>
          <a:noFill/>
        </p:spPr>
        <p:txBody>
          <a:bodyPr wrap="square" lIns="0" tIns="0" rIns="0" bIns="0" rtlCol="0">
            <a:noAutofit/>
          </a:bodyPr>
          <a:lstStyle/>
          <a:p>
            <a:pPr algn="just">
              <a:spcAft>
                <a:spcPts val="1200"/>
              </a:spcAft>
            </a:pPr>
            <a:r>
              <a:rPr lang="en-GB" sz="3800" b="1" dirty="0">
                <a:solidFill>
                  <a:schemeClr val="tx2"/>
                </a:solidFill>
                <a:latin typeface="Arial" pitchFamily="34" charset="0"/>
                <a:cs typeface="Arial" pitchFamily="34" charset="0"/>
              </a:rPr>
              <a:t>Background</a:t>
            </a:r>
          </a:p>
          <a:p>
            <a:pPr algn="just"/>
            <a:r>
              <a:rPr lang="en-GB" sz="4000" dirty="0"/>
              <a:t>Patients receiving APD are required to record details of their PD therapy and clinical data on a daily basis. This data is reviewed by the PD nurse at the time of the clinic visit as part of the overall patient assessment. The introduction of new APD cyclers embedded with two-way RPM technology offers the ability to monitor PD therapy, allowing nurses to view patients’ dialysis details on a daily basis and/or make prescription changes remotely as needed.  This technology enables nurses to review and proactively manage clinical issues and prescription changes, rather than manage care in what has heretofore been predominantly reactive.  Two-way RPM provides opportunity for early intervention of dialysis-related issues and the ability to prioritize patients effectively.  </a:t>
            </a:r>
            <a:endParaRPr lang="en-GB" sz="3800" dirty="0">
              <a:latin typeface="Arial" pitchFamily="34" charset="0"/>
              <a:cs typeface="Arial" pitchFamily="34" charset="0"/>
            </a:endParaRPr>
          </a:p>
        </p:txBody>
      </p:sp>
      <p:sp>
        <p:nvSpPr>
          <p:cNvPr id="30" name="TextBox 29"/>
          <p:cNvSpPr txBox="1"/>
          <p:nvPr/>
        </p:nvSpPr>
        <p:spPr>
          <a:xfrm>
            <a:off x="29719058" y="4633341"/>
            <a:ext cx="2644065" cy="1687357"/>
          </a:xfrm>
          <a:prstGeom prst="rect">
            <a:avLst/>
          </a:prstGeom>
          <a:noFill/>
        </p:spPr>
        <p:txBody>
          <a:bodyPr wrap="none" lIns="86078" tIns="43039" rIns="86078" bIns="43039" rtlCol="0">
            <a:spAutoFit/>
          </a:bodyPr>
          <a:lstStyle/>
          <a:p>
            <a:r>
              <a:rPr lang="en-GB" sz="3400" b="1" dirty="0">
                <a:solidFill>
                  <a:schemeClr val="bg1"/>
                </a:solidFill>
                <a:latin typeface="Arial" pitchFamily="34" charset="0"/>
                <a:cs typeface="Arial" pitchFamily="34" charset="0"/>
              </a:rPr>
              <a:t>Poster No.</a:t>
            </a:r>
            <a:br>
              <a:rPr lang="en-GB" sz="3400" b="1" dirty="0">
                <a:solidFill>
                  <a:schemeClr val="bg1"/>
                </a:solidFill>
                <a:latin typeface="Arial" pitchFamily="34" charset="0"/>
                <a:cs typeface="Arial" pitchFamily="34" charset="0"/>
              </a:rPr>
            </a:br>
            <a:r>
              <a:rPr lang="en-GB" sz="3600" b="1" dirty="0">
                <a:solidFill>
                  <a:schemeClr val="bg1"/>
                </a:solidFill>
              </a:rPr>
              <a:t>SP508</a:t>
            </a:r>
            <a:endParaRPr lang="en-GB" sz="3400" b="1" dirty="0">
              <a:solidFill>
                <a:schemeClr val="bg1"/>
              </a:solidFill>
              <a:latin typeface="Arial" pitchFamily="34" charset="0"/>
              <a:cs typeface="Arial" pitchFamily="34" charset="0"/>
            </a:endParaRPr>
          </a:p>
          <a:p>
            <a:r>
              <a:rPr lang="en-GB" sz="3400" b="1" dirty="0">
                <a:solidFill>
                  <a:schemeClr val="bg1"/>
                </a:solidFill>
                <a:latin typeface="Arial" pitchFamily="34" charset="0"/>
                <a:cs typeface="Arial" pitchFamily="34" charset="0"/>
              </a:rPr>
              <a:t>4 June 2017</a:t>
            </a:r>
          </a:p>
        </p:txBody>
      </p:sp>
      <p:pic>
        <p:nvPicPr>
          <p:cNvPr id="33" name="Picture 8" descr="logo.png"/>
          <p:cNvPicPr>
            <a:picLocks noChangeAspect="1"/>
          </p:cNvPicPr>
          <p:nvPr/>
        </p:nvPicPr>
        <p:blipFill>
          <a:blip r:embed="rId2" cstate="print"/>
          <a:srcRect/>
          <a:stretch>
            <a:fillRect/>
          </a:stretch>
        </p:blipFill>
        <p:spPr bwMode="auto">
          <a:xfrm>
            <a:off x="28651200" y="50295093"/>
            <a:ext cx="3181848" cy="530307"/>
          </a:xfrm>
          <a:prstGeom prst="rect">
            <a:avLst/>
          </a:prstGeom>
          <a:noFill/>
          <a:ln w="9525">
            <a:noFill/>
            <a:miter lim="800000"/>
            <a:headEnd/>
            <a:tailEnd/>
          </a:ln>
        </p:spPr>
      </p:pic>
      <p:grpSp>
        <p:nvGrpSpPr>
          <p:cNvPr id="34" name="Canvas 42"/>
          <p:cNvGrpSpPr/>
          <p:nvPr/>
        </p:nvGrpSpPr>
        <p:grpSpPr>
          <a:xfrm>
            <a:off x="12674606" y="23067005"/>
            <a:ext cx="19938052" cy="9531330"/>
            <a:chOff x="0" y="0"/>
            <a:chExt cx="5902874" cy="2744700"/>
          </a:xfrm>
        </p:grpSpPr>
        <p:sp>
          <p:nvSpPr>
            <p:cNvPr id="35" name="Rectangle 34"/>
            <p:cNvSpPr/>
            <p:nvPr/>
          </p:nvSpPr>
          <p:spPr>
            <a:xfrm>
              <a:off x="0" y="0"/>
              <a:ext cx="5727700" cy="2647315"/>
            </a:xfrm>
            <a:prstGeom prst="rect">
              <a:avLst/>
            </a:prstGeom>
            <a:noFill/>
            <a:ln>
              <a:noFill/>
            </a:ln>
          </p:spPr>
        </p:sp>
        <p:sp>
          <p:nvSpPr>
            <p:cNvPr id="36" name="Rectangle 35"/>
            <p:cNvSpPr>
              <a:spLocks noChangeArrowheads="1"/>
            </p:cNvSpPr>
            <p:nvPr/>
          </p:nvSpPr>
          <p:spPr bwMode="auto">
            <a:xfrm>
              <a:off x="171364" y="127230"/>
              <a:ext cx="5731510" cy="26174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sz="4000"/>
            </a:p>
          </p:txBody>
        </p:sp>
        <p:sp>
          <p:nvSpPr>
            <p:cNvPr id="37" name="Freeform 36"/>
            <p:cNvSpPr>
              <a:spLocks/>
            </p:cNvSpPr>
            <p:nvPr/>
          </p:nvSpPr>
          <p:spPr bwMode="auto">
            <a:xfrm>
              <a:off x="1459993" y="757495"/>
              <a:ext cx="79375" cy="698500"/>
            </a:xfrm>
            <a:custGeom>
              <a:avLst/>
              <a:gdLst>
                <a:gd name="T0" fmla="*/ 125 w 125"/>
                <a:gd name="T1" fmla="*/ 5 h 1100"/>
                <a:gd name="T2" fmla="*/ 68 w 125"/>
                <a:gd name="T3" fmla="*/ 0 h 1100"/>
                <a:gd name="T4" fmla="*/ 11 w 125"/>
                <a:gd name="T5" fmla="*/ 0 h 1100"/>
                <a:gd name="T6" fmla="*/ 0 w 125"/>
                <a:gd name="T7" fmla="*/ 0 h 1100"/>
                <a:gd name="T8" fmla="*/ 0 w 125"/>
                <a:gd name="T9" fmla="*/ 1100 h 1100"/>
                <a:gd name="T10" fmla="*/ 125 w 125"/>
                <a:gd name="T11" fmla="*/ 5 h 1100"/>
              </a:gdLst>
              <a:ahLst/>
              <a:cxnLst>
                <a:cxn ang="0">
                  <a:pos x="T0" y="T1"/>
                </a:cxn>
                <a:cxn ang="0">
                  <a:pos x="T2" y="T3"/>
                </a:cxn>
                <a:cxn ang="0">
                  <a:pos x="T4" y="T5"/>
                </a:cxn>
                <a:cxn ang="0">
                  <a:pos x="T6" y="T7"/>
                </a:cxn>
                <a:cxn ang="0">
                  <a:pos x="T8" y="T9"/>
                </a:cxn>
                <a:cxn ang="0">
                  <a:pos x="T10" y="T11"/>
                </a:cxn>
              </a:cxnLst>
              <a:rect l="0" t="0" r="r" b="b"/>
              <a:pathLst>
                <a:path w="125" h="1100">
                  <a:moveTo>
                    <a:pt x="125" y="5"/>
                  </a:moveTo>
                  <a:lnTo>
                    <a:pt x="68" y="0"/>
                  </a:lnTo>
                  <a:lnTo>
                    <a:pt x="11" y="0"/>
                  </a:lnTo>
                  <a:lnTo>
                    <a:pt x="0" y="0"/>
                  </a:lnTo>
                  <a:lnTo>
                    <a:pt x="0" y="1100"/>
                  </a:lnTo>
                  <a:lnTo>
                    <a:pt x="125" y="5"/>
                  </a:lnTo>
                  <a:close/>
                </a:path>
              </a:pathLst>
            </a:custGeom>
            <a:solidFill>
              <a:srgbClr val="EF3D31"/>
            </a:solidFill>
            <a:ln w="3810">
              <a:solidFill>
                <a:srgbClr val="FFFFFF"/>
              </a:solidFill>
              <a:prstDash val="solid"/>
              <a:round/>
              <a:headEnd/>
              <a:tailEnd/>
            </a:ln>
          </p:spPr>
          <p:txBody>
            <a:bodyPr rot="0" vert="horz" wrap="square" lIns="91440" tIns="45720" rIns="91440" bIns="45720" anchor="t" anchorCtr="0" upright="1">
              <a:noAutofit/>
            </a:bodyPr>
            <a:lstStyle/>
            <a:p>
              <a:endParaRPr lang="en-US" sz="4000"/>
            </a:p>
          </p:txBody>
        </p:sp>
        <p:sp>
          <p:nvSpPr>
            <p:cNvPr id="38" name="Freeform 37"/>
            <p:cNvSpPr>
              <a:spLocks/>
            </p:cNvSpPr>
            <p:nvPr/>
          </p:nvSpPr>
          <p:spPr bwMode="auto">
            <a:xfrm>
              <a:off x="1450975" y="895232"/>
              <a:ext cx="707390" cy="1383030"/>
            </a:xfrm>
            <a:custGeom>
              <a:avLst/>
              <a:gdLst>
                <a:gd name="T0" fmla="*/ 216 w 1097"/>
                <a:gd name="T1" fmla="*/ 2178 h 2178"/>
                <a:gd name="T2" fmla="*/ 273 w 1097"/>
                <a:gd name="T3" fmla="*/ 2167 h 2178"/>
                <a:gd name="T4" fmla="*/ 329 w 1097"/>
                <a:gd name="T5" fmla="*/ 2149 h 2178"/>
                <a:gd name="T6" fmla="*/ 381 w 1097"/>
                <a:gd name="T7" fmla="*/ 2132 h 2178"/>
                <a:gd name="T8" fmla="*/ 437 w 1097"/>
                <a:gd name="T9" fmla="*/ 2110 h 2178"/>
                <a:gd name="T10" fmla="*/ 489 w 1097"/>
                <a:gd name="T11" fmla="*/ 2087 h 2178"/>
                <a:gd name="T12" fmla="*/ 540 w 1097"/>
                <a:gd name="T13" fmla="*/ 2058 h 2178"/>
                <a:gd name="T14" fmla="*/ 591 w 1097"/>
                <a:gd name="T15" fmla="*/ 2030 h 2178"/>
                <a:gd name="T16" fmla="*/ 636 w 1097"/>
                <a:gd name="T17" fmla="*/ 1996 h 2178"/>
                <a:gd name="T18" fmla="*/ 682 w 1097"/>
                <a:gd name="T19" fmla="*/ 1961 h 2178"/>
                <a:gd name="T20" fmla="*/ 727 w 1097"/>
                <a:gd name="T21" fmla="*/ 1921 h 2178"/>
                <a:gd name="T22" fmla="*/ 767 w 1097"/>
                <a:gd name="T23" fmla="*/ 1887 h 2178"/>
                <a:gd name="T24" fmla="*/ 807 w 1097"/>
                <a:gd name="T25" fmla="*/ 1842 h 2178"/>
                <a:gd name="T26" fmla="*/ 847 w 1097"/>
                <a:gd name="T27" fmla="*/ 1802 h 2178"/>
                <a:gd name="T28" fmla="*/ 881 w 1097"/>
                <a:gd name="T29" fmla="*/ 1756 h 2178"/>
                <a:gd name="T30" fmla="*/ 915 w 1097"/>
                <a:gd name="T31" fmla="*/ 1705 h 2178"/>
                <a:gd name="T32" fmla="*/ 943 w 1097"/>
                <a:gd name="T33" fmla="*/ 1659 h 2178"/>
                <a:gd name="T34" fmla="*/ 972 w 1097"/>
                <a:gd name="T35" fmla="*/ 1608 h 2178"/>
                <a:gd name="T36" fmla="*/ 1000 w 1097"/>
                <a:gd name="T37" fmla="*/ 1557 h 2178"/>
                <a:gd name="T38" fmla="*/ 1023 w 1097"/>
                <a:gd name="T39" fmla="*/ 1505 h 2178"/>
                <a:gd name="T40" fmla="*/ 1040 w 1097"/>
                <a:gd name="T41" fmla="*/ 1448 h 2178"/>
                <a:gd name="T42" fmla="*/ 1057 w 1097"/>
                <a:gd name="T43" fmla="*/ 1391 h 2178"/>
                <a:gd name="T44" fmla="*/ 1074 w 1097"/>
                <a:gd name="T45" fmla="*/ 1340 h 2178"/>
                <a:gd name="T46" fmla="*/ 1085 w 1097"/>
                <a:gd name="T47" fmla="*/ 1283 h 2178"/>
                <a:gd name="T48" fmla="*/ 1091 w 1097"/>
                <a:gd name="T49" fmla="*/ 1226 h 2178"/>
                <a:gd name="T50" fmla="*/ 1097 w 1097"/>
                <a:gd name="T51" fmla="*/ 1169 h 2178"/>
                <a:gd name="T52" fmla="*/ 1097 w 1097"/>
                <a:gd name="T53" fmla="*/ 1112 h 2178"/>
                <a:gd name="T54" fmla="*/ 1097 w 1097"/>
                <a:gd name="T55" fmla="*/ 1049 h 2178"/>
                <a:gd name="T56" fmla="*/ 1097 w 1097"/>
                <a:gd name="T57" fmla="*/ 992 h 2178"/>
                <a:gd name="T58" fmla="*/ 1085 w 1097"/>
                <a:gd name="T59" fmla="*/ 935 h 2178"/>
                <a:gd name="T60" fmla="*/ 1080 w 1097"/>
                <a:gd name="T61" fmla="*/ 878 h 2178"/>
                <a:gd name="T62" fmla="*/ 1063 w 1097"/>
                <a:gd name="T63" fmla="*/ 821 h 2178"/>
                <a:gd name="T64" fmla="*/ 1051 w 1097"/>
                <a:gd name="T65" fmla="*/ 770 h 2178"/>
                <a:gd name="T66" fmla="*/ 1029 w 1097"/>
                <a:gd name="T67" fmla="*/ 713 h 2178"/>
                <a:gd name="T68" fmla="*/ 1012 w 1097"/>
                <a:gd name="T69" fmla="*/ 662 h 2178"/>
                <a:gd name="T70" fmla="*/ 983 w 1097"/>
                <a:gd name="T71" fmla="*/ 610 h 2178"/>
                <a:gd name="T72" fmla="*/ 960 w 1097"/>
                <a:gd name="T73" fmla="*/ 559 h 2178"/>
                <a:gd name="T74" fmla="*/ 926 w 1097"/>
                <a:gd name="T75" fmla="*/ 508 h 2178"/>
                <a:gd name="T76" fmla="*/ 898 w 1097"/>
                <a:gd name="T77" fmla="*/ 456 h 2178"/>
                <a:gd name="T78" fmla="*/ 864 w 1097"/>
                <a:gd name="T79" fmla="*/ 411 h 2178"/>
                <a:gd name="T80" fmla="*/ 824 w 1097"/>
                <a:gd name="T81" fmla="*/ 371 h 2178"/>
                <a:gd name="T82" fmla="*/ 784 w 1097"/>
                <a:gd name="T83" fmla="*/ 325 h 2178"/>
                <a:gd name="T84" fmla="*/ 744 w 1097"/>
                <a:gd name="T85" fmla="*/ 285 h 2178"/>
                <a:gd name="T86" fmla="*/ 699 w 1097"/>
                <a:gd name="T87" fmla="*/ 245 h 2178"/>
                <a:gd name="T88" fmla="*/ 653 w 1097"/>
                <a:gd name="T89" fmla="*/ 211 h 2178"/>
                <a:gd name="T90" fmla="*/ 608 w 1097"/>
                <a:gd name="T91" fmla="*/ 177 h 2178"/>
                <a:gd name="T92" fmla="*/ 563 w 1097"/>
                <a:gd name="T93" fmla="*/ 148 h 2178"/>
                <a:gd name="T94" fmla="*/ 511 w 1097"/>
                <a:gd name="T95" fmla="*/ 120 h 2178"/>
                <a:gd name="T96" fmla="*/ 460 w 1097"/>
                <a:gd name="T97" fmla="*/ 97 h 2178"/>
                <a:gd name="T98" fmla="*/ 403 w 1097"/>
                <a:gd name="T99" fmla="*/ 74 h 2178"/>
                <a:gd name="T100" fmla="*/ 352 w 1097"/>
                <a:gd name="T101" fmla="*/ 52 h 2178"/>
                <a:gd name="T102" fmla="*/ 295 w 1097"/>
                <a:gd name="T103" fmla="*/ 34 h 2178"/>
                <a:gd name="T104" fmla="*/ 239 w 1097"/>
                <a:gd name="T105" fmla="*/ 23 h 2178"/>
                <a:gd name="T106" fmla="*/ 182 w 1097"/>
                <a:gd name="T107" fmla="*/ 12 h 2178"/>
                <a:gd name="T108" fmla="*/ 125 w 1097"/>
                <a:gd name="T109" fmla="*/ 0 h 2178"/>
                <a:gd name="T110" fmla="*/ 0 w 1097"/>
                <a:gd name="T111" fmla="*/ 1095 h 2178"/>
                <a:gd name="T112" fmla="*/ 216 w 1097"/>
                <a:gd name="T113" fmla="*/ 2178 h 2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97" h="2178">
                  <a:moveTo>
                    <a:pt x="216" y="2178"/>
                  </a:moveTo>
                  <a:lnTo>
                    <a:pt x="273" y="2167"/>
                  </a:lnTo>
                  <a:lnTo>
                    <a:pt x="329" y="2149"/>
                  </a:lnTo>
                  <a:lnTo>
                    <a:pt x="381" y="2132"/>
                  </a:lnTo>
                  <a:lnTo>
                    <a:pt x="437" y="2110"/>
                  </a:lnTo>
                  <a:lnTo>
                    <a:pt x="489" y="2087"/>
                  </a:lnTo>
                  <a:lnTo>
                    <a:pt x="540" y="2058"/>
                  </a:lnTo>
                  <a:lnTo>
                    <a:pt x="591" y="2030"/>
                  </a:lnTo>
                  <a:lnTo>
                    <a:pt x="636" y="1996"/>
                  </a:lnTo>
                  <a:lnTo>
                    <a:pt x="682" y="1961"/>
                  </a:lnTo>
                  <a:lnTo>
                    <a:pt x="727" y="1921"/>
                  </a:lnTo>
                  <a:lnTo>
                    <a:pt x="767" y="1887"/>
                  </a:lnTo>
                  <a:lnTo>
                    <a:pt x="807" y="1842"/>
                  </a:lnTo>
                  <a:lnTo>
                    <a:pt x="847" y="1802"/>
                  </a:lnTo>
                  <a:lnTo>
                    <a:pt x="881" y="1756"/>
                  </a:lnTo>
                  <a:lnTo>
                    <a:pt x="915" y="1705"/>
                  </a:lnTo>
                  <a:lnTo>
                    <a:pt x="943" y="1659"/>
                  </a:lnTo>
                  <a:lnTo>
                    <a:pt x="972" y="1608"/>
                  </a:lnTo>
                  <a:lnTo>
                    <a:pt x="1000" y="1557"/>
                  </a:lnTo>
                  <a:lnTo>
                    <a:pt x="1023" y="1505"/>
                  </a:lnTo>
                  <a:lnTo>
                    <a:pt x="1040" y="1448"/>
                  </a:lnTo>
                  <a:lnTo>
                    <a:pt x="1057" y="1391"/>
                  </a:lnTo>
                  <a:lnTo>
                    <a:pt x="1074" y="1340"/>
                  </a:lnTo>
                  <a:lnTo>
                    <a:pt x="1085" y="1283"/>
                  </a:lnTo>
                  <a:lnTo>
                    <a:pt x="1091" y="1226"/>
                  </a:lnTo>
                  <a:lnTo>
                    <a:pt x="1097" y="1169"/>
                  </a:lnTo>
                  <a:lnTo>
                    <a:pt x="1097" y="1112"/>
                  </a:lnTo>
                  <a:lnTo>
                    <a:pt x="1097" y="1049"/>
                  </a:lnTo>
                  <a:lnTo>
                    <a:pt x="1097" y="992"/>
                  </a:lnTo>
                  <a:lnTo>
                    <a:pt x="1085" y="935"/>
                  </a:lnTo>
                  <a:lnTo>
                    <a:pt x="1080" y="878"/>
                  </a:lnTo>
                  <a:lnTo>
                    <a:pt x="1063" y="821"/>
                  </a:lnTo>
                  <a:lnTo>
                    <a:pt x="1051" y="770"/>
                  </a:lnTo>
                  <a:lnTo>
                    <a:pt x="1029" y="713"/>
                  </a:lnTo>
                  <a:lnTo>
                    <a:pt x="1012" y="662"/>
                  </a:lnTo>
                  <a:lnTo>
                    <a:pt x="983" y="610"/>
                  </a:lnTo>
                  <a:lnTo>
                    <a:pt x="960" y="559"/>
                  </a:lnTo>
                  <a:lnTo>
                    <a:pt x="926" y="508"/>
                  </a:lnTo>
                  <a:lnTo>
                    <a:pt x="898" y="456"/>
                  </a:lnTo>
                  <a:lnTo>
                    <a:pt x="864" y="411"/>
                  </a:lnTo>
                  <a:lnTo>
                    <a:pt x="824" y="371"/>
                  </a:lnTo>
                  <a:lnTo>
                    <a:pt x="784" y="325"/>
                  </a:lnTo>
                  <a:lnTo>
                    <a:pt x="744" y="285"/>
                  </a:lnTo>
                  <a:lnTo>
                    <a:pt x="699" y="245"/>
                  </a:lnTo>
                  <a:lnTo>
                    <a:pt x="653" y="211"/>
                  </a:lnTo>
                  <a:lnTo>
                    <a:pt x="608" y="177"/>
                  </a:lnTo>
                  <a:lnTo>
                    <a:pt x="563" y="148"/>
                  </a:lnTo>
                  <a:lnTo>
                    <a:pt x="511" y="120"/>
                  </a:lnTo>
                  <a:lnTo>
                    <a:pt x="460" y="97"/>
                  </a:lnTo>
                  <a:lnTo>
                    <a:pt x="403" y="74"/>
                  </a:lnTo>
                  <a:lnTo>
                    <a:pt x="352" y="52"/>
                  </a:lnTo>
                  <a:lnTo>
                    <a:pt x="295" y="34"/>
                  </a:lnTo>
                  <a:lnTo>
                    <a:pt x="239" y="23"/>
                  </a:lnTo>
                  <a:lnTo>
                    <a:pt x="182" y="12"/>
                  </a:lnTo>
                  <a:lnTo>
                    <a:pt x="125" y="0"/>
                  </a:lnTo>
                  <a:lnTo>
                    <a:pt x="0" y="1095"/>
                  </a:lnTo>
                  <a:lnTo>
                    <a:pt x="216" y="2178"/>
                  </a:lnTo>
                  <a:close/>
                </a:path>
              </a:pathLst>
            </a:custGeom>
            <a:solidFill>
              <a:srgbClr val="97C63D"/>
            </a:solidFill>
            <a:ln w="3810">
              <a:solidFill>
                <a:srgbClr val="FFFFFF"/>
              </a:solidFill>
              <a:prstDash val="solid"/>
              <a:round/>
              <a:headEnd/>
              <a:tailEnd/>
            </a:ln>
          </p:spPr>
          <p:txBody>
            <a:bodyPr rot="0" vert="horz" wrap="square" lIns="91440" tIns="45720" rIns="91440" bIns="45720" anchor="t" anchorCtr="0" upright="1">
              <a:noAutofit/>
            </a:bodyPr>
            <a:lstStyle/>
            <a:p>
              <a:endParaRPr lang="en-US" sz="4000"/>
            </a:p>
          </p:txBody>
        </p:sp>
        <p:sp>
          <p:nvSpPr>
            <p:cNvPr id="39" name="Freeform 38"/>
            <p:cNvSpPr>
              <a:spLocks/>
            </p:cNvSpPr>
            <p:nvPr/>
          </p:nvSpPr>
          <p:spPr bwMode="auto">
            <a:xfrm>
              <a:off x="754380" y="995680"/>
              <a:ext cx="833755" cy="1306830"/>
            </a:xfrm>
            <a:custGeom>
              <a:avLst/>
              <a:gdLst>
                <a:gd name="T0" fmla="*/ 551 w 1313"/>
                <a:gd name="T1" fmla="*/ 0 h 2058"/>
                <a:gd name="T2" fmla="*/ 500 w 1313"/>
                <a:gd name="T3" fmla="*/ 28 h 2058"/>
                <a:gd name="T4" fmla="*/ 455 w 1313"/>
                <a:gd name="T5" fmla="*/ 62 h 2058"/>
                <a:gd name="T6" fmla="*/ 409 w 1313"/>
                <a:gd name="T7" fmla="*/ 97 h 2058"/>
                <a:gd name="T8" fmla="*/ 364 w 1313"/>
                <a:gd name="T9" fmla="*/ 131 h 2058"/>
                <a:gd name="T10" fmla="*/ 324 w 1313"/>
                <a:gd name="T11" fmla="*/ 171 h 2058"/>
                <a:gd name="T12" fmla="*/ 284 w 1313"/>
                <a:gd name="T13" fmla="*/ 216 h 2058"/>
                <a:gd name="T14" fmla="*/ 244 w 1313"/>
                <a:gd name="T15" fmla="*/ 256 h 2058"/>
                <a:gd name="T16" fmla="*/ 210 w 1313"/>
                <a:gd name="T17" fmla="*/ 302 h 2058"/>
                <a:gd name="T18" fmla="*/ 176 w 1313"/>
                <a:gd name="T19" fmla="*/ 353 h 2058"/>
                <a:gd name="T20" fmla="*/ 148 w 1313"/>
                <a:gd name="T21" fmla="*/ 399 h 2058"/>
                <a:gd name="T22" fmla="*/ 119 w 1313"/>
                <a:gd name="T23" fmla="*/ 450 h 2058"/>
                <a:gd name="T24" fmla="*/ 97 w 1313"/>
                <a:gd name="T25" fmla="*/ 501 h 2058"/>
                <a:gd name="T26" fmla="*/ 74 w 1313"/>
                <a:gd name="T27" fmla="*/ 558 h 2058"/>
                <a:gd name="T28" fmla="*/ 51 w 1313"/>
                <a:gd name="T29" fmla="*/ 610 h 2058"/>
                <a:gd name="T30" fmla="*/ 34 w 1313"/>
                <a:gd name="T31" fmla="*/ 667 h 2058"/>
                <a:gd name="T32" fmla="*/ 23 w 1313"/>
                <a:gd name="T33" fmla="*/ 724 h 2058"/>
                <a:gd name="T34" fmla="*/ 11 w 1313"/>
                <a:gd name="T35" fmla="*/ 781 h 2058"/>
                <a:gd name="T36" fmla="*/ 6 w 1313"/>
                <a:gd name="T37" fmla="*/ 838 h 2058"/>
                <a:gd name="T38" fmla="*/ 0 w 1313"/>
                <a:gd name="T39" fmla="*/ 895 h 2058"/>
                <a:gd name="T40" fmla="*/ 0 w 1313"/>
                <a:gd name="T41" fmla="*/ 952 h 2058"/>
                <a:gd name="T42" fmla="*/ 0 w 1313"/>
                <a:gd name="T43" fmla="*/ 1009 h 2058"/>
                <a:gd name="T44" fmla="*/ 6 w 1313"/>
                <a:gd name="T45" fmla="*/ 1066 h 2058"/>
                <a:gd name="T46" fmla="*/ 11 w 1313"/>
                <a:gd name="T47" fmla="*/ 1123 h 2058"/>
                <a:gd name="T48" fmla="*/ 23 w 1313"/>
                <a:gd name="T49" fmla="*/ 1180 h 2058"/>
                <a:gd name="T50" fmla="*/ 34 w 1313"/>
                <a:gd name="T51" fmla="*/ 1237 h 2058"/>
                <a:gd name="T52" fmla="*/ 51 w 1313"/>
                <a:gd name="T53" fmla="*/ 1294 h 2058"/>
                <a:gd name="T54" fmla="*/ 68 w 1313"/>
                <a:gd name="T55" fmla="*/ 1345 h 2058"/>
                <a:gd name="T56" fmla="*/ 91 w 1313"/>
                <a:gd name="T57" fmla="*/ 1402 h 2058"/>
                <a:gd name="T58" fmla="*/ 119 w 1313"/>
                <a:gd name="T59" fmla="*/ 1453 h 2058"/>
                <a:gd name="T60" fmla="*/ 142 w 1313"/>
                <a:gd name="T61" fmla="*/ 1505 h 2058"/>
                <a:gd name="T62" fmla="*/ 176 w 1313"/>
                <a:gd name="T63" fmla="*/ 1550 h 2058"/>
                <a:gd name="T64" fmla="*/ 205 w 1313"/>
                <a:gd name="T65" fmla="*/ 1602 h 2058"/>
                <a:gd name="T66" fmla="*/ 244 w 1313"/>
                <a:gd name="T67" fmla="*/ 1647 h 2058"/>
                <a:gd name="T68" fmla="*/ 278 w 1313"/>
                <a:gd name="T69" fmla="*/ 1687 h 2058"/>
                <a:gd name="T70" fmla="*/ 318 w 1313"/>
                <a:gd name="T71" fmla="*/ 1733 h 2058"/>
                <a:gd name="T72" fmla="*/ 358 w 1313"/>
                <a:gd name="T73" fmla="*/ 1773 h 2058"/>
                <a:gd name="T74" fmla="*/ 403 w 1313"/>
                <a:gd name="T75" fmla="*/ 1807 h 2058"/>
                <a:gd name="T76" fmla="*/ 449 w 1313"/>
                <a:gd name="T77" fmla="*/ 1847 h 2058"/>
                <a:gd name="T78" fmla="*/ 494 w 1313"/>
                <a:gd name="T79" fmla="*/ 1875 h 2058"/>
                <a:gd name="T80" fmla="*/ 546 w 1313"/>
                <a:gd name="T81" fmla="*/ 1910 h 2058"/>
                <a:gd name="T82" fmla="*/ 597 w 1313"/>
                <a:gd name="T83" fmla="*/ 1932 h 2058"/>
                <a:gd name="T84" fmla="*/ 648 w 1313"/>
                <a:gd name="T85" fmla="*/ 1961 h 2058"/>
                <a:gd name="T86" fmla="*/ 699 w 1313"/>
                <a:gd name="T87" fmla="*/ 1984 h 2058"/>
                <a:gd name="T88" fmla="*/ 756 w 1313"/>
                <a:gd name="T89" fmla="*/ 2001 h 2058"/>
                <a:gd name="T90" fmla="*/ 813 w 1313"/>
                <a:gd name="T91" fmla="*/ 2018 h 2058"/>
                <a:gd name="T92" fmla="*/ 869 w 1313"/>
                <a:gd name="T93" fmla="*/ 2029 h 2058"/>
                <a:gd name="T94" fmla="*/ 926 w 1313"/>
                <a:gd name="T95" fmla="*/ 2041 h 2058"/>
                <a:gd name="T96" fmla="*/ 983 w 1313"/>
                <a:gd name="T97" fmla="*/ 2052 h 2058"/>
                <a:gd name="T98" fmla="*/ 1040 w 1313"/>
                <a:gd name="T99" fmla="*/ 2052 h 2058"/>
                <a:gd name="T100" fmla="*/ 1097 w 1313"/>
                <a:gd name="T101" fmla="*/ 2058 h 2058"/>
                <a:gd name="T102" fmla="*/ 1154 w 1313"/>
                <a:gd name="T103" fmla="*/ 2052 h 2058"/>
                <a:gd name="T104" fmla="*/ 1211 w 1313"/>
                <a:gd name="T105" fmla="*/ 2052 h 2058"/>
                <a:gd name="T106" fmla="*/ 1267 w 1313"/>
                <a:gd name="T107" fmla="*/ 2041 h 2058"/>
                <a:gd name="T108" fmla="*/ 1313 w 1313"/>
                <a:gd name="T109" fmla="*/ 2035 h 2058"/>
                <a:gd name="T110" fmla="*/ 1097 w 1313"/>
                <a:gd name="T111" fmla="*/ 952 h 2058"/>
                <a:gd name="T112" fmla="*/ 551 w 1313"/>
                <a:gd name="T113" fmla="*/ 0 h 2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13" h="2058">
                  <a:moveTo>
                    <a:pt x="551" y="0"/>
                  </a:moveTo>
                  <a:lnTo>
                    <a:pt x="500" y="28"/>
                  </a:lnTo>
                  <a:lnTo>
                    <a:pt x="455" y="62"/>
                  </a:lnTo>
                  <a:lnTo>
                    <a:pt x="409" y="97"/>
                  </a:lnTo>
                  <a:lnTo>
                    <a:pt x="364" y="131"/>
                  </a:lnTo>
                  <a:lnTo>
                    <a:pt x="324" y="171"/>
                  </a:lnTo>
                  <a:lnTo>
                    <a:pt x="284" y="216"/>
                  </a:lnTo>
                  <a:lnTo>
                    <a:pt x="244" y="256"/>
                  </a:lnTo>
                  <a:lnTo>
                    <a:pt x="210" y="302"/>
                  </a:lnTo>
                  <a:lnTo>
                    <a:pt x="176" y="353"/>
                  </a:lnTo>
                  <a:lnTo>
                    <a:pt x="148" y="399"/>
                  </a:lnTo>
                  <a:lnTo>
                    <a:pt x="119" y="450"/>
                  </a:lnTo>
                  <a:lnTo>
                    <a:pt x="97" y="501"/>
                  </a:lnTo>
                  <a:lnTo>
                    <a:pt x="74" y="558"/>
                  </a:lnTo>
                  <a:lnTo>
                    <a:pt x="51" y="610"/>
                  </a:lnTo>
                  <a:lnTo>
                    <a:pt x="34" y="667"/>
                  </a:lnTo>
                  <a:lnTo>
                    <a:pt x="23" y="724"/>
                  </a:lnTo>
                  <a:lnTo>
                    <a:pt x="11" y="781"/>
                  </a:lnTo>
                  <a:lnTo>
                    <a:pt x="6" y="838"/>
                  </a:lnTo>
                  <a:lnTo>
                    <a:pt x="0" y="895"/>
                  </a:lnTo>
                  <a:lnTo>
                    <a:pt x="0" y="952"/>
                  </a:lnTo>
                  <a:lnTo>
                    <a:pt x="0" y="1009"/>
                  </a:lnTo>
                  <a:lnTo>
                    <a:pt x="6" y="1066"/>
                  </a:lnTo>
                  <a:lnTo>
                    <a:pt x="11" y="1123"/>
                  </a:lnTo>
                  <a:lnTo>
                    <a:pt x="23" y="1180"/>
                  </a:lnTo>
                  <a:lnTo>
                    <a:pt x="34" y="1237"/>
                  </a:lnTo>
                  <a:lnTo>
                    <a:pt x="51" y="1294"/>
                  </a:lnTo>
                  <a:lnTo>
                    <a:pt x="68" y="1345"/>
                  </a:lnTo>
                  <a:lnTo>
                    <a:pt x="91" y="1402"/>
                  </a:lnTo>
                  <a:lnTo>
                    <a:pt x="119" y="1453"/>
                  </a:lnTo>
                  <a:lnTo>
                    <a:pt x="142" y="1505"/>
                  </a:lnTo>
                  <a:lnTo>
                    <a:pt x="176" y="1550"/>
                  </a:lnTo>
                  <a:lnTo>
                    <a:pt x="205" y="1602"/>
                  </a:lnTo>
                  <a:lnTo>
                    <a:pt x="244" y="1647"/>
                  </a:lnTo>
                  <a:lnTo>
                    <a:pt x="278" y="1687"/>
                  </a:lnTo>
                  <a:lnTo>
                    <a:pt x="318" y="1733"/>
                  </a:lnTo>
                  <a:lnTo>
                    <a:pt x="358" y="1773"/>
                  </a:lnTo>
                  <a:lnTo>
                    <a:pt x="403" y="1807"/>
                  </a:lnTo>
                  <a:lnTo>
                    <a:pt x="449" y="1847"/>
                  </a:lnTo>
                  <a:lnTo>
                    <a:pt x="494" y="1875"/>
                  </a:lnTo>
                  <a:lnTo>
                    <a:pt x="546" y="1910"/>
                  </a:lnTo>
                  <a:lnTo>
                    <a:pt x="597" y="1932"/>
                  </a:lnTo>
                  <a:lnTo>
                    <a:pt x="648" y="1961"/>
                  </a:lnTo>
                  <a:lnTo>
                    <a:pt x="699" y="1984"/>
                  </a:lnTo>
                  <a:lnTo>
                    <a:pt x="756" y="2001"/>
                  </a:lnTo>
                  <a:lnTo>
                    <a:pt x="813" y="2018"/>
                  </a:lnTo>
                  <a:lnTo>
                    <a:pt x="869" y="2029"/>
                  </a:lnTo>
                  <a:lnTo>
                    <a:pt x="926" y="2041"/>
                  </a:lnTo>
                  <a:lnTo>
                    <a:pt x="983" y="2052"/>
                  </a:lnTo>
                  <a:lnTo>
                    <a:pt x="1040" y="2052"/>
                  </a:lnTo>
                  <a:lnTo>
                    <a:pt x="1097" y="2058"/>
                  </a:lnTo>
                  <a:lnTo>
                    <a:pt x="1154" y="2052"/>
                  </a:lnTo>
                  <a:lnTo>
                    <a:pt x="1211" y="2052"/>
                  </a:lnTo>
                  <a:lnTo>
                    <a:pt x="1267" y="2041"/>
                  </a:lnTo>
                  <a:lnTo>
                    <a:pt x="1313" y="2035"/>
                  </a:lnTo>
                  <a:lnTo>
                    <a:pt x="1097" y="952"/>
                  </a:lnTo>
                  <a:lnTo>
                    <a:pt x="551" y="0"/>
                  </a:lnTo>
                  <a:close/>
                </a:path>
              </a:pathLst>
            </a:custGeom>
            <a:solidFill>
              <a:srgbClr val="32A3DC"/>
            </a:solidFill>
            <a:ln w="3810">
              <a:solidFill>
                <a:srgbClr val="FFFFFF"/>
              </a:solidFill>
              <a:prstDash val="solid"/>
              <a:round/>
              <a:headEnd/>
              <a:tailEnd/>
            </a:ln>
          </p:spPr>
          <p:txBody>
            <a:bodyPr rot="0" vert="horz" wrap="square" lIns="91440" tIns="45720" rIns="91440" bIns="45720" anchor="t" anchorCtr="0" upright="1">
              <a:noAutofit/>
            </a:bodyPr>
            <a:lstStyle/>
            <a:p>
              <a:endParaRPr lang="en-US" sz="4000"/>
            </a:p>
          </p:txBody>
        </p:sp>
        <p:sp>
          <p:nvSpPr>
            <p:cNvPr id="40" name="Freeform 39"/>
            <p:cNvSpPr>
              <a:spLocks/>
            </p:cNvSpPr>
            <p:nvPr/>
          </p:nvSpPr>
          <p:spPr bwMode="auto">
            <a:xfrm>
              <a:off x="1104265" y="901700"/>
              <a:ext cx="346710" cy="698500"/>
            </a:xfrm>
            <a:custGeom>
              <a:avLst/>
              <a:gdLst>
                <a:gd name="T0" fmla="*/ 546 w 546"/>
                <a:gd name="T1" fmla="*/ 0 h 1100"/>
                <a:gd name="T2" fmla="*/ 489 w 546"/>
                <a:gd name="T3" fmla="*/ 0 h 1100"/>
                <a:gd name="T4" fmla="*/ 432 w 546"/>
                <a:gd name="T5" fmla="*/ 5 h 1100"/>
                <a:gd name="T6" fmla="*/ 375 w 546"/>
                <a:gd name="T7" fmla="*/ 11 h 1100"/>
                <a:gd name="T8" fmla="*/ 318 w 546"/>
                <a:gd name="T9" fmla="*/ 22 h 1100"/>
                <a:gd name="T10" fmla="*/ 262 w 546"/>
                <a:gd name="T11" fmla="*/ 39 h 1100"/>
                <a:gd name="T12" fmla="*/ 205 w 546"/>
                <a:gd name="T13" fmla="*/ 51 h 1100"/>
                <a:gd name="T14" fmla="*/ 154 w 546"/>
                <a:gd name="T15" fmla="*/ 74 h 1100"/>
                <a:gd name="T16" fmla="*/ 97 w 546"/>
                <a:gd name="T17" fmla="*/ 96 h 1100"/>
                <a:gd name="T18" fmla="*/ 46 w 546"/>
                <a:gd name="T19" fmla="*/ 119 h 1100"/>
                <a:gd name="T20" fmla="*/ 0 w 546"/>
                <a:gd name="T21" fmla="*/ 148 h 1100"/>
                <a:gd name="T22" fmla="*/ 546 w 546"/>
                <a:gd name="T23" fmla="*/ 1100 h 1100"/>
                <a:gd name="T24" fmla="*/ 546 w 546"/>
                <a:gd name="T25" fmla="*/ 0 h 1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6" h="1100">
                  <a:moveTo>
                    <a:pt x="546" y="0"/>
                  </a:moveTo>
                  <a:lnTo>
                    <a:pt x="489" y="0"/>
                  </a:lnTo>
                  <a:lnTo>
                    <a:pt x="432" y="5"/>
                  </a:lnTo>
                  <a:lnTo>
                    <a:pt x="375" y="11"/>
                  </a:lnTo>
                  <a:lnTo>
                    <a:pt x="318" y="22"/>
                  </a:lnTo>
                  <a:lnTo>
                    <a:pt x="262" y="39"/>
                  </a:lnTo>
                  <a:lnTo>
                    <a:pt x="205" y="51"/>
                  </a:lnTo>
                  <a:lnTo>
                    <a:pt x="154" y="74"/>
                  </a:lnTo>
                  <a:lnTo>
                    <a:pt x="97" y="96"/>
                  </a:lnTo>
                  <a:lnTo>
                    <a:pt x="46" y="119"/>
                  </a:lnTo>
                  <a:lnTo>
                    <a:pt x="0" y="148"/>
                  </a:lnTo>
                  <a:lnTo>
                    <a:pt x="546" y="1100"/>
                  </a:lnTo>
                  <a:lnTo>
                    <a:pt x="546" y="0"/>
                  </a:lnTo>
                  <a:close/>
                </a:path>
              </a:pathLst>
            </a:custGeom>
            <a:solidFill>
              <a:srgbClr val="D063A6"/>
            </a:solidFill>
            <a:ln w="3810">
              <a:solidFill>
                <a:srgbClr val="FFFFFF"/>
              </a:solidFill>
              <a:prstDash val="solid"/>
              <a:round/>
              <a:headEnd/>
              <a:tailEnd/>
            </a:ln>
          </p:spPr>
          <p:txBody>
            <a:bodyPr rot="0" vert="horz" wrap="square" lIns="91440" tIns="45720" rIns="91440" bIns="45720" anchor="t" anchorCtr="0" upright="1">
              <a:noAutofit/>
            </a:bodyPr>
            <a:lstStyle/>
            <a:p>
              <a:endParaRPr lang="en-US" sz="4000"/>
            </a:p>
          </p:txBody>
        </p:sp>
        <p:cxnSp>
          <p:nvCxnSpPr>
            <p:cNvPr id="41" name="Line 10"/>
            <p:cNvCxnSpPr/>
            <p:nvPr/>
          </p:nvCxnSpPr>
          <p:spPr bwMode="auto">
            <a:xfrm flipV="1">
              <a:off x="1490345" y="802664"/>
              <a:ext cx="140334" cy="914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cxnSp>
        <p:sp>
          <p:nvSpPr>
            <p:cNvPr id="42" name="Rectangle 41"/>
            <p:cNvSpPr>
              <a:spLocks noChangeArrowheads="1"/>
            </p:cNvSpPr>
            <p:nvPr/>
          </p:nvSpPr>
          <p:spPr bwMode="auto">
            <a:xfrm>
              <a:off x="1730837" y="646479"/>
              <a:ext cx="589968" cy="183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b="1" dirty="0">
                  <a:solidFill>
                    <a:srgbClr val="FF0000"/>
                  </a:solidFill>
                  <a:effectLst/>
                  <a:ea typeface="Calibri"/>
                  <a:cs typeface="Times New Roman"/>
                </a:rPr>
                <a:t>Proactive</a:t>
              </a:r>
              <a:endParaRPr lang="en-US" sz="4000" b="1" dirty="0">
                <a:solidFill>
                  <a:srgbClr val="FF0000"/>
                </a:solidFill>
                <a:effectLst/>
                <a:ea typeface="Calibri"/>
                <a:cs typeface="Times New Roman"/>
              </a:endParaRPr>
            </a:p>
          </p:txBody>
        </p:sp>
        <p:sp>
          <p:nvSpPr>
            <p:cNvPr id="43" name="Rectangle 42"/>
            <p:cNvSpPr>
              <a:spLocks noChangeArrowheads="1"/>
            </p:cNvSpPr>
            <p:nvPr/>
          </p:nvSpPr>
          <p:spPr bwMode="auto">
            <a:xfrm>
              <a:off x="1940560" y="848372"/>
              <a:ext cx="187462" cy="183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b="1" dirty="0">
                  <a:solidFill>
                    <a:srgbClr val="404040"/>
                  </a:solidFill>
                  <a:effectLst/>
                  <a:ea typeface="Calibri"/>
                  <a:cs typeface="Times New Roman"/>
                </a:rPr>
                <a:t>2%</a:t>
              </a:r>
              <a:endParaRPr lang="en-US" sz="4000" b="1" dirty="0">
                <a:effectLst/>
                <a:ea typeface="Calibri"/>
                <a:cs typeface="Times New Roman"/>
              </a:endParaRPr>
            </a:p>
          </p:txBody>
        </p:sp>
        <p:cxnSp>
          <p:nvCxnSpPr>
            <p:cNvPr id="44" name="Line 13"/>
            <p:cNvCxnSpPr/>
            <p:nvPr/>
          </p:nvCxnSpPr>
          <p:spPr bwMode="auto">
            <a:xfrm flipV="1">
              <a:off x="2158365" y="1504624"/>
              <a:ext cx="141729" cy="6636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cxnSp>
        <p:sp>
          <p:nvSpPr>
            <p:cNvPr id="45" name="Rectangle 44"/>
            <p:cNvSpPr>
              <a:spLocks noChangeArrowheads="1"/>
            </p:cNvSpPr>
            <p:nvPr/>
          </p:nvSpPr>
          <p:spPr bwMode="auto">
            <a:xfrm>
              <a:off x="2275823" y="1298855"/>
              <a:ext cx="520260" cy="183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dirty="0">
                  <a:effectLst/>
                  <a:ea typeface="Calibri"/>
                  <a:cs typeface="Times New Roman"/>
                </a:rPr>
                <a:t>Reactive</a:t>
              </a:r>
              <a:endParaRPr lang="en-US" sz="4000" dirty="0">
                <a:effectLst/>
                <a:ea typeface="Calibri"/>
                <a:cs typeface="Times New Roman"/>
              </a:endParaRPr>
            </a:p>
          </p:txBody>
        </p:sp>
        <p:sp>
          <p:nvSpPr>
            <p:cNvPr id="46" name="Rectangle 45"/>
            <p:cNvSpPr>
              <a:spLocks noChangeArrowheads="1"/>
            </p:cNvSpPr>
            <p:nvPr/>
          </p:nvSpPr>
          <p:spPr bwMode="auto">
            <a:xfrm>
              <a:off x="2392096" y="1482482"/>
              <a:ext cx="264345" cy="183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dirty="0">
                  <a:solidFill>
                    <a:srgbClr val="404040"/>
                  </a:solidFill>
                  <a:effectLst/>
                  <a:ea typeface="Calibri"/>
                  <a:cs typeface="Times New Roman"/>
                </a:rPr>
                <a:t>45%</a:t>
              </a:r>
              <a:endParaRPr lang="en-US" sz="4000" dirty="0">
                <a:effectLst/>
                <a:ea typeface="Calibri"/>
                <a:cs typeface="Times New Roman"/>
              </a:endParaRPr>
            </a:p>
          </p:txBody>
        </p:sp>
        <p:cxnSp>
          <p:nvCxnSpPr>
            <p:cNvPr id="47" name="Line 16"/>
            <p:cNvCxnSpPr/>
            <p:nvPr/>
          </p:nvCxnSpPr>
          <p:spPr bwMode="auto">
            <a:xfrm flipH="1">
              <a:off x="754380" y="1849755"/>
              <a:ext cx="36195" cy="1460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cxnSp>
        <p:sp>
          <p:nvSpPr>
            <p:cNvPr id="48" name="Rectangle 47"/>
            <p:cNvSpPr>
              <a:spLocks noChangeArrowheads="1"/>
            </p:cNvSpPr>
            <p:nvPr/>
          </p:nvSpPr>
          <p:spPr bwMode="auto">
            <a:xfrm>
              <a:off x="174616" y="1723334"/>
              <a:ext cx="518178" cy="20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dirty="0">
                  <a:solidFill>
                    <a:srgbClr val="404040"/>
                  </a:solidFill>
                  <a:effectLst/>
                  <a:ea typeface="Calibri"/>
                  <a:cs typeface="Times New Roman"/>
                </a:rPr>
                <a:t>Routine</a:t>
              </a:r>
              <a:endParaRPr lang="en-US" sz="4000" dirty="0">
                <a:effectLst/>
                <a:ea typeface="Calibri"/>
                <a:cs typeface="Times New Roman"/>
              </a:endParaRPr>
            </a:p>
          </p:txBody>
        </p:sp>
        <p:sp>
          <p:nvSpPr>
            <p:cNvPr id="49" name="Rectangle 48"/>
            <p:cNvSpPr>
              <a:spLocks noChangeArrowheads="1"/>
            </p:cNvSpPr>
            <p:nvPr/>
          </p:nvSpPr>
          <p:spPr bwMode="auto">
            <a:xfrm>
              <a:off x="400737" y="1925227"/>
              <a:ext cx="283312" cy="20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dirty="0">
                  <a:solidFill>
                    <a:srgbClr val="404040"/>
                  </a:solidFill>
                  <a:effectLst/>
                  <a:ea typeface="Calibri"/>
                  <a:cs typeface="Times New Roman"/>
                </a:rPr>
                <a:t>45%</a:t>
              </a:r>
              <a:endParaRPr lang="en-US" sz="4000" dirty="0">
                <a:effectLst/>
                <a:ea typeface="Calibri"/>
                <a:cs typeface="Times New Roman"/>
              </a:endParaRPr>
            </a:p>
          </p:txBody>
        </p:sp>
        <p:sp>
          <p:nvSpPr>
            <p:cNvPr id="50" name="Freeform 49"/>
            <p:cNvSpPr>
              <a:spLocks/>
            </p:cNvSpPr>
            <p:nvPr/>
          </p:nvSpPr>
          <p:spPr bwMode="auto">
            <a:xfrm>
              <a:off x="1230630" y="868680"/>
              <a:ext cx="36195" cy="46990"/>
            </a:xfrm>
            <a:custGeom>
              <a:avLst/>
              <a:gdLst>
                <a:gd name="T0" fmla="*/ 57 w 57"/>
                <a:gd name="T1" fmla="*/ 74 h 74"/>
                <a:gd name="T2" fmla="*/ 40 w 57"/>
                <a:gd name="T3" fmla="*/ 0 h 74"/>
                <a:gd name="T4" fmla="*/ 0 w 57"/>
                <a:gd name="T5" fmla="*/ 0 h 74"/>
              </a:gdLst>
              <a:ahLst/>
              <a:cxnLst>
                <a:cxn ang="0">
                  <a:pos x="T0" y="T1"/>
                </a:cxn>
                <a:cxn ang="0">
                  <a:pos x="T2" y="T3"/>
                </a:cxn>
                <a:cxn ang="0">
                  <a:pos x="T4" y="T5"/>
                </a:cxn>
              </a:cxnLst>
              <a:rect l="0" t="0" r="r" b="b"/>
              <a:pathLst>
                <a:path w="57" h="74">
                  <a:moveTo>
                    <a:pt x="57" y="74"/>
                  </a:moveTo>
                  <a:lnTo>
                    <a:pt x="40" y="0"/>
                  </a:lnTo>
                  <a:lnTo>
                    <a:pt x="0"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sz="4000"/>
            </a:p>
          </p:txBody>
        </p:sp>
        <p:sp>
          <p:nvSpPr>
            <p:cNvPr id="51" name="Rectangle 50"/>
            <p:cNvSpPr>
              <a:spLocks noChangeArrowheads="1"/>
            </p:cNvSpPr>
            <p:nvPr/>
          </p:nvSpPr>
          <p:spPr bwMode="auto">
            <a:xfrm>
              <a:off x="322245" y="674090"/>
              <a:ext cx="877600" cy="20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dirty="0">
                  <a:solidFill>
                    <a:srgbClr val="404040"/>
                  </a:solidFill>
                  <a:effectLst/>
                  <a:ea typeface="Calibri"/>
                  <a:cs typeface="Times New Roman"/>
                </a:rPr>
                <a:t>Not specified</a:t>
              </a:r>
              <a:endParaRPr lang="en-US" sz="4000" dirty="0">
                <a:effectLst/>
                <a:ea typeface="Calibri"/>
                <a:cs typeface="Times New Roman"/>
              </a:endParaRPr>
            </a:p>
          </p:txBody>
        </p:sp>
        <p:sp>
          <p:nvSpPr>
            <p:cNvPr id="52" name="Rectangle 51"/>
            <p:cNvSpPr>
              <a:spLocks noChangeArrowheads="1"/>
            </p:cNvSpPr>
            <p:nvPr/>
          </p:nvSpPr>
          <p:spPr bwMode="auto">
            <a:xfrm>
              <a:off x="816656" y="875983"/>
              <a:ext cx="200316" cy="20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dirty="0">
                  <a:solidFill>
                    <a:srgbClr val="404040"/>
                  </a:solidFill>
                  <a:effectLst/>
                  <a:ea typeface="Calibri"/>
                  <a:cs typeface="Times New Roman"/>
                </a:rPr>
                <a:t>8%</a:t>
              </a:r>
              <a:endParaRPr lang="en-US" sz="4000" dirty="0">
                <a:effectLst/>
                <a:ea typeface="Calibri"/>
                <a:cs typeface="Times New Roman"/>
              </a:endParaRPr>
            </a:p>
          </p:txBody>
        </p:sp>
        <p:sp>
          <p:nvSpPr>
            <p:cNvPr id="54" name="Freeform 53"/>
            <p:cNvSpPr>
              <a:spLocks/>
            </p:cNvSpPr>
            <p:nvPr/>
          </p:nvSpPr>
          <p:spPr bwMode="auto">
            <a:xfrm>
              <a:off x="3714115" y="1600200"/>
              <a:ext cx="1071880" cy="702310"/>
            </a:xfrm>
            <a:custGeom>
              <a:avLst/>
              <a:gdLst>
                <a:gd name="T0" fmla="*/ 0 w 1688"/>
                <a:gd name="T1" fmla="*/ 655 h 1106"/>
                <a:gd name="T2" fmla="*/ 39 w 1688"/>
                <a:gd name="T3" fmla="*/ 701 h 1106"/>
                <a:gd name="T4" fmla="*/ 73 w 1688"/>
                <a:gd name="T5" fmla="*/ 747 h 1106"/>
                <a:gd name="T6" fmla="*/ 113 w 1688"/>
                <a:gd name="T7" fmla="*/ 787 h 1106"/>
                <a:gd name="T8" fmla="*/ 159 w 1688"/>
                <a:gd name="T9" fmla="*/ 826 h 1106"/>
                <a:gd name="T10" fmla="*/ 198 w 1688"/>
                <a:gd name="T11" fmla="*/ 866 h 1106"/>
                <a:gd name="T12" fmla="*/ 250 w 1688"/>
                <a:gd name="T13" fmla="*/ 901 h 1106"/>
                <a:gd name="T14" fmla="*/ 295 w 1688"/>
                <a:gd name="T15" fmla="*/ 929 h 1106"/>
                <a:gd name="T16" fmla="*/ 346 w 1688"/>
                <a:gd name="T17" fmla="*/ 963 h 1106"/>
                <a:gd name="T18" fmla="*/ 397 w 1688"/>
                <a:gd name="T19" fmla="*/ 986 h 1106"/>
                <a:gd name="T20" fmla="*/ 449 w 1688"/>
                <a:gd name="T21" fmla="*/ 1015 h 1106"/>
                <a:gd name="T22" fmla="*/ 500 w 1688"/>
                <a:gd name="T23" fmla="*/ 1032 h 1106"/>
                <a:gd name="T24" fmla="*/ 557 w 1688"/>
                <a:gd name="T25" fmla="*/ 1054 h 1106"/>
                <a:gd name="T26" fmla="*/ 608 w 1688"/>
                <a:gd name="T27" fmla="*/ 1066 h 1106"/>
                <a:gd name="T28" fmla="*/ 665 w 1688"/>
                <a:gd name="T29" fmla="*/ 1083 h 1106"/>
                <a:gd name="T30" fmla="*/ 721 w 1688"/>
                <a:gd name="T31" fmla="*/ 1094 h 1106"/>
                <a:gd name="T32" fmla="*/ 778 w 1688"/>
                <a:gd name="T33" fmla="*/ 1100 h 1106"/>
                <a:gd name="T34" fmla="*/ 835 w 1688"/>
                <a:gd name="T35" fmla="*/ 1100 h 1106"/>
                <a:gd name="T36" fmla="*/ 898 w 1688"/>
                <a:gd name="T37" fmla="*/ 1106 h 1106"/>
                <a:gd name="T38" fmla="*/ 954 w 1688"/>
                <a:gd name="T39" fmla="*/ 1100 h 1106"/>
                <a:gd name="T40" fmla="*/ 1011 w 1688"/>
                <a:gd name="T41" fmla="*/ 1094 h 1106"/>
                <a:gd name="T42" fmla="*/ 1068 w 1688"/>
                <a:gd name="T43" fmla="*/ 1089 h 1106"/>
                <a:gd name="T44" fmla="*/ 1125 w 1688"/>
                <a:gd name="T45" fmla="*/ 1077 h 1106"/>
                <a:gd name="T46" fmla="*/ 1182 w 1688"/>
                <a:gd name="T47" fmla="*/ 1066 h 1106"/>
                <a:gd name="T48" fmla="*/ 1233 w 1688"/>
                <a:gd name="T49" fmla="*/ 1049 h 1106"/>
                <a:gd name="T50" fmla="*/ 1290 w 1688"/>
                <a:gd name="T51" fmla="*/ 1026 h 1106"/>
                <a:gd name="T52" fmla="*/ 1341 w 1688"/>
                <a:gd name="T53" fmla="*/ 1003 h 1106"/>
                <a:gd name="T54" fmla="*/ 1392 w 1688"/>
                <a:gd name="T55" fmla="*/ 980 h 1106"/>
                <a:gd name="T56" fmla="*/ 1443 w 1688"/>
                <a:gd name="T57" fmla="*/ 952 h 1106"/>
                <a:gd name="T58" fmla="*/ 1494 w 1688"/>
                <a:gd name="T59" fmla="*/ 923 h 1106"/>
                <a:gd name="T60" fmla="*/ 1540 w 1688"/>
                <a:gd name="T61" fmla="*/ 889 h 1106"/>
                <a:gd name="T62" fmla="*/ 1585 w 1688"/>
                <a:gd name="T63" fmla="*/ 855 h 1106"/>
                <a:gd name="T64" fmla="*/ 1625 w 1688"/>
                <a:gd name="T65" fmla="*/ 815 h 1106"/>
                <a:gd name="T66" fmla="*/ 1671 w 1688"/>
                <a:gd name="T67" fmla="*/ 775 h 1106"/>
                <a:gd name="T68" fmla="*/ 1688 w 1688"/>
                <a:gd name="T69" fmla="*/ 758 h 1106"/>
                <a:gd name="T70" fmla="*/ 886 w 1688"/>
                <a:gd name="T71" fmla="*/ 0 h 1106"/>
                <a:gd name="T72" fmla="*/ 0 w 1688"/>
                <a:gd name="T73" fmla="*/ 655 h 1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88" h="1106">
                  <a:moveTo>
                    <a:pt x="0" y="655"/>
                  </a:moveTo>
                  <a:lnTo>
                    <a:pt x="39" y="701"/>
                  </a:lnTo>
                  <a:lnTo>
                    <a:pt x="73" y="747"/>
                  </a:lnTo>
                  <a:lnTo>
                    <a:pt x="113" y="787"/>
                  </a:lnTo>
                  <a:lnTo>
                    <a:pt x="159" y="826"/>
                  </a:lnTo>
                  <a:lnTo>
                    <a:pt x="198" y="866"/>
                  </a:lnTo>
                  <a:lnTo>
                    <a:pt x="250" y="901"/>
                  </a:lnTo>
                  <a:lnTo>
                    <a:pt x="295" y="929"/>
                  </a:lnTo>
                  <a:lnTo>
                    <a:pt x="346" y="963"/>
                  </a:lnTo>
                  <a:lnTo>
                    <a:pt x="397" y="986"/>
                  </a:lnTo>
                  <a:lnTo>
                    <a:pt x="449" y="1015"/>
                  </a:lnTo>
                  <a:lnTo>
                    <a:pt x="500" y="1032"/>
                  </a:lnTo>
                  <a:lnTo>
                    <a:pt x="557" y="1054"/>
                  </a:lnTo>
                  <a:lnTo>
                    <a:pt x="608" y="1066"/>
                  </a:lnTo>
                  <a:lnTo>
                    <a:pt x="665" y="1083"/>
                  </a:lnTo>
                  <a:lnTo>
                    <a:pt x="721" y="1094"/>
                  </a:lnTo>
                  <a:lnTo>
                    <a:pt x="778" y="1100"/>
                  </a:lnTo>
                  <a:lnTo>
                    <a:pt x="835" y="1100"/>
                  </a:lnTo>
                  <a:lnTo>
                    <a:pt x="898" y="1106"/>
                  </a:lnTo>
                  <a:lnTo>
                    <a:pt x="954" y="1100"/>
                  </a:lnTo>
                  <a:lnTo>
                    <a:pt x="1011" y="1094"/>
                  </a:lnTo>
                  <a:lnTo>
                    <a:pt x="1068" y="1089"/>
                  </a:lnTo>
                  <a:lnTo>
                    <a:pt x="1125" y="1077"/>
                  </a:lnTo>
                  <a:lnTo>
                    <a:pt x="1182" y="1066"/>
                  </a:lnTo>
                  <a:lnTo>
                    <a:pt x="1233" y="1049"/>
                  </a:lnTo>
                  <a:lnTo>
                    <a:pt x="1290" y="1026"/>
                  </a:lnTo>
                  <a:lnTo>
                    <a:pt x="1341" y="1003"/>
                  </a:lnTo>
                  <a:lnTo>
                    <a:pt x="1392" y="980"/>
                  </a:lnTo>
                  <a:lnTo>
                    <a:pt x="1443" y="952"/>
                  </a:lnTo>
                  <a:lnTo>
                    <a:pt x="1494" y="923"/>
                  </a:lnTo>
                  <a:lnTo>
                    <a:pt x="1540" y="889"/>
                  </a:lnTo>
                  <a:lnTo>
                    <a:pt x="1585" y="855"/>
                  </a:lnTo>
                  <a:lnTo>
                    <a:pt x="1625" y="815"/>
                  </a:lnTo>
                  <a:lnTo>
                    <a:pt x="1671" y="775"/>
                  </a:lnTo>
                  <a:lnTo>
                    <a:pt x="1688" y="758"/>
                  </a:lnTo>
                  <a:lnTo>
                    <a:pt x="886" y="0"/>
                  </a:lnTo>
                  <a:lnTo>
                    <a:pt x="0" y="655"/>
                  </a:lnTo>
                  <a:close/>
                </a:path>
              </a:pathLst>
            </a:custGeom>
            <a:solidFill>
              <a:srgbClr val="97C63D"/>
            </a:solidFill>
            <a:ln w="3810">
              <a:solidFill>
                <a:srgbClr val="FFFFFF"/>
              </a:solidFill>
              <a:prstDash val="solid"/>
              <a:round/>
              <a:headEnd/>
              <a:tailEnd/>
            </a:ln>
          </p:spPr>
          <p:txBody>
            <a:bodyPr rot="0" vert="horz" wrap="square" lIns="91440" tIns="45720" rIns="91440" bIns="45720" anchor="t" anchorCtr="0" upright="1">
              <a:noAutofit/>
            </a:bodyPr>
            <a:lstStyle/>
            <a:p>
              <a:endParaRPr lang="en-US" sz="4000"/>
            </a:p>
          </p:txBody>
        </p:sp>
        <p:sp>
          <p:nvSpPr>
            <p:cNvPr id="55" name="Freeform 54"/>
            <p:cNvSpPr>
              <a:spLocks/>
            </p:cNvSpPr>
            <p:nvPr/>
          </p:nvSpPr>
          <p:spPr bwMode="auto">
            <a:xfrm>
              <a:off x="3580130" y="912495"/>
              <a:ext cx="696595" cy="1103630"/>
            </a:xfrm>
            <a:custGeom>
              <a:avLst/>
              <a:gdLst>
                <a:gd name="T0" fmla="*/ 898 w 1097"/>
                <a:gd name="T1" fmla="*/ 0 h 1738"/>
                <a:gd name="T2" fmla="*/ 841 w 1097"/>
                <a:gd name="T3" fmla="*/ 11 h 1738"/>
                <a:gd name="T4" fmla="*/ 785 w 1097"/>
                <a:gd name="T5" fmla="*/ 28 h 1738"/>
                <a:gd name="T6" fmla="*/ 733 w 1097"/>
                <a:gd name="T7" fmla="*/ 45 h 1738"/>
                <a:gd name="T8" fmla="*/ 677 w 1097"/>
                <a:gd name="T9" fmla="*/ 68 h 1738"/>
                <a:gd name="T10" fmla="*/ 625 w 1097"/>
                <a:gd name="T11" fmla="*/ 91 h 1738"/>
                <a:gd name="T12" fmla="*/ 574 w 1097"/>
                <a:gd name="T13" fmla="*/ 114 h 1738"/>
                <a:gd name="T14" fmla="*/ 523 w 1097"/>
                <a:gd name="T15" fmla="*/ 142 h 1738"/>
                <a:gd name="T16" fmla="*/ 478 w 1097"/>
                <a:gd name="T17" fmla="*/ 176 h 1738"/>
                <a:gd name="T18" fmla="*/ 426 w 1097"/>
                <a:gd name="T19" fmla="*/ 211 h 1738"/>
                <a:gd name="T20" fmla="*/ 381 w 1097"/>
                <a:gd name="T21" fmla="*/ 245 h 1738"/>
                <a:gd name="T22" fmla="*/ 341 w 1097"/>
                <a:gd name="T23" fmla="*/ 285 h 1738"/>
                <a:gd name="T24" fmla="*/ 301 w 1097"/>
                <a:gd name="T25" fmla="*/ 325 h 1738"/>
                <a:gd name="T26" fmla="*/ 262 w 1097"/>
                <a:gd name="T27" fmla="*/ 370 h 1738"/>
                <a:gd name="T28" fmla="*/ 228 w 1097"/>
                <a:gd name="T29" fmla="*/ 416 h 1738"/>
                <a:gd name="T30" fmla="*/ 193 w 1097"/>
                <a:gd name="T31" fmla="*/ 461 h 1738"/>
                <a:gd name="T32" fmla="*/ 159 w 1097"/>
                <a:gd name="T33" fmla="*/ 507 h 1738"/>
                <a:gd name="T34" fmla="*/ 131 w 1097"/>
                <a:gd name="T35" fmla="*/ 558 h 1738"/>
                <a:gd name="T36" fmla="*/ 103 w 1097"/>
                <a:gd name="T37" fmla="*/ 610 h 1738"/>
                <a:gd name="T38" fmla="*/ 80 w 1097"/>
                <a:gd name="T39" fmla="*/ 661 h 1738"/>
                <a:gd name="T40" fmla="*/ 63 w 1097"/>
                <a:gd name="T41" fmla="*/ 718 h 1738"/>
                <a:gd name="T42" fmla="*/ 46 w 1097"/>
                <a:gd name="T43" fmla="*/ 769 h 1738"/>
                <a:gd name="T44" fmla="*/ 29 w 1097"/>
                <a:gd name="T45" fmla="*/ 826 h 1738"/>
                <a:gd name="T46" fmla="*/ 17 w 1097"/>
                <a:gd name="T47" fmla="*/ 883 h 1738"/>
                <a:gd name="T48" fmla="*/ 6 w 1097"/>
                <a:gd name="T49" fmla="*/ 940 h 1738"/>
                <a:gd name="T50" fmla="*/ 0 w 1097"/>
                <a:gd name="T51" fmla="*/ 997 h 1738"/>
                <a:gd name="T52" fmla="*/ 0 w 1097"/>
                <a:gd name="T53" fmla="*/ 1054 h 1738"/>
                <a:gd name="T54" fmla="*/ 0 w 1097"/>
                <a:gd name="T55" fmla="*/ 1111 h 1738"/>
                <a:gd name="T56" fmla="*/ 0 w 1097"/>
                <a:gd name="T57" fmla="*/ 1168 h 1738"/>
                <a:gd name="T58" fmla="*/ 6 w 1097"/>
                <a:gd name="T59" fmla="*/ 1225 h 1738"/>
                <a:gd name="T60" fmla="*/ 17 w 1097"/>
                <a:gd name="T61" fmla="*/ 1282 h 1738"/>
                <a:gd name="T62" fmla="*/ 29 w 1097"/>
                <a:gd name="T63" fmla="*/ 1339 h 1738"/>
                <a:gd name="T64" fmla="*/ 40 w 1097"/>
                <a:gd name="T65" fmla="*/ 1396 h 1738"/>
                <a:gd name="T66" fmla="*/ 63 w 1097"/>
                <a:gd name="T67" fmla="*/ 1453 h 1738"/>
                <a:gd name="T68" fmla="*/ 80 w 1097"/>
                <a:gd name="T69" fmla="*/ 1505 h 1738"/>
                <a:gd name="T70" fmla="*/ 103 w 1097"/>
                <a:gd name="T71" fmla="*/ 1556 h 1738"/>
                <a:gd name="T72" fmla="*/ 131 w 1097"/>
                <a:gd name="T73" fmla="*/ 1607 h 1738"/>
                <a:gd name="T74" fmla="*/ 159 w 1097"/>
                <a:gd name="T75" fmla="*/ 1659 h 1738"/>
                <a:gd name="T76" fmla="*/ 188 w 1097"/>
                <a:gd name="T77" fmla="*/ 1710 h 1738"/>
                <a:gd name="T78" fmla="*/ 211 w 1097"/>
                <a:gd name="T79" fmla="*/ 1738 h 1738"/>
                <a:gd name="T80" fmla="*/ 1097 w 1097"/>
                <a:gd name="T81" fmla="*/ 1083 h 1738"/>
                <a:gd name="T82" fmla="*/ 898 w 1097"/>
                <a:gd name="T83" fmla="*/ 0 h 1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97" h="1738">
                  <a:moveTo>
                    <a:pt x="898" y="0"/>
                  </a:moveTo>
                  <a:lnTo>
                    <a:pt x="841" y="11"/>
                  </a:lnTo>
                  <a:lnTo>
                    <a:pt x="785" y="28"/>
                  </a:lnTo>
                  <a:lnTo>
                    <a:pt x="733" y="45"/>
                  </a:lnTo>
                  <a:lnTo>
                    <a:pt x="677" y="68"/>
                  </a:lnTo>
                  <a:lnTo>
                    <a:pt x="625" y="91"/>
                  </a:lnTo>
                  <a:lnTo>
                    <a:pt x="574" y="114"/>
                  </a:lnTo>
                  <a:lnTo>
                    <a:pt x="523" y="142"/>
                  </a:lnTo>
                  <a:lnTo>
                    <a:pt x="478" y="176"/>
                  </a:lnTo>
                  <a:lnTo>
                    <a:pt x="426" y="211"/>
                  </a:lnTo>
                  <a:lnTo>
                    <a:pt x="381" y="245"/>
                  </a:lnTo>
                  <a:lnTo>
                    <a:pt x="341" y="285"/>
                  </a:lnTo>
                  <a:lnTo>
                    <a:pt x="301" y="325"/>
                  </a:lnTo>
                  <a:lnTo>
                    <a:pt x="262" y="370"/>
                  </a:lnTo>
                  <a:lnTo>
                    <a:pt x="228" y="416"/>
                  </a:lnTo>
                  <a:lnTo>
                    <a:pt x="193" y="461"/>
                  </a:lnTo>
                  <a:lnTo>
                    <a:pt x="159" y="507"/>
                  </a:lnTo>
                  <a:lnTo>
                    <a:pt x="131" y="558"/>
                  </a:lnTo>
                  <a:lnTo>
                    <a:pt x="103" y="610"/>
                  </a:lnTo>
                  <a:lnTo>
                    <a:pt x="80" y="661"/>
                  </a:lnTo>
                  <a:lnTo>
                    <a:pt x="63" y="718"/>
                  </a:lnTo>
                  <a:lnTo>
                    <a:pt x="46" y="769"/>
                  </a:lnTo>
                  <a:lnTo>
                    <a:pt x="29" y="826"/>
                  </a:lnTo>
                  <a:lnTo>
                    <a:pt x="17" y="883"/>
                  </a:lnTo>
                  <a:lnTo>
                    <a:pt x="6" y="940"/>
                  </a:lnTo>
                  <a:lnTo>
                    <a:pt x="0" y="997"/>
                  </a:lnTo>
                  <a:lnTo>
                    <a:pt x="0" y="1054"/>
                  </a:lnTo>
                  <a:lnTo>
                    <a:pt x="0" y="1111"/>
                  </a:lnTo>
                  <a:lnTo>
                    <a:pt x="0" y="1168"/>
                  </a:lnTo>
                  <a:lnTo>
                    <a:pt x="6" y="1225"/>
                  </a:lnTo>
                  <a:lnTo>
                    <a:pt x="17" y="1282"/>
                  </a:lnTo>
                  <a:lnTo>
                    <a:pt x="29" y="1339"/>
                  </a:lnTo>
                  <a:lnTo>
                    <a:pt x="40" y="1396"/>
                  </a:lnTo>
                  <a:lnTo>
                    <a:pt x="63" y="1453"/>
                  </a:lnTo>
                  <a:lnTo>
                    <a:pt x="80" y="1505"/>
                  </a:lnTo>
                  <a:lnTo>
                    <a:pt x="103" y="1556"/>
                  </a:lnTo>
                  <a:lnTo>
                    <a:pt x="131" y="1607"/>
                  </a:lnTo>
                  <a:lnTo>
                    <a:pt x="159" y="1659"/>
                  </a:lnTo>
                  <a:lnTo>
                    <a:pt x="188" y="1710"/>
                  </a:lnTo>
                  <a:lnTo>
                    <a:pt x="211" y="1738"/>
                  </a:lnTo>
                  <a:lnTo>
                    <a:pt x="1097" y="1083"/>
                  </a:lnTo>
                  <a:lnTo>
                    <a:pt x="898" y="0"/>
                  </a:lnTo>
                  <a:close/>
                </a:path>
              </a:pathLst>
            </a:custGeom>
            <a:solidFill>
              <a:srgbClr val="32A3DC"/>
            </a:solidFill>
            <a:ln w="3810">
              <a:solidFill>
                <a:srgbClr val="FFFFFF"/>
              </a:solidFill>
              <a:prstDash val="solid"/>
              <a:round/>
              <a:headEnd/>
              <a:tailEnd/>
            </a:ln>
          </p:spPr>
          <p:txBody>
            <a:bodyPr rot="0" vert="horz" wrap="square" lIns="91440" tIns="45720" rIns="91440" bIns="45720" anchor="t" anchorCtr="0" upright="1">
              <a:noAutofit/>
            </a:bodyPr>
            <a:lstStyle/>
            <a:p>
              <a:endParaRPr lang="en-US" sz="4000"/>
            </a:p>
          </p:txBody>
        </p:sp>
        <p:sp>
          <p:nvSpPr>
            <p:cNvPr id="56" name="Freeform 55"/>
            <p:cNvSpPr>
              <a:spLocks/>
            </p:cNvSpPr>
            <p:nvPr/>
          </p:nvSpPr>
          <p:spPr bwMode="auto">
            <a:xfrm>
              <a:off x="4150360" y="901700"/>
              <a:ext cx="126365" cy="698500"/>
            </a:xfrm>
            <a:custGeom>
              <a:avLst/>
              <a:gdLst>
                <a:gd name="T0" fmla="*/ 199 w 199"/>
                <a:gd name="T1" fmla="*/ 0 h 1100"/>
                <a:gd name="T2" fmla="*/ 142 w 199"/>
                <a:gd name="T3" fmla="*/ 0 h 1100"/>
                <a:gd name="T4" fmla="*/ 85 w 199"/>
                <a:gd name="T5" fmla="*/ 5 h 1100"/>
                <a:gd name="T6" fmla="*/ 29 w 199"/>
                <a:gd name="T7" fmla="*/ 11 h 1100"/>
                <a:gd name="T8" fmla="*/ 0 w 199"/>
                <a:gd name="T9" fmla="*/ 17 h 1100"/>
                <a:gd name="T10" fmla="*/ 199 w 199"/>
                <a:gd name="T11" fmla="*/ 1100 h 1100"/>
                <a:gd name="T12" fmla="*/ 199 w 199"/>
                <a:gd name="T13" fmla="*/ 0 h 1100"/>
              </a:gdLst>
              <a:ahLst/>
              <a:cxnLst>
                <a:cxn ang="0">
                  <a:pos x="T0" y="T1"/>
                </a:cxn>
                <a:cxn ang="0">
                  <a:pos x="T2" y="T3"/>
                </a:cxn>
                <a:cxn ang="0">
                  <a:pos x="T4" y="T5"/>
                </a:cxn>
                <a:cxn ang="0">
                  <a:pos x="T6" y="T7"/>
                </a:cxn>
                <a:cxn ang="0">
                  <a:pos x="T8" y="T9"/>
                </a:cxn>
                <a:cxn ang="0">
                  <a:pos x="T10" y="T11"/>
                </a:cxn>
                <a:cxn ang="0">
                  <a:pos x="T12" y="T13"/>
                </a:cxn>
              </a:cxnLst>
              <a:rect l="0" t="0" r="r" b="b"/>
              <a:pathLst>
                <a:path w="199" h="1100">
                  <a:moveTo>
                    <a:pt x="199" y="0"/>
                  </a:moveTo>
                  <a:lnTo>
                    <a:pt x="142" y="0"/>
                  </a:lnTo>
                  <a:lnTo>
                    <a:pt x="85" y="5"/>
                  </a:lnTo>
                  <a:lnTo>
                    <a:pt x="29" y="11"/>
                  </a:lnTo>
                  <a:lnTo>
                    <a:pt x="0" y="17"/>
                  </a:lnTo>
                  <a:lnTo>
                    <a:pt x="199" y="1100"/>
                  </a:lnTo>
                  <a:lnTo>
                    <a:pt x="199" y="0"/>
                  </a:lnTo>
                  <a:close/>
                </a:path>
              </a:pathLst>
            </a:custGeom>
            <a:solidFill>
              <a:srgbClr val="D063A6"/>
            </a:solidFill>
            <a:ln w="3810">
              <a:solidFill>
                <a:srgbClr val="FFFFFF"/>
              </a:solidFill>
              <a:prstDash val="solid"/>
              <a:round/>
              <a:headEnd/>
              <a:tailEnd/>
            </a:ln>
          </p:spPr>
          <p:txBody>
            <a:bodyPr rot="0" vert="horz" wrap="square" lIns="91440" tIns="45720" rIns="91440" bIns="45720" anchor="t" anchorCtr="0" upright="1">
              <a:noAutofit/>
            </a:bodyPr>
            <a:lstStyle/>
            <a:p>
              <a:endParaRPr lang="en-US" sz="4000"/>
            </a:p>
          </p:txBody>
        </p:sp>
        <p:sp>
          <p:nvSpPr>
            <p:cNvPr id="53" name="Freeform 52"/>
            <p:cNvSpPr>
              <a:spLocks/>
            </p:cNvSpPr>
            <p:nvPr/>
          </p:nvSpPr>
          <p:spPr bwMode="auto">
            <a:xfrm>
              <a:off x="4328735" y="918506"/>
              <a:ext cx="679730" cy="1097619"/>
            </a:xfrm>
            <a:custGeom>
              <a:avLst/>
              <a:gdLst>
                <a:gd name="T0" fmla="*/ 802 w 1097"/>
                <a:gd name="T1" fmla="*/ 1858 h 1858"/>
                <a:gd name="T2" fmla="*/ 836 w 1097"/>
                <a:gd name="T3" fmla="*/ 1812 h 1858"/>
                <a:gd name="T4" fmla="*/ 875 w 1097"/>
                <a:gd name="T5" fmla="*/ 1773 h 1858"/>
                <a:gd name="T6" fmla="*/ 910 w 1097"/>
                <a:gd name="T7" fmla="*/ 1721 h 1858"/>
                <a:gd name="T8" fmla="*/ 938 w 1097"/>
                <a:gd name="T9" fmla="*/ 1676 h 1858"/>
                <a:gd name="T10" fmla="*/ 966 w 1097"/>
                <a:gd name="T11" fmla="*/ 1624 h 1858"/>
                <a:gd name="T12" fmla="*/ 995 w 1097"/>
                <a:gd name="T13" fmla="*/ 1573 h 1858"/>
                <a:gd name="T14" fmla="*/ 1018 w 1097"/>
                <a:gd name="T15" fmla="*/ 1522 h 1858"/>
                <a:gd name="T16" fmla="*/ 1035 w 1097"/>
                <a:gd name="T17" fmla="*/ 1465 h 1858"/>
                <a:gd name="T18" fmla="*/ 1052 w 1097"/>
                <a:gd name="T19" fmla="*/ 1413 h 1858"/>
                <a:gd name="T20" fmla="*/ 1069 w 1097"/>
                <a:gd name="T21" fmla="*/ 1356 h 1858"/>
                <a:gd name="T22" fmla="*/ 1080 w 1097"/>
                <a:gd name="T23" fmla="*/ 1299 h 1858"/>
                <a:gd name="T24" fmla="*/ 1091 w 1097"/>
                <a:gd name="T25" fmla="*/ 1242 h 1858"/>
                <a:gd name="T26" fmla="*/ 1097 w 1097"/>
                <a:gd name="T27" fmla="*/ 1185 h 1858"/>
                <a:gd name="T28" fmla="*/ 1097 w 1097"/>
                <a:gd name="T29" fmla="*/ 1128 h 1858"/>
                <a:gd name="T30" fmla="*/ 1097 w 1097"/>
                <a:gd name="T31" fmla="*/ 1071 h 1858"/>
                <a:gd name="T32" fmla="*/ 1097 w 1097"/>
                <a:gd name="T33" fmla="*/ 1014 h 1858"/>
                <a:gd name="T34" fmla="*/ 1086 w 1097"/>
                <a:gd name="T35" fmla="*/ 957 h 1858"/>
                <a:gd name="T36" fmla="*/ 1080 w 1097"/>
                <a:gd name="T37" fmla="*/ 900 h 1858"/>
                <a:gd name="T38" fmla="*/ 1069 w 1097"/>
                <a:gd name="T39" fmla="*/ 843 h 1858"/>
                <a:gd name="T40" fmla="*/ 1052 w 1097"/>
                <a:gd name="T41" fmla="*/ 786 h 1858"/>
                <a:gd name="T42" fmla="*/ 1035 w 1097"/>
                <a:gd name="T43" fmla="*/ 729 h 1858"/>
                <a:gd name="T44" fmla="*/ 1012 w 1097"/>
                <a:gd name="T45" fmla="*/ 678 h 1858"/>
                <a:gd name="T46" fmla="*/ 989 w 1097"/>
                <a:gd name="T47" fmla="*/ 627 h 1858"/>
                <a:gd name="T48" fmla="*/ 966 w 1097"/>
                <a:gd name="T49" fmla="*/ 575 h 1858"/>
                <a:gd name="T50" fmla="*/ 932 w 1097"/>
                <a:gd name="T51" fmla="*/ 524 h 1858"/>
                <a:gd name="T52" fmla="*/ 904 w 1097"/>
                <a:gd name="T53" fmla="*/ 473 h 1858"/>
                <a:gd name="T54" fmla="*/ 870 w 1097"/>
                <a:gd name="T55" fmla="*/ 427 h 1858"/>
                <a:gd name="T56" fmla="*/ 836 w 1097"/>
                <a:gd name="T57" fmla="*/ 381 h 1858"/>
                <a:gd name="T58" fmla="*/ 796 w 1097"/>
                <a:gd name="T59" fmla="*/ 342 h 1858"/>
                <a:gd name="T60" fmla="*/ 756 w 1097"/>
                <a:gd name="T61" fmla="*/ 302 h 1858"/>
                <a:gd name="T62" fmla="*/ 711 w 1097"/>
                <a:gd name="T63" fmla="*/ 262 h 1858"/>
                <a:gd name="T64" fmla="*/ 665 w 1097"/>
                <a:gd name="T65" fmla="*/ 228 h 1858"/>
                <a:gd name="T66" fmla="*/ 620 w 1097"/>
                <a:gd name="T67" fmla="*/ 193 h 1858"/>
                <a:gd name="T68" fmla="*/ 569 w 1097"/>
                <a:gd name="T69" fmla="*/ 159 h 1858"/>
                <a:gd name="T70" fmla="*/ 523 w 1097"/>
                <a:gd name="T71" fmla="*/ 131 h 1858"/>
                <a:gd name="T72" fmla="*/ 472 w 1097"/>
                <a:gd name="T73" fmla="*/ 108 h 1858"/>
                <a:gd name="T74" fmla="*/ 415 w 1097"/>
                <a:gd name="T75" fmla="*/ 85 h 1858"/>
                <a:gd name="T76" fmla="*/ 364 w 1097"/>
                <a:gd name="T77" fmla="*/ 62 h 1858"/>
                <a:gd name="T78" fmla="*/ 307 w 1097"/>
                <a:gd name="T79" fmla="*/ 45 h 1858"/>
                <a:gd name="T80" fmla="*/ 250 w 1097"/>
                <a:gd name="T81" fmla="*/ 28 h 1858"/>
                <a:gd name="T82" fmla="*/ 199 w 1097"/>
                <a:gd name="T83" fmla="*/ 17 h 1858"/>
                <a:gd name="T84" fmla="*/ 142 w 1097"/>
                <a:gd name="T85" fmla="*/ 11 h 1858"/>
                <a:gd name="T86" fmla="*/ 80 w 1097"/>
                <a:gd name="T87" fmla="*/ 5 h 1858"/>
                <a:gd name="T88" fmla="*/ 23 w 1097"/>
                <a:gd name="T89" fmla="*/ 0 h 1858"/>
                <a:gd name="T90" fmla="*/ 0 w 1097"/>
                <a:gd name="T91" fmla="*/ 0 h 1858"/>
                <a:gd name="T92" fmla="*/ 0 w 1097"/>
                <a:gd name="T93" fmla="*/ 1100 h 1858"/>
                <a:gd name="T94" fmla="*/ 802 w 1097"/>
                <a:gd name="T95" fmla="*/ 1858 h 18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97" h="1858">
                  <a:moveTo>
                    <a:pt x="802" y="1858"/>
                  </a:moveTo>
                  <a:lnTo>
                    <a:pt x="836" y="1812"/>
                  </a:lnTo>
                  <a:lnTo>
                    <a:pt x="875" y="1773"/>
                  </a:lnTo>
                  <a:lnTo>
                    <a:pt x="910" y="1721"/>
                  </a:lnTo>
                  <a:lnTo>
                    <a:pt x="938" y="1676"/>
                  </a:lnTo>
                  <a:lnTo>
                    <a:pt x="966" y="1624"/>
                  </a:lnTo>
                  <a:lnTo>
                    <a:pt x="995" y="1573"/>
                  </a:lnTo>
                  <a:lnTo>
                    <a:pt x="1018" y="1522"/>
                  </a:lnTo>
                  <a:lnTo>
                    <a:pt x="1035" y="1465"/>
                  </a:lnTo>
                  <a:lnTo>
                    <a:pt x="1052" y="1413"/>
                  </a:lnTo>
                  <a:lnTo>
                    <a:pt x="1069" y="1356"/>
                  </a:lnTo>
                  <a:lnTo>
                    <a:pt x="1080" y="1299"/>
                  </a:lnTo>
                  <a:lnTo>
                    <a:pt x="1091" y="1242"/>
                  </a:lnTo>
                  <a:lnTo>
                    <a:pt x="1097" y="1185"/>
                  </a:lnTo>
                  <a:lnTo>
                    <a:pt x="1097" y="1128"/>
                  </a:lnTo>
                  <a:lnTo>
                    <a:pt x="1097" y="1071"/>
                  </a:lnTo>
                  <a:lnTo>
                    <a:pt x="1097" y="1014"/>
                  </a:lnTo>
                  <a:lnTo>
                    <a:pt x="1086" y="957"/>
                  </a:lnTo>
                  <a:lnTo>
                    <a:pt x="1080" y="900"/>
                  </a:lnTo>
                  <a:lnTo>
                    <a:pt x="1069" y="843"/>
                  </a:lnTo>
                  <a:lnTo>
                    <a:pt x="1052" y="786"/>
                  </a:lnTo>
                  <a:lnTo>
                    <a:pt x="1035" y="729"/>
                  </a:lnTo>
                  <a:lnTo>
                    <a:pt x="1012" y="678"/>
                  </a:lnTo>
                  <a:lnTo>
                    <a:pt x="989" y="627"/>
                  </a:lnTo>
                  <a:lnTo>
                    <a:pt x="966" y="575"/>
                  </a:lnTo>
                  <a:lnTo>
                    <a:pt x="932" y="524"/>
                  </a:lnTo>
                  <a:lnTo>
                    <a:pt x="904" y="473"/>
                  </a:lnTo>
                  <a:lnTo>
                    <a:pt x="870" y="427"/>
                  </a:lnTo>
                  <a:lnTo>
                    <a:pt x="836" y="381"/>
                  </a:lnTo>
                  <a:lnTo>
                    <a:pt x="796" y="342"/>
                  </a:lnTo>
                  <a:lnTo>
                    <a:pt x="756" y="302"/>
                  </a:lnTo>
                  <a:lnTo>
                    <a:pt x="711" y="262"/>
                  </a:lnTo>
                  <a:lnTo>
                    <a:pt x="665" y="228"/>
                  </a:lnTo>
                  <a:lnTo>
                    <a:pt x="620" y="193"/>
                  </a:lnTo>
                  <a:lnTo>
                    <a:pt x="569" y="159"/>
                  </a:lnTo>
                  <a:lnTo>
                    <a:pt x="523" y="131"/>
                  </a:lnTo>
                  <a:lnTo>
                    <a:pt x="472" y="108"/>
                  </a:lnTo>
                  <a:lnTo>
                    <a:pt x="415" y="85"/>
                  </a:lnTo>
                  <a:lnTo>
                    <a:pt x="364" y="62"/>
                  </a:lnTo>
                  <a:lnTo>
                    <a:pt x="307" y="45"/>
                  </a:lnTo>
                  <a:lnTo>
                    <a:pt x="250" y="28"/>
                  </a:lnTo>
                  <a:lnTo>
                    <a:pt x="199" y="17"/>
                  </a:lnTo>
                  <a:lnTo>
                    <a:pt x="142" y="11"/>
                  </a:lnTo>
                  <a:lnTo>
                    <a:pt x="80" y="5"/>
                  </a:lnTo>
                  <a:lnTo>
                    <a:pt x="23" y="0"/>
                  </a:lnTo>
                  <a:lnTo>
                    <a:pt x="0" y="0"/>
                  </a:lnTo>
                  <a:lnTo>
                    <a:pt x="0" y="1100"/>
                  </a:lnTo>
                  <a:lnTo>
                    <a:pt x="802" y="1858"/>
                  </a:lnTo>
                  <a:close/>
                </a:path>
              </a:pathLst>
            </a:custGeom>
            <a:solidFill>
              <a:srgbClr val="EF3D31"/>
            </a:solidFill>
            <a:ln w="3810">
              <a:solidFill>
                <a:srgbClr val="FFFFFF"/>
              </a:solidFill>
              <a:prstDash val="solid"/>
              <a:round/>
              <a:headEnd/>
              <a:tailEnd/>
            </a:ln>
            <a:scene3d>
              <a:camera prst="obliqueTopRight"/>
              <a:lightRig rig="threePt" dir="t"/>
            </a:scene3d>
          </p:spPr>
          <p:txBody>
            <a:bodyPr rot="0" vert="horz" wrap="square" lIns="91440" tIns="45720" rIns="91440" bIns="45720" anchor="t" anchorCtr="0" upright="1">
              <a:noAutofit/>
            </a:bodyPr>
            <a:lstStyle/>
            <a:p>
              <a:endParaRPr lang="en-US" sz="4000">
                <a:ln>
                  <a:solidFill>
                    <a:schemeClr val="tx1"/>
                  </a:solidFill>
                </a:ln>
              </a:endParaRPr>
            </a:p>
          </p:txBody>
        </p:sp>
        <p:cxnSp>
          <p:nvCxnSpPr>
            <p:cNvPr id="57" name="Line 26"/>
            <p:cNvCxnSpPr/>
            <p:nvPr/>
          </p:nvCxnSpPr>
          <p:spPr bwMode="auto">
            <a:xfrm flipV="1">
              <a:off x="4926330" y="1467322"/>
              <a:ext cx="218414" cy="7048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cxnSp>
        <p:sp>
          <p:nvSpPr>
            <p:cNvPr id="58" name="Rectangle 57"/>
            <p:cNvSpPr>
              <a:spLocks noChangeArrowheads="1"/>
            </p:cNvSpPr>
            <p:nvPr/>
          </p:nvSpPr>
          <p:spPr bwMode="auto">
            <a:xfrm>
              <a:off x="5098725" y="1216824"/>
              <a:ext cx="589968" cy="183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b="1" dirty="0">
                  <a:solidFill>
                    <a:srgbClr val="FF0000"/>
                  </a:solidFill>
                  <a:effectLst/>
                  <a:ea typeface="Calibri"/>
                  <a:cs typeface="Times New Roman"/>
                </a:rPr>
                <a:t>Proactive</a:t>
              </a:r>
              <a:endParaRPr lang="en-US" sz="4000" b="1" dirty="0">
                <a:solidFill>
                  <a:srgbClr val="FF0000"/>
                </a:solidFill>
                <a:effectLst/>
                <a:ea typeface="Calibri"/>
                <a:cs typeface="Times New Roman"/>
              </a:endParaRPr>
            </a:p>
          </p:txBody>
        </p:sp>
        <p:sp>
          <p:nvSpPr>
            <p:cNvPr id="59" name="Rectangle 58"/>
            <p:cNvSpPr>
              <a:spLocks noChangeArrowheads="1"/>
            </p:cNvSpPr>
            <p:nvPr/>
          </p:nvSpPr>
          <p:spPr bwMode="auto">
            <a:xfrm>
              <a:off x="5241753" y="1464310"/>
              <a:ext cx="264345" cy="183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b="1" dirty="0">
                  <a:solidFill>
                    <a:srgbClr val="404040"/>
                  </a:solidFill>
                  <a:effectLst/>
                  <a:ea typeface="Calibri"/>
                  <a:cs typeface="Times New Roman"/>
                </a:rPr>
                <a:t>37%</a:t>
              </a:r>
              <a:endParaRPr lang="en-US" sz="4000" b="1" dirty="0">
                <a:effectLst/>
                <a:ea typeface="Calibri"/>
                <a:cs typeface="Times New Roman"/>
              </a:endParaRPr>
            </a:p>
          </p:txBody>
        </p:sp>
        <p:cxnSp>
          <p:nvCxnSpPr>
            <p:cNvPr id="60" name="Line 29"/>
            <p:cNvCxnSpPr/>
            <p:nvPr/>
          </p:nvCxnSpPr>
          <p:spPr bwMode="auto">
            <a:xfrm>
              <a:off x="4233545" y="2309495"/>
              <a:ext cx="0" cy="4000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cxnSp>
        <p:sp>
          <p:nvSpPr>
            <p:cNvPr id="61" name="Rectangle 60"/>
            <p:cNvSpPr>
              <a:spLocks noChangeArrowheads="1"/>
            </p:cNvSpPr>
            <p:nvPr/>
          </p:nvSpPr>
          <p:spPr bwMode="auto">
            <a:xfrm>
              <a:off x="4031615" y="2356485"/>
              <a:ext cx="520260" cy="183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dirty="0">
                  <a:solidFill>
                    <a:schemeClr val="tx1">
                      <a:lumMod val="75000"/>
                      <a:lumOff val="25000"/>
                    </a:schemeClr>
                  </a:solidFill>
                  <a:effectLst/>
                  <a:ea typeface="Calibri"/>
                  <a:cs typeface="Times New Roman"/>
                </a:rPr>
                <a:t>Reactive</a:t>
              </a:r>
              <a:endParaRPr lang="en-US" sz="4000" dirty="0">
                <a:solidFill>
                  <a:schemeClr val="tx1">
                    <a:lumMod val="75000"/>
                    <a:lumOff val="25000"/>
                  </a:schemeClr>
                </a:solidFill>
                <a:effectLst/>
                <a:ea typeface="Calibri"/>
                <a:cs typeface="Times New Roman"/>
              </a:endParaRPr>
            </a:p>
          </p:txBody>
        </p:sp>
        <p:sp>
          <p:nvSpPr>
            <p:cNvPr id="62" name="Rectangle 61"/>
            <p:cNvSpPr>
              <a:spLocks noChangeArrowheads="1"/>
            </p:cNvSpPr>
            <p:nvPr/>
          </p:nvSpPr>
          <p:spPr bwMode="auto">
            <a:xfrm>
              <a:off x="4181226" y="2542807"/>
              <a:ext cx="283312" cy="20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dirty="0">
                  <a:solidFill>
                    <a:srgbClr val="404040"/>
                  </a:solidFill>
                  <a:effectLst/>
                  <a:ea typeface="Calibri"/>
                  <a:cs typeface="Times New Roman"/>
                </a:rPr>
                <a:t>28%</a:t>
              </a:r>
              <a:endParaRPr lang="en-US" sz="4000" dirty="0">
                <a:effectLst/>
                <a:ea typeface="Calibri"/>
                <a:cs typeface="Times New Roman"/>
              </a:endParaRPr>
            </a:p>
          </p:txBody>
        </p:sp>
        <p:cxnSp>
          <p:nvCxnSpPr>
            <p:cNvPr id="63" name="Line 32"/>
            <p:cNvCxnSpPr/>
            <p:nvPr/>
          </p:nvCxnSpPr>
          <p:spPr bwMode="auto">
            <a:xfrm flipH="1" flipV="1">
              <a:off x="3583940" y="1325245"/>
              <a:ext cx="36195" cy="1397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cxnSp>
        <p:sp>
          <p:nvSpPr>
            <p:cNvPr id="64" name="Rectangle 63"/>
            <p:cNvSpPr>
              <a:spLocks noChangeArrowheads="1"/>
            </p:cNvSpPr>
            <p:nvPr/>
          </p:nvSpPr>
          <p:spPr bwMode="auto">
            <a:xfrm>
              <a:off x="3101957" y="1106745"/>
              <a:ext cx="518178" cy="20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dirty="0">
                  <a:solidFill>
                    <a:srgbClr val="404040"/>
                  </a:solidFill>
                  <a:effectLst/>
                  <a:ea typeface="Calibri"/>
                  <a:cs typeface="Times New Roman"/>
                </a:rPr>
                <a:t>Routine</a:t>
              </a:r>
              <a:endParaRPr lang="en-US" sz="4000" dirty="0">
                <a:effectLst/>
                <a:ea typeface="Calibri"/>
                <a:cs typeface="Times New Roman"/>
              </a:endParaRPr>
            </a:p>
          </p:txBody>
        </p:sp>
        <p:sp>
          <p:nvSpPr>
            <p:cNvPr id="65" name="Rectangle 64"/>
            <p:cNvSpPr>
              <a:spLocks noChangeArrowheads="1"/>
            </p:cNvSpPr>
            <p:nvPr/>
          </p:nvSpPr>
          <p:spPr bwMode="auto">
            <a:xfrm>
              <a:off x="3188284" y="1289722"/>
              <a:ext cx="283312" cy="20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dirty="0">
                  <a:solidFill>
                    <a:srgbClr val="404040"/>
                  </a:solidFill>
                  <a:effectLst/>
                  <a:ea typeface="Calibri"/>
                  <a:cs typeface="Times New Roman"/>
                </a:rPr>
                <a:t>32%</a:t>
              </a:r>
              <a:endParaRPr lang="en-US" sz="4000" dirty="0">
                <a:effectLst/>
                <a:ea typeface="Calibri"/>
                <a:cs typeface="Times New Roman"/>
              </a:endParaRPr>
            </a:p>
          </p:txBody>
        </p:sp>
        <p:cxnSp>
          <p:nvCxnSpPr>
            <p:cNvPr id="66" name="Line 35"/>
            <p:cNvCxnSpPr/>
            <p:nvPr/>
          </p:nvCxnSpPr>
          <p:spPr bwMode="auto">
            <a:xfrm>
              <a:off x="4031615" y="802664"/>
              <a:ext cx="192470" cy="10439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cxnSp>
        <p:sp>
          <p:nvSpPr>
            <p:cNvPr id="67" name="Rectangle 66"/>
            <p:cNvSpPr>
              <a:spLocks noChangeArrowheads="1"/>
            </p:cNvSpPr>
            <p:nvPr/>
          </p:nvSpPr>
          <p:spPr bwMode="auto">
            <a:xfrm>
              <a:off x="3188284" y="675403"/>
              <a:ext cx="877600" cy="20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dirty="0">
                  <a:solidFill>
                    <a:srgbClr val="404040"/>
                  </a:solidFill>
                  <a:effectLst/>
                  <a:ea typeface="Calibri"/>
                  <a:cs typeface="Times New Roman"/>
                </a:rPr>
                <a:t>Not specified</a:t>
              </a:r>
              <a:endParaRPr lang="en-US" sz="4000" dirty="0">
                <a:effectLst/>
                <a:ea typeface="Calibri"/>
                <a:cs typeface="Times New Roman"/>
              </a:endParaRPr>
            </a:p>
          </p:txBody>
        </p:sp>
        <p:sp>
          <p:nvSpPr>
            <p:cNvPr id="68" name="Rectangle 67"/>
            <p:cNvSpPr>
              <a:spLocks noChangeArrowheads="1"/>
            </p:cNvSpPr>
            <p:nvPr/>
          </p:nvSpPr>
          <p:spPr bwMode="auto">
            <a:xfrm>
              <a:off x="3501879" y="867538"/>
              <a:ext cx="200316" cy="20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dirty="0">
                  <a:solidFill>
                    <a:srgbClr val="404040"/>
                  </a:solidFill>
                  <a:effectLst/>
                  <a:ea typeface="Calibri"/>
                  <a:cs typeface="Times New Roman"/>
                </a:rPr>
                <a:t>3%</a:t>
              </a:r>
              <a:endParaRPr lang="en-US" sz="4000" dirty="0">
                <a:effectLst/>
                <a:ea typeface="Calibri"/>
                <a:cs typeface="Times New Roman"/>
              </a:endParaRPr>
            </a:p>
          </p:txBody>
        </p:sp>
        <p:sp>
          <p:nvSpPr>
            <p:cNvPr id="70" name="Rectangle 69"/>
            <p:cNvSpPr>
              <a:spLocks noChangeArrowheads="1"/>
            </p:cNvSpPr>
            <p:nvPr/>
          </p:nvSpPr>
          <p:spPr bwMode="auto">
            <a:xfrm>
              <a:off x="1066590" y="465569"/>
              <a:ext cx="550284" cy="192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b="1" dirty="0">
                  <a:solidFill>
                    <a:srgbClr val="404040"/>
                  </a:solidFill>
                  <a:effectLst/>
                  <a:ea typeface="Calibri"/>
                  <a:cs typeface="Times New Roman"/>
                </a:rPr>
                <a:t>Pre-RPM</a:t>
              </a:r>
              <a:endParaRPr lang="en-US" sz="4000" dirty="0">
                <a:effectLst/>
                <a:ea typeface="Calibri"/>
                <a:cs typeface="Times New Roman"/>
              </a:endParaRPr>
            </a:p>
          </p:txBody>
        </p:sp>
        <p:sp>
          <p:nvSpPr>
            <p:cNvPr id="71" name="Rectangle 70"/>
            <p:cNvSpPr>
              <a:spLocks noChangeArrowheads="1"/>
            </p:cNvSpPr>
            <p:nvPr/>
          </p:nvSpPr>
          <p:spPr bwMode="auto">
            <a:xfrm>
              <a:off x="4141470" y="401955"/>
              <a:ext cx="644525" cy="183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a:spAutoFit/>
            </a:bodyPr>
            <a:lstStyle/>
            <a:p>
              <a:pPr marL="0" marR="0">
                <a:lnSpc>
                  <a:spcPct val="107000"/>
                </a:lnSpc>
                <a:spcBef>
                  <a:spcPts val="0"/>
                </a:spcBef>
                <a:spcAft>
                  <a:spcPts val="800"/>
                </a:spcAft>
              </a:pPr>
              <a:endParaRPr lang="en-US" sz="4000" dirty="0">
                <a:effectLst/>
                <a:ea typeface="Calibri"/>
                <a:cs typeface="Times New Roman"/>
              </a:endParaRPr>
            </a:p>
          </p:txBody>
        </p:sp>
        <p:sp>
          <p:nvSpPr>
            <p:cNvPr id="72" name="Rectangle 71"/>
            <p:cNvSpPr>
              <a:spLocks noChangeArrowheads="1"/>
            </p:cNvSpPr>
            <p:nvPr/>
          </p:nvSpPr>
          <p:spPr bwMode="auto">
            <a:xfrm>
              <a:off x="3947610" y="451081"/>
              <a:ext cx="611853" cy="192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0" tIns="0" rIns="0" bIns="0" anchor="t" anchorCtr="0">
              <a:spAutoFit/>
            </a:bodyPr>
            <a:lstStyle/>
            <a:p>
              <a:pPr marL="0" marR="0">
                <a:lnSpc>
                  <a:spcPct val="107000"/>
                </a:lnSpc>
                <a:spcBef>
                  <a:spcPts val="0"/>
                </a:spcBef>
                <a:spcAft>
                  <a:spcPts val="800"/>
                </a:spcAft>
              </a:pPr>
              <a:r>
                <a:rPr lang="en-GB" sz="4000" b="1" dirty="0">
                  <a:solidFill>
                    <a:srgbClr val="404040"/>
                  </a:solidFill>
                  <a:effectLst/>
                  <a:ea typeface="Calibri"/>
                  <a:cs typeface="Times New Roman"/>
                </a:rPr>
                <a:t>Post-RPM</a:t>
              </a:r>
              <a:endParaRPr lang="en-US" sz="4000" dirty="0">
                <a:effectLst/>
                <a:ea typeface="Calibri"/>
                <a:cs typeface="Times New Roman"/>
              </a:endParaRPr>
            </a:p>
          </p:txBody>
        </p:sp>
        <p:sp>
          <p:nvSpPr>
            <p:cNvPr id="73" name="Rectangle 72"/>
            <p:cNvSpPr>
              <a:spLocks noChangeArrowheads="1"/>
            </p:cNvSpPr>
            <p:nvPr/>
          </p:nvSpPr>
          <p:spPr bwMode="auto">
            <a:xfrm>
              <a:off x="67761" y="94362"/>
              <a:ext cx="5712673" cy="379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a:spAutoFit/>
            </a:bodyPr>
            <a:lstStyle/>
            <a:p>
              <a:pPr marL="0" marR="0" algn="ctr">
                <a:lnSpc>
                  <a:spcPct val="107000"/>
                </a:lnSpc>
                <a:spcBef>
                  <a:spcPts val="0"/>
                </a:spcBef>
                <a:spcAft>
                  <a:spcPts val="800"/>
                </a:spcAft>
              </a:pPr>
              <a:r>
                <a:rPr lang="en-GB" sz="4000" b="1" dirty="0">
                  <a:effectLst/>
                  <a:ea typeface="Calibri"/>
                  <a:cs typeface="Times New Roman"/>
                </a:rPr>
                <a:t>        Figure 2.  % Comparison of Time PD Nurses Spent Conducting Patient-Related Tasks Pre- RPM and Post-RPM</a:t>
              </a:r>
              <a:endParaRPr lang="en-US" sz="4000" b="1" dirty="0">
                <a:effectLst/>
                <a:ea typeface="Calibri"/>
                <a:cs typeface="Times New Roman"/>
              </a:endParaRPr>
            </a:p>
          </p:txBody>
        </p:sp>
      </p:grpSp>
      <p:graphicFrame>
        <p:nvGraphicFramePr>
          <p:cNvPr id="74" name="Chart 73">
            <a:extLst>
              <a:ext uri="{FF2B5EF4-FFF2-40B4-BE49-F238E27FC236}">
                <a16:creationId xmlns:a16="http://schemas.microsoft.com/office/drawing/2014/main" id="{41814A9A-1B3B-4D0A-ABFA-AE51A5E9C33E}"/>
              </a:ext>
            </a:extLst>
          </p:cNvPr>
          <p:cNvGraphicFramePr>
            <a:graphicFrameLocks noGrp="1"/>
          </p:cNvGraphicFramePr>
          <p:nvPr>
            <p:extLst>
              <p:ext uri="{D42A27DB-BD31-4B8C-83A1-F6EECF244321}">
                <p14:modId xmlns:p14="http://schemas.microsoft.com/office/powerpoint/2010/main" val="2574734490"/>
              </p:ext>
            </p:extLst>
          </p:nvPr>
        </p:nvGraphicFramePr>
        <p:xfrm>
          <a:off x="13697453" y="32784444"/>
          <a:ext cx="18229556" cy="90676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261426357"/>
              </p:ext>
            </p:extLst>
          </p:nvPr>
        </p:nvGraphicFramePr>
        <p:xfrm>
          <a:off x="14020642" y="8434773"/>
          <a:ext cx="18473008" cy="9774561"/>
        </p:xfrm>
        <a:graphic>
          <a:graphicData uri="http://schemas.openxmlformats.org/drawingml/2006/table">
            <a:tbl>
              <a:tblPr firstRow="1" bandRow="1">
                <a:tableStyleId>{5C22544A-7EE6-4342-B048-85BDC9FD1C3A}</a:tableStyleId>
              </a:tblPr>
              <a:tblGrid>
                <a:gridCol w="2948327">
                  <a:extLst>
                    <a:ext uri="{9D8B030D-6E8A-4147-A177-3AD203B41FA5}">
                      <a16:colId xmlns:a16="http://schemas.microsoft.com/office/drawing/2014/main" val="20000"/>
                    </a:ext>
                  </a:extLst>
                </a:gridCol>
                <a:gridCol w="11734213">
                  <a:extLst>
                    <a:ext uri="{9D8B030D-6E8A-4147-A177-3AD203B41FA5}">
                      <a16:colId xmlns:a16="http://schemas.microsoft.com/office/drawing/2014/main" val="20001"/>
                    </a:ext>
                  </a:extLst>
                </a:gridCol>
                <a:gridCol w="1895233">
                  <a:extLst>
                    <a:ext uri="{9D8B030D-6E8A-4147-A177-3AD203B41FA5}">
                      <a16:colId xmlns:a16="http://schemas.microsoft.com/office/drawing/2014/main" val="20002"/>
                    </a:ext>
                  </a:extLst>
                </a:gridCol>
                <a:gridCol w="1895235">
                  <a:extLst>
                    <a:ext uri="{9D8B030D-6E8A-4147-A177-3AD203B41FA5}">
                      <a16:colId xmlns:a16="http://schemas.microsoft.com/office/drawing/2014/main" val="20003"/>
                    </a:ext>
                  </a:extLst>
                </a:gridCol>
              </a:tblGrid>
              <a:tr h="1107151">
                <a:tc>
                  <a:txBody>
                    <a:bodyPr/>
                    <a:lstStyle/>
                    <a:p>
                      <a:pPr algn="ctr"/>
                      <a:r>
                        <a:rPr lang="en-US" sz="3200" dirty="0"/>
                        <a:t>Task Categories</a:t>
                      </a:r>
                    </a:p>
                  </a:txBody>
                  <a:tcPr/>
                </a:tc>
                <a:tc>
                  <a:txBody>
                    <a:bodyPr/>
                    <a:lstStyle/>
                    <a:p>
                      <a:pPr algn="ctr"/>
                      <a:r>
                        <a:rPr lang="en-US" sz="3200" dirty="0"/>
                        <a:t>Tasks included</a:t>
                      </a:r>
                    </a:p>
                  </a:txBody>
                  <a:tcPr/>
                </a:tc>
                <a:tc>
                  <a:txBody>
                    <a:bodyPr/>
                    <a:lstStyle/>
                    <a:p>
                      <a:pPr algn="ctr"/>
                      <a:r>
                        <a:rPr lang="en-US" sz="3200" dirty="0"/>
                        <a:t>Direct Tasks</a:t>
                      </a:r>
                    </a:p>
                  </a:txBody>
                  <a:tcPr/>
                </a:tc>
                <a:tc>
                  <a:txBody>
                    <a:bodyPr/>
                    <a:lstStyle/>
                    <a:p>
                      <a:pPr algn="ctr"/>
                      <a:r>
                        <a:rPr lang="en-US" sz="3200" dirty="0"/>
                        <a:t>Indirect Tasks</a:t>
                      </a:r>
                    </a:p>
                  </a:txBody>
                  <a:tcPr/>
                </a:tc>
                <a:extLst>
                  <a:ext uri="{0D108BD9-81ED-4DB2-BD59-A6C34878D82A}">
                    <a16:rowId xmlns:a16="http://schemas.microsoft.com/office/drawing/2014/main" val="10000"/>
                  </a:ext>
                </a:extLst>
              </a:tr>
              <a:tr h="1107151">
                <a:tc>
                  <a:txBody>
                    <a:bodyPr/>
                    <a:lstStyle/>
                    <a:p>
                      <a:r>
                        <a:rPr lang="en-US" sz="3200" dirty="0"/>
                        <a:t>Travel</a:t>
                      </a:r>
                    </a:p>
                  </a:txBody>
                  <a:tcPr/>
                </a:tc>
                <a:tc>
                  <a:txBody>
                    <a:bodyPr/>
                    <a:lstStyle/>
                    <a:p>
                      <a:r>
                        <a:rPr lang="en-US" sz="3200" dirty="0"/>
                        <a:t>Travel to routine patient home visits/ walking inside and outside of renal unit</a:t>
                      </a:r>
                    </a:p>
                  </a:txBody>
                  <a:tcPr/>
                </a:tc>
                <a:tc>
                  <a:txBody>
                    <a:bodyPr/>
                    <a:lstStyle/>
                    <a:p>
                      <a:pPr algn="ctr"/>
                      <a:endParaRPr lang="en-US" sz="3200" dirty="0"/>
                    </a:p>
                  </a:txBody>
                  <a:tcPr/>
                </a:tc>
                <a:tc>
                  <a:txBody>
                    <a:bodyPr/>
                    <a:lstStyle/>
                    <a:p>
                      <a:pPr algn="ctr"/>
                      <a:r>
                        <a:rPr lang="en-US" sz="3200" dirty="0"/>
                        <a:t>X</a:t>
                      </a:r>
                    </a:p>
                  </a:txBody>
                  <a:tcPr/>
                </a:tc>
                <a:extLst>
                  <a:ext uri="{0D108BD9-81ED-4DB2-BD59-A6C34878D82A}">
                    <a16:rowId xmlns:a16="http://schemas.microsoft.com/office/drawing/2014/main" val="10001"/>
                  </a:ext>
                </a:extLst>
              </a:tr>
              <a:tr h="1613277">
                <a:tc>
                  <a:txBody>
                    <a:bodyPr/>
                    <a:lstStyle/>
                    <a:p>
                      <a:r>
                        <a:rPr lang="en-US" sz="3200" dirty="0"/>
                        <a:t>Telephone</a:t>
                      </a:r>
                    </a:p>
                  </a:txBody>
                  <a:tcPr/>
                </a:tc>
                <a:tc>
                  <a:txBody>
                    <a:bodyPr/>
                    <a:lstStyle/>
                    <a:p>
                      <a:r>
                        <a:rPr lang="en-US" sz="3200" dirty="0"/>
                        <a:t>Patient and non-patient calls, scheduling tests, answering patient and care inquiries, pharmacy, lab results</a:t>
                      </a:r>
                    </a:p>
                  </a:txBody>
                  <a:tcPr/>
                </a:tc>
                <a:tc>
                  <a:txBody>
                    <a:bodyPr/>
                    <a:lstStyle/>
                    <a:p>
                      <a:pPr algn="ctr"/>
                      <a:r>
                        <a:rPr lang="en-US" sz="3200" dirty="0"/>
                        <a:t>X</a:t>
                      </a:r>
                    </a:p>
                  </a:txBody>
                  <a:tcPr/>
                </a:tc>
                <a:tc>
                  <a:txBody>
                    <a:bodyPr/>
                    <a:lstStyle/>
                    <a:p>
                      <a:pPr algn="ctr"/>
                      <a:r>
                        <a:rPr lang="en-US" sz="3200" dirty="0"/>
                        <a:t>X</a:t>
                      </a:r>
                    </a:p>
                  </a:txBody>
                  <a:tcPr/>
                </a:tc>
                <a:extLst>
                  <a:ext uri="{0D108BD9-81ED-4DB2-BD59-A6C34878D82A}">
                    <a16:rowId xmlns:a16="http://schemas.microsoft.com/office/drawing/2014/main" val="10002"/>
                  </a:ext>
                </a:extLst>
              </a:tr>
              <a:tr h="1613277">
                <a:tc>
                  <a:txBody>
                    <a:bodyPr/>
                    <a:lstStyle/>
                    <a:p>
                      <a:r>
                        <a:rPr lang="en-US" sz="3200" dirty="0"/>
                        <a:t>Paper Handling/ Review</a:t>
                      </a:r>
                    </a:p>
                  </a:txBody>
                  <a:tcPr/>
                </a:tc>
                <a:tc>
                  <a:txBody>
                    <a:bodyPr/>
                    <a:lstStyle/>
                    <a:p>
                      <a:r>
                        <a:rPr lang="en-US" sz="3200" dirty="0"/>
                        <a:t>Reviewing patient clinic records, labs, emails, letters, tests, treatment details</a:t>
                      </a:r>
                    </a:p>
                  </a:txBody>
                  <a:tcPr/>
                </a:tc>
                <a:tc>
                  <a:txBody>
                    <a:bodyPr/>
                    <a:lstStyle/>
                    <a:p>
                      <a:pPr algn="ctr"/>
                      <a:r>
                        <a:rPr lang="en-US" sz="3200" dirty="0"/>
                        <a:t>X</a:t>
                      </a:r>
                    </a:p>
                  </a:txBody>
                  <a:tcPr/>
                </a:tc>
                <a:tc>
                  <a:txBody>
                    <a:bodyPr/>
                    <a:lstStyle/>
                    <a:p>
                      <a:pPr algn="ctr"/>
                      <a:r>
                        <a:rPr lang="en-US" sz="3200" dirty="0"/>
                        <a:t>X</a:t>
                      </a:r>
                    </a:p>
                  </a:txBody>
                  <a:tcPr/>
                </a:tc>
                <a:extLst>
                  <a:ext uri="{0D108BD9-81ED-4DB2-BD59-A6C34878D82A}">
                    <a16:rowId xmlns:a16="http://schemas.microsoft.com/office/drawing/2014/main" val="10003"/>
                  </a:ext>
                </a:extLst>
              </a:tr>
              <a:tr h="1107151">
                <a:tc>
                  <a:txBody>
                    <a:bodyPr/>
                    <a:lstStyle/>
                    <a:p>
                      <a:r>
                        <a:rPr lang="en-US" sz="3200" dirty="0"/>
                        <a:t>Conversation</a:t>
                      </a:r>
                    </a:p>
                  </a:txBody>
                  <a:tcPr/>
                </a:tc>
                <a:tc>
                  <a:txBody>
                    <a:bodyPr/>
                    <a:lstStyle/>
                    <a:p>
                      <a:r>
                        <a:rPr lang="en-US" sz="3200" dirty="0"/>
                        <a:t>Administrative conversations, booking appointments, discussions between colleagues, pharmacy</a:t>
                      </a:r>
                    </a:p>
                  </a:txBody>
                  <a:tcPr/>
                </a:tc>
                <a:tc>
                  <a:txBody>
                    <a:bodyPr/>
                    <a:lstStyle/>
                    <a:p>
                      <a:pPr algn="ctr"/>
                      <a:endParaRPr lang="en-US" sz="3200" dirty="0"/>
                    </a:p>
                  </a:txBody>
                  <a:tcPr/>
                </a:tc>
                <a:tc>
                  <a:txBody>
                    <a:bodyPr/>
                    <a:lstStyle/>
                    <a:p>
                      <a:pPr algn="ctr"/>
                      <a:r>
                        <a:rPr lang="en-US" sz="3200" dirty="0"/>
                        <a:t>X</a:t>
                      </a:r>
                    </a:p>
                  </a:txBody>
                  <a:tcPr/>
                </a:tc>
                <a:extLst>
                  <a:ext uri="{0D108BD9-81ED-4DB2-BD59-A6C34878D82A}">
                    <a16:rowId xmlns:a16="http://schemas.microsoft.com/office/drawing/2014/main" val="10004"/>
                  </a:ext>
                </a:extLst>
              </a:tr>
              <a:tr h="1613277">
                <a:tc>
                  <a:txBody>
                    <a:bodyPr/>
                    <a:lstStyle/>
                    <a:p>
                      <a:r>
                        <a:rPr lang="en-US" sz="3200" dirty="0"/>
                        <a:t>Consultation</a:t>
                      </a:r>
                    </a:p>
                    <a:p>
                      <a:r>
                        <a:rPr lang="en-US" sz="3200" dirty="0"/>
                        <a:t>(face to face)</a:t>
                      </a:r>
                    </a:p>
                  </a:txBody>
                  <a:tcPr/>
                </a:tc>
                <a:tc>
                  <a:txBody>
                    <a:bodyPr/>
                    <a:lstStyle/>
                    <a:p>
                      <a:r>
                        <a:rPr lang="en-US" sz="3200" dirty="0"/>
                        <a:t>Patient</a:t>
                      </a:r>
                      <a:r>
                        <a:rPr lang="en-US" sz="3200" baseline="0" dirty="0"/>
                        <a:t> training, medication and treatment discussions, history and assessment, tests, blood draw, consents, results, answering questions, dialyzing</a:t>
                      </a:r>
                      <a:endParaRPr lang="en-US" sz="3200" dirty="0"/>
                    </a:p>
                  </a:txBody>
                  <a:tcPr/>
                </a:tc>
                <a:tc>
                  <a:txBody>
                    <a:bodyPr/>
                    <a:lstStyle/>
                    <a:p>
                      <a:pPr algn="ctr"/>
                      <a:r>
                        <a:rPr lang="en-US" sz="3200" dirty="0"/>
                        <a:t>X</a:t>
                      </a:r>
                    </a:p>
                  </a:txBody>
                  <a:tcPr/>
                </a:tc>
                <a:tc>
                  <a:txBody>
                    <a:bodyPr/>
                    <a:lstStyle/>
                    <a:p>
                      <a:pPr algn="ctr"/>
                      <a:endParaRPr lang="en-US" sz="3200" dirty="0"/>
                    </a:p>
                  </a:txBody>
                  <a:tcPr/>
                </a:tc>
                <a:extLst>
                  <a:ext uri="{0D108BD9-81ED-4DB2-BD59-A6C34878D82A}">
                    <a16:rowId xmlns:a16="http://schemas.microsoft.com/office/drawing/2014/main" val="10005"/>
                  </a:ext>
                </a:extLst>
              </a:tr>
              <a:tr h="1613277">
                <a:tc>
                  <a:txBody>
                    <a:bodyPr/>
                    <a:lstStyle/>
                    <a:p>
                      <a:r>
                        <a:rPr lang="en-US" sz="3200" dirty="0"/>
                        <a:t>Computer</a:t>
                      </a:r>
                    </a:p>
                  </a:txBody>
                  <a:tcPr/>
                </a:tc>
                <a:tc>
                  <a:txBody>
                    <a:bodyPr/>
                    <a:lstStyle/>
                    <a:p>
                      <a:r>
                        <a:rPr lang="en-US" sz="3200" dirty="0"/>
                        <a:t>Patient emails, letters, data input/results, patient</a:t>
                      </a:r>
                      <a:r>
                        <a:rPr lang="en-US" sz="3200" baseline="0" dirty="0"/>
                        <a:t> daily records, medication update, forms, treatment details (reviewing and entering)</a:t>
                      </a:r>
                      <a:endParaRPr lang="en-US" sz="3200" dirty="0"/>
                    </a:p>
                  </a:txBody>
                  <a:tcPr/>
                </a:tc>
                <a:tc>
                  <a:txBody>
                    <a:bodyPr/>
                    <a:lstStyle/>
                    <a:p>
                      <a:pPr algn="ctr"/>
                      <a:endParaRPr lang="en-US" sz="3200" dirty="0"/>
                    </a:p>
                  </a:txBody>
                  <a:tcPr/>
                </a:tc>
                <a:tc>
                  <a:txBody>
                    <a:bodyPr/>
                    <a:lstStyle/>
                    <a:p>
                      <a:pPr algn="ctr"/>
                      <a:r>
                        <a:rPr lang="en-US" sz="3200" dirty="0"/>
                        <a:t>X</a:t>
                      </a:r>
                    </a:p>
                  </a:txBody>
                  <a:tcPr/>
                </a:tc>
                <a:extLst>
                  <a:ext uri="{0D108BD9-81ED-4DB2-BD59-A6C34878D82A}">
                    <a16:rowId xmlns:a16="http://schemas.microsoft.com/office/drawing/2014/main" val="10006"/>
                  </a:ext>
                </a:extLst>
              </a:tr>
            </a:tbl>
          </a:graphicData>
        </a:graphic>
      </p:graphicFrame>
      <p:sp>
        <p:nvSpPr>
          <p:cNvPr id="9" name="TextBox 8"/>
          <p:cNvSpPr txBox="1"/>
          <p:nvPr/>
        </p:nvSpPr>
        <p:spPr>
          <a:xfrm>
            <a:off x="14147837" y="7376061"/>
            <a:ext cx="1824217" cy="707886"/>
          </a:xfrm>
          <a:prstGeom prst="rect">
            <a:avLst/>
          </a:prstGeom>
          <a:noFill/>
        </p:spPr>
        <p:txBody>
          <a:bodyPr wrap="none" rtlCol="0">
            <a:spAutoFit/>
          </a:bodyPr>
          <a:lstStyle/>
          <a:p>
            <a:r>
              <a:rPr lang="en-US" sz="4000" b="1" dirty="0"/>
              <a:t>Table 1.</a:t>
            </a:r>
          </a:p>
        </p:txBody>
      </p:sp>
      <p:sp>
        <p:nvSpPr>
          <p:cNvPr id="10" name="Rectangle 9"/>
          <p:cNvSpPr/>
          <p:nvPr/>
        </p:nvSpPr>
        <p:spPr>
          <a:xfrm>
            <a:off x="13768085" y="32824603"/>
            <a:ext cx="2012730" cy="707886"/>
          </a:xfrm>
          <a:prstGeom prst="rect">
            <a:avLst/>
          </a:prstGeom>
        </p:spPr>
        <p:txBody>
          <a:bodyPr wrap="none">
            <a:spAutoFit/>
          </a:bodyPr>
          <a:lstStyle/>
          <a:p>
            <a:r>
              <a:rPr lang="en-GB" sz="4000" b="1" dirty="0">
                <a:ea typeface="Calibri"/>
                <a:cs typeface="Times New Roman"/>
              </a:rPr>
              <a:t>Figure 3.</a:t>
            </a:r>
            <a:endParaRPr lang="en-US" sz="4000" b="1" dirty="0"/>
          </a:p>
        </p:txBody>
      </p:sp>
      <p:sp>
        <p:nvSpPr>
          <p:cNvPr id="8" name="TextBox 7"/>
          <p:cNvSpPr txBox="1"/>
          <p:nvPr/>
        </p:nvSpPr>
        <p:spPr>
          <a:xfrm>
            <a:off x="15552957" y="7376060"/>
            <a:ext cx="8231677" cy="707886"/>
          </a:xfrm>
          <a:prstGeom prst="rect">
            <a:avLst/>
          </a:prstGeom>
          <a:noFill/>
        </p:spPr>
        <p:txBody>
          <a:bodyPr wrap="none" rtlCol="0">
            <a:spAutoFit/>
          </a:bodyPr>
          <a:lstStyle/>
          <a:p>
            <a:r>
              <a:rPr lang="en-US" sz="4000" b="1" dirty="0"/>
              <a:t>    Categories-Direct and Indirect Tasks</a:t>
            </a:r>
          </a:p>
        </p:txBody>
      </p:sp>
      <p:graphicFrame>
        <p:nvGraphicFramePr>
          <p:cNvPr id="11" name="Diagram 10"/>
          <p:cNvGraphicFramePr/>
          <p:nvPr>
            <p:extLst>
              <p:ext uri="{D42A27DB-BD31-4B8C-83A1-F6EECF244321}">
                <p14:modId xmlns:p14="http://schemas.microsoft.com/office/powerpoint/2010/main" val="7663720"/>
              </p:ext>
            </p:extLst>
          </p:nvPr>
        </p:nvGraphicFramePr>
        <p:xfrm>
          <a:off x="14147837" y="18594865"/>
          <a:ext cx="17712226" cy="46385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7" name="TextBox 76"/>
          <p:cNvSpPr txBox="1"/>
          <p:nvPr/>
        </p:nvSpPr>
        <p:spPr>
          <a:xfrm>
            <a:off x="14004156" y="18384777"/>
            <a:ext cx="2012730" cy="707886"/>
          </a:xfrm>
          <a:prstGeom prst="rect">
            <a:avLst/>
          </a:prstGeom>
          <a:noFill/>
        </p:spPr>
        <p:txBody>
          <a:bodyPr wrap="none" rtlCol="0">
            <a:spAutoFit/>
          </a:bodyPr>
          <a:lstStyle/>
          <a:p>
            <a:r>
              <a:rPr lang="en-US" sz="4000" b="1" dirty="0"/>
              <a:t>Figure 1.</a:t>
            </a:r>
          </a:p>
        </p:txBody>
      </p:sp>
    </p:spTree>
    <p:extLst>
      <p:ext uri="{BB962C8B-B14F-4D97-AF65-F5344CB8AC3E}">
        <p14:creationId xmlns:p14="http://schemas.microsoft.com/office/powerpoint/2010/main" val="1231162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8420</TotalTime>
  <Words>931</Words>
  <Application>Microsoft Office PowerPoint</Application>
  <PresentationFormat>Custom</PresentationFormat>
  <Paragraphs>74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The Impact of Automated Peritoneal Dialysis (APD) with Remote Patient Management (RPM): Changing the Nursing Paradigm to Proactive Clinical Management </vt:lpstr>
    </vt:vector>
  </TitlesOfParts>
  <Company>TGCG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prod_user</dc:creator>
  <cp:lastModifiedBy>Mary Knowles</cp:lastModifiedBy>
  <cp:revision>323</cp:revision>
  <cp:lastPrinted>2017-05-15T15:27:29Z</cp:lastPrinted>
  <dcterms:created xsi:type="dcterms:W3CDTF">2011-05-31T09:22:42Z</dcterms:created>
  <dcterms:modified xsi:type="dcterms:W3CDTF">2017-06-16T14:00:42Z</dcterms:modified>
</cp:coreProperties>
</file>