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3" r:id="rId1"/>
  </p:sldMasterIdLst>
  <p:notesMasterIdLst>
    <p:notesMasterId r:id="rId3"/>
  </p:notesMasterIdLst>
  <p:sldIdLst>
    <p:sldId id="256" r:id="rId2"/>
  </p:sldIdLst>
  <p:sldSz cx="13716000" cy="19507200"/>
  <p:notesSz cx="6858000" cy="9144000"/>
  <p:defaultTextStyle>
    <a:defPPr>
      <a:defRPr lang="en-US"/>
    </a:defPPr>
    <a:lvl1pPr marL="0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44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xter ESB-Win7 v1.0.2016.07" initials="BEv" lastIdx="4" clrIdx="0"/>
  <p:cmAuthor id="1" name="Mary Knowles" initials="MK" lastIdx="3" clrIdx="1">
    <p:extLst>
      <p:ext uri="{19B8F6BF-5375-455C-9EA6-DF929625EA0E}">
        <p15:presenceInfo xmlns:p15="http://schemas.microsoft.com/office/powerpoint/2012/main" userId="287f92e5befe0b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2316" y="90"/>
      </p:cViewPr>
      <p:guideLst>
        <p:guide orient="horz" pos="6144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Figure 1. Comparison from PD Nurse observations pre-RPM and post-RPM of the % of time that patient activities were spent conducting "value"  tasks that help patients feel confident and safe using their dialysis at home </a:t>
            </a:r>
          </a:p>
        </c:rich>
      </c:tx>
      <c:layout>
        <c:manualLayout>
          <c:xMode val="edge"/>
          <c:yMode val="edge"/>
          <c:x val="0.16389371980676329"/>
          <c:y val="5.4098769870648562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367986610369359E-2"/>
          <c:y val="4.4158227400558366E-2"/>
          <c:w val="0.89005386283236332"/>
          <c:h val="0.70170002189509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'value UK'!$B$17</c:f>
              <c:strCache>
                <c:ptCount val="1"/>
                <c:pt idx="0">
                  <c:v>Pre-device</c:v>
                </c:pt>
              </c:strCache>
            </c:strRef>
          </c:tx>
          <c:spPr>
            <a:solidFill>
              <a:srgbClr val="3399FF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9323671497584541E-3"/>
                  <c:y val="5.55323872722207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6F-4192-A475-545F89EEEBBC}"/>
                </c:ext>
              </c:extLst>
            </c:dLbl>
            <c:dLbl>
              <c:idx val="7"/>
              <c:layout>
                <c:manualLayout>
                  <c:x val="-2.9027576197387518E-3"/>
                  <c:y val="7.6207028908497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477987421383647E-2"/>
                      <c:h val="7.12146421925581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AE6F-4192-A475-545F89EEEB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'value UK'!$A$18:$A$25</c:f>
              <c:strCache>
                <c:ptCount val="8"/>
                <c:pt idx="0">
                  <c:v>Receive training using device/manage dialysis at home </c:v>
                </c:pt>
                <c:pt idx="1">
                  <c:v>Receive phone support from nurse for yourself/carers</c:v>
                </c:pt>
                <c:pt idx="2">
                  <c:v>Receive education on condition/treatment and questions/concerns answered</c:v>
                </c:pt>
                <c:pt idx="3">
                  <c:v>Review daily record book/procard/test results to monitor how well dialysis is working</c:v>
                </c:pt>
                <c:pt idx="4">
                  <c:v>Discuss treatment options/treatment plan/medication details with nurse</c:v>
                </c:pt>
                <c:pt idx="5">
                  <c:v>Be examined by nurse to assess your condition</c:v>
                </c:pt>
                <c:pt idx="6">
                  <c:v>Discuss medical history/feedback with nurse to assess your condition</c:v>
                </c:pt>
                <c:pt idx="7">
                  <c:v>Receive letter/email from nurse to help with dialysis at home</c:v>
                </c:pt>
              </c:strCache>
            </c:strRef>
          </c:cat>
          <c:val>
            <c:numRef>
              <c:f>'value UK'!$B$18:$B$25</c:f>
              <c:numCache>
                <c:formatCode>0.0%</c:formatCode>
                <c:ptCount val="8"/>
                <c:pt idx="0">
                  <c:v>4.2000000000000003E-2</c:v>
                </c:pt>
                <c:pt idx="1">
                  <c:v>0.17799999999999999</c:v>
                </c:pt>
                <c:pt idx="2">
                  <c:v>0</c:v>
                </c:pt>
                <c:pt idx="3">
                  <c:v>0.16200000000000001</c:v>
                </c:pt>
                <c:pt idx="4">
                  <c:v>0.23599999999999999</c:v>
                </c:pt>
                <c:pt idx="5">
                  <c:v>0.183</c:v>
                </c:pt>
                <c:pt idx="6">
                  <c:v>0.16</c:v>
                </c:pt>
                <c:pt idx="7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2-4D9C-96C3-8E2E5738CA51}"/>
            </c:ext>
          </c:extLst>
        </c:ser>
        <c:ser>
          <c:idx val="1"/>
          <c:order val="1"/>
          <c:tx>
            <c:strRef>
              <c:f>'value UK'!$C$17</c:f>
              <c:strCache>
                <c:ptCount val="1"/>
                <c:pt idx="0">
                  <c:v>Post-device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7971014492752913E-3"/>
                  <c:y val="-9.917993236114703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6F-4192-A475-545F89EEEBBC}"/>
                </c:ext>
              </c:extLst>
            </c:dLbl>
            <c:dLbl>
              <c:idx val="4"/>
              <c:layout>
                <c:manualLayout>
                  <c:x val="1.9323671497583125E-3"/>
                  <c:y val="9.61064646752071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6F-4192-A475-545F89EEEB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'value UK'!$A$18:$A$25</c:f>
              <c:strCache>
                <c:ptCount val="8"/>
                <c:pt idx="0">
                  <c:v>Receive training using device/manage dialysis at home </c:v>
                </c:pt>
                <c:pt idx="1">
                  <c:v>Receive phone support from nurse for yourself/carers</c:v>
                </c:pt>
                <c:pt idx="2">
                  <c:v>Receive education on condition/treatment and questions/concerns answered</c:v>
                </c:pt>
                <c:pt idx="3">
                  <c:v>Review daily record book/procard/test results to monitor how well dialysis is working</c:v>
                </c:pt>
                <c:pt idx="4">
                  <c:v>Discuss treatment options/treatment plan/medication details with nurse</c:v>
                </c:pt>
                <c:pt idx="5">
                  <c:v>Be examined by nurse to assess your condition</c:v>
                </c:pt>
                <c:pt idx="6">
                  <c:v>Discuss medical history/feedback with nurse to assess your condition</c:v>
                </c:pt>
                <c:pt idx="7">
                  <c:v>Receive letter/email from nurse to help with dialysis at home</c:v>
                </c:pt>
              </c:strCache>
            </c:strRef>
          </c:cat>
          <c:val>
            <c:numRef>
              <c:f>'value UK'!$C$18:$C$25</c:f>
              <c:numCache>
                <c:formatCode>0.0%</c:formatCode>
                <c:ptCount val="8"/>
                <c:pt idx="0">
                  <c:v>5.2999999999999999E-2</c:v>
                </c:pt>
                <c:pt idx="1">
                  <c:v>0.25900000000000001</c:v>
                </c:pt>
                <c:pt idx="2">
                  <c:v>0</c:v>
                </c:pt>
                <c:pt idx="3">
                  <c:v>0.224</c:v>
                </c:pt>
                <c:pt idx="4">
                  <c:v>0.22900000000000001</c:v>
                </c:pt>
                <c:pt idx="5">
                  <c:v>5.8999999999999997E-2</c:v>
                </c:pt>
                <c:pt idx="6">
                  <c:v>0.108</c:v>
                </c:pt>
                <c:pt idx="7">
                  <c:v>6.9000000000000006E-2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2-4D9C-96C3-8E2E5738C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8803184"/>
        <c:axId val="458802528"/>
      </c:barChart>
      <c:lineChart>
        <c:grouping val="standard"/>
        <c:varyColors val="0"/>
        <c:ser>
          <c:idx val="2"/>
          <c:order val="2"/>
          <c:tx>
            <c:strRef>
              <c:f>'value UK'!$D$17</c:f>
              <c:strCache>
                <c:ptCount val="1"/>
                <c:pt idx="0">
                  <c:v>Value score (rated by PD nurses and patients)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6F-4192-A475-545F89EEEBBC}"/>
                </c:ext>
              </c:extLst>
            </c:dLbl>
            <c:dLbl>
              <c:idx val="1"/>
              <c:layout>
                <c:manualLayout>
                  <c:x val="1.6425120772946861E-2"/>
                  <c:y val="-2.7049384935324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6F-4192-A475-545F89EEEBBC}"/>
                </c:ext>
              </c:extLst>
            </c:dLbl>
            <c:dLbl>
              <c:idx val="2"/>
              <c:layout>
                <c:manualLayout>
                  <c:x val="9.6618357487915623E-4"/>
                  <c:y val="-3.5164200415921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6F-4192-A475-545F89EEEBBC}"/>
                </c:ext>
              </c:extLst>
            </c:dLbl>
            <c:dLbl>
              <c:idx val="3"/>
              <c:layout>
                <c:manualLayout>
                  <c:x val="3.1884057971014491E-2"/>
                  <c:y val="-2.975432342885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6F-4192-A475-545F89EEEBBC}"/>
                </c:ext>
              </c:extLst>
            </c:dLbl>
            <c:dLbl>
              <c:idx val="4"/>
              <c:layout>
                <c:manualLayout>
                  <c:x val="2.8019323671497513E-2"/>
                  <c:y val="-2.975432342885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6F-4192-A475-545F89EEEBBC}"/>
                </c:ext>
              </c:extLst>
            </c:dLbl>
            <c:dLbl>
              <c:idx val="5"/>
              <c:layout>
                <c:manualLayout>
                  <c:x val="8.6956521739130436E-3"/>
                  <c:y val="-8.11481548059728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6F-4192-A475-545F89EEEBBC}"/>
                </c:ext>
              </c:extLst>
            </c:dLbl>
            <c:dLbl>
              <c:idx val="6"/>
              <c:layout>
                <c:manualLayout>
                  <c:x val="6.7632850241545897E-3"/>
                  <c:y val="-1.3524692467662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6F-4192-A475-545F89EEEB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'value UK'!$A$18:$A$25</c:f>
              <c:strCache>
                <c:ptCount val="8"/>
                <c:pt idx="0">
                  <c:v>Receive training using device/manage dialysis at home </c:v>
                </c:pt>
                <c:pt idx="1">
                  <c:v>Receive phone support from nurse for yourself/carers</c:v>
                </c:pt>
                <c:pt idx="2">
                  <c:v>Receive education on condition/treatment and questions/concerns answered</c:v>
                </c:pt>
                <c:pt idx="3">
                  <c:v>Review daily record book/procard/test results to monitor how well dialysis is working</c:v>
                </c:pt>
                <c:pt idx="4">
                  <c:v>Discuss treatment options/treatment plan/medication details with nurse</c:v>
                </c:pt>
                <c:pt idx="5">
                  <c:v>Be examined by nurse to assess your condition</c:v>
                </c:pt>
                <c:pt idx="6">
                  <c:v>Discuss medical history/feedback with nurse to assess your condition</c:v>
                </c:pt>
                <c:pt idx="7">
                  <c:v>Receive letter/email from nurse to help with dialysis at home</c:v>
                </c:pt>
              </c:strCache>
            </c:strRef>
          </c:cat>
          <c:val>
            <c:numRef>
              <c:f>'value UK'!$D$18:$D$25</c:f>
              <c:numCache>
                <c:formatCode>General</c:formatCode>
                <c:ptCount val="8"/>
                <c:pt idx="0">
                  <c:v>129.80000000000001</c:v>
                </c:pt>
                <c:pt idx="1">
                  <c:v>123.7</c:v>
                </c:pt>
                <c:pt idx="2">
                  <c:v>97.2</c:v>
                </c:pt>
                <c:pt idx="3">
                  <c:v>92.1</c:v>
                </c:pt>
                <c:pt idx="4">
                  <c:v>82.1</c:v>
                </c:pt>
                <c:pt idx="5">
                  <c:v>79.3</c:v>
                </c:pt>
                <c:pt idx="6">
                  <c:v>55.4</c:v>
                </c:pt>
                <c:pt idx="7">
                  <c:v>21.3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F2-4D9C-96C3-8E2E5738C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406328"/>
        <c:axId val="430406656"/>
      </c:lineChart>
      <c:catAx>
        <c:axId val="45880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8802528"/>
        <c:crosses val="autoZero"/>
        <c:auto val="1"/>
        <c:lblAlgn val="ctr"/>
        <c:lblOffset val="100"/>
        <c:noMultiLvlLbl val="0"/>
      </c:catAx>
      <c:valAx>
        <c:axId val="458802528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% of patient activities observed</a:t>
                </a:r>
              </a:p>
            </c:rich>
          </c:tx>
          <c:layout>
            <c:manualLayout>
              <c:xMode val="edge"/>
              <c:yMode val="edge"/>
              <c:x val="1.9323671497584541E-3"/>
              <c:y val="0.114405339528796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-240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8803184"/>
        <c:crosses val="autoZero"/>
        <c:crossBetween val="between"/>
      </c:valAx>
      <c:valAx>
        <c:axId val="4304066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600">
                    <a:latin typeface="Arial" panose="020B0604020202020204" pitchFamily="34" charset="0"/>
                    <a:cs typeface="Arial" panose="020B0604020202020204" pitchFamily="34" charset="0"/>
                  </a:rPr>
                  <a:t>Activity Value Score</a:t>
                </a:r>
              </a:p>
            </c:rich>
          </c:tx>
          <c:layout>
            <c:manualLayout>
              <c:xMode val="edge"/>
              <c:yMode val="edge"/>
              <c:x val="0.97985507246376813"/>
              <c:y val="0.263027580149244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406328"/>
        <c:crosses val="max"/>
        <c:crossBetween val="between"/>
      </c:valAx>
      <c:catAx>
        <c:axId val="430406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0406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888803812440717"/>
          <c:y val="0.93760340919562968"/>
          <c:w val="0.40220457225455514"/>
          <c:h val="4.07983530119383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11142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rPr dirty="0"/>
              <a:t>Please export the PowerPoint document as a PDF (File – Save as – PDF) and upload the PDF into the system. Please use the font in the document or a similar one and do not use a font size smaller than 16.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6059877"/>
            <a:ext cx="11658600" cy="41814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054080"/>
            <a:ext cx="9601200" cy="4985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31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1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63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07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5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4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7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87913" y="3747911"/>
            <a:ext cx="17280732" cy="79893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958" y="3747911"/>
            <a:ext cx="51618355" cy="7989372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17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244929" y="3453192"/>
            <a:ext cx="12118133" cy="100712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13069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29" y="129015"/>
            <a:ext cx="12001500" cy="1977169"/>
          </a:xfrm>
        </p:spPr>
        <p:txBody>
          <a:bodyPr lIns="0" rIns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31" y="2347282"/>
            <a:ext cx="12001500" cy="1007129"/>
          </a:xfrm>
        </p:spPr>
        <p:txBody>
          <a:bodyPr lIns="0" rIns="0">
            <a:normAutofit/>
          </a:bodyPr>
          <a:lstStyle>
            <a:lvl1pPr>
              <a:defRPr sz="1607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989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12535183"/>
            <a:ext cx="11658600" cy="3874347"/>
          </a:xfrm>
        </p:spPr>
        <p:txBody>
          <a:bodyPr anchor="t"/>
          <a:lstStyle>
            <a:lvl1pPr algn="l">
              <a:defRPr sz="562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8267985"/>
            <a:ext cx="11658600" cy="4267199"/>
          </a:xfrm>
        </p:spPr>
        <p:txBody>
          <a:bodyPr anchor="b"/>
          <a:lstStyle>
            <a:lvl1pPr marL="0" indent="0">
              <a:buNone/>
              <a:defRPr sz="2813">
                <a:solidFill>
                  <a:schemeClr val="tx1">
                    <a:tint val="75000"/>
                  </a:schemeClr>
                </a:solidFill>
              </a:defRPr>
            </a:lvl1pPr>
            <a:lvl2pPr marL="64391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2pPr>
            <a:lvl3pPr marL="128782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3pPr>
            <a:lvl4pPr marL="1931730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4pPr>
            <a:lvl5pPr marL="2575640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5pPr>
            <a:lvl6pPr marL="3219550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6pPr>
            <a:lvl7pPr marL="3863460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7pPr>
            <a:lvl8pPr marL="4507370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8pPr>
            <a:lvl9pPr marL="5151280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5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957" y="21846258"/>
            <a:ext cx="34449543" cy="61795379"/>
          </a:xfrm>
        </p:spPr>
        <p:txBody>
          <a:bodyPr/>
          <a:lstStyle>
            <a:lvl1pPr>
              <a:defRPr sz="3938"/>
            </a:lvl1pPr>
            <a:lvl2pPr>
              <a:defRPr sz="3376"/>
            </a:lvl2pPr>
            <a:lvl3pPr>
              <a:defRPr sz="2813"/>
            </a:lvl3pPr>
            <a:lvl4pPr>
              <a:defRPr sz="2545"/>
            </a:lvl4pPr>
            <a:lvl5pPr>
              <a:defRPr sz="2545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19101" y="21846258"/>
            <a:ext cx="34449545" cy="61795379"/>
          </a:xfrm>
        </p:spPr>
        <p:txBody>
          <a:bodyPr/>
          <a:lstStyle>
            <a:lvl1pPr>
              <a:defRPr sz="3938"/>
            </a:lvl1pPr>
            <a:lvl2pPr>
              <a:defRPr sz="3376"/>
            </a:lvl2pPr>
            <a:lvl3pPr>
              <a:defRPr sz="2813"/>
            </a:lvl3pPr>
            <a:lvl4pPr>
              <a:defRPr sz="2545"/>
            </a:lvl4pPr>
            <a:lvl5pPr>
              <a:defRPr sz="2545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1192"/>
            <a:ext cx="12344400" cy="325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66543"/>
            <a:ext cx="6060282" cy="1819768"/>
          </a:xfrm>
        </p:spPr>
        <p:txBody>
          <a:bodyPr anchor="b"/>
          <a:lstStyle>
            <a:lvl1pPr marL="0" indent="0">
              <a:buNone/>
              <a:defRPr sz="3376" b="1"/>
            </a:lvl1pPr>
            <a:lvl2pPr marL="643910" indent="0">
              <a:buNone/>
              <a:defRPr sz="2813" b="1"/>
            </a:lvl2pPr>
            <a:lvl3pPr marL="1287820" indent="0">
              <a:buNone/>
              <a:defRPr sz="2545" b="1"/>
            </a:lvl3pPr>
            <a:lvl4pPr marL="1931730" indent="0">
              <a:buNone/>
              <a:defRPr sz="2250" b="1"/>
            </a:lvl4pPr>
            <a:lvl5pPr marL="2575640" indent="0">
              <a:buNone/>
              <a:defRPr sz="2250" b="1"/>
            </a:lvl5pPr>
            <a:lvl6pPr marL="3219550" indent="0">
              <a:buNone/>
              <a:defRPr sz="2250" b="1"/>
            </a:lvl6pPr>
            <a:lvl7pPr marL="3863460" indent="0">
              <a:buNone/>
              <a:defRPr sz="2250" b="1"/>
            </a:lvl7pPr>
            <a:lvl8pPr marL="4507370" indent="0">
              <a:buNone/>
              <a:defRPr sz="2250" b="1"/>
            </a:lvl8pPr>
            <a:lvl9pPr marL="5151280" indent="0">
              <a:buNone/>
              <a:defRPr sz="225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6186311"/>
            <a:ext cx="6060282" cy="11239219"/>
          </a:xfrm>
        </p:spPr>
        <p:txBody>
          <a:bodyPr/>
          <a:lstStyle>
            <a:lvl1pPr>
              <a:defRPr sz="3376"/>
            </a:lvl1pPr>
            <a:lvl2pPr>
              <a:defRPr sz="2813"/>
            </a:lvl2pPr>
            <a:lvl3pPr>
              <a:defRPr sz="2545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4366543"/>
            <a:ext cx="6062663" cy="1819768"/>
          </a:xfrm>
        </p:spPr>
        <p:txBody>
          <a:bodyPr anchor="b"/>
          <a:lstStyle>
            <a:lvl1pPr marL="0" indent="0">
              <a:buNone/>
              <a:defRPr sz="3376" b="1"/>
            </a:lvl1pPr>
            <a:lvl2pPr marL="643910" indent="0">
              <a:buNone/>
              <a:defRPr sz="2813" b="1"/>
            </a:lvl2pPr>
            <a:lvl3pPr marL="1287820" indent="0">
              <a:buNone/>
              <a:defRPr sz="2545" b="1"/>
            </a:lvl3pPr>
            <a:lvl4pPr marL="1931730" indent="0">
              <a:buNone/>
              <a:defRPr sz="2250" b="1"/>
            </a:lvl4pPr>
            <a:lvl5pPr marL="2575640" indent="0">
              <a:buNone/>
              <a:defRPr sz="2250" b="1"/>
            </a:lvl5pPr>
            <a:lvl6pPr marL="3219550" indent="0">
              <a:buNone/>
              <a:defRPr sz="2250" b="1"/>
            </a:lvl6pPr>
            <a:lvl7pPr marL="3863460" indent="0">
              <a:buNone/>
              <a:defRPr sz="2250" b="1"/>
            </a:lvl7pPr>
            <a:lvl8pPr marL="4507370" indent="0">
              <a:buNone/>
              <a:defRPr sz="2250" b="1"/>
            </a:lvl8pPr>
            <a:lvl9pPr marL="5151280" indent="0">
              <a:buNone/>
              <a:defRPr sz="225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6186311"/>
            <a:ext cx="6062663" cy="11239219"/>
          </a:xfrm>
        </p:spPr>
        <p:txBody>
          <a:bodyPr/>
          <a:lstStyle>
            <a:lvl1pPr>
              <a:defRPr sz="3376"/>
            </a:lvl1pPr>
            <a:lvl2pPr>
              <a:defRPr sz="2813"/>
            </a:lvl2pPr>
            <a:lvl3pPr>
              <a:defRPr sz="2545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9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0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776675"/>
            <a:ext cx="4512470" cy="3305387"/>
          </a:xfrm>
        </p:spPr>
        <p:txBody>
          <a:bodyPr anchor="b"/>
          <a:lstStyle>
            <a:lvl1pPr algn="l">
              <a:defRPr sz="281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776677"/>
            <a:ext cx="7667625" cy="16648855"/>
          </a:xfrm>
        </p:spPr>
        <p:txBody>
          <a:bodyPr/>
          <a:lstStyle>
            <a:lvl1pPr>
              <a:defRPr sz="4501"/>
            </a:lvl1pPr>
            <a:lvl2pPr>
              <a:defRPr sz="3938"/>
            </a:lvl2pPr>
            <a:lvl3pPr>
              <a:defRPr sz="3376"/>
            </a:lvl3pPr>
            <a:lvl4pPr>
              <a:defRPr sz="2813"/>
            </a:lvl4pPr>
            <a:lvl5pPr>
              <a:defRPr sz="2813"/>
            </a:lvl5pPr>
            <a:lvl6pPr>
              <a:defRPr sz="2813"/>
            </a:lvl6pPr>
            <a:lvl7pPr>
              <a:defRPr sz="2813"/>
            </a:lvl7pPr>
            <a:lvl8pPr>
              <a:defRPr sz="2813"/>
            </a:lvl8pPr>
            <a:lvl9pPr>
              <a:defRPr sz="281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082064"/>
            <a:ext cx="4512470" cy="13343468"/>
          </a:xfrm>
        </p:spPr>
        <p:txBody>
          <a:bodyPr/>
          <a:lstStyle>
            <a:lvl1pPr marL="0" indent="0">
              <a:buNone/>
              <a:defRPr sz="1982"/>
            </a:lvl1pPr>
            <a:lvl2pPr marL="643910" indent="0">
              <a:buNone/>
              <a:defRPr sz="1688"/>
            </a:lvl2pPr>
            <a:lvl3pPr marL="1287820" indent="0">
              <a:buNone/>
              <a:defRPr sz="1420"/>
            </a:lvl3pPr>
            <a:lvl4pPr marL="1931730" indent="0">
              <a:buNone/>
              <a:defRPr sz="1259"/>
            </a:lvl4pPr>
            <a:lvl5pPr marL="2575640" indent="0">
              <a:buNone/>
              <a:defRPr sz="1259"/>
            </a:lvl5pPr>
            <a:lvl6pPr marL="3219550" indent="0">
              <a:buNone/>
              <a:defRPr sz="1259"/>
            </a:lvl6pPr>
            <a:lvl7pPr marL="3863460" indent="0">
              <a:buNone/>
              <a:defRPr sz="1259"/>
            </a:lvl7pPr>
            <a:lvl8pPr marL="4507370" indent="0">
              <a:buNone/>
              <a:defRPr sz="1259"/>
            </a:lvl8pPr>
            <a:lvl9pPr marL="5151280" indent="0">
              <a:buNone/>
              <a:defRPr sz="12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0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13655040"/>
            <a:ext cx="8229600" cy="1612055"/>
          </a:xfrm>
        </p:spPr>
        <p:txBody>
          <a:bodyPr anchor="b"/>
          <a:lstStyle>
            <a:lvl1pPr algn="l">
              <a:defRPr sz="281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1743004"/>
            <a:ext cx="8229600" cy="11704320"/>
          </a:xfrm>
        </p:spPr>
        <p:txBody>
          <a:bodyPr/>
          <a:lstStyle>
            <a:lvl1pPr marL="0" indent="0">
              <a:buNone/>
              <a:defRPr sz="4501"/>
            </a:lvl1pPr>
            <a:lvl2pPr marL="643910" indent="0">
              <a:buNone/>
              <a:defRPr sz="3938"/>
            </a:lvl2pPr>
            <a:lvl3pPr marL="1287820" indent="0">
              <a:buNone/>
              <a:defRPr sz="3376"/>
            </a:lvl3pPr>
            <a:lvl4pPr marL="1931730" indent="0">
              <a:buNone/>
              <a:defRPr sz="2813"/>
            </a:lvl4pPr>
            <a:lvl5pPr marL="2575640" indent="0">
              <a:buNone/>
              <a:defRPr sz="2813"/>
            </a:lvl5pPr>
            <a:lvl6pPr marL="3219550" indent="0">
              <a:buNone/>
              <a:defRPr sz="2813"/>
            </a:lvl6pPr>
            <a:lvl7pPr marL="3863460" indent="0">
              <a:buNone/>
              <a:defRPr sz="2813"/>
            </a:lvl7pPr>
            <a:lvl8pPr marL="4507370" indent="0">
              <a:buNone/>
              <a:defRPr sz="2813"/>
            </a:lvl8pPr>
            <a:lvl9pPr marL="5151280" indent="0">
              <a:buNone/>
              <a:defRPr sz="2813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15267095"/>
            <a:ext cx="8229600" cy="2289385"/>
          </a:xfrm>
        </p:spPr>
        <p:txBody>
          <a:bodyPr/>
          <a:lstStyle>
            <a:lvl1pPr marL="0" indent="0">
              <a:buNone/>
              <a:defRPr sz="1982"/>
            </a:lvl1pPr>
            <a:lvl2pPr marL="643910" indent="0">
              <a:buNone/>
              <a:defRPr sz="1688"/>
            </a:lvl2pPr>
            <a:lvl3pPr marL="1287820" indent="0">
              <a:buNone/>
              <a:defRPr sz="1420"/>
            </a:lvl3pPr>
            <a:lvl4pPr marL="1931730" indent="0">
              <a:buNone/>
              <a:defRPr sz="1259"/>
            </a:lvl4pPr>
            <a:lvl5pPr marL="2575640" indent="0">
              <a:buNone/>
              <a:defRPr sz="1259"/>
            </a:lvl5pPr>
            <a:lvl6pPr marL="3219550" indent="0">
              <a:buNone/>
              <a:defRPr sz="1259"/>
            </a:lvl6pPr>
            <a:lvl7pPr marL="3863460" indent="0">
              <a:buNone/>
              <a:defRPr sz="1259"/>
            </a:lvl7pPr>
            <a:lvl8pPr marL="4507370" indent="0">
              <a:buNone/>
              <a:defRPr sz="1259"/>
            </a:lvl8pPr>
            <a:lvl9pPr marL="5151280" indent="0">
              <a:buNone/>
              <a:defRPr sz="12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91E3034B-5A44-4F2F-8706-7DDD81CE0906}" type="datetimeFigureOut">
              <a:rPr lang="en-GB" smtClean="0"/>
              <a:pPr/>
              <a:t>11/10/2017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86300" y="18080286"/>
            <a:ext cx="4343400" cy="103857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29800" y="18080286"/>
            <a:ext cx="3200400" cy="10385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4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 flipV="1">
            <a:off x="0" y="-1"/>
            <a:ext cx="13716000" cy="3502781"/>
          </a:xfrm>
          <a:prstGeom prst="roundRect">
            <a:avLst>
              <a:gd name="adj" fmla="val 0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0800000" flipV="1">
            <a:off x="0" y="18694400"/>
            <a:ext cx="13724747" cy="812800"/>
          </a:xfrm>
          <a:prstGeom prst="rect">
            <a:avLst/>
          </a:prstGeom>
          <a:solidFill>
            <a:srgbClr val="766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031" y="2495652"/>
            <a:ext cx="12118133" cy="100712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929" y="148368"/>
            <a:ext cx="12118133" cy="2183595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50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1287820" rtl="0" eaLnBrk="1" latinLnBrk="0" hangingPunct="1">
        <a:spcBef>
          <a:spcPct val="0"/>
        </a:spcBef>
        <a:buNone/>
        <a:defRPr sz="2572" b="1" i="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287820" rtl="0" eaLnBrk="1" latinLnBrk="0" hangingPunct="1">
        <a:spcBef>
          <a:spcPct val="20000"/>
        </a:spcBef>
        <a:buFont typeface="Arial" pitchFamily="34" charset="0"/>
        <a:buNone/>
        <a:defRPr sz="1607" b="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338107" indent="-174795" algn="l" defTabSz="1287820" rtl="0" eaLnBrk="1" latinLnBrk="0" hangingPunct="1">
        <a:spcBef>
          <a:spcPct val="20000"/>
        </a:spcBef>
        <a:buFont typeface="Arial" pitchFamily="34" charset="0"/>
        <a:buChar char="–"/>
        <a:defRPr sz="1072" kern="1200">
          <a:solidFill>
            <a:srgbClr val="89756C"/>
          </a:solidFill>
          <a:latin typeface="Arial" pitchFamily="34" charset="0"/>
          <a:ea typeface="+mn-ea"/>
          <a:cs typeface="Arial" pitchFamily="34" charset="0"/>
        </a:defRPr>
      </a:lvl2pPr>
      <a:lvl3pPr marL="501419" indent="-163312" algn="l" defTabSz="1287820" rtl="0" eaLnBrk="1" latinLnBrk="0" hangingPunct="1">
        <a:spcBef>
          <a:spcPct val="20000"/>
        </a:spcBef>
        <a:buFont typeface="Arial" pitchFamily="34" charset="0"/>
        <a:buChar char="•"/>
        <a:defRPr sz="1072" kern="1200">
          <a:solidFill>
            <a:srgbClr val="89756C"/>
          </a:solidFill>
          <a:latin typeface="Arial" pitchFamily="34" charset="0"/>
          <a:ea typeface="+mn-ea"/>
          <a:cs typeface="Arial" pitchFamily="34" charset="0"/>
        </a:defRPr>
      </a:lvl3pPr>
      <a:lvl4pPr marL="688121" indent="-186703" algn="l" defTabSz="1287820" rtl="0" eaLnBrk="1" latinLnBrk="0" hangingPunct="1">
        <a:spcBef>
          <a:spcPct val="20000"/>
        </a:spcBef>
        <a:buFont typeface="Arial" pitchFamily="34" charset="0"/>
        <a:buChar char="–"/>
        <a:defRPr sz="1072" kern="1200">
          <a:solidFill>
            <a:srgbClr val="89756C"/>
          </a:solidFill>
          <a:latin typeface="Arial" pitchFamily="34" charset="0"/>
          <a:ea typeface="+mn-ea"/>
          <a:cs typeface="Arial" pitchFamily="34" charset="0"/>
        </a:defRPr>
      </a:lvl4pPr>
      <a:lvl5pPr marL="2897509" indent="-2209388" algn="l" defTabSz="1287820" rtl="0" eaLnBrk="1" latinLnBrk="0" hangingPunct="1">
        <a:spcBef>
          <a:spcPct val="20000"/>
        </a:spcBef>
        <a:buFont typeface="Arial" pitchFamily="34" charset="0"/>
        <a:buChar char="»"/>
        <a:defRPr sz="107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541505" indent="-321955" algn="l" defTabSz="1287820" rtl="0" eaLnBrk="1" latinLnBrk="0" hangingPunct="1">
        <a:spcBef>
          <a:spcPct val="20000"/>
        </a:spcBef>
        <a:buFont typeface="Arial" pitchFamily="34" charset="0"/>
        <a:buChar char="•"/>
        <a:defRPr sz="2813" kern="1200">
          <a:solidFill>
            <a:schemeClr val="tx1"/>
          </a:solidFill>
          <a:latin typeface="+mn-lt"/>
          <a:ea typeface="+mn-ea"/>
          <a:cs typeface="+mn-cs"/>
        </a:defRPr>
      </a:lvl6pPr>
      <a:lvl7pPr marL="4185415" indent="-321955" algn="l" defTabSz="1287820" rtl="0" eaLnBrk="1" latinLnBrk="0" hangingPunct="1">
        <a:spcBef>
          <a:spcPct val="20000"/>
        </a:spcBef>
        <a:buFont typeface="Arial" pitchFamily="34" charset="0"/>
        <a:buChar char="•"/>
        <a:defRPr sz="2813" kern="1200">
          <a:solidFill>
            <a:schemeClr val="tx1"/>
          </a:solidFill>
          <a:latin typeface="+mn-lt"/>
          <a:ea typeface="+mn-ea"/>
          <a:cs typeface="+mn-cs"/>
        </a:defRPr>
      </a:lvl7pPr>
      <a:lvl8pPr marL="4829325" indent="-321955" algn="l" defTabSz="1287820" rtl="0" eaLnBrk="1" latinLnBrk="0" hangingPunct="1">
        <a:spcBef>
          <a:spcPct val="20000"/>
        </a:spcBef>
        <a:buFont typeface="Arial" pitchFamily="34" charset="0"/>
        <a:buChar char="•"/>
        <a:defRPr sz="2813" kern="1200">
          <a:solidFill>
            <a:schemeClr val="tx1"/>
          </a:solidFill>
          <a:latin typeface="+mn-lt"/>
          <a:ea typeface="+mn-ea"/>
          <a:cs typeface="+mn-cs"/>
        </a:defRPr>
      </a:lvl8pPr>
      <a:lvl9pPr marL="5473235" indent="-321955" algn="l" defTabSz="1287820" rtl="0" eaLnBrk="1" latinLnBrk="0" hangingPunct="1">
        <a:spcBef>
          <a:spcPct val="20000"/>
        </a:spcBef>
        <a:buFont typeface="Arial" pitchFamily="34" charset="0"/>
        <a:buChar char="•"/>
        <a:defRPr sz="28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7820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43910" algn="l" defTabSz="1287820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2pPr>
      <a:lvl3pPr marL="1287820" algn="l" defTabSz="1287820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3pPr>
      <a:lvl4pPr marL="1931730" algn="l" defTabSz="1287820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4pPr>
      <a:lvl5pPr marL="2575640" algn="l" defTabSz="1287820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5pPr>
      <a:lvl6pPr marL="3219550" algn="l" defTabSz="1287820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6pPr>
      <a:lvl7pPr marL="3863460" algn="l" defTabSz="1287820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7pPr>
      <a:lvl8pPr marL="4507370" algn="l" defTabSz="1287820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8pPr>
      <a:lvl9pPr marL="5151280" algn="l" defTabSz="1287820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5"/>
          <p:cNvSpPr txBox="1"/>
          <p:nvPr/>
        </p:nvSpPr>
        <p:spPr>
          <a:xfrm>
            <a:off x="788987" y="699430"/>
            <a:ext cx="12090401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Influence of an Automated Peritoneal Dialysis (APD) Cycler-embedded Remote Patient Management (RPM) Platform on Time Spent by </a:t>
            </a:r>
            <a:r>
              <a:rPr lang="en-GB" b="1">
                <a:solidFill>
                  <a:schemeClr val="bg1"/>
                </a:solidFill>
              </a:rPr>
              <a:t>Nurses on Perceived </a:t>
            </a:r>
            <a:r>
              <a:rPr lang="en-GB" b="1" dirty="0">
                <a:solidFill>
                  <a:schemeClr val="bg1"/>
                </a:solidFill>
              </a:rPr>
              <a:t>Higher-Value Interactive Tasks with Patients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6" name="Rectangle 6"/>
          <p:cNvSpPr txBox="1"/>
          <p:nvPr/>
        </p:nvSpPr>
        <p:spPr>
          <a:xfrm>
            <a:off x="304800" y="3657600"/>
            <a:ext cx="6286083" cy="6894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b="1" dirty="0"/>
              <a:t>Introduction</a:t>
            </a:r>
            <a:r>
              <a:rPr lang="en-GB" dirty="0"/>
              <a:t>: Peritoneal Dialysis (PD) initiation by incident patients with End Stage Kidney Disease requires that patients have a sense of self- confidence and safety in performing home dialysis. In large part,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this is conveyed by nurse interaction. 2-way cycler-embedded Remote Patient Management (RPM) allows nurses to securely view recently completed home dialysis-related treatment data, proactively manage clinical issues, and make prescription changes remotely, potentially averting negative clinical outcomes. The impact that cycler-embedded RPM has on shifting nurse and patient training/interactions to higher-value interactions that engender patient self-confidence/safety is unknown. </a:t>
            </a:r>
            <a:r>
              <a:rPr lang="en-GB" b="1" dirty="0"/>
              <a:t>Objectives</a:t>
            </a:r>
            <a:r>
              <a:rPr lang="en-GB" dirty="0"/>
              <a:t>: To understand changes in nursing time used to implement perceived high-value patient-related interactions before and after RPM introduction.  </a:t>
            </a:r>
            <a:r>
              <a:rPr lang="en-GB" b="1" dirty="0"/>
              <a:t>Methods</a:t>
            </a:r>
            <a:r>
              <a:rPr lang="en-GB" dirty="0"/>
              <a:t>: Online surveys were conducted with 25 nurses who weighted (80 points total) 8 interactive tasks and the value of each in helping patients feel confident and safe doing home dialysis. </a:t>
            </a:r>
            <a:r>
              <a:rPr lang="en-US" dirty="0"/>
              <a:t>Patients via a telephone survey were asked to rank the same 8 interactive tasks in their impact on helping them feel more confident and safe when using home dialysis. </a:t>
            </a:r>
            <a:r>
              <a:rPr lang="en-GB" dirty="0"/>
              <a:t>Ethnographic research was then conducted on 4 PD nurses from 4 UK hospitals for 2 days to evaluate </a:t>
            </a:r>
            <a:endParaRPr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371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6"/>
          <p:cNvSpPr txBox="1"/>
          <p:nvPr/>
        </p:nvSpPr>
        <p:spPr>
          <a:xfrm>
            <a:off x="7239000" y="3657600"/>
            <a:ext cx="6151583" cy="7238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time spent </a:t>
            </a:r>
            <a:r>
              <a:rPr lang="en-US" dirty="0"/>
              <a:t>performing the same 8 interactive tasks.  These observations were performed before and after RPM was implemented (range 35-72 weeks, mean 60 weeks). </a:t>
            </a:r>
            <a:r>
              <a:rPr lang="en-GB" b="1" dirty="0"/>
              <a:t>Results</a:t>
            </a:r>
            <a:r>
              <a:rPr lang="en-GB" dirty="0"/>
              <a:t>: Eight patient-nursing interactive actions were ranked by patients  or weighted by nurses in descending priority as follows: Patient training on condition/treatment, review patient records/tests, phone support, discussing treatment options/treatment plan/medications, physical examination, patient history, and sending a letter/email to assist with dialysis at home (</a:t>
            </a:r>
            <a:r>
              <a:rPr lang="en-GB" dirty="0" err="1"/>
              <a:t>Tbl</a:t>
            </a:r>
            <a:r>
              <a:rPr lang="en-GB" dirty="0"/>
              <a:t> 1). Forty seven hrs and 15 min of nursing time was observed across 8 ethnographic observations (1,422 min pre- RPM/ 1,413 min post-RPM exposure). Greater time was spent conducting the top 4 rated interactive tasks (PD training, phone support,  educating patients and reviewing daily records/labs) post- than pre-RPM (Fig 1). Three of 4 tasks of lower-rated importance (treatment options, physical examination*, patient history*, email/letter to assist patient regarding dialysis) consumed less time post- than pre-RPM.  </a:t>
            </a:r>
            <a:r>
              <a:rPr lang="en-GB" b="1" dirty="0"/>
              <a:t>Conclusion</a:t>
            </a:r>
            <a:r>
              <a:rPr lang="en-GB" dirty="0"/>
              <a:t>: PD patients and nurses rank important interactions that engender patient self-confidence and safety.  PD nurses spend more time on patient- and nurse-perceived higher-value patient-interactive tasks following implementation of cycler-embedded RPM.  </a:t>
            </a:r>
            <a:endParaRPr dirty="0"/>
          </a:p>
        </p:txBody>
      </p:sp>
      <p:sp>
        <p:nvSpPr>
          <p:cNvPr id="20" name="Rectangle 5"/>
          <p:cNvSpPr txBox="1"/>
          <p:nvPr/>
        </p:nvSpPr>
        <p:spPr>
          <a:xfrm>
            <a:off x="788987" y="2078775"/>
            <a:ext cx="12090401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Catherine A. Firanek</a:t>
            </a:r>
            <a:r>
              <a:rPr lang="en-US" baseline="30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, Mary A. Knowles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, James A. Sloand</a:t>
            </a:r>
            <a:r>
              <a:rPr lang="en-US" baseline="30000" dirty="0">
                <a:solidFill>
                  <a:schemeClr val="bg1"/>
                </a:solidFill>
              </a:rPr>
              <a:t>1</a:t>
            </a:r>
          </a:p>
          <a:p>
            <a:r>
              <a:rPr lang="en-US" baseline="30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Baxter Healthcare Corporation, Deerfield, IL; Loyalty Chain, Ltd</a:t>
            </a:r>
            <a:r>
              <a:rPr lang="en-US" baseline="30000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Repton</a:t>
            </a:r>
            <a:r>
              <a:rPr lang="en-US" dirty="0">
                <a:solidFill>
                  <a:schemeClr val="bg1"/>
                </a:solidFill>
              </a:rPr>
              <a:t>, United Kingdom</a:t>
            </a:r>
          </a:p>
          <a:p>
            <a:endParaRPr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5923"/>
              </p:ext>
            </p:extLst>
          </p:nvPr>
        </p:nvGraphicFramePr>
        <p:xfrm>
          <a:off x="285750" y="10834812"/>
          <a:ext cx="13144500" cy="31791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25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9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1.  Impact of tasks on feeling of confidence and safety with using dialysis at home in APD patients and nurses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rating of 1-10 (1= no impact to 10 = high impact) across the 8 activities according to level of importance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(Total weight 80 points)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 rating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 Nurse weighting (B)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Score (AXB)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 training to you/your patients on how to use and/ or how to manage your/ their dialysis at home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13.72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129.79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phone support for your patients/carers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14.48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123.66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7315727"/>
                  </a:ext>
                </a:extLst>
              </a:tr>
              <a:tr h="2649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education for patients on condition/treatment and answer questions/concerns*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10.44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97.20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patients' Daily Record Book and/ or test results to monitor how well the dialysis is working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10.68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92.06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treatment options and/ or treatment plan and/ or medication details with you/your patients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9.80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82.12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9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patient examination to assess your/ their condition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9.71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79.33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9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Establish patient history and feedback to assess their condition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7.28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55.41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9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letter or/ email to you/your patients to help you/them with their dialysis at home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5.04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21.32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7278" y="18897600"/>
            <a:ext cx="1918640" cy="326166"/>
          </a:xfrm>
          <a:prstGeom prst="rect">
            <a:avLst/>
          </a:prstGeom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4E91324-2839-47F7-BB4C-689A86322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6937"/>
              </p:ext>
            </p:extLst>
          </p:nvPr>
        </p:nvGraphicFramePr>
        <p:xfrm>
          <a:off x="304801" y="14013996"/>
          <a:ext cx="13125450" cy="4731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plate baxter_authored_poster_template_landscape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809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</vt:lpstr>
      <vt:lpstr>Calibri</vt:lpstr>
      <vt:lpstr>Template baxter_authored_poster_template_landscape_design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Firanek, Catherine A.</dc:creator>
  <cp:lastModifiedBy>Mary Knowles</cp:lastModifiedBy>
  <cp:revision>68</cp:revision>
  <dcterms:modified xsi:type="dcterms:W3CDTF">2017-10-11T15:15:20Z</dcterms:modified>
</cp:coreProperties>
</file>