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9"/>
  </p:notesMasterIdLst>
  <p:sldIdLst>
    <p:sldId id="411" r:id="rId2"/>
    <p:sldId id="503" r:id="rId3"/>
    <p:sldId id="543" r:id="rId4"/>
    <p:sldId id="513" r:id="rId5"/>
    <p:sldId id="559" r:id="rId6"/>
    <p:sldId id="531" r:id="rId7"/>
    <p:sldId id="530" r:id="rId8"/>
    <p:sldId id="532" r:id="rId9"/>
    <p:sldId id="533" r:id="rId10"/>
    <p:sldId id="534" r:id="rId11"/>
    <p:sldId id="536" r:id="rId12"/>
    <p:sldId id="537" r:id="rId13"/>
    <p:sldId id="558" r:id="rId14"/>
    <p:sldId id="550" r:id="rId15"/>
    <p:sldId id="544" r:id="rId16"/>
    <p:sldId id="539" r:id="rId17"/>
    <p:sldId id="556" r:id="rId18"/>
    <p:sldId id="542" r:id="rId19"/>
    <p:sldId id="551" r:id="rId20"/>
    <p:sldId id="515" r:id="rId21"/>
    <p:sldId id="545" r:id="rId22"/>
    <p:sldId id="548" r:id="rId23"/>
    <p:sldId id="552" r:id="rId24"/>
    <p:sldId id="553" r:id="rId25"/>
    <p:sldId id="555" r:id="rId26"/>
    <p:sldId id="490" r:id="rId27"/>
    <p:sldId id="5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468"/>
    <a:srgbClr val="717073"/>
    <a:srgbClr val="F6DDA5"/>
    <a:srgbClr val="FFCC66"/>
    <a:srgbClr val="1F3469"/>
    <a:srgbClr val="4A5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AB7E0-4095-48D6-8713-E475F8E9D042}" v="39" dt="2024-06-09T23:48:11.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765"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Lewis" userId="60d7f10fdf81a0df" providerId="LiveId" clId="{C6AAB7E0-4095-48D6-8713-E475F8E9D042}"/>
    <pc:docChg chg="modSld">
      <pc:chgData name="Simon Lewis" userId="60d7f10fdf81a0df" providerId="LiveId" clId="{C6AAB7E0-4095-48D6-8713-E475F8E9D042}" dt="2024-06-09T23:48:11.409" v="38" actId="20577"/>
      <pc:docMkLst>
        <pc:docMk/>
      </pc:docMkLst>
      <pc:sldChg chg="modSp">
        <pc:chgData name="Simon Lewis" userId="60d7f10fdf81a0df" providerId="LiveId" clId="{C6AAB7E0-4095-48D6-8713-E475F8E9D042}" dt="2024-06-09T23:45:08.787" v="31" actId="207"/>
        <pc:sldMkLst>
          <pc:docMk/>
          <pc:sldMk cId="3256759452" sldId="542"/>
        </pc:sldMkLst>
        <pc:spChg chg="mod">
          <ac:chgData name="Simon Lewis" userId="60d7f10fdf81a0df" providerId="LiveId" clId="{C6AAB7E0-4095-48D6-8713-E475F8E9D042}" dt="2024-06-09T23:45:08.787" v="31" actId="207"/>
          <ac:spMkLst>
            <pc:docMk/>
            <pc:sldMk cId="3256759452" sldId="542"/>
            <ac:spMk id="2" creationId="{00000000-0000-0000-0000-000000000000}"/>
          </ac:spMkLst>
        </pc:spChg>
      </pc:sldChg>
      <pc:sldChg chg="modSp">
        <pc:chgData name="Simon Lewis" userId="60d7f10fdf81a0df" providerId="LiveId" clId="{C6AAB7E0-4095-48D6-8713-E475F8E9D042}" dt="2024-06-09T23:48:11.409" v="38" actId="20577"/>
        <pc:sldMkLst>
          <pc:docMk/>
          <pc:sldMk cId="2434656103" sldId="545"/>
        </pc:sldMkLst>
        <pc:spChg chg="mod">
          <ac:chgData name="Simon Lewis" userId="60d7f10fdf81a0df" providerId="LiveId" clId="{C6AAB7E0-4095-48D6-8713-E475F8E9D042}" dt="2024-06-09T23:48:11.409" v="38" actId="20577"/>
          <ac:spMkLst>
            <pc:docMk/>
            <pc:sldMk cId="2434656103" sldId="545"/>
            <ac:spMk id="4" creationId="{346658C1-0BB0-98B4-6BDD-DD3D1804FCBE}"/>
          </ac:spMkLst>
        </pc:spChg>
      </pc:sldChg>
      <pc:sldChg chg="modSp">
        <pc:chgData name="Simon Lewis" userId="60d7f10fdf81a0df" providerId="LiveId" clId="{C6AAB7E0-4095-48D6-8713-E475F8E9D042}" dt="2024-06-09T23:46:07.507" v="34" actId="20577"/>
        <pc:sldMkLst>
          <pc:docMk/>
          <pc:sldMk cId="2360684488" sldId="559"/>
        </pc:sldMkLst>
        <pc:spChg chg="mod">
          <ac:chgData name="Simon Lewis" userId="60d7f10fdf81a0df" providerId="LiveId" clId="{C6AAB7E0-4095-48D6-8713-E475F8E9D042}" dt="2024-06-09T23:46:07.507" v="34" actId="20577"/>
          <ac:spMkLst>
            <pc:docMk/>
            <pc:sldMk cId="2360684488" sldId="55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latin typeface="Oscine" panose="020B0506040202020204" pitchFamily="34" charset="0"/>
              </a:rPr>
              <a:t>Q: Our school has a robust set of written university advising policies that we implement in our advising practice.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Slightly Agree</c:v>
                </c:pt>
                <c:pt idx="2">
                  <c:v>Slightly Disagree</c:v>
                </c:pt>
                <c:pt idx="3">
                  <c:v>Strongly Disagree</c:v>
                </c:pt>
              </c:strCache>
            </c:strRef>
          </c:cat>
          <c:val>
            <c:numRef>
              <c:f>Sheet1!$B$2:$B$5</c:f>
              <c:numCache>
                <c:formatCode>0%</c:formatCode>
                <c:ptCount val="4"/>
                <c:pt idx="0">
                  <c:v>0.12</c:v>
                </c:pt>
                <c:pt idx="1">
                  <c:v>0.42</c:v>
                </c:pt>
                <c:pt idx="2">
                  <c:v>0.28000000000000003</c:v>
                </c:pt>
                <c:pt idx="3">
                  <c:v>0.18</c:v>
                </c:pt>
              </c:numCache>
            </c:numRef>
          </c:val>
          <c:extLst>
            <c:ext xmlns:c16="http://schemas.microsoft.com/office/drawing/2014/chart" uri="{C3380CC4-5D6E-409C-BE32-E72D297353CC}">
              <c16:uniqueId val="{00000000-A970-4881-9DBC-FB1E1BEBB8B8}"/>
            </c:ext>
          </c:extLst>
        </c:ser>
        <c:dLbls>
          <c:dLblPos val="outEnd"/>
          <c:showLegendKey val="0"/>
          <c:showVal val="1"/>
          <c:showCatName val="0"/>
          <c:showSerName val="0"/>
          <c:showPercent val="0"/>
          <c:showBubbleSize val="0"/>
        </c:dLbls>
        <c:gapWidth val="219"/>
        <c:overlap val="-27"/>
        <c:axId val="756149488"/>
        <c:axId val="756147088"/>
      </c:barChart>
      <c:catAx>
        <c:axId val="75614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7088"/>
        <c:crosses val="autoZero"/>
        <c:auto val="1"/>
        <c:lblAlgn val="ctr"/>
        <c:lblOffset val="100"/>
        <c:noMultiLvlLbl val="0"/>
      </c:catAx>
      <c:valAx>
        <c:axId val="75614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Oscine" panose="020B0506040202020204" pitchFamily="34" charset="0"/>
              </a:rPr>
              <a:t>Q: Parents/students regularly put teaching colleagues under pressure to inflate predicted or actual grades.</a:t>
            </a:r>
            <a:endParaRPr lang="en-GB" dirty="0">
              <a:latin typeface="Oscine" panose="020B050604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Slightly Agree</c:v>
                </c:pt>
                <c:pt idx="2">
                  <c:v>Slightly Disagree</c:v>
                </c:pt>
                <c:pt idx="3">
                  <c:v>Strongly Disagree</c:v>
                </c:pt>
              </c:strCache>
            </c:strRef>
          </c:cat>
          <c:val>
            <c:numRef>
              <c:f>Sheet1!$B$2:$B$5</c:f>
              <c:numCache>
                <c:formatCode>0%</c:formatCode>
                <c:ptCount val="4"/>
                <c:pt idx="0">
                  <c:v>0.3</c:v>
                </c:pt>
                <c:pt idx="1">
                  <c:v>0.57999999999999996</c:v>
                </c:pt>
                <c:pt idx="2">
                  <c:v>0.05</c:v>
                </c:pt>
                <c:pt idx="3">
                  <c:v>7.0000000000000007E-2</c:v>
                </c:pt>
              </c:numCache>
            </c:numRef>
          </c:val>
          <c:extLst>
            <c:ext xmlns:c16="http://schemas.microsoft.com/office/drawing/2014/chart" uri="{C3380CC4-5D6E-409C-BE32-E72D297353CC}">
              <c16:uniqueId val="{00000000-A970-4881-9DBC-FB1E1BEBB8B8}"/>
            </c:ext>
          </c:extLst>
        </c:ser>
        <c:dLbls>
          <c:dLblPos val="outEnd"/>
          <c:showLegendKey val="0"/>
          <c:showVal val="1"/>
          <c:showCatName val="0"/>
          <c:showSerName val="0"/>
          <c:showPercent val="0"/>
          <c:showBubbleSize val="0"/>
        </c:dLbls>
        <c:gapWidth val="219"/>
        <c:overlap val="-27"/>
        <c:axId val="756149488"/>
        <c:axId val="756147088"/>
      </c:barChart>
      <c:catAx>
        <c:axId val="756149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7088"/>
        <c:crosses val="autoZero"/>
        <c:auto val="1"/>
        <c:lblAlgn val="ctr"/>
        <c:lblOffset val="100"/>
        <c:noMultiLvlLbl val="0"/>
      </c:catAx>
      <c:valAx>
        <c:axId val="75614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alpha val="87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Oscine" panose="020B0506040202020204" pitchFamily="34" charset="0"/>
              </a:rPr>
              <a:t>Q: Parents/students regularly receive advice from independent educational consultants that compromises our advising policies.</a:t>
            </a:r>
            <a:endParaRPr lang="en-GB" dirty="0">
              <a:latin typeface="Oscine" panose="020B050604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Slightly Agree</c:v>
                </c:pt>
                <c:pt idx="2">
                  <c:v>Slightly Disagree</c:v>
                </c:pt>
                <c:pt idx="3">
                  <c:v>Strongly Disagree</c:v>
                </c:pt>
              </c:strCache>
            </c:strRef>
          </c:cat>
          <c:val>
            <c:numRef>
              <c:f>Sheet1!$B$2:$B$5</c:f>
              <c:numCache>
                <c:formatCode>0%</c:formatCode>
                <c:ptCount val="4"/>
                <c:pt idx="0">
                  <c:v>0.16</c:v>
                </c:pt>
                <c:pt idx="1">
                  <c:v>0.37</c:v>
                </c:pt>
                <c:pt idx="2">
                  <c:v>0.3</c:v>
                </c:pt>
                <c:pt idx="3">
                  <c:v>0.18</c:v>
                </c:pt>
              </c:numCache>
            </c:numRef>
          </c:val>
          <c:extLst>
            <c:ext xmlns:c16="http://schemas.microsoft.com/office/drawing/2014/chart" uri="{C3380CC4-5D6E-409C-BE32-E72D297353CC}">
              <c16:uniqueId val="{00000000-A970-4881-9DBC-FB1E1BEBB8B8}"/>
            </c:ext>
          </c:extLst>
        </c:ser>
        <c:dLbls>
          <c:showLegendKey val="0"/>
          <c:showVal val="0"/>
          <c:showCatName val="0"/>
          <c:showSerName val="0"/>
          <c:showPercent val="0"/>
          <c:showBubbleSize val="0"/>
        </c:dLbls>
        <c:gapWidth val="219"/>
        <c:overlap val="-27"/>
        <c:axId val="756149488"/>
        <c:axId val="756147088"/>
      </c:barChart>
      <c:catAx>
        <c:axId val="756149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7088"/>
        <c:crosses val="autoZero"/>
        <c:auto val="1"/>
        <c:lblAlgn val="ctr"/>
        <c:lblOffset val="100"/>
        <c:noMultiLvlLbl val="0"/>
      </c:catAx>
      <c:valAx>
        <c:axId val="75614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alpha val="87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Oscine" panose="020B0506040202020204" pitchFamily="34" charset="0"/>
              </a:rPr>
              <a:t>Q: Parents/students regularly put the university advising office under pressure to make material omissions in their transcripts or other school documents</a:t>
            </a:r>
            <a:r>
              <a:rPr lang="en-GB" sz="1862" b="0" i="0" u="none" strike="noStrike" baseline="0" dirty="0">
                <a:effectLst/>
              </a:rPr>
              <a:t>.</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Slightly Agree</c:v>
                </c:pt>
                <c:pt idx="2">
                  <c:v>Slightly Disagree</c:v>
                </c:pt>
                <c:pt idx="3">
                  <c:v>Strongly Disagree</c:v>
                </c:pt>
              </c:strCache>
            </c:strRef>
          </c:cat>
          <c:val>
            <c:numRef>
              <c:f>Sheet1!$B$2:$B$5</c:f>
              <c:numCache>
                <c:formatCode>0%</c:formatCode>
                <c:ptCount val="4"/>
                <c:pt idx="0">
                  <c:v>0.11</c:v>
                </c:pt>
                <c:pt idx="1">
                  <c:v>0.18</c:v>
                </c:pt>
                <c:pt idx="2">
                  <c:v>0.28000000000000003</c:v>
                </c:pt>
                <c:pt idx="3">
                  <c:v>0.44</c:v>
                </c:pt>
              </c:numCache>
            </c:numRef>
          </c:val>
          <c:extLst>
            <c:ext xmlns:c16="http://schemas.microsoft.com/office/drawing/2014/chart" uri="{C3380CC4-5D6E-409C-BE32-E72D297353CC}">
              <c16:uniqueId val="{00000000-A970-4881-9DBC-FB1E1BEBB8B8}"/>
            </c:ext>
          </c:extLst>
        </c:ser>
        <c:dLbls>
          <c:showLegendKey val="0"/>
          <c:showVal val="0"/>
          <c:showCatName val="0"/>
          <c:showSerName val="0"/>
          <c:showPercent val="0"/>
          <c:showBubbleSize val="0"/>
        </c:dLbls>
        <c:gapWidth val="219"/>
        <c:overlap val="-27"/>
        <c:axId val="756149488"/>
        <c:axId val="756147088"/>
      </c:barChart>
      <c:catAx>
        <c:axId val="756149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7088"/>
        <c:crosses val="autoZero"/>
        <c:auto val="1"/>
        <c:lblAlgn val="ctr"/>
        <c:lblOffset val="100"/>
        <c:noMultiLvlLbl val="0"/>
      </c:catAx>
      <c:valAx>
        <c:axId val="75614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alpha val="87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Oscine" panose="020B0506040202020204" pitchFamily="34" charset="0"/>
              </a:rPr>
              <a:t>Q: Our student and parent community understand their responsibilities in the university advising process and the need for integrity and transparency at all times.</a:t>
            </a:r>
            <a:endParaRPr lang="en-GB" dirty="0">
              <a:latin typeface="Oscine" panose="020B050604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Slightly Agree</c:v>
                </c:pt>
                <c:pt idx="2">
                  <c:v>Slightly Disagree</c:v>
                </c:pt>
                <c:pt idx="3">
                  <c:v>Strongly Disagree</c:v>
                </c:pt>
              </c:strCache>
            </c:strRef>
          </c:cat>
          <c:val>
            <c:numRef>
              <c:f>Sheet1!$B$2:$B$5</c:f>
              <c:numCache>
                <c:formatCode>0%</c:formatCode>
                <c:ptCount val="4"/>
                <c:pt idx="0">
                  <c:v>0.19</c:v>
                </c:pt>
                <c:pt idx="1">
                  <c:v>0.63</c:v>
                </c:pt>
                <c:pt idx="2">
                  <c:v>0.09</c:v>
                </c:pt>
                <c:pt idx="3">
                  <c:v>0.09</c:v>
                </c:pt>
              </c:numCache>
            </c:numRef>
          </c:val>
          <c:extLst>
            <c:ext xmlns:c16="http://schemas.microsoft.com/office/drawing/2014/chart" uri="{C3380CC4-5D6E-409C-BE32-E72D297353CC}">
              <c16:uniqueId val="{00000000-A970-4881-9DBC-FB1E1BEBB8B8}"/>
            </c:ext>
          </c:extLst>
        </c:ser>
        <c:dLbls>
          <c:showLegendKey val="0"/>
          <c:showVal val="0"/>
          <c:showCatName val="0"/>
          <c:showSerName val="0"/>
          <c:showPercent val="0"/>
          <c:showBubbleSize val="0"/>
        </c:dLbls>
        <c:gapWidth val="219"/>
        <c:overlap val="-27"/>
        <c:axId val="756149488"/>
        <c:axId val="756147088"/>
      </c:barChart>
      <c:catAx>
        <c:axId val="756149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7088"/>
        <c:crosses val="autoZero"/>
        <c:auto val="1"/>
        <c:lblAlgn val="ctr"/>
        <c:lblOffset val="100"/>
        <c:noMultiLvlLbl val="0"/>
      </c:catAx>
      <c:valAx>
        <c:axId val="75614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alpha val="87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Oscine" panose="020B0506040202020204" pitchFamily="34" charset="0"/>
              </a:rPr>
              <a:t>Q: Parents/students regularly try and bend or circumvent policies to gain an advantage in the university admissions process</a:t>
            </a:r>
            <a:r>
              <a:rPr lang="en-GB" sz="1862" b="0" i="0" u="none" strike="noStrike" baseline="0" dirty="0">
                <a:effectLst/>
              </a:rPr>
              <a:t>.</a:t>
            </a:r>
            <a:endParaRPr lang="en-GB" sz="1862"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Slightly Agree</c:v>
                </c:pt>
                <c:pt idx="2">
                  <c:v>Slightly Disagree</c:v>
                </c:pt>
                <c:pt idx="3">
                  <c:v>Strongly Disagree</c:v>
                </c:pt>
              </c:strCache>
            </c:strRef>
          </c:cat>
          <c:val>
            <c:numRef>
              <c:f>Sheet1!$B$2:$B$5</c:f>
              <c:numCache>
                <c:formatCode>0%</c:formatCode>
                <c:ptCount val="4"/>
                <c:pt idx="0">
                  <c:v>0.11</c:v>
                </c:pt>
                <c:pt idx="1">
                  <c:v>0.3</c:v>
                </c:pt>
                <c:pt idx="2">
                  <c:v>0.39</c:v>
                </c:pt>
                <c:pt idx="3">
                  <c:v>0.21</c:v>
                </c:pt>
              </c:numCache>
            </c:numRef>
          </c:val>
          <c:extLst>
            <c:ext xmlns:c16="http://schemas.microsoft.com/office/drawing/2014/chart" uri="{C3380CC4-5D6E-409C-BE32-E72D297353CC}">
              <c16:uniqueId val="{00000000-A970-4881-9DBC-FB1E1BEBB8B8}"/>
            </c:ext>
          </c:extLst>
        </c:ser>
        <c:dLbls>
          <c:showLegendKey val="0"/>
          <c:showVal val="0"/>
          <c:showCatName val="0"/>
          <c:showSerName val="0"/>
          <c:showPercent val="0"/>
          <c:showBubbleSize val="0"/>
        </c:dLbls>
        <c:gapWidth val="219"/>
        <c:overlap val="-27"/>
        <c:axId val="756149488"/>
        <c:axId val="756147088"/>
      </c:barChart>
      <c:catAx>
        <c:axId val="756149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7088"/>
        <c:crosses val="autoZero"/>
        <c:auto val="1"/>
        <c:lblAlgn val="ctr"/>
        <c:lblOffset val="100"/>
        <c:noMultiLvlLbl val="0"/>
      </c:catAx>
      <c:valAx>
        <c:axId val="75614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alpha val="87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Oscine" panose="020B0506040202020204" pitchFamily="34" charset="0"/>
              </a:rPr>
              <a:t>Q: The university advising team can rely on our school's Senior Leadership Team to support our policies when students or parents question or attempt to circumvent them.</a:t>
            </a:r>
            <a:endParaRPr lang="en-GB" sz="1862" b="0" i="0" u="none" strike="noStrike" kern="1200" spc="0" baseline="0" dirty="0">
              <a:solidFill>
                <a:prstClr val="black">
                  <a:lumMod val="65000"/>
                  <a:lumOff val="35000"/>
                </a:prstClr>
              </a:solidFill>
              <a:latin typeface="Oscine" panose="020B050604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Slightly Agree</c:v>
                </c:pt>
                <c:pt idx="2">
                  <c:v>Slightly Disagree</c:v>
                </c:pt>
                <c:pt idx="3">
                  <c:v>Strongly Disagree</c:v>
                </c:pt>
              </c:strCache>
            </c:strRef>
          </c:cat>
          <c:val>
            <c:numRef>
              <c:f>Sheet1!$B$2:$B$5</c:f>
              <c:numCache>
                <c:formatCode>0%</c:formatCode>
                <c:ptCount val="4"/>
                <c:pt idx="0">
                  <c:v>0.51</c:v>
                </c:pt>
                <c:pt idx="1">
                  <c:v>0.33</c:v>
                </c:pt>
                <c:pt idx="2">
                  <c:v>0.16</c:v>
                </c:pt>
                <c:pt idx="3">
                  <c:v>0</c:v>
                </c:pt>
              </c:numCache>
            </c:numRef>
          </c:val>
          <c:extLst>
            <c:ext xmlns:c16="http://schemas.microsoft.com/office/drawing/2014/chart" uri="{C3380CC4-5D6E-409C-BE32-E72D297353CC}">
              <c16:uniqueId val="{00000000-A970-4881-9DBC-FB1E1BEBB8B8}"/>
            </c:ext>
          </c:extLst>
        </c:ser>
        <c:dLbls>
          <c:showLegendKey val="0"/>
          <c:showVal val="0"/>
          <c:showCatName val="0"/>
          <c:showSerName val="0"/>
          <c:showPercent val="0"/>
          <c:showBubbleSize val="0"/>
        </c:dLbls>
        <c:gapWidth val="219"/>
        <c:overlap val="-27"/>
        <c:axId val="756149488"/>
        <c:axId val="756147088"/>
      </c:barChart>
      <c:catAx>
        <c:axId val="756149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7088"/>
        <c:crosses val="autoZero"/>
        <c:auto val="1"/>
        <c:lblAlgn val="ctr"/>
        <c:lblOffset val="100"/>
        <c:noMultiLvlLbl val="0"/>
      </c:catAx>
      <c:valAx>
        <c:axId val="75614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4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alpha val="87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41437-FE7F-48AD-AA3D-D5C1BA562464}" type="datetimeFigureOut">
              <a:rPr lang="en-GB" smtClean="0"/>
              <a:t>09/06/2024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75DCB-C44E-4088-A8E2-2AD116497AED}" type="slidenum">
              <a:rPr lang="en-GB" smtClean="0"/>
              <a:t>‹#›</a:t>
            </a:fld>
            <a:endParaRPr lang="en-GB"/>
          </a:p>
        </p:txBody>
      </p:sp>
    </p:spTree>
    <p:extLst>
      <p:ext uri="{BB962C8B-B14F-4D97-AF65-F5344CB8AC3E}">
        <p14:creationId xmlns:p14="http://schemas.microsoft.com/office/powerpoint/2010/main" val="94185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C23765-D225-4F01-B3C9-ADCBF7346607}" type="slidenum">
              <a:rPr lang="en-GB" smtClean="0"/>
              <a:t>2</a:t>
            </a:fld>
            <a:endParaRPr lang="en-GB"/>
          </a:p>
        </p:txBody>
      </p:sp>
    </p:spTree>
    <p:extLst>
      <p:ext uri="{BB962C8B-B14F-4D97-AF65-F5344CB8AC3E}">
        <p14:creationId xmlns:p14="http://schemas.microsoft.com/office/powerpoint/2010/main" val="4175765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1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97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8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46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59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26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38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95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89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5DCB-C44E-4088-A8E2-2AD116497AED}" type="slidenum">
              <a:rPr lang="en-GB" smtClean="0"/>
              <a:t>20</a:t>
            </a:fld>
            <a:endParaRPr lang="en-GB"/>
          </a:p>
        </p:txBody>
      </p:sp>
    </p:spTree>
    <p:extLst>
      <p:ext uri="{BB962C8B-B14F-4D97-AF65-F5344CB8AC3E}">
        <p14:creationId xmlns:p14="http://schemas.microsoft.com/office/powerpoint/2010/main" val="389235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367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5DCB-C44E-4088-A8E2-2AD116497AED}" type="slidenum">
              <a:rPr lang="en-GB" smtClean="0"/>
              <a:t>21</a:t>
            </a:fld>
            <a:endParaRPr lang="en-GB"/>
          </a:p>
        </p:txBody>
      </p:sp>
    </p:spTree>
    <p:extLst>
      <p:ext uri="{BB962C8B-B14F-4D97-AF65-F5344CB8AC3E}">
        <p14:creationId xmlns:p14="http://schemas.microsoft.com/office/powerpoint/2010/main" val="1170004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869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08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83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36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C23765-D225-4F01-B3C9-ADCBF7346607}" type="slidenum">
              <a:rPr lang="en-GB" smtClean="0"/>
              <a:t>26</a:t>
            </a:fld>
            <a:endParaRPr lang="en-GB"/>
          </a:p>
        </p:txBody>
      </p:sp>
    </p:spTree>
    <p:extLst>
      <p:ext uri="{BB962C8B-B14F-4D97-AF65-F5344CB8AC3E}">
        <p14:creationId xmlns:p14="http://schemas.microsoft.com/office/powerpoint/2010/main" val="701280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C23765-D225-4F01-B3C9-ADCBF7346607}" type="slidenum">
              <a:rPr lang="en-GB" smtClean="0"/>
              <a:t>27</a:t>
            </a:fld>
            <a:endParaRPr lang="en-GB"/>
          </a:p>
        </p:txBody>
      </p:sp>
    </p:spTree>
    <p:extLst>
      <p:ext uri="{BB962C8B-B14F-4D97-AF65-F5344CB8AC3E}">
        <p14:creationId xmlns:p14="http://schemas.microsoft.com/office/powerpoint/2010/main" val="160292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45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87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83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87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0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19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23765-D225-4F01-B3C9-ADCBF7346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65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1467-C523-AD37-7645-3CB6088E1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D2DFC5-F57C-0D3B-B847-D414DFE62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BDDB39-7ED3-AC7E-A29D-7C9A7BF93FA4}"/>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5" name="Footer Placeholder 4">
            <a:extLst>
              <a:ext uri="{FF2B5EF4-FFF2-40B4-BE49-F238E27FC236}">
                <a16:creationId xmlns:a16="http://schemas.microsoft.com/office/drawing/2014/main" id="{BC5BDB52-D0D7-6259-A2F4-39BE696174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CF58D5-F821-9F43-E9C1-261F365B3EFA}"/>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76426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481F-F1C3-0A58-A5D4-FE1430F0FF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94EE2B-DBE2-1602-2DAE-9FDBB771D2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5E81BF-7452-0270-7334-696132BAFEDB}"/>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5" name="Footer Placeholder 4">
            <a:extLst>
              <a:ext uri="{FF2B5EF4-FFF2-40B4-BE49-F238E27FC236}">
                <a16:creationId xmlns:a16="http://schemas.microsoft.com/office/drawing/2014/main" id="{81EA4CB6-2980-3030-6E2F-6A4F76E513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4B7FB2-06CF-9675-94E5-7FEA9C003E7D}"/>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370678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9613F-AB1F-A3E7-C784-6755EAFEE8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94EE8E-D446-0D73-FD4B-B29922F34E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536F36-B923-2946-D573-1FA9A589598A}"/>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5" name="Footer Placeholder 4">
            <a:extLst>
              <a:ext uri="{FF2B5EF4-FFF2-40B4-BE49-F238E27FC236}">
                <a16:creationId xmlns:a16="http://schemas.microsoft.com/office/drawing/2014/main" id="{8939DEBD-5A8B-6EF8-D7AA-63A9A361A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74E07-4361-EADB-8713-C7EB68B28FEB}"/>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260069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D5BF-DDE8-8E1C-AA16-A52714A7E9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CF660-CBCA-128E-EE50-2BE05A5ED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611FC-14C6-1FBE-52CF-7AB3CDA2B91B}"/>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5" name="Footer Placeholder 4">
            <a:extLst>
              <a:ext uri="{FF2B5EF4-FFF2-40B4-BE49-F238E27FC236}">
                <a16:creationId xmlns:a16="http://schemas.microsoft.com/office/drawing/2014/main" id="{120ED35A-7765-2029-129C-5802387081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4B78B-D111-8EA4-39FB-2EE38B449007}"/>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327542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6F55-C0F3-0C33-B42F-DD0555E5BE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D76654-31E4-FF3D-490A-2635CDD3C1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FB255-47F9-7EC8-3F0D-9BB2FCF4467B}"/>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5" name="Footer Placeholder 4">
            <a:extLst>
              <a:ext uri="{FF2B5EF4-FFF2-40B4-BE49-F238E27FC236}">
                <a16:creationId xmlns:a16="http://schemas.microsoft.com/office/drawing/2014/main" id="{3ED3F14A-B49F-7905-1DBD-CB22AEE45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AC49CA-AEA8-3894-FC4C-E25682C4A9DB}"/>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376472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949C-5245-9136-7BF6-3399A45E93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02130F-8BED-0903-E18C-AFDEB69F0B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8DC250-10B4-C5BD-C92B-961297D7C0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721D4A-981F-5F6E-B74C-7D478F6EC92C}"/>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6" name="Footer Placeholder 5">
            <a:extLst>
              <a:ext uri="{FF2B5EF4-FFF2-40B4-BE49-F238E27FC236}">
                <a16:creationId xmlns:a16="http://schemas.microsoft.com/office/drawing/2014/main" id="{4595D0C4-998A-F3DE-F4DC-DC3C333899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87E72-E7C6-CCD2-DF4B-65C32381BD95}"/>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325339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FC46-669D-BDD8-99C2-41B37192BA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313CAA-3DBF-FBB1-190B-491C41A71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2EE22-FC92-5FF2-B990-F9974C2B2A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5C9543-AE5C-55FF-CF37-FF8E4B222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9F31C-C7F7-0430-4E8C-04F7E349D8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66C5D6-1B46-DC34-11F9-1E6A0A3690A3}"/>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8" name="Footer Placeholder 7">
            <a:extLst>
              <a:ext uri="{FF2B5EF4-FFF2-40B4-BE49-F238E27FC236}">
                <a16:creationId xmlns:a16="http://schemas.microsoft.com/office/drawing/2014/main" id="{2AA9ED2B-7550-BB0C-48D0-52235D7E4F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0E7ED4-E2C7-0A1B-1F55-7480F15C6BD8}"/>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403284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33BC-7ACF-1935-A4BB-5839B30DEE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50B980-1A4D-C95C-E90D-186A041C5195}"/>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4" name="Footer Placeholder 3">
            <a:extLst>
              <a:ext uri="{FF2B5EF4-FFF2-40B4-BE49-F238E27FC236}">
                <a16:creationId xmlns:a16="http://schemas.microsoft.com/office/drawing/2014/main" id="{6EECCCAB-762C-441E-5BE3-2292261B2F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15FD4D-49A8-FB20-F6AF-BEF082517E9B}"/>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395684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0CA9C-B9B5-60A8-D20D-269DF21DD742}"/>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3" name="Footer Placeholder 2">
            <a:extLst>
              <a:ext uri="{FF2B5EF4-FFF2-40B4-BE49-F238E27FC236}">
                <a16:creationId xmlns:a16="http://schemas.microsoft.com/office/drawing/2014/main" id="{D46A7A08-7516-6117-A622-D1FCD41122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FFEC9D-8E2A-97A1-7DBB-5A9CDFBAA716}"/>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3961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5C3B-59CA-A162-19C5-54623C26B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90C414-DD73-0A98-1663-DD68CD908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FC7A92-AE37-3BB1-450F-549AA4637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F7947-328E-5D50-BA69-F25DEA52006D}"/>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6" name="Footer Placeholder 5">
            <a:extLst>
              <a:ext uri="{FF2B5EF4-FFF2-40B4-BE49-F238E27FC236}">
                <a16:creationId xmlns:a16="http://schemas.microsoft.com/office/drawing/2014/main" id="{ED5B27A9-87B8-CD6E-4FCE-CE0208DDDD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169F91-A6F5-5395-8580-7838328FBB15}"/>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33206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9101-752D-66A9-40FC-F22573635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5BE7B4-AE02-26F6-E207-510CE41FA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4AFF55-F41C-735B-F785-EC311A718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3E55A-F888-4D00-455C-D42C88F3CA07}"/>
              </a:ext>
            </a:extLst>
          </p:cNvPr>
          <p:cNvSpPr>
            <a:spLocks noGrp="1"/>
          </p:cNvSpPr>
          <p:nvPr>
            <p:ph type="dt" sz="half" idx="10"/>
          </p:nvPr>
        </p:nvSpPr>
        <p:spPr/>
        <p:txBody>
          <a:bodyPr/>
          <a:lstStyle/>
          <a:p>
            <a:fld id="{EAF98A88-FD17-4236-9DC4-66CF0EF98622}" type="datetimeFigureOut">
              <a:rPr lang="en-GB" smtClean="0"/>
              <a:t>09/06/2024</a:t>
            </a:fld>
            <a:endParaRPr lang="en-GB"/>
          </a:p>
        </p:txBody>
      </p:sp>
      <p:sp>
        <p:nvSpPr>
          <p:cNvPr id="6" name="Footer Placeholder 5">
            <a:extLst>
              <a:ext uri="{FF2B5EF4-FFF2-40B4-BE49-F238E27FC236}">
                <a16:creationId xmlns:a16="http://schemas.microsoft.com/office/drawing/2014/main" id="{CC021721-88E8-4FCC-8481-65CDC84179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67F6FB-A558-F9AA-38BE-C86CC3EF7DD6}"/>
              </a:ext>
            </a:extLst>
          </p:cNvPr>
          <p:cNvSpPr>
            <a:spLocks noGrp="1"/>
          </p:cNvSpPr>
          <p:nvPr>
            <p:ph type="sldNum" sz="quarter" idx="12"/>
          </p:nvPr>
        </p:nvSpPr>
        <p:spPr/>
        <p:txBody>
          <a:bodyPr/>
          <a:lstStyle/>
          <a:p>
            <a:fld id="{D4491CA2-C1B7-4288-966D-6FA063E1FDF4}" type="slidenum">
              <a:rPr lang="en-GB" smtClean="0"/>
              <a:t>‹#›</a:t>
            </a:fld>
            <a:endParaRPr lang="en-GB"/>
          </a:p>
        </p:txBody>
      </p:sp>
    </p:spTree>
    <p:extLst>
      <p:ext uri="{BB962C8B-B14F-4D97-AF65-F5344CB8AC3E}">
        <p14:creationId xmlns:p14="http://schemas.microsoft.com/office/powerpoint/2010/main" val="42743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CC916-C0A6-BD61-D03C-7A4D8FC4C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D0E9C5-0A08-F41A-76D0-76BBB79A1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470B04-82A5-D7DF-806B-5B5E66F98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F98A88-FD17-4236-9DC4-66CF0EF98622}" type="datetimeFigureOut">
              <a:rPr lang="en-GB" smtClean="0"/>
              <a:t>09/06/2024</a:t>
            </a:fld>
            <a:endParaRPr lang="en-GB"/>
          </a:p>
        </p:txBody>
      </p:sp>
      <p:sp>
        <p:nvSpPr>
          <p:cNvPr id="5" name="Footer Placeholder 4">
            <a:extLst>
              <a:ext uri="{FF2B5EF4-FFF2-40B4-BE49-F238E27FC236}">
                <a16:creationId xmlns:a16="http://schemas.microsoft.com/office/drawing/2014/main" id="{B9929E3E-F545-F124-21F4-25A42A7DB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DED28B9-D7BF-757A-E6DF-15C67E9F3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491CA2-C1B7-4288-966D-6FA063E1FDF4}" type="slidenum">
              <a:rPr lang="en-GB" smtClean="0"/>
              <a:t>‹#›</a:t>
            </a:fld>
            <a:endParaRPr lang="en-GB"/>
          </a:p>
        </p:txBody>
      </p:sp>
      <p:pic>
        <p:nvPicPr>
          <p:cNvPr id="7" name="Picture 6">
            <a:extLst>
              <a:ext uri="{FF2B5EF4-FFF2-40B4-BE49-F238E27FC236}">
                <a16:creationId xmlns:a16="http://schemas.microsoft.com/office/drawing/2014/main" id="{7611A005-37F7-0440-ECB3-5517ABBA67F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1592233" y="173297"/>
            <a:ext cx="383655" cy="383655"/>
          </a:xfrm>
          <a:prstGeom prst="rect">
            <a:avLst/>
          </a:prstGeom>
        </p:spPr>
      </p:pic>
    </p:spTree>
    <p:extLst>
      <p:ext uri="{BB962C8B-B14F-4D97-AF65-F5344CB8AC3E}">
        <p14:creationId xmlns:p14="http://schemas.microsoft.com/office/powerpoint/2010/main" val="258935128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29D6A3-D3F9-4BA3-B081-626493A89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349" y="3429000"/>
            <a:ext cx="3134538" cy="2959373"/>
          </a:xfrm>
          <a:prstGeom prst="rect">
            <a:avLst/>
          </a:prstGeom>
        </p:spPr>
      </p:pic>
      <p:pic>
        <p:nvPicPr>
          <p:cNvPr id="7" name="Picture 6">
            <a:extLst>
              <a:ext uri="{FF2B5EF4-FFF2-40B4-BE49-F238E27FC236}">
                <a16:creationId xmlns:a16="http://schemas.microsoft.com/office/drawing/2014/main" id="{418783D8-6E7E-4144-AF5F-F46E28BED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06" y="924307"/>
            <a:ext cx="2752254" cy="592086"/>
          </a:xfrm>
          <a:prstGeom prst="rect">
            <a:avLst/>
          </a:prstGeom>
        </p:spPr>
      </p:pic>
      <p:sp>
        <p:nvSpPr>
          <p:cNvPr id="9" name="TextBox 8">
            <a:extLst>
              <a:ext uri="{FF2B5EF4-FFF2-40B4-BE49-F238E27FC236}">
                <a16:creationId xmlns:a16="http://schemas.microsoft.com/office/drawing/2014/main" id="{FB3AA3E6-B405-42B9-9DEC-A9E74967E968}"/>
              </a:ext>
            </a:extLst>
          </p:cNvPr>
          <p:cNvSpPr txBox="1"/>
          <p:nvPr/>
        </p:nvSpPr>
        <p:spPr>
          <a:xfrm>
            <a:off x="5646429" y="5884974"/>
            <a:ext cx="1254839" cy="369332"/>
          </a:xfrm>
          <a:prstGeom prst="rect">
            <a:avLst/>
          </a:prstGeom>
          <a:noFill/>
        </p:spPr>
        <p:txBody>
          <a:bodyPr wrap="square" rtlCol="0">
            <a:spAutoFit/>
          </a:bodyPr>
          <a:lstStyle/>
          <a:p>
            <a:r>
              <a:rPr lang="en-GB" b="1" dirty="0">
                <a:latin typeface="Oscine" panose="020B0506040202020204" pitchFamily="34" charset="0"/>
              </a:rPr>
              <a:t>Member of</a:t>
            </a:r>
          </a:p>
        </p:txBody>
      </p:sp>
      <p:pic>
        <p:nvPicPr>
          <p:cNvPr id="10" name="Picture 9" descr="Logo&#10;&#10;Description automatically generated">
            <a:extLst>
              <a:ext uri="{FF2B5EF4-FFF2-40B4-BE49-F238E27FC236}">
                <a16:creationId xmlns:a16="http://schemas.microsoft.com/office/drawing/2014/main" id="{3AFB87DD-C01F-44DB-898C-5397E588A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63" y="2509049"/>
            <a:ext cx="1733970" cy="758612"/>
          </a:xfrm>
          <a:prstGeom prst="rect">
            <a:avLst/>
          </a:prstGeom>
        </p:spPr>
      </p:pic>
      <p:pic>
        <p:nvPicPr>
          <p:cNvPr id="6" name="Content Placeholder 4" descr="A person in a blue shirt&#10;&#10;Description automatically generated">
            <a:extLst>
              <a:ext uri="{FF2B5EF4-FFF2-40B4-BE49-F238E27FC236}">
                <a16:creationId xmlns:a16="http://schemas.microsoft.com/office/drawing/2014/main" id="{28407A1A-8164-CCB2-64B4-1F3D6AAC32DE}"/>
              </a:ext>
            </a:extLst>
          </p:cNvPr>
          <p:cNvPicPr>
            <a:picLocks noGrp="1" noChangeAspect="1"/>
          </p:cNvPicPr>
          <p:nvPr>
            <p:ph idx="4294967295"/>
          </p:nvPr>
        </p:nvPicPr>
        <p:blipFill>
          <a:blip r:embed="rId5">
            <a:extLst>
              <a:ext uri="{28A0092B-C50C-407E-A947-70E740481C1C}">
                <a14:useLocalDpi xmlns:a14="http://schemas.microsoft.com/office/drawing/2010/main" val="0"/>
              </a:ext>
            </a:extLst>
          </a:blip>
          <a:stretch>
            <a:fillRect/>
          </a:stretch>
        </p:blipFill>
        <p:spPr>
          <a:xfrm>
            <a:off x="5291138" y="0"/>
            <a:ext cx="6900862" cy="6900863"/>
          </a:xfrm>
        </p:spPr>
      </p:pic>
    </p:spTree>
    <p:extLst>
      <p:ext uri="{BB962C8B-B14F-4D97-AF65-F5344CB8AC3E}">
        <p14:creationId xmlns:p14="http://schemas.microsoft.com/office/powerpoint/2010/main" val="321920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anchor="b">
            <a:normAutofit/>
          </a:bodyPr>
          <a:lstStyle/>
          <a:p>
            <a:r>
              <a:rPr lang="en-GB" sz="3200">
                <a:solidFill>
                  <a:srgbClr val="FFFFFF"/>
                </a:solidFill>
                <a:latin typeface="Solano Gothic MVB RgCap" panose="02000606030000020004" pitchFamily="50" charset="0"/>
              </a:rPr>
              <a:t>Survey: need for integrity</a:t>
            </a:r>
          </a:p>
        </p:txBody>
      </p:sp>
      <p:sp>
        <p:nvSpPr>
          <p:cNvPr id="3" name="Content Placeholder 2"/>
          <p:cNvSpPr>
            <a:spLocks noGrp="1"/>
          </p:cNvSpPr>
          <p:nvPr>
            <p:ph idx="1"/>
          </p:nvPr>
        </p:nvSpPr>
        <p:spPr>
          <a:xfrm>
            <a:off x="755484" y="2459116"/>
            <a:ext cx="3702579" cy="3524823"/>
          </a:xfrm>
        </p:spPr>
        <p:txBody>
          <a:bodyPr>
            <a:normAutofit/>
          </a:bodyPr>
          <a:lstStyle/>
          <a:p>
            <a:pPr marL="0" indent="0">
              <a:buNone/>
            </a:pPr>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p:txBody>
      </p:sp>
      <p:graphicFrame>
        <p:nvGraphicFramePr>
          <p:cNvPr id="6" name="Chart 5">
            <a:extLst>
              <a:ext uri="{FF2B5EF4-FFF2-40B4-BE49-F238E27FC236}">
                <a16:creationId xmlns:a16="http://schemas.microsoft.com/office/drawing/2014/main" id="{D92E70A2-AAD1-5637-ACEC-097C590E010E}"/>
              </a:ext>
            </a:extLst>
          </p:cNvPr>
          <p:cNvGraphicFramePr/>
          <p:nvPr>
            <p:extLst>
              <p:ext uri="{D42A27DB-BD31-4B8C-83A1-F6EECF244321}">
                <p14:modId xmlns:p14="http://schemas.microsoft.com/office/powerpoint/2010/main" val="1757832689"/>
              </p:ext>
            </p:extLst>
          </p:nvPr>
        </p:nvGraphicFramePr>
        <p:xfrm>
          <a:off x="6005304" y="787114"/>
          <a:ext cx="5407002" cy="5283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078514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anchor="b">
            <a:normAutofit/>
          </a:bodyPr>
          <a:lstStyle/>
          <a:p>
            <a:r>
              <a:rPr lang="en-GB" sz="3200">
                <a:solidFill>
                  <a:srgbClr val="FFFFFF"/>
                </a:solidFill>
                <a:latin typeface="Solano Gothic MVB RgCap" panose="02000606030000020004" pitchFamily="50" charset="0"/>
              </a:rPr>
              <a:t>Survey: gaining unfair advantage</a:t>
            </a:r>
          </a:p>
        </p:txBody>
      </p:sp>
      <p:sp>
        <p:nvSpPr>
          <p:cNvPr id="3" name="Content Placeholder 2"/>
          <p:cNvSpPr>
            <a:spLocks noGrp="1"/>
          </p:cNvSpPr>
          <p:nvPr>
            <p:ph idx="1"/>
          </p:nvPr>
        </p:nvSpPr>
        <p:spPr>
          <a:xfrm>
            <a:off x="755484" y="2459116"/>
            <a:ext cx="3702579" cy="3524823"/>
          </a:xfrm>
        </p:spPr>
        <p:txBody>
          <a:bodyPr>
            <a:normAutofit/>
          </a:bodyPr>
          <a:lstStyle/>
          <a:p>
            <a:pPr marL="0" indent="0">
              <a:buNone/>
            </a:pPr>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p:txBody>
      </p:sp>
      <p:graphicFrame>
        <p:nvGraphicFramePr>
          <p:cNvPr id="6" name="Chart 5">
            <a:extLst>
              <a:ext uri="{FF2B5EF4-FFF2-40B4-BE49-F238E27FC236}">
                <a16:creationId xmlns:a16="http://schemas.microsoft.com/office/drawing/2014/main" id="{D92E70A2-AAD1-5637-ACEC-097C590E010E}"/>
              </a:ext>
            </a:extLst>
          </p:cNvPr>
          <p:cNvGraphicFramePr/>
          <p:nvPr>
            <p:extLst>
              <p:ext uri="{D42A27DB-BD31-4B8C-83A1-F6EECF244321}">
                <p14:modId xmlns:p14="http://schemas.microsoft.com/office/powerpoint/2010/main" val="140865465"/>
              </p:ext>
            </p:extLst>
          </p:nvPr>
        </p:nvGraphicFramePr>
        <p:xfrm>
          <a:off x="6005304" y="787114"/>
          <a:ext cx="5407002" cy="5283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40520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095953A-7DC0-3F46-6E96-31FBC9B1A0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0503" y="-18309"/>
            <a:ext cx="4438566" cy="6883029"/>
            <a:chOff x="7760503" y="-18309"/>
            <a:chExt cx="4438566" cy="6883029"/>
          </a:xfrm>
        </p:grpSpPr>
        <p:sp>
          <p:nvSpPr>
            <p:cNvPr id="12" name="Rectangle 11">
              <a:extLst>
                <a:ext uri="{FF2B5EF4-FFF2-40B4-BE49-F238E27FC236}">
                  <a16:creationId xmlns:a16="http://schemas.microsoft.com/office/drawing/2014/main" id="{707A3D96-0FAB-1097-EDDA-3FEF83BF3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AB96BF-DFB3-4E65-F857-5FB098087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1F350EA2-C795-0DD6-A39B-C9201894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AC1597-691C-C2BF-535E-B9DBBAA76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28214" y="1489363"/>
            <a:ext cx="3310215" cy="2987269"/>
          </a:xfrm>
        </p:spPr>
        <p:txBody>
          <a:bodyPr vert="horz" lIns="91440" tIns="45720" rIns="91440" bIns="45720" rtlCol="0" anchor="t">
            <a:normAutofit/>
          </a:bodyPr>
          <a:lstStyle/>
          <a:p>
            <a:r>
              <a:rPr lang="en-US" sz="3200" kern="1200">
                <a:solidFill>
                  <a:srgbClr val="FFFFFF"/>
                </a:solidFill>
                <a:latin typeface="Solano Gothic MVB RgCap" panose="02000606030000020004" pitchFamily="50" charset="0"/>
              </a:rPr>
              <a:t>Survey: support from senior leadership</a:t>
            </a:r>
            <a:endParaRPr lang="en-US" sz="3200" kern="1200" dirty="0">
              <a:solidFill>
                <a:srgbClr val="FFFFFF"/>
              </a:solidFill>
              <a:latin typeface="Solano Gothic MVB RgCap" panose="02000606030000020004" pitchFamily="50" charset="0"/>
            </a:endParaRPr>
          </a:p>
        </p:txBody>
      </p:sp>
      <p:graphicFrame>
        <p:nvGraphicFramePr>
          <p:cNvPr id="6" name="Chart 5">
            <a:extLst>
              <a:ext uri="{FF2B5EF4-FFF2-40B4-BE49-F238E27FC236}">
                <a16:creationId xmlns:a16="http://schemas.microsoft.com/office/drawing/2014/main" id="{D92E70A2-AAD1-5637-ACEC-097C590E010E}"/>
              </a:ext>
            </a:extLst>
          </p:cNvPr>
          <p:cNvGraphicFramePr/>
          <p:nvPr>
            <p:extLst>
              <p:ext uri="{D42A27DB-BD31-4B8C-83A1-F6EECF244321}">
                <p14:modId xmlns:p14="http://schemas.microsoft.com/office/powerpoint/2010/main" val="3703775182"/>
              </p:ext>
            </p:extLst>
          </p:nvPr>
        </p:nvGraphicFramePr>
        <p:xfrm>
          <a:off x="729276" y="684399"/>
          <a:ext cx="6274979" cy="5514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52358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bstract blurred public library with bookshelves">
            <a:extLst>
              <a:ext uri="{FF2B5EF4-FFF2-40B4-BE49-F238E27FC236}">
                <a16:creationId xmlns:a16="http://schemas.microsoft.com/office/drawing/2014/main" id="{D763C34B-1185-D935-6871-8F31204968EE}"/>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67" name="Rectangle 6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65030" y="534284"/>
            <a:ext cx="3822189" cy="1899912"/>
          </a:xfrm>
        </p:spPr>
        <p:txBody>
          <a:bodyPr>
            <a:normAutofit/>
          </a:bodyPr>
          <a:lstStyle/>
          <a:p>
            <a:r>
              <a:rPr lang="en-GB" sz="4000" dirty="0" err="1">
                <a:solidFill>
                  <a:srgbClr val="223468"/>
                </a:solidFill>
                <a:latin typeface="Solano Gothic MVB RgCap" panose="02000606030000020004" pitchFamily="50" charset="0"/>
              </a:rPr>
              <a:t>SurveY</a:t>
            </a:r>
            <a:r>
              <a:rPr lang="en-GB" sz="4000" dirty="0">
                <a:solidFill>
                  <a:srgbClr val="223468"/>
                </a:solidFill>
                <a:latin typeface="Solano Gothic MVB RgCap" panose="02000606030000020004" pitchFamily="50" charset="0"/>
              </a:rPr>
              <a:t>: key takeaways</a:t>
            </a:r>
          </a:p>
        </p:txBody>
      </p:sp>
      <p:sp>
        <p:nvSpPr>
          <p:cNvPr id="3" name="Content Placeholder 2"/>
          <p:cNvSpPr>
            <a:spLocks noGrp="1"/>
          </p:cNvSpPr>
          <p:nvPr>
            <p:ph idx="1"/>
          </p:nvPr>
        </p:nvSpPr>
        <p:spPr>
          <a:xfrm>
            <a:off x="6096000" y="2434201"/>
            <a:ext cx="5257799" cy="3742762"/>
          </a:xfrm>
        </p:spPr>
        <p:txBody>
          <a:bodyPr>
            <a:noAutofit/>
          </a:bodyPr>
          <a:lstStyle/>
          <a:p>
            <a:r>
              <a:rPr lang="en-GB" sz="2200" dirty="0">
                <a:latin typeface="Oscine" panose="020B0506040202020204" pitchFamily="34" charset="0"/>
              </a:rPr>
              <a:t>State schools had statistically significant high policy scores – 60% in top tier</a:t>
            </a:r>
          </a:p>
          <a:p>
            <a:r>
              <a:rPr lang="en-GB" sz="2200" dirty="0">
                <a:latin typeface="Oscine" panose="020B0506040202020204" pitchFamily="34" charset="0"/>
              </a:rPr>
              <a:t>Correlation (68%) between positive school culture and good policy score</a:t>
            </a:r>
          </a:p>
          <a:p>
            <a:r>
              <a:rPr lang="en-GB" sz="2200" dirty="0">
                <a:latin typeface="Oscine" panose="020B0506040202020204" pitchFamily="34" charset="0"/>
              </a:rPr>
              <a:t>Correlation (74%) between application integrity and good policy score</a:t>
            </a:r>
          </a:p>
          <a:p>
            <a:r>
              <a:rPr lang="en-GB" sz="2200" dirty="0">
                <a:latin typeface="Oscine" panose="020B0506040202020204" pitchFamily="34" charset="0"/>
              </a:rPr>
              <a:t>Most schools (88%) are facing parent pressure on predicted grades!</a:t>
            </a:r>
          </a:p>
          <a:p>
            <a:r>
              <a:rPr lang="en-GB" sz="2200" dirty="0">
                <a:latin typeface="Oscine" panose="020B0506040202020204" pitchFamily="34" charset="0"/>
              </a:rPr>
              <a:t>Most university advisors feel policies supported by senior leadership </a:t>
            </a:r>
          </a:p>
          <a:p>
            <a:endParaRPr lang="en-GB" sz="2200" dirty="0">
              <a:latin typeface="Oscine" panose="020B0506040202020204" pitchFamily="34" charset="0"/>
            </a:endParaRPr>
          </a:p>
        </p:txBody>
      </p:sp>
    </p:spTree>
    <p:extLst>
      <p:ext uri="{BB962C8B-B14F-4D97-AF65-F5344CB8AC3E}">
        <p14:creationId xmlns:p14="http://schemas.microsoft.com/office/powerpoint/2010/main" val="2895240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10000"/>
              </a:lnSpc>
              <a:buNone/>
            </a:pPr>
            <a:endParaRPr lang="en-GB" sz="4400" dirty="0">
              <a:solidFill>
                <a:srgbClr val="223468"/>
              </a:solidFill>
              <a:latin typeface="Solano Gothic MVB RgCap" panose="02000606030000020004" pitchFamily="50" charset="0"/>
            </a:endParaRPr>
          </a:p>
          <a:p>
            <a:pPr marL="0" indent="0" algn="ctr">
              <a:lnSpc>
                <a:spcPct val="110000"/>
              </a:lnSpc>
              <a:buNone/>
            </a:pPr>
            <a:r>
              <a:rPr lang="en-GB" sz="4400" dirty="0">
                <a:solidFill>
                  <a:srgbClr val="223468"/>
                </a:solidFill>
                <a:latin typeface="Solano Gothic MVB RgCap" panose="02000606030000020004" pitchFamily="50" charset="0"/>
              </a:rPr>
              <a:t>2. Developing a policy framework</a:t>
            </a:r>
            <a:endParaRPr lang="en-GB" sz="4400" dirty="0">
              <a:latin typeface="Oscine" panose="020B0506040202020204" pitchFamily="34" charset="0"/>
            </a:endParaRPr>
          </a:p>
          <a:p>
            <a:pPr>
              <a:lnSpc>
                <a:spcPct val="110000"/>
              </a:lnSpc>
            </a:pPr>
            <a:endParaRPr lang="en-GB" sz="3200" dirty="0">
              <a:latin typeface="Oscine" panose="020B0506040202020204" pitchFamily="34" charset="0"/>
            </a:endParaRPr>
          </a:p>
          <a:p>
            <a:pPr>
              <a:lnSpc>
                <a:spcPct val="110000"/>
              </a:lnSpc>
            </a:pPr>
            <a:endParaRPr lang="en-GB" sz="3200" dirty="0">
              <a:latin typeface="Oscine" panose="020B0506040202020204" pitchFamily="34" charset="0"/>
            </a:endParaRPr>
          </a:p>
        </p:txBody>
      </p:sp>
    </p:spTree>
    <p:extLst>
      <p:ext uri="{BB962C8B-B14F-4D97-AF65-F5344CB8AC3E}">
        <p14:creationId xmlns:p14="http://schemas.microsoft.com/office/powerpoint/2010/main" val="83069360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0742"/>
            <a:ext cx="10515600" cy="1325563"/>
          </a:xfrm>
        </p:spPr>
        <p:txBody>
          <a:bodyPr vert="horz" lIns="91440" tIns="45720" rIns="91440" bIns="45720" rtlCol="0" anchor="ctr">
            <a:normAutofit/>
          </a:bodyPr>
          <a:lstStyle/>
          <a:p>
            <a:r>
              <a:rPr lang="en-US" kern="1200" dirty="0">
                <a:solidFill>
                  <a:srgbClr val="FFFFFF"/>
                </a:solidFill>
                <a:latin typeface="Solano Gothic MVB RgCap" panose="02000606030000020004" pitchFamily="50" charset="0"/>
              </a:rPr>
              <a:t>Areas for consideration</a:t>
            </a:r>
          </a:p>
        </p:txBody>
      </p:sp>
      <p:cxnSp>
        <p:nvCxnSpPr>
          <p:cNvPr id="14" name="Straight Connector 1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2266345"/>
            <a:ext cx="5097780" cy="3910617"/>
          </a:xfrm>
        </p:spPr>
        <p:txBody>
          <a:bodyPr vert="horz" lIns="91440" tIns="45720" rIns="91440" bIns="45720" rtlCol="0">
            <a:normAutofit/>
          </a:bodyPr>
          <a:lstStyle/>
          <a:p>
            <a:r>
              <a:rPr lang="en-US" sz="2400" dirty="0">
                <a:solidFill>
                  <a:srgbClr val="FFFFFF"/>
                </a:solidFill>
                <a:latin typeface="Oscine" panose="020B0506040202020204" pitchFamily="34" charset="0"/>
              </a:rPr>
              <a:t>Predicted grades</a:t>
            </a:r>
          </a:p>
          <a:p>
            <a:r>
              <a:rPr lang="en-US" sz="2400" dirty="0">
                <a:solidFill>
                  <a:srgbClr val="FFFFFF"/>
                </a:solidFill>
                <a:latin typeface="Oscine" panose="020B0506040202020204" pitchFamily="34" charset="0"/>
              </a:rPr>
              <a:t>Early Decision applications</a:t>
            </a:r>
          </a:p>
          <a:p>
            <a:r>
              <a:rPr lang="en-US" sz="2400" dirty="0">
                <a:solidFill>
                  <a:srgbClr val="FFFFFF"/>
                </a:solidFill>
                <a:latin typeface="Oscine" panose="020B0506040202020204" pitchFamily="34" charset="0"/>
              </a:rPr>
              <a:t>Limiting application numbers</a:t>
            </a:r>
          </a:p>
          <a:p>
            <a:r>
              <a:rPr lang="en-US" sz="2400" dirty="0">
                <a:solidFill>
                  <a:srgbClr val="FFFFFF"/>
                </a:solidFill>
                <a:latin typeface="Oscine" panose="020B0506040202020204" pitchFamily="34" charset="0"/>
              </a:rPr>
              <a:t>Application integrity</a:t>
            </a:r>
          </a:p>
          <a:p>
            <a:r>
              <a:rPr lang="en-US" sz="2400" dirty="0">
                <a:solidFill>
                  <a:srgbClr val="FFFFFF"/>
                </a:solidFill>
                <a:latin typeface="Oscine" panose="020B0506040202020204" pitchFamily="34" charset="0"/>
              </a:rPr>
              <a:t>Letters of recommendation</a:t>
            </a:r>
          </a:p>
          <a:p>
            <a:r>
              <a:rPr lang="en-US" sz="2400" dirty="0">
                <a:solidFill>
                  <a:srgbClr val="FFFFFF"/>
                </a:solidFill>
                <a:latin typeface="Oscine" panose="020B0506040202020204" pitchFamily="34" charset="0"/>
              </a:rPr>
              <a:t>Use of applicant data</a:t>
            </a:r>
          </a:p>
          <a:p>
            <a:endParaRPr lang="en-US" sz="2400" dirty="0">
              <a:solidFill>
                <a:srgbClr val="FFFFFF"/>
              </a:solidFill>
            </a:endParaRPr>
          </a:p>
        </p:txBody>
      </p:sp>
      <p:sp>
        <p:nvSpPr>
          <p:cNvPr id="4" name="Content Placeholder 2">
            <a:extLst>
              <a:ext uri="{FF2B5EF4-FFF2-40B4-BE49-F238E27FC236}">
                <a16:creationId xmlns:a16="http://schemas.microsoft.com/office/drawing/2014/main" id="{D89D718D-DF99-FFF3-9B92-46E4D52DECA5}"/>
              </a:ext>
            </a:extLst>
          </p:cNvPr>
          <p:cNvSpPr txBox="1">
            <a:spLocks/>
          </p:cNvSpPr>
          <p:nvPr/>
        </p:nvSpPr>
        <p:spPr>
          <a:xfrm>
            <a:off x="6256020" y="2266345"/>
            <a:ext cx="5097780" cy="391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FFFF"/>
                </a:solidFill>
                <a:latin typeface="Oscine" panose="020B0506040202020204" pitchFamily="34" charset="0"/>
              </a:rPr>
              <a:t>Disclosing disciplinary infractions</a:t>
            </a:r>
          </a:p>
          <a:p>
            <a:r>
              <a:rPr lang="en-US" sz="2400" dirty="0">
                <a:solidFill>
                  <a:srgbClr val="FFFFFF"/>
                </a:solidFill>
                <a:latin typeface="Oscine" panose="020B0506040202020204" pitchFamily="34" charset="0"/>
              </a:rPr>
              <a:t>Disclosing learning differences</a:t>
            </a:r>
          </a:p>
          <a:p>
            <a:r>
              <a:rPr lang="en-US" sz="2400" dirty="0">
                <a:solidFill>
                  <a:srgbClr val="FFFFFF"/>
                </a:solidFill>
                <a:latin typeface="Oscine" panose="020B0506040202020204" pitchFamily="34" charset="0"/>
              </a:rPr>
              <a:t>Working with IECs</a:t>
            </a:r>
          </a:p>
          <a:p>
            <a:r>
              <a:rPr lang="en-US" sz="2400" dirty="0">
                <a:solidFill>
                  <a:srgbClr val="FFFFFF"/>
                </a:solidFill>
                <a:latin typeface="Oscine" panose="020B0506040202020204" pitchFamily="34" charset="0"/>
              </a:rPr>
              <a:t>Depositing at multiple universities</a:t>
            </a:r>
          </a:p>
          <a:p>
            <a:r>
              <a:rPr lang="en-US" sz="2400" dirty="0">
                <a:solidFill>
                  <a:srgbClr val="FFFFFF"/>
                </a:solidFill>
                <a:latin typeface="Oscine" panose="020B0506040202020204" pitchFamily="34" charset="0"/>
              </a:rPr>
              <a:t>Student/parent contract</a:t>
            </a:r>
          </a:p>
          <a:p>
            <a:pPr marL="0"/>
            <a:endParaRPr lang="en-US" sz="2400" dirty="0">
              <a:solidFill>
                <a:srgbClr val="FFFFFF"/>
              </a:solidFill>
            </a:endParaRPr>
          </a:p>
          <a:p>
            <a:endParaRPr lang="en-US" sz="2400" dirty="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678638227"/>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ED3100-3941-4F9A-9FAB-4A7A9B4A0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a:extLst>
              <a:ext uri="{FF2B5EF4-FFF2-40B4-BE49-F238E27FC236}">
                <a16:creationId xmlns:a16="http://schemas.microsoft.com/office/drawing/2014/main" id="{8CBEFB3C-8BDC-4A1B-94A5-A6A24CBB6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Picture 15" descr="Pen placed on top of a signature line">
            <a:extLst>
              <a:ext uri="{FF2B5EF4-FFF2-40B4-BE49-F238E27FC236}">
                <a16:creationId xmlns:a16="http://schemas.microsoft.com/office/drawing/2014/main" id="{2C388069-250A-3614-CC41-9AB21F1DEF80}"/>
              </a:ext>
            </a:extLst>
          </p:cNvPr>
          <p:cNvPicPr>
            <a:picLocks noChangeAspect="1"/>
          </p:cNvPicPr>
          <p:nvPr/>
        </p:nvPicPr>
        <p:blipFill rotWithShape="1">
          <a:blip r:embed="rId3">
            <a:duotone>
              <a:schemeClr val="accent1">
                <a:shade val="45000"/>
                <a:satMod val="135000"/>
              </a:schemeClr>
              <a:prstClr val="white"/>
            </a:duotone>
            <a:alphaModFix amt="35000"/>
          </a:blip>
          <a:srcRect b="15730"/>
          <a:stretch/>
        </p:blipFill>
        <p:spPr>
          <a:xfrm>
            <a:off x="20" y="10"/>
            <a:ext cx="12191980" cy="6857990"/>
          </a:xfrm>
          <a:prstGeom prst="rect">
            <a:avLst/>
          </a:prstGeom>
        </p:spPr>
      </p:pic>
      <p:sp>
        <p:nvSpPr>
          <p:cNvPr id="2" name="Title 1"/>
          <p:cNvSpPr>
            <a:spLocks noGrp="1"/>
          </p:cNvSpPr>
          <p:nvPr>
            <p:ph type="title"/>
          </p:nvPr>
        </p:nvSpPr>
        <p:spPr>
          <a:xfrm>
            <a:off x="1188069" y="381935"/>
            <a:ext cx="5366040" cy="2344840"/>
          </a:xfrm>
        </p:spPr>
        <p:txBody>
          <a:bodyPr anchor="b">
            <a:normAutofit/>
          </a:bodyPr>
          <a:lstStyle/>
          <a:p>
            <a:r>
              <a:rPr lang="en-GB" sz="6200">
                <a:solidFill>
                  <a:srgbClr val="FFFFFF"/>
                </a:solidFill>
                <a:latin typeface="Solano Gothic MVB RgCap" panose="02000606030000020004" pitchFamily="50" charset="0"/>
              </a:rPr>
              <a:t>Benefits of written policies</a:t>
            </a:r>
          </a:p>
        </p:txBody>
      </p:sp>
      <p:grpSp>
        <p:nvGrpSpPr>
          <p:cNvPr id="25" name="Group 24">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a:solidFill>
            <a:srgbClr val="FFFFFF"/>
          </a:solidFill>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319686" y="3429000"/>
            <a:ext cx="8371565" cy="3391503"/>
          </a:xfrm>
        </p:spPr>
        <p:txBody>
          <a:bodyPr anchor="t">
            <a:normAutofit/>
          </a:bodyPr>
          <a:lstStyle/>
          <a:p>
            <a:r>
              <a:rPr lang="en-GB" sz="2400" dirty="0">
                <a:solidFill>
                  <a:srgbClr val="FFFFFF"/>
                </a:solidFill>
                <a:latin typeface="Oscine" panose="020B0506040202020204" pitchFamily="34" charset="0"/>
              </a:rPr>
              <a:t>Set the tone and clarifies the mission</a:t>
            </a:r>
          </a:p>
          <a:p>
            <a:r>
              <a:rPr lang="en-GB" sz="2400" dirty="0">
                <a:solidFill>
                  <a:srgbClr val="FFFFFF"/>
                </a:solidFill>
                <a:latin typeface="Oscine" panose="020B0506040202020204" pitchFamily="34" charset="0"/>
              </a:rPr>
              <a:t>Let everyone know their responsibilities</a:t>
            </a:r>
          </a:p>
          <a:p>
            <a:r>
              <a:rPr lang="en-GB" sz="2400" dirty="0">
                <a:solidFill>
                  <a:srgbClr val="FFFFFF"/>
                </a:solidFill>
                <a:latin typeface="Oscine" panose="020B0506040202020204" pitchFamily="34" charset="0"/>
              </a:rPr>
              <a:t>Deter families seeking to bend or break rules</a:t>
            </a:r>
          </a:p>
          <a:p>
            <a:r>
              <a:rPr lang="en-GB" sz="2400" dirty="0">
                <a:solidFill>
                  <a:srgbClr val="FFFFFF"/>
                </a:solidFill>
                <a:latin typeface="Oscine" panose="020B0506040202020204" pitchFamily="34" charset="0"/>
              </a:rPr>
              <a:t>Outline procedure when things go wrong</a:t>
            </a:r>
          </a:p>
          <a:p>
            <a:r>
              <a:rPr lang="en-GB" sz="2400" dirty="0">
                <a:solidFill>
                  <a:srgbClr val="FFFFFF"/>
                </a:solidFill>
                <a:latin typeface="Oscine" panose="020B0506040202020204" pitchFamily="34" charset="0"/>
              </a:rPr>
              <a:t>Develop professionalism and reputation of school</a:t>
            </a:r>
          </a:p>
          <a:p>
            <a:r>
              <a:rPr lang="en-GB" sz="2400" dirty="0">
                <a:solidFill>
                  <a:srgbClr val="FFFFFF"/>
                </a:solidFill>
                <a:latin typeface="Oscine" panose="020B0506040202020204" pitchFamily="34" charset="0"/>
              </a:rPr>
              <a:t>Reduce stress</a:t>
            </a:r>
          </a:p>
          <a:p>
            <a:endParaRPr lang="en-GB" sz="2000" dirty="0">
              <a:solidFill>
                <a:srgbClr val="FFFFFF"/>
              </a:solidFill>
              <a:latin typeface="Oscine" panose="020B0506040202020204" pitchFamily="34" charset="0"/>
            </a:endParaRPr>
          </a:p>
          <a:p>
            <a:endParaRPr lang="en-GB" sz="2000" dirty="0">
              <a:solidFill>
                <a:srgbClr val="FFFFFF"/>
              </a:solidFill>
              <a:latin typeface="Oscine" panose="020B0506040202020204" pitchFamily="34" charset="0"/>
            </a:endParaRPr>
          </a:p>
          <a:p>
            <a:pPr marL="0" indent="0">
              <a:buNone/>
            </a:pPr>
            <a:endParaRPr lang="en-GB" sz="2000" dirty="0">
              <a:solidFill>
                <a:srgbClr val="FFFFFF"/>
              </a:solidFill>
              <a:latin typeface="Oscine" panose="020B0506040202020204" pitchFamily="34" charset="0"/>
            </a:endParaRPr>
          </a:p>
          <a:p>
            <a:endParaRPr lang="en-GB" sz="2000" dirty="0">
              <a:solidFill>
                <a:srgbClr val="FFFFFF"/>
              </a:solidFill>
              <a:latin typeface="Oscine" panose="020B0506040202020204" pitchFamily="34" charset="0"/>
            </a:endParaRPr>
          </a:p>
          <a:p>
            <a:endParaRPr lang="en-GB" sz="2000" dirty="0">
              <a:solidFill>
                <a:srgbClr val="FFFFFF"/>
              </a:solidFill>
              <a:latin typeface="Oscine" panose="020B0506040202020204" pitchFamily="34" charset="0"/>
            </a:endParaRPr>
          </a:p>
        </p:txBody>
      </p:sp>
    </p:spTree>
    <p:extLst>
      <p:ext uri="{BB962C8B-B14F-4D97-AF65-F5344CB8AC3E}">
        <p14:creationId xmlns:p14="http://schemas.microsoft.com/office/powerpoint/2010/main" val="5916155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GB" sz="4000" dirty="0">
                <a:solidFill>
                  <a:srgbClr val="223468"/>
                </a:solidFill>
                <a:latin typeface="Solano Gothic MVB RgCap" panose="02000606030000020004" pitchFamily="50" charset="0"/>
              </a:rPr>
              <a:t>Writing policies</a:t>
            </a:r>
          </a:p>
        </p:txBody>
      </p:sp>
      <p:sp>
        <p:nvSpPr>
          <p:cNvPr id="3" name="Content Placeholder 2"/>
          <p:cNvSpPr>
            <a:spLocks noGrp="1"/>
          </p:cNvSpPr>
          <p:nvPr>
            <p:ph idx="1"/>
          </p:nvPr>
        </p:nvSpPr>
        <p:spPr>
          <a:xfrm>
            <a:off x="761800" y="2119746"/>
            <a:ext cx="5334197" cy="4120334"/>
          </a:xfrm>
        </p:spPr>
        <p:txBody>
          <a:bodyPr anchor="ctr">
            <a:noAutofit/>
          </a:bodyPr>
          <a:lstStyle/>
          <a:p>
            <a:r>
              <a:rPr lang="en-GB" sz="2400" dirty="0">
                <a:latin typeface="Oscine" panose="020B0506040202020204" pitchFamily="34" charset="0"/>
              </a:rPr>
              <a:t>Rome wasn’t built in a day!</a:t>
            </a:r>
          </a:p>
          <a:p>
            <a:r>
              <a:rPr lang="en-GB" sz="2400" dirty="0">
                <a:latin typeface="Oscine" panose="020B0506040202020204" pitchFamily="34" charset="0"/>
              </a:rPr>
              <a:t>Decide scope of framework and list key stakeholders for each policy</a:t>
            </a:r>
          </a:p>
          <a:p>
            <a:r>
              <a:rPr lang="en-GB" sz="2400" dirty="0">
                <a:latin typeface="Oscine" panose="020B0506040202020204" pitchFamily="34" charset="0"/>
              </a:rPr>
              <a:t>Seek guidance from peer institutions</a:t>
            </a:r>
          </a:p>
          <a:p>
            <a:r>
              <a:rPr lang="en-GB" sz="2400" dirty="0">
                <a:latin typeface="Oscine" panose="020B0506040202020204" pitchFamily="34" charset="0"/>
              </a:rPr>
              <a:t>Refer to NACAC guidelines on best practice</a:t>
            </a:r>
          </a:p>
          <a:p>
            <a:r>
              <a:rPr lang="en-GB" sz="2400" dirty="0">
                <a:latin typeface="Oscine" panose="020B0506040202020204" pitchFamily="34" charset="0"/>
              </a:rPr>
              <a:t>Consult with stakeholders i.e. HODs and SLT</a:t>
            </a:r>
          </a:p>
          <a:p>
            <a:r>
              <a:rPr lang="en-GB" sz="2400" dirty="0">
                <a:latin typeface="Oscine" panose="020B0506040202020204" pitchFamily="34" charset="0"/>
              </a:rPr>
              <a:t>Workshop different scenarios</a:t>
            </a:r>
          </a:p>
          <a:p>
            <a:r>
              <a:rPr lang="en-GB" sz="2400" dirty="0">
                <a:latin typeface="Oscine" panose="020B0506040202020204" pitchFamily="34" charset="0"/>
              </a:rPr>
              <a:t>Review in response to challenges</a:t>
            </a:r>
          </a:p>
        </p:txBody>
      </p:sp>
      <p:pic>
        <p:nvPicPr>
          <p:cNvPr id="22" name="Picture 21" descr="Glasses on top of a book">
            <a:extLst>
              <a:ext uri="{FF2B5EF4-FFF2-40B4-BE49-F238E27FC236}">
                <a16:creationId xmlns:a16="http://schemas.microsoft.com/office/drawing/2014/main" id="{52285A6E-2BCE-1445-AE6B-98805D38582E}"/>
              </a:ext>
            </a:extLst>
          </p:cNvPr>
          <p:cNvPicPr>
            <a:picLocks noChangeAspect="1"/>
          </p:cNvPicPr>
          <p:nvPr/>
        </p:nvPicPr>
        <p:blipFill rotWithShape="1">
          <a:blip r:embed="rId3"/>
          <a:srcRect l="11610" r="369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1524998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anchor="t">
            <a:normAutofit/>
          </a:bodyPr>
          <a:lstStyle/>
          <a:p>
            <a:r>
              <a:rPr lang="en-GB" sz="3200" dirty="0">
                <a:solidFill>
                  <a:srgbClr val="223468"/>
                </a:solidFill>
                <a:latin typeface="Solano Gothic MVB RgCap" panose="02000606030000020004" pitchFamily="50" charset="0"/>
              </a:rPr>
              <a:t>Implementing policies</a:t>
            </a:r>
          </a:p>
        </p:txBody>
      </p:sp>
      <p:pic>
        <p:nvPicPr>
          <p:cNvPr id="5" name="Picture 4" descr="Light bulb on yellow background with sketched light beams and cord">
            <a:extLst>
              <a:ext uri="{FF2B5EF4-FFF2-40B4-BE49-F238E27FC236}">
                <a16:creationId xmlns:a16="http://schemas.microsoft.com/office/drawing/2014/main" id="{1E779279-4BFF-0981-1A12-E28135AE16DD}"/>
              </a:ext>
            </a:extLst>
          </p:cNvPr>
          <p:cNvPicPr>
            <a:picLocks noChangeAspect="1"/>
          </p:cNvPicPr>
          <p:nvPr/>
        </p:nvPicPr>
        <p:blipFill rotWithShape="1">
          <a:blip r:embed="rId3"/>
          <a:srcRect l="49032" r="4774"/>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68557" y="2008910"/>
            <a:ext cx="5444382" cy="4133474"/>
          </a:xfrm>
        </p:spPr>
        <p:txBody>
          <a:bodyPr>
            <a:normAutofit/>
          </a:bodyPr>
          <a:lstStyle/>
          <a:p>
            <a:r>
              <a:rPr lang="en-GB" sz="2400" dirty="0">
                <a:latin typeface="Oscine" panose="020B0506040202020204" pitchFamily="34" charset="0"/>
              </a:rPr>
              <a:t>“Case law” vs “statute law”</a:t>
            </a:r>
          </a:p>
          <a:p>
            <a:r>
              <a:rPr lang="en-GB" sz="2400" dirty="0">
                <a:latin typeface="Oscine" panose="020B0506040202020204" pitchFamily="34" charset="0"/>
              </a:rPr>
              <a:t>Getting buy-in</a:t>
            </a:r>
          </a:p>
          <a:p>
            <a:r>
              <a:rPr lang="en-GB" sz="2400" dirty="0">
                <a:latin typeface="Oscine" panose="020B0506040202020204" pitchFamily="34" charset="0"/>
              </a:rPr>
              <a:t>Stress-testing</a:t>
            </a:r>
          </a:p>
          <a:p>
            <a:r>
              <a:rPr lang="en-GB" sz="2400" dirty="0">
                <a:latin typeface="Oscine" panose="020B0506040202020204" pitchFamily="34" charset="0"/>
              </a:rPr>
              <a:t>Holding the line</a:t>
            </a:r>
          </a:p>
          <a:p>
            <a:r>
              <a:rPr lang="en-GB" sz="2400" dirty="0">
                <a:latin typeface="Oscine" panose="020B0506040202020204" pitchFamily="34" charset="0"/>
              </a:rPr>
              <a:t>Firm, not rigid</a:t>
            </a:r>
          </a:p>
          <a:p>
            <a:r>
              <a:rPr lang="en-GB" sz="2400" dirty="0">
                <a:latin typeface="Oscine" panose="020B0506040202020204" pitchFamily="34" charset="0"/>
              </a:rPr>
              <a:t>Small infractions matter</a:t>
            </a:r>
          </a:p>
          <a:p>
            <a:r>
              <a:rPr lang="en-GB" sz="2400" dirty="0">
                <a:latin typeface="Oscine" panose="020B0506040202020204" pitchFamily="34" charset="0"/>
              </a:rPr>
              <a:t>Communicate closely with SLT and explain significance</a:t>
            </a:r>
          </a:p>
          <a:p>
            <a:endParaRPr lang="en-GB" sz="2000" dirty="0">
              <a:latin typeface="Oscine" panose="020B0506040202020204" pitchFamily="34" charset="0"/>
            </a:endParaRPr>
          </a:p>
          <a:p>
            <a:endParaRPr lang="en-GB" sz="2000" dirty="0">
              <a:latin typeface="Oscine" panose="020B0506040202020204" pitchFamily="34" charset="0"/>
            </a:endParaRPr>
          </a:p>
          <a:p>
            <a:endParaRPr lang="en-GB" sz="2000" dirty="0">
              <a:latin typeface="Oscine" panose="020B0506040202020204" pitchFamily="34" charset="0"/>
            </a:endParaRPr>
          </a:p>
          <a:p>
            <a:pPr marL="0" indent="0">
              <a:buNone/>
            </a:pPr>
            <a:endParaRPr lang="en-GB" sz="2000" dirty="0">
              <a:latin typeface="Oscine" panose="020B0506040202020204" pitchFamily="34" charset="0"/>
            </a:endParaRPr>
          </a:p>
          <a:p>
            <a:endParaRPr lang="en-GB" sz="2000" dirty="0">
              <a:latin typeface="Oscine" panose="020B0506040202020204" pitchFamily="34" charset="0"/>
            </a:endParaRPr>
          </a:p>
          <a:p>
            <a:endParaRPr lang="en-GB" sz="2000" dirty="0">
              <a:latin typeface="Oscine" panose="020B0506040202020204" pitchFamily="34" charset="0"/>
            </a:endParaRPr>
          </a:p>
        </p:txBody>
      </p:sp>
    </p:spTree>
    <p:extLst>
      <p:ext uri="{BB962C8B-B14F-4D97-AF65-F5344CB8AC3E}">
        <p14:creationId xmlns:p14="http://schemas.microsoft.com/office/powerpoint/2010/main" val="32567594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10000"/>
              </a:lnSpc>
              <a:buNone/>
            </a:pPr>
            <a:endParaRPr lang="en-GB" sz="4400" dirty="0">
              <a:solidFill>
                <a:srgbClr val="223468"/>
              </a:solidFill>
              <a:latin typeface="Solano Gothic MVB RgCap" panose="02000606030000020004" pitchFamily="50" charset="0"/>
            </a:endParaRPr>
          </a:p>
          <a:p>
            <a:pPr marL="0" indent="0" algn="ctr">
              <a:lnSpc>
                <a:spcPct val="110000"/>
              </a:lnSpc>
              <a:buNone/>
            </a:pPr>
            <a:r>
              <a:rPr lang="en-GB" sz="4400" dirty="0">
                <a:solidFill>
                  <a:srgbClr val="223468"/>
                </a:solidFill>
                <a:latin typeface="Solano Gothic MVB RgCap" panose="02000606030000020004" pitchFamily="50" charset="0"/>
              </a:rPr>
              <a:t>3. CASE STUDIES</a:t>
            </a:r>
            <a:endParaRPr lang="en-GB" sz="4400" dirty="0">
              <a:latin typeface="Oscine" panose="020B0506040202020204" pitchFamily="34" charset="0"/>
            </a:endParaRPr>
          </a:p>
          <a:p>
            <a:pPr>
              <a:lnSpc>
                <a:spcPct val="110000"/>
              </a:lnSpc>
            </a:pPr>
            <a:endParaRPr lang="en-GB" sz="3200" dirty="0">
              <a:latin typeface="Oscine" panose="020B0506040202020204" pitchFamily="34" charset="0"/>
            </a:endParaRPr>
          </a:p>
          <a:p>
            <a:pPr>
              <a:lnSpc>
                <a:spcPct val="110000"/>
              </a:lnSpc>
            </a:pPr>
            <a:endParaRPr lang="en-GB" sz="3200" dirty="0">
              <a:latin typeface="Oscine" panose="020B0506040202020204" pitchFamily="34" charset="0"/>
            </a:endParaRPr>
          </a:p>
        </p:txBody>
      </p:sp>
    </p:spTree>
    <p:extLst>
      <p:ext uri="{BB962C8B-B14F-4D97-AF65-F5344CB8AC3E}">
        <p14:creationId xmlns:p14="http://schemas.microsoft.com/office/powerpoint/2010/main" val="393314736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2858729" cy="4930246"/>
          </a:xfrm>
        </p:spPr>
        <p:txBody>
          <a:bodyPr>
            <a:normAutofit/>
          </a:bodyPr>
          <a:lstStyle/>
          <a:p>
            <a:pPr algn="r"/>
            <a:r>
              <a:rPr lang="en-GB" dirty="0">
                <a:solidFill>
                  <a:srgbClr val="223468"/>
                </a:solidFill>
                <a:latin typeface="Solano Gothic MVB RgCap" panose="02000606030000020004" pitchFamily="50" charset="0"/>
              </a:rPr>
              <a:t>Overview of presentation</a:t>
            </a:r>
          </a:p>
        </p:txBody>
      </p:sp>
      <p:sp>
        <p:nvSpPr>
          <p:cNvPr id="3" name="Content Placeholder 2"/>
          <p:cNvSpPr>
            <a:spLocks noGrp="1"/>
          </p:cNvSpPr>
          <p:nvPr>
            <p:ph idx="1"/>
          </p:nvPr>
        </p:nvSpPr>
        <p:spPr>
          <a:xfrm>
            <a:off x="4041058" y="534838"/>
            <a:ext cx="7462683" cy="5871713"/>
          </a:xfrm>
        </p:spPr>
        <p:txBody>
          <a:bodyPr anchor="ctr">
            <a:normAutofit/>
          </a:bodyPr>
          <a:lstStyle/>
          <a:p>
            <a:r>
              <a:rPr lang="en-GB" dirty="0">
                <a:latin typeface="Oscine" panose="020B0506040202020204" pitchFamily="34" charset="0"/>
              </a:rPr>
              <a:t>School policy survey - findings</a:t>
            </a:r>
          </a:p>
          <a:p>
            <a:r>
              <a:rPr lang="en-GB" dirty="0">
                <a:latin typeface="Oscine" panose="020B0506040202020204" pitchFamily="34" charset="0"/>
              </a:rPr>
              <a:t>Building a policy framework</a:t>
            </a:r>
          </a:p>
          <a:p>
            <a:r>
              <a:rPr lang="en-GB" dirty="0">
                <a:latin typeface="Oscine" panose="020B0506040202020204" pitchFamily="34" charset="0"/>
              </a:rPr>
              <a:t>Case study discussions</a:t>
            </a:r>
          </a:p>
          <a:p>
            <a:r>
              <a:rPr lang="en-GB" dirty="0">
                <a:latin typeface="Oscine" panose="020B0506040202020204" pitchFamily="34" charset="0"/>
              </a:rPr>
              <a:t>Suggestions for best practice</a:t>
            </a:r>
          </a:p>
        </p:txBody>
      </p:sp>
      <p:cxnSp>
        <p:nvCxnSpPr>
          <p:cNvPr id="14" name="Straight Connector 13">
            <a:extLst>
              <a:ext uri="{FF2B5EF4-FFF2-40B4-BE49-F238E27FC236}">
                <a16:creationId xmlns:a16="http://schemas.microsoft.com/office/drawing/2014/main" id="{7615750D-1C61-4851-B6EB-2803DC1D9E1C}"/>
              </a:ext>
            </a:extLst>
          </p:cNvPr>
          <p:cNvCxnSpPr/>
          <p:nvPr/>
        </p:nvCxnSpPr>
        <p:spPr>
          <a:xfrm>
            <a:off x="3833007" y="1868424"/>
            <a:ext cx="0" cy="3121152"/>
          </a:xfrm>
          <a:prstGeom prst="line">
            <a:avLst/>
          </a:prstGeom>
          <a:ln w="22225">
            <a:solidFill>
              <a:srgbClr val="2234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90265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23468"/>
                </a:solidFill>
                <a:latin typeface="Solano Gothic MVB RgCap" panose="02000606030000020004" pitchFamily="50" charset="0"/>
              </a:rPr>
              <a:t>Case studies</a:t>
            </a:r>
            <a:endParaRPr lang="en-GB" dirty="0">
              <a:solidFill>
                <a:srgbClr val="223468"/>
              </a:solidFill>
            </a:endParaRPr>
          </a:p>
        </p:txBody>
      </p:sp>
      <p:sp>
        <p:nvSpPr>
          <p:cNvPr id="3" name="Content Placeholder 2"/>
          <p:cNvSpPr>
            <a:spLocks noGrp="1"/>
          </p:cNvSpPr>
          <p:nvPr>
            <p:ph idx="1"/>
          </p:nvPr>
        </p:nvSpPr>
        <p:spPr>
          <a:xfrm>
            <a:off x="796363" y="1762313"/>
            <a:ext cx="5174131" cy="4130488"/>
          </a:xfrm>
        </p:spPr>
        <p:txBody>
          <a:bodyPr>
            <a:noAutofit/>
          </a:bodyPr>
          <a:lstStyle/>
          <a:p>
            <a:pPr marL="0" indent="0">
              <a:lnSpc>
                <a:spcPct val="100000"/>
              </a:lnSpc>
              <a:spcBef>
                <a:spcPts val="0"/>
              </a:spcBef>
              <a:spcAft>
                <a:spcPts val="300"/>
              </a:spcAft>
              <a:buNone/>
            </a:pPr>
            <a:r>
              <a:rPr lang="en-GB" sz="2400" b="1" dirty="0">
                <a:latin typeface="Oscine" panose="020B0506040202020204" pitchFamily="34" charset="0"/>
              </a:rPr>
              <a:t>Case Study 1:</a:t>
            </a:r>
          </a:p>
          <a:p>
            <a:pPr marL="0" indent="0">
              <a:lnSpc>
                <a:spcPct val="100000"/>
              </a:lnSpc>
              <a:spcBef>
                <a:spcPts val="0"/>
              </a:spcBef>
              <a:spcAft>
                <a:spcPts val="300"/>
              </a:spcAft>
              <a:buNone/>
            </a:pPr>
            <a:r>
              <a:rPr lang="en-GB" sz="2400" dirty="0">
                <a:latin typeface="Oscine" panose="020B0506040202020204" pitchFamily="34" charset="0"/>
              </a:rPr>
              <a:t>You are an A Level school. A parent contacts you after a student performs badly in end of Year 12 exams, resulting in worse than expected predicted grades. They request higher predicted grades for the U.S. because “achieving the results doesn’t matter for American admissions”</a:t>
            </a:r>
          </a:p>
        </p:txBody>
      </p:sp>
      <p:sp>
        <p:nvSpPr>
          <p:cNvPr id="4" name="Content Placeholder 2">
            <a:extLst>
              <a:ext uri="{FF2B5EF4-FFF2-40B4-BE49-F238E27FC236}">
                <a16:creationId xmlns:a16="http://schemas.microsoft.com/office/drawing/2014/main" id="{346658C1-0BB0-98B4-6BDD-DD3D1804FCBE}"/>
              </a:ext>
            </a:extLst>
          </p:cNvPr>
          <p:cNvSpPr txBox="1">
            <a:spLocks/>
          </p:cNvSpPr>
          <p:nvPr/>
        </p:nvSpPr>
        <p:spPr>
          <a:xfrm>
            <a:off x="6012329" y="1762313"/>
            <a:ext cx="5174131" cy="3959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en-GB" sz="2400" b="1" dirty="0">
                <a:latin typeface="Oscine" panose="020B0506040202020204" pitchFamily="34" charset="0"/>
              </a:rPr>
              <a:t>Case Study 2:</a:t>
            </a:r>
          </a:p>
          <a:p>
            <a:pPr marL="0" indent="0">
              <a:lnSpc>
                <a:spcPct val="100000"/>
              </a:lnSpc>
              <a:spcBef>
                <a:spcPts val="0"/>
              </a:spcBef>
              <a:spcAft>
                <a:spcPts val="300"/>
              </a:spcAft>
              <a:buNone/>
            </a:pPr>
            <a:r>
              <a:rPr lang="en-GB" sz="2400" dirty="0">
                <a:latin typeface="Oscine" panose="020B0506040202020204" pitchFamily="34" charset="0"/>
              </a:rPr>
              <a:t>Your Head of Oxbridge Admissions cheerfully tells you that Student X was admitted to Oxford in early January. They have been advising them on U.S. applications and know that they are holding an Early Decision offer from Columbia since mid-December. You had no idea that their UCAS applications were still live.</a:t>
            </a:r>
          </a:p>
        </p:txBody>
      </p:sp>
      <p:sp>
        <p:nvSpPr>
          <p:cNvPr id="6" name="TextBox 5">
            <a:extLst>
              <a:ext uri="{FF2B5EF4-FFF2-40B4-BE49-F238E27FC236}">
                <a16:creationId xmlns:a16="http://schemas.microsoft.com/office/drawing/2014/main" id="{7E94D39D-B2FA-5165-0AF4-2B9B597C8136}"/>
              </a:ext>
            </a:extLst>
          </p:cNvPr>
          <p:cNvSpPr txBox="1"/>
          <p:nvPr/>
        </p:nvSpPr>
        <p:spPr>
          <a:xfrm>
            <a:off x="838200" y="5610483"/>
            <a:ext cx="10515599" cy="707886"/>
          </a:xfrm>
          <a:prstGeom prst="rect">
            <a:avLst/>
          </a:prstGeom>
          <a:noFill/>
        </p:spPr>
        <p:txBody>
          <a:bodyPr wrap="square">
            <a:spAutoFit/>
          </a:bodyPr>
          <a:lstStyle/>
          <a:p>
            <a:pPr>
              <a:lnSpc>
                <a:spcPct val="100000"/>
              </a:lnSpc>
              <a:spcBef>
                <a:spcPts val="0"/>
              </a:spcBef>
              <a:spcAft>
                <a:spcPts val="300"/>
              </a:spcAft>
            </a:pPr>
            <a:r>
              <a:rPr lang="en-GB" sz="2000" b="1" dirty="0">
                <a:latin typeface="Oscine" panose="020B0506040202020204" pitchFamily="34" charset="0"/>
              </a:rPr>
              <a:t>Discuss in tables: </a:t>
            </a:r>
            <a:r>
              <a:rPr lang="en-GB" sz="2000" dirty="0">
                <a:latin typeface="Oscine" panose="020B0506040202020204" pitchFamily="34" charset="0"/>
              </a:rPr>
              <a:t>1. Who are the stakeholders in each situation? 2. What’s the likely current response from your school? 3. What would be your preferred response? </a:t>
            </a:r>
          </a:p>
        </p:txBody>
      </p:sp>
    </p:spTree>
    <p:extLst>
      <p:ext uri="{BB962C8B-B14F-4D97-AF65-F5344CB8AC3E}">
        <p14:creationId xmlns:p14="http://schemas.microsoft.com/office/powerpoint/2010/main" val="36808155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23468"/>
                </a:solidFill>
                <a:latin typeface="Solano Gothic MVB RgCap" panose="02000606030000020004" pitchFamily="50" charset="0"/>
              </a:rPr>
              <a:t>Case studies</a:t>
            </a:r>
            <a:endParaRPr lang="en-GB" dirty="0">
              <a:solidFill>
                <a:srgbClr val="223468"/>
              </a:solidFill>
            </a:endParaRPr>
          </a:p>
        </p:txBody>
      </p:sp>
      <p:sp>
        <p:nvSpPr>
          <p:cNvPr id="3" name="Content Placeholder 2"/>
          <p:cNvSpPr>
            <a:spLocks noGrp="1"/>
          </p:cNvSpPr>
          <p:nvPr>
            <p:ph idx="1"/>
          </p:nvPr>
        </p:nvSpPr>
        <p:spPr>
          <a:xfrm>
            <a:off x="796363" y="1762313"/>
            <a:ext cx="5174131" cy="3848170"/>
          </a:xfrm>
        </p:spPr>
        <p:txBody>
          <a:bodyPr>
            <a:noAutofit/>
          </a:bodyPr>
          <a:lstStyle/>
          <a:p>
            <a:pPr marL="0" indent="0">
              <a:lnSpc>
                <a:spcPct val="100000"/>
              </a:lnSpc>
              <a:spcBef>
                <a:spcPts val="0"/>
              </a:spcBef>
              <a:spcAft>
                <a:spcPts val="300"/>
              </a:spcAft>
              <a:buNone/>
            </a:pPr>
            <a:r>
              <a:rPr lang="en-GB" sz="2400" b="1" dirty="0">
                <a:latin typeface="Oscine" panose="020B0506040202020204" pitchFamily="34" charset="0"/>
              </a:rPr>
              <a:t>Case Study 3:</a:t>
            </a:r>
          </a:p>
          <a:p>
            <a:pPr marL="0" indent="0">
              <a:lnSpc>
                <a:spcPct val="100000"/>
              </a:lnSpc>
              <a:spcBef>
                <a:spcPts val="0"/>
              </a:spcBef>
              <a:spcAft>
                <a:spcPts val="300"/>
              </a:spcAft>
              <a:buNone/>
            </a:pPr>
            <a:r>
              <a:rPr lang="en-GB" sz="2400" dirty="0">
                <a:latin typeface="Oscine" panose="020B0506040202020204" pitchFamily="34" charset="0"/>
              </a:rPr>
              <a:t>A parent contacts you requesting that a C grade in FSMQ Additional Mathematics be removed from the transcript, letting you know that “their external advisor has said that it doesn’t need to be reported and could harm their chances of admission at top colleges”</a:t>
            </a:r>
          </a:p>
        </p:txBody>
      </p:sp>
      <p:sp>
        <p:nvSpPr>
          <p:cNvPr id="4" name="Content Placeholder 2">
            <a:extLst>
              <a:ext uri="{FF2B5EF4-FFF2-40B4-BE49-F238E27FC236}">
                <a16:creationId xmlns:a16="http://schemas.microsoft.com/office/drawing/2014/main" id="{346658C1-0BB0-98B4-6BDD-DD3D1804FCBE}"/>
              </a:ext>
            </a:extLst>
          </p:cNvPr>
          <p:cNvSpPr txBox="1">
            <a:spLocks/>
          </p:cNvSpPr>
          <p:nvPr/>
        </p:nvSpPr>
        <p:spPr>
          <a:xfrm>
            <a:off x="6012329" y="1762313"/>
            <a:ext cx="5174131" cy="3093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en-GB" sz="2400" b="1" dirty="0">
                <a:latin typeface="Oscine" panose="020B0506040202020204" pitchFamily="34" charset="0"/>
              </a:rPr>
              <a:t>Case Study 4:</a:t>
            </a:r>
          </a:p>
          <a:p>
            <a:pPr marL="0" indent="0">
              <a:lnSpc>
                <a:spcPct val="100000"/>
              </a:lnSpc>
              <a:spcBef>
                <a:spcPts val="0"/>
              </a:spcBef>
              <a:spcAft>
                <a:spcPts val="300"/>
              </a:spcAft>
              <a:buNone/>
            </a:pPr>
            <a:r>
              <a:rPr lang="en-GB" sz="2400" dirty="0">
                <a:latin typeface="Oscine" panose="020B0506040202020204" pitchFamily="34" charset="0"/>
              </a:rPr>
              <a:t>A student is caught smoking at school in January of Year 13 and receives a one-day suspension as punishment. They have already submitted Regular Decision applications. The student wants to keep the punishment confidential and not inform universities.</a:t>
            </a:r>
          </a:p>
        </p:txBody>
      </p:sp>
      <p:sp>
        <p:nvSpPr>
          <p:cNvPr id="6" name="TextBox 5">
            <a:extLst>
              <a:ext uri="{FF2B5EF4-FFF2-40B4-BE49-F238E27FC236}">
                <a16:creationId xmlns:a16="http://schemas.microsoft.com/office/drawing/2014/main" id="{7E94D39D-B2FA-5165-0AF4-2B9B597C8136}"/>
              </a:ext>
            </a:extLst>
          </p:cNvPr>
          <p:cNvSpPr txBox="1"/>
          <p:nvPr/>
        </p:nvSpPr>
        <p:spPr>
          <a:xfrm>
            <a:off x="838200" y="5610483"/>
            <a:ext cx="10515599" cy="707886"/>
          </a:xfrm>
          <a:prstGeom prst="rect">
            <a:avLst/>
          </a:prstGeom>
          <a:noFill/>
        </p:spPr>
        <p:txBody>
          <a:bodyPr wrap="square">
            <a:spAutoFit/>
          </a:bodyPr>
          <a:lstStyle/>
          <a:p>
            <a:pPr>
              <a:lnSpc>
                <a:spcPct val="100000"/>
              </a:lnSpc>
              <a:spcBef>
                <a:spcPts val="0"/>
              </a:spcBef>
              <a:spcAft>
                <a:spcPts val="300"/>
              </a:spcAft>
            </a:pPr>
            <a:r>
              <a:rPr lang="en-GB" sz="2000" b="1" dirty="0">
                <a:latin typeface="Oscine" panose="020B0506040202020204" pitchFamily="34" charset="0"/>
              </a:rPr>
              <a:t>Discuss in tables: </a:t>
            </a:r>
            <a:r>
              <a:rPr lang="en-GB" sz="2000" dirty="0">
                <a:latin typeface="Oscine" panose="020B0506040202020204" pitchFamily="34" charset="0"/>
              </a:rPr>
              <a:t>1. Who are the stakeholders in each situation? 2. What’s the likely current response from your school? 3. What would be your preferred response?</a:t>
            </a:r>
          </a:p>
        </p:txBody>
      </p:sp>
    </p:spTree>
    <p:extLst>
      <p:ext uri="{BB962C8B-B14F-4D97-AF65-F5344CB8AC3E}">
        <p14:creationId xmlns:p14="http://schemas.microsoft.com/office/powerpoint/2010/main" val="24346561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10000"/>
              </a:lnSpc>
              <a:buNone/>
            </a:pPr>
            <a:endParaRPr lang="en-GB" sz="4400" dirty="0">
              <a:solidFill>
                <a:srgbClr val="223468"/>
              </a:solidFill>
              <a:latin typeface="Solano Gothic MVB RgCap" panose="02000606030000020004" pitchFamily="50" charset="0"/>
            </a:endParaRPr>
          </a:p>
          <a:p>
            <a:pPr marL="0" indent="0" algn="ctr">
              <a:lnSpc>
                <a:spcPct val="110000"/>
              </a:lnSpc>
              <a:buNone/>
            </a:pPr>
            <a:r>
              <a:rPr lang="en-GB" sz="4400" dirty="0">
                <a:solidFill>
                  <a:srgbClr val="223468"/>
                </a:solidFill>
                <a:latin typeface="Solano Gothic MVB RgCap" panose="02000606030000020004" pitchFamily="50" charset="0"/>
              </a:rPr>
              <a:t>4. Suggestions for best practice</a:t>
            </a:r>
            <a:endParaRPr lang="en-GB" sz="4400" dirty="0">
              <a:latin typeface="Oscine" panose="020B0506040202020204" pitchFamily="34" charset="0"/>
            </a:endParaRPr>
          </a:p>
          <a:p>
            <a:pPr>
              <a:lnSpc>
                <a:spcPct val="110000"/>
              </a:lnSpc>
            </a:pPr>
            <a:endParaRPr lang="en-GB" sz="3200" dirty="0">
              <a:latin typeface="Oscine" panose="020B0506040202020204" pitchFamily="34" charset="0"/>
            </a:endParaRPr>
          </a:p>
          <a:p>
            <a:pPr>
              <a:lnSpc>
                <a:spcPct val="110000"/>
              </a:lnSpc>
            </a:pPr>
            <a:endParaRPr lang="en-GB" sz="3200" dirty="0">
              <a:latin typeface="Oscine" panose="020B0506040202020204" pitchFamily="34" charset="0"/>
            </a:endParaRPr>
          </a:p>
        </p:txBody>
      </p:sp>
    </p:spTree>
    <p:extLst>
      <p:ext uri="{BB962C8B-B14F-4D97-AF65-F5344CB8AC3E}">
        <p14:creationId xmlns:p14="http://schemas.microsoft.com/office/powerpoint/2010/main" val="112915160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03776" y="1336390"/>
            <a:ext cx="6190412" cy="1182927"/>
          </a:xfrm>
        </p:spPr>
        <p:txBody>
          <a:bodyPr anchor="b">
            <a:normAutofit/>
          </a:bodyPr>
          <a:lstStyle/>
          <a:p>
            <a:r>
              <a:rPr lang="en-GB" sz="3900" dirty="0">
                <a:solidFill>
                  <a:srgbClr val="223468"/>
                </a:solidFill>
                <a:latin typeface="Solano Gothic MVB RgCap" panose="02000606030000020004" pitchFamily="50" charset="0"/>
              </a:rPr>
              <a:t>Suggestions for best practice: predicted grades</a:t>
            </a:r>
          </a:p>
        </p:txBody>
      </p:sp>
      <p:cxnSp>
        <p:nvCxnSpPr>
          <p:cNvPr id="27"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6" y="2660074"/>
            <a:ext cx="5887969" cy="3754582"/>
          </a:xfrm>
        </p:spPr>
        <p:txBody>
          <a:bodyPr anchor="t">
            <a:noAutofit/>
          </a:bodyPr>
          <a:lstStyle/>
          <a:p>
            <a:r>
              <a:rPr lang="en-GB" sz="2200" dirty="0">
                <a:solidFill>
                  <a:schemeClr val="tx1">
                    <a:alpha val="80000"/>
                  </a:schemeClr>
                </a:solidFill>
                <a:latin typeface="Oscine" panose="020B0506040202020204" pitchFamily="34" charset="0"/>
              </a:rPr>
              <a:t>Process should be determined by Deputy Head Academic in consultation with university advising team and HODs</a:t>
            </a:r>
          </a:p>
          <a:p>
            <a:r>
              <a:rPr lang="en-GB" sz="2200" dirty="0">
                <a:solidFill>
                  <a:schemeClr val="tx1">
                    <a:alpha val="80000"/>
                  </a:schemeClr>
                </a:solidFill>
                <a:latin typeface="Oscine" panose="020B0506040202020204" pitchFamily="34" charset="0"/>
              </a:rPr>
              <a:t>Who owns decision?</a:t>
            </a:r>
          </a:p>
          <a:p>
            <a:r>
              <a:rPr lang="en-GB" sz="2200" dirty="0">
                <a:solidFill>
                  <a:schemeClr val="tx1">
                    <a:alpha val="80000"/>
                  </a:schemeClr>
                </a:solidFill>
                <a:latin typeface="Oscine" panose="020B0506040202020204" pitchFamily="34" charset="0"/>
              </a:rPr>
              <a:t>Track data on gap between predicted and actual grades</a:t>
            </a:r>
          </a:p>
          <a:p>
            <a:r>
              <a:rPr lang="en-GB" sz="2200" dirty="0">
                <a:solidFill>
                  <a:schemeClr val="tx1">
                    <a:alpha val="80000"/>
                  </a:schemeClr>
                </a:solidFill>
                <a:latin typeface="Oscine" panose="020B0506040202020204" pitchFamily="34" charset="0"/>
              </a:rPr>
              <a:t>Equity issue: most vocal, powerful parents often get their way</a:t>
            </a:r>
          </a:p>
          <a:p>
            <a:r>
              <a:rPr lang="en-GB" sz="2200" dirty="0">
                <a:solidFill>
                  <a:schemeClr val="tx1">
                    <a:alpha val="80000"/>
                  </a:schemeClr>
                </a:solidFill>
                <a:latin typeface="Oscine" panose="020B0506040202020204" pitchFamily="34" charset="0"/>
              </a:rPr>
              <a:t>Write process of determining predicted grades on transcript</a:t>
            </a:r>
          </a:p>
          <a:p>
            <a:endParaRPr lang="en-GB" sz="2200" dirty="0">
              <a:solidFill>
                <a:schemeClr val="tx1">
                  <a:alpha val="80000"/>
                </a:schemeClr>
              </a:solidFill>
              <a:latin typeface="Oscine" panose="020B0506040202020204" pitchFamily="34" charset="0"/>
            </a:endParaRPr>
          </a:p>
        </p:txBody>
      </p:sp>
      <p:pic>
        <p:nvPicPr>
          <p:cNvPr id="5" name="Picture 4" descr="Desks in empty classroom">
            <a:extLst>
              <a:ext uri="{FF2B5EF4-FFF2-40B4-BE49-F238E27FC236}">
                <a16:creationId xmlns:a16="http://schemas.microsoft.com/office/drawing/2014/main" id="{D86F1261-2EED-B1DD-A570-36D73495DA6D}"/>
              </a:ext>
            </a:extLst>
          </p:cNvPr>
          <p:cNvPicPr>
            <a:picLocks noChangeAspect="1"/>
          </p:cNvPicPr>
          <p:nvPr/>
        </p:nvPicPr>
        <p:blipFill rotWithShape="1">
          <a:blip r:embed="rId3"/>
          <a:srcRect l="14334" r="10663" b="-3"/>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2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1"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0898809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336390"/>
            <a:ext cx="6155988" cy="1182927"/>
          </a:xfrm>
        </p:spPr>
        <p:txBody>
          <a:bodyPr anchor="b">
            <a:normAutofit/>
          </a:bodyPr>
          <a:lstStyle/>
          <a:p>
            <a:r>
              <a:rPr lang="en-GB" sz="3900" dirty="0">
                <a:solidFill>
                  <a:srgbClr val="223468"/>
                </a:solidFill>
                <a:latin typeface="Solano Gothic MVB RgCap" panose="02000606030000020004" pitchFamily="50" charset="0"/>
              </a:rPr>
              <a:t>Suggestions for best practice: disclosures</a:t>
            </a:r>
          </a:p>
        </p:txBody>
      </p:sp>
      <p:cxnSp>
        <p:nvCxnSpPr>
          <p:cNvPr id="45" name="Straight Connector 4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6" y="2829330"/>
            <a:ext cx="6190412" cy="3344459"/>
          </a:xfrm>
        </p:spPr>
        <p:txBody>
          <a:bodyPr anchor="t">
            <a:normAutofit lnSpcReduction="10000"/>
          </a:bodyPr>
          <a:lstStyle/>
          <a:p>
            <a:r>
              <a:rPr lang="en-GB" sz="2200" dirty="0">
                <a:solidFill>
                  <a:schemeClr val="tx1">
                    <a:alpha val="80000"/>
                  </a:schemeClr>
                </a:solidFill>
                <a:latin typeface="Oscine" panose="020B0506040202020204" pitchFamily="34" charset="0"/>
              </a:rPr>
              <a:t>Disciplinary infractions: decide the threshold e.g. suspension or higher and cut-off e.g. last 4 </a:t>
            </a:r>
            <a:r>
              <a:rPr lang="en-GB" sz="2200" dirty="0" err="1">
                <a:solidFill>
                  <a:schemeClr val="tx1">
                    <a:alpha val="80000"/>
                  </a:schemeClr>
                </a:solidFill>
                <a:latin typeface="Oscine" panose="020B0506040202020204" pitchFamily="34" charset="0"/>
              </a:rPr>
              <a:t>yrs</a:t>
            </a:r>
            <a:endParaRPr lang="en-GB" sz="2200" dirty="0">
              <a:solidFill>
                <a:schemeClr val="tx1">
                  <a:alpha val="80000"/>
                </a:schemeClr>
              </a:solidFill>
              <a:latin typeface="Oscine" panose="020B0506040202020204" pitchFamily="34" charset="0"/>
            </a:endParaRPr>
          </a:p>
          <a:p>
            <a:r>
              <a:rPr lang="en-GB" sz="2200" dirty="0">
                <a:solidFill>
                  <a:schemeClr val="tx1">
                    <a:alpha val="80000"/>
                  </a:schemeClr>
                </a:solidFill>
                <a:latin typeface="Oscine" panose="020B0506040202020204" pitchFamily="34" charset="0"/>
              </a:rPr>
              <a:t>Learning differences: family provides permission and approves wording</a:t>
            </a:r>
          </a:p>
          <a:p>
            <a:r>
              <a:rPr lang="en-GB" sz="2200" dirty="0">
                <a:solidFill>
                  <a:schemeClr val="tx1">
                    <a:alpha val="80000"/>
                  </a:schemeClr>
                </a:solidFill>
                <a:latin typeface="Oscine" panose="020B0506040202020204" pitchFamily="34" charset="0"/>
              </a:rPr>
              <a:t>Weaker formal exam grades: must be disclosed otherwise a “material omission” (NACAC)</a:t>
            </a:r>
          </a:p>
          <a:p>
            <a:r>
              <a:rPr lang="en-GB" sz="2200" dirty="0">
                <a:solidFill>
                  <a:schemeClr val="tx1">
                    <a:alpha val="80000"/>
                  </a:schemeClr>
                </a:solidFill>
                <a:latin typeface="Oscine" panose="020B0506040202020204" pitchFamily="34" charset="0"/>
              </a:rPr>
              <a:t>Decide which (if any) internal grades are shared – have they been graded with university applications in mind? Do teachers and students know?</a:t>
            </a:r>
          </a:p>
          <a:p>
            <a:endParaRPr lang="en-GB" sz="2000" dirty="0">
              <a:solidFill>
                <a:schemeClr val="tx1">
                  <a:alpha val="80000"/>
                </a:schemeClr>
              </a:solidFill>
              <a:latin typeface="Oscine" panose="020B0506040202020204" pitchFamily="34" charset="0"/>
            </a:endParaRPr>
          </a:p>
          <a:p>
            <a:pPr marL="0" indent="0">
              <a:buNone/>
            </a:pPr>
            <a:endParaRPr lang="en-GB" sz="2000" dirty="0">
              <a:solidFill>
                <a:schemeClr val="tx1">
                  <a:alpha val="80000"/>
                </a:schemeClr>
              </a:solidFill>
              <a:latin typeface="Oscine" panose="020B0506040202020204" pitchFamily="34" charset="0"/>
            </a:endParaRPr>
          </a:p>
          <a:p>
            <a:endParaRPr lang="en-GB" sz="2000" dirty="0">
              <a:solidFill>
                <a:schemeClr val="tx1">
                  <a:alpha val="80000"/>
                </a:schemeClr>
              </a:solidFill>
              <a:latin typeface="Oscine" panose="020B0506040202020204" pitchFamily="34" charset="0"/>
            </a:endParaRPr>
          </a:p>
          <a:p>
            <a:endParaRPr lang="en-GB" sz="2000" dirty="0">
              <a:solidFill>
                <a:schemeClr val="tx1">
                  <a:alpha val="80000"/>
                </a:schemeClr>
              </a:solidFill>
              <a:latin typeface="Oscine" panose="020B0506040202020204" pitchFamily="34" charset="0"/>
            </a:endParaRPr>
          </a:p>
        </p:txBody>
      </p:sp>
      <p:pic>
        <p:nvPicPr>
          <p:cNvPr id="27" name="Graphic 26" descr="Scales of Justice">
            <a:extLst>
              <a:ext uri="{FF2B5EF4-FFF2-40B4-BE49-F238E27FC236}">
                <a16:creationId xmlns:a16="http://schemas.microsoft.com/office/drawing/2014/main" id="{E5059710-59C4-1B0C-9D7F-9B2AC5703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4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4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4476252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775" y="1106007"/>
            <a:ext cx="10550025" cy="1182927"/>
          </a:xfrm>
        </p:spPr>
        <p:txBody>
          <a:bodyPr anchor="b">
            <a:normAutofit/>
          </a:bodyPr>
          <a:lstStyle/>
          <a:p>
            <a:r>
              <a:rPr lang="en-GB" sz="3900" dirty="0">
                <a:solidFill>
                  <a:srgbClr val="223468"/>
                </a:solidFill>
                <a:latin typeface="Solano Gothic MVB RgCap" panose="02000606030000020004" pitchFamily="50" charset="0"/>
              </a:rPr>
              <a:t>Suggestions for best practice: integrity</a:t>
            </a:r>
          </a:p>
        </p:txBody>
      </p:sp>
      <p:cxnSp>
        <p:nvCxnSpPr>
          <p:cNvPr id="35" name="Straight Connector 3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5" y="2598947"/>
            <a:ext cx="10550025" cy="3677348"/>
          </a:xfrm>
        </p:spPr>
        <p:txBody>
          <a:bodyPr anchor="t">
            <a:normAutofit/>
          </a:bodyPr>
          <a:lstStyle/>
          <a:p>
            <a:r>
              <a:rPr lang="en-GB" sz="2200" dirty="0">
                <a:solidFill>
                  <a:schemeClr val="tx1">
                    <a:alpha val="80000"/>
                  </a:schemeClr>
                </a:solidFill>
                <a:latin typeface="Oscine" panose="020B0506040202020204" pitchFamily="34" charset="0"/>
              </a:rPr>
              <a:t>Students cannot deposit at multiple universities in one country</a:t>
            </a:r>
          </a:p>
          <a:p>
            <a:r>
              <a:rPr lang="en-GB" sz="2200" dirty="0">
                <a:solidFill>
                  <a:schemeClr val="tx1">
                    <a:alpha val="80000"/>
                  </a:schemeClr>
                </a:solidFill>
                <a:latin typeface="Oscine" panose="020B0506040202020204" pitchFamily="34" charset="0"/>
              </a:rPr>
              <a:t>Decide on policy of holding conditional + unconditional offers in different countries</a:t>
            </a:r>
          </a:p>
          <a:p>
            <a:r>
              <a:rPr lang="en-GB" sz="2200" dirty="0">
                <a:solidFill>
                  <a:schemeClr val="tx1">
                    <a:alpha val="80000"/>
                  </a:schemeClr>
                </a:solidFill>
                <a:latin typeface="Oscine" panose="020B0506040202020204" pitchFamily="34" charset="0"/>
              </a:rPr>
              <a:t>Decide how to enforce Early Decision policy – consider additional doc</a:t>
            </a:r>
          </a:p>
          <a:p>
            <a:r>
              <a:rPr lang="en-GB" sz="2200" dirty="0">
                <a:solidFill>
                  <a:schemeClr val="tx1">
                    <a:alpha val="80000"/>
                  </a:schemeClr>
                </a:solidFill>
                <a:latin typeface="Oscine" panose="020B0506040202020204" pitchFamily="34" charset="0"/>
              </a:rPr>
              <a:t>IECs should be members of professional association i.e. IACAC, NACAC, IECA, HECA</a:t>
            </a:r>
          </a:p>
          <a:p>
            <a:r>
              <a:rPr lang="en-GB" sz="2200" dirty="0">
                <a:solidFill>
                  <a:schemeClr val="tx1">
                    <a:alpha val="80000"/>
                  </a:schemeClr>
                </a:solidFill>
                <a:latin typeface="Oscine" panose="020B0506040202020204" pitchFamily="34" charset="0"/>
              </a:rPr>
              <a:t>Letters of recommendation should be confidential</a:t>
            </a:r>
          </a:p>
          <a:p>
            <a:r>
              <a:rPr lang="en-GB" sz="2200" dirty="0">
                <a:solidFill>
                  <a:schemeClr val="tx1">
                    <a:alpha val="80000"/>
                  </a:schemeClr>
                </a:solidFill>
                <a:latin typeface="Oscine" panose="020B0506040202020204" pitchFamily="34" charset="0"/>
              </a:rPr>
              <a:t>Consider limiting number of applications (e.g. 15)</a:t>
            </a:r>
          </a:p>
          <a:p>
            <a:r>
              <a:rPr lang="en-GB" sz="2200" dirty="0">
                <a:solidFill>
                  <a:schemeClr val="tx1">
                    <a:alpha val="80000"/>
                  </a:schemeClr>
                </a:solidFill>
                <a:latin typeface="Oscine" panose="020B0506040202020204" pitchFamily="34" charset="0"/>
              </a:rPr>
              <a:t>Consider policy on use of student data in applicant portals</a:t>
            </a:r>
          </a:p>
          <a:p>
            <a:pPr marL="0" indent="0">
              <a:buNone/>
            </a:pPr>
            <a:endParaRPr lang="en-GB" sz="2200" dirty="0">
              <a:solidFill>
                <a:schemeClr val="tx1">
                  <a:alpha val="80000"/>
                </a:schemeClr>
              </a:solidFill>
              <a:latin typeface="Oscine" panose="020B0506040202020204" pitchFamily="34" charset="0"/>
            </a:endParaRPr>
          </a:p>
          <a:p>
            <a:endParaRPr lang="en-GB" sz="2200" dirty="0">
              <a:solidFill>
                <a:schemeClr val="tx1">
                  <a:alpha val="80000"/>
                </a:schemeClr>
              </a:solidFill>
              <a:latin typeface="Oscine" panose="020B0506040202020204" pitchFamily="34" charset="0"/>
            </a:endParaRPr>
          </a:p>
          <a:p>
            <a:endParaRPr lang="en-GB" sz="2200" dirty="0">
              <a:solidFill>
                <a:schemeClr val="tx1">
                  <a:alpha val="80000"/>
                </a:schemeClr>
              </a:solidFill>
              <a:latin typeface="Oscine" panose="020B0506040202020204" pitchFamily="34" charset="0"/>
            </a:endParaRPr>
          </a:p>
        </p:txBody>
      </p:sp>
      <p:grpSp>
        <p:nvGrpSpPr>
          <p:cNvPr id="37" name="Group 36">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3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3599902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5" y="3433763"/>
            <a:ext cx="3197013" cy="2743200"/>
          </a:xfrm>
        </p:spPr>
        <p:txBody>
          <a:bodyPr anchor="t">
            <a:normAutofit/>
          </a:bodyPr>
          <a:lstStyle/>
          <a:p>
            <a:pPr algn="ctr"/>
            <a:r>
              <a:rPr lang="en-GB" sz="3700" dirty="0">
                <a:solidFill>
                  <a:srgbClr val="223468"/>
                </a:solidFill>
                <a:latin typeface="Solano Gothic MVB RgCap" panose="02000606030000020004" pitchFamily="50" charset="0"/>
              </a:rPr>
              <a:t>final thoughts</a:t>
            </a:r>
          </a:p>
        </p:txBody>
      </p:sp>
      <p:sp>
        <p:nvSpPr>
          <p:cNvPr id="3" name="Content Placeholder 2"/>
          <p:cNvSpPr>
            <a:spLocks noGrp="1"/>
          </p:cNvSpPr>
          <p:nvPr>
            <p:ph idx="1"/>
          </p:nvPr>
        </p:nvSpPr>
        <p:spPr>
          <a:xfrm>
            <a:off x="4064000" y="643467"/>
            <a:ext cx="7305615" cy="5533496"/>
          </a:xfrm>
        </p:spPr>
        <p:txBody>
          <a:bodyPr anchor="ctr">
            <a:normAutofit/>
          </a:bodyPr>
          <a:lstStyle/>
          <a:p>
            <a:pPr marL="0" indent="0">
              <a:lnSpc>
                <a:spcPct val="110000"/>
              </a:lnSpc>
              <a:buNone/>
            </a:pPr>
            <a:r>
              <a:rPr lang="en-GB" dirty="0">
                <a:latin typeface="Oscine" panose="020B0506040202020204" pitchFamily="34" charset="0"/>
              </a:rPr>
              <a:t>University advising policies can </a:t>
            </a:r>
            <a:r>
              <a:rPr lang="en-GB" b="1" dirty="0">
                <a:latin typeface="Oscine" panose="020B0506040202020204" pitchFamily="34" charset="0"/>
              </a:rPr>
              <a:t>undermine </a:t>
            </a:r>
            <a:r>
              <a:rPr lang="en-GB" dirty="0">
                <a:latin typeface="Oscine" panose="020B0506040202020204" pitchFamily="34" charset="0"/>
              </a:rPr>
              <a:t>your framework of advising when:</a:t>
            </a:r>
          </a:p>
          <a:p>
            <a:pPr>
              <a:lnSpc>
                <a:spcPct val="110000"/>
              </a:lnSpc>
            </a:pPr>
            <a:r>
              <a:rPr lang="en-GB" dirty="0">
                <a:latin typeface="Oscine" panose="020B0506040202020204" pitchFamily="34" charset="0"/>
              </a:rPr>
              <a:t>They are not written down </a:t>
            </a:r>
          </a:p>
          <a:p>
            <a:pPr>
              <a:lnSpc>
                <a:spcPct val="110000"/>
              </a:lnSpc>
            </a:pPr>
            <a:r>
              <a:rPr lang="en-GB" dirty="0">
                <a:latin typeface="Oscine" panose="020B0506040202020204" pitchFamily="34" charset="0"/>
              </a:rPr>
              <a:t>They are not regularly communicated</a:t>
            </a:r>
          </a:p>
          <a:p>
            <a:pPr>
              <a:lnSpc>
                <a:spcPct val="110000"/>
              </a:lnSpc>
            </a:pPr>
            <a:r>
              <a:rPr lang="en-GB" dirty="0">
                <a:latin typeface="Oscine" panose="020B0506040202020204" pitchFamily="34" charset="0"/>
              </a:rPr>
              <a:t>Key stakeholders are not informed</a:t>
            </a:r>
          </a:p>
          <a:p>
            <a:pPr>
              <a:lnSpc>
                <a:spcPct val="110000"/>
              </a:lnSpc>
            </a:pPr>
            <a:r>
              <a:rPr lang="en-GB" dirty="0">
                <a:latin typeface="Oscine" panose="020B0506040202020204" pitchFamily="34" charset="0"/>
              </a:rPr>
              <a:t>They are not supported by HODs and SLT</a:t>
            </a:r>
          </a:p>
          <a:p>
            <a:pPr>
              <a:lnSpc>
                <a:spcPct val="110000"/>
              </a:lnSpc>
            </a:pPr>
            <a:r>
              <a:rPr lang="en-GB" dirty="0">
                <a:latin typeface="Oscine" panose="020B0506040202020204" pitchFamily="34" charset="0"/>
              </a:rPr>
              <a:t>They are left for years and become outdated</a:t>
            </a:r>
          </a:p>
          <a:p>
            <a:pPr>
              <a:lnSpc>
                <a:spcPct val="110000"/>
              </a:lnSpc>
            </a:pPr>
            <a:r>
              <a:rPr lang="en-GB" dirty="0">
                <a:latin typeface="Oscine" panose="020B0506040202020204" pitchFamily="34" charset="0"/>
              </a:rPr>
              <a:t>They are not upheld consistently</a:t>
            </a:r>
          </a:p>
        </p:txBody>
      </p:sp>
      <p:pic>
        <p:nvPicPr>
          <p:cNvPr id="7" name="Graphic 6" descr="Light Bulb and Gear">
            <a:extLst>
              <a:ext uri="{FF2B5EF4-FFF2-40B4-BE49-F238E27FC236}">
                <a16:creationId xmlns:a16="http://schemas.microsoft.com/office/drawing/2014/main" id="{709B3877-F0A8-4B5D-B547-D65795ACC2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030528"/>
            <a:ext cx="914400" cy="914400"/>
          </a:xfrm>
          <a:prstGeom prst="rect">
            <a:avLst/>
          </a:prstGeom>
        </p:spPr>
      </p:pic>
    </p:spTree>
    <p:extLst>
      <p:ext uri="{BB962C8B-B14F-4D97-AF65-F5344CB8AC3E}">
        <p14:creationId xmlns:p14="http://schemas.microsoft.com/office/powerpoint/2010/main" val="4142496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5" y="3433763"/>
            <a:ext cx="3197013" cy="2743200"/>
          </a:xfrm>
        </p:spPr>
        <p:txBody>
          <a:bodyPr anchor="t">
            <a:normAutofit/>
          </a:bodyPr>
          <a:lstStyle/>
          <a:p>
            <a:pPr algn="ctr"/>
            <a:r>
              <a:rPr lang="en-GB" sz="3700" dirty="0">
                <a:solidFill>
                  <a:srgbClr val="223468"/>
                </a:solidFill>
                <a:latin typeface="Solano Gothic MVB RgCap" panose="02000606030000020004" pitchFamily="50" charset="0"/>
              </a:rPr>
              <a:t>final thoughts</a:t>
            </a:r>
          </a:p>
        </p:txBody>
      </p:sp>
      <p:sp>
        <p:nvSpPr>
          <p:cNvPr id="3" name="Content Placeholder 2"/>
          <p:cNvSpPr>
            <a:spLocks noGrp="1"/>
          </p:cNvSpPr>
          <p:nvPr>
            <p:ph idx="1"/>
          </p:nvPr>
        </p:nvSpPr>
        <p:spPr>
          <a:xfrm>
            <a:off x="4064000" y="643467"/>
            <a:ext cx="7305615" cy="5533496"/>
          </a:xfrm>
        </p:spPr>
        <p:txBody>
          <a:bodyPr anchor="ctr">
            <a:normAutofit fontScale="92500"/>
          </a:bodyPr>
          <a:lstStyle/>
          <a:p>
            <a:pPr marL="0" indent="0">
              <a:lnSpc>
                <a:spcPct val="110000"/>
              </a:lnSpc>
              <a:buNone/>
            </a:pPr>
            <a:r>
              <a:rPr lang="en-GB" dirty="0">
                <a:latin typeface="Oscine" panose="020B0506040202020204" pitchFamily="34" charset="0"/>
              </a:rPr>
              <a:t>University advising policies can </a:t>
            </a:r>
            <a:r>
              <a:rPr lang="en-GB" b="1" dirty="0">
                <a:latin typeface="Oscine" panose="020B0506040202020204" pitchFamily="34" charset="0"/>
              </a:rPr>
              <a:t>support </a:t>
            </a:r>
            <a:r>
              <a:rPr lang="en-GB" dirty="0">
                <a:latin typeface="Oscine" panose="020B0506040202020204" pitchFamily="34" charset="0"/>
              </a:rPr>
              <a:t>your framework of advising</a:t>
            </a:r>
            <a:r>
              <a:rPr lang="en-GB" b="1" dirty="0">
                <a:latin typeface="Oscine" panose="020B0506040202020204" pitchFamily="34" charset="0"/>
              </a:rPr>
              <a:t> </a:t>
            </a:r>
            <a:r>
              <a:rPr lang="en-GB" dirty="0">
                <a:latin typeface="Oscine" panose="020B0506040202020204" pitchFamily="34" charset="0"/>
              </a:rPr>
              <a:t>when:</a:t>
            </a:r>
          </a:p>
          <a:p>
            <a:pPr>
              <a:lnSpc>
                <a:spcPct val="110000"/>
              </a:lnSpc>
            </a:pPr>
            <a:r>
              <a:rPr lang="en-GB" dirty="0">
                <a:latin typeface="Oscine" panose="020B0506040202020204" pitchFamily="34" charset="0"/>
              </a:rPr>
              <a:t>They are written down and published on school website</a:t>
            </a:r>
          </a:p>
          <a:p>
            <a:pPr>
              <a:lnSpc>
                <a:spcPct val="110000"/>
              </a:lnSpc>
            </a:pPr>
            <a:r>
              <a:rPr lang="en-GB" dirty="0">
                <a:latin typeface="Oscine" panose="020B0506040202020204" pitchFamily="34" charset="0"/>
              </a:rPr>
              <a:t>They are regularly communicated with families, who acknowledge them in the process </a:t>
            </a:r>
          </a:p>
          <a:p>
            <a:pPr>
              <a:lnSpc>
                <a:spcPct val="110000"/>
              </a:lnSpc>
            </a:pPr>
            <a:r>
              <a:rPr lang="en-GB" dirty="0">
                <a:latin typeface="Oscine" panose="020B0506040202020204" pitchFamily="34" charset="0"/>
              </a:rPr>
              <a:t>They have strong support from HODs, SLT, and stakeholders</a:t>
            </a:r>
          </a:p>
          <a:p>
            <a:pPr>
              <a:lnSpc>
                <a:spcPct val="110000"/>
              </a:lnSpc>
            </a:pPr>
            <a:r>
              <a:rPr lang="en-GB" dirty="0">
                <a:latin typeface="Oscine" panose="020B0506040202020204" pitchFamily="34" charset="0"/>
              </a:rPr>
              <a:t>They are regularly updated in response to trends and challenges</a:t>
            </a:r>
          </a:p>
          <a:p>
            <a:pPr>
              <a:lnSpc>
                <a:spcPct val="110000"/>
              </a:lnSpc>
            </a:pPr>
            <a:r>
              <a:rPr lang="en-GB" dirty="0">
                <a:latin typeface="Oscine" panose="020B0506040202020204" pitchFamily="34" charset="0"/>
              </a:rPr>
              <a:t>They are applied consistently</a:t>
            </a:r>
          </a:p>
        </p:txBody>
      </p:sp>
      <p:pic>
        <p:nvPicPr>
          <p:cNvPr id="7" name="Graphic 6" descr="Light Bulb and Gear">
            <a:extLst>
              <a:ext uri="{FF2B5EF4-FFF2-40B4-BE49-F238E27FC236}">
                <a16:creationId xmlns:a16="http://schemas.microsoft.com/office/drawing/2014/main" id="{709B3877-F0A8-4B5D-B547-D65795ACC2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030528"/>
            <a:ext cx="914400" cy="914400"/>
          </a:xfrm>
          <a:prstGeom prst="rect">
            <a:avLst/>
          </a:prstGeom>
        </p:spPr>
      </p:pic>
    </p:spTree>
    <p:extLst>
      <p:ext uri="{BB962C8B-B14F-4D97-AF65-F5344CB8AC3E}">
        <p14:creationId xmlns:p14="http://schemas.microsoft.com/office/powerpoint/2010/main" val="1324223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10000"/>
              </a:lnSpc>
              <a:buNone/>
            </a:pPr>
            <a:endParaRPr lang="en-GB" sz="4400" dirty="0">
              <a:solidFill>
                <a:srgbClr val="223468"/>
              </a:solidFill>
              <a:latin typeface="Solano Gothic MVB RgCap" panose="02000606030000020004" pitchFamily="50" charset="0"/>
            </a:endParaRPr>
          </a:p>
          <a:p>
            <a:pPr marL="0" indent="0" algn="ctr">
              <a:lnSpc>
                <a:spcPct val="110000"/>
              </a:lnSpc>
              <a:buNone/>
            </a:pPr>
            <a:r>
              <a:rPr lang="en-GB" sz="4400" dirty="0">
                <a:solidFill>
                  <a:srgbClr val="223468"/>
                </a:solidFill>
                <a:latin typeface="Solano Gothic MVB RgCap" panose="02000606030000020004" pitchFamily="50" charset="0"/>
              </a:rPr>
              <a:t>1. findings of survey on school policies </a:t>
            </a:r>
            <a:endParaRPr lang="en-GB" sz="4400" dirty="0">
              <a:latin typeface="Oscine" panose="020B0506040202020204" pitchFamily="34" charset="0"/>
            </a:endParaRPr>
          </a:p>
          <a:p>
            <a:pPr>
              <a:lnSpc>
                <a:spcPct val="110000"/>
              </a:lnSpc>
            </a:pPr>
            <a:endParaRPr lang="en-GB" sz="3200" dirty="0">
              <a:latin typeface="Oscine" panose="020B0506040202020204" pitchFamily="34" charset="0"/>
            </a:endParaRPr>
          </a:p>
          <a:p>
            <a:pPr>
              <a:lnSpc>
                <a:spcPct val="110000"/>
              </a:lnSpc>
            </a:pPr>
            <a:endParaRPr lang="en-GB" sz="3200" dirty="0">
              <a:latin typeface="Oscine" panose="020B0506040202020204" pitchFamily="34" charset="0"/>
            </a:endParaRPr>
          </a:p>
        </p:txBody>
      </p:sp>
    </p:spTree>
    <p:extLst>
      <p:ext uri="{BB962C8B-B14F-4D97-AF65-F5344CB8AC3E}">
        <p14:creationId xmlns:p14="http://schemas.microsoft.com/office/powerpoint/2010/main" val="95156206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3F29757F-7690-E85F-E7AC-165B1A11A0FD}"/>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GB" sz="4000" dirty="0" err="1">
                <a:solidFill>
                  <a:srgbClr val="223468"/>
                </a:solidFill>
                <a:latin typeface="Solano Gothic MVB RgCap" panose="02000606030000020004" pitchFamily="50" charset="0"/>
              </a:rPr>
              <a:t>SurveY</a:t>
            </a:r>
            <a:r>
              <a:rPr lang="en-GB" sz="4000" dirty="0">
                <a:solidFill>
                  <a:srgbClr val="223468"/>
                </a:solidFill>
                <a:latin typeface="Solano Gothic MVB RgCap" panose="02000606030000020004" pitchFamily="50" charset="0"/>
              </a:rPr>
              <a:t>: summary of respondents</a:t>
            </a:r>
          </a:p>
        </p:txBody>
      </p:sp>
      <p:sp>
        <p:nvSpPr>
          <p:cNvPr id="3" name="Content Placeholder 2"/>
          <p:cNvSpPr>
            <a:spLocks noGrp="1"/>
          </p:cNvSpPr>
          <p:nvPr>
            <p:ph idx="1"/>
          </p:nvPr>
        </p:nvSpPr>
        <p:spPr>
          <a:xfrm>
            <a:off x="7531610" y="2434201"/>
            <a:ext cx="3822189" cy="3742762"/>
          </a:xfrm>
        </p:spPr>
        <p:txBody>
          <a:bodyPr>
            <a:normAutofit/>
          </a:bodyPr>
          <a:lstStyle/>
          <a:p>
            <a:r>
              <a:rPr lang="en-GB" sz="2000">
                <a:latin typeface="Oscine" panose="020B0506040202020204" pitchFamily="34" charset="0"/>
              </a:rPr>
              <a:t>57 schools responded</a:t>
            </a:r>
          </a:p>
          <a:p>
            <a:r>
              <a:rPr lang="en-GB" sz="2000">
                <a:latin typeface="Oscine" panose="020B0506040202020204" pitchFamily="34" charset="0"/>
              </a:rPr>
              <a:t>84% of schools based in U.K. </a:t>
            </a:r>
          </a:p>
          <a:p>
            <a:r>
              <a:rPr lang="en-GB" sz="2000">
                <a:latin typeface="Oscine" panose="020B0506040202020204" pitchFamily="34" charset="0"/>
              </a:rPr>
              <a:t>91% independent; 9% state schools</a:t>
            </a:r>
          </a:p>
          <a:p>
            <a:r>
              <a:rPr lang="en-GB" sz="2000">
                <a:latin typeface="Oscine" panose="020B0506040202020204" pitchFamily="34" charset="0"/>
              </a:rPr>
              <a:t>21% international schools</a:t>
            </a:r>
          </a:p>
          <a:p>
            <a:r>
              <a:rPr lang="en-GB" sz="2000">
                <a:latin typeface="Oscine" panose="020B0506040202020204" pitchFamily="34" charset="0"/>
              </a:rPr>
              <a:t>58% International ACAC members</a:t>
            </a:r>
          </a:p>
          <a:p>
            <a:r>
              <a:rPr lang="en-GB" sz="2000">
                <a:latin typeface="Oscine" panose="020B0506040202020204" pitchFamily="34" charset="0"/>
              </a:rPr>
              <a:t>Range of curricula: 77% A Level, 25% IB, 14% AP/US High School, 4% other</a:t>
            </a:r>
          </a:p>
          <a:p>
            <a:pPr marL="0" indent="0">
              <a:buNone/>
            </a:pPr>
            <a:endParaRPr lang="en-GB" sz="2000">
              <a:latin typeface="Oscine" panose="020B0506040202020204" pitchFamily="34" charset="0"/>
            </a:endParaRPr>
          </a:p>
          <a:p>
            <a:endParaRPr lang="en-GB" sz="2000">
              <a:latin typeface="Oscine" panose="020B0506040202020204" pitchFamily="34" charset="0"/>
            </a:endParaRPr>
          </a:p>
          <a:p>
            <a:endParaRPr lang="en-GB" sz="2000">
              <a:latin typeface="Oscine" panose="020B0506040202020204" pitchFamily="34" charset="0"/>
            </a:endParaRPr>
          </a:p>
          <a:p>
            <a:pPr marL="0" indent="0">
              <a:buNone/>
            </a:pPr>
            <a:endParaRPr lang="en-GB" sz="2000">
              <a:latin typeface="Oscine" panose="020B0506040202020204" pitchFamily="34" charset="0"/>
            </a:endParaRPr>
          </a:p>
          <a:p>
            <a:endParaRPr lang="en-GB" sz="2000">
              <a:latin typeface="Oscine" panose="020B0506040202020204" pitchFamily="34" charset="0"/>
            </a:endParaRPr>
          </a:p>
          <a:p>
            <a:endParaRPr lang="en-GB" sz="2000">
              <a:latin typeface="Oscine" panose="020B0506040202020204" pitchFamily="34" charset="0"/>
            </a:endParaRPr>
          </a:p>
        </p:txBody>
      </p:sp>
    </p:spTree>
    <p:extLst>
      <p:ext uri="{BB962C8B-B14F-4D97-AF65-F5344CB8AC3E}">
        <p14:creationId xmlns:p14="http://schemas.microsoft.com/office/powerpoint/2010/main" val="35204455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8" name="Rectangle 39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5" name="Picture 374" descr="Orange coloured pencil standing out from the crowd of black pencils">
            <a:extLst>
              <a:ext uri="{FF2B5EF4-FFF2-40B4-BE49-F238E27FC236}">
                <a16:creationId xmlns:a16="http://schemas.microsoft.com/office/drawing/2014/main" id="{A8273C35-F17D-7383-01D1-3B82EB38BBF4}"/>
              </a:ext>
            </a:extLst>
          </p:cNvPr>
          <p:cNvPicPr>
            <a:picLocks noChangeAspect="1"/>
          </p:cNvPicPr>
          <p:nvPr/>
        </p:nvPicPr>
        <p:blipFill rotWithShape="1">
          <a:blip r:embed="rId3"/>
          <a:srcRect l="2712" r="12689"/>
          <a:stretch/>
        </p:blipFill>
        <p:spPr>
          <a:xfrm>
            <a:off x="2522356" y="10"/>
            <a:ext cx="9669642" cy="6857990"/>
          </a:xfrm>
          <a:prstGeom prst="rect">
            <a:avLst/>
          </a:prstGeom>
        </p:spPr>
      </p:pic>
      <p:sp>
        <p:nvSpPr>
          <p:cNvPr id="400" name="Rectangle 39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3822189" cy="1899912"/>
          </a:xfrm>
        </p:spPr>
        <p:txBody>
          <a:bodyPr>
            <a:normAutofit/>
          </a:bodyPr>
          <a:lstStyle/>
          <a:p>
            <a:r>
              <a:rPr lang="en-GB" sz="4000" dirty="0" err="1">
                <a:solidFill>
                  <a:srgbClr val="223468"/>
                </a:solidFill>
                <a:latin typeface="Solano Gothic MVB RgCap" panose="02000606030000020004" pitchFamily="50" charset="0"/>
              </a:rPr>
              <a:t>SurveY</a:t>
            </a:r>
            <a:r>
              <a:rPr lang="en-GB" sz="4000" dirty="0">
                <a:solidFill>
                  <a:srgbClr val="223468"/>
                </a:solidFill>
                <a:latin typeface="Solano Gothic MVB RgCap" panose="02000606030000020004" pitchFamily="50" charset="0"/>
              </a:rPr>
              <a:t>: digging into data</a:t>
            </a:r>
          </a:p>
        </p:txBody>
      </p:sp>
      <p:sp>
        <p:nvSpPr>
          <p:cNvPr id="3" name="Content Placeholder 2"/>
          <p:cNvSpPr>
            <a:spLocks noGrp="1"/>
          </p:cNvSpPr>
          <p:nvPr>
            <p:ph idx="1"/>
          </p:nvPr>
        </p:nvSpPr>
        <p:spPr>
          <a:xfrm>
            <a:off x="838200" y="2434201"/>
            <a:ext cx="4946073" cy="3742762"/>
          </a:xfrm>
        </p:spPr>
        <p:txBody>
          <a:bodyPr>
            <a:normAutofit/>
          </a:bodyPr>
          <a:lstStyle/>
          <a:p>
            <a:r>
              <a:rPr lang="en-GB" sz="2000" dirty="0">
                <a:latin typeface="Oscine" panose="020B0506040202020204" pitchFamily="34" charset="0"/>
              </a:rPr>
              <a:t>Used algorithm to look at key data and to create “policy score” for each school on scale of -14 to +14</a:t>
            </a:r>
          </a:p>
          <a:p>
            <a:r>
              <a:rPr lang="en-GB" sz="2000" dirty="0">
                <a:latin typeface="Oscine" panose="020B0506040202020204" pitchFamily="34" charset="0"/>
              </a:rPr>
              <a:t>16% schools: </a:t>
            </a:r>
            <a:r>
              <a:rPr lang="en-GB" sz="2000" b="1" dirty="0">
                <a:latin typeface="Oscine" panose="020B0506040202020204" pitchFamily="34" charset="0"/>
              </a:rPr>
              <a:t>fighting fit </a:t>
            </a:r>
            <a:r>
              <a:rPr lang="en-GB" sz="2000" dirty="0">
                <a:latin typeface="Oscine" panose="020B0506040202020204" pitchFamily="34" charset="0"/>
              </a:rPr>
              <a:t>(7+)</a:t>
            </a:r>
            <a:endParaRPr lang="en-GB" sz="2000" b="1" dirty="0">
              <a:latin typeface="Oscine" panose="020B0506040202020204" pitchFamily="34" charset="0"/>
            </a:endParaRPr>
          </a:p>
          <a:p>
            <a:r>
              <a:rPr lang="en-GB" sz="2000" dirty="0">
                <a:latin typeface="Oscine" panose="020B0506040202020204" pitchFamily="34" charset="0"/>
              </a:rPr>
              <a:t>42% schools: </a:t>
            </a:r>
            <a:r>
              <a:rPr lang="en-GB" sz="2000" b="1" dirty="0">
                <a:latin typeface="Oscine" panose="020B0506040202020204" pitchFamily="34" charset="0"/>
              </a:rPr>
              <a:t>fighting the good fight </a:t>
            </a:r>
            <a:r>
              <a:rPr lang="en-GB" sz="2000" dirty="0">
                <a:latin typeface="Oscine" panose="020B0506040202020204" pitchFamily="34" charset="0"/>
              </a:rPr>
              <a:t> (1-6)</a:t>
            </a:r>
          </a:p>
          <a:p>
            <a:r>
              <a:rPr lang="en-GB" sz="2000" dirty="0">
                <a:latin typeface="Oscine" panose="020B0506040202020204" pitchFamily="34" charset="0"/>
              </a:rPr>
              <a:t>35% schools: </a:t>
            </a:r>
            <a:r>
              <a:rPr lang="en-GB" sz="2000" b="1" dirty="0">
                <a:latin typeface="Oscine" panose="020B0506040202020204" pitchFamily="34" charset="0"/>
              </a:rPr>
              <a:t>uphill fight</a:t>
            </a:r>
            <a:r>
              <a:rPr lang="en-GB" sz="2000" dirty="0">
                <a:latin typeface="Oscine" panose="020B0506040202020204" pitchFamily="34" charset="0"/>
              </a:rPr>
              <a:t> (-6-0)</a:t>
            </a:r>
            <a:endParaRPr lang="en-GB" sz="2000" b="1" dirty="0">
              <a:latin typeface="Oscine" panose="020B0506040202020204" pitchFamily="34" charset="0"/>
            </a:endParaRPr>
          </a:p>
          <a:p>
            <a:r>
              <a:rPr lang="en-GB" sz="2000" dirty="0">
                <a:latin typeface="Oscine" panose="020B0506040202020204" pitchFamily="34" charset="0"/>
              </a:rPr>
              <a:t>7% schools: </a:t>
            </a:r>
            <a:r>
              <a:rPr lang="en-GB" sz="2000" b="1" dirty="0">
                <a:latin typeface="Oscine" panose="020B0506040202020204" pitchFamily="34" charset="0"/>
              </a:rPr>
              <a:t>fire-fighting</a:t>
            </a:r>
            <a:r>
              <a:rPr lang="en-GB" sz="2000" dirty="0">
                <a:latin typeface="Oscine" panose="020B0506040202020204" pitchFamily="34" charset="0"/>
              </a:rPr>
              <a:t> (-7 or lower)</a:t>
            </a:r>
            <a:endParaRPr lang="en-GB" sz="2000" b="1" dirty="0">
              <a:latin typeface="Oscine" panose="020B0506040202020204" pitchFamily="34" charset="0"/>
            </a:endParaRPr>
          </a:p>
          <a:p>
            <a:endParaRPr lang="en-GB" sz="2000" dirty="0">
              <a:latin typeface="Oscine" panose="020B0506040202020204" pitchFamily="34" charset="0"/>
            </a:endParaRPr>
          </a:p>
          <a:p>
            <a:endParaRPr lang="en-GB" sz="2000" dirty="0">
              <a:latin typeface="Oscine" panose="020B0506040202020204" pitchFamily="34" charset="0"/>
            </a:endParaRPr>
          </a:p>
          <a:p>
            <a:pPr marL="0" indent="0">
              <a:buNone/>
            </a:pPr>
            <a:endParaRPr lang="en-GB" sz="2000" dirty="0">
              <a:latin typeface="Oscine" panose="020B0506040202020204" pitchFamily="34" charset="0"/>
            </a:endParaRPr>
          </a:p>
          <a:p>
            <a:endParaRPr lang="en-GB" sz="2000" dirty="0">
              <a:latin typeface="Oscine" panose="020B0506040202020204" pitchFamily="34" charset="0"/>
            </a:endParaRPr>
          </a:p>
          <a:p>
            <a:endParaRPr lang="en-GB" sz="2000" dirty="0">
              <a:latin typeface="Oscine" panose="020B0506040202020204" pitchFamily="34" charset="0"/>
            </a:endParaRPr>
          </a:p>
        </p:txBody>
      </p:sp>
    </p:spTree>
    <p:extLst>
      <p:ext uri="{BB962C8B-B14F-4D97-AF65-F5344CB8AC3E}">
        <p14:creationId xmlns:p14="http://schemas.microsoft.com/office/powerpoint/2010/main" val="23606844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anchor="b">
            <a:normAutofit/>
          </a:bodyPr>
          <a:lstStyle/>
          <a:p>
            <a:r>
              <a:rPr lang="en-GB" sz="3200">
                <a:solidFill>
                  <a:srgbClr val="FFFFFF"/>
                </a:solidFill>
                <a:latin typeface="Solano Gothic MVB RgCap" panose="02000606030000020004" pitchFamily="50" charset="0"/>
              </a:rPr>
              <a:t>Survey: robustness of policies </a:t>
            </a:r>
          </a:p>
        </p:txBody>
      </p:sp>
      <p:sp>
        <p:nvSpPr>
          <p:cNvPr id="3" name="Content Placeholder 2"/>
          <p:cNvSpPr>
            <a:spLocks noGrp="1"/>
          </p:cNvSpPr>
          <p:nvPr>
            <p:ph idx="1"/>
          </p:nvPr>
        </p:nvSpPr>
        <p:spPr>
          <a:xfrm>
            <a:off x="755484" y="2459116"/>
            <a:ext cx="3702579" cy="3524823"/>
          </a:xfrm>
        </p:spPr>
        <p:txBody>
          <a:bodyPr>
            <a:normAutofit/>
          </a:bodyPr>
          <a:lstStyle/>
          <a:p>
            <a:pPr marL="0" indent="0">
              <a:buNone/>
            </a:pPr>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p:txBody>
      </p:sp>
      <p:graphicFrame>
        <p:nvGraphicFramePr>
          <p:cNvPr id="6" name="Chart 5">
            <a:extLst>
              <a:ext uri="{FF2B5EF4-FFF2-40B4-BE49-F238E27FC236}">
                <a16:creationId xmlns:a16="http://schemas.microsoft.com/office/drawing/2014/main" id="{D92E70A2-AAD1-5637-ACEC-097C590E010E}"/>
              </a:ext>
            </a:extLst>
          </p:cNvPr>
          <p:cNvGraphicFramePr/>
          <p:nvPr>
            <p:extLst>
              <p:ext uri="{D42A27DB-BD31-4B8C-83A1-F6EECF244321}">
                <p14:modId xmlns:p14="http://schemas.microsoft.com/office/powerpoint/2010/main" val="3130861363"/>
              </p:ext>
            </p:extLst>
          </p:nvPr>
        </p:nvGraphicFramePr>
        <p:xfrm>
          <a:off x="6005304" y="787114"/>
          <a:ext cx="5407002" cy="5283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31492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anchor="b">
            <a:normAutofit/>
          </a:bodyPr>
          <a:lstStyle/>
          <a:p>
            <a:r>
              <a:rPr lang="en-GB" sz="3200">
                <a:solidFill>
                  <a:srgbClr val="FFFFFF"/>
                </a:solidFill>
                <a:latin typeface="Solano Gothic MVB RgCap" panose="02000606030000020004" pitchFamily="50" charset="0"/>
              </a:rPr>
              <a:t>Survey: predicted grades</a:t>
            </a:r>
          </a:p>
        </p:txBody>
      </p:sp>
      <p:sp>
        <p:nvSpPr>
          <p:cNvPr id="3" name="Content Placeholder 2"/>
          <p:cNvSpPr>
            <a:spLocks noGrp="1"/>
          </p:cNvSpPr>
          <p:nvPr>
            <p:ph idx="1"/>
          </p:nvPr>
        </p:nvSpPr>
        <p:spPr>
          <a:xfrm>
            <a:off x="755484" y="2459116"/>
            <a:ext cx="3702579" cy="3524823"/>
          </a:xfrm>
        </p:spPr>
        <p:txBody>
          <a:bodyPr>
            <a:normAutofit/>
          </a:bodyPr>
          <a:lstStyle/>
          <a:p>
            <a:pPr marL="0" indent="0">
              <a:buNone/>
            </a:pPr>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p:txBody>
      </p:sp>
      <p:graphicFrame>
        <p:nvGraphicFramePr>
          <p:cNvPr id="6" name="Chart 5">
            <a:extLst>
              <a:ext uri="{FF2B5EF4-FFF2-40B4-BE49-F238E27FC236}">
                <a16:creationId xmlns:a16="http://schemas.microsoft.com/office/drawing/2014/main" id="{D92E70A2-AAD1-5637-ACEC-097C590E010E}"/>
              </a:ext>
            </a:extLst>
          </p:cNvPr>
          <p:cNvGraphicFramePr/>
          <p:nvPr>
            <p:extLst>
              <p:ext uri="{D42A27DB-BD31-4B8C-83A1-F6EECF244321}">
                <p14:modId xmlns:p14="http://schemas.microsoft.com/office/powerpoint/2010/main" val="1416489116"/>
              </p:ext>
            </p:extLst>
          </p:nvPr>
        </p:nvGraphicFramePr>
        <p:xfrm>
          <a:off x="6005304" y="787114"/>
          <a:ext cx="5407002" cy="5283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312234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anchor="b">
            <a:normAutofit/>
          </a:bodyPr>
          <a:lstStyle/>
          <a:p>
            <a:r>
              <a:rPr lang="en-GB" sz="3200">
                <a:solidFill>
                  <a:srgbClr val="FFFFFF"/>
                </a:solidFill>
                <a:latin typeface="Solano Gothic MVB RgCap" panose="02000606030000020004" pitchFamily="50" charset="0"/>
              </a:rPr>
              <a:t>Survey: working with Independent consultants</a:t>
            </a:r>
          </a:p>
        </p:txBody>
      </p:sp>
      <p:sp>
        <p:nvSpPr>
          <p:cNvPr id="3" name="Content Placeholder 2"/>
          <p:cNvSpPr>
            <a:spLocks noGrp="1"/>
          </p:cNvSpPr>
          <p:nvPr>
            <p:ph idx="1"/>
          </p:nvPr>
        </p:nvSpPr>
        <p:spPr>
          <a:xfrm>
            <a:off x="755484" y="2459116"/>
            <a:ext cx="3702579" cy="3524823"/>
          </a:xfrm>
        </p:spPr>
        <p:txBody>
          <a:bodyPr>
            <a:normAutofit/>
          </a:bodyPr>
          <a:lstStyle/>
          <a:p>
            <a:pPr marL="0" indent="0">
              <a:buNone/>
            </a:pPr>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p:txBody>
      </p:sp>
      <p:graphicFrame>
        <p:nvGraphicFramePr>
          <p:cNvPr id="6" name="Chart 5">
            <a:extLst>
              <a:ext uri="{FF2B5EF4-FFF2-40B4-BE49-F238E27FC236}">
                <a16:creationId xmlns:a16="http://schemas.microsoft.com/office/drawing/2014/main" id="{D92E70A2-AAD1-5637-ACEC-097C590E010E}"/>
              </a:ext>
            </a:extLst>
          </p:cNvPr>
          <p:cNvGraphicFramePr/>
          <p:nvPr>
            <p:extLst>
              <p:ext uri="{D42A27DB-BD31-4B8C-83A1-F6EECF244321}">
                <p14:modId xmlns:p14="http://schemas.microsoft.com/office/powerpoint/2010/main" val="1614774086"/>
              </p:ext>
            </p:extLst>
          </p:nvPr>
        </p:nvGraphicFramePr>
        <p:xfrm>
          <a:off x="6005304" y="787114"/>
          <a:ext cx="5407002" cy="5283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180820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anchor="b">
            <a:normAutofit/>
          </a:bodyPr>
          <a:lstStyle/>
          <a:p>
            <a:r>
              <a:rPr lang="en-GB" sz="3200">
                <a:solidFill>
                  <a:srgbClr val="FFFFFF"/>
                </a:solidFill>
                <a:latin typeface="Solano Gothic MVB RgCap" panose="02000606030000020004" pitchFamily="50" charset="0"/>
              </a:rPr>
              <a:t>Survey: material omissions</a:t>
            </a:r>
          </a:p>
        </p:txBody>
      </p:sp>
      <p:sp>
        <p:nvSpPr>
          <p:cNvPr id="3" name="Content Placeholder 2"/>
          <p:cNvSpPr>
            <a:spLocks noGrp="1"/>
          </p:cNvSpPr>
          <p:nvPr>
            <p:ph idx="1"/>
          </p:nvPr>
        </p:nvSpPr>
        <p:spPr>
          <a:xfrm>
            <a:off x="755484" y="2459116"/>
            <a:ext cx="3702579" cy="3524823"/>
          </a:xfrm>
        </p:spPr>
        <p:txBody>
          <a:bodyPr>
            <a:normAutofit/>
          </a:bodyPr>
          <a:lstStyle/>
          <a:p>
            <a:pPr marL="0" indent="0">
              <a:buNone/>
            </a:pPr>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a:p>
            <a:endParaRPr lang="en-GB" sz="2000">
              <a:solidFill>
                <a:srgbClr val="FFFFFF"/>
              </a:solidFill>
              <a:latin typeface="Oscine" panose="020B0506040202020204" pitchFamily="34" charset="0"/>
            </a:endParaRPr>
          </a:p>
        </p:txBody>
      </p:sp>
      <p:graphicFrame>
        <p:nvGraphicFramePr>
          <p:cNvPr id="6" name="Chart 5">
            <a:extLst>
              <a:ext uri="{FF2B5EF4-FFF2-40B4-BE49-F238E27FC236}">
                <a16:creationId xmlns:a16="http://schemas.microsoft.com/office/drawing/2014/main" id="{D92E70A2-AAD1-5637-ACEC-097C590E010E}"/>
              </a:ext>
            </a:extLst>
          </p:cNvPr>
          <p:cNvGraphicFramePr/>
          <p:nvPr>
            <p:extLst>
              <p:ext uri="{D42A27DB-BD31-4B8C-83A1-F6EECF244321}">
                <p14:modId xmlns:p14="http://schemas.microsoft.com/office/powerpoint/2010/main" val="753017052"/>
              </p:ext>
            </p:extLst>
          </p:nvPr>
        </p:nvGraphicFramePr>
        <p:xfrm>
          <a:off x="6005304" y="787114"/>
          <a:ext cx="5407002" cy="5283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505030"/>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1228</Words>
  <Application>Microsoft Office PowerPoint</Application>
  <PresentationFormat>Widescreen</PresentationFormat>
  <Paragraphs>178</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Calibri</vt:lpstr>
      <vt:lpstr>Oscine</vt:lpstr>
      <vt:lpstr>Solano Gothic MVB RgCap</vt:lpstr>
      <vt:lpstr>Office Theme</vt:lpstr>
      <vt:lpstr>PowerPoint Presentation</vt:lpstr>
      <vt:lpstr>Overview of presentation</vt:lpstr>
      <vt:lpstr>PowerPoint Presentation</vt:lpstr>
      <vt:lpstr>SurveY: summary of respondents</vt:lpstr>
      <vt:lpstr>SurveY: digging into data</vt:lpstr>
      <vt:lpstr>Survey: robustness of policies </vt:lpstr>
      <vt:lpstr>Survey: predicted grades</vt:lpstr>
      <vt:lpstr>Survey: working with Independent consultants</vt:lpstr>
      <vt:lpstr>Survey: material omissions</vt:lpstr>
      <vt:lpstr>Survey: need for integrity</vt:lpstr>
      <vt:lpstr>Survey: gaining unfair advantage</vt:lpstr>
      <vt:lpstr>Survey: support from senior leadership</vt:lpstr>
      <vt:lpstr>SurveY: key takeaways</vt:lpstr>
      <vt:lpstr>PowerPoint Presentation</vt:lpstr>
      <vt:lpstr>Areas for consideration</vt:lpstr>
      <vt:lpstr>Benefits of written policies</vt:lpstr>
      <vt:lpstr>Writing policies</vt:lpstr>
      <vt:lpstr>Implementing policies</vt:lpstr>
      <vt:lpstr>PowerPoint Presentation</vt:lpstr>
      <vt:lpstr>Case studies</vt:lpstr>
      <vt:lpstr>Case studies</vt:lpstr>
      <vt:lpstr>PowerPoint Presentation</vt:lpstr>
      <vt:lpstr>Suggestions for best practice: predicted grades</vt:lpstr>
      <vt:lpstr>Suggestions for best practice: disclosures</vt:lpstr>
      <vt:lpstr>Suggestions for best practice: integrity</vt:lpstr>
      <vt:lpstr>final thoughts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What’s going on with the SAT and ACT?</dc:title>
  <dc:creator>Jason Smith</dc:creator>
  <cp:lastModifiedBy>Simon Lewis</cp:lastModifiedBy>
  <cp:revision>8</cp:revision>
  <dcterms:created xsi:type="dcterms:W3CDTF">2020-09-30T14:01:53Z</dcterms:created>
  <dcterms:modified xsi:type="dcterms:W3CDTF">2024-06-09T23:48:19Z</dcterms:modified>
</cp:coreProperties>
</file>