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1" r:id="rId7"/>
    <p:sldId id="263" r:id="rId8"/>
    <p:sldId id="262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8"/>
  </p:normalViewPr>
  <p:slideViewPr>
    <p:cSldViewPr snapToGrid="0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9A806-FE3F-2C50-330E-DD3E127F0B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F01B0B-5F21-7486-8730-5F5853646D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405D4C-3325-6408-3F8F-F7ECBBBD0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9D99-DC51-E645-A2F8-B8B45A7D60EC}" type="datetimeFigureOut">
              <a:rPr lang="en-US" smtClean="0"/>
              <a:t>6/7/24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30C08-45FA-EEDA-B107-E015819DD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D82892-F317-8D44-3A73-85358EB9B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97349-6D22-FB48-8892-94DF252F3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755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1CB15-5B7A-84E6-EE4C-B204AD308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7E600E-1C81-068B-67E4-CED7923468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4B1DC-F326-8DA2-112C-FD1FB4C0F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9D99-DC51-E645-A2F8-B8B45A7D60EC}" type="datetimeFigureOut">
              <a:rPr lang="en-US" smtClean="0"/>
              <a:t>6/7/24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99058-5D74-4BF3-B6A0-14DFF7CB3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05323-B379-0F10-8B97-52037E767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97349-6D22-FB48-8892-94DF252F3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541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947940-E2EC-3712-2D09-5F67885B52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4EB6E6-9230-73B4-4B14-917AAB21F7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FC1EA3-FCCE-2D1C-94D9-D70F7ACB6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9D99-DC51-E645-A2F8-B8B45A7D60EC}" type="datetimeFigureOut">
              <a:rPr lang="en-US" smtClean="0"/>
              <a:t>6/7/24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7801A-4BF4-5428-6671-11DBAC05B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0B3D4-0254-7739-B648-1311DEA34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97349-6D22-FB48-8892-94DF252F3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450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436BC-0507-436B-B497-BE72F659C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F5795-9684-0977-9E1D-A4803CCF1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0954F-3077-2D8C-8E81-D1735F6CE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9D99-DC51-E645-A2F8-B8B45A7D60EC}" type="datetimeFigureOut">
              <a:rPr lang="en-US" smtClean="0"/>
              <a:t>6/7/24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DB900-285E-5C53-AA0F-D65C57BE8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54A95-2504-808A-D0C0-3DE1F0771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97349-6D22-FB48-8892-94DF252F3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51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DD9E3-CB1C-3009-9326-BDE487C7B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1AC12D-CBA3-54F3-0220-F4FB269FD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5B377-351F-926C-7EF1-68790E5F3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9D99-DC51-E645-A2F8-B8B45A7D60EC}" type="datetimeFigureOut">
              <a:rPr lang="en-US" smtClean="0"/>
              <a:t>6/7/24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85AB4-4E25-2816-09B4-F4AF8D8D9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3E3EB-816D-EBD9-C38D-E033DABD3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97349-6D22-FB48-8892-94DF252F3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039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2D37C-AC6D-3409-4E75-B4E2C2F23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EBB01-A165-658C-1CA2-C2B74898CF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D4980E-6FE9-AF07-41C3-AA375979A5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A25256-88A7-62DC-61B9-07E371802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9D99-DC51-E645-A2F8-B8B45A7D60EC}" type="datetimeFigureOut">
              <a:rPr lang="en-US" smtClean="0"/>
              <a:t>6/7/24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D3A600-DE68-9A92-E1CF-87D22F4CA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9776FD-5A9A-52D6-0972-6ADF6E3A8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97349-6D22-FB48-8892-94DF252F3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207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5F12E-04A6-BF43-733A-AA3F83B15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A317BE-8132-C353-582A-A1DF5ACBF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5346CF-9F55-E271-724E-B7B3C4B295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4CAD25-1F46-7E3D-F209-8D12B015BA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379437-7A3D-4F87-0BCC-976FC662DB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F263F2-871E-D3C7-8974-9EAEF924A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9D99-DC51-E645-A2F8-B8B45A7D60EC}" type="datetimeFigureOut">
              <a:rPr lang="en-US" smtClean="0"/>
              <a:t>6/7/24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D545F1-42CB-B0AA-6FC5-B41204FF4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D28F02-B2A7-CD51-6AF3-DEA675007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97349-6D22-FB48-8892-94DF252F3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37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082F8-73A3-F7D4-0864-D4F3D67CB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158E70-A4BC-C2FC-36A5-28304A7B2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9D99-DC51-E645-A2F8-B8B45A7D60EC}" type="datetimeFigureOut">
              <a:rPr lang="en-US" smtClean="0"/>
              <a:t>6/7/24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83BC2A-4247-3848-0FB3-4C2B71A12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B9CD17-FFC8-828B-ADD3-AFF5BA493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97349-6D22-FB48-8892-94DF252F3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11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785C8D-016A-0AB6-94ED-FA016BB2E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9D99-DC51-E645-A2F8-B8B45A7D60EC}" type="datetimeFigureOut">
              <a:rPr lang="en-US" smtClean="0"/>
              <a:t>6/7/24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013567-D877-407C-E747-7D08CFB56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4F9087-7BA0-EAB3-921E-2ED2AE970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97349-6D22-FB48-8892-94DF252F3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3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9965E-36DE-4BE3-DC8C-C8AA973CB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236FD-4852-691E-4600-85D5BDD63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5016FE-4938-F020-7D18-B33B00A92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CCC1C0-A28F-2031-8D50-38D374147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9D99-DC51-E645-A2F8-B8B45A7D60EC}" type="datetimeFigureOut">
              <a:rPr lang="en-US" smtClean="0"/>
              <a:t>6/7/24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983259-E468-0278-A7BE-9BAC1708B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A61AE8-0620-7ADD-5AE8-1054990C6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97349-6D22-FB48-8892-94DF252F3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86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D2F75-3A55-A4EA-BA07-947507E35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991C3F-32F9-44C6-9E74-EFE86D048D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BE037E-D948-A3C3-EF8E-7E5164BCD0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500336-C164-1AD5-AEE8-2B7B06079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9D99-DC51-E645-A2F8-B8B45A7D60EC}" type="datetimeFigureOut">
              <a:rPr lang="en-US" smtClean="0"/>
              <a:t>6/7/24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9CE065-F5B8-7906-047F-C7C108C33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221A23-F267-E263-C8A1-4CB237F34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97349-6D22-FB48-8892-94DF252F3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894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DE11EF-A368-C6CB-82DA-F91DC6232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E90F53-94BA-F4FD-1DF9-48B153A28F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490BE1-5978-0B41-732D-0C19AEE8D2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D09D99-DC51-E645-A2F8-B8B45A7D60EC}" type="datetimeFigureOut">
              <a:rPr lang="en-US" smtClean="0"/>
              <a:t>6/7/24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739B-EE1C-132E-4BCA-F49D13BED9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986D5-27D5-9D9B-8226-5FC3A912E7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A97349-6D22-FB48-8892-94DF252F3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0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Flag_of_Canada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gem.cbc.ca/the-fifth-estate/s48" TargetMode="External"/><Relationship Id="rId13" Type="http://schemas.openxmlformats.org/officeDocument/2006/relationships/hyperlink" Target="https://www.ubishops.ca/future-students/no-tuition-increase/#:~:text=Therefore%2C%20while%20tuition%20rates%20are,exemption%20from%20the%20increased%20rates" TargetMode="External"/><Relationship Id="rId3" Type="http://schemas.openxmlformats.org/officeDocument/2006/relationships/hyperlink" Target="https://monitor.icef.com/2024/04/canadian-immigration-minister-releases-official-cap-figures-and-targets-for-2024/" TargetMode="External"/><Relationship Id="rId7" Type="http://schemas.openxmlformats.org/officeDocument/2006/relationships/hyperlink" Target="https://thewalrus.ca/the-shadowy-business-of-international-education/" TargetMode="External"/><Relationship Id="rId12" Type="http://schemas.openxmlformats.org/officeDocument/2006/relationships/hyperlink" Target="https://www.bbc.co.uk/news/world-us-canada-68362462" TargetMode="External"/><Relationship Id="rId2" Type="http://schemas.openxmlformats.org/officeDocument/2006/relationships/hyperlink" Target="https://www.cbc.ca/news/canada/toronto/international-student-study-permits-data-1.712582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hepienews.com/tv-documentary-warns-recruitment-indian-students-canada/" TargetMode="External"/><Relationship Id="rId11" Type="http://schemas.openxmlformats.org/officeDocument/2006/relationships/hyperlink" Target="https://thepienews.com/international-fee-quebec-french/" TargetMode="External"/><Relationship Id="rId5" Type="http://schemas.openxmlformats.org/officeDocument/2006/relationships/hyperlink" Target="https://wenr.wes.org/2024/05/canadian-policy-changes-leave-international-education-leaders-apprehensive-but-with-muted-hope" TargetMode="External"/><Relationship Id="rId10" Type="http://schemas.openxmlformats.org/officeDocument/2006/relationships/hyperlink" Target="https://future.utoronto.ca/apply/applying/international-study-permits/" TargetMode="External"/><Relationship Id="rId4" Type="http://schemas.openxmlformats.org/officeDocument/2006/relationships/hyperlink" Target="https://www.statista.com/statistics/555117/number-of-international-students-at-years-end-canada-2000-2014/" TargetMode="External"/><Relationship Id="rId9" Type="http://schemas.openxmlformats.org/officeDocument/2006/relationships/hyperlink" Target="https://students.ubc.ca/international-student-gui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EEB9C-FE5B-C3FD-8C56-E68AAFD35F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17271" y="814124"/>
            <a:ext cx="7957457" cy="1273855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002060"/>
                </a:solidFill>
                <a:latin typeface="Solano Gothic MVB RgCap" panose="02000606030000020004" pitchFamily="2" charset="77"/>
              </a:rPr>
              <a:t>Update on Canadian Visas and Finance for International</a:t>
            </a:r>
            <a:br>
              <a:rPr lang="en-US" sz="4000" dirty="0">
                <a:solidFill>
                  <a:srgbClr val="002060"/>
                </a:solidFill>
                <a:latin typeface="Solano Gothic MVB RgCap" panose="02000606030000020004" pitchFamily="2" charset="77"/>
              </a:rPr>
            </a:br>
            <a:r>
              <a:rPr lang="en-US" sz="4000" dirty="0">
                <a:solidFill>
                  <a:srgbClr val="002060"/>
                </a:solidFill>
                <a:latin typeface="Solano Gothic MVB RgCap" panose="02000606030000020004" pitchFamily="2" charset="77"/>
              </a:rPr>
              <a:t>Students</a:t>
            </a:r>
          </a:p>
        </p:txBody>
      </p:sp>
      <p:pic>
        <p:nvPicPr>
          <p:cNvPr id="5" name="Picture 4" descr="A red maple leaf on a white background&#10;&#10;Description automatically generated">
            <a:extLst>
              <a:ext uri="{FF2B5EF4-FFF2-40B4-BE49-F238E27FC236}">
                <a16:creationId xmlns:a16="http://schemas.microsoft.com/office/drawing/2014/main" id="{E3BE5678-E148-F62C-F50A-47EC8709AD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905503" y="2213606"/>
            <a:ext cx="2380992" cy="11891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9B3EFBE-699F-6F4D-DC88-4E5E2C306D84}"/>
              </a:ext>
            </a:extLst>
          </p:cNvPr>
          <p:cNvSpPr txBox="1"/>
          <p:nvPr/>
        </p:nvSpPr>
        <p:spPr>
          <a:xfrm>
            <a:off x="4170242" y="4107542"/>
            <a:ext cx="38515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Oscine" panose="020B0506040202020204" pitchFamily="34" charset="77"/>
              </a:rPr>
              <a:t>Martine Gagnon</a:t>
            </a:r>
          </a:p>
          <a:p>
            <a:pPr algn="ctr"/>
            <a:r>
              <a:rPr lang="en-US" b="1" dirty="0">
                <a:solidFill>
                  <a:srgbClr val="002060"/>
                </a:solidFill>
                <a:latin typeface="Oscine" panose="020B0506040202020204" pitchFamily="34" charset="77"/>
              </a:rPr>
              <a:t>Senior College Counsellor </a:t>
            </a:r>
          </a:p>
          <a:p>
            <a:pPr algn="ctr"/>
            <a:r>
              <a:rPr lang="en-US" b="1" dirty="0">
                <a:solidFill>
                  <a:srgbClr val="002060"/>
                </a:solidFill>
                <a:latin typeface="Oscine" panose="020B0506040202020204" pitchFamily="34" charset="77"/>
              </a:rPr>
              <a:t>UES Education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9067890-F1D0-44DE-7EB7-59BF4ADDAC9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70021"/>
            <a:ext cx="2185988" cy="206383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8BC67EC-522B-2D14-82AB-FEFA14B596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4449" y="5845224"/>
            <a:ext cx="1972330" cy="39730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BC176CE-467E-77B6-4BA4-79B5519DD90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798" y="5815881"/>
            <a:ext cx="2050021" cy="44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181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FDF22-7DD5-D680-5AFF-A1DDFE2F0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Oscine" panose="020B0506040202020204" pitchFamily="34" charset="77"/>
              </a:rPr>
              <a:t>Oh, Canada… what happened?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06BC9-C01A-9ED5-CF1D-33C15A688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Oscine" panose="020B0506040202020204" pitchFamily="34" charset="77"/>
              </a:rPr>
              <a:t>In October 2023, the government of Quebec announced that out-of-province and international students enrolling at English-speaking HE institutions would pay higher tuition fees.</a:t>
            </a: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  <a:latin typeface="Oscine" panose="020B0506040202020204" pitchFamily="34" charset="77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Oscine" panose="020B0506040202020204" pitchFamily="34" charset="77"/>
              </a:rPr>
              <a:t>In January 2024, Immigration, Refugees and Citizenship Canada (IRCC) introduced a cap on study permits issued to international students.</a:t>
            </a: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  <a:latin typeface="Oscine" panose="020B0506040202020204" pitchFamily="34" charset="77"/>
            </a:endParaRPr>
          </a:p>
          <a:p>
            <a:endParaRPr lang="en-US" dirty="0">
              <a:solidFill>
                <a:srgbClr val="002060"/>
              </a:solidFill>
              <a:latin typeface="Oscine" panose="020B0506040202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901081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FDF22-7DD5-D680-5AFF-A1DDFE2F0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Oscine" panose="020B0506040202020204" pitchFamily="34" charset="77"/>
              </a:rPr>
              <a:t>Why were these measures implemented?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06BC9-C01A-9ED5-CF1D-33C15A688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002060"/>
              </a:solidFill>
              <a:latin typeface="Oscine" panose="020B0506040202020204" pitchFamily="34" charset="77"/>
            </a:endParaRPr>
          </a:p>
          <a:p>
            <a:endParaRPr lang="en-US" dirty="0">
              <a:solidFill>
                <a:srgbClr val="002060"/>
              </a:solidFill>
              <a:latin typeface="Oscine" panose="020B0506040202020204" pitchFamily="34" charset="77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BB8B2CC-CE7F-67C9-B1DB-C2EB3DA76481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0" dirty="0">
                <a:solidFill>
                  <a:srgbClr val="002060"/>
                </a:solidFill>
                <a:effectLst/>
                <a:latin typeface="Oscine" panose="020B0506040202020204" pitchFamily="34" charset="77"/>
              </a:rPr>
              <a:t>“These changes aim to protect foreign nationals studying in Canada and improve overall program integrity.”</a:t>
            </a:r>
          </a:p>
          <a:p>
            <a:pPr marL="0" indent="0">
              <a:buNone/>
            </a:pPr>
            <a:endParaRPr lang="en-GB" i="1" dirty="0">
              <a:solidFill>
                <a:srgbClr val="002060"/>
              </a:solidFill>
              <a:latin typeface="Oscine" panose="020B0506040202020204" pitchFamily="34" charset="77"/>
            </a:endParaRPr>
          </a:p>
          <a:p>
            <a:pPr marL="0" indent="0">
              <a:buNone/>
            </a:pPr>
            <a:endParaRPr lang="en-GB" i="1" dirty="0">
              <a:solidFill>
                <a:srgbClr val="002060"/>
              </a:solidFill>
              <a:latin typeface="Oscine" panose="020B0506040202020204" pitchFamily="34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  <a:highlight>
                  <a:srgbClr val="FFFFFF"/>
                </a:highlight>
                <a:latin typeface="Oscine" panose="020B0506040202020204" pitchFamily="34" charset="77"/>
              </a:rPr>
              <a:t>“Correct the </a:t>
            </a:r>
            <a:r>
              <a:rPr lang="en-GB" b="0" i="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Oscine" panose="020B0506040202020204" pitchFamily="34" charset="77"/>
              </a:rPr>
              <a:t>financial imbalance that exists between the French-speaking and English-speaking networks in HE in Quebec.”</a:t>
            </a:r>
            <a:endParaRPr lang="en-US" i="1" dirty="0">
              <a:solidFill>
                <a:srgbClr val="002060"/>
              </a:solidFill>
              <a:latin typeface="Oscine" panose="020B0506040202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430001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FDF22-7DD5-D680-5AFF-A1DDFE2F0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i="1" dirty="0">
                <a:solidFill>
                  <a:srgbClr val="002060"/>
                </a:solidFill>
                <a:latin typeface="Oscine" panose="020B0506040202020204" pitchFamily="34" charset="77"/>
              </a:rPr>
              <a:t>Je ne </a:t>
            </a:r>
            <a:r>
              <a:rPr lang="en-US" sz="3600" i="1" dirty="0" err="1">
                <a:solidFill>
                  <a:srgbClr val="002060"/>
                </a:solidFill>
                <a:latin typeface="Oscine" panose="020B0506040202020204" pitchFamily="34" charset="77"/>
              </a:rPr>
              <a:t>sais</a:t>
            </a:r>
            <a:r>
              <a:rPr lang="en-US" sz="3600" i="1" dirty="0">
                <a:solidFill>
                  <a:srgbClr val="002060"/>
                </a:solidFill>
                <a:latin typeface="Oscine" panose="020B0506040202020204" pitchFamily="34" charset="77"/>
              </a:rPr>
              <a:t> quoi… </a:t>
            </a:r>
            <a:br>
              <a:rPr lang="en-US" sz="3600" i="1" dirty="0">
                <a:solidFill>
                  <a:srgbClr val="002060"/>
                </a:solidFill>
                <a:latin typeface="Oscine" panose="020B0506040202020204" pitchFamily="34" charset="77"/>
              </a:rPr>
            </a:br>
            <a:r>
              <a:rPr lang="en-US" sz="3200" dirty="0">
                <a:solidFill>
                  <a:srgbClr val="002060"/>
                </a:solidFill>
                <a:latin typeface="Oscine" panose="020B0506040202020204" pitchFamily="34" charset="77"/>
              </a:rPr>
              <a:t>Québec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06BC9-C01A-9ED5-CF1D-33C15A688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002060"/>
              </a:solidFill>
              <a:latin typeface="Oscine" panose="020B0506040202020204" pitchFamily="34" charset="77"/>
            </a:endParaRPr>
          </a:p>
          <a:p>
            <a:endParaRPr lang="en-US" dirty="0">
              <a:solidFill>
                <a:srgbClr val="002060"/>
              </a:solidFill>
              <a:latin typeface="Oscine" panose="020B0506040202020204" pitchFamily="34" charset="77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BB8B2CC-CE7F-67C9-B1DB-C2EB3DA76481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Oscine" panose="020B0506040202020204" pitchFamily="34" charset="77"/>
              </a:rPr>
              <a:t>The Government of Quebec imposed a 33% hike in tuition fees for out-of-province and international students at English-speaking institutions: McGill, Concordia, Bishop’s.</a:t>
            </a: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  <a:latin typeface="Oscine" panose="020B0506040202020204" pitchFamily="34" charset="77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Oscine" panose="020B0506040202020204" pitchFamily="34" charset="77"/>
              </a:rPr>
              <a:t>French language courses are also now mandatory.</a:t>
            </a: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  <a:latin typeface="Oscine" panose="020B0506040202020204" pitchFamily="34" charset="77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Oscine" panose="020B0506040202020204" pitchFamily="34" charset="77"/>
              </a:rPr>
              <a:t>McGill and Concordia are taking legal action against the gov’t of Quebec. Stay tuned.</a:t>
            </a: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  <a:latin typeface="Oscine" panose="020B0506040202020204" pitchFamily="34" charset="77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Oscine" panose="020B0506040202020204" pitchFamily="34" charset="77"/>
              </a:rPr>
              <a:t>Bishop’s University was granted an exemption due to its unique situation.</a:t>
            </a: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  <a:latin typeface="Oscine" panose="020B0506040202020204" pitchFamily="34" charset="77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Oscine" panose="020B0506040202020204" pitchFamily="34" charset="77"/>
              </a:rPr>
              <a:t>The increase will not apply to students already enrolled and from France/Belgium.</a:t>
            </a:r>
          </a:p>
        </p:txBody>
      </p:sp>
    </p:spTree>
    <p:extLst>
      <p:ext uri="{BB962C8B-B14F-4D97-AF65-F5344CB8AC3E}">
        <p14:creationId xmlns:p14="http://schemas.microsoft.com/office/powerpoint/2010/main" val="2528531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FDF22-7DD5-D680-5AFF-A1DDFE2F0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Oscine" panose="020B0506040202020204" pitchFamily="34" charset="77"/>
              </a:rPr>
              <a:t>How will this affect international students?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06BC9-C01A-9ED5-CF1D-33C15A688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002060"/>
              </a:solidFill>
              <a:latin typeface="Oscine" panose="020B0506040202020204" pitchFamily="34" charset="77"/>
            </a:endParaRPr>
          </a:p>
          <a:p>
            <a:endParaRPr lang="en-US" dirty="0">
              <a:solidFill>
                <a:srgbClr val="002060"/>
              </a:solidFill>
              <a:latin typeface="Oscine" panose="020B0506040202020204" pitchFamily="34" charset="77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BB8B2CC-CE7F-67C9-B1DB-C2EB3DA76481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Oscine" panose="020B0506040202020204" pitchFamily="34" charset="77"/>
              </a:rPr>
              <a:t>Designated Learning Institutions (DLI), i.e., universities and colleges in Canada, delivering LOA (letters of acceptance) must issue a PAL (provincial attestation letter) to students so they can apply for a study permit.</a:t>
            </a:r>
          </a:p>
          <a:p>
            <a:pPr marL="0" indent="0">
              <a:buNone/>
            </a:pPr>
            <a:endParaRPr lang="en-US" sz="2000" dirty="0">
              <a:solidFill>
                <a:srgbClr val="002060"/>
              </a:solidFill>
              <a:latin typeface="Oscine" panose="020B0506040202020204" pitchFamily="34" charset="77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Oscine" panose="020B0506040202020204" pitchFamily="34" charset="77"/>
              </a:rPr>
              <a:t>Additional bureaucratic step for university admissions offices.</a:t>
            </a:r>
          </a:p>
          <a:p>
            <a:pPr marL="0" indent="0">
              <a:buNone/>
            </a:pPr>
            <a:endParaRPr lang="en-US" sz="2000" dirty="0">
              <a:solidFill>
                <a:srgbClr val="002060"/>
              </a:solidFill>
              <a:latin typeface="Oscine" panose="020B0506040202020204" pitchFamily="34" charset="77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Oscine" panose="020B0506040202020204" pitchFamily="34" charset="77"/>
              </a:rPr>
              <a:t>A similar system was already in place in Quebec: CAQ (</a:t>
            </a:r>
            <a:r>
              <a:rPr lang="en-US" sz="2000" i="1" dirty="0" err="1">
                <a:solidFill>
                  <a:srgbClr val="002060"/>
                </a:solidFill>
                <a:latin typeface="Oscine" panose="020B0506040202020204" pitchFamily="34" charset="77"/>
              </a:rPr>
              <a:t>certificat</a:t>
            </a:r>
            <a:r>
              <a:rPr lang="en-US" sz="2000" i="1" dirty="0">
                <a:solidFill>
                  <a:srgbClr val="002060"/>
                </a:solidFill>
                <a:latin typeface="Oscine" panose="020B0506040202020204" pitchFamily="34" charset="77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Oscine" panose="020B0506040202020204" pitchFamily="34" charset="77"/>
              </a:rPr>
              <a:t>d’acceptation</a:t>
            </a:r>
            <a:r>
              <a:rPr lang="en-US" sz="2000" i="1" dirty="0">
                <a:solidFill>
                  <a:srgbClr val="002060"/>
                </a:solidFill>
                <a:latin typeface="Oscine" panose="020B0506040202020204" pitchFamily="34" charset="77"/>
              </a:rPr>
              <a:t> du Québec</a:t>
            </a:r>
            <a:r>
              <a:rPr lang="en-US" sz="2000" dirty="0">
                <a:solidFill>
                  <a:srgbClr val="002060"/>
                </a:solidFill>
                <a:latin typeface="Oscine" panose="020B0506040202020204" pitchFamily="34" charset="77"/>
              </a:rPr>
              <a:t>) - McGill, Bishop’s, and Concordia.</a:t>
            </a:r>
          </a:p>
          <a:p>
            <a:pPr marL="0" indent="0">
              <a:buNone/>
            </a:pPr>
            <a:endParaRPr lang="en-US" sz="2000" dirty="0">
              <a:solidFill>
                <a:srgbClr val="002060"/>
              </a:solidFill>
              <a:latin typeface="Oscine" panose="020B0506040202020204" pitchFamily="34" charset="77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Oscine" panose="020B0506040202020204" pitchFamily="34" charset="77"/>
              </a:rPr>
              <a:t>If a study permit is refused, a reason will be provided, and students have option to decide whether to correct and reapply.</a:t>
            </a:r>
          </a:p>
          <a:p>
            <a:pPr marL="0" indent="0">
              <a:buNone/>
            </a:pPr>
            <a:endParaRPr lang="en-US" sz="2000" dirty="0">
              <a:solidFill>
                <a:srgbClr val="002060"/>
              </a:solidFill>
              <a:latin typeface="Oscine" panose="020B0506040202020204" pitchFamily="34" charset="77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Oscine" panose="020B0506040202020204" pitchFamily="34" charset="77"/>
              </a:rPr>
              <a:t>Both Concordia and McGill are currently offering bursaries/scholarships to alleviate the increased financial burden.</a:t>
            </a:r>
          </a:p>
          <a:p>
            <a:endParaRPr lang="en-US" dirty="0">
              <a:solidFill>
                <a:srgbClr val="002060"/>
              </a:solidFill>
              <a:latin typeface="Oscine" panose="020B0506040202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705966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FDF22-7DD5-D680-5AFF-A1DDFE2F0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Oscine" panose="020B0506040202020204" pitchFamily="34" charset="77"/>
              </a:rPr>
              <a:t>What will the SP application process look like?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06BC9-C01A-9ED5-CF1D-33C15A688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002060"/>
              </a:solidFill>
              <a:latin typeface="Oscine" panose="020B0506040202020204" pitchFamily="34" charset="77"/>
            </a:endParaRPr>
          </a:p>
          <a:p>
            <a:endParaRPr lang="en-US" dirty="0">
              <a:solidFill>
                <a:srgbClr val="002060"/>
              </a:solidFill>
              <a:latin typeface="Oscine" panose="020B0506040202020204" pitchFamily="34" charset="77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BB8B2CC-CE7F-67C9-B1DB-C2EB3DA76481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002060"/>
              </a:solidFill>
              <a:latin typeface="Oscine" panose="020B0506040202020204" pitchFamily="34" charset="77"/>
            </a:endParaRPr>
          </a:p>
          <a:p>
            <a:endParaRPr lang="en-US" dirty="0">
              <a:solidFill>
                <a:srgbClr val="002060"/>
              </a:solidFill>
              <a:latin typeface="Oscine" panose="020B0506040202020204" pitchFamily="34" charset="77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C1FEFD6-219F-60B6-B89D-3391012035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283405" y="-918483"/>
            <a:ext cx="5875565" cy="9677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088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FDF22-7DD5-D680-5AFF-A1DDFE2F0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714" y="696006"/>
            <a:ext cx="3733800" cy="3484108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Oscine" panose="020B0506040202020204" pitchFamily="34" charset="77"/>
              </a:rPr>
              <a:t>Study Permits</a:t>
            </a:r>
            <a:br>
              <a:rPr lang="en-US" sz="3600" dirty="0">
                <a:solidFill>
                  <a:srgbClr val="002060"/>
                </a:solidFill>
                <a:latin typeface="Oscine" panose="020B0506040202020204" pitchFamily="34" charset="77"/>
              </a:rPr>
            </a:br>
            <a:br>
              <a:rPr lang="en-US" sz="3600" dirty="0">
                <a:solidFill>
                  <a:srgbClr val="002060"/>
                </a:solidFill>
                <a:latin typeface="Oscine" panose="020B0506040202020204" pitchFamily="34" charset="77"/>
              </a:rPr>
            </a:br>
            <a:r>
              <a:rPr lang="en-US" sz="2800" dirty="0">
                <a:solidFill>
                  <a:srgbClr val="002060"/>
                </a:solidFill>
                <a:latin typeface="Oscine" panose="020B0506040202020204" pitchFamily="34" charset="77"/>
              </a:rPr>
              <a:t>CAD $150</a:t>
            </a:r>
            <a:br>
              <a:rPr lang="en-US" sz="2800" dirty="0">
                <a:solidFill>
                  <a:srgbClr val="002060"/>
                </a:solidFill>
                <a:latin typeface="Oscine" panose="020B0506040202020204" pitchFamily="34" charset="77"/>
              </a:rPr>
            </a:br>
            <a:r>
              <a:rPr lang="en-US" sz="2800" dirty="0">
                <a:solidFill>
                  <a:srgbClr val="002060"/>
                </a:solidFill>
                <a:latin typeface="Oscine" panose="020B0506040202020204" pitchFamily="34" charset="77"/>
              </a:rPr>
              <a:t>Approx £86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BB8B2CC-CE7F-67C9-B1DB-C2EB3DA76481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002060"/>
              </a:solidFill>
              <a:latin typeface="Oscine" panose="020B0506040202020204" pitchFamily="34" charset="77"/>
            </a:endParaRPr>
          </a:p>
          <a:p>
            <a:endParaRPr lang="en-US" dirty="0">
              <a:solidFill>
                <a:srgbClr val="002060"/>
              </a:solidFill>
              <a:latin typeface="Oscine" panose="020B0506040202020204" pitchFamily="34" charset="77"/>
            </a:endParaRPr>
          </a:p>
        </p:txBody>
      </p:sp>
      <p:pic>
        <p:nvPicPr>
          <p:cNvPr id="7" name="Picture 6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C2371FA7-67AA-4B44-06FF-315FF2F098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5493" y="87088"/>
            <a:ext cx="7772400" cy="6594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485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FDF22-7DD5-D680-5AFF-A1DDFE2F0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Oscine" panose="020B0506040202020204" pitchFamily="34" charset="77"/>
              </a:rPr>
              <a:t>How can you best advise students?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06BC9-C01A-9ED5-CF1D-33C15A688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002060"/>
              </a:solidFill>
              <a:latin typeface="Oscine" panose="020B0506040202020204" pitchFamily="34" charset="77"/>
            </a:endParaRPr>
          </a:p>
          <a:p>
            <a:endParaRPr lang="en-US" dirty="0">
              <a:solidFill>
                <a:srgbClr val="002060"/>
              </a:solidFill>
              <a:latin typeface="Oscine" panose="020B0506040202020204" pitchFamily="34" charset="77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BB8B2CC-CE7F-67C9-B1DB-C2EB3DA76481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2060"/>
                </a:solidFill>
                <a:latin typeface="Oscine" panose="020B0506040202020204" pitchFamily="34" charset="77"/>
              </a:rPr>
              <a:t>Do your research</a:t>
            </a:r>
          </a:p>
          <a:p>
            <a:r>
              <a:rPr lang="en-US" dirty="0">
                <a:solidFill>
                  <a:srgbClr val="002060"/>
                </a:solidFill>
                <a:latin typeface="Oscine" panose="020B0506040202020204" pitchFamily="34" charset="77"/>
              </a:rPr>
              <a:t>Financial fit is essential</a:t>
            </a:r>
          </a:p>
          <a:p>
            <a:r>
              <a:rPr lang="en-US" dirty="0">
                <a:solidFill>
                  <a:srgbClr val="002060"/>
                </a:solidFill>
                <a:latin typeface="Oscine" panose="020B0506040202020204" pitchFamily="34" charset="77"/>
              </a:rPr>
              <a:t>Apply early</a:t>
            </a:r>
          </a:p>
          <a:p>
            <a:r>
              <a:rPr lang="en-US" dirty="0">
                <a:solidFill>
                  <a:srgbClr val="002060"/>
                </a:solidFill>
                <a:latin typeface="Oscine" panose="020B0506040202020204" pitchFamily="34" charset="77"/>
              </a:rPr>
              <a:t>Only accept ONE offer</a:t>
            </a:r>
          </a:p>
          <a:p>
            <a:r>
              <a:rPr lang="en-US" dirty="0">
                <a:solidFill>
                  <a:srgbClr val="002060"/>
                </a:solidFill>
                <a:latin typeface="Oscine" panose="020B0506040202020204" pitchFamily="34" charset="77"/>
              </a:rPr>
              <a:t>DLIs have deferral policies in place in case of study permit delays/refusals (with some competitive program exceptions)</a:t>
            </a:r>
          </a:p>
          <a:p>
            <a:r>
              <a:rPr lang="en-US" dirty="0">
                <a:solidFill>
                  <a:srgbClr val="002060"/>
                </a:solidFill>
                <a:latin typeface="Oscine" panose="020B0506040202020204" pitchFamily="34" charset="77"/>
              </a:rPr>
              <a:t>Always check institutions’ websites for most up-to-date info</a:t>
            </a:r>
          </a:p>
          <a:p>
            <a:r>
              <a:rPr lang="en-US" dirty="0">
                <a:solidFill>
                  <a:srgbClr val="002060"/>
                </a:solidFill>
                <a:latin typeface="Oscine" panose="020B0506040202020204" pitchFamily="34" charset="77"/>
              </a:rPr>
              <a:t>Apply for housing early</a:t>
            </a:r>
          </a:p>
          <a:p>
            <a:endParaRPr lang="en-US" dirty="0">
              <a:solidFill>
                <a:srgbClr val="002060"/>
              </a:solidFill>
              <a:latin typeface="Oscine" panose="020B0506040202020204" pitchFamily="34" charset="77"/>
            </a:endParaRPr>
          </a:p>
          <a:p>
            <a:endParaRPr lang="en-US" dirty="0">
              <a:solidFill>
                <a:srgbClr val="002060"/>
              </a:solidFill>
              <a:latin typeface="Oscine" panose="020B0506040202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347482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FDF22-7DD5-D680-5AFF-A1DDFE2F0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Oscine" panose="020B0506040202020204" pitchFamily="34" charset="77"/>
              </a:rPr>
              <a:t>Further Reading &amp;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06BC9-C01A-9ED5-CF1D-33C15A688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>
              <a:solidFill>
                <a:srgbClr val="002060"/>
              </a:solidFill>
              <a:latin typeface="Oscine" panose="020B0506040202020204" pitchFamily="34" charset="77"/>
            </a:endParaRPr>
          </a:p>
          <a:p>
            <a:endParaRPr lang="en-US" sz="1800" dirty="0">
              <a:solidFill>
                <a:srgbClr val="002060"/>
              </a:solidFill>
              <a:latin typeface="Oscine" panose="020B0506040202020204" pitchFamily="34" charset="77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BB8B2CC-CE7F-67C9-B1DB-C2EB3DA76481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Oscine" panose="020B0506040202020204" pitchFamily="34" charset="77"/>
                <a:hlinkClick r:id="rId2"/>
              </a:rPr>
              <a:t>https://www.cbc.ca/news/canada/toronto/international-student-study-permits-data-1.7125827</a:t>
            </a:r>
            <a:endParaRPr lang="en-US" sz="2000" dirty="0">
              <a:solidFill>
                <a:srgbClr val="002060"/>
              </a:solidFill>
              <a:latin typeface="Oscine" panose="020B0506040202020204" pitchFamily="34" charset="77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Oscine" panose="020B0506040202020204" pitchFamily="34" charset="77"/>
                <a:hlinkClick r:id="rId3"/>
              </a:rPr>
              <a:t>https://monitor.icef.com/2024/04/canadian-immigration-minister-releases-official-cap-figures-and-targets-for-2024/</a:t>
            </a:r>
            <a:endParaRPr lang="en-US" sz="2000" dirty="0">
              <a:solidFill>
                <a:srgbClr val="002060"/>
              </a:solidFill>
              <a:latin typeface="Oscine" panose="020B0506040202020204" pitchFamily="34" charset="77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Oscine" panose="020B0506040202020204" pitchFamily="34" charset="77"/>
                <a:hlinkClick r:id="rId4"/>
              </a:rPr>
              <a:t>https://www.statista.com/statistics/555117/number-of-international-students-at-years-end-canada-2000-2014/</a:t>
            </a:r>
            <a:endParaRPr lang="en-US" sz="2000" dirty="0">
              <a:solidFill>
                <a:srgbClr val="002060"/>
              </a:solidFill>
              <a:latin typeface="Oscine" panose="020B0506040202020204" pitchFamily="34" charset="77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Oscine" panose="020B0506040202020204" pitchFamily="34" charset="77"/>
                <a:hlinkClick r:id="rId5"/>
              </a:rPr>
              <a:t>https://wenr.wes.org/2024/05/canadian-policy-changes-leave-international-education-leaders-apprehensive-but-with-muted-hope</a:t>
            </a:r>
            <a:r>
              <a:rPr lang="en-US" sz="2000" dirty="0">
                <a:solidFill>
                  <a:srgbClr val="002060"/>
                </a:solidFill>
                <a:latin typeface="Oscine" panose="020B0506040202020204" pitchFamily="34" charset="77"/>
              </a:rPr>
              <a:t>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Oscine" panose="020B0506040202020204" pitchFamily="34" charset="77"/>
                <a:hlinkClick r:id="rId6"/>
              </a:rPr>
              <a:t>https://thepienews.com/tv-documentary-warns-recruitment-indian-students-canada/</a:t>
            </a:r>
            <a:endParaRPr lang="en-US" sz="2000" dirty="0">
              <a:solidFill>
                <a:srgbClr val="002060"/>
              </a:solidFill>
              <a:latin typeface="Oscine" panose="020B0506040202020204" pitchFamily="34" charset="77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Oscine" panose="020B0506040202020204" pitchFamily="34" charset="77"/>
                <a:hlinkClick r:id="rId7"/>
              </a:rPr>
              <a:t>https://thewalrus.ca/the-shadowy-business-of-international-education/</a:t>
            </a:r>
            <a:r>
              <a:rPr lang="en-US" sz="2000" dirty="0">
                <a:solidFill>
                  <a:srgbClr val="002060"/>
                </a:solidFill>
                <a:latin typeface="Oscine" panose="020B0506040202020204" pitchFamily="34" charset="77"/>
              </a:rPr>
              <a:t>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Oscine" panose="020B0506040202020204" pitchFamily="34" charset="77"/>
                <a:hlinkClick r:id="rId8"/>
              </a:rPr>
              <a:t>https://gem.cbc.ca/the-fifth-estate/s48</a:t>
            </a:r>
            <a:r>
              <a:rPr lang="en-US" sz="2000" dirty="0">
                <a:solidFill>
                  <a:srgbClr val="002060"/>
                </a:solidFill>
                <a:latin typeface="Oscine" panose="020B0506040202020204" pitchFamily="34" charset="77"/>
              </a:rPr>
              <a:t>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Oscine" panose="020B0506040202020204" pitchFamily="34" charset="77"/>
                <a:hlinkClick r:id="rId9"/>
              </a:rPr>
              <a:t>https://students.ubc.ca/international-student-guide</a:t>
            </a:r>
            <a:r>
              <a:rPr lang="en-US" sz="2000" dirty="0">
                <a:solidFill>
                  <a:srgbClr val="002060"/>
                </a:solidFill>
                <a:latin typeface="Oscine" panose="020B0506040202020204" pitchFamily="34" charset="77"/>
              </a:rPr>
              <a:t>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Oscine" panose="020B0506040202020204" pitchFamily="34" charset="77"/>
                <a:hlinkClick r:id="rId10"/>
              </a:rPr>
              <a:t>https://future.utoronto.ca/apply/applying/international-study-permits/</a:t>
            </a:r>
            <a:r>
              <a:rPr lang="en-US" sz="2000" dirty="0">
                <a:solidFill>
                  <a:srgbClr val="002060"/>
                </a:solidFill>
                <a:latin typeface="Oscine" panose="020B0506040202020204" pitchFamily="34" charset="77"/>
              </a:rPr>
              <a:t>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Oscine" panose="020B0506040202020204" pitchFamily="34" charset="77"/>
                <a:hlinkClick r:id="rId11"/>
              </a:rPr>
              <a:t>https://thepienews.com/international-fee-quebec-french/</a:t>
            </a:r>
            <a:r>
              <a:rPr lang="en-US" sz="2000" dirty="0">
                <a:solidFill>
                  <a:srgbClr val="002060"/>
                </a:solidFill>
                <a:latin typeface="Oscine" panose="020B0506040202020204" pitchFamily="34" charset="77"/>
              </a:rPr>
              <a:t>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Oscine" panose="020B0506040202020204" pitchFamily="34" charset="77"/>
                <a:hlinkClick r:id="rId12"/>
              </a:rPr>
              <a:t>https://www.bbc.co.uk/news/world-us-canada-68362462</a:t>
            </a:r>
            <a:r>
              <a:rPr lang="en-US" sz="2000" dirty="0">
                <a:solidFill>
                  <a:srgbClr val="002060"/>
                </a:solidFill>
                <a:latin typeface="Oscine" panose="020B0506040202020204" pitchFamily="34" charset="77"/>
              </a:rPr>
              <a:t>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Oscine" panose="020B0506040202020204" pitchFamily="34" charset="77"/>
                <a:hlinkClick r:id="rId13"/>
              </a:rPr>
              <a:t>https://www.ubishops.ca/future-students/no-tuition-increase/#:~:text=Therefore%2C%20while%20tuition%20rates%20are,exemption%20from%20the%20increased%20rates</a:t>
            </a:r>
            <a:r>
              <a:rPr lang="en-US" sz="2000" dirty="0">
                <a:solidFill>
                  <a:srgbClr val="002060"/>
                </a:solidFill>
                <a:latin typeface="Oscine" panose="020B0506040202020204" pitchFamily="34" charset="77"/>
              </a:rPr>
              <a:t>. </a:t>
            </a:r>
          </a:p>
          <a:p>
            <a:pPr marL="0" indent="0">
              <a:buNone/>
            </a:pPr>
            <a:endParaRPr lang="en-US" sz="2000" dirty="0">
              <a:solidFill>
                <a:srgbClr val="002060"/>
              </a:solidFill>
              <a:latin typeface="Oscine" panose="020B0506040202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842421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</TotalTime>
  <Words>561</Words>
  <Application>Microsoft Macintosh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Oscine</vt:lpstr>
      <vt:lpstr>Solano Gothic MVB RgCap</vt:lpstr>
      <vt:lpstr>Office Theme</vt:lpstr>
      <vt:lpstr>Update on Canadian Visas and Finance for International Students</vt:lpstr>
      <vt:lpstr>Oh, Canada… what happened?</vt:lpstr>
      <vt:lpstr>Why were these measures implemented?</vt:lpstr>
      <vt:lpstr>Je ne sais quoi…  Québec</vt:lpstr>
      <vt:lpstr>How will this affect international students?</vt:lpstr>
      <vt:lpstr>What will the SP application process look like?</vt:lpstr>
      <vt:lpstr>Study Permits  CAD $150 Approx £86</vt:lpstr>
      <vt:lpstr>How can you best advise students?</vt:lpstr>
      <vt:lpstr>Further Reading &amp;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WSS US Advisor</dc:creator>
  <cp:lastModifiedBy>Martine Gagnon</cp:lastModifiedBy>
  <cp:revision>15</cp:revision>
  <dcterms:created xsi:type="dcterms:W3CDTF">2024-06-07T14:33:58Z</dcterms:created>
  <dcterms:modified xsi:type="dcterms:W3CDTF">2024-06-08T09:22:07Z</dcterms:modified>
</cp:coreProperties>
</file>