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1" r:id="rId2"/>
  </p:sldMasterIdLst>
  <p:notesMasterIdLst>
    <p:notesMasterId r:id="rId22"/>
  </p:notesMasterIdLst>
  <p:handoutMasterIdLst>
    <p:handoutMasterId r:id="rId23"/>
  </p:handoutMasterIdLst>
  <p:sldIdLst>
    <p:sldId id="1767" r:id="rId3"/>
    <p:sldId id="1740" r:id="rId4"/>
    <p:sldId id="260" r:id="rId5"/>
    <p:sldId id="1784" r:id="rId6"/>
    <p:sldId id="1782" r:id="rId7"/>
    <p:sldId id="1764" r:id="rId8"/>
    <p:sldId id="1778" r:id="rId9"/>
    <p:sldId id="1779" r:id="rId10"/>
    <p:sldId id="1780" r:id="rId11"/>
    <p:sldId id="1781" r:id="rId12"/>
    <p:sldId id="1783" r:id="rId13"/>
    <p:sldId id="1775" r:id="rId14"/>
    <p:sldId id="1785" r:id="rId15"/>
    <p:sldId id="352" r:id="rId16"/>
    <p:sldId id="1770" r:id="rId17"/>
    <p:sldId id="1757" r:id="rId18"/>
    <p:sldId id="1776" r:id="rId19"/>
    <p:sldId id="1773" r:id="rId20"/>
    <p:sldId id="1768" r:id="rId21"/>
  </p:sldIdLst>
  <p:sldSz cx="6400800" cy="4800600"/>
  <p:notesSz cx="6858000" cy="9144000"/>
  <p:custDataLst>
    <p:tags r:id="rId24"/>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F8508-0CCD-B17D-B4CB-6EFD0853D70A}" name="Kerman, David" initials="DK" userId="S::DKerman@eab.com::627142d3-2ac7-4e6c-bf9d-c7c341bf58b7" providerId="AD"/>
  <p188:author id="{D3071234-FA2A-1C6A-FEF2-73597B7F65C7}" name="Coleman, Yolanda" initials="CY" userId="S::YColeman@eab.com::bd7ee2d3-c8cb-4e0a-aefb-883098022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F"/>
    <a:srgbClr val="E0F1F1"/>
    <a:srgbClr val="009068"/>
    <a:srgbClr val="0072C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61391" autoAdjust="0"/>
  </p:normalViewPr>
  <p:slideViewPr>
    <p:cSldViewPr snapToGrid="0" showGuides="1">
      <p:cViewPr varScale="1">
        <p:scale>
          <a:sx n="95" d="100"/>
          <a:sy n="95" d="100"/>
        </p:scale>
        <p:origin x="3112" y="17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1400-4D1E-ADC1-439E799D0B31}"/>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1400-4D1E-ADC1-439E799D0B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A4ED-4FDE-82B4-0F619567CBD1}"/>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A4ED-4FDE-82B4-0F619567CBD1}"/>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D-4FDE-82B4-0F619567CBD1}"/>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A4ED-4FDE-82B4-0F619567CBD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1400-4D1E-ADC1-439E799D0B31}"/>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1400-4D1E-ADC1-439E799D0B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A4ED-4FDE-82B4-0F619567CBD1}"/>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A4ED-4FDE-82B4-0F619567CBD1}"/>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D-4FDE-82B4-0F619567CBD1}"/>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A4ED-4FDE-82B4-0F619567CBD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6/9/24</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6/9/24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80A4-C06B-973F-DC1F-4FC70C80A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7F81C-3B17-76CC-610A-04607D86E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203F0-6B1C-A69E-4607-007CA955B9CF}"/>
              </a:ext>
            </a:extLst>
          </p:cNvPr>
          <p:cNvSpPr>
            <a:spLocks noGrp="1"/>
          </p:cNvSpPr>
          <p:nvPr>
            <p:ph type="body" idx="1"/>
          </p:nvPr>
        </p:nvSpPr>
        <p:spPr/>
        <p:txBody>
          <a:bodyPr/>
          <a:lstStyle/>
          <a:p>
            <a:r>
              <a:rPr lang="en-US" dirty="0">
                <a:solidFill>
                  <a:srgbClr val="1D1C1D"/>
                </a:solidFill>
                <a:latin typeface="Slack-Lato"/>
              </a:rPr>
              <a:t>Thank </a:t>
            </a:r>
            <a:r>
              <a:rPr lang="en-US" b="0" i="0" dirty="0">
                <a:solidFill>
                  <a:srgbClr val="1D1C1D"/>
                </a:solidFill>
                <a:effectLst/>
                <a:latin typeface="Slack-Lato"/>
              </a:rPr>
              <a:t>you </a:t>
            </a:r>
            <a:r>
              <a:rPr lang="en-US" dirty="0">
                <a:solidFill>
                  <a:srgbClr val="1D1C1D"/>
                </a:solidFill>
                <a:latin typeface="Slack-Lato"/>
              </a:rPr>
              <a:t>everyone for joining! Today we'll be talking about Reverse Admissions with our Match program.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5C69322E-BD65-786A-8AD4-C233694959B6}"/>
              </a:ext>
            </a:extLst>
          </p:cNvPr>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229330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Then, we opened the platform to any institution around the world who thought they might have space and potentially funding for these students. (It's a lot easier to advocate space and funding when you have a particular student in mind that fits your institution- than it is to give a blanket yes without first vetting the students.)</a:t>
            </a:r>
            <a:endParaRPr lang="en-US" dirty="0">
              <a:ea typeface="Verdana"/>
            </a:endParaRPr>
          </a:p>
          <a:p>
            <a:endParaRPr lang="en-US" dirty="0">
              <a:latin typeface="Verdana"/>
              <a:ea typeface="Verdana"/>
            </a:endParaRPr>
          </a:p>
          <a:p>
            <a:r>
              <a:rPr lang="en-US" dirty="0">
                <a:latin typeface="Verdana"/>
                <a:ea typeface="Verdana"/>
              </a:rPr>
              <a:t>The universities would filter the students and focus in on particular programs, or particular attributes- and they made their offers ONLY to the right students. (Vs. having all students applying to several unis with no regard for fit- and no guarantee of being admitted – spending loads of money and time on applications and supplemental requirements)... In this situation, the students filled out a simple profile authentically--- and basically said "Here I am. Who wants me?" They had no idea who might come forward and look at them. They had no sense of how many unis looked at them. And if an institution looked at a promising student but realized their career aspirations weren't a good fit for their programs, they simply moved to the next student. No rejection was sent. No notification at all. Students only heard yes. </a:t>
            </a:r>
          </a:p>
          <a:p>
            <a:endParaRPr lang="en-US" dirty="0">
              <a:ea typeface="Verdana"/>
            </a:endParaRPr>
          </a:p>
          <a:p>
            <a:r>
              <a:rPr lang="en-US" dirty="0">
                <a:latin typeface="Verdana"/>
                <a:ea typeface="Verdana"/>
              </a:rPr>
              <a:t> </a:t>
            </a:r>
          </a:p>
          <a:p>
            <a:r>
              <a:rPr lang="en-US" dirty="0">
                <a:latin typeface="Verdana"/>
                <a:ea typeface="Verdana"/>
              </a:rPr>
              <a:t>It took months- and a small army of dedicated counselors-- but eventually, all of the students were placed in new university homes. And last year- they graduated.-----  And as we looked back at what had transpired- we realized- holy crap.... </a:t>
            </a:r>
          </a:p>
          <a:p>
            <a:endParaRPr lang="en-US" dirty="0">
              <a:ea typeface="Verdana"/>
            </a:endParaRPr>
          </a:p>
          <a:p>
            <a:r>
              <a:rPr lang="en-US" dirty="0">
                <a:latin typeface="Verdana"/>
                <a:ea typeface="Verdana"/>
              </a:rPr>
              <a:t>This is how it should work. This is what admissions SHOULD be-  And that was really the first version of what we now call Reverse </a:t>
            </a:r>
            <a:r>
              <a:rPr lang="en-US" dirty="0" err="1">
                <a:latin typeface="Verdana"/>
                <a:ea typeface="Verdana"/>
              </a:rPr>
              <a:t>Admisisons</a:t>
            </a:r>
            <a:r>
              <a:rPr lang="en-US" dirty="0">
                <a:latin typeface="Verdana"/>
                <a:ea typeface="Verdana"/>
              </a:rPr>
              <a:t>- This is why we call it flipping the script...  And, after many iterations and enhancements- </a:t>
            </a:r>
            <a:r>
              <a:rPr lang="en-US" dirty="0" err="1">
                <a:latin typeface="Verdana"/>
                <a:ea typeface="Verdana"/>
              </a:rPr>
              <a:t>thi</a:t>
            </a:r>
            <a:r>
              <a:rPr lang="en-US" dirty="0">
                <a:latin typeface="Verdana"/>
                <a:ea typeface="Verdana"/>
              </a:rPr>
              <a:t> is what has now become known as EAB's "Match" program. </a:t>
            </a:r>
            <a:endParaRPr lang="en-US" dirty="0">
              <a:ea typeface="Verdana"/>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344652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Reverse Admissions- really solves the two problems we talked about earlier- - and it became our mission---- To bring opportunities to those who likely wouldn't have found them in the first place.... and that mission translates to both students- who likely would never have even known about a particular university- let alone receive an offer from them- as well as to universities who wouldn't have crossed paths with a particular student because of proximity, logistics/travel, cost of acquisition or lack of familiarity around a particular region or population. And this is particularly true if you happen to be on an ISLAND. …. So we articulate this often - focusing on creating access for students, and in some ways, too, helping create access for the institutions as well.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406414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cs typeface="Calibri"/>
              </a:rPr>
              <a:t>There is a big difference between what we call reverse admissions and direct admissions. Direct admissions isn’t really something new- in fact you could argue it’s almost 10 years old- as the State of Idaho rolled out it’s version back in 2015- under the Idaho model, colleges contacted all seniors in the state with specific GPAs and let them know that they were eligible for admissible- upon application submission. And this is similar to what we are seeing a number of states rolling out across the country right now as a major initiative to keep more students in-state. The original Idaho experiment yielded kind of mixed results- but the biggest benefit that was really seen was an overall 8% increase in in-state enrollments but mostly at 2-year colleges- Under direct admissions processes, students typically still need to submit some type of application to receive their official offers.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175487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cs typeface="Calibri"/>
              </a:rPr>
              <a:t>I want to be clear- today… Every step- every step taken to move the needle on this process is a good one. So whether it’s a state-run initiative, an application delivery system, or a platform that bridges students, counselors and universities- It’s ALL better than the status quo… These are ALL steps to improving access- and we’re here for it. Are we biased about our own solution? Heck yea we are. But all of us in this growing space are working to make things legitimately more student-centric.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375278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Since we landed on our reverse admissions idea, the platform has grown tremendously.</a:t>
            </a:r>
          </a:p>
          <a:p>
            <a:endParaRPr lang="en-US" dirty="0">
              <a:latin typeface="Verdana"/>
              <a:ea typeface="Verdana"/>
            </a:endParaRPr>
          </a:p>
          <a:p>
            <a:r>
              <a:rPr lang="en-US" dirty="0">
                <a:latin typeface="Verdana"/>
                <a:ea typeface="Verdana"/>
              </a:rPr>
              <a:t>In 2021, we partnered with EAB to focus our attention on the US- and piloting Greenlight Match- which focused on CBOs in the Chicagoland area- In 2022, we went nationwide and were acquired by EAB-  </a:t>
            </a:r>
            <a:endParaRPr lang="en-US" dirty="0">
              <a:ea typeface="Verdana"/>
            </a:endParaRPr>
          </a:p>
          <a:p>
            <a:pPr>
              <a:defRPr/>
            </a:pPr>
            <a:endParaRPr lang="en-US" dirty="0">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a:ea typeface="Verdana"/>
              </a:rPr>
              <a:t>So far we have had over 42,000 students on Concourse, 100,000 plus admissions offers, over 7 billion dollars in merit-based scholarship offers.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537667"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5376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7410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FB82-A760-2CFE-0861-0C7B7A179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C2BE5-65AB-EC7A-E21A-A3ABB6885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A3DCC-F42E-D1EA-65D5-03A6B79491B2}"/>
              </a:ext>
            </a:extLst>
          </p:cNvPr>
          <p:cNvSpPr>
            <a:spLocks noGrp="1"/>
          </p:cNvSpPr>
          <p:nvPr>
            <p:ph type="body" idx="1"/>
          </p:nvPr>
        </p:nvSpPr>
        <p:spPr/>
        <p:txBody>
          <a:bodyPr/>
          <a:lstStyle/>
          <a:p>
            <a:r>
              <a:rPr lang="en-US" dirty="0">
                <a:latin typeface="Verdana"/>
                <a:ea typeface="Verdana"/>
              </a:rPr>
              <a:t>Combined totals – for just this year so far. All of this without a single application, without a single application fee. </a:t>
            </a:r>
            <a:endParaRPr lang="en-US" dirty="0"/>
          </a:p>
        </p:txBody>
      </p:sp>
      <p:sp>
        <p:nvSpPr>
          <p:cNvPr id="4" name="Slide Number Placeholder 3">
            <a:extLst>
              <a:ext uri="{FF2B5EF4-FFF2-40B4-BE49-F238E27FC236}">
                <a16:creationId xmlns:a16="http://schemas.microsoft.com/office/drawing/2014/main" id="{85D03708-CD73-4743-9C73-38182A4D0C7D}"/>
              </a:ext>
            </a:extLst>
          </p:cNvPr>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423775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Verdana"/>
                <a:ea typeface="Verdana"/>
              </a:rPr>
              <a:t>We now have over 180 participating universities from countries all over the world including Canada, Japan, NZ, the UK and the US. </a:t>
            </a:r>
            <a:endParaRPr lang="en-US" dirty="0"/>
          </a:p>
          <a:p>
            <a:endParaRPr lang="en-US" dirty="0">
              <a:ea typeface="Verdana"/>
            </a:endParaRPr>
          </a:p>
          <a:p>
            <a:r>
              <a:rPr lang="en-US" dirty="0">
                <a:latin typeface="Verdana"/>
                <a:ea typeface="Verdana"/>
              </a:rPr>
              <a:t>Our Match program serves both students based in the US who want to study in the US, as well as students who want to study outside of their home country.</a:t>
            </a:r>
            <a:endParaRPr lang="en-US" dirty="0">
              <a:ea typeface="Verdana" panose="020B0604030504040204" pitchFamily="34" charset="0"/>
            </a:endParaRPr>
          </a:p>
          <a:p>
            <a:endParaRPr lang="en-US" dirty="0">
              <a:ea typeface="Verdana" panose="020B0604030504040204" pitchFamily="34" charset="0"/>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57817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expand student tunnel vision since they will be receiving admission offers each month and exposed to other universities through this process</a:t>
            </a:r>
          </a:p>
          <a:p>
            <a:endParaRPr lang="en-US" dirty="0"/>
          </a:p>
          <a:p>
            <a:r>
              <a:rPr lang="en-US" dirty="0"/>
              <a:t>As you can see, students can participate at any point in the year. </a:t>
            </a:r>
          </a:p>
          <a:p>
            <a:endParaRPr lang="en-US" dirty="0">
              <a:latin typeface="Verdana"/>
              <a:ea typeface="Verdana"/>
            </a:endParaRPr>
          </a:p>
          <a:p>
            <a:r>
              <a:rPr lang="en-US" dirty="0"/>
              <a:t>A few ways counselors can use Match –</a:t>
            </a:r>
          </a:p>
          <a:p>
            <a:endParaRPr lang="en-US" dirty="0">
              <a:latin typeface="Verdana"/>
              <a:ea typeface="Verdana"/>
            </a:endParaRPr>
          </a:p>
          <a:p>
            <a:pPr marL="228600" indent="-228600">
              <a:buAutoNum type="arabicPeriod"/>
            </a:pPr>
            <a:r>
              <a:rPr lang="en-US" dirty="0"/>
              <a:t>Onboard kids in time for August. They’ll have university offers before they even submit a single application</a:t>
            </a:r>
          </a:p>
          <a:p>
            <a:pPr marL="228600" indent="-228600">
              <a:buAutoNum type="arabicPeriod"/>
            </a:pPr>
            <a:r>
              <a:rPr lang="en-US" dirty="0"/>
              <a:t>Onboard kids after they’ve submitted their applications and perhaps have a bit more time, feel less stressed</a:t>
            </a:r>
          </a:p>
          <a:p>
            <a:pPr marL="228600" indent="-228600">
              <a:buAutoNum type="arabicPeriod"/>
            </a:pPr>
            <a:r>
              <a:rPr lang="en-US" dirty="0"/>
              <a:t>We all know that unfortunately there are students who will not be admitted to the schools they’ve applied to. With Match, students can create their profiles in the spring and our universities will continue to send offers through the end of June for a Fall start.</a:t>
            </a:r>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3423574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197667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62B5D-88D5-6A6C-C796-79AB7D89C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BE739-0157-2FB2-A4EC-5331D097E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DC9F4-31F0-14CC-0609-CBC9FA377E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p:txBody>
      </p:sp>
      <p:sp>
        <p:nvSpPr>
          <p:cNvPr id="4" name="Slide Number Placeholder 3">
            <a:extLst>
              <a:ext uri="{FF2B5EF4-FFF2-40B4-BE49-F238E27FC236}">
                <a16:creationId xmlns:a16="http://schemas.microsoft.com/office/drawing/2014/main" id="{C0A573D6-C312-CAEE-44ED-B90E44BC0768}"/>
              </a:ext>
            </a:extLst>
          </p:cNvPr>
          <p:cNvSpPr>
            <a:spLocks noGrp="1"/>
          </p:cNvSpPr>
          <p:nvPr>
            <p:ph type="sldNum" sz="quarter" idx="5"/>
          </p:nvPr>
        </p:nvSpPr>
        <p:spPr/>
        <p:txBody>
          <a:bodyPr/>
          <a:lstStyle/>
          <a:p>
            <a:pPr marL="0" marR="0" lvl="0" indent="0" algn="r" defTabSz="537667"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5376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2555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339894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endParaRPr lang="en-US" dirty="0"/>
          </a:p>
          <a:p>
            <a:r>
              <a:rPr lang="en-US" dirty="0"/>
              <a:t>But before we dive in- who is in here? HS counselors? IECs? Universities? Other orgs?</a:t>
            </a:r>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147027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80A4-C06B-973F-DC1F-4FC70C80A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7F81C-3B17-76CC-610A-04607D86E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203F0-6B1C-A69E-4607-007CA955B9CF}"/>
              </a:ext>
            </a:extLst>
          </p:cNvPr>
          <p:cNvSpPr>
            <a:spLocks noGrp="1"/>
          </p:cNvSpPr>
          <p:nvPr>
            <p:ph type="body" idx="1"/>
          </p:nvPr>
        </p:nvSpPr>
        <p:spPr/>
        <p:txBody>
          <a:bodyPr/>
          <a:lstStyle/>
          <a:p>
            <a:r>
              <a:rPr lang="en-US" dirty="0">
                <a:solidFill>
                  <a:srgbClr val="1D1C1D"/>
                </a:solidFill>
                <a:latin typeface="Slack-Lato"/>
              </a:rPr>
              <a:t>You may have heard the terms "reverse admissions" or "direct admissions" floating around, but I want to dive in and explain what the reverse admissions process is and why it's very different from direct admissions.</a:t>
            </a:r>
          </a:p>
          <a:p>
            <a:endParaRPr lang="en-US" dirty="0">
              <a:solidFill>
                <a:srgbClr val="1D1C1D"/>
              </a:solidFill>
              <a:latin typeface="Slack-Lato"/>
            </a:endParaRPr>
          </a:p>
          <a:p>
            <a:r>
              <a:rPr lang="en-US" dirty="0">
                <a:solidFill>
                  <a:srgbClr val="1D1C1D"/>
                </a:solidFill>
                <a:latin typeface="Slack-Lato"/>
              </a:rPr>
              <a:t>Reverse admissions is the idea of universities applying for students. A power shift- a flip of the script- something radically different- that frankly, makes universities a little nervous.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69322E-BD65-786A-8AD4-C233694959B6}"/>
              </a:ext>
            </a:extLst>
          </p:cNvPr>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351016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I’d be preaching to the choir if I sat here and told you all how stressful it is for students these days to apply to college. NACAC put out a paper last year that showed more than 70% of high school students reported the college application process as being the most stressful part of their lives- We know this process weighs especially heavily on first generation students and their families but also very much so on the counselors working with them.</a:t>
            </a:r>
          </a:p>
          <a:p>
            <a:endParaRPr lang="en-US" b="0" i="0" dirty="0">
              <a:solidFill>
                <a:srgbClr val="1D1C1D"/>
              </a:solidFill>
              <a:effectLst/>
              <a:latin typeface="Slack-Lato"/>
            </a:endParaRPr>
          </a:p>
          <a:p>
            <a:r>
              <a:rPr lang="en-US" b="0" i="0" dirty="0">
                <a:solidFill>
                  <a:srgbClr val="1D1C1D"/>
                </a:solidFill>
                <a:effectLst/>
                <a:latin typeface="Slack-Lato"/>
              </a:rPr>
              <a:t>So Concourse set out to really solve two problems. One is missed opportunities. There are thousands of universities around the world, and students have so many options to consider, there isn’t enough time to evaluate all of them, so students tend to leave opportunities on the table because they don’t have enough time or resources to consider all of them. </a:t>
            </a:r>
          </a:p>
          <a:p>
            <a:endParaRPr lang="en-US" dirty="0">
              <a:solidFill>
                <a:srgbClr val="1D1C1D"/>
              </a:solidFill>
              <a:latin typeface="Slack-Lato"/>
            </a:endParaRPr>
          </a:p>
          <a:p>
            <a:r>
              <a:rPr lang="en-US" dirty="0">
                <a:solidFill>
                  <a:srgbClr val="1D1C1D"/>
                </a:solidFill>
                <a:latin typeface="Slack-Lato"/>
              </a:rPr>
              <a:t>The second problem we set out to solve was the need for HEIs to find students who are a good fit for their institution, and enroll a diverse body of students in an increasingly competitive landscape.</a:t>
            </a:r>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50093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In order to better appreciate what Reverse Admissions is and how we, at Concourse, came up with it- I think it's helpful to share a really pivotal moment in our history. </a:t>
            </a:r>
            <a:endParaRPr lang="en-US" dirty="0"/>
          </a:p>
          <a:p>
            <a:endParaRPr lang="en-US" dirty="0">
              <a:ea typeface="Verdana"/>
            </a:endParaRPr>
          </a:p>
          <a:p>
            <a:r>
              <a:rPr lang="en-US" dirty="0"/>
              <a:t>Those of you who have been in Education for a few years years will probably remember this... In mid April, 2018- a university in Texas took a look at their finance report and realized they had financially overextended themselves- and their solution was to revoke the full ride scholarships of more than 60 incoming international students. All 60 of those students happened to come from Nepal.</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3407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So on Friday, April 13, 2018, 6 years ago today- the university sent the students an email informing them of the issue, letting them know that they would no longer be able to offer them the Presidential Scholarship they'd been awarded months before. </a:t>
            </a:r>
            <a:endParaRPr lang="en-US" dirty="0"/>
          </a:p>
          <a:p>
            <a:endParaRPr lang="en-US" dirty="0">
              <a:latin typeface="Verdana"/>
              <a:ea typeface="Verdana"/>
            </a:endParaRPr>
          </a:p>
          <a:p>
            <a:r>
              <a:rPr lang="en-US" dirty="0">
                <a:latin typeface="Verdana"/>
                <a:ea typeface="Verdana"/>
              </a:rPr>
              <a:t>As education experts, you all know what mid-April means... If you have experience in INTERNATIONAL admissions, you know that this issue is escalated for a student dealing with immigration and visas. What you may not know, and certainly this university didn't... is that April 14th, the day this email would land in these students' inboxes, was Nepali New Year- the biggest celebration of the year. </a:t>
            </a:r>
            <a:endParaRPr lang="en-US" dirty="0">
              <a:ea typeface="Verdana"/>
            </a:endParaRPr>
          </a:p>
          <a:p>
            <a:endParaRPr lang="en-US" dirty="0">
              <a:latin typeface="Verdana"/>
              <a:ea typeface="Verdana"/>
            </a:endParaRPr>
          </a:p>
          <a:p>
            <a:r>
              <a:rPr lang="en-US" dirty="0"/>
              <a:t>In the following days, there was a flurry of activity stemming from the Fulbright Commission and </a:t>
            </a:r>
            <a:r>
              <a:rPr lang="en-US" dirty="0" err="1"/>
              <a:t>EducationUSA</a:t>
            </a:r>
            <a:r>
              <a:rPr lang="en-US" dirty="0"/>
              <a:t> based in Kathmandu- There were posts all across social media- calls for universities around the world who still had open spaces to raise their hands and try to find funding for these students. When we think about low-income, first generation, and under-represented students--- This was it. </a:t>
            </a:r>
          </a:p>
          <a:p>
            <a:endParaRPr lang="en-US" dirty="0">
              <a:ea typeface="Verdana"/>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329613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A few universities with means came forward- raising their hands, some even announcing on Twitter that they would offer a full scholarship for one of the affected students. Seems like a nice gesture, right?  </a:t>
            </a:r>
            <a:endParaRPr lang="en-US" dirty="0"/>
          </a:p>
          <a:p>
            <a:endParaRPr lang="en-US" dirty="0">
              <a:latin typeface="Verdana"/>
              <a:ea typeface="Verdana"/>
            </a:endParaRPr>
          </a:p>
          <a:p>
            <a:r>
              <a:rPr lang="en-US" dirty="0">
                <a:latin typeface="Verdana"/>
                <a:ea typeface="Verdana"/>
              </a:rPr>
              <a:t>Guess what happens when 60 students are frantically looking for university placement at the 11th hour and someone TWEETS "I will take ONE of you!" </a:t>
            </a:r>
          </a:p>
          <a:p>
            <a:r>
              <a:rPr lang="en-US" dirty="0">
                <a:latin typeface="Verdana"/>
                <a:ea typeface="Verdana"/>
              </a:rPr>
              <a:t>&lt;click&gt;</a:t>
            </a:r>
          </a:p>
          <a:p>
            <a:endParaRPr lang="en-US" dirty="0">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did ALL 60 students rush to apply, (regardless of whether or not the university was a good fit or had the program they were interested in....) OTHER students started to come forward and claim to be one of the original 60... In short... It was a mess.</a:t>
            </a:r>
          </a:p>
          <a:p>
            <a:endParaRPr lang="en-US" dirty="0">
              <a:ea typeface="Verdana"/>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394202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Concourse was a platform, but it was more of a messaging platform ... It was a way for universities to hand select who they wanted to engage with based on some basic profile statistics- and there are a lot of platforms today that do this kind of thing.</a:t>
            </a:r>
          </a:p>
          <a:p>
            <a:endParaRPr lang="en-US" dirty="0"/>
          </a:p>
          <a:p>
            <a:r>
              <a:rPr lang="en-US" dirty="0">
                <a:latin typeface="Verdana"/>
                <a:ea typeface="Verdana"/>
              </a:rPr>
              <a:t>We heard this call for help from </a:t>
            </a:r>
            <a:r>
              <a:rPr lang="en-US" dirty="0" err="1">
                <a:latin typeface="Verdana"/>
                <a:ea typeface="Verdana"/>
              </a:rPr>
              <a:t>EducationUSA</a:t>
            </a:r>
            <a:r>
              <a:rPr lang="en-US" dirty="0">
                <a:latin typeface="Verdana"/>
                <a:ea typeface="Verdana"/>
              </a:rPr>
              <a:t> in Kathmandu on social media- and we reached out immediately to try to help put a process in place. We got the nod from the US State Dept (who oversees </a:t>
            </a:r>
            <a:r>
              <a:rPr lang="en-US" dirty="0" err="1">
                <a:latin typeface="Verdana"/>
                <a:ea typeface="Verdana"/>
              </a:rPr>
              <a:t>EducationUSA</a:t>
            </a:r>
            <a:r>
              <a:rPr lang="en-US" dirty="0">
                <a:latin typeface="Verdana"/>
                <a:ea typeface="Verdana"/>
              </a:rPr>
              <a:t>) and we worked with the Fulbright office to put the affected students on the platform. </a:t>
            </a:r>
          </a:p>
          <a:p>
            <a:endParaRPr lang="en-US" dirty="0"/>
          </a:p>
          <a:p>
            <a:endParaRPr lang="en-US" dirty="0">
              <a:ea typeface="Verdana"/>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10845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490160"/>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bwMode="gray">
          <a:xfrm>
            <a:off x="271464" y="761673"/>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tx1"/>
                </a:solidFill>
              </a:rPr>
              <a:t>              January 2023 </a:t>
            </a:r>
            <a:r>
              <a:rPr lang="en-US" sz="1400" b="1" baseline="0" dirty="0">
                <a:solidFill>
                  <a:schemeClr val="tx1"/>
                </a:solidFill>
              </a:rPr>
              <a:t>Edition</a:t>
            </a:r>
            <a:endParaRPr lang="en-US" sz="1400" b="1" dirty="0">
              <a:solidFill>
                <a:schemeClr val="tx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605894"/>
            <a:ext cx="2068331" cy="784830"/>
          </a:xfrm>
          <a:prstGeom prst="rect">
            <a:avLst/>
          </a:prstGeom>
          <a:noFill/>
        </p:spPr>
        <p:txBody>
          <a:bodyPr wrap="square" lIns="0" tIns="0" rIns="0" bIns="0" rtlCol="0">
            <a:spAutoFit/>
          </a:bodyPr>
          <a:lstStyle/>
          <a:p>
            <a:pPr algn="l">
              <a:spcBef>
                <a:spcPts val="500"/>
              </a:spcBef>
            </a:pPr>
            <a:r>
              <a:rPr lang="en-US" sz="2000" b="0" dirty="0">
                <a:solidFill>
                  <a:schemeClr val="bg1"/>
                </a:solidFill>
              </a:rPr>
              <a:t>Presentation Template 4x3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632329"/>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err="1">
                <a:solidFill>
                  <a:schemeClr val="bg1"/>
                </a:solidFill>
              </a:rPr>
              <a:t>All</a:t>
            </a:r>
            <a:r>
              <a:rPr lang="pt-BR" sz="900" b="1" dirty="0">
                <a:solidFill>
                  <a:schemeClr val="bg1"/>
                </a:solidFill>
              </a:rPr>
              <a:t> </a:t>
            </a:r>
            <a:r>
              <a:rPr lang="pt-BR" sz="900" b="1" dirty="0" err="1">
                <a:solidFill>
                  <a:schemeClr val="bg1"/>
                </a:solidFill>
              </a:rPr>
              <a:t>presentations</a:t>
            </a:r>
            <a:r>
              <a:rPr lang="pt-BR" sz="900" b="1" dirty="0">
                <a:solidFill>
                  <a:schemeClr val="bg1"/>
                </a:solidFill>
              </a:rPr>
              <a:t>:</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Webinars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16x9 format? </a:t>
            </a:r>
            <a:br>
              <a:rPr lang="en-US" sz="900" b="1" dirty="0">
                <a:solidFill>
                  <a:schemeClr val="bg1"/>
                </a:solidFill>
              </a:rPr>
            </a:br>
            <a:r>
              <a:rPr lang="en-US" sz="900" b="0" dirty="0">
                <a:solidFill>
                  <a:schemeClr val="bg1"/>
                </a:solidFill>
              </a:rPr>
              <a:t>Email DSS-Requests@eab.com</a:t>
            </a:r>
          </a:p>
        </p:txBody>
      </p:sp>
      <p:sp>
        <p:nvSpPr>
          <p:cNvPr id="2" name="TextBox 1">
            <a:extLst>
              <a:ext uri="{FF2B5EF4-FFF2-40B4-BE49-F238E27FC236}">
                <a16:creationId xmlns:a16="http://schemas.microsoft.com/office/drawing/2014/main" id="{1DE36005-E308-4229-8966-D65022F11F87}"/>
              </a:ext>
            </a:extLst>
          </p:cNvPr>
          <p:cNvSpPr txBox="1"/>
          <p:nvPr userDrawn="1"/>
        </p:nvSpPr>
        <p:spPr>
          <a:xfrm>
            <a:off x="3374121" y="170966"/>
            <a:ext cx="2707574" cy="138499"/>
          </a:xfrm>
          <a:prstGeom prst="rect">
            <a:avLst/>
          </a:prstGeom>
          <a:noFill/>
        </p:spPr>
        <p:txBody>
          <a:bodyPr wrap="square" lIns="0" tIns="0" rIns="0" bIns="0" rtlCol="0">
            <a:spAutoFit/>
          </a:bodyPr>
          <a:lstStyle/>
          <a:p>
            <a:pPr>
              <a:spcBef>
                <a:spcPts val="500"/>
              </a:spcBef>
            </a:pPr>
            <a:r>
              <a:rPr lang="en-US" sz="900" b="1" dirty="0">
                <a:solidFill>
                  <a:schemeClr val="tx1"/>
                </a:solidFill>
              </a:rPr>
              <a:t>Main edit: </a:t>
            </a:r>
            <a:r>
              <a:rPr lang="en-US" sz="900" dirty="0">
                <a:solidFill>
                  <a:schemeClr val="tx1"/>
                </a:solidFill>
              </a:rPr>
              <a:t>Copyright changed to 2023</a:t>
            </a:r>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6"/>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C9CFAEA-17B6-4FC6-B736-008C9F649D6B}"/>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26" name="Picture 25" descr="A black and white logo&#10;&#10;Description automatically generated with low confidence">
            <a:extLst>
              <a:ext uri="{FF2B5EF4-FFF2-40B4-BE49-F238E27FC236}">
                <a16:creationId xmlns:a16="http://schemas.microsoft.com/office/drawing/2014/main" id="{5A774E0D-2155-4B2C-B424-59193186EB0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1"/>
              </a:ext>
            </a:extLst>
          </p:cNvPr>
          <p:cNvSpPr txBox="1"/>
          <p:nvPr userDrawn="1"/>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Lst>
          </p:cNvPr>
          <p:cNvGrpSpPr/>
          <p:nvPr userDrawn="1"/>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userDrawn="1"/>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userDrawn="1"/>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userDrawn="1"/>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817712556"/>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490160"/>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761673"/>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tx1"/>
                </a:solidFill>
              </a:rPr>
              <a:t>              January 2023 </a:t>
            </a:r>
            <a:r>
              <a:rPr lang="en-US" sz="1400" b="1" baseline="0" dirty="0">
                <a:solidFill>
                  <a:schemeClr val="tx1"/>
                </a:solidFill>
              </a:rPr>
              <a:t>Edition</a:t>
            </a:r>
            <a:endParaRPr lang="en-US" sz="1400" b="1" dirty="0">
              <a:solidFill>
                <a:schemeClr val="tx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605894"/>
            <a:ext cx="2068331" cy="784830"/>
          </a:xfrm>
          <a:prstGeom prst="rect">
            <a:avLst/>
          </a:prstGeom>
          <a:noFill/>
        </p:spPr>
        <p:txBody>
          <a:bodyPr wrap="square" lIns="0" tIns="0" rIns="0" bIns="0" rtlCol="0">
            <a:spAutoFit/>
          </a:bodyPr>
          <a:lstStyle/>
          <a:p>
            <a:pPr algn="l">
              <a:spcBef>
                <a:spcPts val="500"/>
              </a:spcBef>
            </a:pPr>
            <a:r>
              <a:rPr lang="en-US" sz="2000" b="0" dirty="0">
                <a:solidFill>
                  <a:schemeClr val="bg1"/>
                </a:solidFill>
              </a:rPr>
              <a:t>Presentation Template 4x3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632329"/>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err="1">
                <a:solidFill>
                  <a:schemeClr val="bg1"/>
                </a:solidFill>
              </a:rPr>
              <a:t>All</a:t>
            </a:r>
            <a:r>
              <a:rPr lang="pt-BR" sz="900" b="1" dirty="0">
                <a:solidFill>
                  <a:schemeClr val="bg1"/>
                </a:solidFill>
              </a:rPr>
              <a:t> </a:t>
            </a:r>
            <a:r>
              <a:rPr lang="pt-BR" sz="900" b="1" dirty="0" err="1">
                <a:solidFill>
                  <a:schemeClr val="bg1"/>
                </a:solidFill>
              </a:rPr>
              <a:t>presentations</a:t>
            </a:r>
            <a:r>
              <a:rPr lang="pt-BR" sz="900" b="1" dirty="0">
                <a:solidFill>
                  <a:schemeClr val="bg1"/>
                </a:solidFill>
              </a:rPr>
              <a:t>:</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Webinars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16x9 format? </a:t>
            </a:r>
            <a:br>
              <a:rPr lang="en-US" sz="900" b="1" dirty="0">
                <a:solidFill>
                  <a:schemeClr val="bg1"/>
                </a:solidFill>
              </a:rPr>
            </a:br>
            <a:r>
              <a:rPr lang="en-US" sz="900" b="0" dirty="0">
                <a:solidFill>
                  <a:schemeClr val="bg1"/>
                </a:solidFill>
              </a:rPr>
              <a:t>Email DSS-Requests@eab.com</a:t>
            </a:r>
          </a:p>
        </p:txBody>
      </p:sp>
      <p:sp>
        <p:nvSpPr>
          <p:cNvPr id="2" name="TextBox 1">
            <a:extLst>
              <a:ext uri="{FF2B5EF4-FFF2-40B4-BE49-F238E27FC236}">
                <a16:creationId xmlns:a16="http://schemas.microsoft.com/office/drawing/2014/main" id="{1DE36005-E308-4229-8966-D65022F11F87}"/>
              </a:ext>
            </a:extLst>
          </p:cNvPr>
          <p:cNvSpPr txBox="1"/>
          <p:nvPr userDrawn="1"/>
        </p:nvSpPr>
        <p:spPr>
          <a:xfrm>
            <a:off x="3374121" y="170966"/>
            <a:ext cx="2707574" cy="138499"/>
          </a:xfrm>
          <a:prstGeom prst="rect">
            <a:avLst/>
          </a:prstGeom>
          <a:noFill/>
        </p:spPr>
        <p:txBody>
          <a:bodyPr wrap="square" lIns="0" tIns="0" rIns="0" bIns="0" rtlCol="0">
            <a:spAutoFit/>
          </a:bodyPr>
          <a:lstStyle/>
          <a:p>
            <a:pPr>
              <a:spcBef>
                <a:spcPts val="500"/>
              </a:spcBef>
            </a:pPr>
            <a:r>
              <a:rPr lang="en-US" sz="900" b="1" dirty="0">
                <a:solidFill>
                  <a:schemeClr val="tx1"/>
                </a:solidFill>
              </a:rPr>
              <a:t>Main edit: </a:t>
            </a:r>
            <a:r>
              <a:rPr lang="en-US" sz="900" dirty="0">
                <a:solidFill>
                  <a:schemeClr val="tx1"/>
                </a:solidFill>
              </a:rPr>
              <a:t>Copyright changed to 2023</a:t>
            </a:r>
          </a:p>
        </p:txBody>
      </p:sp>
    </p:spTree>
    <p:custDataLst>
      <p:tags r:id="rId1"/>
    </p:custDataLst>
    <p:extLst>
      <p:ext uri="{BB962C8B-B14F-4D97-AF65-F5344CB8AC3E}">
        <p14:creationId xmlns:p14="http://schemas.microsoft.com/office/powerpoint/2010/main" val="316509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57B7BB5-15BF-F516-17F0-5D376CAA6D06}"/>
              </a:ext>
            </a:extLst>
          </p:cNvPr>
          <p:cNvCxnSpPr>
            <a:cxnSpLocks/>
          </p:cNvCxnSpPr>
          <p:nvPr userDrawn="1"/>
        </p:nvCxnSpPr>
        <p:spPr bwMode="gray">
          <a:xfrm flipH="1">
            <a:off x="3218098" y="739102"/>
            <a:ext cx="0" cy="374943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02005" y="2743416"/>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3709883" y="708183"/>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109127" y="3177785"/>
            <a:ext cx="1091273" cy="10336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Use the 7 main colors outlined </a:t>
            </a:r>
            <a:br>
              <a:rPr lang="en-US" sz="900" dirty="0"/>
            </a:br>
            <a:r>
              <a:rPr lang="en-US" sz="900" dirty="0"/>
              <a:t>in green</a:t>
            </a:r>
          </a:p>
          <a:p>
            <a:pPr marL="0" indent="0">
              <a:spcBef>
                <a:spcPts val="500"/>
              </a:spcBef>
              <a:buFont typeface="Arial" panose="020B0604020202020204" pitchFamily="34" charset="0"/>
              <a:buNone/>
              <a:tabLst/>
            </a:pPr>
            <a:r>
              <a:rPr lang="en-US" sz="900" dirty="0"/>
              <a:t>Don’t use these </a:t>
            </a:r>
            <a:br>
              <a:rPr lang="en-US" sz="900" dirty="0"/>
            </a:br>
            <a:r>
              <a:rPr lang="en-US" sz="900" dirty="0"/>
              <a:t>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372900722"/>
              </p:ext>
            </p:extLst>
          </p:nvPr>
        </p:nvGraphicFramePr>
        <p:xfrm>
          <a:off x="3707355" y="1230105"/>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Lst>
          </p:cNvPr>
          <p:cNvGrpSpPr/>
          <p:nvPr userDrawn="1"/>
        </p:nvGrpSpPr>
        <p:grpSpPr>
          <a:xfrm>
            <a:off x="283254" y="3078797"/>
            <a:ext cx="1774022" cy="1216144"/>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50834"/>
                  <a:ext cx="1299299" cy="547705"/>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4"/>
              <a:ext cx="950141" cy="276312"/>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Template edition">
            <a:extLst>
              <a:ext uri="{FF2B5EF4-FFF2-40B4-BE49-F238E27FC236}">
                <a16:creationId xmlns:a16="http://schemas.microsoft.com/office/drawing/2014/main" id="{9BE23006-4B1B-16CF-7C57-12E7538F4D29}"/>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7" name="TextBox 6">
            <a:extLst>
              <a:ext uri="{FF2B5EF4-FFF2-40B4-BE49-F238E27FC236}">
                <a16:creationId xmlns:a16="http://schemas.microsoft.com/office/drawing/2014/main" id="{F4E3EF43-9CE5-530B-80C8-61861D72F0E3}"/>
              </a:ext>
            </a:extLst>
          </p:cNvPr>
          <p:cNvSpPr txBox="1"/>
          <p:nvPr userDrawn="1"/>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10" name="Oval 9">
            <a:extLst>
              <a:ext uri="{FF2B5EF4-FFF2-40B4-BE49-F238E27FC236}">
                <a16:creationId xmlns:a16="http://schemas.microsoft.com/office/drawing/2014/main" id="{D5B7F76B-CC7E-E8FE-377A-4AFDE6B144A0}"/>
              </a:ext>
            </a:extLst>
          </p:cNvPr>
          <p:cNvSpPr>
            <a:spLocks noChangeAspect="1"/>
          </p:cNvSpPr>
          <p:nvPr/>
        </p:nvSpPr>
        <p:spPr bwMode="gray">
          <a:xfrm>
            <a:off x="276673" y="73910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1</a:t>
            </a:r>
          </a:p>
        </p:txBody>
      </p:sp>
      <p:graphicFrame>
        <p:nvGraphicFramePr>
          <p:cNvPr id="3" name="Chart 2">
            <a:extLst>
              <a:ext uri="{FF2B5EF4-FFF2-40B4-BE49-F238E27FC236}">
                <a16:creationId xmlns:a16="http://schemas.microsoft.com/office/drawing/2014/main" id="{72AF4C25-B878-ED2E-4D03-AAC159583BE2}"/>
              </a:ext>
            </a:extLst>
          </p:cNvPr>
          <p:cNvGraphicFramePr/>
          <p:nvPr userDrawn="1">
            <p:extLst>
              <p:ext uri="{D42A27DB-BD31-4B8C-83A1-F6EECF244321}">
                <p14:modId xmlns:p14="http://schemas.microsoft.com/office/powerpoint/2010/main" val="3875617679"/>
              </p:ext>
            </p:extLst>
          </p:nvPr>
        </p:nvGraphicFramePr>
        <p:xfrm>
          <a:off x="3542131" y="3139988"/>
          <a:ext cx="1528822" cy="128016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1">
            <a:extLst>
              <a:ext uri="{FF2B5EF4-FFF2-40B4-BE49-F238E27FC236}">
                <a16:creationId xmlns:a16="http://schemas.microsoft.com/office/drawing/2014/main" id="{C1058997-3AFC-FEAA-7372-671273C10261}"/>
              </a:ext>
              <a:ext uri="{C183D7F6-B498-43B3-948B-1728B52AA6E4}">
                <adec:decorative xmlns:adec="http://schemas.microsoft.com/office/drawing/2017/decorative" val="0"/>
              </a:ext>
            </a:extLst>
          </p:cNvPr>
          <p:cNvSpPr txBox="1">
            <a:spLocks/>
          </p:cNvSpPr>
          <p:nvPr userDrawn="1"/>
        </p:nvSpPr>
        <p:spPr bwMode="gray">
          <a:xfrm>
            <a:off x="3864213" y="3587687"/>
            <a:ext cx="740658" cy="2462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1600" dirty="0">
                <a:solidFill>
                  <a:schemeClr val="tx2"/>
                </a:solidFill>
                <a:latin typeface="+mj-lt"/>
              </a:rPr>
              <a:t>40%</a:t>
            </a:r>
          </a:p>
        </p:txBody>
      </p:sp>
      <p:sp>
        <p:nvSpPr>
          <p:cNvPr id="14" name="TextBox 13">
            <a:extLst>
              <a:ext uri="{FF2B5EF4-FFF2-40B4-BE49-F238E27FC236}">
                <a16:creationId xmlns:a16="http://schemas.microsoft.com/office/drawing/2014/main" id="{CE2FA84C-391B-9741-A2A4-CE4E1496F128}"/>
              </a:ext>
              <a:ext uri="{C183D7F6-B498-43B3-948B-1728B52AA6E4}">
                <adec:decorative xmlns:adec="http://schemas.microsoft.com/office/drawing/2017/decorative" val="1"/>
              </a:ext>
            </a:extLst>
          </p:cNvPr>
          <p:cNvSpPr txBox="1"/>
          <p:nvPr userDrawn="1"/>
        </p:nvSpPr>
        <p:spPr bwMode="gray">
          <a:xfrm>
            <a:off x="3833709" y="3812852"/>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sp>
        <p:nvSpPr>
          <p:cNvPr id="15" name="TextBox 14">
            <a:extLst>
              <a:ext uri="{FF2B5EF4-FFF2-40B4-BE49-F238E27FC236}">
                <a16:creationId xmlns:a16="http://schemas.microsoft.com/office/drawing/2014/main" id="{AD610615-C8A6-B74A-49D4-56DDAB5138AA}"/>
              </a:ext>
            </a:extLst>
          </p:cNvPr>
          <p:cNvSpPr txBox="1"/>
          <p:nvPr userDrawn="1"/>
        </p:nvSpPr>
        <p:spPr bwMode="gray">
          <a:xfrm>
            <a:off x="3302255" y="3158969"/>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16" name="Chart 15">
            <a:extLst>
              <a:ext uri="{FF2B5EF4-FFF2-40B4-BE49-F238E27FC236}">
                <a16:creationId xmlns:a16="http://schemas.microsoft.com/office/drawing/2014/main" id="{676BD08D-4B92-38AD-92E6-385CE0B25DAB}"/>
              </a:ext>
            </a:extLst>
          </p:cNvPr>
          <p:cNvGraphicFramePr/>
          <p:nvPr userDrawn="1">
            <p:extLst>
              <p:ext uri="{D42A27DB-BD31-4B8C-83A1-F6EECF244321}">
                <p14:modId xmlns:p14="http://schemas.microsoft.com/office/powerpoint/2010/main" val="434340880"/>
              </p:ext>
            </p:extLst>
          </p:nvPr>
        </p:nvGraphicFramePr>
        <p:xfrm>
          <a:off x="5006944" y="3125812"/>
          <a:ext cx="1828800" cy="128016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A954A269-2EDC-023B-BC74-1894D46E4D82}"/>
              </a:ext>
            </a:extLst>
          </p:cNvPr>
          <p:cNvSpPr txBox="1"/>
          <p:nvPr userDrawn="1"/>
        </p:nvSpPr>
        <p:spPr bwMode="gray">
          <a:xfrm>
            <a:off x="4988155" y="3158969"/>
            <a:ext cx="1265996"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4079830" y="2610835"/>
            <a:ext cx="1373568" cy="338554"/>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Colors populate dark to light for accessibility</a:t>
            </a:r>
          </a:p>
        </p:txBody>
      </p:sp>
      <p:sp>
        <p:nvSpPr>
          <p:cNvPr id="24" name="Rectangle 23">
            <a:extLst>
              <a:ext uri="{FF2B5EF4-FFF2-40B4-BE49-F238E27FC236}">
                <a16:creationId xmlns:a16="http://schemas.microsoft.com/office/drawing/2014/main" id="{D3AFCD2C-CF25-7D90-DE9F-7DD718AF95D0}"/>
              </a:ext>
            </a:extLst>
          </p:cNvPr>
          <p:cNvSpPr/>
          <p:nvPr userDrawn="1"/>
        </p:nvSpPr>
        <p:spPr bwMode="gray">
          <a:xfrm>
            <a:off x="601173" y="1312339"/>
            <a:ext cx="963467" cy="7231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Lst>
          </p:cNvPr>
          <p:cNvSpPr/>
          <p:nvPr userDrawn="1"/>
        </p:nvSpPr>
        <p:spPr bwMode="gray">
          <a:xfrm>
            <a:off x="1812223" y="1312339"/>
            <a:ext cx="963467" cy="7231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Lst>
          </p:cNvPr>
          <p:cNvSpPr/>
          <p:nvPr userDrawn="1"/>
        </p:nvSpPr>
        <p:spPr bwMode="gray">
          <a:xfrm>
            <a:off x="1531881" y="1574467"/>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sp>
        <p:nvSpPr>
          <p:cNvPr id="34" name="TextBox 33">
            <a:extLst>
              <a:ext uri="{FF2B5EF4-FFF2-40B4-BE49-F238E27FC236}">
                <a16:creationId xmlns:a16="http://schemas.microsoft.com/office/drawing/2014/main" id="{D5ED333A-6017-1E0A-DC4B-CD47EE43D51A}"/>
              </a:ext>
            </a:extLst>
          </p:cNvPr>
          <p:cNvSpPr txBox="1"/>
          <p:nvPr userDrawn="1"/>
        </p:nvSpPr>
        <p:spPr bwMode="gray">
          <a:xfrm>
            <a:off x="658944" y="1466153"/>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Lst>
          </p:cNvPr>
          <p:cNvSpPr txBox="1"/>
          <p:nvPr userDrawn="1"/>
        </p:nvSpPr>
        <p:spPr bwMode="gray">
          <a:xfrm>
            <a:off x="1858130" y="1466153"/>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Lst>
          </p:cNvPr>
          <p:cNvSpPr txBox="1"/>
          <p:nvPr userDrawn="1"/>
        </p:nvSpPr>
        <p:spPr bwMode="gray">
          <a:xfrm>
            <a:off x="601173" y="2114202"/>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rgbClr val="333E48"/>
                </a:solidFill>
                <a:latin typeface="+mn-lt"/>
              </a:rPr>
              <a:t>Use Destination Theme</a:t>
            </a:r>
            <a:r>
              <a:rPr lang="en-US" sz="900" dirty="0">
                <a:solidFill>
                  <a:srgbClr val="333E48"/>
                </a:solidFill>
                <a:latin typeface="+mn-lt"/>
              </a:rPr>
              <a:t>” in the clipboard icon that appears</a:t>
            </a:r>
          </a:p>
        </p:txBody>
      </p:sp>
      <p:sp>
        <p:nvSpPr>
          <p:cNvPr id="18" name="Oval 17">
            <a:extLst>
              <a:ext uri="{FF2B5EF4-FFF2-40B4-BE49-F238E27FC236}">
                <a16:creationId xmlns:a16="http://schemas.microsoft.com/office/drawing/2014/main" id="{ED0F0757-C265-8524-E902-DCCFD82862B3}"/>
              </a:ext>
            </a:extLst>
          </p:cNvPr>
          <p:cNvSpPr>
            <a:spLocks noChangeAspect="1"/>
          </p:cNvSpPr>
          <p:nvPr userDrawn="1"/>
        </p:nvSpPr>
        <p:spPr bwMode="gray">
          <a:xfrm>
            <a:off x="3405906" y="73910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3</a:t>
            </a:r>
          </a:p>
        </p:txBody>
      </p:sp>
      <p:sp>
        <p:nvSpPr>
          <p:cNvPr id="19" name="Oval 18">
            <a:extLst>
              <a:ext uri="{FF2B5EF4-FFF2-40B4-BE49-F238E27FC236}">
                <a16:creationId xmlns:a16="http://schemas.microsoft.com/office/drawing/2014/main" id="{5FF04ADD-CDB6-711D-CD7A-295B983D691D}"/>
              </a:ext>
            </a:extLst>
          </p:cNvPr>
          <p:cNvSpPr>
            <a:spLocks noChangeAspect="1"/>
          </p:cNvSpPr>
          <p:nvPr userDrawn="1"/>
        </p:nvSpPr>
        <p:spPr bwMode="gray">
          <a:xfrm>
            <a:off x="276673" y="26957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2</a:t>
            </a:r>
          </a:p>
        </p:txBody>
      </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441349"/>
            <a:ext cx="6400800" cy="359251"/>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Detailed directions are in the PDF here: </a:t>
            </a:r>
            <a:r>
              <a:rPr lang="en-US" sz="10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307955342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646FFBD-B4CC-48C8-9D4D-B341B933CAF0}"/>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2902701846"/>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FABE7F45-BDFC-45F4-9367-B3AFB1D3979A}"/>
              </a:ext>
              <a:ext uri="{C183D7F6-B498-43B3-948B-1728B52AA6E4}">
                <adec:decorative xmlns:adec="http://schemas.microsoft.com/office/drawing/2017/decorative" val="1"/>
              </a:ext>
            </a:extLst>
          </p:cNvPr>
          <p:cNvPicPr>
            <a:picLocks noChangeAspect="1"/>
          </p:cNvPicPr>
          <p:nvPr userDrawn="1"/>
        </p:nvPicPr>
        <p:blipFill rotWithShape="1">
          <a:blip r:embed="rId3"/>
          <a:srcRect l="631" r="271" b="18710"/>
          <a:stretch/>
        </p:blipFill>
        <p:spPr>
          <a:xfrm>
            <a:off x="0" y="655616"/>
            <a:ext cx="6400800" cy="1138822"/>
          </a:xfrm>
          <a:prstGeom prst="rect">
            <a:avLst/>
          </a:prstGeom>
        </p:spPr>
      </p:pic>
      <p:sp>
        <p:nvSpPr>
          <p:cNvPr id="61" name="Rectangle 60">
            <a:extLst>
              <a:ext uri="{FF2B5EF4-FFF2-40B4-BE49-F238E27FC236}">
                <a16:creationId xmlns:a16="http://schemas.microsoft.com/office/drawing/2014/main" id="{9072EF8E-238E-44E2-980E-74F569C2F153}"/>
              </a:ext>
              <a:ext uri="{C183D7F6-B498-43B3-948B-1728B52AA6E4}">
                <adec:decorative xmlns:adec="http://schemas.microsoft.com/office/drawing/2017/decorative" val="1"/>
              </a:ext>
            </a:extLst>
          </p:cNvPr>
          <p:cNvSpPr/>
          <p:nvPr userDrawn="1"/>
        </p:nvSpPr>
        <p:spPr bwMode="gray">
          <a:xfrm>
            <a:off x="0" y="1654745"/>
            <a:ext cx="6400800" cy="225911"/>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dirty="0"/>
          </a:p>
        </p:txBody>
      </p:sp>
      <p:cxnSp>
        <p:nvCxnSpPr>
          <p:cNvPr id="70" name="Straight Connector 69">
            <a:extLst>
              <a:ext uri="{FF2B5EF4-FFF2-40B4-BE49-F238E27FC236}">
                <a16:creationId xmlns:a16="http://schemas.microsoft.com/office/drawing/2014/main" id="{07333666-4C23-4CF0-BECC-A34362E5AAEB}"/>
              </a:ext>
              <a:ext uri="{C183D7F6-B498-43B3-948B-1728B52AA6E4}">
                <adec:decorative xmlns:adec="http://schemas.microsoft.com/office/drawing/2017/decorative" val="1"/>
              </a:ext>
            </a:extLst>
          </p:cNvPr>
          <p:cNvCxnSpPr>
            <a:cxnSpLocks/>
          </p:cNvCxnSpPr>
          <p:nvPr userDrawn="1"/>
        </p:nvCxnSpPr>
        <p:spPr bwMode="gray">
          <a:xfrm>
            <a:off x="0" y="1880656"/>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object 24">
            <a:extLst>
              <a:ext uri="{FF2B5EF4-FFF2-40B4-BE49-F238E27FC236}">
                <a16:creationId xmlns:a16="http://schemas.microsoft.com/office/drawing/2014/main" id="{F263E998-C480-4E56-B750-97F0D40843D6}"/>
              </a:ext>
              <a:ext uri="{C183D7F6-B498-43B3-948B-1728B52AA6E4}">
                <adec:decorative xmlns:adec="http://schemas.microsoft.com/office/drawing/2017/decorative" val="1"/>
              </a:ext>
            </a:extLst>
          </p:cNvPr>
          <p:cNvSpPr>
            <a:spLocks noChangeAspect="1"/>
          </p:cNvSpPr>
          <p:nvPr userDrawn="1"/>
        </p:nvSpPr>
        <p:spPr>
          <a:xfrm rot="5400000">
            <a:off x="733609"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5" name="object 24">
            <a:extLst>
              <a:ext uri="{FF2B5EF4-FFF2-40B4-BE49-F238E27FC236}">
                <a16:creationId xmlns:a16="http://schemas.microsoft.com/office/drawing/2014/main" id="{9E860A25-DA5A-48E1-9B5E-7E51A59201D5}"/>
              </a:ext>
              <a:ext uri="{C183D7F6-B498-43B3-948B-1728B52AA6E4}">
                <adec:decorative xmlns:adec="http://schemas.microsoft.com/office/drawing/2017/decorative" val="1"/>
              </a:ext>
            </a:extLst>
          </p:cNvPr>
          <p:cNvSpPr>
            <a:spLocks noChangeAspect="1"/>
          </p:cNvSpPr>
          <p:nvPr userDrawn="1"/>
        </p:nvSpPr>
        <p:spPr>
          <a:xfrm rot="5400000">
            <a:off x="1951540"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7" name="object 24">
            <a:extLst>
              <a:ext uri="{FF2B5EF4-FFF2-40B4-BE49-F238E27FC236}">
                <a16:creationId xmlns:a16="http://schemas.microsoft.com/office/drawing/2014/main" id="{0D3CCB20-C43E-40D8-AEB3-E23CDEAB9112}"/>
              </a:ext>
              <a:ext uri="{C183D7F6-B498-43B3-948B-1728B52AA6E4}">
                <adec:decorative xmlns:adec="http://schemas.microsoft.com/office/drawing/2017/decorative" val="1"/>
              </a:ext>
            </a:extLst>
          </p:cNvPr>
          <p:cNvSpPr>
            <a:spLocks noChangeAspect="1"/>
          </p:cNvSpPr>
          <p:nvPr userDrawn="1"/>
        </p:nvSpPr>
        <p:spPr>
          <a:xfrm rot="5400000">
            <a:off x="3169471"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5" name="object 24">
            <a:extLst>
              <a:ext uri="{FF2B5EF4-FFF2-40B4-BE49-F238E27FC236}">
                <a16:creationId xmlns:a16="http://schemas.microsoft.com/office/drawing/2014/main" id="{669EC892-BC83-437F-93CF-8B9D7CE1889D}"/>
              </a:ext>
              <a:ext uri="{C183D7F6-B498-43B3-948B-1728B52AA6E4}">
                <adec:decorative xmlns:adec="http://schemas.microsoft.com/office/drawing/2017/decorative" val="1"/>
              </a:ext>
            </a:extLst>
          </p:cNvPr>
          <p:cNvSpPr>
            <a:spLocks noChangeAspect="1"/>
          </p:cNvSpPr>
          <p:nvPr userDrawn="1"/>
        </p:nvSpPr>
        <p:spPr>
          <a:xfrm rot="5400000">
            <a:off x="4387402"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6" name="object 24">
            <a:extLst>
              <a:ext uri="{FF2B5EF4-FFF2-40B4-BE49-F238E27FC236}">
                <a16:creationId xmlns:a16="http://schemas.microsoft.com/office/drawing/2014/main" id="{78F5CA45-E0E2-4765-864A-BEA348196547}"/>
              </a:ext>
              <a:ext uri="{C183D7F6-B498-43B3-948B-1728B52AA6E4}">
                <adec:decorative xmlns:adec="http://schemas.microsoft.com/office/drawing/2017/decorative" val="1"/>
              </a:ext>
            </a:extLst>
          </p:cNvPr>
          <p:cNvSpPr>
            <a:spLocks noChangeAspect="1"/>
          </p:cNvSpPr>
          <p:nvPr userDrawn="1"/>
        </p:nvSpPr>
        <p:spPr>
          <a:xfrm rot="5400000">
            <a:off x="5605333"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cxnSp>
        <p:nvCxnSpPr>
          <p:cNvPr id="87" name="Straight Connector 86">
            <a:extLst>
              <a:ext uri="{FF2B5EF4-FFF2-40B4-BE49-F238E27FC236}">
                <a16:creationId xmlns:a16="http://schemas.microsoft.com/office/drawing/2014/main" id="{E367654C-A2CC-402A-8BD2-C99C8577A422}"/>
              </a:ext>
              <a:ext uri="{C183D7F6-B498-43B3-948B-1728B52AA6E4}">
                <adec:decorative xmlns:adec="http://schemas.microsoft.com/office/drawing/2017/decorative" val="1"/>
              </a:ext>
            </a:extLst>
          </p:cNvPr>
          <p:cNvCxnSpPr>
            <a:cxnSpLocks/>
          </p:cNvCxnSpPr>
          <p:nvPr userDrawn="1"/>
        </p:nvCxnSpPr>
        <p:spPr bwMode="gray">
          <a:xfrm>
            <a:off x="5121901" y="2073161"/>
            <a:ext cx="0" cy="1278550"/>
          </a:xfrm>
          <a:prstGeom prst="line">
            <a:avLst/>
          </a:prstGeom>
          <a:ln w="19050" cap="rnd">
            <a:solidFill>
              <a:schemeClr val="accent6"/>
            </a:solidFill>
            <a:prstDash val="sysDot"/>
          </a:ln>
        </p:spPr>
      </p:cxnSp>
      <p:cxnSp>
        <p:nvCxnSpPr>
          <p:cNvPr id="88" name="Straight Connector 87">
            <a:extLst>
              <a:ext uri="{FF2B5EF4-FFF2-40B4-BE49-F238E27FC236}">
                <a16:creationId xmlns:a16="http://schemas.microsoft.com/office/drawing/2014/main" id="{F675FA76-9A77-40BD-8800-9F267C3213A1}"/>
              </a:ext>
              <a:ext uri="{C183D7F6-B498-43B3-948B-1728B52AA6E4}">
                <adec:decorative xmlns:adec="http://schemas.microsoft.com/office/drawing/2017/decorative" val="1"/>
              </a:ext>
            </a:extLst>
          </p:cNvPr>
          <p:cNvCxnSpPr>
            <a:cxnSpLocks/>
          </p:cNvCxnSpPr>
          <p:nvPr userDrawn="1"/>
        </p:nvCxnSpPr>
        <p:spPr bwMode="gray">
          <a:xfrm>
            <a:off x="3726978" y="2073161"/>
            <a:ext cx="0" cy="1278550"/>
          </a:xfrm>
          <a:prstGeom prst="line">
            <a:avLst/>
          </a:prstGeom>
          <a:ln w="19050" cap="rnd">
            <a:solidFill>
              <a:schemeClr val="accent6"/>
            </a:solidFill>
            <a:prstDash val="sysDot"/>
          </a:ln>
        </p:spPr>
      </p:cxnSp>
      <p:cxnSp>
        <p:nvCxnSpPr>
          <p:cNvPr id="89" name="Straight Connector 88">
            <a:extLst>
              <a:ext uri="{FF2B5EF4-FFF2-40B4-BE49-F238E27FC236}">
                <a16:creationId xmlns:a16="http://schemas.microsoft.com/office/drawing/2014/main" id="{CEA57998-BB4B-4F2D-92A2-4719DEAB8E2B}"/>
              </a:ext>
              <a:ext uri="{C183D7F6-B498-43B3-948B-1728B52AA6E4}">
                <adec:decorative xmlns:adec="http://schemas.microsoft.com/office/drawing/2017/decorative" val="1"/>
              </a:ext>
            </a:extLst>
          </p:cNvPr>
          <p:cNvCxnSpPr>
            <a:cxnSpLocks/>
          </p:cNvCxnSpPr>
          <p:nvPr userDrawn="1"/>
        </p:nvCxnSpPr>
        <p:spPr bwMode="gray">
          <a:xfrm>
            <a:off x="2588248" y="2073161"/>
            <a:ext cx="0" cy="1278550"/>
          </a:xfrm>
          <a:prstGeom prst="line">
            <a:avLst/>
          </a:prstGeom>
          <a:ln w="19050" cap="rnd">
            <a:solidFill>
              <a:schemeClr val="accent6"/>
            </a:solidFill>
            <a:prstDash val="sysDot"/>
          </a:ln>
        </p:spPr>
      </p:cxnSp>
      <p:cxnSp>
        <p:nvCxnSpPr>
          <p:cNvPr id="90" name="Straight Connector 89">
            <a:extLst>
              <a:ext uri="{FF2B5EF4-FFF2-40B4-BE49-F238E27FC236}">
                <a16:creationId xmlns:a16="http://schemas.microsoft.com/office/drawing/2014/main" id="{7DA41D44-9539-4EFA-B95E-C5A7DE9201F8}"/>
              </a:ext>
              <a:ext uri="{C183D7F6-B498-43B3-948B-1728B52AA6E4}">
                <adec:decorative xmlns:adec="http://schemas.microsoft.com/office/drawing/2017/decorative" val="1"/>
              </a:ext>
            </a:extLst>
          </p:cNvPr>
          <p:cNvCxnSpPr>
            <a:cxnSpLocks/>
          </p:cNvCxnSpPr>
          <p:nvPr userDrawn="1"/>
        </p:nvCxnSpPr>
        <p:spPr bwMode="gray">
          <a:xfrm>
            <a:off x="1263819" y="2073161"/>
            <a:ext cx="0" cy="1278550"/>
          </a:xfrm>
          <a:prstGeom prst="line">
            <a:avLst/>
          </a:prstGeom>
          <a:ln w="19050" cap="rnd">
            <a:solidFill>
              <a:schemeClr val="accent6"/>
            </a:solidFill>
            <a:prstDash val="sysDot"/>
          </a:ln>
        </p:spPr>
      </p:cxnSp>
      <p:pic>
        <p:nvPicPr>
          <p:cNvPr id="91" name="Picture 90">
            <a:extLst>
              <a:ext uri="{FF2B5EF4-FFF2-40B4-BE49-F238E27FC236}">
                <a16:creationId xmlns:a16="http://schemas.microsoft.com/office/drawing/2014/main" id="{E9E78608-7DA4-4256-97D7-B82663A88D46}"/>
              </a:ext>
              <a:ext uri="{C183D7F6-B498-43B3-948B-1728B52AA6E4}">
                <adec:decorative xmlns:adec="http://schemas.microsoft.com/office/drawing/2017/decorative" val="1"/>
              </a:ext>
            </a:extLst>
          </p:cNvPr>
          <p:cNvPicPr>
            <a:picLocks noChangeAspect="1"/>
          </p:cNvPicPr>
          <p:nvPr userDrawn="1"/>
        </p:nvPicPr>
        <p:blipFill rotWithShape="1">
          <a:blip r:embed="rId4"/>
          <a:srcRect l="64" r="126"/>
          <a:stretch/>
        </p:blipFill>
        <p:spPr>
          <a:xfrm>
            <a:off x="0" y="3320604"/>
            <a:ext cx="6400800" cy="1211765"/>
          </a:xfrm>
          <a:prstGeom prst="rect">
            <a:avLst/>
          </a:prstGeom>
          <a:ln>
            <a:noFill/>
          </a:ln>
        </p:spPr>
      </p:pic>
      <p:cxnSp>
        <p:nvCxnSpPr>
          <p:cNvPr id="92" name="Straight Connector 91">
            <a:extLst>
              <a:ext uri="{FF2B5EF4-FFF2-40B4-BE49-F238E27FC236}">
                <a16:creationId xmlns:a16="http://schemas.microsoft.com/office/drawing/2014/main" id="{7794C63D-6CAA-4C30-BA2F-A77A789C6A76}"/>
              </a:ext>
              <a:ext uri="{C183D7F6-B498-43B3-948B-1728B52AA6E4}">
                <adec:decorative xmlns:adec="http://schemas.microsoft.com/office/drawing/2017/decorative" val="1"/>
              </a:ext>
            </a:extLst>
          </p:cNvPr>
          <p:cNvCxnSpPr>
            <a:cxnSpLocks/>
          </p:cNvCxnSpPr>
          <p:nvPr userDrawn="1"/>
        </p:nvCxnSpPr>
        <p:spPr bwMode="gray">
          <a:xfrm>
            <a:off x="2919056" y="3908667"/>
            <a:ext cx="56268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B857CD7-0E4C-4CFC-A344-C057472C2725}"/>
              </a:ext>
              <a:ext uri="{C183D7F6-B498-43B3-948B-1728B52AA6E4}">
                <adec:decorative xmlns:adec="http://schemas.microsoft.com/office/drawing/2017/decorative" val="1"/>
              </a:ext>
            </a:extLst>
          </p:cNvPr>
          <p:cNvGrpSpPr/>
          <p:nvPr userDrawn="1"/>
        </p:nvGrpSpPr>
        <p:grpSpPr>
          <a:xfrm>
            <a:off x="6450866" y="0"/>
            <a:ext cx="1088651" cy="1603652"/>
            <a:chOff x="6450866" y="0"/>
            <a:chExt cx="1088651" cy="1603652"/>
          </a:xfrm>
        </p:grpSpPr>
        <p:sp>
          <p:nvSpPr>
            <p:cNvPr id="94" name="Text Placeholder 1">
              <a:extLst>
                <a:ext uri="{FF2B5EF4-FFF2-40B4-BE49-F238E27FC236}">
                  <a16:creationId xmlns:a16="http://schemas.microsoft.com/office/drawing/2014/main" id="{4C702CC1-878E-4FCE-B85C-64526B6356A6}"/>
                </a:ext>
                <a:ext uri="{C183D7F6-B498-43B3-948B-1728B52AA6E4}">
                  <adec:decorative xmlns:adec="http://schemas.microsoft.com/office/drawing/2017/decorative" val="1"/>
                </a:ext>
              </a:extLst>
            </p:cNvPr>
            <p:cNvSpPr txBox="1">
              <a:spLocks/>
            </p:cNvSpPr>
            <p:nvPr/>
          </p:nvSpPr>
          <p:spPr bwMode="gray">
            <a:xfrm>
              <a:off x="6450866" y="0"/>
              <a:ext cx="1088651" cy="1603652"/>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BACAE1D-1D98-43CD-B53B-9BCCE04042F4}"/>
                </a:ext>
                <a:ext uri="{C183D7F6-B498-43B3-948B-1728B52AA6E4}">
                  <adec:decorative xmlns:adec="http://schemas.microsoft.com/office/drawing/2017/decorative" val="1"/>
                </a:ext>
              </a:extLst>
            </p:cNvPr>
            <p:cNvSpPr txBox="1"/>
            <p:nvPr/>
          </p:nvSpPr>
          <p:spPr bwMode="gray">
            <a:xfrm>
              <a:off x="6508729" y="68334"/>
              <a:ext cx="979466" cy="1501052"/>
            </a:xfrm>
            <a:prstGeom prst="rect">
              <a:avLst/>
            </a:prstGeom>
            <a:noFill/>
          </p:spPr>
          <p:txBody>
            <a:bodyPr wrap="square" lIns="0" tIns="0" rIns="0" bIns="0" rtlCol="0">
              <a:spAutoFit/>
            </a:bodyPr>
            <a:lstStyle/>
            <a:p>
              <a:pPr>
                <a:spcBef>
                  <a:spcPts val="309"/>
                </a:spcBef>
              </a:pPr>
              <a:r>
                <a:rPr lang="en-US" sz="741"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741" b="1" dirty="0">
                  <a:solidFill>
                    <a:schemeClr val="bg1"/>
                  </a:solidFill>
                  <a:latin typeface="+mn-lt"/>
                  <a:cs typeface="Arial" panose="020B0604020202020204" pitchFamily="34" charset="0"/>
                </a:rPr>
                <a:t>Script can be found here:</a:t>
              </a:r>
            </a:p>
            <a:p>
              <a:pPr>
                <a:spcBef>
                  <a:spcPts val="309"/>
                </a:spcBef>
              </a:pPr>
              <a:r>
                <a:rPr lang="en-US" sz="600" b="0" u="sng" dirty="0">
                  <a:solidFill>
                    <a:schemeClr val="bg1"/>
                  </a:solidFill>
                  <a:latin typeface="+mn-lt"/>
                  <a:cs typeface="Arial" panose="020B0604020202020204" pitchFamily="34" charset="0"/>
                </a:rPr>
                <a:t>https://eab.box.com/v/</a:t>
              </a:r>
              <a:br>
                <a:rPr lang="en-US" sz="600" b="0" u="sng" dirty="0">
                  <a:solidFill>
                    <a:schemeClr val="bg1"/>
                  </a:solidFill>
                  <a:latin typeface="+mn-lt"/>
                  <a:cs typeface="Arial" panose="020B0604020202020204" pitchFamily="34" charset="0"/>
                </a:rPr>
              </a:br>
              <a:r>
                <a:rPr lang="en-US" sz="6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500" b="0" i="1" dirty="0">
                  <a:solidFill>
                    <a:schemeClr val="bg1"/>
                  </a:solidFill>
                  <a:latin typeface="+mn-lt"/>
                  <a:cs typeface="Arial" panose="020B0604020202020204" pitchFamily="34" charset="0"/>
                </a:rPr>
                <a:t>Last edited: 5/6/22</a:t>
              </a:r>
            </a:p>
          </p:txBody>
        </p:sp>
      </p:grpSp>
      <p:sp>
        <p:nvSpPr>
          <p:cNvPr id="99" name="Holder 5" descr="Learn more at eab.com.">
            <a:extLst>
              <a:ext uri="{FF2B5EF4-FFF2-40B4-BE49-F238E27FC236}">
                <a16:creationId xmlns:a16="http://schemas.microsoft.com/office/drawing/2014/main" id="{BBF2FD8D-022C-4F25-BD68-A1EEAF036CF7}"/>
              </a:ext>
              <a:ext uri="{C183D7F6-B498-43B3-948B-1728B52AA6E4}">
                <adec:decorative xmlns:adec="http://schemas.microsoft.com/office/drawing/2017/decorative" val="0"/>
              </a:ext>
            </a:extLst>
          </p:cNvPr>
          <p:cNvSpPr txBox="1">
            <a:spLocks/>
          </p:cNvSpPr>
          <p:nvPr userDrawn="1"/>
        </p:nvSpPr>
        <p:spPr>
          <a:xfrm>
            <a:off x="5657151" y="4610234"/>
            <a:ext cx="472444" cy="107530"/>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00" spc="-12" dirty="0" err="1">
                <a:solidFill>
                  <a:schemeClr val="tx1"/>
                </a:solidFill>
                <a:latin typeface="+mj-lt"/>
              </a:rPr>
              <a:t>eab.com</a:t>
            </a:r>
            <a:endParaRPr lang="en-US" sz="700" spc="-12" dirty="0">
              <a:solidFill>
                <a:schemeClr val="tx1"/>
              </a:solidFill>
              <a:latin typeface="+mj-lt"/>
            </a:endParaRPr>
          </a:p>
        </p:txBody>
      </p:sp>
      <p:sp>
        <p:nvSpPr>
          <p:cNvPr id="100" name="K12...">
            <a:extLst>
              <a:ext uri="{FF2B5EF4-FFF2-40B4-BE49-F238E27FC236}">
                <a16:creationId xmlns:a16="http://schemas.microsoft.com/office/drawing/2014/main" id="{1C1AA6FB-00C1-4991-94DF-CDC55601E0F5}"/>
              </a:ext>
            </a:extLst>
          </p:cNvPr>
          <p:cNvSpPr txBox="1">
            <a:spLocks/>
          </p:cNvSpPr>
          <p:nvPr userDrawn="1"/>
        </p:nvSpPr>
        <p:spPr>
          <a:xfrm>
            <a:off x="277813" y="4617833"/>
            <a:ext cx="5059213" cy="92333"/>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600" b="0" spc="3" dirty="0">
                <a:solidFill>
                  <a:schemeClr val="tx1"/>
                </a:solidFill>
                <a:latin typeface="+mn-lt"/>
                <a:cs typeface="MuseoSans-500"/>
              </a:rPr>
              <a:t>K12</a:t>
            </a:r>
            <a:r>
              <a:rPr lang="en-US" sz="600" b="0" dirty="0">
                <a:solidFill>
                  <a:schemeClr val="tx1"/>
                </a:solidFill>
                <a:latin typeface="+mn-lt"/>
                <a:cs typeface="MuseoSans-500"/>
              </a:rPr>
              <a:t> • Community Colleges</a:t>
            </a:r>
            <a:r>
              <a:rPr lang="en-US" sz="600" b="0" spc="3" dirty="0">
                <a:solidFill>
                  <a:schemeClr val="tx1"/>
                </a:solidFill>
                <a:latin typeface="+mn-lt"/>
                <a:cs typeface="MuseoSans-500"/>
              </a:rPr>
              <a:t> </a:t>
            </a:r>
            <a:r>
              <a:rPr lang="en-US" sz="600" b="0" dirty="0">
                <a:solidFill>
                  <a:schemeClr val="tx1"/>
                </a:solidFill>
                <a:latin typeface="+mn-lt"/>
                <a:cs typeface="MuseoSans-500"/>
              </a:rPr>
              <a:t>• </a:t>
            </a:r>
            <a:r>
              <a:rPr lang="en-US" sz="600" b="0" spc="-15" dirty="0">
                <a:solidFill>
                  <a:schemeClr val="tx1"/>
                </a:solidFill>
                <a:latin typeface="+mn-lt"/>
                <a:cs typeface="MuseoSans-500"/>
              </a:rPr>
              <a:t>Four-Year</a:t>
            </a:r>
            <a:r>
              <a:rPr lang="en-US" sz="600" b="0" dirty="0">
                <a:solidFill>
                  <a:schemeClr val="tx1"/>
                </a:solidFill>
                <a:latin typeface="+mn-lt"/>
                <a:cs typeface="MuseoSans-500"/>
              </a:rPr>
              <a:t> Colleges and</a:t>
            </a:r>
            <a:r>
              <a:rPr lang="en-US" sz="600" b="0" spc="3" dirty="0">
                <a:solidFill>
                  <a:schemeClr val="tx1"/>
                </a:solidFill>
                <a:latin typeface="+mn-lt"/>
                <a:cs typeface="MuseoSans-500"/>
              </a:rPr>
              <a:t> </a:t>
            </a:r>
            <a:r>
              <a:rPr lang="en-US" sz="600" b="0" dirty="0">
                <a:solidFill>
                  <a:schemeClr val="tx1"/>
                </a:solidFill>
                <a:latin typeface="+mn-lt"/>
                <a:cs typeface="MuseoSans-500"/>
              </a:rPr>
              <a:t>Universities • Graduate, Professional,</a:t>
            </a:r>
            <a:r>
              <a:rPr lang="en-US" sz="600" b="0" spc="3" dirty="0">
                <a:solidFill>
                  <a:schemeClr val="tx1"/>
                </a:solidFill>
                <a:latin typeface="+mn-lt"/>
                <a:cs typeface="MuseoSans-500"/>
              </a:rPr>
              <a:t> </a:t>
            </a:r>
            <a:r>
              <a:rPr lang="en-US" sz="600" b="0" dirty="0">
                <a:solidFill>
                  <a:schemeClr val="tx1"/>
                </a:solidFill>
                <a:latin typeface="+mn-lt"/>
                <a:cs typeface="MuseoSans-500"/>
              </a:rPr>
              <a:t>and </a:t>
            </a:r>
            <a:r>
              <a:rPr lang="en-US" sz="600" b="0" spc="-3" dirty="0">
                <a:solidFill>
                  <a:schemeClr val="tx1"/>
                </a:solidFill>
                <a:latin typeface="+mn-lt"/>
                <a:cs typeface="MuseoSans-500"/>
              </a:rPr>
              <a:t>Adult</a:t>
            </a:r>
            <a:r>
              <a:rPr lang="en-US" sz="600" b="0" dirty="0">
                <a:solidFill>
                  <a:schemeClr val="tx1"/>
                </a:solidFill>
                <a:latin typeface="+mn-lt"/>
                <a:cs typeface="MuseoSans-500"/>
              </a:rPr>
              <a:t> Programs • Employers</a:t>
            </a:r>
            <a:endParaRPr lang="en-US" sz="600" dirty="0">
              <a:solidFill>
                <a:schemeClr val="tx1"/>
              </a:solidFill>
              <a:latin typeface="+mn-lt"/>
              <a:cs typeface="MuseoSans-500"/>
            </a:endParaRPr>
          </a:p>
        </p:txBody>
      </p:sp>
      <p:sp>
        <p:nvSpPr>
          <p:cNvPr id="101" name="95%+...">
            <a:extLst>
              <a:ext uri="{FF2B5EF4-FFF2-40B4-BE49-F238E27FC236}">
                <a16:creationId xmlns:a16="http://schemas.microsoft.com/office/drawing/2014/main" id="{39AD0D84-BC51-4E53-B0D6-289703BBCCB1}"/>
              </a:ext>
            </a:extLst>
          </p:cNvPr>
          <p:cNvSpPr txBox="1"/>
          <p:nvPr userDrawn="1"/>
        </p:nvSpPr>
        <p:spPr bwMode="gray">
          <a:xfrm>
            <a:off x="1200122" y="4004873"/>
            <a:ext cx="4000556" cy="323165"/>
          </a:xfrm>
          <a:prstGeom prst="rect">
            <a:avLst/>
          </a:prstGeom>
          <a:noFill/>
        </p:spPr>
        <p:txBody>
          <a:bodyPr wrap="square" lIns="0" tIns="0" rIns="0" bIns="0" rtlCol="0">
            <a:spAutoFit/>
          </a:bodyPr>
          <a:lstStyle/>
          <a:p>
            <a:pPr algn="ctr">
              <a:spcBef>
                <a:spcPts val="309"/>
              </a:spcBef>
            </a:pPr>
            <a:r>
              <a:rPr lang="en-US" sz="1050" spc="-12" dirty="0">
                <a:solidFill>
                  <a:schemeClr val="accent6"/>
                </a:solidFill>
                <a:latin typeface="+mj-lt"/>
              </a:rPr>
              <a:t>95%+ </a:t>
            </a:r>
            <a:r>
              <a:rPr lang="en-US" sz="1050" spc="-12" dirty="0">
                <a:solidFill>
                  <a:schemeClr val="bg1"/>
                </a:solidFill>
                <a:latin typeface="+mj-lt"/>
              </a:rPr>
              <a:t>of our partners return to us year after year </a:t>
            </a:r>
            <a:br>
              <a:rPr lang="en-US" sz="1050" spc="-12" dirty="0">
                <a:solidFill>
                  <a:schemeClr val="bg1"/>
                </a:solidFill>
                <a:latin typeface="+mj-lt"/>
              </a:rPr>
            </a:br>
            <a:r>
              <a:rPr lang="en-US" sz="1050" spc="-12" dirty="0">
                <a:solidFill>
                  <a:schemeClr val="bg1"/>
                </a:solidFill>
                <a:latin typeface="+mj-lt"/>
              </a:rPr>
              <a:t>because of results we achieve, together.</a:t>
            </a:r>
            <a:endParaRPr lang="en-US" sz="1050" dirty="0">
              <a:solidFill>
                <a:schemeClr val="bg1"/>
              </a:solidFill>
              <a:latin typeface="+mj-lt"/>
            </a:endParaRPr>
          </a:p>
        </p:txBody>
      </p:sp>
      <p:sp>
        <p:nvSpPr>
          <p:cNvPr id="102" name="We partner...">
            <a:extLst>
              <a:ext uri="{FF2B5EF4-FFF2-40B4-BE49-F238E27FC236}">
                <a16:creationId xmlns:a16="http://schemas.microsoft.com/office/drawing/2014/main" id="{FE27C61C-8215-4BA8-923B-5BAAD63B9D15}"/>
              </a:ext>
            </a:extLst>
          </p:cNvPr>
          <p:cNvSpPr txBox="1"/>
          <p:nvPr userDrawn="1"/>
        </p:nvSpPr>
        <p:spPr bwMode="gray">
          <a:xfrm>
            <a:off x="1284835" y="3470287"/>
            <a:ext cx="3831131" cy="323165"/>
          </a:xfrm>
          <a:prstGeom prst="rect">
            <a:avLst/>
          </a:prstGeom>
          <a:noFill/>
        </p:spPr>
        <p:txBody>
          <a:bodyPr wrap="square" lIns="0" tIns="0" rIns="0" bIns="0" rtlCol="0">
            <a:spAutoFit/>
          </a:bodyPr>
          <a:lstStyle/>
          <a:p>
            <a:pPr marL="7844" algn="ctr" defTabSz="564733">
              <a:spcBef>
                <a:spcPts val="309"/>
              </a:spcBef>
              <a:defRPr/>
            </a:pPr>
            <a:r>
              <a:rPr lang="en-US" sz="1050" spc="-12" dirty="0">
                <a:solidFill>
                  <a:schemeClr val="bg1"/>
                </a:solidFill>
                <a:latin typeface="+mj-lt"/>
              </a:rPr>
              <a:t>We partner with </a:t>
            </a:r>
            <a:r>
              <a:rPr lang="en-US" sz="1050" spc="-12" dirty="0">
                <a:solidFill>
                  <a:schemeClr val="accent6"/>
                </a:solidFill>
                <a:latin typeface="+mj-lt"/>
              </a:rPr>
              <a:t>2,500+ </a:t>
            </a:r>
            <a:r>
              <a:rPr lang="en-US" sz="1050" spc="-12" dirty="0">
                <a:solidFill>
                  <a:schemeClr val="bg1"/>
                </a:solidFill>
                <a:latin typeface="+mj-lt"/>
              </a:rPr>
              <a:t>institutions to </a:t>
            </a:r>
            <a:br>
              <a:rPr lang="en-US" sz="1050" spc="-12" dirty="0">
                <a:solidFill>
                  <a:schemeClr val="bg1"/>
                </a:solidFill>
                <a:latin typeface="+mj-lt"/>
              </a:rPr>
            </a:br>
            <a:r>
              <a:rPr lang="en-US" sz="1050" spc="-12" dirty="0">
                <a:solidFill>
                  <a:schemeClr val="bg1"/>
                </a:solidFill>
                <a:latin typeface="+mj-lt"/>
              </a:rPr>
              <a:t>accelerate progress and enable lasting change. </a:t>
            </a:r>
          </a:p>
        </p:txBody>
      </p:sp>
      <p:sp>
        <p:nvSpPr>
          <p:cNvPr id="103" name="TextBox 102">
            <a:extLst>
              <a:ext uri="{FF2B5EF4-FFF2-40B4-BE49-F238E27FC236}">
                <a16:creationId xmlns:a16="http://schemas.microsoft.com/office/drawing/2014/main" id="{27F8831D-D03E-476C-9AAA-319640249A18}"/>
              </a:ext>
            </a:extLst>
          </p:cNvPr>
          <p:cNvSpPr txBox="1"/>
          <p:nvPr userDrawn="1"/>
        </p:nvSpPr>
        <p:spPr bwMode="gray">
          <a:xfrm>
            <a:off x="5221118" y="2609463"/>
            <a:ext cx="975213" cy="566309"/>
          </a:xfrm>
          <a:prstGeom prst="rect">
            <a:avLst/>
          </a:prstGeom>
          <a:noFill/>
        </p:spPr>
        <p:txBody>
          <a:bodyPr wrap="square" lIns="0" tIns="0" rIns="0" bIns="0" rtlCol="0">
            <a:spAutoFit/>
          </a:bodyPr>
          <a:lstStyle/>
          <a:p>
            <a:pPr>
              <a:lnSpc>
                <a:spcPts val="939"/>
              </a:lnSpc>
            </a:pPr>
            <a:r>
              <a:rPr lang="en-US" sz="679" dirty="0">
                <a:latin typeface="+mn-lt"/>
                <a:ea typeface="Verdana" panose="020B0604030504040204" pitchFamily="34" charset="0"/>
                <a:cs typeface="Verdana" panose="020B0604030504040204" pitchFamily="34" charset="0"/>
              </a:rPr>
              <a:t>Data and analytics solutions built for </a:t>
            </a:r>
            <a:br>
              <a:rPr lang="en-US" sz="679" dirty="0">
                <a:latin typeface="+mn-lt"/>
                <a:ea typeface="Verdana" panose="020B0604030504040204" pitchFamily="34" charset="0"/>
                <a:cs typeface="Verdana" panose="020B0604030504040204" pitchFamily="34" charset="0"/>
              </a:rPr>
            </a:br>
            <a:r>
              <a:rPr lang="en-US" sz="679" dirty="0">
                <a:latin typeface="+mn-lt"/>
                <a:ea typeface="Verdana" panose="020B0604030504040204" pitchFamily="34" charset="0"/>
                <a:cs typeface="Verdana" panose="020B0604030504040204" pitchFamily="34" charset="0"/>
              </a:rPr>
              <a:t>higher education to guide decisions and </a:t>
            </a:r>
            <a:r>
              <a:rPr lang="en-US" sz="679" spc="-6" dirty="0">
                <a:latin typeface="+mn-lt"/>
                <a:ea typeface="Verdana" panose="020B0604030504040204" pitchFamily="34" charset="0"/>
                <a:cs typeface="Verdana" panose="020B0604030504040204" pitchFamily="34" charset="0"/>
              </a:rPr>
              <a:t>accelerate innovation</a:t>
            </a:r>
          </a:p>
        </p:txBody>
      </p:sp>
      <p:sp>
        <p:nvSpPr>
          <p:cNvPr id="104" name="TextBox 103">
            <a:extLst>
              <a:ext uri="{FF2B5EF4-FFF2-40B4-BE49-F238E27FC236}">
                <a16:creationId xmlns:a16="http://schemas.microsoft.com/office/drawing/2014/main" id="{D22CA2D8-DA80-4A64-B02E-E79683451050}"/>
              </a:ext>
            </a:extLst>
          </p:cNvPr>
          <p:cNvSpPr txBox="1"/>
          <p:nvPr userDrawn="1"/>
        </p:nvSpPr>
        <p:spPr bwMode="gray">
          <a:xfrm>
            <a:off x="5221118" y="2175240"/>
            <a:ext cx="975211"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Embrace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Digital Transformation </a:t>
            </a:r>
            <a:endParaRPr lang="en-US" sz="803" dirty="0">
              <a:latin typeface="+mn-lt"/>
              <a:ea typeface="Verdana" panose="020B0604030504040204" pitchFamily="34" charset="0"/>
              <a:cs typeface="Verdana" panose="020B0604030504040204" pitchFamily="34" charset="0"/>
            </a:endParaRPr>
          </a:p>
        </p:txBody>
      </p:sp>
      <p:sp>
        <p:nvSpPr>
          <p:cNvPr id="105" name="object 30">
            <a:extLst>
              <a:ext uri="{FF2B5EF4-FFF2-40B4-BE49-F238E27FC236}">
                <a16:creationId xmlns:a16="http://schemas.microsoft.com/office/drawing/2014/main" id="{7A10570E-553E-4057-AE8A-5CC730C42CB9}"/>
              </a:ext>
            </a:extLst>
          </p:cNvPr>
          <p:cNvSpPr txBox="1"/>
          <p:nvPr userDrawn="1"/>
        </p:nvSpPr>
        <p:spPr>
          <a:xfrm>
            <a:off x="5221118" y="2054687"/>
            <a:ext cx="1061343" cy="68480"/>
          </a:xfrm>
          <a:prstGeom prst="rect">
            <a:avLst/>
          </a:prstGeom>
        </p:spPr>
        <p:txBody>
          <a:bodyPr vert="horz" wrap="square" lIns="0" tIns="0" rIns="0" bIns="0" rtlCol="0">
            <a:spAutoFit/>
          </a:bodyPr>
          <a:lstStyle/>
          <a:p>
            <a:pPr>
              <a:spcBef>
                <a:spcPts val="262"/>
              </a:spcBef>
            </a:pPr>
            <a:r>
              <a:rPr sz="445" b="1" spc="-12" dirty="0">
                <a:latin typeface="+mn-lt"/>
                <a:ea typeface="Verdana" panose="020B0604030504040204" pitchFamily="34" charset="0"/>
                <a:cs typeface="Verdana" panose="020B0604030504040204" pitchFamily="34" charset="0"/>
              </a:rPr>
              <a:t>DATA</a:t>
            </a:r>
            <a:r>
              <a:rPr sz="445" b="1" spc="-1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12"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ANALYTICS</a:t>
            </a:r>
          </a:p>
        </p:txBody>
      </p:sp>
      <p:sp>
        <p:nvSpPr>
          <p:cNvPr id="106" name="TextBox 105">
            <a:extLst>
              <a:ext uri="{FF2B5EF4-FFF2-40B4-BE49-F238E27FC236}">
                <a16:creationId xmlns:a16="http://schemas.microsoft.com/office/drawing/2014/main" id="{923293BF-A03D-4F38-9417-8C77E77901C7}"/>
              </a:ext>
            </a:extLst>
          </p:cNvPr>
          <p:cNvSpPr txBox="1"/>
          <p:nvPr userDrawn="1"/>
        </p:nvSpPr>
        <p:spPr bwMode="gray">
          <a:xfrm>
            <a:off x="3826791" y="2609463"/>
            <a:ext cx="1032760" cy="566309"/>
          </a:xfrm>
          <a:prstGeom prst="rect">
            <a:avLst/>
          </a:prstGeom>
          <a:noFill/>
        </p:spPr>
        <p:txBody>
          <a:bodyPr wrap="square" lIns="0" tIns="0" rIns="0" bIns="0" rtlCol="0">
            <a:spAutoFit/>
          </a:bodyPr>
          <a:lstStyle/>
          <a:p>
            <a:pPr>
              <a:lnSpc>
                <a:spcPts val="939"/>
              </a:lnSpc>
            </a:pPr>
            <a:r>
              <a:rPr lang="en-US" sz="679" spc="-9" dirty="0">
                <a:latin typeface="+mn-lt"/>
                <a:ea typeface="Verdana" panose="020B0604030504040204" pitchFamily="34" charset="0"/>
                <a:cs typeface="Verdana" panose="020B0604030504040204" pitchFamily="34" charset="0"/>
              </a:rPr>
              <a:t>Technology, research,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and bold initiatives to strengthen your DEI strategy and eliminate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equity gaps</a:t>
            </a:r>
            <a:endParaRPr lang="en-US" sz="679" dirty="0">
              <a:latin typeface="+mn-lt"/>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A75F7D49-7AD0-40E8-9392-E42D4DFE704F}"/>
              </a:ext>
            </a:extLst>
          </p:cNvPr>
          <p:cNvSpPr txBox="1"/>
          <p:nvPr userDrawn="1"/>
        </p:nvSpPr>
        <p:spPr bwMode="gray">
          <a:xfrm>
            <a:off x="3826791" y="2175240"/>
            <a:ext cx="1184532" cy="370679"/>
          </a:xfrm>
          <a:prstGeom prst="rect">
            <a:avLst/>
          </a:prstGeom>
          <a:noFill/>
        </p:spPr>
        <p:txBody>
          <a:bodyPr wrap="square" lIns="0" tIns="0" rIns="0" bIns="0" rtlCol="0">
            <a:spAutoFit/>
          </a:bodyPr>
          <a:lstStyle/>
          <a:p>
            <a:pPr>
              <a:spcBef>
                <a:spcPts val="309"/>
              </a:spcBef>
            </a:pPr>
            <a:r>
              <a:rPr lang="en-US" sz="803" b="1" dirty="0">
                <a:latin typeface="+mn-lt"/>
              </a:rPr>
              <a:t>Advance DEI on  Campus and in </a:t>
            </a:r>
            <a:br>
              <a:rPr lang="en-US" sz="803" b="1" dirty="0">
                <a:latin typeface="+mn-lt"/>
              </a:rPr>
            </a:br>
            <a:r>
              <a:rPr lang="en-US" sz="803" b="1" dirty="0">
                <a:latin typeface="+mn-lt"/>
              </a:rPr>
              <a:t>Your Community</a:t>
            </a:r>
          </a:p>
        </p:txBody>
      </p:sp>
      <p:sp>
        <p:nvSpPr>
          <p:cNvPr id="108" name="object 32">
            <a:extLst>
              <a:ext uri="{FF2B5EF4-FFF2-40B4-BE49-F238E27FC236}">
                <a16:creationId xmlns:a16="http://schemas.microsoft.com/office/drawing/2014/main" id="{477BBDAE-918A-4F87-9F67-4D7163173476}"/>
              </a:ext>
            </a:extLst>
          </p:cNvPr>
          <p:cNvSpPr txBox="1"/>
          <p:nvPr userDrawn="1"/>
        </p:nvSpPr>
        <p:spPr>
          <a:xfrm>
            <a:off x="3826791" y="2054687"/>
            <a:ext cx="1227223" cy="68480"/>
          </a:xfrm>
          <a:prstGeom prst="rect">
            <a:avLst/>
          </a:prstGeom>
        </p:spPr>
        <p:txBody>
          <a:bodyPr vert="horz" wrap="square" lIns="0" tIns="0" rIns="0" bIns="0" rtlCol="0">
            <a:spAutoFit/>
          </a:bodyPr>
          <a:lstStyle/>
          <a:p>
            <a:pPr>
              <a:lnSpc>
                <a:spcPct val="100000"/>
              </a:lnSpc>
            </a:pPr>
            <a:r>
              <a:rPr sz="445" b="1" dirty="0">
                <a:latin typeface="+mn-lt"/>
                <a:ea typeface="Verdana" panose="020B0604030504040204" pitchFamily="34" charset="0"/>
                <a:cs typeface="Verdana" panose="020B0604030504040204" pitchFamily="34" charset="0"/>
              </a:rPr>
              <a:t>DIVERSITY,</a:t>
            </a:r>
            <a:r>
              <a:rPr sz="445" b="1" spc="-9"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EQUITY,</a:t>
            </a:r>
            <a:r>
              <a:rPr sz="445" b="1" spc="-6"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6" dirty="0">
                <a:latin typeface="+mn-lt"/>
                <a:ea typeface="Verdana" panose="020B0604030504040204" pitchFamily="34" charset="0"/>
                <a:cs typeface="Verdana" panose="020B0604030504040204" pitchFamily="34" charset="0"/>
              </a:rPr>
              <a:t> </a:t>
            </a:r>
            <a:r>
              <a:rPr sz="445" b="1" spc="3" dirty="0">
                <a:latin typeface="+mn-lt"/>
                <a:ea typeface="Verdana" panose="020B0604030504040204" pitchFamily="34" charset="0"/>
                <a:cs typeface="Verdana" panose="020B0604030504040204" pitchFamily="34" charset="0"/>
              </a:rPr>
              <a:t>INCLUSION</a:t>
            </a:r>
            <a:endParaRPr sz="445" dirty="0">
              <a:latin typeface="+mn-lt"/>
              <a:ea typeface="Verdana" panose="020B0604030504040204" pitchFamily="34" charset="0"/>
              <a:cs typeface="Verdana" panose="020B0604030504040204" pitchFamily="34" charset="0"/>
            </a:endParaRPr>
          </a:p>
        </p:txBody>
      </p:sp>
      <p:sp>
        <p:nvSpPr>
          <p:cNvPr id="109" name="object 13">
            <a:extLst>
              <a:ext uri="{FF2B5EF4-FFF2-40B4-BE49-F238E27FC236}">
                <a16:creationId xmlns:a16="http://schemas.microsoft.com/office/drawing/2014/main" id="{675FA409-1246-4EE1-838D-19BCA743DBC1}"/>
              </a:ext>
            </a:extLst>
          </p:cNvPr>
          <p:cNvSpPr txBox="1"/>
          <p:nvPr userDrawn="1"/>
        </p:nvSpPr>
        <p:spPr>
          <a:xfrm>
            <a:off x="2675518" y="2609463"/>
            <a:ext cx="1046931" cy="566309"/>
          </a:xfrm>
          <a:prstGeom prst="rect">
            <a:avLst/>
          </a:prstGeom>
        </p:spPr>
        <p:txBody>
          <a:bodyPr vert="horz" wrap="square" lIns="0" tIns="0" rIns="0" bIns="0" rtlCol="0">
            <a:spAutoFit/>
          </a:bodyPr>
          <a:lstStyle/>
          <a:p>
            <a:pPr marL="7844" marR="145889">
              <a:lnSpc>
                <a:spcPts val="939"/>
              </a:lnSpc>
            </a:pPr>
            <a:r>
              <a:rPr lang="en-US" sz="679" spc="-3" dirty="0">
                <a:latin typeface="+mn-lt"/>
                <a:ea typeface="Verdana" panose="020B0604030504040204" pitchFamily="34" charset="0"/>
                <a:cs typeface="Verdana" panose="020B0604030504040204" pitchFamily="34" charset="0"/>
              </a:rPr>
              <a:t>Technology trusted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by 850 schools to </a:t>
            </a:r>
          </a:p>
          <a:p>
            <a:pPr marL="7844" marR="145889">
              <a:lnSpc>
                <a:spcPts val="939"/>
              </a:lnSpc>
            </a:pPr>
            <a:r>
              <a:rPr lang="en-US" sz="679" spc="-3" dirty="0">
                <a:latin typeface="+mn-lt"/>
                <a:ea typeface="Verdana" panose="020B0604030504040204" pitchFamily="34" charset="0"/>
                <a:cs typeface="Verdana" panose="020B0604030504040204" pitchFamily="34" charset="0"/>
              </a:rPr>
              <a:t>retain, graduate,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and empower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more students</a:t>
            </a:r>
          </a:p>
        </p:txBody>
      </p:sp>
      <p:sp>
        <p:nvSpPr>
          <p:cNvPr id="110" name="object 10">
            <a:extLst>
              <a:ext uri="{FF2B5EF4-FFF2-40B4-BE49-F238E27FC236}">
                <a16:creationId xmlns:a16="http://schemas.microsoft.com/office/drawing/2014/main" id="{7B2681B6-B183-4BB9-A97B-1EAE0BDB62F7}"/>
              </a:ext>
            </a:extLst>
          </p:cNvPr>
          <p:cNvSpPr txBox="1"/>
          <p:nvPr userDrawn="1"/>
        </p:nvSpPr>
        <p:spPr>
          <a:xfrm>
            <a:off x="2675519" y="2175240"/>
            <a:ext cx="1075195" cy="378600"/>
          </a:xfrm>
          <a:prstGeom prst="rect">
            <a:avLst/>
          </a:prstGeom>
        </p:spPr>
        <p:txBody>
          <a:bodyPr vert="horz" wrap="square" lIns="0" tIns="7844" rIns="0" bIns="0" rtlCol="0">
            <a:spAutoFit/>
          </a:bodyPr>
          <a:lstStyle/>
          <a:p>
            <a:pPr marL="7844" marR="3137">
              <a:spcBef>
                <a:spcPts val="62"/>
              </a:spcBef>
            </a:pPr>
            <a:r>
              <a:rPr lang="en-US" sz="803" b="1" spc="-6" dirty="0">
                <a:latin typeface="+mn-lt"/>
                <a:ea typeface="Verdana" panose="020B0604030504040204" pitchFamily="34" charset="0"/>
                <a:cs typeface="Verdana" panose="020B0604030504040204" pitchFamily="34" charset="0"/>
              </a:rPr>
              <a:t>Build a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Student-Centric Campus</a:t>
            </a:r>
            <a:endParaRPr sz="803" dirty="0">
              <a:latin typeface="+mn-lt"/>
              <a:ea typeface="Verdana" panose="020B0604030504040204" pitchFamily="34" charset="0"/>
              <a:cs typeface="Verdana" panose="020B0604030504040204" pitchFamily="34" charset="0"/>
            </a:endParaRPr>
          </a:p>
        </p:txBody>
      </p:sp>
      <p:sp>
        <p:nvSpPr>
          <p:cNvPr id="111" name="object 12">
            <a:extLst>
              <a:ext uri="{FF2B5EF4-FFF2-40B4-BE49-F238E27FC236}">
                <a16:creationId xmlns:a16="http://schemas.microsoft.com/office/drawing/2014/main" id="{B23809B9-688F-444A-928F-8925A81960A1}"/>
              </a:ext>
            </a:extLst>
          </p:cNvPr>
          <p:cNvSpPr txBox="1"/>
          <p:nvPr userDrawn="1"/>
        </p:nvSpPr>
        <p:spPr>
          <a:xfrm>
            <a:off x="2675518" y="2054687"/>
            <a:ext cx="975170" cy="68480"/>
          </a:xfrm>
          <a:prstGeom prst="rect">
            <a:avLst/>
          </a:prstGeom>
        </p:spPr>
        <p:txBody>
          <a:bodyPr vert="horz" wrap="square" lIns="0" tIns="0" rIns="0" bIns="0" rtlCol="0">
            <a:spAutoFit/>
          </a:bodyPr>
          <a:lstStyle/>
          <a:p>
            <a:pPr>
              <a:spcBef>
                <a:spcPts val="62"/>
              </a:spcBef>
            </a:pPr>
            <a:r>
              <a:rPr sz="445" b="1" spc="3" dirty="0">
                <a:latin typeface="+mn-lt"/>
                <a:ea typeface="Verdana" panose="020B0604030504040204" pitchFamily="34" charset="0"/>
                <a:cs typeface="Verdana" panose="020B0604030504040204" pitchFamily="34" charset="0"/>
              </a:rPr>
              <a:t>STUDENT</a:t>
            </a:r>
            <a:r>
              <a:rPr sz="445" b="1" spc="-2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SUCCESS</a:t>
            </a:r>
            <a:endParaRPr sz="445" dirty="0">
              <a:latin typeface="+mn-lt"/>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5AD6102C-FD44-46C3-B7D7-28286722C7FF}"/>
              </a:ext>
            </a:extLst>
          </p:cNvPr>
          <p:cNvSpPr txBox="1"/>
          <p:nvPr userDrawn="1"/>
        </p:nvSpPr>
        <p:spPr bwMode="gray">
          <a:xfrm>
            <a:off x="1363557" y="2609463"/>
            <a:ext cx="1178576" cy="566309"/>
          </a:xfrm>
          <a:prstGeom prst="rect">
            <a:avLst/>
          </a:prstGeom>
          <a:noFill/>
        </p:spPr>
        <p:txBody>
          <a:bodyPr wrap="square" lIns="0" tIns="0" rIns="0" bIns="0" rtlCol="0">
            <a:spAutoFit/>
          </a:bodyPr>
          <a:lstStyle/>
          <a:p>
            <a:pPr>
              <a:lnSpc>
                <a:spcPts val="939"/>
              </a:lnSpc>
            </a:pPr>
            <a:r>
              <a:rPr lang="en-US" sz="679" spc="-6" dirty="0">
                <a:latin typeface="+mn-lt"/>
                <a:ea typeface="Verdana" panose="020B0604030504040204" pitchFamily="34" charset="0"/>
                <a:cs typeface="Verdana" panose="020B0604030504040204" pitchFamily="34" charset="0"/>
              </a:rPr>
              <a:t>Tailored partnerships powered by a recruitment ecosystem with unrivaled reach to enroll your </a:t>
            </a:r>
            <a:br>
              <a:rPr lang="en-US" sz="679" spc="-6" dirty="0">
                <a:latin typeface="+mn-lt"/>
                <a:ea typeface="Verdana" panose="020B0604030504040204" pitchFamily="34" charset="0"/>
                <a:cs typeface="Verdana" panose="020B0604030504040204" pitchFamily="34" charset="0"/>
              </a:rPr>
            </a:br>
            <a:r>
              <a:rPr lang="en-US" sz="679" spc="-6" dirty="0">
                <a:latin typeface="+mn-lt"/>
                <a:ea typeface="Verdana" panose="020B0604030504040204" pitchFamily="34" charset="0"/>
                <a:cs typeface="Verdana" panose="020B0604030504040204" pitchFamily="34" charset="0"/>
              </a:rPr>
              <a:t>future classes</a:t>
            </a:r>
          </a:p>
        </p:txBody>
      </p:sp>
      <p:sp>
        <p:nvSpPr>
          <p:cNvPr id="113" name="TextBox 112">
            <a:extLst>
              <a:ext uri="{FF2B5EF4-FFF2-40B4-BE49-F238E27FC236}">
                <a16:creationId xmlns:a16="http://schemas.microsoft.com/office/drawing/2014/main" id="{0C0DC663-9F12-4C40-91C0-A2BC1F68179C}"/>
              </a:ext>
            </a:extLst>
          </p:cNvPr>
          <p:cNvSpPr txBox="1"/>
          <p:nvPr userDrawn="1"/>
        </p:nvSpPr>
        <p:spPr bwMode="gray">
          <a:xfrm>
            <a:off x="1363559" y="2175240"/>
            <a:ext cx="1087777"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A</a:t>
            </a:r>
            <a:r>
              <a:rPr lang="en-US" sz="803" b="1" spc="-9" dirty="0">
                <a:latin typeface="+mn-lt"/>
                <a:ea typeface="Verdana" panose="020B0604030504040204" pitchFamily="34" charset="0"/>
                <a:cs typeface="Verdana" panose="020B0604030504040204" pitchFamily="34" charset="0"/>
              </a:rPr>
              <a:t>c</a:t>
            </a:r>
            <a:r>
              <a:rPr lang="en-US" sz="803" b="1" spc="-6" dirty="0">
                <a:latin typeface="+mn-lt"/>
                <a:ea typeface="Verdana" panose="020B0604030504040204" pitchFamily="34" charset="0"/>
                <a:cs typeface="Verdana" panose="020B0604030504040204" pitchFamily="34" charset="0"/>
              </a:rPr>
              <a:t>hi</a:t>
            </a:r>
            <a:r>
              <a:rPr lang="en-US" sz="803" b="1" spc="-12" dirty="0">
                <a:latin typeface="+mn-lt"/>
                <a:ea typeface="Verdana" panose="020B0604030504040204" pitchFamily="34" charset="0"/>
                <a:cs typeface="Verdana" panose="020B0604030504040204" pitchFamily="34" charset="0"/>
              </a:rPr>
              <a:t>e</a:t>
            </a:r>
            <a:r>
              <a:rPr lang="en-US" sz="803" b="1" spc="-19" dirty="0">
                <a:latin typeface="+mn-lt"/>
                <a:ea typeface="Verdana" panose="020B0604030504040204" pitchFamily="34" charset="0"/>
                <a:cs typeface="Verdana" panose="020B0604030504040204" pitchFamily="34" charset="0"/>
              </a:rPr>
              <a:t>v</a:t>
            </a:r>
            <a:r>
              <a:rPr lang="en-US" sz="803" b="1" dirty="0">
                <a:latin typeface="+mn-lt"/>
                <a:ea typeface="Verdana" panose="020B0604030504040204" pitchFamily="34" charset="0"/>
                <a:cs typeface="Verdana" panose="020B0604030504040204" pitchFamily="34" charset="0"/>
              </a:rPr>
              <a:t>e </a:t>
            </a:r>
            <a:r>
              <a:rPr lang="en-US" sz="803" b="1" spc="-62" dirty="0">
                <a:latin typeface="+mn-lt"/>
                <a:ea typeface="Verdana" panose="020B0604030504040204" pitchFamily="34" charset="0"/>
                <a:cs typeface="Verdana" panose="020B0604030504040204" pitchFamily="34" charset="0"/>
              </a:rPr>
              <a:t>Y</a:t>
            </a:r>
            <a:r>
              <a:rPr lang="en-US" sz="803" b="1" spc="-3" dirty="0">
                <a:latin typeface="+mn-lt"/>
                <a:ea typeface="Verdana" panose="020B0604030504040204" pitchFamily="34" charset="0"/>
                <a:cs typeface="Verdana" panose="020B0604030504040204" pitchFamily="34" charset="0"/>
              </a:rPr>
              <a:t>o</a:t>
            </a:r>
            <a:r>
              <a:rPr lang="en-US" sz="803" b="1" spc="-9" dirty="0">
                <a:latin typeface="+mn-lt"/>
                <a:ea typeface="Verdana" panose="020B0604030504040204" pitchFamily="34" charset="0"/>
                <a:cs typeface="Verdana" panose="020B0604030504040204" pitchFamily="34" charset="0"/>
              </a:rPr>
              <a:t>u</a:t>
            </a:r>
            <a:r>
              <a:rPr lang="en-US" sz="803" b="1" dirty="0">
                <a:latin typeface="+mn-lt"/>
                <a:ea typeface="Verdana" panose="020B0604030504040204" pitchFamily="34" charset="0"/>
                <a:cs typeface="Verdana" panose="020B0604030504040204" pitchFamily="34" charset="0"/>
              </a:rPr>
              <a:t>r  </a:t>
            </a:r>
            <a:r>
              <a:rPr lang="en-US" sz="803" b="1" spc="-6" dirty="0">
                <a:latin typeface="+mn-lt"/>
                <a:ea typeface="Verdana" panose="020B0604030504040204" pitchFamily="34" charset="0"/>
                <a:cs typeface="Verdana" panose="020B0604030504040204" pitchFamily="34" charset="0"/>
              </a:rPr>
              <a:t>Enrollment </a:t>
            </a:r>
            <a:r>
              <a:rPr lang="en-US" sz="803" b="1" spc="-3" dirty="0">
                <a:latin typeface="+mn-lt"/>
                <a:ea typeface="Verdana" panose="020B0604030504040204" pitchFamily="34" charset="0"/>
                <a:cs typeface="Verdana" panose="020B0604030504040204" pitchFamily="34" charset="0"/>
              </a:rPr>
              <a:t>and</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Growth</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Goals</a:t>
            </a:r>
            <a:endParaRPr lang="en-US" sz="803" dirty="0">
              <a:latin typeface="+mn-lt"/>
              <a:ea typeface="Verdana" panose="020B0604030504040204" pitchFamily="34" charset="0"/>
              <a:cs typeface="Verdana" panose="020B0604030504040204" pitchFamily="34" charset="0"/>
            </a:endParaRPr>
          </a:p>
        </p:txBody>
      </p:sp>
      <p:sp>
        <p:nvSpPr>
          <p:cNvPr id="114" name="object 15">
            <a:extLst>
              <a:ext uri="{FF2B5EF4-FFF2-40B4-BE49-F238E27FC236}">
                <a16:creationId xmlns:a16="http://schemas.microsoft.com/office/drawing/2014/main" id="{B506749D-46D3-45E3-B212-2EC45A5DEF3F}"/>
              </a:ext>
            </a:extLst>
          </p:cNvPr>
          <p:cNvSpPr txBox="1"/>
          <p:nvPr userDrawn="1"/>
        </p:nvSpPr>
        <p:spPr>
          <a:xfrm>
            <a:off x="1363559" y="2054687"/>
            <a:ext cx="1028999" cy="68480"/>
          </a:xfrm>
          <a:prstGeom prst="rect">
            <a:avLst/>
          </a:prstGeom>
        </p:spPr>
        <p:txBody>
          <a:bodyPr vert="horz" wrap="square" lIns="0" tIns="0" rIns="0" bIns="0" rtlCol="0">
            <a:spAutoFit/>
          </a:bodyPr>
          <a:lstStyle/>
          <a:p>
            <a:pPr>
              <a:spcBef>
                <a:spcPts val="262"/>
              </a:spcBef>
            </a:pPr>
            <a:r>
              <a:rPr lang="en-US" sz="445" b="1" spc="3" dirty="0">
                <a:latin typeface="+mn-lt"/>
                <a:ea typeface="Verdana" panose="020B0604030504040204" pitchFamily="34" charset="0"/>
                <a:cs typeface="Verdana" panose="020B0604030504040204" pitchFamily="34" charset="0"/>
              </a:rPr>
              <a:t>MARKETING</a:t>
            </a:r>
            <a:r>
              <a:rPr lang="en-US" sz="445" b="1" spc="-19" dirty="0">
                <a:latin typeface="+mn-lt"/>
                <a:ea typeface="Verdana" panose="020B0604030504040204" pitchFamily="34" charset="0"/>
                <a:cs typeface="Verdana" panose="020B0604030504040204" pitchFamily="34" charset="0"/>
              </a:rPr>
              <a:t> </a:t>
            </a:r>
            <a:r>
              <a:rPr lang="en-US" sz="445" b="1" dirty="0">
                <a:latin typeface="+mn-lt"/>
                <a:ea typeface="Verdana" panose="020B0604030504040204" pitchFamily="34" charset="0"/>
                <a:cs typeface="Verdana" panose="020B0604030504040204" pitchFamily="34" charset="0"/>
              </a:rPr>
              <a:t>AND</a:t>
            </a:r>
            <a:r>
              <a:rPr lang="en-US" sz="445" b="1" spc="-19" dirty="0">
                <a:latin typeface="+mn-lt"/>
                <a:ea typeface="Verdana" panose="020B0604030504040204" pitchFamily="34" charset="0"/>
                <a:cs typeface="Verdana" panose="020B0604030504040204" pitchFamily="34" charset="0"/>
              </a:rPr>
              <a:t> </a:t>
            </a:r>
            <a:r>
              <a:rPr lang="en-US" sz="445" b="1" spc="3" dirty="0">
                <a:latin typeface="+mn-lt"/>
                <a:ea typeface="Verdana" panose="020B0604030504040204" pitchFamily="34" charset="0"/>
                <a:cs typeface="Verdana" panose="020B0604030504040204" pitchFamily="34" charset="0"/>
              </a:rPr>
              <a:t>ENROLLMENT</a:t>
            </a:r>
            <a:endParaRPr lang="en-US" sz="445" dirty="0">
              <a:latin typeface="+mn-lt"/>
              <a:ea typeface="Verdana" panose="020B0604030504040204" pitchFamily="34" charset="0"/>
              <a:cs typeface="Verdana" panose="020B0604030504040204" pitchFamily="34" charset="0"/>
            </a:endParaRPr>
          </a:p>
        </p:txBody>
      </p:sp>
      <p:sp>
        <p:nvSpPr>
          <p:cNvPr id="115" name="TextBox 114">
            <a:extLst>
              <a:ext uri="{FF2B5EF4-FFF2-40B4-BE49-F238E27FC236}">
                <a16:creationId xmlns:a16="http://schemas.microsoft.com/office/drawing/2014/main" id="{B6ED3D91-0BAE-4C4B-BD13-86F9A93C1FE4}"/>
              </a:ext>
            </a:extLst>
          </p:cNvPr>
          <p:cNvSpPr txBox="1"/>
          <p:nvPr userDrawn="1"/>
        </p:nvSpPr>
        <p:spPr bwMode="gray">
          <a:xfrm>
            <a:off x="283334" y="2615518"/>
            <a:ext cx="898642" cy="450893"/>
          </a:xfrm>
          <a:prstGeom prst="rect">
            <a:avLst/>
          </a:prstGeom>
          <a:noFill/>
        </p:spPr>
        <p:txBody>
          <a:bodyPr wrap="square" lIns="0" tIns="0" rIns="0" bIns="0" rtlCol="0">
            <a:spAutoFit/>
          </a:bodyPr>
          <a:lstStyle/>
          <a:p>
            <a:pPr>
              <a:lnSpc>
                <a:spcPts val="939"/>
              </a:lnSpc>
            </a:pPr>
            <a:r>
              <a:rPr lang="en-US" sz="679" dirty="0">
                <a:latin typeface="+mn-lt"/>
              </a:rPr>
              <a:t>Executive guidance rooted in research to support your strategic priorities</a:t>
            </a:r>
            <a:endParaRPr lang="en-US" sz="679" dirty="0">
              <a:latin typeface="+mn-lt"/>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1142D47C-7243-4B44-BD41-4AEA364E8F11}"/>
              </a:ext>
            </a:extLst>
          </p:cNvPr>
          <p:cNvSpPr txBox="1"/>
          <p:nvPr userDrawn="1"/>
        </p:nvSpPr>
        <p:spPr bwMode="gray">
          <a:xfrm>
            <a:off x="283335" y="2175240"/>
            <a:ext cx="957029"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Prepare </a:t>
            </a:r>
            <a:r>
              <a:rPr lang="en-US" sz="803" b="1" spc="-19" dirty="0">
                <a:latin typeface="+mn-lt"/>
                <a:ea typeface="Verdana" panose="020B0604030504040204" pitchFamily="34" charset="0"/>
                <a:cs typeface="Verdana" panose="020B0604030504040204" pitchFamily="34" charset="0"/>
              </a:rPr>
              <a:t>Your </a:t>
            </a:r>
            <a:r>
              <a:rPr lang="en-US" sz="803" b="1" spc="-15" dirty="0">
                <a:latin typeface="+mn-lt"/>
                <a:ea typeface="Verdana" panose="020B0604030504040204" pitchFamily="34" charset="0"/>
                <a:cs typeface="Verdana" panose="020B0604030504040204" pitchFamily="34" charset="0"/>
              </a:rPr>
              <a:t> </a:t>
            </a:r>
            <a:r>
              <a:rPr lang="en-US" sz="803" b="1" spc="-6" dirty="0">
                <a:latin typeface="+mn-lt"/>
                <a:ea typeface="Verdana" panose="020B0604030504040204" pitchFamily="34" charset="0"/>
                <a:cs typeface="Verdana" panose="020B0604030504040204" pitchFamily="34" charset="0"/>
              </a:rPr>
              <a:t>Institution for</a:t>
            </a:r>
            <a:r>
              <a:rPr lang="en-US" sz="803" b="1" spc="-25"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the</a:t>
            </a:r>
            <a:r>
              <a:rPr lang="en-US" sz="803" b="1" spc="-25" dirty="0">
                <a:latin typeface="+mn-lt"/>
                <a:ea typeface="Verdana" panose="020B0604030504040204" pitchFamily="34" charset="0"/>
                <a:cs typeface="Verdana" panose="020B0604030504040204" pitchFamily="34" charset="0"/>
              </a:rPr>
              <a:t> </a:t>
            </a:r>
            <a:r>
              <a:rPr lang="en-US" sz="803" b="1" spc="-9" dirty="0">
                <a:latin typeface="+mn-lt"/>
                <a:ea typeface="Verdana" panose="020B0604030504040204" pitchFamily="34" charset="0"/>
                <a:cs typeface="Verdana" panose="020B0604030504040204" pitchFamily="34" charset="0"/>
              </a:rPr>
              <a:t>Future</a:t>
            </a:r>
          </a:p>
        </p:txBody>
      </p:sp>
      <p:sp>
        <p:nvSpPr>
          <p:cNvPr id="117" name="object 16">
            <a:extLst>
              <a:ext uri="{FF2B5EF4-FFF2-40B4-BE49-F238E27FC236}">
                <a16:creationId xmlns:a16="http://schemas.microsoft.com/office/drawing/2014/main" id="{1B27DDBE-2A2F-4F67-84F4-343E3D437BEB}"/>
              </a:ext>
            </a:extLst>
          </p:cNvPr>
          <p:cNvSpPr txBox="1"/>
          <p:nvPr userDrawn="1"/>
        </p:nvSpPr>
        <p:spPr>
          <a:xfrm>
            <a:off x="283335" y="2054687"/>
            <a:ext cx="968639" cy="68480"/>
          </a:xfrm>
          <a:prstGeom prst="rect">
            <a:avLst/>
          </a:prstGeom>
        </p:spPr>
        <p:txBody>
          <a:bodyPr vert="horz" wrap="square" lIns="0" tIns="0" rIns="0" bIns="0" rtlCol="0">
            <a:spAutoFit/>
          </a:bodyPr>
          <a:lstStyle/>
          <a:p>
            <a:pPr>
              <a:spcBef>
                <a:spcPts val="262"/>
              </a:spcBef>
            </a:pPr>
            <a:r>
              <a:rPr sz="445" b="1" spc="3" dirty="0">
                <a:latin typeface="+mn-lt"/>
                <a:ea typeface="Verdana" panose="020B0604030504040204" pitchFamily="34" charset="0"/>
                <a:cs typeface="Verdana" panose="020B0604030504040204" pitchFamily="34" charset="0"/>
              </a:rPr>
              <a:t>INSTITUTIONAL</a:t>
            </a:r>
            <a:r>
              <a:rPr sz="445" b="1" spc="-28"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STRATEGY</a:t>
            </a:r>
            <a:endParaRPr sz="445" dirty="0">
              <a:latin typeface="+mn-lt"/>
              <a:ea typeface="Verdana" panose="020B0604030504040204" pitchFamily="34" charset="0"/>
              <a:cs typeface="Verdana" panose="020B0604030504040204" pitchFamily="34" charset="0"/>
            </a:endParaRPr>
          </a:p>
        </p:txBody>
      </p:sp>
      <p:sp>
        <p:nvSpPr>
          <p:cNvPr id="118" name="Your imperatives...">
            <a:extLst>
              <a:ext uri="{FF2B5EF4-FFF2-40B4-BE49-F238E27FC236}">
                <a16:creationId xmlns:a16="http://schemas.microsoft.com/office/drawing/2014/main" id="{B1CB7799-2073-4A90-A066-100DE8779392}"/>
              </a:ext>
            </a:extLst>
          </p:cNvPr>
          <p:cNvSpPr txBox="1"/>
          <p:nvPr userDrawn="1"/>
        </p:nvSpPr>
        <p:spPr bwMode="gray">
          <a:xfrm>
            <a:off x="2213917" y="1701167"/>
            <a:ext cx="1972966" cy="133113"/>
          </a:xfrm>
          <a:prstGeom prst="rect">
            <a:avLst/>
          </a:prstGeom>
          <a:noFill/>
        </p:spPr>
        <p:txBody>
          <a:bodyPr wrap="square" lIns="0" tIns="0" rIns="0" bIns="0" rtlCol="0">
            <a:spAutoFit/>
          </a:bodyPr>
          <a:lstStyle/>
          <a:p>
            <a:pPr algn="ctr">
              <a:spcBef>
                <a:spcPts val="309"/>
              </a:spcBef>
            </a:pPr>
            <a:r>
              <a:rPr lang="en-US" sz="865" b="1" dirty="0">
                <a:latin typeface="Rockwell" panose="02060603020205020403" pitchFamily="18" charset="77"/>
              </a:rPr>
              <a:t>Your Imperatives Determine Ours</a:t>
            </a:r>
          </a:p>
        </p:txBody>
      </p:sp>
      <p:sp>
        <p:nvSpPr>
          <p:cNvPr id="119" name="Page title">
            <a:extLst>
              <a:ext uri="{FF2B5EF4-FFF2-40B4-BE49-F238E27FC236}">
                <a16:creationId xmlns:a16="http://schemas.microsoft.com/office/drawing/2014/main" id="{34ACEABE-38B6-4A91-ADBB-9B5BFBB23E45}"/>
              </a:ext>
            </a:extLst>
          </p:cNvPr>
          <p:cNvSpPr/>
          <p:nvPr userDrawn="1"/>
        </p:nvSpPr>
        <p:spPr>
          <a:xfrm>
            <a:off x="3023324" y="176949"/>
            <a:ext cx="3106271" cy="430887"/>
          </a:xfrm>
          <a:prstGeom prst="rect">
            <a:avLst/>
          </a:prstGeom>
        </p:spPr>
        <p:txBody>
          <a:bodyPr lIns="0" tIns="0" rIns="0" bIns="0">
            <a:spAutoFit/>
          </a:bodyPr>
          <a:lstStyle/>
          <a:p>
            <a:pPr algn="r"/>
            <a:r>
              <a:rPr lang="en-US" sz="1400" spc="-6" dirty="0">
                <a:latin typeface="Rockwell" panose="02060603020205020403" pitchFamily="18" charset="77"/>
              </a:rPr>
              <a:t>Education’s</a:t>
            </a:r>
            <a:r>
              <a:rPr lang="en-US" sz="1400" spc="-3" dirty="0">
                <a:latin typeface="Rockwell" panose="02060603020205020403" pitchFamily="18" charset="77"/>
              </a:rPr>
              <a:t> Trusted Partner </a:t>
            </a:r>
            <a:r>
              <a:rPr lang="en-US" sz="1400" dirty="0">
                <a:latin typeface="Rockwell" panose="02060603020205020403" pitchFamily="18" charset="77"/>
              </a:rPr>
              <a:t>to </a:t>
            </a:r>
            <a:r>
              <a:rPr lang="en-US" sz="1400" spc="3" dirty="0">
                <a:latin typeface="Rockwell" panose="02060603020205020403" pitchFamily="18" charset="77"/>
              </a:rPr>
              <a:t> </a:t>
            </a:r>
            <a:br>
              <a:rPr lang="en-US" sz="1400" spc="3" dirty="0">
                <a:latin typeface="Rockwell" panose="02060603020205020403" pitchFamily="18" charset="77"/>
              </a:rPr>
            </a:br>
            <a:r>
              <a:rPr lang="en-US" sz="1400" spc="-9" dirty="0">
                <a:latin typeface="Rockwell" panose="02060603020205020403" pitchFamily="18" charset="77"/>
              </a:rPr>
              <a:t>Help</a:t>
            </a:r>
            <a:r>
              <a:rPr lang="en-US" sz="1400" spc="-12" dirty="0">
                <a:latin typeface="Rockwell" panose="02060603020205020403" pitchFamily="18" charset="77"/>
              </a:rPr>
              <a:t> </a:t>
            </a:r>
            <a:r>
              <a:rPr lang="en-US" sz="1400" dirty="0">
                <a:latin typeface="Rockwell" panose="02060603020205020403" pitchFamily="18" charset="77"/>
              </a:rPr>
              <a:t>Schools</a:t>
            </a:r>
            <a:r>
              <a:rPr lang="en-US" sz="1400" spc="-9" dirty="0">
                <a:latin typeface="Rockwell" panose="02060603020205020403" pitchFamily="18" charset="77"/>
              </a:rPr>
              <a:t> </a:t>
            </a:r>
            <a:r>
              <a:rPr lang="en-US" sz="1400" dirty="0">
                <a:latin typeface="Rockwell" panose="02060603020205020403" pitchFamily="18" charset="77"/>
              </a:rPr>
              <a:t>and</a:t>
            </a:r>
            <a:r>
              <a:rPr lang="en-US" sz="1400" spc="-9" dirty="0">
                <a:latin typeface="Rockwell" panose="02060603020205020403" pitchFamily="18" charset="77"/>
              </a:rPr>
              <a:t> </a:t>
            </a:r>
            <a:r>
              <a:rPr lang="en-US" sz="1400" spc="-3" dirty="0">
                <a:latin typeface="Rockwell" panose="02060603020205020403" pitchFamily="18" charset="77"/>
              </a:rPr>
              <a:t>Students</a:t>
            </a:r>
            <a:r>
              <a:rPr lang="en-US" sz="1400" spc="-9" dirty="0">
                <a:latin typeface="Rockwell" panose="02060603020205020403" pitchFamily="18" charset="77"/>
              </a:rPr>
              <a:t> </a:t>
            </a:r>
            <a:r>
              <a:rPr lang="en-US" sz="1400" spc="-3" dirty="0">
                <a:latin typeface="Rockwell" panose="02060603020205020403" pitchFamily="18" charset="77"/>
              </a:rPr>
              <a:t>Thrive</a:t>
            </a:r>
            <a:endParaRPr lang="en-US" sz="1400" dirty="0"/>
          </a:p>
        </p:txBody>
      </p:sp>
      <p:pic>
        <p:nvPicPr>
          <p:cNvPr id="120" name="EAB logo" descr="EAB">
            <a:extLst>
              <a:ext uri="{FF2B5EF4-FFF2-40B4-BE49-F238E27FC236}">
                <a16:creationId xmlns:a16="http://schemas.microsoft.com/office/drawing/2014/main" id="{360E30BC-1166-45AB-926E-418B0B8B9235}"/>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85040" y="165540"/>
            <a:ext cx="1041073" cy="453704"/>
          </a:xfrm>
          <a:prstGeom prst="rect">
            <a:avLst/>
          </a:prstGeom>
          <a:noFill/>
          <a:ln>
            <a:noFill/>
          </a:ln>
        </p:spPr>
      </p:pic>
    </p:spTree>
    <p:custDataLst>
      <p:tags r:id="rId1"/>
    </p:custDataLst>
    <p:extLst>
      <p:ext uri="{BB962C8B-B14F-4D97-AF65-F5344CB8AC3E}">
        <p14:creationId xmlns:p14="http://schemas.microsoft.com/office/powerpoint/2010/main" val="2177913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57B7BB5-15BF-F516-17F0-5D376CAA6D06}"/>
              </a:ext>
            </a:extLst>
          </p:cNvPr>
          <p:cNvCxnSpPr>
            <a:cxnSpLocks/>
          </p:cNvCxnSpPr>
          <p:nvPr userDrawn="1"/>
        </p:nvCxnSpPr>
        <p:spPr bwMode="gray">
          <a:xfrm flipH="1">
            <a:off x="3218098" y="739102"/>
            <a:ext cx="0" cy="374943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02005" y="2743416"/>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3709883" y="708183"/>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109127" y="3177785"/>
            <a:ext cx="1091273" cy="10336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Use the 7 main colors outlined </a:t>
            </a:r>
            <a:br>
              <a:rPr lang="en-US" sz="900" dirty="0"/>
            </a:br>
            <a:r>
              <a:rPr lang="en-US" sz="900" dirty="0"/>
              <a:t>in green</a:t>
            </a:r>
          </a:p>
          <a:p>
            <a:pPr marL="0" indent="0">
              <a:spcBef>
                <a:spcPts val="500"/>
              </a:spcBef>
              <a:buFont typeface="Arial" panose="020B0604020202020204" pitchFamily="34" charset="0"/>
              <a:buNone/>
              <a:tabLst/>
            </a:pPr>
            <a:r>
              <a:rPr lang="en-US" sz="900" dirty="0"/>
              <a:t>Don’t use these </a:t>
            </a:r>
            <a:br>
              <a:rPr lang="en-US" sz="900" dirty="0"/>
            </a:br>
            <a:r>
              <a:rPr lang="en-US" sz="900" dirty="0"/>
              <a:t>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372900722"/>
              </p:ext>
            </p:extLst>
          </p:nvPr>
        </p:nvGraphicFramePr>
        <p:xfrm>
          <a:off x="3707355" y="1230105"/>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Lst>
          </p:cNvPr>
          <p:cNvGrpSpPr/>
          <p:nvPr userDrawn="1"/>
        </p:nvGrpSpPr>
        <p:grpSpPr>
          <a:xfrm>
            <a:off x="283254" y="3078797"/>
            <a:ext cx="1774022" cy="1216144"/>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50834"/>
                  <a:ext cx="1299299" cy="547705"/>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4"/>
              <a:ext cx="950141" cy="276312"/>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Template edition">
            <a:extLst>
              <a:ext uri="{FF2B5EF4-FFF2-40B4-BE49-F238E27FC236}">
                <a16:creationId xmlns:a16="http://schemas.microsoft.com/office/drawing/2014/main" id="{9BE23006-4B1B-16CF-7C57-12E7538F4D29}"/>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7" name="TextBox 6">
            <a:extLst>
              <a:ext uri="{FF2B5EF4-FFF2-40B4-BE49-F238E27FC236}">
                <a16:creationId xmlns:a16="http://schemas.microsoft.com/office/drawing/2014/main" id="{F4E3EF43-9CE5-530B-80C8-61861D72F0E3}"/>
              </a:ext>
            </a:extLst>
          </p:cNvPr>
          <p:cNvSpPr txBox="1"/>
          <p:nvPr userDrawn="1"/>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10" name="Oval 9">
            <a:extLst>
              <a:ext uri="{FF2B5EF4-FFF2-40B4-BE49-F238E27FC236}">
                <a16:creationId xmlns:a16="http://schemas.microsoft.com/office/drawing/2014/main" id="{D5B7F76B-CC7E-E8FE-377A-4AFDE6B144A0}"/>
              </a:ext>
            </a:extLst>
          </p:cNvPr>
          <p:cNvSpPr>
            <a:spLocks noChangeAspect="1"/>
          </p:cNvSpPr>
          <p:nvPr/>
        </p:nvSpPr>
        <p:spPr bwMode="gray">
          <a:xfrm>
            <a:off x="276673" y="73910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1</a:t>
            </a:r>
          </a:p>
        </p:txBody>
      </p:sp>
      <p:graphicFrame>
        <p:nvGraphicFramePr>
          <p:cNvPr id="3" name="Chart 2">
            <a:extLst>
              <a:ext uri="{FF2B5EF4-FFF2-40B4-BE49-F238E27FC236}">
                <a16:creationId xmlns:a16="http://schemas.microsoft.com/office/drawing/2014/main" id="{72AF4C25-B878-ED2E-4D03-AAC159583BE2}"/>
              </a:ext>
            </a:extLst>
          </p:cNvPr>
          <p:cNvGraphicFramePr/>
          <p:nvPr userDrawn="1">
            <p:extLst>
              <p:ext uri="{D42A27DB-BD31-4B8C-83A1-F6EECF244321}">
                <p14:modId xmlns:p14="http://schemas.microsoft.com/office/powerpoint/2010/main" val="3875617679"/>
              </p:ext>
            </p:extLst>
          </p:nvPr>
        </p:nvGraphicFramePr>
        <p:xfrm>
          <a:off x="3542131" y="3139988"/>
          <a:ext cx="1528822" cy="128016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1">
            <a:extLst>
              <a:ext uri="{FF2B5EF4-FFF2-40B4-BE49-F238E27FC236}">
                <a16:creationId xmlns:a16="http://schemas.microsoft.com/office/drawing/2014/main" id="{C1058997-3AFC-FEAA-7372-671273C10261}"/>
              </a:ext>
              <a:ext uri="{C183D7F6-B498-43B3-948B-1728B52AA6E4}">
                <adec:decorative xmlns:adec="http://schemas.microsoft.com/office/drawing/2017/decorative" val="0"/>
              </a:ext>
            </a:extLst>
          </p:cNvPr>
          <p:cNvSpPr txBox="1">
            <a:spLocks/>
          </p:cNvSpPr>
          <p:nvPr userDrawn="1"/>
        </p:nvSpPr>
        <p:spPr bwMode="gray">
          <a:xfrm>
            <a:off x="3864213" y="3587687"/>
            <a:ext cx="740658" cy="2462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1600" dirty="0">
                <a:solidFill>
                  <a:schemeClr val="tx2"/>
                </a:solidFill>
                <a:latin typeface="+mj-lt"/>
              </a:rPr>
              <a:t>40%</a:t>
            </a:r>
          </a:p>
        </p:txBody>
      </p:sp>
      <p:sp>
        <p:nvSpPr>
          <p:cNvPr id="14" name="TextBox 13">
            <a:extLst>
              <a:ext uri="{FF2B5EF4-FFF2-40B4-BE49-F238E27FC236}">
                <a16:creationId xmlns:a16="http://schemas.microsoft.com/office/drawing/2014/main" id="{CE2FA84C-391B-9741-A2A4-CE4E1496F128}"/>
              </a:ext>
              <a:ext uri="{C183D7F6-B498-43B3-948B-1728B52AA6E4}">
                <adec:decorative xmlns:adec="http://schemas.microsoft.com/office/drawing/2017/decorative" val="1"/>
              </a:ext>
            </a:extLst>
          </p:cNvPr>
          <p:cNvSpPr txBox="1"/>
          <p:nvPr userDrawn="1"/>
        </p:nvSpPr>
        <p:spPr bwMode="gray">
          <a:xfrm>
            <a:off x="3833709" y="3812852"/>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sp>
        <p:nvSpPr>
          <p:cNvPr id="15" name="TextBox 14">
            <a:extLst>
              <a:ext uri="{FF2B5EF4-FFF2-40B4-BE49-F238E27FC236}">
                <a16:creationId xmlns:a16="http://schemas.microsoft.com/office/drawing/2014/main" id="{AD610615-C8A6-B74A-49D4-56DDAB5138AA}"/>
              </a:ext>
            </a:extLst>
          </p:cNvPr>
          <p:cNvSpPr txBox="1"/>
          <p:nvPr userDrawn="1"/>
        </p:nvSpPr>
        <p:spPr bwMode="gray">
          <a:xfrm>
            <a:off x="3302255" y="3158969"/>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16" name="Chart 15">
            <a:extLst>
              <a:ext uri="{FF2B5EF4-FFF2-40B4-BE49-F238E27FC236}">
                <a16:creationId xmlns:a16="http://schemas.microsoft.com/office/drawing/2014/main" id="{676BD08D-4B92-38AD-92E6-385CE0B25DAB}"/>
              </a:ext>
            </a:extLst>
          </p:cNvPr>
          <p:cNvGraphicFramePr/>
          <p:nvPr userDrawn="1">
            <p:extLst>
              <p:ext uri="{D42A27DB-BD31-4B8C-83A1-F6EECF244321}">
                <p14:modId xmlns:p14="http://schemas.microsoft.com/office/powerpoint/2010/main" val="434340880"/>
              </p:ext>
            </p:extLst>
          </p:nvPr>
        </p:nvGraphicFramePr>
        <p:xfrm>
          <a:off x="5006944" y="3125812"/>
          <a:ext cx="1828800" cy="128016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A954A269-2EDC-023B-BC74-1894D46E4D82}"/>
              </a:ext>
            </a:extLst>
          </p:cNvPr>
          <p:cNvSpPr txBox="1"/>
          <p:nvPr userDrawn="1"/>
        </p:nvSpPr>
        <p:spPr bwMode="gray">
          <a:xfrm>
            <a:off x="4988155" y="3158969"/>
            <a:ext cx="1265996"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4079830" y="2610835"/>
            <a:ext cx="1373568" cy="338554"/>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Colors populate dark to light for accessibility</a:t>
            </a:r>
          </a:p>
        </p:txBody>
      </p:sp>
      <p:sp>
        <p:nvSpPr>
          <p:cNvPr id="24" name="Rectangle 23">
            <a:extLst>
              <a:ext uri="{FF2B5EF4-FFF2-40B4-BE49-F238E27FC236}">
                <a16:creationId xmlns:a16="http://schemas.microsoft.com/office/drawing/2014/main" id="{D3AFCD2C-CF25-7D90-DE9F-7DD718AF95D0}"/>
              </a:ext>
            </a:extLst>
          </p:cNvPr>
          <p:cNvSpPr/>
          <p:nvPr userDrawn="1"/>
        </p:nvSpPr>
        <p:spPr bwMode="gray">
          <a:xfrm>
            <a:off x="601173" y="1312339"/>
            <a:ext cx="963467" cy="7231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Lst>
          </p:cNvPr>
          <p:cNvSpPr/>
          <p:nvPr userDrawn="1"/>
        </p:nvSpPr>
        <p:spPr bwMode="gray">
          <a:xfrm>
            <a:off x="1812223" y="1312339"/>
            <a:ext cx="963467" cy="7231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Lst>
          </p:cNvPr>
          <p:cNvSpPr/>
          <p:nvPr userDrawn="1"/>
        </p:nvSpPr>
        <p:spPr bwMode="gray">
          <a:xfrm>
            <a:off x="1531881" y="1574467"/>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sp>
        <p:nvSpPr>
          <p:cNvPr id="34" name="TextBox 33">
            <a:extLst>
              <a:ext uri="{FF2B5EF4-FFF2-40B4-BE49-F238E27FC236}">
                <a16:creationId xmlns:a16="http://schemas.microsoft.com/office/drawing/2014/main" id="{D5ED333A-6017-1E0A-DC4B-CD47EE43D51A}"/>
              </a:ext>
            </a:extLst>
          </p:cNvPr>
          <p:cNvSpPr txBox="1"/>
          <p:nvPr userDrawn="1"/>
        </p:nvSpPr>
        <p:spPr bwMode="gray">
          <a:xfrm>
            <a:off x="658944" y="1466153"/>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Lst>
          </p:cNvPr>
          <p:cNvSpPr txBox="1"/>
          <p:nvPr userDrawn="1"/>
        </p:nvSpPr>
        <p:spPr bwMode="gray">
          <a:xfrm>
            <a:off x="1858130" y="1466153"/>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Lst>
          </p:cNvPr>
          <p:cNvSpPr txBox="1"/>
          <p:nvPr userDrawn="1"/>
        </p:nvSpPr>
        <p:spPr bwMode="gray">
          <a:xfrm>
            <a:off x="601173" y="2114202"/>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rgbClr val="333E48"/>
                </a:solidFill>
                <a:latin typeface="+mn-lt"/>
              </a:rPr>
              <a:t>Use Destination Theme</a:t>
            </a:r>
            <a:r>
              <a:rPr lang="en-US" sz="900" dirty="0">
                <a:solidFill>
                  <a:srgbClr val="333E48"/>
                </a:solidFill>
                <a:latin typeface="+mn-lt"/>
              </a:rPr>
              <a:t>” in the clipboard icon that appears</a:t>
            </a:r>
          </a:p>
        </p:txBody>
      </p:sp>
      <p:sp>
        <p:nvSpPr>
          <p:cNvPr id="18" name="Oval 17">
            <a:extLst>
              <a:ext uri="{FF2B5EF4-FFF2-40B4-BE49-F238E27FC236}">
                <a16:creationId xmlns:a16="http://schemas.microsoft.com/office/drawing/2014/main" id="{ED0F0757-C265-8524-E902-DCCFD82862B3}"/>
              </a:ext>
            </a:extLst>
          </p:cNvPr>
          <p:cNvSpPr>
            <a:spLocks noChangeAspect="1"/>
          </p:cNvSpPr>
          <p:nvPr userDrawn="1"/>
        </p:nvSpPr>
        <p:spPr bwMode="gray">
          <a:xfrm>
            <a:off x="3405906" y="73910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3</a:t>
            </a:r>
          </a:p>
        </p:txBody>
      </p:sp>
      <p:sp>
        <p:nvSpPr>
          <p:cNvPr id="19" name="Oval 18">
            <a:extLst>
              <a:ext uri="{FF2B5EF4-FFF2-40B4-BE49-F238E27FC236}">
                <a16:creationId xmlns:a16="http://schemas.microsoft.com/office/drawing/2014/main" id="{5FF04ADD-CDB6-711D-CD7A-295B983D691D}"/>
              </a:ext>
            </a:extLst>
          </p:cNvPr>
          <p:cNvSpPr>
            <a:spLocks noChangeAspect="1"/>
          </p:cNvSpPr>
          <p:nvPr userDrawn="1"/>
        </p:nvSpPr>
        <p:spPr bwMode="gray">
          <a:xfrm>
            <a:off x="276673" y="26957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2</a:t>
            </a:r>
          </a:p>
        </p:txBody>
      </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441349"/>
            <a:ext cx="6400800" cy="359251"/>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Detailed directions are in the PDF here: </a:t>
            </a:r>
            <a:r>
              <a:rPr lang="en-US" sz="10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28950360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676918752"/>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36D79D5-6648-40F9-8551-F1BD4CB15949}"/>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819701698"/>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69900368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80385476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16C50B67-273C-48B7-A6BA-E8BA250A85FA}"/>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53129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14813029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6"/>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68556956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4055539207"/>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242746103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9859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C9CFAEA-17B6-4FC6-B736-008C9F649D6B}"/>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26" name="Picture 25" descr="A black and white logo&#10;&#10;Description automatically generated with low confidence">
            <a:extLst>
              <a:ext uri="{FF2B5EF4-FFF2-40B4-BE49-F238E27FC236}">
                <a16:creationId xmlns:a16="http://schemas.microsoft.com/office/drawing/2014/main" id="{5A774E0D-2155-4B2C-B424-59193186EB03}"/>
              </a:ext>
            </a:extLst>
          </p:cNvPr>
          <p:cNvPicPr>
            <a:picLocks noChangeAspect="1"/>
          </p:cNvPicPr>
          <p:nvPr userDrawn="1"/>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1"/>
              </a:ext>
            </a:extLst>
          </p:cNvPr>
          <p:cNvSpPr txBox="1"/>
          <p:nvPr userDrawn="1"/>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Lst>
          </p:cNvPr>
          <p:cNvGrpSpPr/>
          <p:nvPr userDrawn="1"/>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userDrawn="1"/>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userDrawn="1"/>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userDrawn="1"/>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282987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646FFBD-B4CC-48C8-9D4D-B341B933CAF0}"/>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FABE7F45-BDFC-45F4-9367-B3AFB1D3979A}"/>
              </a:ext>
              <a:ext uri="{C183D7F6-B498-43B3-948B-1728B52AA6E4}">
                <adec:decorative xmlns:adec="http://schemas.microsoft.com/office/drawing/2017/decorative" val="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655616"/>
            <a:ext cx="6400800" cy="1138822"/>
          </a:xfrm>
          <a:prstGeom prst="rect">
            <a:avLst/>
          </a:prstGeom>
        </p:spPr>
      </p:pic>
      <p:sp>
        <p:nvSpPr>
          <p:cNvPr id="61" name="Rectangle 60">
            <a:extLst>
              <a:ext uri="{FF2B5EF4-FFF2-40B4-BE49-F238E27FC236}">
                <a16:creationId xmlns:a16="http://schemas.microsoft.com/office/drawing/2014/main" id="{9072EF8E-238E-44E2-980E-74F569C2F153}"/>
              </a:ext>
              <a:ext uri="{C183D7F6-B498-43B3-948B-1728B52AA6E4}">
                <adec:decorative xmlns:adec="http://schemas.microsoft.com/office/drawing/2017/decorative" val="1"/>
              </a:ext>
            </a:extLst>
          </p:cNvPr>
          <p:cNvSpPr/>
          <p:nvPr userDrawn="1"/>
        </p:nvSpPr>
        <p:spPr bwMode="gray">
          <a:xfrm>
            <a:off x="0" y="1654745"/>
            <a:ext cx="6400800" cy="225911"/>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dirty="0"/>
          </a:p>
        </p:txBody>
      </p:sp>
      <p:cxnSp>
        <p:nvCxnSpPr>
          <p:cNvPr id="70" name="Straight Connector 69">
            <a:extLst>
              <a:ext uri="{FF2B5EF4-FFF2-40B4-BE49-F238E27FC236}">
                <a16:creationId xmlns:a16="http://schemas.microsoft.com/office/drawing/2014/main" id="{07333666-4C23-4CF0-BECC-A34362E5AAEB}"/>
              </a:ext>
              <a:ext uri="{C183D7F6-B498-43B3-948B-1728B52AA6E4}">
                <adec:decorative xmlns:adec="http://schemas.microsoft.com/office/drawing/2017/decorative" val="1"/>
              </a:ext>
            </a:extLst>
          </p:cNvPr>
          <p:cNvCxnSpPr>
            <a:cxnSpLocks/>
          </p:cNvCxnSpPr>
          <p:nvPr userDrawn="1"/>
        </p:nvCxnSpPr>
        <p:spPr bwMode="gray">
          <a:xfrm>
            <a:off x="0" y="1880656"/>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object 24">
            <a:extLst>
              <a:ext uri="{FF2B5EF4-FFF2-40B4-BE49-F238E27FC236}">
                <a16:creationId xmlns:a16="http://schemas.microsoft.com/office/drawing/2014/main" id="{F263E998-C480-4E56-B750-97F0D40843D6}"/>
              </a:ext>
              <a:ext uri="{C183D7F6-B498-43B3-948B-1728B52AA6E4}">
                <adec:decorative xmlns:adec="http://schemas.microsoft.com/office/drawing/2017/decorative" val="1"/>
              </a:ext>
            </a:extLst>
          </p:cNvPr>
          <p:cNvSpPr>
            <a:spLocks noChangeAspect="1"/>
          </p:cNvSpPr>
          <p:nvPr userDrawn="1"/>
        </p:nvSpPr>
        <p:spPr>
          <a:xfrm rot="5400000">
            <a:off x="733609"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5" name="object 24">
            <a:extLst>
              <a:ext uri="{FF2B5EF4-FFF2-40B4-BE49-F238E27FC236}">
                <a16:creationId xmlns:a16="http://schemas.microsoft.com/office/drawing/2014/main" id="{9E860A25-DA5A-48E1-9B5E-7E51A59201D5}"/>
              </a:ext>
              <a:ext uri="{C183D7F6-B498-43B3-948B-1728B52AA6E4}">
                <adec:decorative xmlns:adec="http://schemas.microsoft.com/office/drawing/2017/decorative" val="1"/>
              </a:ext>
            </a:extLst>
          </p:cNvPr>
          <p:cNvSpPr>
            <a:spLocks noChangeAspect="1"/>
          </p:cNvSpPr>
          <p:nvPr userDrawn="1"/>
        </p:nvSpPr>
        <p:spPr>
          <a:xfrm rot="5400000">
            <a:off x="1951540"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7" name="object 24">
            <a:extLst>
              <a:ext uri="{FF2B5EF4-FFF2-40B4-BE49-F238E27FC236}">
                <a16:creationId xmlns:a16="http://schemas.microsoft.com/office/drawing/2014/main" id="{0D3CCB20-C43E-40D8-AEB3-E23CDEAB9112}"/>
              </a:ext>
              <a:ext uri="{C183D7F6-B498-43B3-948B-1728B52AA6E4}">
                <adec:decorative xmlns:adec="http://schemas.microsoft.com/office/drawing/2017/decorative" val="1"/>
              </a:ext>
            </a:extLst>
          </p:cNvPr>
          <p:cNvSpPr>
            <a:spLocks noChangeAspect="1"/>
          </p:cNvSpPr>
          <p:nvPr userDrawn="1"/>
        </p:nvSpPr>
        <p:spPr>
          <a:xfrm rot="5400000">
            <a:off x="3169471"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5" name="object 24">
            <a:extLst>
              <a:ext uri="{FF2B5EF4-FFF2-40B4-BE49-F238E27FC236}">
                <a16:creationId xmlns:a16="http://schemas.microsoft.com/office/drawing/2014/main" id="{669EC892-BC83-437F-93CF-8B9D7CE1889D}"/>
              </a:ext>
              <a:ext uri="{C183D7F6-B498-43B3-948B-1728B52AA6E4}">
                <adec:decorative xmlns:adec="http://schemas.microsoft.com/office/drawing/2017/decorative" val="1"/>
              </a:ext>
            </a:extLst>
          </p:cNvPr>
          <p:cNvSpPr>
            <a:spLocks noChangeAspect="1"/>
          </p:cNvSpPr>
          <p:nvPr userDrawn="1"/>
        </p:nvSpPr>
        <p:spPr>
          <a:xfrm rot="5400000">
            <a:off x="4387402"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6" name="object 24">
            <a:extLst>
              <a:ext uri="{FF2B5EF4-FFF2-40B4-BE49-F238E27FC236}">
                <a16:creationId xmlns:a16="http://schemas.microsoft.com/office/drawing/2014/main" id="{78F5CA45-E0E2-4765-864A-BEA348196547}"/>
              </a:ext>
              <a:ext uri="{C183D7F6-B498-43B3-948B-1728B52AA6E4}">
                <adec:decorative xmlns:adec="http://schemas.microsoft.com/office/drawing/2017/decorative" val="1"/>
              </a:ext>
            </a:extLst>
          </p:cNvPr>
          <p:cNvSpPr>
            <a:spLocks noChangeAspect="1"/>
          </p:cNvSpPr>
          <p:nvPr userDrawn="1"/>
        </p:nvSpPr>
        <p:spPr>
          <a:xfrm rot="5400000">
            <a:off x="5605333"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cxnSp>
        <p:nvCxnSpPr>
          <p:cNvPr id="87" name="Straight Connector 86">
            <a:extLst>
              <a:ext uri="{FF2B5EF4-FFF2-40B4-BE49-F238E27FC236}">
                <a16:creationId xmlns:a16="http://schemas.microsoft.com/office/drawing/2014/main" id="{E367654C-A2CC-402A-8BD2-C99C8577A422}"/>
              </a:ext>
              <a:ext uri="{C183D7F6-B498-43B3-948B-1728B52AA6E4}">
                <adec:decorative xmlns:adec="http://schemas.microsoft.com/office/drawing/2017/decorative" val="1"/>
              </a:ext>
            </a:extLst>
          </p:cNvPr>
          <p:cNvCxnSpPr>
            <a:cxnSpLocks/>
          </p:cNvCxnSpPr>
          <p:nvPr userDrawn="1"/>
        </p:nvCxnSpPr>
        <p:spPr bwMode="gray">
          <a:xfrm>
            <a:off x="5121901" y="2073161"/>
            <a:ext cx="0" cy="1278550"/>
          </a:xfrm>
          <a:prstGeom prst="line">
            <a:avLst/>
          </a:prstGeom>
          <a:ln w="19050" cap="rnd">
            <a:solidFill>
              <a:schemeClr val="accent6"/>
            </a:solidFill>
            <a:prstDash val="sysDot"/>
          </a:ln>
        </p:spPr>
      </p:cxnSp>
      <p:cxnSp>
        <p:nvCxnSpPr>
          <p:cNvPr id="88" name="Straight Connector 87">
            <a:extLst>
              <a:ext uri="{FF2B5EF4-FFF2-40B4-BE49-F238E27FC236}">
                <a16:creationId xmlns:a16="http://schemas.microsoft.com/office/drawing/2014/main" id="{F675FA76-9A77-40BD-8800-9F267C3213A1}"/>
              </a:ext>
              <a:ext uri="{C183D7F6-B498-43B3-948B-1728B52AA6E4}">
                <adec:decorative xmlns:adec="http://schemas.microsoft.com/office/drawing/2017/decorative" val="1"/>
              </a:ext>
            </a:extLst>
          </p:cNvPr>
          <p:cNvCxnSpPr>
            <a:cxnSpLocks/>
          </p:cNvCxnSpPr>
          <p:nvPr userDrawn="1"/>
        </p:nvCxnSpPr>
        <p:spPr bwMode="gray">
          <a:xfrm>
            <a:off x="3726978" y="2073161"/>
            <a:ext cx="0" cy="1278550"/>
          </a:xfrm>
          <a:prstGeom prst="line">
            <a:avLst/>
          </a:prstGeom>
          <a:ln w="19050" cap="rnd">
            <a:solidFill>
              <a:schemeClr val="accent6"/>
            </a:solidFill>
            <a:prstDash val="sysDot"/>
          </a:ln>
        </p:spPr>
      </p:cxnSp>
      <p:cxnSp>
        <p:nvCxnSpPr>
          <p:cNvPr id="89" name="Straight Connector 88">
            <a:extLst>
              <a:ext uri="{FF2B5EF4-FFF2-40B4-BE49-F238E27FC236}">
                <a16:creationId xmlns:a16="http://schemas.microsoft.com/office/drawing/2014/main" id="{CEA57998-BB4B-4F2D-92A2-4719DEAB8E2B}"/>
              </a:ext>
              <a:ext uri="{C183D7F6-B498-43B3-948B-1728B52AA6E4}">
                <adec:decorative xmlns:adec="http://schemas.microsoft.com/office/drawing/2017/decorative" val="1"/>
              </a:ext>
            </a:extLst>
          </p:cNvPr>
          <p:cNvCxnSpPr>
            <a:cxnSpLocks/>
          </p:cNvCxnSpPr>
          <p:nvPr userDrawn="1"/>
        </p:nvCxnSpPr>
        <p:spPr bwMode="gray">
          <a:xfrm>
            <a:off x="2588248" y="2073161"/>
            <a:ext cx="0" cy="1278550"/>
          </a:xfrm>
          <a:prstGeom prst="line">
            <a:avLst/>
          </a:prstGeom>
          <a:ln w="19050" cap="rnd">
            <a:solidFill>
              <a:schemeClr val="accent6"/>
            </a:solidFill>
            <a:prstDash val="sysDot"/>
          </a:ln>
        </p:spPr>
      </p:cxnSp>
      <p:cxnSp>
        <p:nvCxnSpPr>
          <p:cNvPr id="90" name="Straight Connector 89">
            <a:extLst>
              <a:ext uri="{FF2B5EF4-FFF2-40B4-BE49-F238E27FC236}">
                <a16:creationId xmlns:a16="http://schemas.microsoft.com/office/drawing/2014/main" id="{7DA41D44-9539-4EFA-B95E-C5A7DE9201F8}"/>
              </a:ext>
              <a:ext uri="{C183D7F6-B498-43B3-948B-1728B52AA6E4}">
                <adec:decorative xmlns:adec="http://schemas.microsoft.com/office/drawing/2017/decorative" val="1"/>
              </a:ext>
            </a:extLst>
          </p:cNvPr>
          <p:cNvCxnSpPr>
            <a:cxnSpLocks/>
          </p:cNvCxnSpPr>
          <p:nvPr userDrawn="1"/>
        </p:nvCxnSpPr>
        <p:spPr bwMode="gray">
          <a:xfrm>
            <a:off x="1263819" y="2073161"/>
            <a:ext cx="0" cy="1278550"/>
          </a:xfrm>
          <a:prstGeom prst="line">
            <a:avLst/>
          </a:prstGeom>
          <a:ln w="19050" cap="rnd">
            <a:solidFill>
              <a:schemeClr val="accent6"/>
            </a:solidFill>
            <a:prstDash val="sysDot"/>
          </a:ln>
        </p:spPr>
      </p:cxnSp>
      <p:pic>
        <p:nvPicPr>
          <p:cNvPr id="91" name="Picture 90">
            <a:extLst>
              <a:ext uri="{FF2B5EF4-FFF2-40B4-BE49-F238E27FC236}">
                <a16:creationId xmlns:a16="http://schemas.microsoft.com/office/drawing/2014/main" id="{E9E78608-7DA4-4256-97D7-B82663A88D46}"/>
              </a:ext>
              <a:ext uri="{C183D7F6-B498-43B3-948B-1728B52AA6E4}">
                <adec:decorative xmlns:adec="http://schemas.microsoft.com/office/drawing/2017/decorative" val="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64" r="126"/>
          <a:stretch/>
        </p:blipFill>
        <p:spPr>
          <a:xfrm>
            <a:off x="0" y="3320604"/>
            <a:ext cx="6400800" cy="1211765"/>
          </a:xfrm>
          <a:prstGeom prst="rect">
            <a:avLst/>
          </a:prstGeom>
          <a:ln>
            <a:noFill/>
          </a:ln>
        </p:spPr>
      </p:pic>
      <p:cxnSp>
        <p:nvCxnSpPr>
          <p:cNvPr id="92" name="Straight Connector 91">
            <a:extLst>
              <a:ext uri="{FF2B5EF4-FFF2-40B4-BE49-F238E27FC236}">
                <a16:creationId xmlns:a16="http://schemas.microsoft.com/office/drawing/2014/main" id="{7794C63D-6CAA-4C30-BA2F-A77A789C6A76}"/>
              </a:ext>
              <a:ext uri="{C183D7F6-B498-43B3-948B-1728B52AA6E4}">
                <adec:decorative xmlns:adec="http://schemas.microsoft.com/office/drawing/2017/decorative" val="1"/>
              </a:ext>
            </a:extLst>
          </p:cNvPr>
          <p:cNvCxnSpPr>
            <a:cxnSpLocks/>
          </p:cNvCxnSpPr>
          <p:nvPr userDrawn="1"/>
        </p:nvCxnSpPr>
        <p:spPr bwMode="gray">
          <a:xfrm>
            <a:off x="2919056" y="3908667"/>
            <a:ext cx="56268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B857CD7-0E4C-4CFC-A344-C057472C2725}"/>
              </a:ext>
              <a:ext uri="{C183D7F6-B498-43B3-948B-1728B52AA6E4}">
                <adec:decorative xmlns:adec="http://schemas.microsoft.com/office/drawing/2017/decorative" val="1"/>
              </a:ext>
            </a:extLst>
          </p:cNvPr>
          <p:cNvGrpSpPr/>
          <p:nvPr userDrawn="1"/>
        </p:nvGrpSpPr>
        <p:grpSpPr>
          <a:xfrm>
            <a:off x="6450866" y="0"/>
            <a:ext cx="1088651" cy="1603652"/>
            <a:chOff x="6450866" y="0"/>
            <a:chExt cx="1088651" cy="1603652"/>
          </a:xfrm>
        </p:grpSpPr>
        <p:sp>
          <p:nvSpPr>
            <p:cNvPr id="94" name="Text Placeholder 1">
              <a:extLst>
                <a:ext uri="{FF2B5EF4-FFF2-40B4-BE49-F238E27FC236}">
                  <a16:creationId xmlns:a16="http://schemas.microsoft.com/office/drawing/2014/main" id="{4C702CC1-878E-4FCE-B85C-64526B6356A6}"/>
                </a:ext>
                <a:ext uri="{C183D7F6-B498-43B3-948B-1728B52AA6E4}">
                  <adec:decorative xmlns:adec="http://schemas.microsoft.com/office/drawing/2017/decorative" val="1"/>
                </a:ext>
              </a:extLst>
            </p:cNvPr>
            <p:cNvSpPr txBox="1">
              <a:spLocks/>
            </p:cNvSpPr>
            <p:nvPr/>
          </p:nvSpPr>
          <p:spPr bwMode="gray">
            <a:xfrm>
              <a:off x="6450866" y="0"/>
              <a:ext cx="1088651" cy="1603652"/>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BACAE1D-1D98-43CD-B53B-9BCCE04042F4}"/>
                </a:ext>
                <a:ext uri="{C183D7F6-B498-43B3-948B-1728B52AA6E4}">
                  <adec:decorative xmlns:adec="http://schemas.microsoft.com/office/drawing/2017/decorative" val="1"/>
                </a:ext>
              </a:extLst>
            </p:cNvPr>
            <p:cNvSpPr txBox="1"/>
            <p:nvPr/>
          </p:nvSpPr>
          <p:spPr bwMode="gray">
            <a:xfrm>
              <a:off x="6508729" y="68334"/>
              <a:ext cx="979466" cy="1501052"/>
            </a:xfrm>
            <a:prstGeom prst="rect">
              <a:avLst/>
            </a:prstGeom>
            <a:noFill/>
          </p:spPr>
          <p:txBody>
            <a:bodyPr wrap="square" lIns="0" tIns="0" rIns="0" bIns="0" rtlCol="0">
              <a:spAutoFit/>
            </a:bodyPr>
            <a:lstStyle/>
            <a:p>
              <a:pPr>
                <a:spcBef>
                  <a:spcPts val="309"/>
                </a:spcBef>
              </a:pPr>
              <a:r>
                <a:rPr lang="en-US" sz="741"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741" b="1" dirty="0">
                  <a:solidFill>
                    <a:schemeClr val="bg1"/>
                  </a:solidFill>
                  <a:latin typeface="+mn-lt"/>
                  <a:cs typeface="Arial" panose="020B0604020202020204" pitchFamily="34" charset="0"/>
                </a:rPr>
                <a:t>Script can be found here:</a:t>
              </a:r>
            </a:p>
            <a:p>
              <a:pPr>
                <a:spcBef>
                  <a:spcPts val="309"/>
                </a:spcBef>
              </a:pPr>
              <a:r>
                <a:rPr lang="en-US" sz="600" b="0" u="sng" dirty="0">
                  <a:solidFill>
                    <a:schemeClr val="bg1"/>
                  </a:solidFill>
                  <a:latin typeface="+mn-lt"/>
                  <a:cs typeface="Arial" panose="020B0604020202020204" pitchFamily="34" charset="0"/>
                </a:rPr>
                <a:t>https://eab.box.com/v/</a:t>
              </a:r>
              <a:br>
                <a:rPr lang="en-US" sz="600" b="0" u="sng" dirty="0">
                  <a:solidFill>
                    <a:schemeClr val="bg1"/>
                  </a:solidFill>
                  <a:latin typeface="+mn-lt"/>
                  <a:cs typeface="Arial" panose="020B0604020202020204" pitchFamily="34" charset="0"/>
                </a:rPr>
              </a:br>
              <a:r>
                <a:rPr lang="en-US" sz="6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500" b="0" i="1" dirty="0">
                  <a:solidFill>
                    <a:schemeClr val="bg1"/>
                  </a:solidFill>
                  <a:latin typeface="+mn-lt"/>
                  <a:cs typeface="Arial" panose="020B0604020202020204" pitchFamily="34" charset="0"/>
                </a:rPr>
                <a:t>Last edited: 5/6/22</a:t>
              </a:r>
            </a:p>
          </p:txBody>
        </p:sp>
      </p:grpSp>
      <p:sp>
        <p:nvSpPr>
          <p:cNvPr id="99" name="Holder 5" descr="Learn more at eab.com.">
            <a:extLst>
              <a:ext uri="{FF2B5EF4-FFF2-40B4-BE49-F238E27FC236}">
                <a16:creationId xmlns:a16="http://schemas.microsoft.com/office/drawing/2014/main" id="{BBF2FD8D-022C-4F25-BD68-A1EEAF036CF7}"/>
              </a:ext>
              <a:ext uri="{C183D7F6-B498-43B3-948B-1728B52AA6E4}">
                <adec:decorative xmlns:adec="http://schemas.microsoft.com/office/drawing/2017/decorative" val="0"/>
              </a:ext>
            </a:extLst>
          </p:cNvPr>
          <p:cNvSpPr txBox="1">
            <a:spLocks/>
          </p:cNvSpPr>
          <p:nvPr userDrawn="1"/>
        </p:nvSpPr>
        <p:spPr>
          <a:xfrm>
            <a:off x="5657151" y="4610234"/>
            <a:ext cx="472444" cy="107530"/>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00" spc="-12" dirty="0" err="1">
                <a:solidFill>
                  <a:schemeClr val="tx1"/>
                </a:solidFill>
                <a:latin typeface="+mj-lt"/>
              </a:rPr>
              <a:t>eab.com</a:t>
            </a:r>
            <a:endParaRPr lang="en-US" sz="700" spc="-12" dirty="0">
              <a:solidFill>
                <a:schemeClr val="tx1"/>
              </a:solidFill>
              <a:latin typeface="+mj-lt"/>
            </a:endParaRPr>
          </a:p>
        </p:txBody>
      </p:sp>
      <p:sp>
        <p:nvSpPr>
          <p:cNvPr id="100" name="K12...">
            <a:extLst>
              <a:ext uri="{FF2B5EF4-FFF2-40B4-BE49-F238E27FC236}">
                <a16:creationId xmlns:a16="http://schemas.microsoft.com/office/drawing/2014/main" id="{1C1AA6FB-00C1-4991-94DF-CDC55601E0F5}"/>
              </a:ext>
            </a:extLst>
          </p:cNvPr>
          <p:cNvSpPr txBox="1">
            <a:spLocks/>
          </p:cNvSpPr>
          <p:nvPr userDrawn="1"/>
        </p:nvSpPr>
        <p:spPr>
          <a:xfrm>
            <a:off x="277813" y="4617833"/>
            <a:ext cx="5059213" cy="92333"/>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600" b="0" spc="3" dirty="0">
                <a:solidFill>
                  <a:schemeClr val="tx1"/>
                </a:solidFill>
                <a:latin typeface="+mn-lt"/>
                <a:cs typeface="MuseoSans-500"/>
              </a:rPr>
              <a:t>K12</a:t>
            </a:r>
            <a:r>
              <a:rPr lang="en-US" sz="600" b="0" dirty="0">
                <a:solidFill>
                  <a:schemeClr val="tx1"/>
                </a:solidFill>
                <a:latin typeface="+mn-lt"/>
                <a:cs typeface="MuseoSans-500"/>
              </a:rPr>
              <a:t> • Community Colleges</a:t>
            </a:r>
            <a:r>
              <a:rPr lang="en-US" sz="600" b="0" spc="3" dirty="0">
                <a:solidFill>
                  <a:schemeClr val="tx1"/>
                </a:solidFill>
                <a:latin typeface="+mn-lt"/>
                <a:cs typeface="MuseoSans-500"/>
              </a:rPr>
              <a:t> </a:t>
            </a:r>
            <a:r>
              <a:rPr lang="en-US" sz="600" b="0" dirty="0">
                <a:solidFill>
                  <a:schemeClr val="tx1"/>
                </a:solidFill>
                <a:latin typeface="+mn-lt"/>
                <a:cs typeface="MuseoSans-500"/>
              </a:rPr>
              <a:t>• </a:t>
            </a:r>
            <a:r>
              <a:rPr lang="en-US" sz="600" b="0" spc="-15" dirty="0">
                <a:solidFill>
                  <a:schemeClr val="tx1"/>
                </a:solidFill>
                <a:latin typeface="+mn-lt"/>
                <a:cs typeface="MuseoSans-500"/>
              </a:rPr>
              <a:t>Four-Year</a:t>
            </a:r>
            <a:r>
              <a:rPr lang="en-US" sz="600" b="0" dirty="0">
                <a:solidFill>
                  <a:schemeClr val="tx1"/>
                </a:solidFill>
                <a:latin typeface="+mn-lt"/>
                <a:cs typeface="MuseoSans-500"/>
              </a:rPr>
              <a:t> Colleges and</a:t>
            </a:r>
            <a:r>
              <a:rPr lang="en-US" sz="600" b="0" spc="3" dirty="0">
                <a:solidFill>
                  <a:schemeClr val="tx1"/>
                </a:solidFill>
                <a:latin typeface="+mn-lt"/>
                <a:cs typeface="MuseoSans-500"/>
              </a:rPr>
              <a:t> </a:t>
            </a:r>
            <a:r>
              <a:rPr lang="en-US" sz="600" b="0" dirty="0">
                <a:solidFill>
                  <a:schemeClr val="tx1"/>
                </a:solidFill>
                <a:latin typeface="+mn-lt"/>
                <a:cs typeface="MuseoSans-500"/>
              </a:rPr>
              <a:t>Universities • Graduate, Professional,</a:t>
            </a:r>
            <a:r>
              <a:rPr lang="en-US" sz="600" b="0" spc="3" dirty="0">
                <a:solidFill>
                  <a:schemeClr val="tx1"/>
                </a:solidFill>
                <a:latin typeface="+mn-lt"/>
                <a:cs typeface="MuseoSans-500"/>
              </a:rPr>
              <a:t> </a:t>
            </a:r>
            <a:r>
              <a:rPr lang="en-US" sz="600" b="0" dirty="0">
                <a:solidFill>
                  <a:schemeClr val="tx1"/>
                </a:solidFill>
                <a:latin typeface="+mn-lt"/>
                <a:cs typeface="MuseoSans-500"/>
              </a:rPr>
              <a:t>and </a:t>
            </a:r>
            <a:r>
              <a:rPr lang="en-US" sz="600" b="0" spc="-3" dirty="0">
                <a:solidFill>
                  <a:schemeClr val="tx1"/>
                </a:solidFill>
                <a:latin typeface="+mn-lt"/>
                <a:cs typeface="MuseoSans-500"/>
              </a:rPr>
              <a:t>Adult</a:t>
            </a:r>
            <a:r>
              <a:rPr lang="en-US" sz="600" b="0" dirty="0">
                <a:solidFill>
                  <a:schemeClr val="tx1"/>
                </a:solidFill>
                <a:latin typeface="+mn-lt"/>
                <a:cs typeface="MuseoSans-500"/>
              </a:rPr>
              <a:t> Programs • Employers</a:t>
            </a:r>
            <a:endParaRPr lang="en-US" sz="600" dirty="0">
              <a:solidFill>
                <a:schemeClr val="tx1"/>
              </a:solidFill>
              <a:latin typeface="+mn-lt"/>
              <a:cs typeface="MuseoSans-500"/>
            </a:endParaRPr>
          </a:p>
        </p:txBody>
      </p:sp>
      <p:sp>
        <p:nvSpPr>
          <p:cNvPr id="101" name="95%+...">
            <a:extLst>
              <a:ext uri="{FF2B5EF4-FFF2-40B4-BE49-F238E27FC236}">
                <a16:creationId xmlns:a16="http://schemas.microsoft.com/office/drawing/2014/main" id="{39AD0D84-BC51-4E53-B0D6-289703BBCCB1}"/>
              </a:ext>
            </a:extLst>
          </p:cNvPr>
          <p:cNvSpPr txBox="1"/>
          <p:nvPr userDrawn="1"/>
        </p:nvSpPr>
        <p:spPr bwMode="gray">
          <a:xfrm>
            <a:off x="1200122" y="4004873"/>
            <a:ext cx="4000556" cy="323165"/>
          </a:xfrm>
          <a:prstGeom prst="rect">
            <a:avLst/>
          </a:prstGeom>
          <a:noFill/>
        </p:spPr>
        <p:txBody>
          <a:bodyPr wrap="square" lIns="0" tIns="0" rIns="0" bIns="0" rtlCol="0">
            <a:spAutoFit/>
          </a:bodyPr>
          <a:lstStyle/>
          <a:p>
            <a:pPr algn="ctr">
              <a:spcBef>
                <a:spcPts val="309"/>
              </a:spcBef>
            </a:pPr>
            <a:r>
              <a:rPr lang="en-US" sz="1050" spc="-12" dirty="0">
                <a:solidFill>
                  <a:schemeClr val="accent6"/>
                </a:solidFill>
                <a:latin typeface="+mj-lt"/>
              </a:rPr>
              <a:t>95%+ </a:t>
            </a:r>
            <a:r>
              <a:rPr lang="en-US" sz="1050" spc="-12" dirty="0">
                <a:solidFill>
                  <a:schemeClr val="bg1"/>
                </a:solidFill>
                <a:latin typeface="+mj-lt"/>
              </a:rPr>
              <a:t>of our partners return to us year after year </a:t>
            </a:r>
            <a:br>
              <a:rPr lang="en-US" sz="1050" spc="-12" dirty="0">
                <a:solidFill>
                  <a:schemeClr val="bg1"/>
                </a:solidFill>
                <a:latin typeface="+mj-lt"/>
              </a:rPr>
            </a:br>
            <a:r>
              <a:rPr lang="en-US" sz="1050" spc="-12" dirty="0">
                <a:solidFill>
                  <a:schemeClr val="bg1"/>
                </a:solidFill>
                <a:latin typeface="+mj-lt"/>
              </a:rPr>
              <a:t>because of results we achieve, together.</a:t>
            </a:r>
            <a:endParaRPr lang="en-US" sz="1050" dirty="0">
              <a:solidFill>
                <a:schemeClr val="bg1"/>
              </a:solidFill>
              <a:latin typeface="+mj-lt"/>
            </a:endParaRPr>
          </a:p>
        </p:txBody>
      </p:sp>
      <p:sp>
        <p:nvSpPr>
          <p:cNvPr id="102" name="We partner...">
            <a:extLst>
              <a:ext uri="{FF2B5EF4-FFF2-40B4-BE49-F238E27FC236}">
                <a16:creationId xmlns:a16="http://schemas.microsoft.com/office/drawing/2014/main" id="{FE27C61C-8215-4BA8-923B-5BAAD63B9D15}"/>
              </a:ext>
            </a:extLst>
          </p:cNvPr>
          <p:cNvSpPr txBox="1"/>
          <p:nvPr userDrawn="1"/>
        </p:nvSpPr>
        <p:spPr bwMode="gray">
          <a:xfrm>
            <a:off x="1284835" y="3470287"/>
            <a:ext cx="3831131" cy="323165"/>
          </a:xfrm>
          <a:prstGeom prst="rect">
            <a:avLst/>
          </a:prstGeom>
          <a:noFill/>
        </p:spPr>
        <p:txBody>
          <a:bodyPr wrap="square" lIns="0" tIns="0" rIns="0" bIns="0" rtlCol="0">
            <a:spAutoFit/>
          </a:bodyPr>
          <a:lstStyle/>
          <a:p>
            <a:pPr marL="7844" algn="ctr" defTabSz="564733">
              <a:spcBef>
                <a:spcPts val="309"/>
              </a:spcBef>
              <a:defRPr/>
            </a:pPr>
            <a:r>
              <a:rPr lang="en-US" sz="1050" spc="-12" dirty="0">
                <a:solidFill>
                  <a:schemeClr val="bg1"/>
                </a:solidFill>
                <a:latin typeface="+mj-lt"/>
              </a:rPr>
              <a:t>We partner with </a:t>
            </a:r>
            <a:r>
              <a:rPr lang="en-US" sz="1050" spc="-12" dirty="0">
                <a:solidFill>
                  <a:schemeClr val="accent6"/>
                </a:solidFill>
                <a:latin typeface="+mj-lt"/>
              </a:rPr>
              <a:t>2,500+ </a:t>
            </a:r>
            <a:r>
              <a:rPr lang="en-US" sz="1050" spc="-12" dirty="0">
                <a:solidFill>
                  <a:schemeClr val="bg1"/>
                </a:solidFill>
                <a:latin typeface="+mj-lt"/>
              </a:rPr>
              <a:t>institutions to </a:t>
            </a:r>
            <a:br>
              <a:rPr lang="en-US" sz="1050" spc="-12" dirty="0">
                <a:solidFill>
                  <a:schemeClr val="bg1"/>
                </a:solidFill>
                <a:latin typeface="+mj-lt"/>
              </a:rPr>
            </a:br>
            <a:r>
              <a:rPr lang="en-US" sz="1050" spc="-12" dirty="0">
                <a:solidFill>
                  <a:schemeClr val="bg1"/>
                </a:solidFill>
                <a:latin typeface="+mj-lt"/>
              </a:rPr>
              <a:t>accelerate progress and enable lasting change. </a:t>
            </a:r>
          </a:p>
        </p:txBody>
      </p:sp>
      <p:sp>
        <p:nvSpPr>
          <p:cNvPr id="103" name="TextBox 102">
            <a:extLst>
              <a:ext uri="{FF2B5EF4-FFF2-40B4-BE49-F238E27FC236}">
                <a16:creationId xmlns:a16="http://schemas.microsoft.com/office/drawing/2014/main" id="{27F8831D-D03E-476C-9AAA-319640249A18}"/>
              </a:ext>
            </a:extLst>
          </p:cNvPr>
          <p:cNvSpPr txBox="1"/>
          <p:nvPr userDrawn="1"/>
        </p:nvSpPr>
        <p:spPr bwMode="gray">
          <a:xfrm>
            <a:off x="5221118" y="2609463"/>
            <a:ext cx="975213" cy="566309"/>
          </a:xfrm>
          <a:prstGeom prst="rect">
            <a:avLst/>
          </a:prstGeom>
          <a:noFill/>
        </p:spPr>
        <p:txBody>
          <a:bodyPr wrap="square" lIns="0" tIns="0" rIns="0" bIns="0" rtlCol="0">
            <a:spAutoFit/>
          </a:bodyPr>
          <a:lstStyle/>
          <a:p>
            <a:pPr>
              <a:lnSpc>
                <a:spcPts val="939"/>
              </a:lnSpc>
            </a:pPr>
            <a:r>
              <a:rPr lang="en-US" sz="679" dirty="0">
                <a:latin typeface="+mn-lt"/>
                <a:ea typeface="Verdana" panose="020B0604030504040204" pitchFamily="34" charset="0"/>
                <a:cs typeface="Verdana" panose="020B0604030504040204" pitchFamily="34" charset="0"/>
              </a:rPr>
              <a:t>Data and analytics solutions built for </a:t>
            </a:r>
            <a:br>
              <a:rPr lang="en-US" sz="679" dirty="0">
                <a:latin typeface="+mn-lt"/>
                <a:ea typeface="Verdana" panose="020B0604030504040204" pitchFamily="34" charset="0"/>
                <a:cs typeface="Verdana" panose="020B0604030504040204" pitchFamily="34" charset="0"/>
              </a:rPr>
            </a:br>
            <a:r>
              <a:rPr lang="en-US" sz="679" dirty="0">
                <a:latin typeface="+mn-lt"/>
                <a:ea typeface="Verdana" panose="020B0604030504040204" pitchFamily="34" charset="0"/>
                <a:cs typeface="Verdana" panose="020B0604030504040204" pitchFamily="34" charset="0"/>
              </a:rPr>
              <a:t>higher education to guide decisions and </a:t>
            </a:r>
            <a:r>
              <a:rPr lang="en-US" sz="679" spc="-6" dirty="0">
                <a:latin typeface="+mn-lt"/>
                <a:ea typeface="Verdana" panose="020B0604030504040204" pitchFamily="34" charset="0"/>
                <a:cs typeface="Verdana" panose="020B0604030504040204" pitchFamily="34" charset="0"/>
              </a:rPr>
              <a:t>accelerate innovation</a:t>
            </a:r>
          </a:p>
        </p:txBody>
      </p:sp>
      <p:sp>
        <p:nvSpPr>
          <p:cNvPr id="104" name="TextBox 103">
            <a:extLst>
              <a:ext uri="{FF2B5EF4-FFF2-40B4-BE49-F238E27FC236}">
                <a16:creationId xmlns:a16="http://schemas.microsoft.com/office/drawing/2014/main" id="{D22CA2D8-DA80-4A64-B02E-E79683451050}"/>
              </a:ext>
            </a:extLst>
          </p:cNvPr>
          <p:cNvSpPr txBox="1"/>
          <p:nvPr userDrawn="1"/>
        </p:nvSpPr>
        <p:spPr bwMode="gray">
          <a:xfrm>
            <a:off x="5221118" y="2175240"/>
            <a:ext cx="975211"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Embrace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Digital Transformation </a:t>
            </a:r>
            <a:endParaRPr lang="en-US" sz="803" dirty="0">
              <a:latin typeface="+mn-lt"/>
              <a:ea typeface="Verdana" panose="020B0604030504040204" pitchFamily="34" charset="0"/>
              <a:cs typeface="Verdana" panose="020B0604030504040204" pitchFamily="34" charset="0"/>
            </a:endParaRPr>
          </a:p>
        </p:txBody>
      </p:sp>
      <p:sp>
        <p:nvSpPr>
          <p:cNvPr id="105" name="object 30">
            <a:extLst>
              <a:ext uri="{FF2B5EF4-FFF2-40B4-BE49-F238E27FC236}">
                <a16:creationId xmlns:a16="http://schemas.microsoft.com/office/drawing/2014/main" id="{7A10570E-553E-4057-AE8A-5CC730C42CB9}"/>
              </a:ext>
            </a:extLst>
          </p:cNvPr>
          <p:cNvSpPr txBox="1"/>
          <p:nvPr userDrawn="1"/>
        </p:nvSpPr>
        <p:spPr>
          <a:xfrm>
            <a:off x="5221118" y="2054687"/>
            <a:ext cx="1061343" cy="68480"/>
          </a:xfrm>
          <a:prstGeom prst="rect">
            <a:avLst/>
          </a:prstGeom>
        </p:spPr>
        <p:txBody>
          <a:bodyPr vert="horz" wrap="square" lIns="0" tIns="0" rIns="0" bIns="0" rtlCol="0">
            <a:spAutoFit/>
          </a:bodyPr>
          <a:lstStyle/>
          <a:p>
            <a:pPr>
              <a:spcBef>
                <a:spcPts val="262"/>
              </a:spcBef>
            </a:pPr>
            <a:r>
              <a:rPr sz="445" b="1" spc="-12" dirty="0">
                <a:latin typeface="+mn-lt"/>
                <a:ea typeface="Verdana" panose="020B0604030504040204" pitchFamily="34" charset="0"/>
                <a:cs typeface="Verdana" panose="020B0604030504040204" pitchFamily="34" charset="0"/>
              </a:rPr>
              <a:t>DATA</a:t>
            </a:r>
            <a:r>
              <a:rPr sz="445" b="1" spc="-1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12"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ANALYTICS</a:t>
            </a:r>
          </a:p>
        </p:txBody>
      </p:sp>
      <p:sp>
        <p:nvSpPr>
          <p:cNvPr id="106" name="TextBox 105">
            <a:extLst>
              <a:ext uri="{FF2B5EF4-FFF2-40B4-BE49-F238E27FC236}">
                <a16:creationId xmlns:a16="http://schemas.microsoft.com/office/drawing/2014/main" id="{923293BF-A03D-4F38-9417-8C77E77901C7}"/>
              </a:ext>
            </a:extLst>
          </p:cNvPr>
          <p:cNvSpPr txBox="1"/>
          <p:nvPr userDrawn="1"/>
        </p:nvSpPr>
        <p:spPr bwMode="gray">
          <a:xfrm>
            <a:off x="3826791" y="2609463"/>
            <a:ext cx="1032760" cy="566309"/>
          </a:xfrm>
          <a:prstGeom prst="rect">
            <a:avLst/>
          </a:prstGeom>
          <a:noFill/>
        </p:spPr>
        <p:txBody>
          <a:bodyPr wrap="square" lIns="0" tIns="0" rIns="0" bIns="0" rtlCol="0">
            <a:spAutoFit/>
          </a:bodyPr>
          <a:lstStyle/>
          <a:p>
            <a:pPr>
              <a:lnSpc>
                <a:spcPts val="939"/>
              </a:lnSpc>
            </a:pPr>
            <a:r>
              <a:rPr lang="en-US" sz="679" spc="-9" dirty="0">
                <a:latin typeface="+mn-lt"/>
                <a:ea typeface="Verdana" panose="020B0604030504040204" pitchFamily="34" charset="0"/>
                <a:cs typeface="Verdana" panose="020B0604030504040204" pitchFamily="34" charset="0"/>
              </a:rPr>
              <a:t>Technology, research,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and bold initiatives to strengthen your DEI strategy and eliminate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equity gaps</a:t>
            </a:r>
            <a:endParaRPr lang="en-US" sz="679" dirty="0">
              <a:latin typeface="+mn-lt"/>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A75F7D49-7AD0-40E8-9392-E42D4DFE704F}"/>
              </a:ext>
            </a:extLst>
          </p:cNvPr>
          <p:cNvSpPr txBox="1"/>
          <p:nvPr userDrawn="1"/>
        </p:nvSpPr>
        <p:spPr bwMode="gray">
          <a:xfrm>
            <a:off x="3826791" y="2175240"/>
            <a:ext cx="1184532" cy="370679"/>
          </a:xfrm>
          <a:prstGeom prst="rect">
            <a:avLst/>
          </a:prstGeom>
          <a:noFill/>
        </p:spPr>
        <p:txBody>
          <a:bodyPr wrap="square" lIns="0" tIns="0" rIns="0" bIns="0" rtlCol="0">
            <a:spAutoFit/>
          </a:bodyPr>
          <a:lstStyle/>
          <a:p>
            <a:pPr>
              <a:spcBef>
                <a:spcPts val="309"/>
              </a:spcBef>
            </a:pPr>
            <a:r>
              <a:rPr lang="en-US" sz="803" b="1" dirty="0">
                <a:latin typeface="+mn-lt"/>
              </a:rPr>
              <a:t>Advance DEI on  Campus and in </a:t>
            </a:r>
            <a:br>
              <a:rPr lang="en-US" sz="803" b="1" dirty="0">
                <a:latin typeface="+mn-lt"/>
              </a:rPr>
            </a:br>
            <a:r>
              <a:rPr lang="en-US" sz="803" b="1" dirty="0">
                <a:latin typeface="+mn-lt"/>
              </a:rPr>
              <a:t>Your Community</a:t>
            </a:r>
          </a:p>
        </p:txBody>
      </p:sp>
      <p:sp>
        <p:nvSpPr>
          <p:cNvPr id="108" name="object 32">
            <a:extLst>
              <a:ext uri="{FF2B5EF4-FFF2-40B4-BE49-F238E27FC236}">
                <a16:creationId xmlns:a16="http://schemas.microsoft.com/office/drawing/2014/main" id="{477BBDAE-918A-4F87-9F67-4D7163173476}"/>
              </a:ext>
            </a:extLst>
          </p:cNvPr>
          <p:cNvSpPr txBox="1"/>
          <p:nvPr userDrawn="1"/>
        </p:nvSpPr>
        <p:spPr>
          <a:xfrm>
            <a:off x="3826791" y="2054687"/>
            <a:ext cx="1227223" cy="68480"/>
          </a:xfrm>
          <a:prstGeom prst="rect">
            <a:avLst/>
          </a:prstGeom>
        </p:spPr>
        <p:txBody>
          <a:bodyPr vert="horz" wrap="square" lIns="0" tIns="0" rIns="0" bIns="0" rtlCol="0">
            <a:spAutoFit/>
          </a:bodyPr>
          <a:lstStyle/>
          <a:p>
            <a:pPr>
              <a:lnSpc>
                <a:spcPct val="100000"/>
              </a:lnSpc>
            </a:pPr>
            <a:r>
              <a:rPr sz="445" b="1" dirty="0">
                <a:latin typeface="+mn-lt"/>
                <a:ea typeface="Verdana" panose="020B0604030504040204" pitchFamily="34" charset="0"/>
                <a:cs typeface="Verdana" panose="020B0604030504040204" pitchFamily="34" charset="0"/>
              </a:rPr>
              <a:t>DIVERSITY,</a:t>
            </a:r>
            <a:r>
              <a:rPr sz="445" b="1" spc="-9"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EQUITY,</a:t>
            </a:r>
            <a:r>
              <a:rPr sz="445" b="1" spc="-6"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6" dirty="0">
                <a:latin typeface="+mn-lt"/>
                <a:ea typeface="Verdana" panose="020B0604030504040204" pitchFamily="34" charset="0"/>
                <a:cs typeface="Verdana" panose="020B0604030504040204" pitchFamily="34" charset="0"/>
              </a:rPr>
              <a:t> </a:t>
            </a:r>
            <a:r>
              <a:rPr sz="445" b="1" spc="3" dirty="0">
                <a:latin typeface="+mn-lt"/>
                <a:ea typeface="Verdana" panose="020B0604030504040204" pitchFamily="34" charset="0"/>
                <a:cs typeface="Verdana" panose="020B0604030504040204" pitchFamily="34" charset="0"/>
              </a:rPr>
              <a:t>INCLUSION</a:t>
            </a:r>
            <a:endParaRPr sz="445" dirty="0">
              <a:latin typeface="+mn-lt"/>
              <a:ea typeface="Verdana" panose="020B0604030504040204" pitchFamily="34" charset="0"/>
              <a:cs typeface="Verdana" panose="020B0604030504040204" pitchFamily="34" charset="0"/>
            </a:endParaRPr>
          </a:p>
        </p:txBody>
      </p:sp>
      <p:sp>
        <p:nvSpPr>
          <p:cNvPr id="109" name="object 13">
            <a:extLst>
              <a:ext uri="{FF2B5EF4-FFF2-40B4-BE49-F238E27FC236}">
                <a16:creationId xmlns:a16="http://schemas.microsoft.com/office/drawing/2014/main" id="{675FA409-1246-4EE1-838D-19BCA743DBC1}"/>
              </a:ext>
            </a:extLst>
          </p:cNvPr>
          <p:cNvSpPr txBox="1"/>
          <p:nvPr userDrawn="1"/>
        </p:nvSpPr>
        <p:spPr>
          <a:xfrm>
            <a:off x="2675518" y="2609463"/>
            <a:ext cx="1046931" cy="566309"/>
          </a:xfrm>
          <a:prstGeom prst="rect">
            <a:avLst/>
          </a:prstGeom>
        </p:spPr>
        <p:txBody>
          <a:bodyPr vert="horz" wrap="square" lIns="0" tIns="0" rIns="0" bIns="0" rtlCol="0">
            <a:spAutoFit/>
          </a:bodyPr>
          <a:lstStyle/>
          <a:p>
            <a:pPr marL="7844" marR="145889">
              <a:lnSpc>
                <a:spcPts val="939"/>
              </a:lnSpc>
            </a:pPr>
            <a:r>
              <a:rPr lang="en-US" sz="679" spc="-3" dirty="0">
                <a:latin typeface="+mn-lt"/>
                <a:ea typeface="Verdana" panose="020B0604030504040204" pitchFamily="34" charset="0"/>
                <a:cs typeface="Verdana" panose="020B0604030504040204" pitchFamily="34" charset="0"/>
              </a:rPr>
              <a:t>Technology trusted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by 850 schools to </a:t>
            </a:r>
          </a:p>
          <a:p>
            <a:pPr marL="7844" marR="145889">
              <a:lnSpc>
                <a:spcPts val="939"/>
              </a:lnSpc>
            </a:pPr>
            <a:r>
              <a:rPr lang="en-US" sz="679" spc="-3" dirty="0">
                <a:latin typeface="+mn-lt"/>
                <a:ea typeface="Verdana" panose="020B0604030504040204" pitchFamily="34" charset="0"/>
                <a:cs typeface="Verdana" panose="020B0604030504040204" pitchFamily="34" charset="0"/>
              </a:rPr>
              <a:t>retain, graduate,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and empower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more students</a:t>
            </a:r>
          </a:p>
        </p:txBody>
      </p:sp>
      <p:sp>
        <p:nvSpPr>
          <p:cNvPr id="110" name="object 10">
            <a:extLst>
              <a:ext uri="{FF2B5EF4-FFF2-40B4-BE49-F238E27FC236}">
                <a16:creationId xmlns:a16="http://schemas.microsoft.com/office/drawing/2014/main" id="{7B2681B6-B183-4BB9-A97B-1EAE0BDB62F7}"/>
              </a:ext>
            </a:extLst>
          </p:cNvPr>
          <p:cNvSpPr txBox="1"/>
          <p:nvPr userDrawn="1"/>
        </p:nvSpPr>
        <p:spPr>
          <a:xfrm>
            <a:off x="2675519" y="2175240"/>
            <a:ext cx="1075195" cy="378600"/>
          </a:xfrm>
          <a:prstGeom prst="rect">
            <a:avLst/>
          </a:prstGeom>
        </p:spPr>
        <p:txBody>
          <a:bodyPr vert="horz" wrap="square" lIns="0" tIns="7844" rIns="0" bIns="0" rtlCol="0">
            <a:spAutoFit/>
          </a:bodyPr>
          <a:lstStyle/>
          <a:p>
            <a:pPr marL="7844" marR="3137">
              <a:spcBef>
                <a:spcPts val="62"/>
              </a:spcBef>
            </a:pPr>
            <a:r>
              <a:rPr lang="en-US" sz="803" b="1" spc="-6" dirty="0">
                <a:latin typeface="+mn-lt"/>
                <a:ea typeface="Verdana" panose="020B0604030504040204" pitchFamily="34" charset="0"/>
                <a:cs typeface="Verdana" panose="020B0604030504040204" pitchFamily="34" charset="0"/>
              </a:rPr>
              <a:t>Build a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Student-Centric Campus</a:t>
            </a:r>
            <a:endParaRPr sz="803" dirty="0">
              <a:latin typeface="+mn-lt"/>
              <a:ea typeface="Verdana" panose="020B0604030504040204" pitchFamily="34" charset="0"/>
              <a:cs typeface="Verdana" panose="020B0604030504040204" pitchFamily="34" charset="0"/>
            </a:endParaRPr>
          </a:p>
        </p:txBody>
      </p:sp>
      <p:sp>
        <p:nvSpPr>
          <p:cNvPr id="111" name="object 12">
            <a:extLst>
              <a:ext uri="{FF2B5EF4-FFF2-40B4-BE49-F238E27FC236}">
                <a16:creationId xmlns:a16="http://schemas.microsoft.com/office/drawing/2014/main" id="{B23809B9-688F-444A-928F-8925A81960A1}"/>
              </a:ext>
            </a:extLst>
          </p:cNvPr>
          <p:cNvSpPr txBox="1"/>
          <p:nvPr userDrawn="1"/>
        </p:nvSpPr>
        <p:spPr>
          <a:xfrm>
            <a:off x="2675518" y="2054687"/>
            <a:ext cx="975170" cy="68480"/>
          </a:xfrm>
          <a:prstGeom prst="rect">
            <a:avLst/>
          </a:prstGeom>
        </p:spPr>
        <p:txBody>
          <a:bodyPr vert="horz" wrap="square" lIns="0" tIns="0" rIns="0" bIns="0" rtlCol="0">
            <a:spAutoFit/>
          </a:bodyPr>
          <a:lstStyle/>
          <a:p>
            <a:pPr>
              <a:spcBef>
                <a:spcPts val="62"/>
              </a:spcBef>
            </a:pPr>
            <a:r>
              <a:rPr sz="445" b="1" spc="3" dirty="0">
                <a:latin typeface="+mn-lt"/>
                <a:ea typeface="Verdana" panose="020B0604030504040204" pitchFamily="34" charset="0"/>
                <a:cs typeface="Verdana" panose="020B0604030504040204" pitchFamily="34" charset="0"/>
              </a:rPr>
              <a:t>STUDENT</a:t>
            </a:r>
            <a:r>
              <a:rPr sz="445" b="1" spc="-2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SUCCESS</a:t>
            </a:r>
            <a:endParaRPr sz="445" dirty="0">
              <a:latin typeface="+mn-lt"/>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5AD6102C-FD44-46C3-B7D7-28286722C7FF}"/>
              </a:ext>
            </a:extLst>
          </p:cNvPr>
          <p:cNvSpPr txBox="1"/>
          <p:nvPr userDrawn="1"/>
        </p:nvSpPr>
        <p:spPr bwMode="gray">
          <a:xfrm>
            <a:off x="1363557" y="2609463"/>
            <a:ext cx="1178576" cy="566309"/>
          </a:xfrm>
          <a:prstGeom prst="rect">
            <a:avLst/>
          </a:prstGeom>
          <a:noFill/>
        </p:spPr>
        <p:txBody>
          <a:bodyPr wrap="square" lIns="0" tIns="0" rIns="0" bIns="0" rtlCol="0">
            <a:spAutoFit/>
          </a:bodyPr>
          <a:lstStyle/>
          <a:p>
            <a:pPr>
              <a:lnSpc>
                <a:spcPts val="939"/>
              </a:lnSpc>
            </a:pPr>
            <a:r>
              <a:rPr lang="en-US" sz="679" spc="-6" dirty="0">
                <a:latin typeface="+mn-lt"/>
                <a:ea typeface="Verdana" panose="020B0604030504040204" pitchFamily="34" charset="0"/>
                <a:cs typeface="Verdana" panose="020B0604030504040204" pitchFamily="34" charset="0"/>
              </a:rPr>
              <a:t>Tailored partnerships powered by a recruitment ecosystem with unrivaled reach to enroll your </a:t>
            </a:r>
            <a:br>
              <a:rPr lang="en-US" sz="679" spc="-6" dirty="0">
                <a:latin typeface="+mn-lt"/>
                <a:ea typeface="Verdana" panose="020B0604030504040204" pitchFamily="34" charset="0"/>
                <a:cs typeface="Verdana" panose="020B0604030504040204" pitchFamily="34" charset="0"/>
              </a:rPr>
            </a:br>
            <a:r>
              <a:rPr lang="en-US" sz="679" spc="-6" dirty="0">
                <a:latin typeface="+mn-lt"/>
                <a:ea typeface="Verdana" panose="020B0604030504040204" pitchFamily="34" charset="0"/>
                <a:cs typeface="Verdana" panose="020B0604030504040204" pitchFamily="34" charset="0"/>
              </a:rPr>
              <a:t>future classes</a:t>
            </a:r>
          </a:p>
        </p:txBody>
      </p:sp>
      <p:sp>
        <p:nvSpPr>
          <p:cNvPr id="113" name="TextBox 112">
            <a:extLst>
              <a:ext uri="{FF2B5EF4-FFF2-40B4-BE49-F238E27FC236}">
                <a16:creationId xmlns:a16="http://schemas.microsoft.com/office/drawing/2014/main" id="{0C0DC663-9F12-4C40-91C0-A2BC1F68179C}"/>
              </a:ext>
            </a:extLst>
          </p:cNvPr>
          <p:cNvSpPr txBox="1"/>
          <p:nvPr userDrawn="1"/>
        </p:nvSpPr>
        <p:spPr bwMode="gray">
          <a:xfrm>
            <a:off x="1363559" y="2175240"/>
            <a:ext cx="1087777"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A</a:t>
            </a:r>
            <a:r>
              <a:rPr lang="en-US" sz="803" b="1" spc="-9" dirty="0">
                <a:latin typeface="+mn-lt"/>
                <a:ea typeface="Verdana" panose="020B0604030504040204" pitchFamily="34" charset="0"/>
                <a:cs typeface="Verdana" panose="020B0604030504040204" pitchFamily="34" charset="0"/>
              </a:rPr>
              <a:t>c</a:t>
            </a:r>
            <a:r>
              <a:rPr lang="en-US" sz="803" b="1" spc="-6" dirty="0">
                <a:latin typeface="+mn-lt"/>
                <a:ea typeface="Verdana" panose="020B0604030504040204" pitchFamily="34" charset="0"/>
                <a:cs typeface="Verdana" panose="020B0604030504040204" pitchFamily="34" charset="0"/>
              </a:rPr>
              <a:t>hi</a:t>
            </a:r>
            <a:r>
              <a:rPr lang="en-US" sz="803" b="1" spc="-12" dirty="0">
                <a:latin typeface="+mn-lt"/>
                <a:ea typeface="Verdana" panose="020B0604030504040204" pitchFamily="34" charset="0"/>
                <a:cs typeface="Verdana" panose="020B0604030504040204" pitchFamily="34" charset="0"/>
              </a:rPr>
              <a:t>e</a:t>
            </a:r>
            <a:r>
              <a:rPr lang="en-US" sz="803" b="1" spc="-19" dirty="0">
                <a:latin typeface="+mn-lt"/>
                <a:ea typeface="Verdana" panose="020B0604030504040204" pitchFamily="34" charset="0"/>
                <a:cs typeface="Verdana" panose="020B0604030504040204" pitchFamily="34" charset="0"/>
              </a:rPr>
              <a:t>v</a:t>
            </a:r>
            <a:r>
              <a:rPr lang="en-US" sz="803" b="1" dirty="0">
                <a:latin typeface="+mn-lt"/>
                <a:ea typeface="Verdana" panose="020B0604030504040204" pitchFamily="34" charset="0"/>
                <a:cs typeface="Verdana" panose="020B0604030504040204" pitchFamily="34" charset="0"/>
              </a:rPr>
              <a:t>e </a:t>
            </a:r>
            <a:r>
              <a:rPr lang="en-US" sz="803" b="1" spc="-62" dirty="0">
                <a:latin typeface="+mn-lt"/>
                <a:ea typeface="Verdana" panose="020B0604030504040204" pitchFamily="34" charset="0"/>
                <a:cs typeface="Verdana" panose="020B0604030504040204" pitchFamily="34" charset="0"/>
              </a:rPr>
              <a:t>Y</a:t>
            </a:r>
            <a:r>
              <a:rPr lang="en-US" sz="803" b="1" spc="-3" dirty="0">
                <a:latin typeface="+mn-lt"/>
                <a:ea typeface="Verdana" panose="020B0604030504040204" pitchFamily="34" charset="0"/>
                <a:cs typeface="Verdana" panose="020B0604030504040204" pitchFamily="34" charset="0"/>
              </a:rPr>
              <a:t>o</a:t>
            </a:r>
            <a:r>
              <a:rPr lang="en-US" sz="803" b="1" spc="-9" dirty="0">
                <a:latin typeface="+mn-lt"/>
                <a:ea typeface="Verdana" panose="020B0604030504040204" pitchFamily="34" charset="0"/>
                <a:cs typeface="Verdana" panose="020B0604030504040204" pitchFamily="34" charset="0"/>
              </a:rPr>
              <a:t>u</a:t>
            </a:r>
            <a:r>
              <a:rPr lang="en-US" sz="803" b="1" dirty="0">
                <a:latin typeface="+mn-lt"/>
                <a:ea typeface="Verdana" panose="020B0604030504040204" pitchFamily="34" charset="0"/>
                <a:cs typeface="Verdana" panose="020B0604030504040204" pitchFamily="34" charset="0"/>
              </a:rPr>
              <a:t>r  </a:t>
            </a:r>
            <a:r>
              <a:rPr lang="en-US" sz="803" b="1" spc="-6" dirty="0">
                <a:latin typeface="+mn-lt"/>
                <a:ea typeface="Verdana" panose="020B0604030504040204" pitchFamily="34" charset="0"/>
                <a:cs typeface="Verdana" panose="020B0604030504040204" pitchFamily="34" charset="0"/>
              </a:rPr>
              <a:t>Enrollment </a:t>
            </a:r>
            <a:r>
              <a:rPr lang="en-US" sz="803" b="1" spc="-3" dirty="0">
                <a:latin typeface="+mn-lt"/>
                <a:ea typeface="Verdana" panose="020B0604030504040204" pitchFamily="34" charset="0"/>
                <a:cs typeface="Verdana" panose="020B0604030504040204" pitchFamily="34" charset="0"/>
              </a:rPr>
              <a:t>and</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Growth</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Goals</a:t>
            </a:r>
            <a:endParaRPr lang="en-US" sz="803" dirty="0">
              <a:latin typeface="+mn-lt"/>
              <a:ea typeface="Verdana" panose="020B0604030504040204" pitchFamily="34" charset="0"/>
              <a:cs typeface="Verdana" panose="020B0604030504040204" pitchFamily="34" charset="0"/>
            </a:endParaRPr>
          </a:p>
        </p:txBody>
      </p:sp>
      <p:sp>
        <p:nvSpPr>
          <p:cNvPr id="114" name="object 15">
            <a:extLst>
              <a:ext uri="{FF2B5EF4-FFF2-40B4-BE49-F238E27FC236}">
                <a16:creationId xmlns:a16="http://schemas.microsoft.com/office/drawing/2014/main" id="{B506749D-46D3-45E3-B212-2EC45A5DEF3F}"/>
              </a:ext>
            </a:extLst>
          </p:cNvPr>
          <p:cNvSpPr txBox="1"/>
          <p:nvPr userDrawn="1"/>
        </p:nvSpPr>
        <p:spPr>
          <a:xfrm>
            <a:off x="1363559" y="2054687"/>
            <a:ext cx="1028999" cy="68480"/>
          </a:xfrm>
          <a:prstGeom prst="rect">
            <a:avLst/>
          </a:prstGeom>
        </p:spPr>
        <p:txBody>
          <a:bodyPr vert="horz" wrap="square" lIns="0" tIns="0" rIns="0" bIns="0" rtlCol="0">
            <a:spAutoFit/>
          </a:bodyPr>
          <a:lstStyle/>
          <a:p>
            <a:pPr>
              <a:spcBef>
                <a:spcPts val="262"/>
              </a:spcBef>
            </a:pPr>
            <a:r>
              <a:rPr lang="en-US" sz="445" b="1" spc="3" dirty="0">
                <a:latin typeface="+mn-lt"/>
                <a:ea typeface="Verdana" panose="020B0604030504040204" pitchFamily="34" charset="0"/>
                <a:cs typeface="Verdana" panose="020B0604030504040204" pitchFamily="34" charset="0"/>
              </a:rPr>
              <a:t>MARKETING</a:t>
            </a:r>
            <a:r>
              <a:rPr lang="en-US" sz="445" b="1" spc="-19" dirty="0">
                <a:latin typeface="+mn-lt"/>
                <a:ea typeface="Verdana" panose="020B0604030504040204" pitchFamily="34" charset="0"/>
                <a:cs typeface="Verdana" panose="020B0604030504040204" pitchFamily="34" charset="0"/>
              </a:rPr>
              <a:t> </a:t>
            </a:r>
            <a:r>
              <a:rPr lang="en-US" sz="445" b="1" dirty="0">
                <a:latin typeface="+mn-lt"/>
                <a:ea typeface="Verdana" panose="020B0604030504040204" pitchFamily="34" charset="0"/>
                <a:cs typeface="Verdana" panose="020B0604030504040204" pitchFamily="34" charset="0"/>
              </a:rPr>
              <a:t>AND</a:t>
            </a:r>
            <a:r>
              <a:rPr lang="en-US" sz="445" b="1" spc="-19" dirty="0">
                <a:latin typeface="+mn-lt"/>
                <a:ea typeface="Verdana" panose="020B0604030504040204" pitchFamily="34" charset="0"/>
                <a:cs typeface="Verdana" panose="020B0604030504040204" pitchFamily="34" charset="0"/>
              </a:rPr>
              <a:t> </a:t>
            </a:r>
            <a:r>
              <a:rPr lang="en-US" sz="445" b="1" spc="3" dirty="0">
                <a:latin typeface="+mn-lt"/>
                <a:ea typeface="Verdana" panose="020B0604030504040204" pitchFamily="34" charset="0"/>
                <a:cs typeface="Verdana" panose="020B0604030504040204" pitchFamily="34" charset="0"/>
              </a:rPr>
              <a:t>ENROLLMENT</a:t>
            </a:r>
            <a:endParaRPr lang="en-US" sz="445" dirty="0">
              <a:latin typeface="+mn-lt"/>
              <a:ea typeface="Verdana" panose="020B0604030504040204" pitchFamily="34" charset="0"/>
              <a:cs typeface="Verdana" panose="020B0604030504040204" pitchFamily="34" charset="0"/>
            </a:endParaRPr>
          </a:p>
        </p:txBody>
      </p:sp>
      <p:sp>
        <p:nvSpPr>
          <p:cNvPr id="115" name="TextBox 114">
            <a:extLst>
              <a:ext uri="{FF2B5EF4-FFF2-40B4-BE49-F238E27FC236}">
                <a16:creationId xmlns:a16="http://schemas.microsoft.com/office/drawing/2014/main" id="{B6ED3D91-0BAE-4C4B-BD13-86F9A93C1FE4}"/>
              </a:ext>
            </a:extLst>
          </p:cNvPr>
          <p:cNvSpPr txBox="1"/>
          <p:nvPr userDrawn="1"/>
        </p:nvSpPr>
        <p:spPr bwMode="gray">
          <a:xfrm>
            <a:off x="283334" y="2615518"/>
            <a:ext cx="898642" cy="450893"/>
          </a:xfrm>
          <a:prstGeom prst="rect">
            <a:avLst/>
          </a:prstGeom>
          <a:noFill/>
        </p:spPr>
        <p:txBody>
          <a:bodyPr wrap="square" lIns="0" tIns="0" rIns="0" bIns="0" rtlCol="0">
            <a:spAutoFit/>
          </a:bodyPr>
          <a:lstStyle/>
          <a:p>
            <a:pPr>
              <a:lnSpc>
                <a:spcPts val="939"/>
              </a:lnSpc>
            </a:pPr>
            <a:r>
              <a:rPr lang="en-US" sz="679" dirty="0">
                <a:latin typeface="+mn-lt"/>
              </a:rPr>
              <a:t>Executive guidance rooted in research to support your strategic priorities</a:t>
            </a:r>
            <a:endParaRPr lang="en-US" sz="679" dirty="0">
              <a:latin typeface="+mn-lt"/>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1142D47C-7243-4B44-BD41-4AEA364E8F11}"/>
              </a:ext>
            </a:extLst>
          </p:cNvPr>
          <p:cNvSpPr txBox="1"/>
          <p:nvPr userDrawn="1"/>
        </p:nvSpPr>
        <p:spPr bwMode="gray">
          <a:xfrm>
            <a:off x="283335" y="2175240"/>
            <a:ext cx="957029"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Prepare </a:t>
            </a:r>
            <a:r>
              <a:rPr lang="en-US" sz="803" b="1" spc="-19" dirty="0">
                <a:latin typeface="+mn-lt"/>
                <a:ea typeface="Verdana" panose="020B0604030504040204" pitchFamily="34" charset="0"/>
                <a:cs typeface="Verdana" panose="020B0604030504040204" pitchFamily="34" charset="0"/>
              </a:rPr>
              <a:t>Your </a:t>
            </a:r>
            <a:r>
              <a:rPr lang="en-US" sz="803" b="1" spc="-15" dirty="0">
                <a:latin typeface="+mn-lt"/>
                <a:ea typeface="Verdana" panose="020B0604030504040204" pitchFamily="34" charset="0"/>
                <a:cs typeface="Verdana" panose="020B0604030504040204" pitchFamily="34" charset="0"/>
              </a:rPr>
              <a:t> </a:t>
            </a:r>
            <a:r>
              <a:rPr lang="en-US" sz="803" b="1" spc="-6" dirty="0">
                <a:latin typeface="+mn-lt"/>
                <a:ea typeface="Verdana" panose="020B0604030504040204" pitchFamily="34" charset="0"/>
                <a:cs typeface="Verdana" panose="020B0604030504040204" pitchFamily="34" charset="0"/>
              </a:rPr>
              <a:t>Institution for</a:t>
            </a:r>
            <a:r>
              <a:rPr lang="en-US" sz="803" b="1" spc="-25"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the</a:t>
            </a:r>
            <a:r>
              <a:rPr lang="en-US" sz="803" b="1" spc="-25" dirty="0">
                <a:latin typeface="+mn-lt"/>
                <a:ea typeface="Verdana" panose="020B0604030504040204" pitchFamily="34" charset="0"/>
                <a:cs typeface="Verdana" panose="020B0604030504040204" pitchFamily="34" charset="0"/>
              </a:rPr>
              <a:t> </a:t>
            </a:r>
            <a:r>
              <a:rPr lang="en-US" sz="803" b="1" spc="-9" dirty="0">
                <a:latin typeface="+mn-lt"/>
                <a:ea typeface="Verdana" panose="020B0604030504040204" pitchFamily="34" charset="0"/>
                <a:cs typeface="Verdana" panose="020B0604030504040204" pitchFamily="34" charset="0"/>
              </a:rPr>
              <a:t>Future</a:t>
            </a:r>
          </a:p>
        </p:txBody>
      </p:sp>
      <p:sp>
        <p:nvSpPr>
          <p:cNvPr id="117" name="object 16">
            <a:extLst>
              <a:ext uri="{FF2B5EF4-FFF2-40B4-BE49-F238E27FC236}">
                <a16:creationId xmlns:a16="http://schemas.microsoft.com/office/drawing/2014/main" id="{1B27DDBE-2A2F-4F67-84F4-343E3D437BEB}"/>
              </a:ext>
            </a:extLst>
          </p:cNvPr>
          <p:cNvSpPr txBox="1"/>
          <p:nvPr userDrawn="1"/>
        </p:nvSpPr>
        <p:spPr>
          <a:xfrm>
            <a:off x="283335" y="2054687"/>
            <a:ext cx="968639" cy="68480"/>
          </a:xfrm>
          <a:prstGeom prst="rect">
            <a:avLst/>
          </a:prstGeom>
        </p:spPr>
        <p:txBody>
          <a:bodyPr vert="horz" wrap="square" lIns="0" tIns="0" rIns="0" bIns="0" rtlCol="0">
            <a:spAutoFit/>
          </a:bodyPr>
          <a:lstStyle/>
          <a:p>
            <a:pPr>
              <a:spcBef>
                <a:spcPts val="262"/>
              </a:spcBef>
            </a:pPr>
            <a:r>
              <a:rPr sz="445" b="1" spc="3" dirty="0">
                <a:latin typeface="+mn-lt"/>
                <a:ea typeface="Verdana" panose="020B0604030504040204" pitchFamily="34" charset="0"/>
                <a:cs typeface="Verdana" panose="020B0604030504040204" pitchFamily="34" charset="0"/>
              </a:rPr>
              <a:t>INSTITUTIONAL</a:t>
            </a:r>
            <a:r>
              <a:rPr sz="445" b="1" spc="-28"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STRATEGY</a:t>
            </a:r>
            <a:endParaRPr sz="445" dirty="0">
              <a:latin typeface="+mn-lt"/>
              <a:ea typeface="Verdana" panose="020B0604030504040204" pitchFamily="34" charset="0"/>
              <a:cs typeface="Verdana" panose="020B0604030504040204" pitchFamily="34" charset="0"/>
            </a:endParaRPr>
          </a:p>
        </p:txBody>
      </p:sp>
      <p:sp>
        <p:nvSpPr>
          <p:cNvPr id="118" name="Your imperatives...">
            <a:extLst>
              <a:ext uri="{FF2B5EF4-FFF2-40B4-BE49-F238E27FC236}">
                <a16:creationId xmlns:a16="http://schemas.microsoft.com/office/drawing/2014/main" id="{B1CB7799-2073-4A90-A066-100DE8779392}"/>
              </a:ext>
            </a:extLst>
          </p:cNvPr>
          <p:cNvSpPr txBox="1"/>
          <p:nvPr userDrawn="1"/>
        </p:nvSpPr>
        <p:spPr bwMode="gray">
          <a:xfrm>
            <a:off x="2213917" y="1701167"/>
            <a:ext cx="1972966" cy="133113"/>
          </a:xfrm>
          <a:prstGeom prst="rect">
            <a:avLst/>
          </a:prstGeom>
          <a:noFill/>
        </p:spPr>
        <p:txBody>
          <a:bodyPr wrap="square" lIns="0" tIns="0" rIns="0" bIns="0" rtlCol="0">
            <a:spAutoFit/>
          </a:bodyPr>
          <a:lstStyle/>
          <a:p>
            <a:pPr algn="ctr">
              <a:spcBef>
                <a:spcPts val="309"/>
              </a:spcBef>
            </a:pPr>
            <a:r>
              <a:rPr lang="en-US" sz="865" b="1" dirty="0">
                <a:latin typeface="Rockwell" panose="02060603020205020403" pitchFamily="18" charset="77"/>
              </a:rPr>
              <a:t>Your Imperatives Determine Ours</a:t>
            </a:r>
          </a:p>
        </p:txBody>
      </p:sp>
      <p:sp>
        <p:nvSpPr>
          <p:cNvPr id="119" name="Page title">
            <a:extLst>
              <a:ext uri="{FF2B5EF4-FFF2-40B4-BE49-F238E27FC236}">
                <a16:creationId xmlns:a16="http://schemas.microsoft.com/office/drawing/2014/main" id="{34ACEABE-38B6-4A91-ADBB-9B5BFBB23E45}"/>
              </a:ext>
            </a:extLst>
          </p:cNvPr>
          <p:cNvSpPr/>
          <p:nvPr userDrawn="1"/>
        </p:nvSpPr>
        <p:spPr>
          <a:xfrm>
            <a:off x="3023324" y="176949"/>
            <a:ext cx="3106271" cy="430887"/>
          </a:xfrm>
          <a:prstGeom prst="rect">
            <a:avLst/>
          </a:prstGeom>
        </p:spPr>
        <p:txBody>
          <a:bodyPr lIns="0" tIns="0" rIns="0" bIns="0">
            <a:spAutoFit/>
          </a:bodyPr>
          <a:lstStyle/>
          <a:p>
            <a:pPr algn="r"/>
            <a:r>
              <a:rPr lang="en-US" sz="1400" spc="-6" dirty="0">
                <a:latin typeface="Rockwell" panose="02060603020205020403" pitchFamily="18" charset="77"/>
              </a:rPr>
              <a:t>Education’s</a:t>
            </a:r>
            <a:r>
              <a:rPr lang="en-US" sz="1400" spc="-3" dirty="0">
                <a:latin typeface="Rockwell" panose="02060603020205020403" pitchFamily="18" charset="77"/>
              </a:rPr>
              <a:t> Trusted Partner </a:t>
            </a:r>
            <a:r>
              <a:rPr lang="en-US" sz="1400" dirty="0">
                <a:latin typeface="Rockwell" panose="02060603020205020403" pitchFamily="18" charset="77"/>
              </a:rPr>
              <a:t>to </a:t>
            </a:r>
            <a:r>
              <a:rPr lang="en-US" sz="1400" spc="3" dirty="0">
                <a:latin typeface="Rockwell" panose="02060603020205020403" pitchFamily="18" charset="77"/>
              </a:rPr>
              <a:t> </a:t>
            </a:r>
            <a:br>
              <a:rPr lang="en-US" sz="1400" spc="3" dirty="0">
                <a:latin typeface="Rockwell" panose="02060603020205020403" pitchFamily="18" charset="77"/>
              </a:rPr>
            </a:br>
            <a:r>
              <a:rPr lang="en-US" sz="1400" spc="-9" dirty="0">
                <a:latin typeface="Rockwell" panose="02060603020205020403" pitchFamily="18" charset="77"/>
              </a:rPr>
              <a:t>Help</a:t>
            </a:r>
            <a:r>
              <a:rPr lang="en-US" sz="1400" spc="-12" dirty="0">
                <a:latin typeface="Rockwell" panose="02060603020205020403" pitchFamily="18" charset="77"/>
              </a:rPr>
              <a:t> </a:t>
            </a:r>
            <a:r>
              <a:rPr lang="en-US" sz="1400" dirty="0">
                <a:latin typeface="Rockwell" panose="02060603020205020403" pitchFamily="18" charset="77"/>
              </a:rPr>
              <a:t>Schools</a:t>
            </a:r>
            <a:r>
              <a:rPr lang="en-US" sz="1400" spc="-9" dirty="0">
                <a:latin typeface="Rockwell" panose="02060603020205020403" pitchFamily="18" charset="77"/>
              </a:rPr>
              <a:t> </a:t>
            </a:r>
            <a:r>
              <a:rPr lang="en-US" sz="1400" dirty="0">
                <a:latin typeface="Rockwell" panose="02060603020205020403" pitchFamily="18" charset="77"/>
              </a:rPr>
              <a:t>and</a:t>
            </a:r>
            <a:r>
              <a:rPr lang="en-US" sz="1400" spc="-9" dirty="0">
                <a:latin typeface="Rockwell" panose="02060603020205020403" pitchFamily="18" charset="77"/>
              </a:rPr>
              <a:t> </a:t>
            </a:r>
            <a:r>
              <a:rPr lang="en-US" sz="1400" spc="-3" dirty="0">
                <a:latin typeface="Rockwell" panose="02060603020205020403" pitchFamily="18" charset="77"/>
              </a:rPr>
              <a:t>Students</a:t>
            </a:r>
            <a:r>
              <a:rPr lang="en-US" sz="1400" spc="-9" dirty="0">
                <a:latin typeface="Rockwell" panose="02060603020205020403" pitchFamily="18" charset="77"/>
              </a:rPr>
              <a:t> </a:t>
            </a:r>
            <a:r>
              <a:rPr lang="en-US" sz="1400" spc="-3" dirty="0">
                <a:latin typeface="Rockwell" panose="02060603020205020403" pitchFamily="18" charset="77"/>
              </a:rPr>
              <a:t>Thrive</a:t>
            </a:r>
            <a:endParaRPr lang="en-US" sz="1400" dirty="0"/>
          </a:p>
        </p:txBody>
      </p:sp>
      <p:pic>
        <p:nvPicPr>
          <p:cNvPr id="120" name="EAB logo" descr="EAB">
            <a:extLst>
              <a:ext uri="{FF2B5EF4-FFF2-40B4-BE49-F238E27FC236}">
                <a16:creationId xmlns:a16="http://schemas.microsoft.com/office/drawing/2014/main" id="{360E30BC-1166-45AB-926E-418B0B8B9235}"/>
              </a:ext>
              <a:ext uri="{C183D7F6-B498-43B3-948B-1728B52AA6E4}">
                <adec:decorative xmlns:adec="http://schemas.microsoft.com/office/drawing/2017/decorative" val="0"/>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bwMode="gray">
          <a:xfrm>
            <a:off x="285040" y="165540"/>
            <a:ext cx="1041073" cy="453704"/>
          </a:xfrm>
          <a:prstGeom prst="rect">
            <a:avLst/>
          </a:prstGeom>
          <a:noFill/>
          <a:ln>
            <a:noFill/>
          </a:ln>
        </p:spPr>
      </p:pic>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36D79D5-6648-40F9-8551-F1BD4CB15949}"/>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16C50B67-273C-48B7-A6BA-E8BA250A85FA}"/>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53129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57556385"/>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hyperlink" Target="https://www.eab.com/" TargetMode="External"/><Relationship Id="rId2" Type="http://schemas.openxmlformats.org/officeDocument/2006/relationships/slideLayout" Target="../slideLayouts/slideLayout17.xml"/><Relationship Id="rId16"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8"/>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54" r:id="rId3"/>
    <p:sldLayoutId id="2147483652" r:id="rId4"/>
    <p:sldLayoutId id="2147483657" r:id="rId5"/>
    <p:sldLayoutId id="2147483658" r:id="rId6"/>
    <p:sldLayoutId id="2147483659" r:id="rId7"/>
    <p:sldLayoutId id="2147483661" r:id="rId8"/>
    <p:sldLayoutId id="2147483677" r:id="rId9"/>
    <p:sldLayoutId id="2147483663" r:id="rId10"/>
    <p:sldLayoutId id="2147483669" r:id="rId11"/>
    <p:sldLayoutId id="2147483662" r:id="rId12"/>
    <p:sldLayoutId id="2147483670" r:id="rId13"/>
    <p:sldLayoutId id="2147483671" r:id="rId14"/>
    <p:sldLayoutId id="2147483696" r:id="rId15"/>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7"/>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6"/>
    </p:custDataLst>
    <p:extLst>
      <p:ext uri="{BB962C8B-B14F-4D97-AF65-F5344CB8AC3E}">
        <p14:creationId xmlns:p14="http://schemas.microsoft.com/office/powerpoint/2010/main" val="347523150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7.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1594195D-E97F-C858-A75D-5922CB4132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E2EEA6-3338-A365-352E-68F8774EBE40}"/>
              </a:ext>
            </a:extLst>
          </p:cNvPr>
          <p:cNvSpPr txBox="1">
            <a:spLocks noGrp="1"/>
          </p:cNvSpPr>
          <p:nvPr>
            <p:ph type="title" idx="4294967295"/>
          </p:nvPr>
        </p:nvSpPr>
        <p:spPr>
          <a:xfrm>
            <a:off x="886887" y="2170643"/>
            <a:ext cx="4546343" cy="3323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dirty="0">
                <a:solidFill>
                  <a:schemeClr val="bg1"/>
                </a:solidFill>
                <a:latin typeface="+mj-lt"/>
              </a:rPr>
              <a:t>Reverse Admissions</a:t>
            </a:r>
          </a:p>
        </p:txBody>
      </p:sp>
      <p:grpSp>
        <p:nvGrpSpPr>
          <p:cNvPr id="32" name="Group 31">
            <a:extLst>
              <a:ext uri="{FF2B5EF4-FFF2-40B4-BE49-F238E27FC236}">
                <a16:creationId xmlns:a16="http://schemas.microsoft.com/office/drawing/2014/main" id="{5F099EF6-9567-314F-29F5-1D4D86D3513C}"/>
              </a:ext>
              <a:ext uri="{C183D7F6-B498-43B3-948B-1728B52AA6E4}">
                <adec:decorative xmlns:adec="http://schemas.microsoft.com/office/drawing/2017/decorative" val="1"/>
              </a:ext>
            </a:extLst>
          </p:cNvPr>
          <p:cNvGrpSpPr/>
          <p:nvPr/>
        </p:nvGrpSpPr>
        <p:grpSpPr>
          <a:xfrm>
            <a:off x="-16338" y="-16339"/>
            <a:ext cx="1143000" cy="1143000"/>
            <a:chOff x="-6178" y="-6178"/>
            <a:chExt cx="1101730" cy="1101641"/>
          </a:xfrm>
        </p:grpSpPr>
        <p:sp>
          <p:nvSpPr>
            <p:cNvPr id="16" name="Right Triangle 15">
              <a:extLst>
                <a:ext uri="{FF2B5EF4-FFF2-40B4-BE49-F238E27FC236}">
                  <a16:creationId xmlns:a16="http://schemas.microsoft.com/office/drawing/2014/main" id="{D9E07741-56F4-DD96-D8B8-98EE788D2B99}"/>
                </a:ext>
              </a:extLst>
            </p:cNvPr>
            <p:cNvSpPr/>
            <p:nvPr/>
          </p:nvSpPr>
          <p:spPr bwMode="gray">
            <a:xfrm rot="10800000" flipH="1">
              <a:off x="-6178" y="-6178"/>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ight Triangle 16">
              <a:extLst>
                <a:ext uri="{FF2B5EF4-FFF2-40B4-BE49-F238E27FC236}">
                  <a16:creationId xmlns:a16="http://schemas.microsoft.com/office/drawing/2014/main" id="{201CE594-3FE3-B8DD-2618-AF73D5AC5E2A}"/>
                </a:ext>
              </a:extLst>
            </p:cNvPr>
            <p:cNvSpPr/>
            <p:nvPr/>
          </p:nvSpPr>
          <p:spPr bwMode="gray">
            <a:xfrm rot="10800000" flipH="1">
              <a:off x="365760" y="0"/>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ight Triangle 17">
              <a:extLst>
                <a:ext uri="{FF2B5EF4-FFF2-40B4-BE49-F238E27FC236}">
                  <a16:creationId xmlns:a16="http://schemas.microsoft.com/office/drawing/2014/main" id="{F1DBB9DD-33B3-791C-70BB-644CCA59E6B9}"/>
                </a:ext>
              </a:extLst>
            </p:cNvPr>
            <p:cNvSpPr/>
            <p:nvPr/>
          </p:nvSpPr>
          <p:spPr bwMode="gray">
            <a:xfrm rot="10800000" flipH="1">
              <a:off x="365760" y="365761"/>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ight Triangle 25">
              <a:extLst>
                <a:ext uri="{FF2B5EF4-FFF2-40B4-BE49-F238E27FC236}">
                  <a16:creationId xmlns:a16="http://schemas.microsoft.com/office/drawing/2014/main" id="{47F63BCF-D949-E3C7-4911-E77364B3EB32}"/>
                </a:ext>
              </a:extLst>
            </p:cNvPr>
            <p:cNvSpPr/>
            <p:nvPr/>
          </p:nvSpPr>
          <p:spPr bwMode="gray">
            <a:xfrm rot="10800000" flipH="1">
              <a:off x="729792" y="-908"/>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ight Triangle 29">
              <a:extLst>
                <a:ext uri="{FF2B5EF4-FFF2-40B4-BE49-F238E27FC236}">
                  <a16:creationId xmlns:a16="http://schemas.microsoft.com/office/drawing/2014/main" id="{FF6E8ECF-9ED2-80BE-28FC-16AF672D0FDC}"/>
                </a:ext>
              </a:extLst>
            </p:cNvPr>
            <p:cNvSpPr/>
            <p:nvPr/>
          </p:nvSpPr>
          <p:spPr bwMode="gray">
            <a:xfrm rot="10800000" flipH="1">
              <a:off x="0" y="729703"/>
              <a:ext cx="365760" cy="3657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ight Triangle 30">
              <a:extLst>
                <a:ext uri="{FF2B5EF4-FFF2-40B4-BE49-F238E27FC236}">
                  <a16:creationId xmlns:a16="http://schemas.microsoft.com/office/drawing/2014/main" id="{8DAAB535-E57F-FE3C-3303-EF87C1190B99}"/>
                </a:ext>
              </a:extLst>
            </p:cNvPr>
            <p:cNvSpPr/>
            <p:nvPr/>
          </p:nvSpPr>
          <p:spPr bwMode="gray">
            <a:xfrm rot="10800000" flipH="1">
              <a:off x="-2" y="364852"/>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 name="Picture 1" descr="Match, powered by Concourse logo">
            <a:extLst>
              <a:ext uri="{FF2B5EF4-FFF2-40B4-BE49-F238E27FC236}">
                <a16:creationId xmlns:a16="http://schemas.microsoft.com/office/drawing/2014/main" id="{1E791E3C-B62C-BE41-9F37-119E2C89E9F2}"/>
              </a:ext>
            </a:extLst>
          </p:cNvPr>
          <p:cNvPicPr>
            <a:picLocks noChangeAspect="1"/>
          </p:cNvPicPr>
          <p:nvPr/>
        </p:nvPicPr>
        <p:blipFill>
          <a:blip r:embed="rId3"/>
          <a:stretch>
            <a:fillRect/>
          </a:stretch>
        </p:blipFill>
        <p:spPr>
          <a:xfrm>
            <a:off x="4610752" y="125541"/>
            <a:ext cx="1441806" cy="432826"/>
          </a:xfrm>
          <a:prstGeom prst="rect">
            <a:avLst/>
          </a:prstGeom>
        </p:spPr>
      </p:pic>
      <p:pic>
        <p:nvPicPr>
          <p:cNvPr id="15" name="Picture 14">
            <a:extLst>
              <a:ext uri="{FF2B5EF4-FFF2-40B4-BE49-F238E27FC236}">
                <a16:creationId xmlns:a16="http://schemas.microsoft.com/office/drawing/2014/main" id="{A5F48E36-714A-E6B7-3D35-F4A0397086B4}"/>
              </a:ext>
            </a:extLst>
          </p:cNvPr>
          <p:cNvPicPr>
            <a:picLocks noChangeAspect="1"/>
          </p:cNvPicPr>
          <p:nvPr/>
        </p:nvPicPr>
        <p:blipFill>
          <a:blip r:embed="rId4"/>
          <a:stretch>
            <a:fillRect/>
          </a:stretch>
        </p:blipFill>
        <p:spPr>
          <a:xfrm rot="5400000">
            <a:off x="5257701" y="3657501"/>
            <a:ext cx="1140051" cy="1146147"/>
          </a:xfrm>
          <a:prstGeom prst="rect">
            <a:avLst/>
          </a:prstGeom>
        </p:spPr>
      </p:pic>
    </p:spTree>
    <p:extLst>
      <p:ext uri="{BB962C8B-B14F-4D97-AF65-F5344CB8AC3E}">
        <p14:creationId xmlns:p14="http://schemas.microsoft.com/office/powerpoint/2010/main" val="357186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p:txBody>
          <a:bodyPr/>
          <a:lstStyle/>
          <a:p>
            <a:r>
              <a:rPr lang="en-US" dirty="0"/>
              <a:t>Back in 2018…</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pic>
        <p:nvPicPr>
          <p:cNvPr id="4" name="Picture 3" descr="A magnet with people in it&#10;&#10;Description automatically generated with medium confidence">
            <a:extLst>
              <a:ext uri="{FF2B5EF4-FFF2-40B4-BE49-F238E27FC236}">
                <a16:creationId xmlns:a16="http://schemas.microsoft.com/office/drawing/2014/main" id="{8AF8D6C8-4C54-48B6-F999-40EF3C91DE50}"/>
              </a:ext>
            </a:extLst>
          </p:cNvPr>
          <p:cNvPicPr>
            <a:picLocks noChangeAspect="1"/>
          </p:cNvPicPr>
          <p:nvPr/>
        </p:nvPicPr>
        <p:blipFill>
          <a:blip r:embed="rId4"/>
          <a:stretch>
            <a:fillRect/>
          </a:stretch>
        </p:blipFill>
        <p:spPr>
          <a:xfrm>
            <a:off x="306976" y="1178989"/>
            <a:ext cx="2767149" cy="2584020"/>
          </a:xfrm>
          <a:prstGeom prst="rect">
            <a:avLst/>
          </a:prstGeom>
        </p:spPr>
      </p:pic>
      <p:pic>
        <p:nvPicPr>
          <p:cNvPr id="6" name="Picture 5" descr="A magnet attracting buildings&#10;&#10;Description automatically generated">
            <a:extLst>
              <a:ext uri="{FF2B5EF4-FFF2-40B4-BE49-F238E27FC236}">
                <a16:creationId xmlns:a16="http://schemas.microsoft.com/office/drawing/2014/main" id="{BE16584D-ECD5-32FF-A555-DC6A97B81616}"/>
              </a:ext>
            </a:extLst>
          </p:cNvPr>
          <p:cNvPicPr>
            <a:picLocks noChangeAspect="1"/>
          </p:cNvPicPr>
          <p:nvPr/>
        </p:nvPicPr>
        <p:blipFill>
          <a:blip r:embed="rId5"/>
          <a:stretch>
            <a:fillRect/>
          </a:stretch>
        </p:blipFill>
        <p:spPr>
          <a:xfrm>
            <a:off x="3083923" y="1210491"/>
            <a:ext cx="2642381" cy="2570479"/>
          </a:xfrm>
          <a:prstGeom prst="rect">
            <a:avLst/>
          </a:prstGeom>
        </p:spPr>
      </p:pic>
      <p:sp>
        <p:nvSpPr>
          <p:cNvPr id="3" name="Rectangle 2">
            <a:extLst>
              <a:ext uri="{FF2B5EF4-FFF2-40B4-BE49-F238E27FC236}">
                <a16:creationId xmlns:a16="http://schemas.microsoft.com/office/drawing/2014/main" id="{13CBAEE9-921D-C540-0DAA-288FCFDC4730}"/>
              </a:ext>
            </a:extLst>
          </p:cNvPr>
          <p:cNvSpPr/>
          <p:nvPr/>
        </p:nvSpPr>
        <p:spPr bwMode="gray">
          <a:xfrm>
            <a:off x="3795467" y="1178989"/>
            <a:ext cx="1940635" cy="302230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magnet attracting buildings&#10;&#10;Description automatically generated">
            <a:extLst>
              <a:ext uri="{FF2B5EF4-FFF2-40B4-BE49-F238E27FC236}">
                <a16:creationId xmlns:a16="http://schemas.microsoft.com/office/drawing/2014/main" id="{500F75C1-D48C-0DE5-9E91-988A663D6032}"/>
              </a:ext>
            </a:extLst>
          </p:cNvPr>
          <p:cNvPicPr>
            <a:picLocks noChangeAspect="1"/>
          </p:cNvPicPr>
          <p:nvPr/>
        </p:nvPicPr>
        <p:blipFill rotWithShape="1">
          <a:blip r:embed="rId5"/>
          <a:srcRect l="26557"/>
          <a:stretch/>
        </p:blipFill>
        <p:spPr>
          <a:xfrm>
            <a:off x="3775870" y="1217971"/>
            <a:ext cx="1940636" cy="2570479"/>
          </a:xfrm>
          <a:prstGeom prst="rect">
            <a:avLst/>
          </a:prstGeom>
        </p:spPr>
      </p:pic>
    </p:spTree>
    <p:extLst>
      <p:ext uri="{BB962C8B-B14F-4D97-AF65-F5344CB8AC3E}">
        <p14:creationId xmlns:p14="http://schemas.microsoft.com/office/powerpoint/2010/main" val="24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1894-F579-22DB-4C80-F7857B5E2E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DF1E2E7-96B0-B83A-D83F-80D6D3285AF4}"/>
              </a:ext>
            </a:extLst>
          </p:cNvPr>
          <p:cNvSpPr>
            <a:spLocks noGrp="1"/>
          </p:cNvSpPr>
          <p:nvPr>
            <p:ph type="body" sz="quarter" idx="17"/>
          </p:nvPr>
        </p:nvSpPr>
        <p:spPr>
          <a:xfrm>
            <a:off x="269978" y="1039611"/>
            <a:ext cx="2751897" cy="3011145"/>
          </a:xfrm>
        </p:spPr>
        <p:txBody>
          <a:bodyPr/>
          <a:lstStyle/>
          <a:p>
            <a:pPr marL="171450" indent="-171450">
              <a:buFont typeface="Arial" panose="020B0604020202020204" pitchFamily="34" charset="0"/>
              <a:buChar char="•"/>
            </a:pPr>
            <a:r>
              <a:rPr lang="en-US" sz="1200" dirty="0"/>
              <a:t>Students receive legitimate admission offers from HEIs they likely never would have considered due to a number of limiting factors.</a:t>
            </a:r>
          </a:p>
          <a:p>
            <a:pPr marL="171450" indent="-171450">
              <a:buFont typeface="Arial" panose="020B0604020202020204" pitchFamily="34" charset="0"/>
              <a:buChar char="•"/>
            </a:pPr>
            <a:r>
              <a:rPr lang="en-US" sz="1200" dirty="0"/>
              <a:t>HEIs are able to connect with well-matched students and counselors they may have never crossed due to proximity, logistics/travel, cost of acquisition, or lack of familiarity around a particular region or population.</a:t>
            </a:r>
          </a:p>
        </p:txBody>
      </p:sp>
      <p:pic>
        <p:nvPicPr>
          <p:cNvPr id="7" name="Picture 6">
            <a:extLst>
              <a:ext uri="{FF2B5EF4-FFF2-40B4-BE49-F238E27FC236}">
                <a16:creationId xmlns:a16="http://schemas.microsoft.com/office/drawing/2014/main" id="{EF90449A-78C8-958F-7156-A5BF02FE112D}"/>
              </a:ext>
            </a:extLst>
          </p:cNvPr>
          <p:cNvPicPr>
            <a:picLocks noChangeAspect="1"/>
          </p:cNvPicPr>
          <p:nvPr/>
        </p:nvPicPr>
        <p:blipFill>
          <a:blip r:embed="rId3"/>
          <a:stretch>
            <a:fillRect/>
          </a:stretch>
        </p:blipFill>
        <p:spPr>
          <a:xfrm rot="5400000">
            <a:off x="5257701" y="3657501"/>
            <a:ext cx="1140051" cy="1146147"/>
          </a:xfrm>
          <a:prstGeom prst="rect">
            <a:avLst/>
          </a:prstGeom>
        </p:spPr>
      </p:pic>
      <p:sp>
        <p:nvSpPr>
          <p:cNvPr id="8" name="Title 7">
            <a:extLst>
              <a:ext uri="{FF2B5EF4-FFF2-40B4-BE49-F238E27FC236}">
                <a16:creationId xmlns:a16="http://schemas.microsoft.com/office/drawing/2014/main" id="{B0FB0E10-0085-D9E8-CC3F-CD452202E35E}"/>
              </a:ext>
            </a:extLst>
          </p:cNvPr>
          <p:cNvSpPr>
            <a:spLocks noGrp="1"/>
          </p:cNvSpPr>
          <p:nvPr>
            <p:ph type="title"/>
          </p:nvPr>
        </p:nvSpPr>
        <p:spPr/>
        <p:txBody>
          <a:bodyPr/>
          <a:lstStyle/>
          <a:p>
            <a:r>
              <a:rPr lang="en-US" dirty="0"/>
              <a:t>A Solution to Two Problems</a:t>
            </a:r>
          </a:p>
        </p:txBody>
      </p:sp>
      <p:pic>
        <p:nvPicPr>
          <p:cNvPr id="10" name="Picture 9" descr="A blue and green logo with arrows&#10;&#10;Description automatically generated">
            <a:extLst>
              <a:ext uri="{FF2B5EF4-FFF2-40B4-BE49-F238E27FC236}">
                <a16:creationId xmlns:a16="http://schemas.microsoft.com/office/drawing/2014/main" id="{E14ABE7B-F46A-1ED6-0E33-5E8423FC0432}"/>
              </a:ext>
            </a:extLst>
          </p:cNvPr>
          <p:cNvPicPr>
            <a:picLocks noChangeAspect="1"/>
          </p:cNvPicPr>
          <p:nvPr/>
        </p:nvPicPr>
        <p:blipFill>
          <a:blip r:embed="rId4"/>
          <a:stretch>
            <a:fillRect/>
          </a:stretch>
        </p:blipFill>
        <p:spPr>
          <a:xfrm>
            <a:off x="3995783" y="853440"/>
            <a:ext cx="1195930" cy="1324065"/>
          </a:xfrm>
          <a:prstGeom prst="rect">
            <a:avLst/>
          </a:prstGeom>
        </p:spPr>
      </p:pic>
      <p:pic>
        <p:nvPicPr>
          <p:cNvPr id="12" name="Picture 11" descr="A blue and green funnel with text&#10;&#10;Description automatically generated">
            <a:extLst>
              <a:ext uri="{FF2B5EF4-FFF2-40B4-BE49-F238E27FC236}">
                <a16:creationId xmlns:a16="http://schemas.microsoft.com/office/drawing/2014/main" id="{B22ADDF5-4A4A-2850-BD8B-16B198D99886}"/>
              </a:ext>
            </a:extLst>
          </p:cNvPr>
          <p:cNvPicPr>
            <a:picLocks noChangeAspect="1"/>
          </p:cNvPicPr>
          <p:nvPr/>
        </p:nvPicPr>
        <p:blipFill>
          <a:blip r:embed="rId5"/>
          <a:stretch>
            <a:fillRect/>
          </a:stretch>
        </p:blipFill>
        <p:spPr>
          <a:xfrm>
            <a:off x="4016466" y="2345385"/>
            <a:ext cx="1173843" cy="1373175"/>
          </a:xfrm>
          <a:prstGeom prst="rect">
            <a:avLst/>
          </a:prstGeom>
        </p:spPr>
      </p:pic>
    </p:spTree>
    <p:extLst>
      <p:ext uri="{BB962C8B-B14F-4D97-AF65-F5344CB8AC3E}">
        <p14:creationId xmlns:p14="http://schemas.microsoft.com/office/powerpoint/2010/main" val="72798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70845093-CFC0-7D1A-8B38-FC2C0E8C8AC9}"/>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7B364D33-6054-99A0-2B8C-8C68343B4E82}"/>
              </a:ext>
            </a:extLst>
          </p:cNvPr>
          <p:cNvSpPr/>
          <p:nvPr/>
        </p:nvSpPr>
        <p:spPr bwMode="gray">
          <a:xfrm>
            <a:off x="0" y="0"/>
            <a:ext cx="6400800" cy="5953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5BC97E3-20BE-4B5E-7087-C21D4B9CCFD8}"/>
              </a:ext>
            </a:extLst>
          </p:cNvPr>
          <p:cNvSpPr>
            <a:spLocks noGrp="1"/>
          </p:cNvSpPr>
          <p:nvPr>
            <p:ph type="title"/>
          </p:nvPr>
        </p:nvSpPr>
        <p:spPr/>
        <p:txBody>
          <a:bodyPr/>
          <a:lstStyle/>
          <a:p>
            <a:r>
              <a:rPr lang="en-US" dirty="0"/>
              <a:t>Reverse vs Direct Admissions</a:t>
            </a:r>
          </a:p>
        </p:txBody>
      </p:sp>
      <p:pic>
        <p:nvPicPr>
          <p:cNvPr id="7" name="Picture 6">
            <a:extLst>
              <a:ext uri="{FF2B5EF4-FFF2-40B4-BE49-F238E27FC236}">
                <a16:creationId xmlns:a16="http://schemas.microsoft.com/office/drawing/2014/main" id="{BD7BADC6-7F4B-7252-FAD4-72B48E9DF911}"/>
              </a:ext>
            </a:extLst>
          </p:cNvPr>
          <p:cNvPicPr>
            <a:picLocks noChangeAspect="1"/>
          </p:cNvPicPr>
          <p:nvPr/>
        </p:nvPicPr>
        <p:blipFill>
          <a:blip r:embed="rId3"/>
          <a:stretch>
            <a:fillRect/>
          </a:stretch>
        </p:blipFill>
        <p:spPr>
          <a:xfrm>
            <a:off x="5267373" y="-7013"/>
            <a:ext cx="1140051" cy="1146147"/>
          </a:xfrm>
          <a:prstGeom prst="rect">
            <a:avLst/>
          </a:prstGeom>
        </p:spPr>
      </p:pic>
      <p:grpSp>
        <p:nvGrpSpPr>
          <p:cNvPr id="46" name="Group 45">
            <a:extLst>
              <a:ext uri="{FF2B5EF4-FFF2-40B4-BE49-F238E27FC236}">
                <a16:creationId xmlns:a16="http://schemas.microsoft.com/office/drawing/2014/main" id="{ACA71ADB-18FE-A672-6248-74C746E7C000}"/>
              </a:ext>
            </a:extLst>
          </p:cNvPr>
          <p:cNvGrpSpPr/>
          <p:nvPr/>
        </p:nvGrpSpPr>
        <p:grpSpPr>
          <a:xfrm>
            <a:off x="475586" y="1084338"/>
            <a:ext cx="2315458" cy="2300368"/>
            <a:chOff x="475586" y="1405424"/>
            <a:chExt cx="2315458" cy="2300368"/>
          </a:xfrm>
        </p:grpSpPr>
        <p:sp>
          <p:nvSpPr>
            <p:cNvPr id="11" name="Text Placeholder 9">
              <a:extLst>
                <a:ext uri="{FF2B5EF4-FFF2-40B4-BE49-F238E27FC236}">
                  <a16:creationId xmlns:a16="http://schemas.microsoft.com/office/drawing/2014/main" id="{BE627E46-0089-36BE-2E34-6B46ED93586F}"/>
                </a:ext>
              </a:extLst>
            </p:cNvPr>
            <p:cNvSpPr txBox="1">
              <a:spLocks/>
            </p:cNvSpPr>
            <p:nvPr/>
          </p:nvSpPr>
          <p:spPr bwMode="gray">
            <a:xfrm>
              <a:off x="858854" y="1753282"/>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No applications needed for admission</a:t>
              </a:r>
            </a:p>
          </p:txBody>
        </p:sp>
        <p:grpSp>
          <p:nvGrpSpPr>
            <p:cNvPr id="12" name="Group 11">
              <a:extLst>
                <a:ext uri="{FF2B5EF4-FFF2-40B4-BE49-F238E27FC236}">
                  <a16:creationId xmlns:a16="http://schemas.microsoft.com/office/drawing/2014/main" id="{A9097654-AAB7-D53C-C62B-5549D0D9B501}"/>
                </a:ext>
              </a:extLst>
            </p:cNvPr>
            <p:cNvGrpSpPr/>
            <p:nvPr/>
          </p:nvGrpSpPr>
          <p:grpSpPr>
            <a:xfrm>
              <a:off x="475586" y="1808218"/>
              <a:ext cx="208493" cy="157670"/>
              <a:chOff x="477982" y="1600200"/>
              <a:chExt cx="247363" cy="187064"/>
            </a:xfrm>
          </p:grpSpPr>
          <p:sp>
            <p:nvSpPr>
              <p:cNvPr id="13" name="Rectangle 12">
                <a:extLst>
                  <a:ext uri="{FF2B5EF4-FFF2-40B4-BE49-F238E27FC236}">
                    <a16:creationId xmlns:a16="http://schemas.microsoft.com/office/drawing/2014/main" id="{34C43D29-1879-926B-F568-51BA118BF093}"/>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L-Shape 13">
                <a:extLst>
                  <a:ext uri="{FF2B5EF4-FFF2-40B4-BE49-F238E27FC236}">
                    <a16:creationId xmlns:a16="http://schemas.microsoft.com/office/drawing/2014/main" id="{5B1F62D8-BDFA-FF17-D187-1B40CEA57E69}"/>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15" name="Text Placeholder 9">
              <a:extLst>
                <a:ext uri="{FF2B5EF4-FFF2-40B4-BE49-F238E27FC236}">
                  <a16:creationId xmlns:a16="http://schemas.microsoft.com/office/drawing/2014/main" id="{A8F106AA-AEAB-EDFA-ECAD-FA0AE151F691}"/>
                </a:ext>
              </a:extLst>
            </p:cNvPr>
            <p:cNvSpPr txBox="1">
              <a:spLocks/>
            </p:cNvSpPr>
            <p:nvPr/>
          </p:nvSpPr>
          <p:spPr bwMode="gray">
            <a:xfrm>
              <a:off x="858854" y="2550601"/>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Students create profiles with personalized information</a:t>
              </a:r>
            </a:p>
          </p:txBody>
        </p:sp>
        <p:grpSp>
          <p:nvGrpSpPr>
            <p:cNvPr id="16" name="Group 15">
              <a:extLst>
                <a:ext uri="{FF2B5EF4-FFF2-40B4-BE49-F238E27FC236}">
                  <a16:creationId xmlns:a16="http://schemas.microsoft.com/office/drawing/2014/main" id="{ABBD84A9-5A93-2990-4FAF-3DB57C14298E}"/>
                </a:ext>
              </a:extLst>
            </p:cNvPr>
            <p:cNvGrpSpPr/>
            <p:nvPr/>
          </p:nvGrpSpPr>
          <p:grpSpPr>
            <a:xfrm>
              <a:off x="475586" y="2576724"/>
              <a:ext cx="208493" cy="157670"/>
              <a:chOff x="477982" y="1600200"/>
              <a:chExt cx="247363" cy="187064"/>
            </a:xfrm>
          </p:grpSpPr>
          <p:sp>
            <p:nvSpPr>
              <p:cNvPr id="17" name="Rectangle 16">
                <a:extLst>
                  <a:ext uri="{FF2B5EF4-FFF2-40B4-BE49-F238E27FC236}">
                    <a16:creationId xmlns:a16="http://schemas.microsoft.com/office/drawing/2014/main" id="{D50EE94D-0022-6989-DD01-8582FAE67423}"/>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L-Shape 17">
                <a:extLst>
                  <a:ext uri="{FF2B5EF4-FFF2-40B4-BE49-F238E27FC236}">
                    <a16:creationId xmlns:a16="http://schemas.microsoft.com/office/drawing/2014/main" id="{27877994-9ABA-30AB-5C7F-8CE756FB39AE}"/>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19" name="Text Placeholder 9">
              <a:extLst>
                <a:ext uri="{FF2B5EF4-FFF2-40B4-BE49-F238E27FC236}">
                  <a16:creationId xmlns:a16="http://schemas.microsoft.com/office/drawing/2014/main" id="{726A0C1C-9A41-2A90-D0FF-D71E3BDFC37F}"/>
                </a:ext>
              </a:extLst>
            </p:cNvPr>
            <p:cNvSpPr txBox="1">
              <a:spLocks/>
            </p:cNvSpPr>
            <p:nvPr/>
          </p:nvSpPr>
          <p:spPr bwMode="gray">
            <a:xfrm>
              <a:off x="858854" y="3290294"/>
              <a:ext cx="1932190"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Student profiles are affiliated and vetted by a counselor or IEC</a:t>
              </a:r>
            </a:p>
          </p:txBody>
        </p:sp>
        <p:grpSp>
          <p:nvGrpSpPr>
            <p:cNvPr id="20" name="Group 19">
              <a:extLst>
                <a:ext uri="{FF2B5EF4-FFF2-40B4-BE49-F238E27FC236}">
                  <a16:creationId xmlns:a16="http://schemas.microsoft.com/office/drawing/2014/main" id="{8818CDDF-15F5-56E1-51E6-8119C4376515}"/>
                </a:ext>
              </a:extLst>
            </p:cNvPr>
            <p:cNvGrpSpPr/>
            <p:nvPr/>
          </p:nvGrpSpPr>
          <p:grpSpPr>
            <a:xfrm>
              <a:off x="475586" y="3345230"/>
              <a:ext cx="208493" cy="157670"/>
              <a:chOff x="477982" y="1600200"/>
              <a:chExt cx="247363" cy="187064"/>
            </a:xfrm>
          </p:grpSpPr>
          <p:sp>
            <p:nvSpPr>
              <p:cNvPr id="21" name="Rectangle 20">
                <a:extLst>
                  <a:ext uri="{FF2B5EF4-FFF2-40B4-BE49-F238E27FC236}">
                    <a16:creationId xmlns:a16="http://schemas.microsoft.com/office/drawing/2014/main" id="{6E3D0A6E-6FCE-AB20-B80F-AD54ECD513F9}"/>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L-Shape 21">
                <a:extLst>
                  <a:ext uri="{FF2B5EF4-FFF2-40B4-BE49-F238E27FC236}">
                    <a16:creationId xmlns:a16="http://schemas.microsoft.com/office/drawing/2014/main" id="{5CCA8862-2F6C-39B8-4615-77FC644C0D98}"/>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23" name="Text Placeholder 9">
              <a:extLst>
                <a:ext uri="{FF2B5EF4-FFF2-40B4-BE49-F238E27FC236}">
                  <a16:creationId xmlns:a16="http://schemas.microsoft.com/office/drawing/2014/main" id="{7CF1C216-B612-F08D-A89D-C78166C19726}"/>
                </a:ext>
              </a:extLst>
            </p:cNvPr>
            <p:cNvSpPr txBox="1">
              <a:spLocks/>
            </p:cNvSpPr>
            <p:nvPr/>
          </p:nvSpPr>
          <p:spPr bwMode="gray">
            <a:xfrm>
              <a:off x="621737" y="1405424"/>
              <a:ext cx="210312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b="1" dirty="0">
                  <a:solidFill>
                    <a:schemeClr val="accent6"/>
                  </a:solidFill>
                </a:rPr>
                <a:t>Reverse </a:t>
              </a:r>
              <a:r>
                <a:rPr lang="en-US" b="1" dirty="0">
                  <a:solidFill>
                    <a:schemeClr val="bg1"/>
                  </a:solidFill>
                </a:rPr>
                <a:t>Admissions</a:t>
              </a:r>
            </a:p>
          </p:txBody>
        </p:sp>
        <p:sp>
          <p:nvSpPr>
            <p:cNvPr id="31" name="Text Placeholder 9">
              <a:extLst>
                <a:ext uri="{FF2B5EF4-FFF2-40B4-BE49-F238E27FC236}">
                  <a16:creationId xmlns:a16="http://schemas.microsoft.com/office/drawing/2014/main" id="{6C791F95-5F52-F576-9504-9DD96C1BE6A3}"/>
                </a:ext>
              </a:extLst>
            </p:cNvPr>
            <p:cNvSpPr txBox="1">
              <a:spLocks/>
            </p:cNvSpPr>
            <p:nvPr/>
          </p:nvSpPr>
          <p:spPr bwMode="gray">
            <a:xfrm>
              <a:off x="858854" y="2156845"/>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Range of country and state options</a:t>
              </a:r>
            </a:p>
          </p:txBody>
        </p:sp>
        <p:grpSp>
          <p:nvGrpSpPr>
            <p:cNvPr id="32" name="Group 31">
              <a:extLst>
                <a:ext uri="{FF2B5EF4-FFF2-40B4-BE49-F238E27FC236}">
                  <a16:creationId xmlns:a16="http://schemas.microsoft.com/office/drawing/2014/main" id="{A2EEE9F5-997A-5BD4-0C91-43A6F3F58CAA}"/>
                </a:ext>
              </a:extLst>
            </p:cNvPr>
            <p:cNvGrpSpPr/>
            <p:nvPr/>
          </p:nvGrpSpPr>
          <p:grpSpPr>
            <a:xfrm>
              <a:off x="475586" y="2192471"/>
              <a:ext cx="208493" cy="157670"/>
              <a:chOff x="477982" y="1600200"/>
              <a:chExt cx="247363" cy="187064"/>
            </a:xfrm>
          </p:grpSpPr>
          <p:sp>
            <p:nvSpPr>
              <p:cNvPr id="33" name="Rectangle 32">
                <a:extLst>
                  <a:ext uri="{FF2B5EF4-FFF2-40B4-BE49-F238E27FC236}">
                    <a16:creationId xmlns:a16="http://schemas.microsoft.com/office/drawing/2014/main" id="{63F48428-9926-D40D-DC76-530E56813E1C}"/>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L-Shape 33">
                <a:extLst>
                  <a:ext uri="{FF2B5EF4-FFF2-40B4-BE49-F238E27FC236}">
                    <a16:creationId xmlns:a16="http://schemas.microsoft.com/office/drawing/2014/main" id="{E33D97F0-D929-977B-1AF0-AEFF0D082170}"/>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35" name="Text Placeholder 9">
              <a:extLst>
                <a:ext uri="{FF2B5EF4-FFF2-40B4-BE49-F238E27FC236}">
                  <a16:creationId xmlns:a16="http://schemas.microsoft.com/office/drawing/2014/main" id="{D6D01632-6203-4AE1-6C72-0696377795B4}"/>
                </a:ext>
              </a:extLst>
            </p:cNvPr>
            <p:cNvSpPr txBox="1">
              <a:spLocks/>
            </p:cNvSpPr>
            <p:nvPr/>
          </p:nvSpPr>
          <p:spPr bwMode="gray">
            <a:xfrm>
              <a:off x="858854" y="2914911"/>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Students expect to hear from new schools</a:t>
              </a:r>
            </a:p>
          </p:txBody>
        </p:sp>
        <p:grpSp>
          <p:nvGrpSpPr>
            <p:cNvPr id="36" name="Group 35">
              <a:extLst>
                <a:ext uri="{FF2B5EF4-FFF2-40B4-BE49-F238E27FC236}">
                  <a16:creationId xmlns:a16="http://schemas.microsoft.com/office/drawing/2014/main" id="{9D2E72DF-7B5C-F088-C87E-7308EC80580E}"/>
                </a:ext>
              </a:extLst>
            </p:cNvPr>
            <p:cNvGrpSpPr/>
            <p:nvPr/>
          </p:nvGrpSpPr>
          <p:grpSpPr>
            <a:xfrm>
              <a:off x="475586" y="2960977"/>
              <a:ext cx="208493" cy="157670"/>
              <a:chOff x="477982" y="1600200"/>
              <a:chExt cx="247363" cy="187064"/>
            </a:xfrm>
          </p:grpSpPr>
          <p:sp>
            <p:nvSpPr>
              <p:cNvPr id="37" name="Rectangle 36">
                <a:extLst>
                  <a:ext uri="{FF2B5EF4-FFF2-40B4-BE49-F238E27FC236}">
                    <a16:creationId xmlns:a16="http://schemas.microsoft.com/office/drawing/2014/main" id="{BC0439D5-5C7C-2061-394B-653D8DDE7223}"/>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L-Shape 37">
                <a:extLst>
                  <a:ext uri="{FF2B5EF4-FFF2-40B4-BE49-F238E27FC236}">
                    <a16:creationId xmlns:a16="http://schemas.microsoft.com/office/drawing/2014/main" id="{14820DEC-EB99-D07B-496A-5ADABCF21190}"/>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grpSp>
        <p:nvGrpSpPr>
          <p:cNvPr id="47" name="Group 46">
            <a:extLst>
              <a:ext uri="{FF2B5EF4-FFF2-40B4-BE49-F238E27FC236}">
                <a16:creationId xmlns:a16="http://schemas.microsoft.com/office/drawing/2014/main" id="{4C625AFE-6456-39B0-2932-A2D3B2C1306F}"/>
              </a:ext>
            </a:extLst>
          </p:cNvPr>
          <p:cNvGrpSpPr/>
          <p:nvPr/>
        </p:nvGrpSpPr>
        <p:grpSpPr>
          <a:xfrm>
            <a:off x="3527832" y="1084338"/>
            <a:ext cx="2309567" cy="1951807"/>
            <a:chOff x="3527832" y="1405424"/>
            <a:chExt cx="2309567" cy="1951807"/>
          </a:xfrm>
        </p:grpSpPr>
        <p:sp>
          <p:nvSpPr>
            <p:cNvPr id="24" name="Text Placeholder 9">
              <a:extLst>
                <a:ext uri="{FF2B5EF4-FFF2-40B4-BE49-F238E27FC236}">
                  <a16:creationId xmlns:a16="http://schemas.microsoft.com/office/drawing/2014/main" id="{28271311-623A-CB53-EABD-CD7381E6DA3F}"/>
                </a:ext>
              </a:extLst>
            </p:cNvPr>
            <p:cNvSpPr txBox="1">
              <a:spLocks/>
            </p:cNvSpPr>
            <p:nvPr/>
          </p:nvSpPr>
          <p:spPr bwMode="gray">
            <a:xfrm>
              <a:off x="3905209" y="1808218"/>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Invitation to apply with guaranteed admission</a:t>
              </a:r>
            </a:p>
          </p:txBody>
        </p:sp>
        <p:sp>
          <p:nvSpPr>
            <p:cNvPr id="25" name="Text Placeholder 9">
              <a:extLst>
                <a:ext uri="{FF2B5EF4-FFF2-40B4-BE49-F238E27FC236}">
                  <a16:creationId xmlns:a16="http://schemas.microsoft.com/office/drawing/2014/main" id="{FEC3FC96-86CA-3AB9-F080-4AEFEC15F215}"/>
                </a:ext>
              </a:extLst>
            </p:cNvPr>
            <p:cNvSpPr txBox="1">
              <a:spLocks/>
            </p:cNvSpPr>
            <p:nvPr/>
          </p:nvSpPr>
          <p:spPr bwMode="gray">
            <a:xfrm>
              <a:off x="3905209" y="2534900"/>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Less contextual information available about the student</a:t>
              </a:r>
              <a:r>
                <a:rPr lang="en-US" dirty="0">
                  <a:solidFill>
                    <a:schemeClr val="bg1"/>
                  </a:solidFill>
                </a:rPr>
                <a:t> </a:t>
              </a:r>
            </a:p>
          </p:txBody>
        </p:sp>
        <p:sp>
          <p:nvSpPr>
            <p:cNvPr id="26" name="Text Placeholder 9">
              <a:extLst>
                <a:ext uri="{FF2B5EF4-FFF2-40B4-BE49-F238E27FC236}">
                  <a16:creationId xmlns:a16="http://schemas.microsoft.com/office/drawing/2014/main" id="{A4BDD234-6C6E-6F32-0719-31F09C370FEE}"/>
                </a:ext>
              </a:extLst>
            </p:cNvPr>
            <p:cNvSpPr txBox="1">
              <a:spLocks/>
            </p:cNvSpPr>
            <p:nvPr/>
          </p:nvSpPr>
          <p:spPr bwMode="gray">
            <a:xfrm>
              <a:off x="3675944" y="1405424"/>
              <a:ext cx="210312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b="1" dirty="0">
                  <a:solidFill>
                    <a:schemeClr val="tx2"/>
                  </a:solidFill>
                </a:rPr>
                <a:t>Direct</a:t>
              </a:r>
              <a:r>
                <a:rPr lang="en-US" b="1" dirty="0">
                  <a:solidFill>
                    <a:schemeClr val="bg1"/>
                  </a:solidFill>
                </a:rPr>
                <a:t> Admissions</a:t>
              </a:r>
            </a:p>
          </p:txBody>
        </p:sp>
        <p:sp>
          <p:nvSpPr>
            <p:cNvPr id="27" name="Rectangle 26">
              <a:extLst>
                <a:ext uri="{FF2B5EF4-FFF2-40B4-BE49-F238E27FC236}">
                  <a16:creationId xmlns:a16="http://schemas.microsoft.com/office/drawing/2014/main" id="{25BD42AC-4378-F6EB-D794-7E275AB8C656}"/>
                </a:ext>
              </a:extLst>
            </p:cNvPr>
            <p:cNvSpPr/>
            <p:nvPr/>
          </p:nvSpPr>
          <p:spPr bwMode="gray">
            <a:xfrm>
              <a:off x="3528480" y="1808218"/>
              <a:ext cx="157669" cy="1576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a:extLst>
                <a:ext uri="{FF2B5EF4-FFF2-40B4-BE49-F238E27FC236}">
                  <a16:creationId xmlns:a16="http://schemas.microsoft.com/office/drawing/2014/main" id="{9C9294E8-B2A5-C749-D49E-8BABAD4862E4}"/>
                </a:ext>
              </a:extLst>
            </p:cNvPr>
            <p:cNvSpPr/>
            <p:nvPr/>
          </p:nvSpPr>
          <p:spPr bwMode="gray">
            <a:xfrm>
              <a:off x="3528480" y="2570218"/>
              <a:ext cx="157669" cy="1576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 Placeholder 9">
              <a:extLst>
                <a:ext uri="{FF2B5EF4-FFF2-40B4-BE49-F238E27FC236}">
                  <a16:creationId xmlns:a16="http://schemas.microsoft.com/office/drawing/2014/main" id="{99E38EB0-5C72-99A2-836A-DCD8012B1C19}"/>
                </a:ext>
              </a:extLst>
            </p:cNvPr>
            <p:cNvSpPr txBox="1">
              <a:spLocks/>
            </p:cNvSpPr>
            <p:nvPr/>
          </p:nvSpPr>
          <p:spPr bwMode="gray">
            <a:xfrm>
              <a:off x="3905209" y="2239252"/>
              <a:ext cx="193219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Primarily US and state-based</a:t>
              </a:r>
            </a:p>
          </p:txBody>
        </p:sp>
        <p:sp>
          <p:nvSpPr>
            <p:cNvPr id="41" name="Text Placeholder 9">
              <a:extLst>
                <a:ext uri="{FF2B5EF4-FFF2-40B4-BE49-F238E27FC236}">
                  <a16:creationId xmlns:a16="http://schemas.microsoft.com/office/drawing/2014/main" id="{D404DDB5-8CE3-89BC-85CF-3B60C7C291CD}"/>
                </a:ext>
              </a:extLst>
            </p:cNvPr>
            <p:cNvSpPr txBox="1">
              <a:spLocks/>
            </p:cNvSpPr>
            <p:nvPr/>
          </p:nvSpPr>
          <p:spPr bwMode="gray">
            <a:xfrm>
              <a:off x="3905209" y="2941733"/>
              <a:ext cx="1932190"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Students don’t know or expect to receive offers of admission</a:t>
              </a:r>
            </a:p>
          </p:txBody>
        </p:sp>
        <p:sp>
          <p:nvSpPr>
            <p:cNvPr id="43" name="Rectangle 42">
              <a:extLst>
                <a:ext uri="{FF2B5EF4-FFF2-40B4-BE49-F238E27FC236}">
                  <a16:creationId xmlns:a16="http://schemas.microsoft.com/office/drawing/2014/main" id="{5B73E5AF-B10B-E426-CE26-26E4696BFA3A}"/>
                </a:ext>
              </a:extLst>
            </p:cNvPr>
            <p:cNvSpPr/>
            <p:nvPr/>
          </p:nvSpPr>
          <p:spPr bwMode="gray">
            <a:xfrm>
              <a:off x="3527836" y="2239252"/>
              <a:ext cx="157669" cy="1576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a:extLst>
                <a:ext uri="{FF2B5EF4-FFF2-40B4-BE49-F238E27FC236}">
                  <a16:creationId xmlns:a16="http://schemas.microsoft.com/office/drawing/2014/main" id="{03F9AD36-EF60-A201-9DB7-38E3B5A0769D}"/>
                </a:ext>
              </a:extLst>
            </p:cNvPr>
            <p:cNvSpPr/>
            <p:nvPr/>
          </p:nvSpPr>
          <p:spPr bwMode="gray">
            <a:xfrm>
              <a:off x="3527832" y="2992743"/>
              <a:ext cx="157669" cy="1576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8" name="Picture 47">
            <a:extLst>
              <a:ext uri="{FF2B5EF4-FFF2-40B4-BE49-F238E27FC236}">
                <a16:creationId xmlns:a16="http://schemas.microsoft.com/office/drawing/2014/main" id="{4426334C-FCF2-ED0D-CF2F-F380D1EEA0A2}"/>
              </a:ext>
            </a:extLst>
          </p:cNvPr>
          <p:cNvPicPr>
            <a:picLocks noChangeAspect="1"/>
          </p:cNvPicPr>
          <p:nvPr/>
        </p:nvPicPr>
        <p:blipFill>
          <a:blip r:embed="rId3"/>
          <a:stretch>
            <a:fillRect/>
          </a:stretch>
        </p:blipFill>
        <p:spPr>
          <a:xfrm rot="10800000">
            <a:off x="0" y="3654453"/>
            <a:ext cx="1140051" cy="1146147"/>
          </a:xfrm>
          <a:prstGeom prst="rect">
            <a:avLst/>
          </a:prstGeom>
        </p:spPr>
      </p:pic>
      <p:sp>
        <p:nvSpPr>
          <p:cNvPr id="49" name="Text Placeholder 9">
            <a:extLst>
              <a:ext uri="{FF2B5EF4-FFF2-40B4-BE49-F238E27FC236}">
                <a16:creationId xmlns:a16="http://schemas.microsoft.com/office/drawing/2014/main" id="{A7B209AA-DA72-F2E0-FD1E-21A32F88D05D}"/>
              </a:ext>
            </a:extLst>
          </p:cNvPr>
          <p:cNvSpPr txBox="1">
            <a:spLocks/>
          </p:cNvSpPr>
          <p:nvPr/>
        </p:nvSpPr>
        <p:spPr bwMode="gray">
          <a:xfrm>
            <a:off x="3905209" y="3158867"/>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solidFill>
                  <a:schemeClr val="bg1"/>
                </a:solidFill>
              </a:rPr>
              <a:t>Little to no counselor involvement</a:t>
            </a:r>
          </a:p>
        </p:txBody>
      </p:sp>
      <p:sp>
        <p:nvSpPr>
          <p:cNvPr id="50" name="Rectangle 49">
            <a:extLst>
              <a:ext uri="{FF2B5EF4-FFF2-40B4-BE49-F238E27FC236}">
                <a16:creationId xmlns:a16="http://schemas.microsoft.com/office/drawing/2014/main" id="{6537D4CB-5C23-CC84-4BF9-D72FC1512901}"/>
              </a:ext>
            </a:extLst>
          </p:cNvPr>
          <p:cNvSpPr/>
          <p:nvPr/>
        </p:nvSpPr>
        <p:spPr bwMode="gray">
          <a:xfrm>
            <a:off x="3530104" y="3172076"/>
            <a:ext cx="157669" cy="1576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9607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a:xfrm>
            <a:off x="279056" y="317005"/>
            <a:ext cx="5486018" cy="249299"/>
          </a:xfrm>
        </p:spPr>
        <p:txBody>
          <a:bodyPr/>
          <a:lstStyle/>
          <a:p>
            <a:r>
              <a:rPr lang="en-US" dirty="0"/>
              <a:t>Reverse Admissions is NOT Direct Admission</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sp>
        <p:nvSpPr>
          <p:cNvPr id="3" name="TextBox 2">
            <a:extLst>
              <a:ext uri="{FF2B5EF4-FFF2-40B4-BE49-F238E27FC236}">
                <a16:creationId xmlns:a16="http://schemas.microsoft.com/office/drawing/2014/main" id="{D0275249-36FE-3500-FEA5-0B826BAEF960}"/>
              </a:ext>
            </a:extLst>
          </p:cNvPr>
          <p:cNvSpPr txBox="1"/>
          <p:nvPr/>
        </p:nvSpPr>
        <p:spPr>
          <a:xfrm>
            <a:off x="2187147" y="1499236"/>
            <a:ext cx="5115697" cy="2108269"/>
          </a:xfrm>
          <a:prstGeom prst="rect">
            <a:avLst/>
          </a:prstGeom>
          <a:noFill/>
        </p:spPr>
        <p:txBody>
          <a:bodyPr wrap="square" lIns="0" tIns="0" rIns="0" bIns="0" rtlCol="0">
            <a:spAutoFit/>
          </a:bodyPr>
          <a:lstStyle/>
          <a:p>
            <a:pPr>
              <a:spcBef>
                <a:spcPts val="500"/>
              </a:spcBef>
            </a:pPr>
            <a:r>
              <a:rPr lang="en-US" sz="1600" dirty="0">
                <a:solidFill>
                  <a:schemeClr val="bg1"/>
                </a:solidFill>
              </a:rPr>
              <a:t>“You qualify for admission”</a:t>
            </a:r>
          </a:p>
          <a:p>
            <a:pPr>
              <a:spcBef>
                <a:spcPts val="500"/>
              </a:spcBef>
            </a:pPr>
            <a:endParaRPr lang="en-US" sz="1600" dirty="0">
              <a:solidFill>
                <a:schemeClr val="bg1"/>
              </a:solidFill>
            </a:endParaRPr>
          </a:p>
          <a:p>
            <a:pPr>
              <a:spcBef>
                <a:spcPts val="500"/>
              </a:spcBef>
            </a:pPr>
            <a:endParaRPr lang="en-US" sz="1600" dirty="0">
              <a:solidFill>
                <a:schemeClr val="bg1"/>
              </a:solidFill>
            </a:endParaRPr>
          </a:p>
          <a:p>
            <a:pPr>
              <a:spcBef>
                <a:spcPts val="500"/>
              </a:spcBef>
            </a:pPr>
            <a:r>
              <a:rPr lang="en-US" sz="1600" dirty="0">
                <a:solidFill>
                  <a:schemeClr val="bg1"/>
                </a:solidFill>
              </a:rPr>
              <a:t>”If you apply, you will be admitted”</a:t>
            </a:r>
          </a:p>
          <a:p>
            <a:pPr>
              <a:spcBef>
                <a:spcPts val="500"/>
              </a:spcBef>
            </a:pPr>
            <a:endParaRPr lang="en-US" sz="1600" dirty="0">
              <a:solidFill>
                <a:schemeClr val="bg1"/>
              </a:solidFill>
            </a:endParaRPr>
          </a:p>
          <a:p>
            <a:pPr>
              <a:spcBef>
                <a:spcPts val="500"/>
              </a:spcBef>
            </a:pPr>
            <a:endParaRPr lang="en-US" sz="1600" dirty="0">
              <a:solidFill>
                <a:schemeClr val="bg1"/>
              </a:solidFill>
            </a:endParaRPr>
          </a:p>
          <a:p>
            <a:pPr>
              <a:spcBef>
                <a:spcPts val="500"/>
              </a:spcBef>
            </a:pPr>
            <a:r>
              <a:rPr lang="en-US" sz="1600" dirty="0">
                <a:solidFill>
                  <a:schemeClr val="bg1"/>
                </a:solidFill>
              </a:rPr>
              <a:t>“Congratulations- you are admitted!”</a:t>
            </a:r>
          </a:p>
        </p:txBody>
      </p:sp>
      <p:sp>
        <p:nvSpPr>
          <p:cNvPr id="4" name="Down Arrow 3">
            <a:extLst>
              <a:ext uri="{FF2B5EF4-FFF2-40B4-BE49-F238E27FC236}">
                <a16:creationId xmlns:a16="http://schemas.microsoft.com/office/drawing/2014/main" id="{CBCC119D-B631-6250-C3A2-6F79BEC69DB5}"/>
              </a:ext>
            </a:extLst>
          </p:cNvPr>
          <p:cNvSpPr/>
          <p:nvPr/>
        </p:nvSpPr>
        <p:spPr bwMode="gray">
          <a:xfrm>
            <a:off x="538547" y="991630"/>
            <a:ext cx="1376749" cy="2817340"/>
          </a:xfrm>
          <a:prstGeom prst="downArrow">
            <a:avLst/>
          </a:prstGeom>
          <a:gradFill flip="none" rotWithShape="1">
            <a:gsLst>
              <a:gs pos="26000">
                <a:srgbClr val="00355F"/>
              </a:gs>
              <a:gs pos="90000">
                <a:schemeClr val="accent2">
                  <a:shade val="67500"/>
                  <a:satMod val="115000"/>
                </a:schemeClr>
              </a:gs>
              <a:gs pos="100000">
                <a:schemeClr val="accent2">
                  <a:shade val="100000"/>
                  <a:satMod val="115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Less Impact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Most Impact</a:t>
            </a:r>
          </a:p>
        </p:txBody>
      </p:sp>
    </p:spTree>
    <p:extLst>
      <p:ext uri="{BB962C8B-B14F-4D97-AF65-F5344CB8AC3E}">
        <p14:creationId xmlns:p14="http://schemas.microsoft.com/office/powerpoint/2010/main" val="100034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106570-878B-DA39-FAC2-A13DDE4909FF}"/>
              </a:ext>
              <a:ext uri="{C183D7F6-B498-43B3-948B-1728B52AA6E4}">
                <adec:decorative xmlns:adec="http://schemas.microsoft.com/office/drawing/2017/decorative" val="1"/>
              </a:ext>
            </a:extLst>
          </p:cNvPr>
          <p:cNvSpPr/>
          <p:nvPr/>
        </p:nvSpPr>
        <p:spPr bwMode="gray">
          <a:xfrm rot="5400000">
            <a:off x="1607649" y="-945940"/>
            <a:ext cx="3185502" cy="56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94" name="Rectangle 93">
            <a:extLst>
              <a:ext uri="{FF2B5EF4-FFF2-40B4-BE49-F238E27FC236}">
                <a16:creationId xmlns:a16="http://schemas.microsoft.com/office/drawing/2014/main" id="{3634D8A5-7003-54DC-36CC-5DD4EEB66EA5}"/>
              </a:ext>
              <a:ext uri="{C183D7F6-B498-43B3-948B-1728B52AA6E4}">
                <adec:decorative xmlns:adec="http://schemas.microsoft.com/office/drawing/2017/decorative" val="1"/>
              </a:ext>
            </a:extLst>
          </p:cNvPr>
          <p:cNvSpPr/>
          <p:nvPr/>
        </p:nvSpPr>
        <p:spPr bwMode="gray">
          <a:xfrm>
            <a:off x="385481" y="3234139"/>
            <a:ext cx="5629837" cy="129788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10" name="TextBox 9">
            <a:extLst>
              <a:ext uri="{FF2B5EF4-FFF2-40B4-BE49-F238E27FC236}">
                <a16:creationId xmlns:a16="http://schemas.microsoft.com/office/drawing/2014/main" id="{99DC4F39-CA8A-17F5-E039-2CFDFAE108ED}"/>
              </a:ext>
            </a:extLst>
          </p:cNvPr>
          <p:cNvSpPr txBox="1"/>
          <p:nvPr/>
        </p:nvSpPr>
        <p:spPr>
          <a:xfrm>
            <a:off x="769615" y="1317602"/>
            <a:ext cx="1463226" cy="44114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400" b="0" i="0" u="none" strike="noStrike" kern="1200" cap="none" spc="0" normalizeH="0" baseline="0" noProof="0" dirty="0">
                <a:ln>
                  <a:noFill/>
                </a:ln>
                <a:solidFill>
                  <a:srgbClr val="333E48"/>
                </a:solidFill>
                <a:effectLst/>
                <a:uLnTx/>
                <a:uFillTx/>
                <a:latin typeface="Verdana"/>
                <a:ea typeface="+mn-ea"/>
                <a:cs typeface="+mn-cs"/>
              </a:rPr>
              <a:t>Student Results</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0" i="0" u="none" strike="noStrike" kern="1200" cap="none" spc="0" normalizeH="0" baseline="0" noProof="0" dirty="0">
                <a:ln>
                  <a:noFill/>
                </a:ln>
                <a:solidFill>
                  <a:srgbClr val="333E48"/>
                </a:solidFill>
                <a:effectLst/>
                <a:uLnTx/>
                <a:uFillTx/>
                <a:latin typeface="Verdana"/>
                <a:ea typeface="+mn-ea"/>
                <a:cs typeface="+mn-cs"/>
              </a:rPr>
              <a:t>2021-2024</a:t>
            </a:r>
          </a:p>
        </p:txBody>
      </p:sp>
      <p:grpSp>
        <p:nvGrpSpPr>
          <p:cNvPr id="8" name="Group 7" descr="Quotation marks">
            <a:extLst>
              <a:ext uri="{FF2B5EF4-FFF2-40B4-BE49-F238E27FC236}">
                <a16:creationId xmlns:a16="http://schemas.microsoft.com/office/drawing/2014/main" id="{34A62A60-A254-30C1-8442-C9101B9A212C}"/>
              </a:ext>
            </a:extLst>
          </p:cNvPr>
          <p:cNvGrpSpPr/>
          <p:nvPr/>
        </p:nvGrpSpPr>
        <p:grpSpPr>
          <a:xfrm>
            <a:off x="555152" y="3357386"/>
            <a:ext cx="256333" cy="267302"/>
            <a:chOff x="209663" y="3545409"/>
            <a:chExt cx="283421" cy="275472"/>
          </a:xfrm>
        </p:grpSpPr>
        <p:sp>
          <p:nvSpPr>
            <p:cNvPr id="96" name="Freeform 95">
              <a:extLst>
                <a:ext uri="{FF2B5EF4-FFF2-40B4-BE49-F238E27FC236}">
                  <a16:creationId xmlns:a16="http://schemas.microsoft.com/office/drawing/2014/main" id="{9A4F7A2D-136B-0984-3C37-B056EA64C96B}"/>
                </a:ext>
              </a:extLst>
            </p:cNvPr>
            <p:cNvSpPr>
              <a:spLocks/>
            </p:cNvSpPr>
            <p:nvPr/>
          </p:nvSpPr>
          <p:spPr bwMode="gray">
            <a:xfrm rot="10800000" flipH="1" flipV="1">
              <a:off x="361853" y="3545409"/>
              <a:ext cx="131231" cy="275472"/>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chemeClr val="accent5"/>
                </a:solidFill>
                <a:effectLst/>
                <a:uLnTx/>
                <a:uFillTx/>
                <a:latin typeface="Verdana"/>
                <a:ea typeface="+mn-ea"/>
                <a:cs typeface="+mn-cs"/>
              </a:endParaRPr>
            </a:p>
          </p:txBody>
        </p:sp>
        <p:sp>
          <p:nvSpPr>
            <p:cNvPr id="97" name="Freeform 96">
              <a:extLst>
                <a:ext uri="{FF2B5EF4-FFF2-40B4-BE49-F238E27FC236}">
                  <a16:creationId xmlns:a16="http://schemas.microsoft.com/office/drawing/2014/main" id="{B84E330C-ACA0-E1FD-B709-59489EA3A464}"/>
                </a:ext>
              </a:extLst>
            </p:cNvPr>
            <p:cNvSpPr>
              <a:spLocks/>
            </p:cNvSpPr>
            <p:nvPr/>
          </p:nvSpPr>
          <p:spPr bwMode="gray">
            <a:xfrm rot="10800000" flipH="1" flipV="1">
              <a:off x="209663" y="3545409"/>
              <a:ext cx="131231" cy="275472"/>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5"/>
                </a:solidFill>
                <a:effectLst/>
                <a:uLnTx/>
                <a:uFillTx/>
                <a:latin typeface="Verdana"/>
                <a:ea typeface="+mn-ea"/>
                <a:cs typeface="+mn-cs"/>
              </a:endParaRPr>
            </a:p>
          </p:txBody>
        </p:sp>
      </p:grpSp>
      <p:grpSp>
        <p:nvGrpSpPr>
          <p:cNvPr id="9" name="Group 8" descr="Quotation marks">
            <a:extLst>
              <a:ext uri="{FF2B5EF4-FFF2-40B4-BE49-F238E27FC236}">
                <a16:creationId xmlns:a16="http://schemas.microsoft.com/office/drawing/2014/main" id="{4A8EBCD0-1F88-2EF4-CF1D-872F51522AF6}"/>
              </a:ext>
            </a:extLst>
          </p:cNvPr>
          <p:cNvGrpSpPr/>
          <p:nvPr/>
        </p:nvGrpSpPr>
        <p:grpSpPr>
          <a:xfrm>
            <a:off x="5577884" y="4159662"/>
            <a:ext cx="256333" cy="267302"/>
            <a:chOff x="5946602" y="4420493"/>
            <a:chExt cx="283421" cy="275472"/>
          </a:xfrm>
        </p:grpSpPr>
        <p:sp>
          <p:nvSpPr>
            <p:cNvPr id="98" name="Freeform 97">
              <a:extLst>
                <a:ext uri="{FF2B5EF4-FFF2-40B4-BE49-F238E27FC236}">
                  <a16:creationId xmlns:a16="http://schemas.microsoft.com/office/drawing/2014/main" id="{94F60322-9D9D-902C-7E05-38B00D76BB19}"/>
                </a:ext>
              </a:extLst>
            </p:cNvPr>
            <p:cNvSpPr>
              <a:spLocks/>
            </p:cNvSpPr>
            <p:nvPr/>
          </p:nvSpPr>
          <p:spPr bwMode="gray">
            <a:xfrm flipH="1" flipV="1">
              <a:off x="6098792" y="4420493"/>
              <a:ext cx="131231" cy="275472"/>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B1B0"/>
                </a:solidFill>
                <a:effectLst/>
                <a:uLnTx/>
                <a:uFillTx/>
                <a:latin typeface="Verdana"/>
                <a:ea typeface="+mn-ea"/>
                <a:cs typeface="+mn-cs"/>
              </a:endParaRPr>
            </a:p>
          </p:txBody>
        </p:sp>
        <p:sp>
          <p:nvSpPr>
            <p:cNvPr id="99" name="Freeform 98">
              <a:extLst>
                <a:ext uri="{FF2B5EF4-FFF2-40B4-BE49-F238E27FC236}">
                  <a16:creationId xmlns:a16="http://schemas.microsoft.com/office/drawing/2014/main" id="{47AACF9F-D443-F1DB-E6B6-3A7630125DE0}"/>
                </a:ext>
              </a:extLst>
            </p:cNvPr>
            <p:cNvSpPr>
              <a:spLocks/>
            </p:cNvSpPr>
            <p:nvPr/>
          </p:nvSpPr>
          <p:spPr bwMode="gray">
            <a:xfrm flipH="1" flipV="1">
              <a:off x="5946602" y="4420493"/>
              <a:ext cx="131231" cy="275472"/>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B1B0"/>
                </a:solidFill>
                <a:effectLst/>
                <a:uLnTx/>
                <a:uFillTx/>
                <a:latin typeface="Verdana"/>
                <a:ea typeface="+mn-ea"/>
                <a:cs typeface="+mn-cs"/>
              </a:endParaRPr>
            </a:p>
          </p:txBody>
        </p:sp>
      </p:grpSp>
      <p:sp>
        <p:nvSpPr>
          <p:cNvPr id="100" name="TextBox 99">
            <a:extLst>
              <a:ext uri="{FF2B5EF4-FFF2-40B4-BE49-F238E27FC236}">
                <a16:creationId xmlns:a16="http://schemas.microsoft.com/office/drawing/2014/main" id="{8F45F992-A85F-DADA-F1A8-967CDE133334}"/>
              </a:ext>
            </a:extLst>
          </p:cNvPr>
          <p:cNvSpPr txBox="1"/>
          <p:nvPr/>
        </p:nvSpPr>
        <p:spPr>
          <a:xfrm>
            <a:off x="961062" y="3326862"/>
            <a:ext cx="4438483" cy="1133644"/>
          </a:xfrm>
          <a:prstGeom prst="rect">
            <a:avLst/>
          </a:prstGeom>
          <a:noFill/>
        </p:spPr>
        <p:txBody>
          <a:bodyPr wrap="square" lIns="0" tIns="0" rIns="0" bIns="0" rtlCol="0">
            <a:spAutoFit/>
          </a:bodyPr>
          <a:lstStyle/>
          <a:p>
            <a:pPr marL="0" marR="0" lvl="0" indent="0" algn="l" defTabSz="537667" rtl="0" eaLnBrk="1" fontAlgn="auto" latinLnBrk="0" hangingPunct="1">
              <a:spcBef>
                <a:spcPts val="500"/>
              </a:spcBef>
              <a:spcAft>
                <a:spcPts val="0"/>
              </a:spcAft>
              <a:buClrTx/>
              <a:buSzTx/>
              <a:buFontTx/>
              <a:buNone/>
              <a:tabLst/>
              <a:defRPr/>
            </a:pPr>
            <a:r>
              <a:rPr lang="en-US" sz="800" dirty="0">
                <a:latin typeface="Verdana"/>
              </a:rPr>
              <a:t>W</a:t>
            </a:r>
            <a:r>
              <a:rPr kumimoji="0" lang="en-US" sz="800" b="0" i="0" u="none" strike="noStrike" kern="1200" cap="none" spc="0" normalizeH="0" baseline="0" noProof="0" dirty="0">
                <a:ln>
                  <a:noFill/>
                </a:ln>
                <a:effectLst/>
                <a:uLnTx/>
                <a:uFillTx/>
                <a:latin typeface="Verdana"/>
                <a:ea typeface="+mn-ea"/>
                <a:cs typeface="+mn-cs"/>
              </a:rPr>
              <a:t>e college counselors do our best to encourage our students to apply to schools that fit them academically and socially, and where they have a chance of receiving offers, yet we work with teenagers who don’t always listen to our advice. Early on, when some of the students I was concerned wouldn’t get offers from applications they were submitting started getting [Match] offers, I was relieved—they’d have university homes that suited them well.</a:t>
            </a:r>
          </a:p>
          <a:p>
            <a:pPr marL="0" marR="0" lvl="0" indent="0" algn="r"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effectLst/>
                <a:uLnTx/>
                <a:uFillTx/>
                <a:latin typeface="Rockwell"/>
                <a:ea typeface="+mn-ea"/>
                <a:cs typeface="+mn-cs"/>
              </a:rPr>
              <a:t>Melissa Meltzer </a:t>
            </a:r>
            <a:r>
              <a:rPr kumimoji="0" lang="en-US" sz="900" b="0" i="0" u="none" strike="noStrike" kern="1200" cap="none" spc="0" normalizeH="0" baseline="0" noProof="0" dirty="0" err="1">
                <a:ln>
                  <a:noFill/>
                </a:ln>
                <a:effectLst/>
                <a:uLnTx/>
                <a:uFillTx/>
                <a:latin typeface="Rockwell"/>
                <a:ea typeface="+mn-ea"/>
                <a:cs typeface="+mn-cs"/>
              </a:rPr>
              <a:t>Warehall</a:t>
            </a:r>
            <a:endParaRPr kumimoji="0" lang="en-US" sz="900" b="0" i="0" u="none" strike="noStrike" kern="1200" cap="none" spc="0" normalizeH="0" baseline="0" noProof="0" dirty="0">
              <a:ln>
                <a:noFill/>
              </a:ln>
              <a:effectLst/>
              <a:uLnTx/>
              <a:uFillTx/>
              <a:latin typeface="Rockwell"/>
              <a:ea typeface="+mn-ea"/>
              <a:cs typeface="+mn-cs"/>
            </a:endParaRPr>
          </a:p>
          <a:p>
            <a:pPr marL="0" marR="0" lvl="0" indent="0" algn="r" defTabSz="537667" rtl="0" eaLnBrk="1" fontAlgn="auto" latinLnBrk="0" hangingPunct="1">
              <a:lnSpc>
                <a:spcPct val="100000"/>
              </a:lnSpc>
              <a:spcBef>
                <a:spcPts val="300"/>
              </a:spcBef>
              <a:spcAft>
                <a:spcPts val="0"/>
              </a:spcAft>
              <a:buClrTx/>
              <a:buSzTx/>
              <a:buFontTx/>
              <a:buNone/>
              <a:tabLst/>
              <a:defRPr/>
            </a:pPr>
            <a:r>
              <a:rPr kumimoji="0" lang="en-US" sz="800" b="0" i="1" u="none" strike="noStrike" kern="1200" cap="none" spc="0" normalizeH="0" baseline="0" noProof="0" dirty="0">
                <a:ln>
                  <a:noFill/>
                </a:ln>
                <a:effectLst/>
                <a:uLnTx/>
                <a:uFillTx/>
                <a:latin typeface="Verdana"/>
                <a:ea typeface="+mn-ea"/>
                <a:cs typeface="+mn-cs"/>
              </a:rPr>
              <a:t>Head of College Counseling, Daystar Academy, Beijing</a:t>
            </a:r>
          </a:p>
        </p:txBody>
      </p:sp>
      <p:sp>
        <p:nvSpPr>
          <p:cNvPr id="101" name="Rectangle 100">
            <a:extLst>
              <a:ext uri="{FF2B5EF4-FFF2-40B4-BE49-F238E27FC236}">
                <a16:creationId xmlns:a16="http://schemas.microsoft.com/office/drawing/2014/main" id="{C0F1EC10-29C6-BD06-7FC5-08164F3315F3}"/>
              </a:ext>
            </a:extLst>
          </p:cNvPr>
          <p:cNvSpPr/>
          <p:nvPr/>
        </p:nvSpPr>
        <p:spPr bwMode="gray">
          <a:xfrm>
            <a:off x="769615" y="1893563"/>
            <a:ext cx="1303737" cy="538609"/>
          </a:xfrm>
          <a:prstGeom prst="rect">
            <a:avLst/>
          </a:prstGeom>
          <a:effectLst/>
        </p:spPr>
        <p:txBody>
          <a:bodyPr wrap="square" lIns="0" tIns="0" rIns="0" bIns="0">
            <a:spAutoFit/>
          </a:bodyPr>
          <a:lstStyle/>
          <a:p>
            <a:pPr marL="0" marR="0" lvl="0" indent="0" algn="l" defTabSz="537667" rtl="0" eaLnBrk="1" fontAlgn="auto" latinLnBrk="0" hangingPunct="1">
              <a:lnSpc>
                <a:spcPct val="100000"/>
              </a:lnSpc>
              <a:spcBef>
                <a:spcPts val="300"/>
              </a:spcBef>
              <a:spcAft>
                <a:spcPts val="0"/>
              </a:spcAft>
              <a:buClrTx/>
              <a:buSzTx/>
              <a:buFontTx/>
              <a:buNone/>
              <a:tabLst/>
              <a:defRPr/>
            </a:pPr>
            <a:r>
              <a:rPr kumimoji="0" lang="en-US" sz="2500" b="0" i="0" u="none" strike="noStrike" kern="1200" cap="none" spc="0" normalizeH="0" baseline="0" noProof="0" dirty="0">
                <a:ln>
                  <a:noFill/>
                </a:ln>
                <a:solidFill>
                  <a:srgbClr val="0072CE"/>
                </a:solidFill>
                <a:effectLst/>
                <a:uLnTx/>
                <a:uFillTx/>
                <a:latin typeface="Rockwell"/>
                <a:ea typeface="+mn-ea"/>
                <a:cs typeface="+mn-cs"/>
              </a:rPr>
              <a:t>42,000+</a:t>
            </a:r>
            <a:br>
              <a:rPr kumimoji="0" lang="en-US" sz="2500" b="0" i="0" u="none" strike="noStrike" kern="1200" cap="none" spc="0" normalizeH="0" baseline="0" noProof="0" dirty="0">
                <a:ln>
                  <a:noFill/>
                </a:ln>
                <a:solidFill>
                  <a:srgbClr val="0072CE"/>
                </a:solidFill>
                <a:effectLst/>
                <a:uLnTx/>
                <a:uFillTx/>
                <a:latin typeface="Rockwell"/>
                <a:ea typeface="+mn-ea"/>
                <a:cs typeface="+mn-cs"/>
              </a:rPr>
            </a:br>
            <a:r>
              <a:rPr kumimoji="0" lang="en-US" sz="1000" b="0" i="0" u="none" strike="noStrike" kern="1200" cap="none" spc="0" normalizeH="0" baseline="0" noProof="0" dirty="0">
                <a:ln>
                  <a:noFill/>
                </a:ln>
                <a:solidFill>
                  <a:srgbClr val="333E48"/>
                </a:solidFill>
                <a:effectLst/>
                <a:uLnTx/>
                <a:uFillTx/>
                <a:latin typeface="Verdana"/>
                <a:ea typeface="+mn-ea"/>
                <a:cs typeface="+mn-cs"/>
              </a:rPr>
              <a:t>Total Students</a:t>
            </a:r>
            <a:endParaRPr kumimoji="0" lang="en-US" sz="2500" b="0" i="0" u="none" strike="noStrike" kern="1200" cap="none" spc="0" normalizeH="0" baseline="0" noProof="0" dirty="0">
              <a:ln>
                <a:noFill/>
              </a:ln>
              <a:solidFill>
                <a:srgbClr val="333E48"/>
              </a:solidFill>
              <a:effectLst/>
              <a:uLnTx/>
              <a:uFillTx/>
              <a:latin typeface="Verdana"/>
              <a:ea typeface="+mn-ea"/>
              <a:cs typeface="+mn-cs"/>
            </a:endParaRPr>
          </a:p>
        </p:txBody>
      </p:sp>
      <p:sp>
        <p:nvSpPr>
          <p:cNvPr id="106" name="TextBox 105">
            <a:extLst>
              <a:ext uri="{FF2B5EF4-FFF2-40B4-BE49-F238E27FC236}">
                <a16:creationId xmlns:a16="http://schemas.microsoft.com/office/drawing/2014/main" id="{DFDDDC3B-44BB-ADFF-0469-9A1B51956C7D}"/>
              </a:ext>
            </a:extLst>
          </p:cNvPr>
          <p:cNvSpPr txBox="1"/>
          <p:nvPr/>
        </p:nvSpPr>
        <p:spPr>
          <a:xfrm>
            <a:off x="3180304" y="1563585"/>
            <a:ext cx="2180793"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1" i="0" u="none" strike="noStrike" kern="1200" cap="none" spc="0" normalizeH="0" baseline="0" noProof="0" dirty="0">
                <a:ln>
                  <a:noFill/>
                </a:ln>
                <a:solidFill>
                  <a:srgbClr val="0072CE"/>
                </a:solidFill>
                <a:effectLst/>
                <a:uLnTx/>
                <a:uFillTx/>
                <a:latin typeface="Verdana"/>
                <a:ea typeface="+mn-ea"/>
                <a:cs typeface="+mn-cs"/>
              </a:rPr>
              <a:t>$7</a:t>
            </a:r>
            <a:r>
              <a:rPr lang="en-US" sz="1100" b="1" dirty="0">
                <a:solidFill>
                  <a:srgbClr val="0072CE"/>
                </a:solidFill>
                <a:latin typeface="Verdana"/>
              </a:rPr>
              <a:t>.4</a:t>
            </a:r>
            <a:r>
              <a:rPr kumimoji="0" lang="en-US" sz="1100" b="1" i="0" u="none" strike="noStrike" kern="1200" cap="none" spc="0" normalizeH="0" baseline="0" noProof="0" dirty="0">
                <a:ln>
                  <a:noFill/>
                </a:ln>
                <a:solidFill>
                  <a:srgbClr val="0072CE"/>
                </a:solidFill>
                <a:effectLst/>
                <a:uLnTx/>
                <a:uFillTx/>
                <a:latin typeface="Verdana"/>
                <a:ea typeface="+mn-ea"/>
                <a:cs typeface="+mn-cs"/>
              </a:rPr>
              <a:t>B </a:t>
            </a:r>
            <a:r>
              <a:rPr kumimoji="0" lang="en-US" sz="1100" b="0" i="0" u="none" strike="noStrike" kern="1200" cap="none" spc="0" normalizeH="0" baseline="0" noProof="0" dirty="0">
                <a:ln>
                  <a:noFill/>
                </a:ln>
                <a:solidFill>
                  <a:srgbClr val="333E48"/>
                </a:solidFill>
                <a:effectLst/>
                <a:uLnTx/>
                <a:uFillTx/>
                <a:latin typeface="Verdana"/>
                <a:ea typeface="+mn-ea"/>
                <a:cs typeface="+mn-cs"/>
              </a:rPr>
              <a:t>in scholarship offers</a:t>
            </a:r>
          </a:p>
        </p:txBody>
      </p:sp>
      <p:sp>
        <p:nvSpPr>
          <p:cNvPr id="108" name="TextBox 107">
            <a:extLst>
              <a:ext uri="{FF2B5EF4-FFF2-40B4-BE49-F238E27FC236}">
                <a16:creationId xmlns:a16="http://schemas.microsoft.com/office/drawing/2014/main" id="{83C8FD65-AD7A-5744-8D79-1420CFD2C79C}"/>
              </a:ext>
            </a:extLst>
          </p:cNvPr>
          <p:cNvSpPr txBox="1"/>
          <p:nvPr/>
        </p:nvSpPr>
        <p:spPr>
          <a:xfrm>
            <a:off x="3180304" y="1015363"/>
            <a:ext cx="2397580"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100" b="1" dirty="0">
                <a:solidFill>
                  <a:srgbClr val="0072CE"/>
                </a:solidFill>
                <a:latin typeface="Verdana"/>
              </a:rPr>
              <a:t>136</a:t>
            </a:r>
            <a:r>
              <a:rPr kumimoji="0" lang="en-US" sz="1100" b="1" i="0" u="none" strike="noStrike" kern="1200" cap="none" spc="0" normalizeH="0" baseline="0" noProof="0" dirty="0">
                <a:ln>
                  <a:noFill/>
                </a:ln>
                <a:solidFill>
                  <a:srgbClr val="0072CE"/>
                </a:solidFill>
                <a:effectLst/>
                <a:uLnTx/>
                <a:uFillTx/>
                <a:latin typeface="Verdana"/>
                <a:ea typeface="+mn-ea"/>
                <a:cs typeface="+mn-cs"/>
              </a:rPr>
              <a:t>K+ </a:t>
            </a:r>
            <a:r>
              <a:rPr kumimoji="0" lang="en-US" sz="1100" b="0" i="0" u="none" strike="noStrike" kern="1200" cap="none" spc="0" normalizeH="0" baseline="0" noProof="0" dirty="0">
                <a:ln>
                  <a:noFill/>
                </a:ln>
                <a:solidFill>
                  <a:srgbClr val="333E48"/>
                </a:solidFill>
                <a:effectLst/>
                <a:uLnTx/>
                <a:uFillTx/>
                <a:latin typeface="Verdana"/>
                <a:ea typeface="+mn-ea"/>
                <a:cs typeface="+mn-cs"/>
              </a:rPr>
              <a:t>total admission offers</a:t>
            </a:r>
          </a:p>
        </p:txBody>
      </p:sp>
      <p:sp>
        <p:nvSpPr>
          <p:cNvPr id="5" name="TextBox 4">
            <a:extLst>
              <a:ext uri="{FF2B5EF4-FFF2-40B4-BE49-F238E27FC236}">
                <a16:creationId xmlns:a16="http://schemas.microsoft.com/office/drawing/2014/main" id="{9FE3871F-FFC0-5DB0-CEFB-FFAC57DCF5F1}"/>
              </a:ext>
            </a:extLst>
          </p:cNvPr>
          <p:cNvSpPr txBox="1"/>
          <p:nvPr/>
        </p:nvSpPr>
        <p:spPr>
          <a:xfrm>
            <a:off x="3180304" y="2111807"/>
            <a:ext cx="2397580"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1" i="0" u="none" strike="noStrike" kern="1200" cap="none" spc="0" normalizeH="0" baseline="0" noProof="0" dirty="0">
                <a:ln>
                  <a:noFill/>
                </a:ln>
                <a:solidFill>
                  <a:srgbClr val="0072CE"/>
                </a:solidFill>
                <a:effectLst/>
                <a:uLnTx/>
                <a:uFillTx/>
                <a:latin typeface="Verdana"/>
                <a:ea typeface="+mn-ea"/>
                <a:cs typeface="+mn-cs"/>
              </a:rPr>
              <a:t>180+ </a:t>
            </a:r>
            <a:r>
              <a:rPr lang="en-US" sz="1100" dirty="0">
                <a:solidFill>
                  <a:srgbClr val="333E48"/>
                </a:solidFill>
                <a:latin typeface="Verdana"/>
              </a:rPr>
              <a:t>participating universities </a:t>
            </a:r>
          </a:p>
        </p:txBody>
      </p:sp>
      <p:sp>
        <p:nvSpPr>
          <p:cNvPr id="7" name="TextBox 6">
            <a:extLst>
              <a:ext uri="{FF2B5EF4-FFF2-40B4-BE49-F238E27FC236}">
                <a16:creationId xmlns:a16="http://schemas.microsoft.com/office/drawing/2014/main" id="{0D3FEBD7-1B81-63D0-CD12-21C8D3AA47A3}"/>
              </a:ext>
            </a:extLst>
          </p:cNvPr>
          <p:cNvSpPr txBox="1"/>
          <p:nvPr/>
        </p:nvSpPr>
        <p:spPr>
          <a:xfrm>
            <a:off x="3180303" y="2748517"/>
            <a:ext cx="2915696"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100" b="1" dirty="0">
                <a:solidFill>
                  <a:srgbClr val="0072CE"/>
                </a:solidFill>
                <a:latin typeface="Verdana"/>
              </a:rPr>
              <a:t>650</a:t>
            </a:r>
            <a:r>
              <a:rPr kumimoji="0" lang="en-US" sz="1100" b="1" i="0" u="none" strike="noStrike" kern="1200" cap="none" spc="0" normalizeH="0" baseline="0" noProof="0" dirty="0">
                <a:ln>
                  <a:noFill/>
                </a:ln>
                <a:solidFill>
                  <a:srgbClr val="0072CE"/>
                </a:solidFill>
                <a:effectLst/>
                <a:uLnTx/>
                <a:uFillTx/>
                <a:latin typeface="Verdana"/>
                <a:ea typeface="+mn-ea"/>
                <a:cs typeface="+mn-cs"/>
              </a:rPr>
              <a:t>+ </a:t>
            </a:r>
            <a:r>
              <a:rPr lang="en-US" sz="1100" dirty="0">
                <a:solidFill>
                  <a:srgbClr val="333E48"/>
                </a:solidFill>
                <a:latin typeface="Verdana"/>
              </a:rPr>
              <a:t>participating schools</a:t>
            </a:r>
          </a:p>
        </p:txBody>
      </p:sp>
      <p:sp>
        <p:nvSpPr>
          <p:cNvPr id="12" name="Title 11">
            <a:extLst>
              <a:ext uri="{FF2B5EF4-FFF2-40B4-BE49-F238E27FC236}">
                <a16:creationId xmlns:a16="http://schemas.microsoft.com/office/drawing/2014/main" id="{EB6B040D-9FCF-9320-320F-AD8E2D654C1C}"/>
              </a:ext>
            </a:extLst>
          </p:cNvPr>
          <p:cNvSpPr txBox="1">
            <a:spLocks noGrp="1"/>
          </p:cNvSpPr>
          <p:nvPr>
            <p:ph type="title" idx="4294967295"/>
          </p:nvPr>
        </p:nvSpPr>
        <p:spPr>
          <a:xfrm>
            <a:off x="385481" y="388813"/>
            <a:ext cx="5629835"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3E48"/>
                </a:solidFill>
                <a:effectLst/>
                <a:uLnTx/>
                <a:uFillTx/>
                <a:latin typeface="Rockwell"/>
                <a:ea typeface="+mn-ea"/>
                <a:cs typeface="+mn-cs"/>
              </a:rPr>
              <a:t>The Transformative Impact of </a:t>
            </a:r>
            <a:r>
              <a:rPr lang="en-US" sz="2200" spc="0" dirty="0">
                <a:solidFill>
                  <a:srgbClr val="333E48"/>
                </a:solidFill>
                <a:latin typeface="Rockwell"/>
                <a:ea typeface="+mn-ea"/>
                <a:cs typeface="+mn-cs"/>
              </a:rPr>
              <a:t>Match</a:t>
            </a:r>
            <a:endParaRPr kumimoji="0" lang="en-US" sz="2200" b="0" i="0" u="none" strike="noStrike" kern="1200" cap="none" spc="0" normalizeH="0" baseline="0" noProof="0" dirty="0">
              <a:ln>
                <a:noFill/>
              </a:ln>
              <a:solidFill>
                <a:srgbClr val="333E48"/>
              </a:solidFill>
              <a:effectLst/>
              <a:uLnTx/>
              <a:uFillTx/>
              <a:latin typeface="Rockwell"/>
              <a:ea typeface="+mn-ea"/>
              <a:cs typeface="+mn-cs"/>
            </a:endParaRPr>
          </a:p>
        </p:txBody>
      </p:sp>
      <p:pic>
        <p:nvPicPr>
          <p:cNvPr id="14" name="Picture 13">
            <a:extLst>
              <a:ext uri="{FF2B5EF4-FFF2-40B4-BE49-F238E27FC236}">
                <a16:creationId xmlns:a16="http://schemas.microsoft.com/office/drawing/2014/main" id="{DF3F8B8E-DECC-AC97-8E1E-D3B2B866A8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99570" y="2683003"/>
            <a:ext cx="554416" cy="292608"/>
          </a:xfrm>
          <a:prstGeom prst="rect">
            <a:avLst/>
          </a:prstGeom>
        </p:spPr>
      </p:pic>
      <p:pic>
        <p:nvPicPr>
          <p:cNvPr id="16" name="Picture 15">
            <a:extLst>
              <a:ext uri="{FF2B5EF4-FFF2-40B4-BE49-F238E27FC236}">
                <a16:creationId xmlns:a16="http://schemas.microsoft.com/office/drawing/2014/main" id="{2B5779FC-79F0-755E-0552-1D5EEA8A62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25971" y="2049652"/>
            <a:ext cx="501614" cy="292608"/>
          </a:xfrm>
          <a:prstGeom prst="rect">
            <a:avLst/>
          </a:prstGeom>
        </p:spPr>
      </p:pic>
      <p:pic>
        <p:nvPicPr>
          <p:cNvPr id="18" name="Picture 17">
            <a:extLst>
              <a:ext uri="{FF2B5EF4-FFF2-40B4-BE49-F238E27FC236}">
                <a16:creationId xmlns:a16="http://schemas.microsoft.com/office/drawing/2014/main" id="{82294A87-43D1-49B5-4107-CF8B1EB9B40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82468" y="917121"/>
            <a:ext cx="388620" cy="365760"/>
          </a:xfrm>
          <a:prstGeom prst="rect">
            <a:avLst/>
          </a:prstGeom>
        </p:spPr>
      </p:pic>
      <p:pic>
        <p:nvPicPr>
          <p:cNvPr id="20" name="Picture 19">
            <a:extLst>
              <a:ext uri="{FF2B5EF4-FFF2-40B4-BE49-F238E27FC236}">
                <a16:creationId xmlns:a16="http://schemas.microsoft.com/office/drawing/2014/main" id="{6B2B08F0-65AE-4714-5EA3-693B4898F4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541647" y="1511063"/>
            <a:ext cx="470263" cy="274320"/>
          </a:xfrm>
          <a:prstGeom prst="rect">
            <a:avLst/>
          </a:prstGeom>
        </p:spPr>
      </p:pic>
    </p:spTree>
    <p:extLst>
      <p:ext uri="{BB962C8B-B14F-4D97-AF65-F5344CB8AC3E}">
        <p14:creationId xmlns:p14="http://schemas.microsoft.com/office/powerpoint/2010/main" val="355700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8FC39-F68E-69F9-358A-DA36730B9F2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876CE29-0EE1-BBE8-FD24-2B84E1CD79D3}"/>
              </a:ext>
            </a:extLst>
          </p:cNvPr>
          <p:cNvSpPr txBox="1"/>
          <p:nvPr/>
        </p:nvSpPr>
        <p:spPr bwMode="gray">
          <a:xfrm>
            <a:off x="1235063" y="1046377"/>
            <a:ext cx="3928861" cy="508281"/>
          </a:xfrm>
          <a:prstGeom prst="rect">
            <a:avLst/>
          </a:prstGeom>
          <a:noFill/>
        </p:spPr>
        <p:txBody>
          <a:bodyPr wrap="square" lIns="0" tIns="0" rIns="0" bIns="0" rtlCol="0">
            <a:spAutoFit/>
          </a:bodyPr>
          <a:lstStyle/>
          <a:p>
            <a:pPr algn="ctr">
              <a:lnSpc>
                <a:spcPts val="4400"/>
              </a:lnSpc>
              <a:spcBef>
                <a:spcPts val="500"/>
              </a:spcBef>
            </a:pPr>
            <a:r>
              <a:rPr lang="en-US" sz="3200" dirty="0">
                <a:solidFill>
                  <a:schemeClr val="bg1"/>
                </a:solidFill>
              </a:rPr>
              <a:t>Match Results</a:t>
            </a:r>
            <a:endParaRPr lang="en-US" sz="3200" dirty="0">
              <a:ln w="6350">
                <a:solidFill>
                  <a:schemeClr val="bg1">
                    <a:lumMod val="75000"/>
                  </a:schemeClr>
                </a:solidFill>
              </a:ln>
              <a:solidFill>
                <a:schemeClr val="bg1"/>
              </a:solidFill>
            </a:endParaRPr>
          </a:p>
        </p:txBody>
      </p:sp>
      <p:cxnSp>
        <p:nvCxnSpPr>
          <p:cNvPr id="8" name="Straight Connector 7">
            <a:extLst>
              <a:ext uri="{FF2B5EF4-FFF2-40B4-BE49-F238E27FC236}">
                <a16:creationId xmlns:a16="http://schemas.microsoft.com/office/drawing/2014/main" id="{3A479A84-9098-BC10-C810-98131BDB885D}"/>
              </a:ext>
              <a:ext uri="{C183D7F6-B498-43B3-948B-1728B52AA6E4}">
                <adec:decorative xmlns:adec="http://schemas.microsoft.com/office/drawing/2017/decorative" val="1"/>
              </a:ext>
            </a:extLst>
          </p:cNvPr>
          <p:cNvCxnSpPr>
            <a:cxnSpLocks/>
          </p:cNvCxnSpPr>
          <p:nvPr/>
        </p:nvCxnSpPr>
        <p:spPr>
          <a:xfrm>
            <a:off x="580204" y="2132443"/>
            <a:ext cx="5240392" cy="0"/>
          </a:xfrm>
          <a:prstGeom prst="line">
            <a:avLst/>
          </a:prstGeom>
          <a:noFill/>
          <a:ln w="12700" cap="flat" cmpd="sng" algn="ctr">
            <a:solidFill>
              <a:schemeClr val="bg1"/>
            </a:solidFill>
            <a:prstDash val="solid"/>
            <a:miter lim="800000"/>
          </a:ln>
          <a:effectLst/>
        </p:spPr>
      </p:cxnSp>
      <p:cxnSp>
        <p:nvCxnSpPr>
          <p:cNvPr id="9" name="Straight Connector 8">
            <a:extLst>
              <a:ext uri="{FF2B5EF4-FFF2-40B4-BE49-F238E27FC236}">
                <a16:creationId xmlns:a16="http://schemas.microsoft.com/office/drawing/2014/main" id="{32357844-649F-7676-75B1-9C59E8653FE6}"/>
              </a:ext>
              <a:ext uri="{C183D7F6-B498-43B3-948B-1728B52AA6E4}">
                <adec:decorative xmlns:adec="http://schemas.microsoft.com/office/drawing/2017/decorative" val="1"/>
              </a:ext>
            </a:extLst>
          </p:cNvPr>
          <p:cNvCxnSpPr>
            <a:cxnSpLocks/>
          </p:cNvCxnSpPr>
          <p:nvPr/>
        </p:nvCxnSpPr>
        <p:spPr>
          <a:xfrm>
            <a:off x="580204" y="3877451"/>
            <a:ext cx="5240392" cy="0"/>
          </a:xfrm>
          <a:prstGeom prst="line">
            <a:avLst/>
          </a:prstGeom>
          <a:noFill/>
          <a:ln w="12700" cap="flat" cmpd="sng" algn="ctr">
            <a:solidFill>
              <a:schemeClr val="bg1"/>
            </a:solidFill>
            <a:prstDash val="solid"/>
            <a:miter lim="800000"/>
          </a:ln>
          <a:effectLst/>
        </p:spPr>
      </p:cxnSp>
      <p:cxnSp>
        <p:nvCxnSpPr>
          <p:cNvPr id="12" name="Straight Connector 11">
            <a:extLst>
              <a:ext uri="{FF2B5EF4-FFF2-40B4-BE49-F238E27FC236}">
                <a16:creationId xmlns:a16="http://schemas.microsoft.com/office/drawing/2014/main" id="{19BDE274-E3BA-AD75-63C6-2CBB67F29C78}"/>
              </a:ext>
              <a:ext uri="{C183D7F6-B498-43B3-948B-1728B52AA6E4}">
                <adec:decorative xmlns:adec="http://schemas.microsoft.com/office/drawing/2017/decorative" val="1"/>
              </a:ext>
            </a:extLst>
          </p:cNvPr>
          <p:cNvCxnSpPr>
            <a:cxnSpLocks/>
          </p:cNvCxnSpPr>
          <p:nvPr/>
        </p:nvCxnSpPr>
        <p:spPr>
          <a:xfrm>
            <a:off x="3200400" y="2427162"/>
            <a:ext cx="0" cy="1136558"/>
          </a:xfrm>
          <a:prstGeom prst="line">
            <a:avLst/>
          </a:prstGeom>
          <a:noFill/>
          <a:ln w="12700" cap="flat" cmpd="sng" algn="ctr">
            <a:solidFill>
              <a:schemeClr val="bg1"/>
            </a:solidFill>
            <a:prstDash val="solid"/>
            <a:miter lim="800000"/>
          </a:ln>
          <a:effectLst/>
        </p:spPr>
      </p:cxnSp>
      <p:sp>
        <p:nvSpPr>
          <p:cNvPr id="13" name="Text Placeholder 9">
            <a:extLst>
              <a:ext uri="{FF2B5EF4-FFF2-40B4-BE49-F238E27FC236}">
                <a16:creationId xmlns:a16="http://schemas.microsoft.com/office/drawing/2014/main" id="{353632F2-2469-EC09-81B5-376AA3ED949D}"/>
              </a:ext>
            </a:extLst>
          </p:cNvPr>
          <p:cNvSpPr txBox="1">
            <a:spLocks/>
          </p:cNvSpPr>
          <p:nvPr/>
        </p:nvSpPr>
        <p:spPr bwMode="gray">
          <a:xfrm>
            <a:off x="854985" y="2538764"/>
            <a:ext cx="1520472" cy="43088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2800" dirty="0">
                <a:solidFill>
                  <a:schemeClr val="accent6"/>
                </a:solidFill>
                <a:latin typeface="+mj-lt"/>
              </a:rPr>
              <a:t>78,240</a:t>
            </a:r>
          </a:p>
        </p:txBody>
      </p:sp>
      <p:sp>
        <p:nvSpPr>
          <p:cNvPr id="14" name="Text Placeholder 9">
            <a:extLst>
              <a:ext uri="{FF2B5EF4-FFF2-40B4-BE49-F238E27FC236}">
                <a16:creationId xmlns:a16="http://schemas.microsoft.com/office/drawing/2014/main" id="{DC3B4249-580E-20B3-E0DB-4D616816F39D}"/>
              </a:ext>
            </a:extLst>
          </p:cNvPr>
          <p:cNvSpPr txBox="1">
            <a:spLocks/>
          </p:cNvSpPr>
          <p:nvPr/>
        </p:nvSpPr>
        <p:spPr bwMode="gray">
          <a:xfrm>
            <a:off x="1154199" y="2995441"/>
            <a:ext cx="922044"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100" dirty="0">
                <a:solidFill>
                  <a:schemeClr val="bg1"/>
                </a:solidFill>
              </a:rPr>
              <a:t>Offers of Admission</a:t>
            </a:r>
          </a:p>
        </p:txBody>
      </p:sp>
      <p:sp>
        <p:nvSpPr>
          <p:cNvPr id="15" name="Text Placeholder 9">
            <a:extLst>
              <a:ext uri="{FF2B5EF4-FFF2-40B4-BE49-F238E27FC236}">
                <a16:creationId xmlns:a16="http://schemas.microsoft.com/office/drawing/2014/main" id="{2EC02D5F-B68C-340D-6AD1-D784828894B5}"/>
              </a:ext>
            </a:extLst>
          </p:cNvPr>
          <p:cNvSpPr txBox="1">
            <a:spLocks/>
          </p:cNvSpPr>
          <p:nvPr/>
        </p:nvSpPr>
        <p:spPr bwMode="gray">
          <a:xfrm>
            <a:off x="3230442" y="2544692"/>
            <a:ext cx="2315372" cy="43088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2800" dirty="0">
                <a:solidFill>
                  <a:schemeClr val="accent6"/>
                </a:solidFill>
                <a:latin typeface="+mj-lt"/>
              </a:rPr>
              <a:t>4.6+ Billion</a:t>
            </a:r>
            <a:endParaRPr lang="en-US" sz="1600" dirty="0">
              <a:solidFill>
                <a:schemeClr val="accent6"/>
              </a:solidFill>
              <a:latin typeface="+mj-lt"/>
            </a:endParaRPr>
          </a:p>
        </p:txBody>
      </p:sp>
      <p:sp>
        <p:nvSpPr>
          <p:cNvPr id="17" name="Text Placeholder 9">
            <a:extLst>
              <a:ext uri="{FF2B5EF4-FFF2-40B4-BE49-F238E27FC236}">
                <a16:creationId xmlns:a16="http://schemas.microsoft.com/office/drawing/2014/main" id="{2406E420-A407-9C55-CC79-A289ABC95F09}"/>
              </a:ext>
            </a:extLst>
          </p:cNvPr>
          <p:cNvSpPr txBox="1">
            <a:spLocks/>
          </p:cNvSpPr>
          <p:nvPr/>
        </p:nvSpPr>
        <p:spPr bwMode="gray">
          <a:xfrm>
            <a:off x="3765101" y="3033315"/>
            <a:ext cx="1246054"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100" dirty="0">
                <a:solidFill>
                  <a:schemeClr val="bg1"/>
                </a:solidFill>
              </a:rPr>
              <a:t>Scholarships Delivered in USD</a:t>
            </a:r>
          </a:p>
        </p:txBody>
      </p:sp>
      <p:grpSp>
        <p:nvGrpSpPr>
          <p:cNvPr id="25" name="Group 24">
            <a:extLst>
              <a:ext uri="{FF2B5EF4-FFF2-40B4-BE49-F238E27FC236}">
                <a16:creationId xmlns:a16="http://schemas.microsoft.com/office/drawing/2014/main" id="{72970D40-3B89-790C-99C4-63E873AC6AD1}"/>
              </a:ext>
              <a:ext uri="{C183D7F6-B498-43B3-948B-1728B52AA6E4}">
                <adec:decorative xmlns:adec="http://schemas.microsoft.com/office/drawing/2017/decorative" val="1"/>
              </a:ext>
            </a:extLst>
          </p:cNvPr>
          <p:cNvGrpSpPr>
            <a:grpSpLocks noChangeAspect="1"/>
          </p:cNvGrpSpPr>
          <p:nvPr/>
        </p:nvGrpSpPr>
        <p:grpSpPr>
          <a:xfrm rot="5400000">
            <a:off x="5257754" y="-3433"/>
            <a:ext cx="1143093" cy="1143000"/>
            <a:chOff x="-6179" y="-6178"/>
            <a:chExt cx="1101731" cy="1101641"/>
          </a:xfrm>
        </p:grpSpPr>
        <p:sp>
          <p:nvSpPr>
            <p:cNvPr id="26" name="Right Triangle 25">
              <a:extLst>
                <a:ext uri="{FF2B5EF4-FFF2-40B4-BE49-F238E27FC236}">
                  <a16:creationId xmlns:a16="http://schemas.microsoft.com/office/drawing/2014/main" id="{4FD496CF-E432-8744-53C9-F5CC92193064}"/>
                </a:ext>
              </a:extLst>
            </p:cNvPr>
            <p:cNvSpPr/>
            <p:nvPr/>
          </p:nvSpPr>
          <p:spPr bwMode="gray">
            <a:xfrm rot="10800000" flipH="1">
              <a:off x="-6178" y="-6178"/>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7" name="Right Triangle 26">
              <a:extLst>
                <a:ext uri="{FF2B5EF4-FFF2-40B4-BE49-F238E27FC236}">
                  <a16:creationId xmlns:a16="http://schemas.microsoft.com/office/drawing/2014/main" id="{F41CCB06-6AEF-54A8-C75E-4AE29383984E}"/>
                </a:ext>
              </a:extLst>
            </p:cNvPr>
            <p:cNvSpPr/>
            <p:nvPr/>
          </p:nvSpPr>
          <p:spPr bwMode="gray">
            <a:xfrm rot="10800000" flipH="1">
              <a:off x="365760" y="-6178"/>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8" name="Right Triangle 27">
              <a:extLst>
                <a:ext uri="{FF2B5EF4-FFF2-40B4-BE49-F238E27FC236}">
                  <a16:creationId xmlns:a16="http://schemas.microsoft.com/office/drawing/2014/main" id="{98531373-9A46-0DE8-884F-5A351F2B8026}"/>
                </a:ext>
              </a:extLst>
            </p:cNvPr>
            <p:cNvSpPr/>
            <p:nvPr/>
          </p:nvSpPr>
          <p:spPr bwMode="gray">
            <a:xfrm rot="10800000" flipH="1">
              <a:off x="365760" y="365761"/>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9" name="Right Triangle 28">
              <a:extLst>
                <a:ext uri="{FF2B5EF4-FFF2-40B4-BE49-F238E27FC236}">
                  <a16:creationId xmlns:a16="http://schemas.microsoft.com/office/drawing/2014/main" id="{25A69C99-0EB6-A717-0BB0-E06AB58FBEB3}"/>
                </a:ext>
              </a:extLst>
            </p:cNvPr>
            <p:cNvSpPr/>
            <p:nvPr/>
          </p:nvSpPr>
          <p:spPr bwMode="gray">
            <a:xfrm rot="10800000" flipH="1">
              <a:off x="729792" y="-6177"/>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30" name="Right Triangle 29">
              <a:extLst>
                <a:ext uri="{FF2B5EF4-FFF2-40B4-BE49-F238E27FC236}">
                  <a16:creationId xmlns:a16="http://schemas.microsoft.com/office/drawing/2014/main" id="{32A31281-0F81-BA82-134A-A8D66B8C82AF}"/>
                </a:ext>
              </a:extLst>
            </p:cNvPr>
            <p:cNvSpPr/>
            <p:nvPr/>
          </p:nvSpPr>
          <p:spPr bwMode="gray">
            <a:xfrm rot="10800000" flipH="1">
              <a:off x="-6178" y="729703"/>
              <a:ext cx="365760" cy="3657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31" name="Right Triangle 30">
              <a:extLst>
                <a:ext uri="{FF2B5EF4-FFF2-40B4-BE49-F238E27FC236}">
                  <a16:creationId xmlns:a16="http://schemas.microsoft.com/office/drawing/2014/main" id="{E163F01A-4762-5B0B-8240-D629B6B080E1}"/>
                </a:ext>
              </a:extLst>
            </p:cNvPr>
            <p:cNvSpPr/>
            <p:nvPr/>
          </p:nvSpPr>
          <p:spPr bwMode="gray">
            <a:xfrm rot="10800000" flipH="1">
              <a:off x="-6179" y="364852"/>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39" name="Group 38">
            <a:extLst>
              <a:ext uri="{FF2B5EF4-FFF2-40B4-BE49-F238E27FC236}">
                <a16:creationId xmlns:a16="http://schemas.microsoft.com/office/drawing/2014/main" id="{84651916-538F-C78C-33FE-27FD7D6477A4}"/>
              </a:ext>
              <a:ext uri="{C183D7F6-B498-43B3-948B-1728B52AA6E4}">
                <adec:decorative xmlns:adec="http://schemas.microsoft.com/office/drawing/2017/decorative" val="1"/>
              </a:ext>
            </a:extLst>
          </p:cNvPr>
          <p:cNvGrpSpPr>
            <a:grpSpLocks noChangeAspect="1"/>
          </p:cNvGrpSpPr>
          <p:nvPr/>
        </p:nvGrpSpPr>
        <p:grpSpPr>
          <a:xfrm>
            <a:off x="-1813" y="-3480"/>
            <a:ext cx="1143093" cy="1143000"/>
            <a:chOff x="-6179" y="-6178"/>
            <a:chExt cx="1101731" cy="1101641"/>
          </a:xfrm>
        </p:grpSpPr>
        <p:sp>
          <p:nvSpPr>
            <p:cNvPr id="40" name="Right Triangle 39">
              <a:extLst>
                <a:ext uri="{FF2B5EF4-FFF2-40B4-BE49-F238E27FC236}">
                  <a16:creationId xmlns:a16="http://schemas.microsoft.com/office/drawing/2014/main" id="{AA5426A1-A13B-FF1F-B57C-376BB7FF1401}"/>
                </a:ext>
              </a:extLst>
            </p:cNvPr>
            <p:cNvSpPr/>
            <p:nvPr/>
          </p:nvSpPr>
          <p:spPr bwMode="gray">
            <a:xfrm rot="10800000" flipH="1">
              <a:off x="-6178" y="-6178"/>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1" name="Right Triangle 40">
              <a:extLst>
                <a:ext uri="{FF2B5EF4-FFF2-40B4-BE49-F238E27FC236}">
                  <a16:creationId xmlns:a16="http://schemas.microsoft.com/office/drawing/2014/main" id="{51D8646E-C76D-4BFC-B711-164C7ED52AEC}"/>
                </a:ext>
              </a:extLst>
            </p:cNvPr>
            <p:cNvSpPr/>
            <p:nvPr/>
          </p:nvSpPr>
          <p:spPr bwMode="gray">
            <a:xfrm rot="10800000" flipH="1">
              <a:off x="365760" y="-6178"/>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2" name="Right Triangle 41">
              <a:extLst>
                <a:ext uri="{FF2B5EF4-FFF2-40B4-BE49-F238E27FC236}">
                  <a16:creationId xmlns:a16="http://schemas.microsoft.com/office/drawing/2014/main" id="{84B6E051-6713-5591-9557-D35C974B01AD}"/>
                </a:ext>
              </a:extLst>
            </p:cNvPr>
            <p:cNvSpPr/>
            <p:nvPr/>
          </p:nvSpPr>
          <p:spPr bwMode="gray">
            <a:xfrm rot="10800000" flipH="1">
              <a:off x="365760" y="365761"/>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3" name="Right Triangle 42">
              <a:extLst>
                <a:ext uri="{FF2B5EF4-FFF2-40B4-BE49-F238E27FC236}">
                  <a16:creationId xmlns:a16="http://schemas.microsoft.com/office/drawing/2014/main" id="{34B41513-2E4E-DB7B-4C5F-C24D51ACE12A}"/>
                </a:ext>
              </a:extLst>
            </p:cNvPr>
            <p:cNvSpPr/>
            <p:nvPr/>
          </p:nvSpPr>
          <p:spPr bwMode="gray">
            <a:xfrm rot="10800000" flipH="1">
              <a:off x="729792" y="-6177"/>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4" name="Right Triangle 43">
              <a:extLst>
                <a:ext uri="{FF2B5EF4-FFF2-40B4-BE49-F238E27FC236}">
                  <a16:creationId xmlns:a16="http://schemas.microsoft.com/office/drawing/2014/main" id="{1F19143D-8C25-3902-6536-2677A796D026}"/>
                </a:ext>
              </a:extLst>
            </p:cNvPr>
            <p:cNvSpPr/>
            <p:nvPr/>
          </p:nvSpPr>
          <p:spPr bwMode="gray">
            <a:xfrm rot="10800000" flipH="1">
              <a:off x="-6178" y="729703"/>
              <a:ext cx="365760" cy="3657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5" name="Right Triangle 44">
              <a:extLst>
                <a:ext uri="{FF2B5EF4-FFF2-40B4-BE49-F238E27FC236}">
                  <a16:creationId xmlns:a16="http://schemas.microsoft.com/office/drawing/2014/main" id="{D1FBEA63-9060-EB2A-139F-838D6A4107AF}"/>
                </a:ext>
              </a:extLst>
            </p:cNvPr>
            <p:cNvSpPr/>
            <p:nvPr/>
          </p:nvSpPr>
          <p:spPr bwMode="gray">
            <a:xfrm rot="10800000" flipH="1">
              <a:off x="-6179" y="364852"/>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grpSp>
      <p:sp>
        <p:nvSpPr>
          <p:cNvPr id="2" name="Title 9">
            <a:extLst>
              <a:ext uri="{FF2B5EF4-FFF2-40B4-BE49-F238E27FC236}">
                <a16:creationId xmlns:a16="http://schemas.microsoft.com/office/drawing/2014/main" id="{1B0D8126-46E9-38B1-D37E-EA1B7BCA89A5}"/>
              </a:ext>
            </a:extLst>
          </p:cNvPr>
          <p:cNvSpPr txBox="1">
            <a:spLocks/>
          </p:cNvSpPr>
          <p:nvPr/>
        </p:nvSpPr>
        <p:spPr bwMode="gray">
          <a:xfrm>
            <a:off x="1820091" y="859751"/>
            <a:ext cx="2722505" cy="2154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a:lstStyle>
          <a:p>
            <a:pPr algn="ctr" defTabSz="537667">
              <a:lnSpc>
                <a:spcPct val="100000"/>
              </a:lnSpc>
              <a:spcBef>
                <a:spcPts val="500"/>
              </a:spcBef>
              <a:defRPr/>
            </a:pPr>
            <a:r>
              <a:rPr lang="en-US" sz="1400" b="1" spc="0" dirty="0">
                <a:solidFill>
                  <a:schemeClr val="accent6"/>
                </a:solidFill>
                <a:latin typeface="+mn-lt"/>
                <a:ea typeface="+mn-ea"/>
                <a:cs typeface="+mn-cs"/>
              </a:rPr>
              <a:t>August 2023 – May 2024</a:t>
            </a:r>
          </a:p>
        </p:txBody>
      </p:sp>
    </p:spTree>
    <p:extLst>
      <p:ext uri="{BB962C8B-B14F-4D97-AF65-F5344CB8AC3E}">
        <p14:creationId xmlns:p14="http://schemas.microsoft.com/office/powerpoint/2010/main" val="69170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8129D-74DC-178F-30FE-FA81B93AB832}"/>
              </a:ext>
              <a:ext uri="{C183D7F6-B498-43B3-948B-1728B52AA6E4}">
                <adec:decorative xmlns:adec="http://schemas.microsoft.com/office/drawing/2017/decorative" val="1"/>
              </a:ext>
            </a:extLst>
          </p:cNvPr>
          <p:cNvSpPr/>
          <p:nvPr/>
        </p:nvSpPr>
        <p:spPr bwMode="gray">
          <a:xfrm>
            <a:off x="593666" y="0"/>
            <a:ext cx="5213469"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31B620E-0718-0182-3C19-10DA55C71507}"/>
              </a:ext>
            </a:extLst>
          </p:cNvPr>
          <p:cNvSpPr txBox="1">
            <a:spLocks noGrp="1"/>
          </p:cNvSpPr>
          <p:nvPr>
            <p:ph type="title" idx="4294967295"/>
          </p:nvPr>
        </p:nvSpPr>
        <p:spPr>
          <a:xfrm>
            <a:off x="1397760" y="460303"/>
            <a:ext cx="3531821"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Participating Universities</a:t>
            </a:r>
          </a:p>
        </p:txBody>
      </p:sp>
      <p:grpSp>
        <p:nvGrpSpPr>
          <p:cNvPr id="9" name="Group 8">
            <a:extLst>
              <a:ext uri="{FF2B5EF4-FFF2-40B4-BE49-F238E27FC236}">
                <a16:creationId xmlns:a16="http://schemas.microsoft.com/office/drawing/2014/main" id="{D6609FCB-AC72-EB3F-5DFC-696041A66830}"/>
              </a:ext>
              <a:ext uri="{C183D7F6-B498-43B3-948B-1728B52AA6E4}">
                <adec:decorative xmlns:adec="http://schemas.microsoft.com/office/drawing/2017/decorative" val="1"/>
              </a:ext>
            </a:extLst>
          </p:cNvPr>
          <p:cNvGrpSpPr>
            <a:grpSpLocks noChangeAspect="1"/>
          </p:cNvGrpSpPr>
          <p:nvPr/>
        </p:nvGrpSpPr>
        <p:grpSpPr>
          <a:xfrm rot="5400000">
            <a:off x="4679083" y="-7268"/>
            <a:ext cx="1145573" cy="1145479"/>
            <a:chOff x="-6179" y="-6178"/>
            <a:chExt cx="1101731" cy="1101641"/>
          </a:xfrm>
        </p:grpSpPr>
        <p:sp>
          <p:nvSpPr>
            <p:cNvPr id="10" name="Right Triangle 9">
              <a:extLst>
                <a:ext uri="{FF2B5EF4-FFF2-40B4-BE49-F238E27FC236}">
                  <a16:creationId xmlns:a16="http://schemas.microsoft.com/office/drawing/2014/main" id="{A48C407F-F669-17AA-2114-942B6766E0CB}"/>
                </a:ext>
              </a:extLst>
            </p:cNvPr>
            <p:cNvSpPr/>
            <p:nvPr/>
          </p:nvSpPr>
          <p:spPr bwMode="gray">
            <a:xfrm rot="10800000" flipH="1">
              <a:off x="-6178" y="-6178"/>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Right Triangle 10">
              <a:extLst>
                <a:ext uri="{FF2B5EF4-FFF2-40B4-BE49-F238E27FC236}">
                  <a16:creationId xmlns:a16="http://schemas.microsoft.com/office/drawing/2014/main" id="{99CD2511-9026-6F8E-E0F7-40B64961954F}"/>
                </a:ext>
              </a:extLst>
            </p:cNvPr>
            <p:cNvSpPr/>
            <p:nvPr/>
          </p:nvSpPr>
          <p:spPr bwMode="gray">
            <a:xfrm rot="10800000" flipH="1">
              <a:off x="365760" y="-6178"/>
              <a:ext cx="365760" cy="36576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12" name="Right Triangle 11">
              <a:extLst>
                <a:ext uri="{FF2B5EF4-FFF2-40B4-BE49-F238E27FC236}">
                  <a16:creationId xmlns:a16="http://schemas.microsoft.com/office/drawing/2014/main" id="{5B24CCA0-3E97-3232-20E3-646758BAAC98}"/>
                </a:ext>
              </a:extLst>
            </p:cNvPr>
            <p:cNvSpPr/>
            <p:nvPr/>
          </p:nvSpPr>
          <p:spPr bwMode="gray">
            <a:xfrm rot="10800000" flipH="1">
              <a:off x="365760" y="365761"/>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13" name="Right Triangle 12">
              <a:extLst>
                <a:ext uri="{FF2B5EF4-FFF2-40B4-BE49-F238E27FC236}">
                  <a16:creationId xmlns:a16="http://schemas.microsoft.com/office/drawing/2014/main" id="{0A086CA3-B187-0D59-2610-36ECCABED09B}"/>
                </a:ext>
              </a:extLst>
            </p:cNvPr>
            <p:cNvSpPr/>
            <p:nvPr/>
          </p:nvSpPr>
          <p:spPr bwMode="gray">
            <a:xfrm rot="10800000" flipH="1">
              <a:off x="729792" y="-6177"/>
              <a:ext cx="365760" cy="3657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14" name="Right Triangle 13">
              <a:extLst>
                <a:ext uri="{FF2B5EF4-FFF2-40B4-BE49-F238E27FC236}">
                  <a16:creationId xmlns:a16="http://schemas.microsoft.com/office/drawing/2014/main" id="{3A02943B-810E-CD91-6B4F-EC4CAE93A13B}"/>
                </a:ext>
              </a:extLst>
            </p:cNvPr>
            <p:cNvSpPr/>
            <p:nvPr/>
          </p:nvSpPr>
          <p:spPr bwMode="gray">
            <a:xfrm rot="10800000" flipH="1">
              <a:off x="-6178" y="729703"/>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15" name="Right Triangle 14">
              <a:extLst>
                <a:ext uri="{FF2B5EF4-FFF2-40B4-BE49-F238E27FC236}">
                  <a16:creationId xmlns:a16="http://schemas.microsoft.com/office/drawing/2014/main" id="{9C2324B1-D415-66B5-68C8-78998ABEFF1B}"/>
                </a:ext>
              </a:extLst>
            </p:cNvPr>
            <p:cNvSpPr/>
            <p:nvPr/>
          </p:nvSpPr>
          <p:spPr bwMode="gray">
            <a:xfrm rot="10800000" flipH="1">
              <a:off x="-6179" y="364852"/>
              <a:ext cx="365760" cy="3657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grpSp>
      <p:sp>
        <p:nvSpPr>
          <p:cNvPr id="7" name="TextBox 6">
            <a:extLst>
              <a:ext uri="{FF2B5EF4-FFF2-40B4-BE49-F238E27FC236}">
                <a16:creationId xmlns:a16="http://schemas.microsoft.com/office/drawing/2014/main" id="{E273DF8A-B791-61E3-7EF2-492089CB4D18}"/>
              </a:ext>
            </a:extLst>
          </p:cNvPr>
          <p:cNvSpPr txBox="1"/>
          <p:nvPr/>
        </p:nvSpPr>
        <p:spPr>
          <a:xfrm>
            <a:off x="1444147" y="3025783"/>
            <a:ext cx="2792425" cy="184666"/>
          </a:xfrm>
          <a:prstGeom prst="rect">
            <a:avLst/>
          </a:prstGeom>
          <a:noFill/>
        </p:spPr>
        <p:txBody>
          <a:bodyPr wrap="square" lIns="0" tIns="0" rIns="0" bIns="0" rtlCol="0">
            <a:spAutoFit/>
          </a:bodyPr>
          <a:lstStyle/>
          <a:p>
            <a:pPr>
              <a:spcBef>
                <a:spcPts val="500"/>
              </a:spcBef>
            </a:pPr>
            <a:r>
              <a:rPr lang="en-US" sz="1200" i="1" dirty="0"/>
              <a:t>Countries represented include:</a:t>
            </a:r>
          </a:p>
        </p:txBody>
      </p:sp>
      <p:grpSp>
        <p:nvGrpSpPr>
          <p:cNvPr id="8" name="Group 7">
            <a:extLst>
              <a:ext uri="{FF2B5EF4-FFF2-40B4-BE49-F238E27FC236}">
                <a16:creationId xmlns:a16="http://schemas.microsoft.com/office/drawing/2014/main" id="{DC318888-C4C9-A83A-2AD8-B9ADEB84AFFD}"/>
              </a:ext>
            </a:extLst>
          </p:cNvPr>
          <p:cNvGrpSpPr/>
          <p:nvPr/>
        </p:nvGrpSpPr>
        <p:grpSpPr>
          <a:xfrm>
            <a:off x="1730829" y="3393637"/>
            <a:ext cx="2939146" cy="1102866"/>
            <a:chOff x="1751654" y="3393637"/>
            <a:chExt cx="2939146" cy="1102866"/>
          </a:xfrm>
        </p:grpSpPr>
        <p:sp>
          <p:nvSpPr>
            <p:cNvPr id="16" name="TextBox 15">
              <a:extLst>
                <a:ext uri="{FF2B5EF4-FFF2-40B4-BE49-F238E27FC236}">
                  <a16:creationId xmlns:a16="http://schemas.microsoft.com/office/drawing/2014/main" id="{51DB17C9-B750-0340-48FC-3AC0914A80E8}"/>
                </a:ext>
              </a:extLst>
            </p:cNvPr>
            <p:cNvSpPr txBox="1"/>
            <p:nvPr/>
          </p:nvSpPr>
          <p:spPr>
            <a:xfrm>
              <a:off x="1751654" y="3393637"/>
              <a:ext cx="883987" cy="1102866"/>
            </a:xfrm>
            <a:prstGeom prst="rect">
              <a:avLst/>
            </a:prstGeom>
            <a:noFill/>
          </p:spPr>
          <p:txBody>
            <a:bodyPr wrap="square" lIns="0" tIns="0" rIns="0" bIns="0" rtlCol="0">
              <a:spAutoFit/>
            </a:bodyPr>
            <a:lstStyle/>
            <a:p>
              <a:pPr>
                <a:spcBef>
                  <a:spcPts val="500"/>
                </a:spcBef>
              </a:pPr>
              <a:r>
                <a:rPr lang="en-US" sz="1100" dirty="0"/>
                <a:t>🇦🇺 Australia</a:t>
              </a:r>
            </a:p>
            <a:p>
              <a:pPr>
                <a:spcBef>
                  <a:spcPts val="500"/>
                </a:spcBef>
              </a:pPr>
              <a:r>
                <a:rPr lang="en-US" sz="1100" dirty="0"/>
                <a:t>🇨🇦 Canada</a:t>
              </a:r>
            </a:p>
            <a:p>
              <a:pPr>
                <a:spcBef>
                  <a:spcPts val="500"/>
                </a:spcBef>
              </a:pPr>
              <a:r>
                <a:rPr lang="en-US" sz="1100" dirty="0"/>
                <a:t>🇫🇷 France</a:t>
              </a:r>
            </a:p>
            <a:p>
              <a:pPr>
                <a:spcBef>
                  <a:spcPts val="500"/>
                </a:spcBef>
              </a:pPr>
              <a:r>
                <a:rPr lang="en-US" sz="1100" dirty="0"/>
                <a:t>🇩🇪 Germany</a:t>
              </a:r>
            </a:p>
            <a:p>
              <a:pPr>
                <a:spcBef>
                  <a:spcPts val="500"/>
                </a:spcBef>
              </a:pPr>
              <a:r>
                <a:rPr lang="en-US" sz="1100" dirty="0"/>
                <a:t>🇮🇹 Italy</a:t>
              </a:r>
            </a:p>
          </p:txBody>
        </p:sp>
        <p:sp>
          <p:nvSpPr>
            <p:cNvPr id="17" name="TextBox 16">
              <a:extLst>
                <a:ext uri="{FF2B5EF4-FFF2-40B4-BE49-F238E27FC236}">
                  <a16:creationId xmlns:a16="http://schemas.microsoft.com/office/drawing/2014/main" id="{BAC45A75-7165-6EED-412A-34B3FCF910AC}"/>
                </a:ext>
              </a:extLst>
            </p:cNvPr>
            <p:cNvSpPr txBox="1"/>
            <p:nvPr/>
          </p:nvSpPr>
          <p:spPr>
            <a:xfrm>
              <a:off x="3314989" y="3393637"/>
              <a:ext cx="1375811" cy="1102866"/>
            </a:xfrm>
            <a:prstGeom prst="rect">
              <a:avLst/>
            </a:prstGeom>
            <a:noFill/>
          </p:spPr>
          <p:txBody>
            <a:bodyPr wrap="square" lIns="0" tIns="0" rIns="0" bIns="0" rtlCol="0">
              <a:spAutoFit/>
            </a:bodyPr>
            <a:lstStyle/>
            <a:p>
              <a:pPr>
                <a:spcBef>
                  <a:spcPts val="500"/>
                </a:spcBef>
              </a:pPr>
              <a:r>
                <a:rPr lang="en-US" sz="1100" dirty="0"/>
                <a:t>🇯🇵 Japan</a:t>
              </a:r>
            </a:p>
            <a:p>
              <a:pPr>
                <a:spcBef>
                  <a:spcPts val="500"/>
                </a:spcBef>
              </a:pPr>
              <a:r>
                <a:rPr lang="en-US" sz="1100" dirty="0"/>
                <a:t>🇵🇹 Portugal</a:t>
              </a:r>
            </a:p>
            <a:p>
              <a:pPr>
                <a:spcBef>
                  <a:spcPts val="500"/>
                </a:spcBef>
              </a:pPr>
              <a:r>
                <a:rPr lang="en-US" sz="1100" dirty="0"/>
                <a:t>🇹🇷 </a:t>
              </a:r>
              <a:r>
                <a:rPr lang="en-US" sz="1100" dirty="0" err="1"/>
                <a:t>Türkiye</a:t>
              </a:r>
              <a:endParaRPr lang="en-US" sz="1100" dirty="0"/>
            </a:p>
            <a:p>
              <a:pPr>
                <a:spcBef>
                  <a:spcPts val="500"/>
                </a:spcBef>
              </a:pPr>
              <a:r>
                <a:rPr lang="en-US" sz="1100" dirty="0"/>
                <a:t>🇬🇧 United Kingdom</a:t>
              </a:r>
            </a:p>
            <a:p>
              <a:pPr>
                <a:spcBef>
                  <a:spcPts val="500"/>
                </a:spcBef>
              </a:pPr>
              <a:r>
                <a:rPr lang="en-US" sz="1100" dirty="0"/>
                <a:t>🇺🇸 United States</a:t>
              </a:r>
            </a:p>
          </p:txBody>
        </p:sp>
      </p:grpSp>
      <p:grpSp>
        <p:nvGrpSpPr>
          <p:cNvPr id="18" name="Group 17">
            <a:extLst>
              <a:ext uri="{FF2B5EF4-FFF2-40B4-BE49-F238E27FC236}">
                <a16:creationId xmlns:a16="http://schemas.microsoft.com/office/drawing/2014/main" id="{6C1C4E55-DC07-9FC8-0A69-56273867AEED}"/>
              </a:ext>
            </a:extLst>
          </p:cNvPr>
          <p:cNvGrpSpPr/>
          <p:nvPr/>
        </p:nvGrpSpPr>
        <p:grpSpPr>
          <a:xfrm>
            <a:off x="1415365" y="2507528"/>
            <a:ext cx="3305512" cy="150531"/>
            <a:chOff x="1306151" y="2566520"/>
            <a:chExt cx="3305512" cy="150531"/>
          </a:xfrm>
        </p:grpSpPr>
        <p:sp>
          <p:nvSpPr>
            <p:cNvPr id="19" name="TextBox 18">
              <a:extLst>
                <a:ext uri="{FF2B5EF4-FFF2-40B4-BE49-F238E27FC236}">
                  <a16:creationId xmlns:a16="http://schemas.microsoft.com/office/drawing/2014/main" id="{5E9E6F78-B55B-B60C-F949-4299FB6BFBFC}"/>
                </a:ext>
              </a:extLst>
            </p:cNvPr>
            <p:cNvSpPr txBox="1"/>
            <p:nvPr/>
          </p:nvSpPr>
          <p:spPr>
            <a:xfrm>
              <a:off x="1306151" y="2578552"/>
              <a:ext cx="332510" cy="138499"/>
            </a:xfrm>
            <a:prstGeom prst="rect">
              <a:avLst/>
            </a:prstGeom>
            <a:noFill/>
          </p:spPr>
          <p:txBody>
            <a:bodyPr wrap="square" lIns="0" tIns="0" rIns="0" bIns="0" rtlCol="0">
              <a:spAutoFit/>
            </a:bodyPr>
            <a:lstStyle/>
            <a:p>
              <a:pPr algn="ctr">
                <a:spcBef>
                  <a:spcPts val="500"/>
                </a:spcBef>
              </a:pPr>
              <a:r>
                <a:rPr lang="en-US" sz="900" dirty="0"/>
                <a:t>2020</a:t>
              </a:r>
            </a:p>
          </p:txBody>
        </p:sp>
        <p:sp>
          <p:nvSpPr>
            <p:cNvPr id="20" name="TextBox 19">
              <a:extLst>
                <a:ext uri="{FF2B5EF4-FFF2-40B4-BE49-F238E27FC236}">
                  <a16:creationId xmlns:a16="http://schemas.microsoft.com/office/drawing/2014/main" id="{57BC5064-E6A8-20E6-0EEC-C437DAD20C3B}"/>
                </a:ext>
              </a:extLst>
            </p:cNvPr>
            <p:cNvSpPr txBox="1"/>
            <p:nvPr/>
          </p:nvSpPr>
          <p:spPr>
            <a:xfrm>
              <a:off x="2193889" y="2578552"/>
              <a:ext cx="332510" cy="138499"/>
            </a:xfrm>
            <a:prstGeom prst="rect">
              <a:avLst/>
            </a:prstGeom>
            <a:noFill/>
          </p:spPr>
          <p:txBody>
            <a:bodyPr wrap="square" lIns="0" tIns="0" rIns="0" bIns="0" rtlCol="0">
              <a:spAutoFit/>
            </a:bodyPr>
            <a:lstStyle/>
            <a:p>
              <a:pPr algn="ctr">
                <a:spcBef>
                  <a:spcPts val="500"/>
                </a:spcBef>
              </a:pPr>
              <a:r>
                <a:rPr lang="en-US" sz="900" dirty="0"/>
                <a:t>2021</a:t>
              </a:r>
            </a:p>
          </p:txBody>
        </p:sp>
        <p:sp>
          <p:nvSpPr>
            <p:cNvPr id="21" name="TextBox 20">
              <a:extLst>
                <a:ext uri="{FF2B5EF4-FFF2-40B4-BE49-F238E27FC236}">
                  <a16:creationId xmlns:a16="http://schemas.microsoft.com/office/drawing/2014/main" id="{82DE2AA5-AA75-33C8-7EA9-E40A9C6E7410}"/>
                </a:ext>
              </a:extLst>
            </p:cNvPr>
            <p:cNvSpPr txBox="1"/>
            <p:nvPr/>
          </p:nvSpPr>
          <p:spPr>
            <a:xfrm>
              <a:off x="3140488" y="2578552"/>
              <a:ext cx="332510" cy="138499"/>
            </a:xfrm>
            <a:prstGeom prst="rect">
              <a:avLst/>
            </a:prstGeom>
            <a:noFill/>
          </p:spPr>
          <p:txBody>
            <a:bodyPr wrap="square" lIns="0" tIns="0" rIns="0" bIns="0" rtlCol="0">
              <a:spAutoFit/>
            </a:bodyPr>
            <a:lstStyle/>
            <a:p>
              <a:pPr algn="ctr">
                <a:spcBef>
                  <a:spcPts val="500"/>
                </a:spcBef>
              </a:pPr>
              <a:r>
                <a:rPr lang="en-US" sz="900" dirty="0"/>
                <a:t>2022</a:t>
              </a:r>
            </a:p>
          </p:txBody>
        </p:sp>
        <p:sp>
          <p:nvSpPr>
            <p:cNvPr id="22" name="TextBox 21">
              <a:extLst>
                <a:ext uri="{FF2B5EF4-FFF2-40B4-BE49-F238E27FC236}">
                  <a16:creationId xmlns:a16="http://schemas.microsoft.com/office/drawing/2014/main" id="{966CFA72-96CA-396C-C444-240375F46764}"/>
                </a:ext>
              </a:extLst>
            </p:cNvPr>
            <p:cNvSpPr txBox="1"/>
            <p:nvPr/>
          </p:nvSpPr>
          <p:spPr>
            <a:xfrm>
              <a:off x="4279153" y="2566520"/>
              <a:ext cx="332510" cy="138499"/>
            </a:xfrm>
            <a:prstGeom prst="rect">
              <a:avLst/>
            </a:prstGeom>
            <a:noFill/>
          </p:spPr>
          <p:txBody>
            <a:bodyPr wrap="square" lIns="0" tIns="0" rIns="0" bIns="0" rtlCol="0">
              <a:spAutoFit/>
            </a:bodyPr>
            <a:lstStyle/>
            <a:p>
              <a:pPr algn="ctr">
                <a:spcBef>
                  <a:spcPts val="500"/>
                </a:spcBef>
              </a:pPr>
              <a:r>
                <a:rPr lang="en-US" sz="900" dirty="0"/>
                <a:t>2023</a:t>
              </a:r>
            </a:p>
          </p:txBody>
        </p:sp>
      </p:grpSp>
      <p:sp>
        <p:nvSpPr>
          <p:cNvPr id="23" name="Up Arrow 22">
            <a:extLst>
              <a:ext uri="{FF2B5EF4-FFF2-40B4-BE49-F238E27FC236}">
                <a16:creationId xmlns:a16="http://schemas.microsoft.com/office/drawing/2014/main" id="{EC70AE3A-92EF-56DD-DF90-52E73D0BF173}"/>
              </a:ext>
            </a:extLst>
          </p:cNvPr>
          <p:cNvSpPr/>
          <p:nvPr/>
        </p:nvSpPr>
        <p:spPr bwMode="gray">
          <a:xfrm>
            <a:off x="1308069" y="1980906"/>
            <a:ext cx="547104" cy="454867"/>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a:extLst>
              <a:ext uri="{FF2B5EF4-FFF2-40B4-BE49-F238E27FC236}">
                <a16:creationId xmlns:a16="http://schemas.microsoft.com/office/drawing/2014/main" id="{D860FABC-4A31-C7C9-9C27-CAC24AB0C1BF}"/>
              </a:ext>
            </a:extLst>
          </p:cNvPr>
          <p:cNvSpPr txBox="1"/>
          <p:nvPr/>
        </p:nvSpPr>
        <p:spPr>
          <a:xfrm>
            <a:off x="1362945" y="2186163"/>
            <a:ext cx="437351" cy="246221"/>
          </a:xfrm>
          <a:prstGeom prst="rect">
            <a:avLst/>
          </a:prstGeom>
          <a:noFill/>
        </p:spPr>
        <p:txBody>
          <a:bodyPr wrap="square" lIns="0" tIns="0" rIns="0" bIns="0" rtlCol="0">
            <a:spAutoFit/>
          </a:bodyPr>
          <a:lstStyle/>
          <a:p>
            <a:pPr algn="ctr">
              <a:spcBef>
                <a:spcPts val="500"/>
              </a:spcBef>
            </a:pPr>
            <a:r>
              <a:rPr lang="en-US" sz="1600" dirty="0">
                <a:solidFill>
                  <a:schemeClr val="bg1"/>
                </a:solidFill>
                <a:latin typeface="+mj-lt"/>
              </a:rPr>
              <a:t>17</a:t>
            </a:r>
          </a:p>
        </p:txBody>
      </p:sp>
      <p:sp>
        <p:nvSpPr>
          <p:cNvPr id="25" name="Up Arrow 24">
            <a:extLst>
              <a:ext uri="{FF2B5EF4-FFF2-40B4-BE49-F238E27FC236}">
                <a16:creationId xmlns:a16="http://schemas.microsoft.com/office/drawing/2014/main" id="{7024AD10-8E27-002E-589D-FA177EDECEEC}"/>
              </a:ext>
            </a:extLst>
          </p:cNvPr>
          <p:cNvSpPr/>
          <p:nvPr/>
        </p:nvSpPr>
        <p:spPr bwMode="gray">
          <a:xfrm>
            <a:off x="2160201" y="1800428"/>
            <a:ext cx="618315" cy="635345"/>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Up Arrow 25">
            <a:extLst>
              <a:ext uri="{FF2B5EF4-FFF2-40B4-BE49-F238E27FC236}">
                <a16:creationId xmlns:a16="http://schemas.microsoft.com/office/drawing/2014/main" id="{9F8A17C7-31EA-9819-89F3-9C90307A5F5A}"/>
              </a:ext>
            </a:extLst>
          </p:cNvPr>
          <p:cNvSpPr/>
          <p:nvPr/>
        </p:nvSpPr>
        <p:spPr bwMode="gray">
          <a:xfrm>
            <a:off x="3037577" y="1613810"/>
            <a:ext cx="742881" cy="818574"/>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70DAA87C-352E-1B3F-E948-8B259D2C2E07}"/>
              </a:ext>
            </a:extLst>
          </p:cNvPr>
          <p:cNvSpPr txBox="1"/>
          <p:nvPr/>
        </p:nvSpPr>
        <p:spPr>
          <a:xfrm>
            <a:off x="3200400" y="2186163"/>
            <a:ext cx="437351" cy="246221"/>
          </a:xfrm>
          <a:prstGeom prst="rect">
            <a:avLst/>
          </a:prstGeom>
          <a:noFill/>
        </p:spPr>
        <p:txBody>
          <a:bodyPr wrap="square" lIns="0" tIns="0" rIns="0" bIns="0" rtlCol="0">
            <a:spAutoFit/>
          </a:bodyPr>
          <a:lstStyle/>
          <a:p>
            <a:pPr algn="ctr">
              <a:spcBef>
                <a:spcPts val="500"/>
              </a:spcBef>
            </a:pPr>
            <a:r>
              <a:rPr lang="en-US" sz="1600" dirty="0">
                <a:solidFill>
                  <a:schemeClr val="bg1"/>
                </a:solidFill>
                <a:latin typeface="+mj-lt"/>
              </a:rPr>
              <a:t>66</a:t>
            </a:r>
          </a:p>
        </p:txBody>
      </p:sp>
      <p:sp>
        <p:nvSpPr>
          <p:cNvPr id="28" name="Up Arrow 27">
            <a:extLst>
              <a:ext uri="{FF2B5EF4-FFF2-40B4-BE49-F238E27FC236}">
                <a16:creationId xmlns:a16="http://schemas.microsoft.com/office/drawing/2014/main" id="{B19B984E-756C-D0B1-F7AF-B208B8B4CC7A}"/>
              </a:ext>
            </a:extLst>
          </p:cNvPr>
          <p:cNvSpPr/>
          <p:nvPr/>
        </p:nvSpPr>
        <p:spPr bwMode="gray">
          <a:xfrm>
            <a:off x="4039520" y="1332907"/>
            <a:ext cx="1039332" cy="1102866"/>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id="{2219B91D-9520-C27D-E987-EA1049230196}"/>
              </a:ext>
            </a:extLst>
          </p:cNvPr>
          <p:cNvSpPr txBox="1"/>
          <p:nvPr/>
        </p:nvSpPr>
        <p:spPr>
          <a:xfrm>
            <a:off x="4197200" y="2186163"/>
            <a:ext cx="733131" cy="246221"/>
          </a:xfrm>
          <a:prstGeom prst="rect">
            <a:avLst/>
          </a:prstGeom>
          <a:noFill/>
        </p:spPr>
        <p:txBody>
          <a:bodyPr wrap="square" lIns="0" tIns="0" rIns="0" bIns="0" rtlCol="0">
            <a:spAutoFit/>
          </a:bodyPr>
          <a:lstStyle/>
          <a:p>
            <a:pPr algn="ctr">
              <a:spcBef>
                <a:spcPts val="500"/>
              </a:spcBef>
            </a:pPr>
            <a:r>
              <a:rPr lang="en-US" sz="1600" dirty="0">
                <a:solidFill>
                  <a:schemeClr val="bg1"/>
                </a:solidFill>
                <a:latin typeface="+mj-lt"/>
              </a:rPr>
              <a:t>180+</a:t>
            </a:r>
          </a:p>
        </p:txBody>
      </p:sp>
      <p:sp>
        <p:nvSpPr>
          <p:cNvPr id="30" name="TextBox 29">
            <a:extLst>
              <a:ext uri="{FF2B5EF4-FFF2-40B4-BE49-F238E27FC236}">
                <a16:creationId xmlns:a16="http://schemas.microsoft.com/office/drawing/2014/main" id="{53C91221-1138-91DF-94D8-CB3FA6053424}"/>
              </a:ext>
            </a:extLst>
          </p:cNvPr>
          <p:cNvSpPr txBox="1"/>
          <p:nvPr/>
        </p:nvSpPr>
        <p:spPr>
          <a:xfrm>
            <a:off x="2255822" y="2186163"/>
            <a:ext cx="437351" cy="246221"/>
          </a:xfrm>
          <a:prstGeom prst="rect">
            <a:avLst/>
          </a:prstGeom>
          <a:noFill/>
        </p:spPr>
        <p:txBody>
          <a:bodyPr wrap="square" lIns="0" tIns="0" rIns="0" bIns="0" rtlCol="0">
            <a:spAutoFit/>
          </a:bodyPr>
          <a:lstStyle/>
          <a:p>
            <a:pPr algn="ctr">
              <a:spcBef>
                <a:spcPts val="500"/>
              </a:spcBef>
            </a:pPr>
            <a:r>
              <a:rPr lang="en-US" sz="1600" dirty="0">
                <a:solidFill>
                  <a:schemeClr val="bg1"/>
                </a:solidFill>
                <a:latin typeface="+mj-lt"/>
              </a:rPr>
              <a:t>48</a:t>
            </a:r>
          </a:p>
        </p:txBody>
      </p:sp>
    </p:spTree>
    <p:extLst>
      <p:ext uri="{BB962C8B-B14F-4D97-AF65-F5344CB8AC3E}">
        <p14:creationId xmlns:p14="http://schemas.microsoft.com/office/powerpoint/2010/main" val="160720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Straight Arrow Connector 121"/>
          <p:cNvCxnSpPr/>
          <p:nvPr/>
        </p:nvCxnSpPr>
        <p:spPr bwMode="gray">
          <a:xfrm>
            <a:off x="3678794" y="2143507"/>
            <a:ext cx="0"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83" name="Straight Arrow Connector 82"/>
          <p:cNvCxnSpPr/>
          <p:nvPr/>
        </p:nvCxnSpPr>
        <p:spPr bwMode="gray">
          <a:xfrm flipH="1">
            <a:off x="2689659" y="2149911"/>
            <a:ext cx="4198"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51" name="Straight Arrow Connector 50"/>
          <p:cNvCxnSpPr/>
          <p:nvPr/>
        </p:nvCxnSpPr>
        <p:spPr bwMode="gray">
          <a:xfrm flipH="1">
            <a:off x="1702623" y="2149911"/>
            <a:ext cx="4198"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53" name="Straight Arrow Connector 52"/>
          <p:cNvCxnSpPr/>
          <p:nvPr/>
        </p:nvCxnSpPr>
        <p:spPr bwMode="gray">
          <a:xfrm flipH="1">
            <a:off x="715587" y="2149911"/>
            <a:ext cx="4198"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54" name="Straight Arrow Connector 53"/>
          <p:cNvCxnSpPr/>
          <p:nvPr/>
        </p:nvCxnSpPr>
        <p:spPr bwMode="gray">
          <a:xfrm flipH="1">
            <a:off x="4663731" y="2149911"/>
            <a:ext cx="4198"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57" name="Straight Arrow Connector 56"/>
          <p:cNvCxnSpPr/>
          <p:nvPr/>
        </p:nvCxnSpPr>
        <p:spPr bwMode="gray">
          <a:xfrm flipH="1">
            <a:off x="5650767" y="2149911"/>
            <a:ext cx="4198" cy="73152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sp>
        <p:nvSpPr>
          <p:cNvPr id="97" name="Rectangle 96"/>
          <p:cNvSpPr/>
          <p:nvPr/>
        </p:nvSpPr>
        <p:spPr bwMode="gray">
          <a:xfrm>
            <a:off x="0" y="2371541"/>
            <a:ext cx="6400800" cy="216537"/>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6" name="Title 5"/>
          <p:cNvSpPr>
            <a:spLocks noGrp="1"/>
          </p:cNvSpPr>
          <p:nvPr>
            <p:ph type="title"/>
          </p:nvPr>
        </p:nvSpPr>
        <p:spPr/>
        <p:txBody>
          <a:bodyPr/>
          <a:lstStyle/>
          <a:p>
            <a:r>
              <a:rPr lang="en-US" dirty="0"/>
              <a:t>University Application Process</a:t>
            </a:r>
          </a:p>
        </p:txBody>
      </p:sp>
      <p:cxnSp>
        <p:nvCxnSpPr>
          <p:cNvPr id="10" name="Straight Arrow Connector 9"/>
          <p:cNvCxnSpPr>
            <a:cxnSpLocks/>
          </p:cNvCxnSpPr>
          <p:nvPr/>
        </p:nvCxnSpPr>
        <p:spPr bwMode="gray">
          <a:xfrm>
            <a:off x="0" y="1619368"/>
            <a:ext cx="6124502" cy="0"/>
          </a:xfrm>
          <a:prstGeom prst="straightConnector1">
            <a:avLst/>
          </a:prstGeom>
          <a:ln w="635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gray">
          <a:xfrm>
            <a:off x="2389690" y="1862817"/>
            <a:ext cx="604136" cy="123111"/>
          </a:xfrm>
          <a:prstGeom prst="rect">
            <a:avLst/>
          </a:prstGeom>
          <a:noFill/>
        </p:spPr>
        <p:txBody>
          <a:bodyPr wrap="square" lIns="0" tIns="0" rIns="0" bIns="0" rtlCol="0">
            <a:spAutoFit/>
          </a:bodyPr>
          <a:lstStyle/>
          <a:p>
            <a:pPr algn="ctr">
              <a:spcBef>
                <a:spcPts val="500"/>
              </a:spcBef>
            </a:pPr>
            <a:r>
              <a:rPr lang="en-US" sz="800" b="1" dirty="0"/>
              <a:t>Dec/Jan</a:t>
            </a:r>
          </a:p>
        </p:txBody>
      </p:sp>
      <p:pic>
        <p:nvPicPr>
          <p:cNvPr id="49" name="Picture 48"/>
          <p:cNvPicPr>
            <a:picLocks noChangeAspect="1"/>
          </p:cNvPicPr>
          <p:nvPr/>
        </p:nvPicPr>
        <p:blipFill>
          <a:blip r:embed="rId4"/>
          <a:srcRect/>
          <a:stretch/>
        </p:blipFill>
        <p:spPr bwMode="gray">
          <a:xfrm>
            <a:off x="1622571" y="1148135"/>
            <a:ext cx="160104" cy="243637"/>
          </a:xfrm>
          <a:prstGeom prst="rect">
            <a:avLst/>
          </a:prstGeom>
        </p:spPr>
      </p:pic>
      <p:sp>
        <p:nvSpPr>
          <p:cNvPr id="67" name="Oval 66"/>
          <p:cNvSpPr/>
          <p:nvPr/>
        </p:nvSpPr>
        <p:spPr bwMode="gray">
          <a:xfrm>
            <a:off x="2583411"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43" name="TextBox 42"/>
          <p:cNvSpPr txBox="1"/>
          <p:nvPr/>
        </p:nvSpPr>
        <p:spPr bwMode="gray">
          <a:xfrm>
            <a:off x="3313912" y="1862816"/>
            <a:ext cx="738283" cy="123111"/>
          </a:xfrm>
          <a:prstGeom prst="rect">
            <a:avLst/>
          </a:prstGeom>
          <a:noFill/>
        </p:spPr>
        <p:txBody>
          <a:bodyPr wrap="square" lIns="0" tIns="0" rIns="0" bIns="0" rtlCol="0">
            <a:spAutoFit/>
          </a:bodyPr>
          <a:lstStyle/>
          <a:p>
            <a:pPr algn="ctr">
              <a:spcBef>
                <a:spcPts val="500"/>
              </a:spcBef>
            </a:pPr>
            <a:r>
              <a:rPr lang="en-US" sz="800" b="1" dirty="0"/>
              <a:t>Feb/March</a:t>
            </a:r>
          </a:p>
        </p:txBody>
      </p:sp>
      <p:sp>
        <p:nvSpPr>
          <p:cNvPr id="68" name="Oval 67"/>
          <p:cNvSpPr/>
          <p:nvPr/>
        </p:nvSpPr>
        <p:spPr bwMode="gray">
          <a:xfrm>
            <a:off x="3570447"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74" name="TextBox 73"/>
          <p:cNvSpPr txBox="1"/>
          <p:nvPr/>
        </p:nvSpPr>
        <p:spPr bwMode="gray">
          <a:xfrm>
            <a:off x="2459788" y="2408499"/>
            <a:ext cx="1481224" cy="142621"/>
          </a:xfrm>
          <a:prstGeom prst="rect">
            <a:avLst/>
          </a:prstGeom>
          <a:noFill/>
        </p:spPr>
        <p:txBody>
          <a:bodyPr wrap="square" lIns="0" tIns="0" rIns="0" bIns="0" rtlCol="0">
            <a:spAutoFit/>
          </a:bodyPr>
          <a:lstStyle/>
          <a:p>
            <a:pPr>
              <a:spcBef>
                <a:spcPts val="500"/>
              </a:spcBef>
            </a:pPr>
            <a:r>
              <a:rPr lang="en-US" sz="900" b="1" dirty="0"/>
              <a:t>The Match Difference</a:t>
            </a:r>
          </a:p>
        </p:txBody>
      </p:sp>
      <p:sp>
        <p:nvSpPr>
          <p:cNvPr id="44" name="TextBox 43"/>
          <p:cNvSpPr txBox="1"/>
          <p:nvPr/>
        </p:nvSpPr>
        <p:spPr bwMode="gray">
          <a:xfrm>
            <a:off x="1396325" y="1862817"/>
            <a:ext cx="616794" cy="123111"/>
          </a:xfrm>
          <a:prstGeom prst="rect">
            <a:avLst/>
          </a:prstGeom>
          <a:noFill/>
        </p:spPr>
        <p:txBody>
          <a:bodyPr wrap="square" lIns="0" tIns="0" rIns="0" bIns="0" rtlCol="0">
            <a:spAutoFit/>
          </a:bodyPr>
          <a:lstStyle/>
          <a:p>
            <a:pPr algn="ctr">
              <a:spcBef>
                <a:spcPts val="500"/>
              </a:spcBef>
            </a:pPr>
            <a:r>
              <a:rPr lang="en-US" sz="800" b="1" dirty="0"/>
              <a:t>Oct/Nov</a:t>
            </a:r>
          </a:p>
        </p:txBody>
      </p:sp>
      <p:pic>
        <p:nvPicPr>
          <p:cNvPr id="55" name="Picture 54"/>
          <p:cNvPicPr>
            <a:picLocks noChangeAspect="1"/>
          </p:cNvPicPr>
          <p:nvPr/>
        </p:nvPicPr>
        <p:blipFill>
          <a:blip r:embed="rId5"/>
          <a:srcRect/>
          <a:stretch/>
        </p:blipFill>
        <p:spPr bwMode="gray">
          <a:xfrm>
            <a:off x="609339" y="1157394"/>
            <a:ext cx="222443" cy="222443"/>
          </a:xfrm>
          <a:prstGeom prst="rect">
            <a:avLst/>
          </a:prstGeom>
        </p:spPr>
      </p:pic>
      <p:sp>
        <p:nvSpPr>
          <p:cNvPr id="65" name="Oval 64"/>
          <p:cNvSpPr/>
          <p:nvPr/>
        </p:nvSpPr>
        <p:spPr bwMode="gray">
          <a:xfrm>
            <a:off x="1596375"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42" name="TextBox 41"/>
          <p:cNvSpPr txBox="1"/>
          <p:nvPr/>
        </p:nvSpPr>
        <p:spPr bwMode="gray">
          <a:xfrm>
            <a:off x="4357433" y="1862816"/>
            <a:ext cx="612596" cy="123111"/>
          </a:xfrm>
          <a:prstGeom prst="rect">
            <a:avLst/>
          </a:prstGeom>
          <a:noFill/>
        </p:spPr>
        <p:txBody>
          <a:bodyPr wrap="square" lIns="0" tIns="0" rIns="0" bIns="0" rtlCol="0">
            <a:spAutoFit/>
          </a:bodyPr>
          <a:lstStyle/>
          <a:p>
            <a:pPr algn="ctr">
              <a:spcBef>
                <a:spcPts val="500"/>
              </a:spcBef>
            </a:pPr>
            <a:r>
              <a:rPr lang="en-US" sz="800" b="1" dirty="0"/>
              <a:t>April</a:t>
            </a:r>
          </a:p>
        </p:txBody>
      </p:sp>
      <p:pic>
        <p:nvPicPr>
          <p:cNvPr id="50" name="Picture 49"/>
          <p:cNvPicPr>
            <a:picLocks noChangeAspect="1"/>
          </p:cNvPicPr>
          <p:nvPr/>
        </p:nvPicPr>
        <p:blipFill>
          <a:blip r:embed="rId6"/>
          <a:srcRect/>
          <a:stretch/>
        </p:blipFill>
        <p:spPr bwMode="gray">
          <a:xfrm>
            <a:off x="3578916" y="1194419"/>
            <a:ext cx="260253" cy="187960"/>
          </a:xfrm>
          <a:prstGeom prst="rect">
            <a:avLst/>
          </a:prstGeom>
        </p:spPr>
      </p:pic>
      <p:sp>
        <p:nvSpPr>
          <p:cNvPr id="69" name="Oval 68"/>
          <p:cNvSpPr/>
          <p:nvPr/>
        </p:nvSpPr>
        <p:spPr bwMode="gray">
          <a:xfrm>
            <a:off x="4557483"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5</a:t>
            </a:r>
          </a:p>
        </p:txBody>
      </p:sp>
      <p:sp>
        <p:nvSpPr>
          <p:cNvPr id="48" name="TextBox 47"/>
          <p:cNvSpPr txBox="1"/>
          <p:nvPr/>
        </p:nvSpPr>
        <p:spPr bwMode="gray">
          <a:xfrm>
            <a:off x="5385993" y="1862817"/>
            <a:ext cx="533747" cy="123111"/>
          </a:xfrm>
          <a:prstGeom prst="rect">
            <a:avLst/>
          </a:prstGeom>
          <a:noFill/>
        </p:spPr>
        <p:txBody>
          <a:bodyPr wrap="square" lIns="0" tIns="0" rIns="0" bIns="0" rtlCol="0">
            <a:spAutoFit/>
          </a:bodyPr>
          <a:lstStyle/>
          <a:p>
            <a:pPr algn="ctr">
              <a:spcBef>
                <a:spcPts val="500"/>
              </a:spcBef>
            </a:pPr>
            <a:r>
              <a:rPr lang="en-US" sz="800" b="1" dirty="0"/>
              <a:t>May</a:t>
            </a:r>
          </a:p>
        </p:txBody>
      </p:sp>
      <p:sp>
        <p:nvSpPr>
          <p:cNvPr id="70" name="Oval 69"/>
          <p:cNvSpPr/>
          <p:nvPr/>
        </p:nvSpPr>
        <p:spPr bwMode="gray">
          <a:xfrm>
            <a:off x="5544519"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6</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5524766" y="1224334"/>
            <a:ext cx="256199" cy="167383"/>
          </a:xfrm>
          <a:prstGeom prst="rect">
            <a:avLst/>
          </a:prstGeom>
        </p:spPr>
      </p:pic>
      <p:sp>
        <p:nvSpPr>
          <p:cNvPr id="41" name="TextBox 40"/>
          <p:cNvSpPr txBox="1"/>
          <p:nvPr/>
        </p:nvSpPr>
        <p:spPr bwMode="gray">
          <a:xfrm>
            <a:off x="348544" y="1862817"/>
            <a:ext cx="738284" cy="123111"/>
          </a:xfrm>
          <a:prstGeom prst="rect">
            <a:avLst/>
          </a:prstGeom>
          <a:noFill/>
        </p:spPr>
        <p:txBody>
          <a:bodyPr wrap="square" lIns="0" tIns="0" rIns="0" bIns="0" rtlCol="0">
            <a:spAutoFit/>
          </a:bodyPr>
          <a:lstStyle/>
          <a:p>
            <a:pPr algn="ctr">
              <a:spcBef>
                <a:spcPts val="500"/>
              </a:spcBef>
            </a:pPr>
            <a:r>
              <a:rPr lang="en-US" sz="800" b="1" dirty="0"/>
              <a:t>Aug/Sept</a:t>
            </a:r>
          </a:p>
        </p:txBody>
      </p:sp>
      <p:pic>
        <p:nvPicPr>
          <p:cNvPr id="56" name="Picture 55"/>
          <p:cNvPicPr>
            <a:picLocks noChangeAspect="1"/>
          </p:cNvPicPr>
          <p:nvPr/>
        </p:nvPicPr>
        <p:blipFill>
          <a:blip r:embed="rId8"/>
          <a:srcRect/>
          <a:stretch/>
        </p:blipFill>
        <p:spPr bwMode="gray">
          <a:xfrm>
            <a:off x="2585786" y="1134177"/>
            <a:ext cx="236100" cy="275450"/>
          </a:xfrm>
          <a:prstGeom prst="rect">
            <a:avLst/>
          </a:prstGeom>
        </p:spPr>
      </p:pic>
      <p:sp>
        <p:nvSpPr>
          <p:cNvPr id="64" name="Oval 63"/>
          <p:cNvSpPr/>
          <p:nvPr/>
        </p:nvSpPr>
        <p:spPr bwMode="gray">
          <a:xfrm>
            <a:off x="609339" y="1510903"/>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40" name="Text Placeholder 12"/>
          <p:cNvSpPr txBox="1">
            <a:spLocks/>
          </p:cNvSpPr>
          <p:nvPr/>
        </p:nvSpPr>
        <p:spPr bwMode="gray">
          <a:xfrm>
            <a:off x="280195" y="3029991"/>
            <a:ext cx="911574"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Students solidify lists and materials</a:t>
            </a:r>
          </a:p>
        </p:txBody>
      </p:sp>
      <p:sp>
        <p:nvSpPr>
          <p:cNvPr id="46" name="Text Placeholder 12"/>
          <p:cNvSpPr txBox="1">
            <a:spLocks/>
          </p:cNvSpPr>
          <p:nvPr/>
        </p:nvSpPr>
        <p:spPr bwMode="gray">
          <a:xfrm>
            <a:off x="1208242" y="3029991"/>
            <a:ext cx="1071305" cy="654025"/>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Finalize essays and recommendations</a:t>
            </a:r>
          </a:p>
          <a:p>
            <a:pPr marL="118872" indent="-118872">
              <a:spcBef>
                <a:spcPts val="300"/>
              </a:spcBef>
            </a:pPr>
            <a:r>
              <a:rPr lang="en-US" sz="800" dirty="0"/>
              <a:t>Submit EA/ED applications</a:t>
            </a:r>
          </a:p>
        </p:txBody>
      </p:sp>
      <p:sp>
        <p:nvSpPr>
          <p:cNvPr id="58" name="Text Placeholder 12"/>
          <p:cNvSpPr txBox="1">
            <a:spLocks/>
          </p:cNvSpPr>
          <p:nvPr/>
        </p:nvSpPr>
        <p:spPr bwMode="gray">
          <a:xfrm>
            <a:off x="2283745" y="3029991"/>
            <a:ext cx="932301" cy="90024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Students submit regular decision applications</a:t>
            </a:r>
          </a:p>
          <a:p>
            <a:pPr marL="118872" indent="-118872">
              <a:spcBef>
                <a:spcPts val="300"/>
              </a:spcBef>
            </a:pPr>
            <a:r>
              <a:rPr lang="en-US" sz="800" dirty="0"/>
              <a:t>EA/ED decisions released</a:t>
            </a:r>
          </a:p>
        </p:txBody>
      </p:sp>
      <p:sp>
        <p:nvSpPr>
          <p:cNvPr id="59" name="Text Placeholder 12"/>
          <p:cNvSpPr txBox="1">
            <a:spLocks/>
          </p:cNvSpPr>
          <p:nvPr/>
        </p:nvSpPr>
        <p:spPr bwMode="gray">
          <a:xfrm>
            <a:off x="3300530" y="3029991"/>
            <a:ext cx="932301" cy="90024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Regular decision begin releasing</a:t>
            </a:r>
          </a:p>
          <a:p>
            <a:pPr marL="118872" indent="-118872">
              <a:spcBef>
                <a:spcPts val="300"/>
              </a:spcBef>
            </a:pPr>
            <a:r>
              <a:rPr lang="en-US" sz="800" dirty="0"/>
              <a:t>Rolling admission applications submitted</a:t>
            </a:r>
          </a:p>
        </p:txBody>
      </p:sp>
      <p:sp>
        <p:nvSpPr>
          <p:cNvPr id="60" name="Text Placeholder 12"/>
          <p:cNvSpPr txBox="1">
            <a:spLocks/>
          </p:cNvSpPr>
          <p:nvPr/>
        </p:nvSpPr>
        <p:spPr bwMode="gray">
          <a:xfrm>
            <a:off x="4243427" y="3029991"/>
            <a:ext cx="932301"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Students begin deliberating about offers</a:t>
            </a:r>
          </a:p>
        </p:txBody>
      </p:sp>
      <p:sp>
        <p:nvSpPr>
          <p:cNvPr id="61" name="Text Placeholder 12"/>
          <p:cNvSpPr txBox="1">
            <a:spLocks/>
          </p:cNvSpPr>
          <p:nvPr/>
        </p:nvSpPr>
        <p:spPr bwMode="gray">
          <a:xfrm>
            <a:off x="5192201" y="3029991"/>
            <a:ext cx="932301"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United States commitment deadline</a:t>
            </a:r>
          </a:p>
        </p:txBody>
      </p:sp>
      <p:sp>
        <p:nvSpPr>
          <p:cNvPr id="2" name="Text Placeholder 12">
            <a:extLst>
              <a:ext uri="{FF2B5EF4-FFF2-40B4-BE49-F238E27FC236}">
                <a16:creationId xmlns:a16="http://schemas.microsoft.com/office/drawing/2014/main" id="{86A62240-8351-0CF9-3E8F-51D536F35698}"/>
              </a:ext>
            </a:extLst>
          </p:cNvPr>
          <p:cNvSpPr txBox="1">
            <a:spLocks/>
          </p:cNvSpPr>
          <p:nvPr/>
        </p:nvSpPr>
        <p:spPr bwMode="gray">
          <a:xfrm>
            <a:off x="5175728" y="3461633"/>
            <a:ext cx="932301" cy="615553"/>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p:txBody>
      </p:sp>
      <p:sp>
        <p:nvSpPr>
          <p:cNvPr id="3" name="Text Placeholder 12">
            <a:extLst>
              <a:ext uri="{FF2B5EF4-FFF2-40B4-BE49-F238E27FC236}">
                <a16:creationId xmlns:a16="http://schemas.microsoft.com/office/drawing/2014/main" id="{2CEE7C79-CE02-ED8B-B345-B767932DFB37}"/>
              </a:ext>
            </a:extLst>
          </p:cNvPr>
          <p:cNvSpPr txBox="1">
            <a:spLocks/>
          </p:cNvSpPr>
          <p:nvPr/>
        </p:nvSpPr>
        <p:spPr bwMode="gray">
          <a:xfrm>
            <a:off x="280195" y="3467543"/>
            <a:ext cx="911574" cy="615553"/>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p:txBody>
      </p:sp>
      <p:sp>
        <p:nvSpPr>
          <p:cNvPr id="4" name="Text Placeholder 12">
            <a:extLst>
              <a:ext uri="{FF2B5EF4-FFF2-40B4-BE49-F238E27FC236}">
                <a16:creationId xmlns:a16="http://schemas.microsoft.com/office/drawing/2014/main" id="{008D58E0-F1F1-66BD-6F26-2B156E9DF365}"/>
              </a:ext>
            </a:extLst>
          </p:cNvPr>
          <p:cNvSpPr txBox="1">
            <a:spLocks/>
          </p:cNvSpPr>
          <p:nvPr/>
        </p:nvSpPr>
        <p:spPr bwMode="gray">
          <a:xfrm>
            <a:off x="1202104" y="3727412"/>
            <a:ext cx="1071305"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p:txBody>
      </p:sp>
      <p:sp>
        <p:nvSpPr>
          <p:cNvPr id="5" name="Text Placeholder 12">
            <a:extLst>
              <a:ext uri="{FF2B5EF4-FFF2-40B4-BE49-F238E27FC236}">
                <a16:creationId xmlns:a16="http://schemas.microsoft.com/office/drawing/2014/main" id="{08B1F13E-0D3A-F6FC-0834-B8B4E7F5800F}"/>
              </a:ext>
            </a:extLst>
          </p:cNvPr>
          <p:cNvSpPr txBox="1">
            <a:spLocks/>
          </p:cNvSpPr>
          <p:nvPr/>
        </p:nvSpPr>
        <p:spPr bwMode="gray">
          <a:xfrm>
            <a:off x="2273409" y="3963364"/>
            <a:ext cx="1026549"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p:txBody>
      </p:sp>
      <p:sp>
        <p:nvSpPr>
          <p:cNvPr id="8" name="Text Placeholder 12">
            <a:extLst>
              <a:ext uri="{FF2B5EF4-FFF2-40B4-BE49-F238E27FC236}">
                <a16:creationId xmlns:a16="http://schemas.microsoft.com/office/drawing/2014/main" id="{AC55EBF2-FFAD-1F09-57D2-AA3617BC021E}"/>
              </a:ext>
            </a:extLst>
          </p:cNvPr>
          <p:cNvSpPr txBox="1">
            <a:spLocks/>
          </p:cNvSpPr>
          <p:nvPr/>
        </p:nvSpPr>
        <p:spPr bwMode="gray">
          <a:xfrm>
            <a:off x="3299958" y="3959986"/>
            <a:ext cx="932301" cy="77713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a:p>
            <a:pPr marL="118872" indent="-118872">
              <a:spcBef>
                <a:spcPts val="300"/>
              </a:spcBef>
            </a:pPr>
            <a:endParaRPr lang="en-US" sz="800" dirty="0">
              <a:solidFill>
                <a:schemeClr val="accent6"/>
              </a:solidFill>
            </a:endParaRPr>
          </a:p>
        </p:txBody>
      </p:sp>
      <p:sp>
        <p:nvSpPr>
          <p:cNvPr id="9" name="Text Placeholder 12">
            <a:extLst>
              <a:ext uri="{FF2B5EF4-FFF2-40B4-BE49-F238E27FC236}">
                <a16:creationId xmlns:a16="http://schemas.microsoft.com/office/drawing/2014/main" id="{5C0652EA-E990-DC03-CC78-57AE8C4CEFEC}"/>
              </a:ext>
            </a:extLst>
          </p:cNvPr>
          <p:cNvSpPr txBox="1">
            <a:spLocks/>
          </p:cNvSpPr>
          <p:nvPr/>
        </p:nvSpPr>
        <p:spPr bwMode="gray">
          <a:xfrm>
            <a:off x="4259900" y="3435906"/>
            <a:ext cx="932301" cy="615553"/>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solidFill>
                  <a:schemeClr val="accent6"/>
                </a:solidFill>
              </a:rPr>
              <a:t>Students receive admissions and scholarship offers</a:t>
            </a:r>
          </a:p>
        </p:txBody>
      </p:sp>
      <p:sp>
        <p:nvSpPr>
          <p:cNvPr id="12" name="Rectangle 11">
            <a:extLst>
              <a:ext uri="{FF2B5EF4-FFF2-40B4-BE49-F238E27FC236}">
                <a16:creationId xmlns:a16="http://schemas.microsoft.com/office/drawing/2014/main" id="{90E61DD9-51F5-B043-F769-4739879B3780}"/>
              </a:ext>
            </a:extLst>
          </p:cNvPr>
          <p:cNvSpPr/>
          <p:nvPr/>
        </p:nvSpPr>
        <p:spPr bwMode="gray">
          <a:xfrm>
            <a:off x="5385993" y="13648"/>
            <a:ext cx="1014807" cy="56630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4C6C6FE6-9BE9-3FA5-A95B-AACE5DB84CFB}"/>
              </a:ext>
            </a:extLst>
          </p:cNvPr>
          <p:cNvPicPr>
            <a:picLocks noChangeAspect="1"/>
          </p:cNvPicPr>
          <p:nvPr/>
        </p:nvPicPr>
        <p:blipFill>
          <a:blip r:embed="rId9"/>
          <a:stretch>
            <a:fillRect/>
          </a:stretch>
        </p:blipFill>
        <p:spPr>
          <a:xfrm>
            <a:off x="5807547" y="-5290"/>
            <a:ext cx="600964" cy="604177"/>
          </a:xfrm>
          <a:prstGeom prst="rect">
            <a:avLst/>
          </a:prstGeom>
        </p:spPr>
      </p:pic>
      <p:pic>
        <p:nvPicPr>
          <p:cNvPr id="13" name="Picture 12">
            <a:extLst>
              <a:ext uri="{FF2B5EF4-FFF2-40B4-BE49-F238E27FC236}">
                <a16:creationId xmlns:a16="http://schemas.microsoft.com/office/drawing/2014/main" id="{CB6505B5-EE18-8384-32D6-C9D2C71E5040}"/>
              </a:ext>
            </a:extLst>
          </p:cNvPr>
          <p:cNvPicPr>
            <a:picLocks noChangeAspect="1"/>
          </p:cNvPicPr>
          <p:nvPr/>
        </p:nvPicPr>
        <p:blipFill>
          <a:blip r:embed="rId10"/>
          <a:stretch>
            <a:fillRect/>
          </a:stretch>
        </p:blipFill>
        <p:spPr>
          <a:xfrm>
            <a:off x="4555384" y="1155599"/>
            <a:ext cx="216694" cy="257969"/>
          </a:xfrm>
          <a:prstGeom prst="rect">
            <a:avLst/>
          </a:prstGeom>
        </p:spPr>
      </p:pic>
    </p:spTree>
    <p:custDataLst>
      <p:tags r:id="rId1"/>
    </p:custDataLst>
    <p:extLst>
      <p:ext uri="{BB962C8B-B14F-4D97-AF65-F5344CB8AC3E}">
        <p14:creationId xmlns:p14="http://schemas.microsoft.com/office/powerpoint/2010/main" val="15728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ppt_x"/>
                                          </p:val>
                                        </p:tav>
                                        <p:tav tm="100000">
                                          <p:val>
                                            <p:strVal val="#ppt_x"/>
                                          </p:val>
                                        </p:tav>
                                      </p:tavLst>
                                    </p:anim>
                                    <p:anim calcmode="lin" valueType="num">
                                      <p:cBhvr additive="base">
                                        <p:cTn id="56" dur="500" fill="hold"/>
                                        <p:tgtEl>
                                          <p:spTgt spid="9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47" grpId="0"/>
      <p:bldP spid="43" grpId="0"/>
      <p:bldP spid="74" grpId="0"/>
      <p:bldP spid="44" grpId="0"/>
      <p:bldP spid="42" grpId="0"/>
      <p:bldP spid="48" grpId="0"/>
      <p:bldP spid="41" grpId="0"/>
      <p:bldP spid="40" grpId="0"/>
      <p:bldP spid="46" grpId="0"/>
      <p:bldP spid="58" grpId="0"/>
      <p:bldP spid="59" grpId="0"/>
      <p:bldP spid="60" grpId="0"/>
      <p:bldP spid="61" grpId="0"/>
      <p:bldP spid="2" grpId="0"/>
      <p:bldP spid="3" grpId="0"/>
      <p:bldP spid="4" grpId="0"/>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4D80-286F-5905-BDC8-2C3408827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7BDBC-8224-8BD0-53FD-6459A413D723}"/>
              </a:ext>
            </a:extLst>
          </p:cNvPr>
          <p:cNvSpPr>
            <a:spLocks noGrp="1"/>
          </p:cNvSpPr>
          <p:nvPr>
            <p:ph type="title"/>
          </p:nvPr>
        </p:nvSpPr>
        <p:spPr/>
        <p:txBody>
          <a:bodyPr/>
          <a:lstStyle/>
          <a:p>
            <a:r>
              <a:rPr lang="en-US" dirty="0"/>
              <a:t>Low Lift, No Risk</a:t>
            </a:r>
          </a:p>
        </p:txBody>
      </p:sp>
      <p:sp>
        <p:nvSpPr>
          <p:cNvPr id="4" name="Text Placeholder 3">
            <a:extLst>
              <a:ext uri="{FF2B5EF4-FFF2-40B4-BE49-F238E27FC236}">
                <a16:creationId xmlns:a16="http://schemas.microsoft.com/office/drawing/2014/main" id="{66D81F27-172A-6571-CA66-EDB7E1559805}"/>
              </a:ext>
            </a:extLst>
          </p:cNvPr>
          <p:cNvSpPr>
            <a:spLocks noGrp="1"/>
          </p:cNvSpPr>
          <p:nvPr>
            <p:ph type="body" sz="quarter" idx="17"/>
          </p:nvPr>
        </p:nvSpPr>
        <p:spPr>
          <a:xfrm>
            <a:off x="879804" y="963057"/>
            <a:ext cx="4631715" cy="2180149"/>
          </a:xfrm>
        </p:spPr>
        <p:txBody>
          <a:bodyPr/>
          <a:lstStyle/>
          <a:p>
            <a:r>
              <a:rPr lang="en-US" dirty="0"/>
              <a:t>Students will:</a:t>
            </a:r>
          </a:p>
          <a:p>
            <a:pPr marL="285750" indent="-285750">
              <a:buFont typeface="Arial" panose="020B0604020202020204" pitchFamily="34" charset="0"/>
              <a:buChar char="•"/>
            </a:pPr>
            <a:r>
              <a:rPr lang="en-US" sz="1200" dirty="0"/>
              <a:t>Focus on getting to know the institution versus navigating the application process</a:t>
            </a:r>
          </a:p>
          <a:p>
            <a:pPr marL="285750" indent="-285750">
              <a:buFont typeface="Arial" panose="020B0604020202020204" pitchFamily="34" charset="0"/>
              <a:buChar char="•"/>
            </a:pPr>
            <a:r>
              <a:rPr lang="en-US" sz="1200" dirty="0"/>
              <a:t>Already know if a university is an affordable option</a:t>
            </a:r>
          </a:p>
          <a:p>
            <a:pPr marL="285750" indent="-285750">
              <a:buFont typeface="Arial" panose="020B0604020202020204" pitchFamily="34" charset="0"/>
              <a:buChar char="•"/>
            </a:pPr>
            <a:r>
              <a:rPr lang="en-US" sz="1200" dirty="0"/>
              <a:t>Gain confidence and minimize their anxiety over being accepted into university</a:t>
            </a:r>
          </a:p>
          <a:p>
            <a:pPr marL="285750" indent="-285750">
              <a:buFont typeface="Arial" panose="020B0604020202020204" pitchFamily="34" charset="0"/>
              <a:buChar char="•"/>
            </a:pPr>
            <a:r>
              <a:rPr lang="en-US" sz="1200" dirty="0"/>
              <a:t>Only receive acceptances, no rejections</a:t>
            </a:r>
          </a:p>
        </p:txBody>
      </p:sp>
      <p:pic>
        <p:nvPicPr>
          <p:cNvPr id="7" name="Picture 6">
            <a:extLst>
              <a:ext uri="{FF2B5EF4-FFF2-40B4-BE49-F238E27FC236}">
                <a16:creationId xmlns:a16="http://schemas.microsoft.com/office/drawing/2014/main" id="{3B0A7314-C309-C069-0E41-49625E04809B}"/>
              </a:ext>
            </a:extLst>
          </p:cNvPr>
          <p:cNvPicPr>
            <a:picLocks noChangeAspect="1"/>
          </p:cNvPicPr>
          <p:nvPr/>
        </p:nvPicPr>
        <p:blipFill>
          <a:blip r:embed="rId3"/>
          <a:stretch>
            <a:fillRect/>
          </a:stretch>
        </p:blipFill>
        <p:spPr>
          <a:xfrm rot="5400000">
            <a:off x="5257701" y="3657501"/>
            <a:ext cx="1140051" cy="1146147"/>
          </a:xfrm>
          <a:prstGeom prst="rect">
            <a:avLst/>
          </a:prstGeom>
        </p:spPr>
      </p:pic>
    </p:spTree>
    <p:extLst>
      <p:ext uri="{BB962C8B-B14F-4D97-AF65-F5344CB8AC3E}">
        <p14:creationId xmlns:p14="http://schemas.microsoft.com/office/powerpoint/2010/main" val="397305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a:extLst>
            <a:ext uri="{FF2B5EF4-FFF2-40B4-BE49-F238E27FC236}">
              <a16:creationId xmlns:a16="http://schemas.microsoft.com/office/drawing/2014/main" id="{950B79C7-4F6C-6D31-B8AF-F24B460D982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3518F24-21DE-891C-60C2-37AEF832D985}"/>
              </a:ext>
              <a:ext uri="{C183D7F6-B498-43B3-948B-1728B52AA6E4}">
                <adec:decorative xmlns:adec="http://schemas.microsoft.com/office/drawing/2017/decorative" val="1"/>
              </a:ext>
            </a:extLst>
          </p:cNvPr>
          <p:cNvSpPr/>
          <p:nvPr/>
        </p:nvSpPr>
        <p:spPr bwMode="gray">
          <a:xfrm>
            <a:off x="0" y="471293"/>
            <a:ext cx="6400800" cy="3872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EdTech Breakthrough Award graphic">
            <a:extLst>
              <a:ext uri="{FF2B5EF4-FFF2-40B4-BE49-F238E27FC236}">
                <a16:creationId xmlns:a16="http://schemas.microsoft.com/office/drawing/2014/main" id="{4133AE30-C5F8-F334-5EDB-CFCF70341EB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10466" y="3725768"/>
            <a:ext cx="897774" cy="457200"/>
          </a:xfrm>
          <a:prstGeom prst="rect">
            <a:avLst/>
          </a:prstGeom>
        </p:spPr>
      </p:pic>
      <p:pic>
        <p:nvPicPr>
          <p:cNvPr id="7" name="Picture 6" descr="Fast Company World Changing Ideas 2023 graphic">
            <a:extLst>
              <a:ext uri="{FF2B5EF4-FFF2-40B4-BE49-F238E27FC236}">
                <a16:creationId xmlns:a16="http://schemas.microsoft.com/office/drawing/2014/main" id="{D4A59243-9918-25B8-3ECC-F85E888329A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72105" y="3708873"/>
            <a:ext cx="1281658" cy="457200"/>
          </a:xfrm>
          <a:prstGeom prst="rect">
            <a:avLst/>
          </a:prstGeom>
        </p:spPr>
      </p:pic>
      <p:sp>
        <p:nvSpPr>
          <p:cNvPr id="9" name="Title 8">
            <a:extLst>
              <a:ext uri="{FF2B5EF4-FFF2-40B4-BE49-F238E27FC236}">
                <a16:creationId xmlns:a16="http://schemas.microsoft.com/office/drawing/2014/main" id="{37716853-5CCB-D6CF-C1F8-802BAB0D703F}"/>
              </a:ext>
            </a:extLst>
          </p:cNvPr>
          <p:cNvSpPr txBox="1">
            <a:spLocks noGrp="1"/>
          </p:cNvSpPr>
          <p:nvPr>
            <p:ph type="title" idx="4294967295"/>
          </p:nvPr>
        </p:nvSpPr>
        <p:spPr>
          <a:xfrm>
            <a:off x="1279768" y="625863"/>
            <a:ext cx="3841264"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E48"/>
                </a:solidFill>
                <a:effectLst/>
                <a:uLnTx/>
                <a:uFillTx/>
                <a:latin typeface="Rockwell"/>
                <a:ea typeface="+mn-ea"/>
                <a:cs typeface="+mn-cs"/>
              </a:rPr>
              <a:t>Interested to learn more?</a:t>
            </a:r>
          </a:p>
        </p:txBody>
      </p:sp>
      <p:grpSp>
        <p:nvGrpSpPr>
          <p:cNvPr id="20" name="Group 19">
            <a:extLst>
              <a:ext uri="{FF2B5EF4-FFF2-40B4-BE49-F238E27FC236}">
                <a16:creationId xmlns:a16="http://schemas.microsoft.com/office/drawing/2014/main" id="{354ADB2C-B453-8D64-CCCB-CFCA4AA1E5B6}"/>
              </a:ext>
              <a:ext uri="{C183D7F6-B498-43B3-948B-1728B52AA6E4}">
                <adec:decorative xmlns:adec="http://schemas.microsoft.com/office/drawing/2017/decorative" val="1"/>
              </a:ext>
            </a:extLst>
          </p:cNvPr>
          <p:cNvGrpSpPr>
            <a:grpSpLocks noChangeAspect="1"/>
          </p:cNvGrpSpPr>
          <p:nvPr/>
        </p:nvGrpSpPr>
        <p:grpSpPr>
          <a:xfrm>
            <a:off x="-7144" y="456553"/>
            <a:ext cx="1139371" cy="1139278"/>
            <a:chOff x="-6179" y="-6178"/>
            <a:chExt cx="1101731" cy="1101641"/>
          </a:xfrm>
        </p:grpSpPr>
        <p:sp>
          <p:nvSpPr>
            <p:cNvPr id="21" name="Right Triangle 20">
              <a:extLst>
                <a:ext uri="{FF2B5EF4-FFF2-40B4-BE49-F238E27FC236}">
                  <a16:creationId xmlns:a16="http://schemas.microsoft.com/office/drawing/2014/main" id="{BF022FDB-BD59-FB16-1024-B38E554B2B43}"/>
                </a:ext>
              </a:extLst>
            </p:cNvPr>
            <p:cNvSpPr/>
            <p:nvPr/>
          </p:nvSpPr>
          <p:spPr bwMode="gray">
            <a:xfrm rot="10800000" flipH="1">
              <a:off x="-6178" y="-6178"/>
              <a:ext cx="365760" cy="36576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2" name="Right Triangle 21">
              <a:extLst>
                <a:ext uri="{FF2B5EF4-FFF2-40B4-BE49-F238E27FC236}">
                  <a16:creationId xmlns:a16="http://schemas.microsoft.com/office/drawing/2014/main" id="{7ED43F42-F4BF-3F40-615E-CB27171890D8}"/>
                </a:ext>
              </a:extLst>
            </p:cNvPr>
            <p:cNvSpPr/>
            <p:nvPr/>
          </p:nvSpPr>
          <p:spPr bwMode="gray">
            <a:xfrm rot="10800000" flipH="1">
              <a:off x="365760" y="-6178"/>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3" name="Right Triangle 22">
              <a:extLst>
                <a:ext uri="{FF2B5EF4-FFF2-40B4-BE49-F238E27FC236}">
                  <a16:creationId xmlns:a16="http://schemas.microsoft.com/office/drawing/2014/main" id="{8787CC20-C1BC-BC01-9ED5-7E745680B667}"/>
                </a:ext>
              </a:extLst>
            </p:cNvPr>
            <p:cNvSpPr/>
            <p:nvPr/>
          </p:nvSpPr>
          <p:spPr bwMode="gray">
            <a:xfrm rot="10800000" flipH="1">
              <a:off x="365760" y="365761"/>
              <a:ext cx="365760" cy="36576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4" name="Right Triangle 23">
              <a:extLst>
                <a:ext uri="{FF2B5EF4-FFF2-40B4-BE49-F238E27FC236}">
                  <a16:creationId xmlns:a16="http://schemas.microsoft.com/office/drawing/2014/main" id="{30A4AC1B-90EA-BD27-0DDD-805C091A755A}"/>
                </a:ext>
              </a:extLst>
            </p:cNvPr>
            <p:cNvSpPr/>
            <p:nvPr/>
          </p:nvSpPr>
          <p:spPr bwMode="gray">
            <a:xfrm rot="10800000" flipH="1">
              <a:off x="729792" y="-6177"/>
              <a:ext cx="365760" cy="3657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5" name="Right Triangle 24">
              <a:extLst>
                <a:ext uri="{FF2B5EF4-FFF2-40B4-BE49-F238E27FC236}">
                  <a16:creationId xmlns:a16="http://schemas.microsoft.com/office/drawing/2014/main" id="{4B9B47DC-8261-673C-8264-B86CD68574E5}"/>
                </a:ext>
              </a:extLst>
            </p:cNvPr>
            <p:cNvSpPr/>
            <p:nvPr/>
          </p:nvSpPr>
          <p:spPr bwMode="gray">
            <a:xfrm rot="10800000" flipH="1">
              <a:off x="-6178" y="729703"/>
              <a:ext cx="365760" cy="3657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26" name="Right Triangle 25">
              <a:extLst>
                <a:ext uri="{FF2B5EF4-FFF2-40B4-BE49-F238E27FC236}">
                  <a16:creationId xmlns:a16="http://schemas.microsoft.com/office/drawing/2014/main" id="{AD905368-5886-1F58-ABB4-86E4DD2020B4}"/>
                </a:ext>
              </a:extLst>
            </p:cNvPr>
            <p:cNvSpPr/>
            <p:nvPr/>
          </p:nvSpPr>
          <p:spPr bwMode="gray">
            <a:xfrm rot="10800000" flipH="1">
              <a:off x="-6179" y="364852"/>
              <a:ext cx="365760" cy="3657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grpSp>
      <p:sp>
        <p:nvSpPr>
          <p:cNvPr id="12" name="Rectangle 1">
            <a:extLst>
              <a:ext uri="{FF2B5EF4-FFF2-40B4-BE49-F238E27FC236}">
                <a16:creationId xmlns:a16="http://schemas.microsoft.com/office/drawing/2014/main" id="{AAA5D719-20A5-CF89-F061-25DEB10BF072}"/>
              </a:ext>
            </a:extLst>
          </p:cNvPr>
          <p:cNvSpPr>
            <a:spLocks noChangeArrowheads="1"/>
          </p:cNvSpPr>
          <p:nvPr/>
        </p:nvSpPr>
        <p:spPr bwMode="auto">
          <a:xfrm>
            <a:off x="0" y="0"/>
            <a:ext cx="640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675B685-D742-67FD-3DD9-D0A828770FD2}"/>
              </a:ext>
            </a:extLst>
          </p:cNvPr>
          <p:cNvSpPr/>
          <p:nvPr/>
        </p:nvSpPr>
        <p:spPr bwMode="gray">
          <a:xfrm>
            <a:off x="1502148" y="1308258"/>
            <a:ext cx="981745" cy="23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9EC0B05D-2A78-416D-3604-E2A7441554F8}"/>
              </a:ext>
            </a:extLst>
          </p:cNvPr>
          <p:cNvSpPr/>
          <p:nvPr/>
        </p:nvSpPr>
        <p:spPr bwMode="gray">
          <a:xfrm>
            <a:off x="3916907" y="1308258"/>
            <a:ext cx="981745" cy="23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A0D32EEF-3430-DBEB-6D81-6BC35681727E}"/>
              </a:ext>
            </a:extLst>
          </p:cNvPr>
          <p:cNvPicPr>
            <a:picLocks noChangeAspect="1"/>
          </p:cNvPicPr>
          <p:nvPr/>
        </p:nvPicPr>
        <p:blipFill>
          <a:blip r:embed="rId5"/>
          <a:stretch>
            <a:fillRect/>
          </a:stretch>
        </p:blipFill>
        <p:spPr>
          <a:xfrm>
            <a:off x="2353311" y="1350918"/>
            <a:ext cx="1774552" cy="1774552"/>
          </a:xfrm>
          <a:prstGeom prst="rect">
            <a:avLst/>
          </a:prstGeom>
        </p:spPr>
      </p:pic>
    </p:spTree>
    <p:extLst>
      <p:ext uri="{BB962C8B-B14F-4D97-AF65-F5344CB8AC3E}">
        <p14:creationId xmlns:p14="http://schemas.microsoft.com/office/powerpoint/2010/main" val="132405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764C-6AA1-0746-AA32-32AAE4EFB8AE}"/>
              </a:ext>
            </a:extLst>
          </p:cNvPr>
          <p:cNvSpPr>
            <a:spLocks noGrp="1"/>
          </p:cNvSpPr>
          <p:nvPr>
            <p:ph type="title"/>
          </p:nvPr>
        </p:nvSpPr>
        <p:spPr/>
        <p:txBody>
          <a:bodyPr/>
          <a:lstStyle/>
          <a:p>
            <a:r>
              <a:rPr lang="en-US" dirty="0"/>
              <a:t>Meet Your Presenter</a:t>
            </a:r>
          </a:p>
        </p:txBody>
      </p:sp>
      <p:sp>
        <p:nvSpPr>
          <p:cNvPr id="58" name="Text Placeholder 4">
            <a:extLst>
              <a:ext uri="{FF2B5EF4-FFF2-40B4-BE49-F238E27FC236}">
                <a16:creationId xmlns:a16="http://schemas.microsoft.com/office/drawing/2014/main" id="{7589589C-5DB7-6E42-A4D4-4B7ECED54408}"/>
              </a:ext>
            </a:extLst>
          </p:cNvPr>
          <p:cNvSpPr txBox="1">
            <a:spLocks/>
          </p:cNvSpPr>
          <p:nvPr/>
        </p:nvSpPr>
        <p:spPr bwMode="gray">
          <a:xfrm>
            <a:off x="1842247" y="2884326"/>
            <a:ext cx="2729753" cy="762196"/>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dirty="0">
                <a:latin typeface="Rockwell" panose="02060603020205020403" pitchFamily="18" charset="77"/>
              </a:rPr>
              <a:t>Rebecca Kelley</a:t>
            </a:r>
            <a:br>
              <a:rPr lang="en-US" sz="1200" dirty="0"/>
            </a:br>
            <a:r>
              <a:rPr lang="en-US" sz="1000" i="1" dirty="0"/>
              <a:t>Senior Manager, Counselor Engagement</a:t>
            </a:r>
          </a:p>
          <a:p>
            <a:pPr algn="ctr"/>
            <a:r>
              <a:rPr lang="en-US" sz="1000" dirty="0" err="1"/>
              <a:t>rebeccakelley@eab.com</a:t>
            </a:r>
            <a:endParaRPr lang="en-US" sz="1000" i="1" dirty="0"/>
          </a:p>
        </p:txBody>
      </p:sp>
      <p:pic>
        <p:nvPicPr>
          <p:cNvPr id="59" name="Picture 58">
            <a:extLst>
              <a:ext uri="{FF2B5EF4-FFF2-40B4-BE49-F238E27FC236}">
                <a16:creationId xmlns:a16="http://schemas.microsoft.com/office/drawing/2014/main" id="{9D69395A-288A-D848-A51B-33D6979CF0FE}"/>
              </a:ext>
            </a:extLst>
          </p:cNvPr>
          <p:cNvPicPr>
            <a:picLocks noChangeAspect="1"/>
          </p:cNvPicPr>
          <p:nvPr/>
        </p:nvPicPr>
        <p:blipFill rotWithShape="1">
          <a:blip r:embed="rId3"/>
          <a:srcRect l="30787" t="7060" r="7469" b="2864"/>
          <a:stretch/>
        </p:blipFill>
        <p:spPr>
          <a:xfrm>
            <a:off x="2403848" y="1371612"/>
            <a:ext cx="1446044" cy="1402966"/>
          </a:xfrm>
          <a:prstGeom prst="rect">
            <a:avLst/>
          </a:prstGeom>
        </p:spPr>
      </p:pic>
    </p:spTree>
    <p:extLst>
      <p:ext uri="{BB962C8B-B14F-4D97-AF65-F5344CB8AC3E}">
        <p14:creationId xmlns:p14="http://schemas.microsoft.com/office/powerpoint/2010/main" val="46038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867FC29-42FC-BE03-6D99-D87A3C859CD6}"/>
              </a:ext>
            </a:extLst>
          </p:cNvPr>
          <p:cNvSpPr>
            <a:spLocks noGrp="1"/>
          </p:cNvSpPr>
          <p:nvPr>
            <p:ph type="body" sz="quarter" idx="13"/>
          </p:nvPr>
        </p:nvSpPr>
        <p:spPr>
          <a:xfrm>
            <a:off x="657757" y="1058980"/>
            <a:ext cx="3749041" cy="276999"/>
          </a:xfrm>
        </p:spPr>
        <p:txBody>
          <a:bodyPr/>
          <a:lstStyle/>
          <a:p>
            <a:r>
              <a:rPr lang="en-US" sz="1800" dirty="0"/>
              <a:t>What We’ll Cover</a:t>
            </a:r>
          </a:p>
        </p:txBody>
      </p:sp>
      <p:sp>
        <p:nvSpPr>
          <p:cNvPr id="15" name="Text Placeholder 14">
            <a:extLst>
              <a:ext uri="{FF2B5EF4-FFF2-40B4-BE49-F238E27FC236}">
                <a16:creationId xmlns:a16="http://schemas.microsoft.com/office/drawing/2014/main" id="{B59E784E-BBD9-DD60-3C0B-B5C2E432BD47}"/>
              </a:ext>
            </a:extLst>
          </p:cNvPr>
          <p:cNvSpPr>
            <a:spLocks noGrp="1"/>
          </p:cNvSpPr>
          <p:nvPr>
            <p:ph type="body" sz="quarter" idx="17"/>
          </p:nvPr>
        </p:nvSpPr>
        <p:spPr/>
        <p:txBody>
          <a:bodyPr/>
          <a:lstStyle/>
          <a:p>
            <a:endParaRPr lang="en-US" dirty="0"/>
          </a:p>
        </p:txBody>
      </p:sp>
      <p:sp>
        <p:nvSpPr>
          <p:cNvPr id="16" name="Text Placeholder 15">
            <a:extLst>
              <a:ext uri="{FF2B5EF4-FFF2-40B4-BE49-F238E27FC236}">
                <a16:creationId xmlns:a16="http://schemas.microsoft.com/office/drawing/2014/main" id="{3D6B3A96-4C91-D6A5-9FF3-698DBBFBBF7A}"/>
              </a:ext>
            </a:extLst>
          </p:cNvPr>
          <p:cNvSpPr>
            <a:spLocks noGrp="1"/>
          </p:cNvSpPr>
          <p:nvPr>
            <p:ph type="body" sz="quarter" idx="18"/>
          </p:nvPr>
        </p:nvSpPr>
        <p:spPr/>
        <p:txBody>
          <a:bodyPr/>
          <a:lstStyle/>
          <a:p>
            <a:r>
              <a:rPr lang="en-US" dirty="0"/>
              <a:t>What is Reverse Admissions?</a:t>
            </a:r>
          </a:p>
        </p:txBody>
      </p:sp>
      <p:sp>
        <p:nvSpPr>
          <p:cNvPr id="17" name="Text Placeholder 16">
            <a:extLst>
              <a:ext uri="{FF2B5EF4-FFF2-40B4-BE49-F238E27FC236}">
                <a16:creationId xmlns:a16="http://schemas.microsoft.com/office/drawing/2014/main" id="{E2D02B84-FD1A-70CD-8455-B71AB443BC6A}"/>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70E7E187-F7CD-4E80-D638-4610EB7FAE02}"/>
              </a:ext>
            </a:extLst>
          </p:cNvPr>
          <p:cNvSpPr>
            <a:spLocks noGrp="1"/>
          </p:cNvSpPr>
          <p:nvPr>
            <p:ph type="body" sz="quarter" idx="20"/>
          </p:nvPr>
        </p:nvSpPr>
        <p:spPr>
          <a:xfrm>
            <a:off x="1363152" y="2446016"/>
            <a:ext cx="3749040" cy="138499"/>
          </a:xfrm>
        </p:spPr>
        <p:txBody>
          <a:bodyPr/>
          <a:lstStyle/>
          <a:p>
            <a:r>
              <a:rPr lang="en-US" dirty="0"/>
              <a:t>The History</a:t>
            </a:r>
          </a:p>
        </p:txBody>
      </p:sp>
      <p:sp>
        <p:nvSpPr>
          <p:cNvPr id="19" name="Text Placeholder 18">
            <a:extLst>
              <a:ext uri="{FF2B5EF4-FFF2-40B4-BE49-F238E27FC236}">
                <a16:creationId xmlns:a16="http://schemas.microsoft.com/office/drawing/2014/main" id="{46EAC173-541A-68F2-4D1A-FF02392E7771}"/>
              </a:ext>
            </a:extLst>
          </p:cNvPr>
          <p:cNvSpPr>
            <a:spLocks noGrp="1"/>
          </p:cNvSpPr>
          <p:nvPr>
            <p:ph type="body" sz="quarter" idx="21"/>
          </p:nvPr>
        </p:nvSpPr>
        <p:spPr/>
        <p:txBody>
          <a:bodyPr/>
          <a:lstStyle/>
          <a:p>
            <a:endParaRPr lang="en-US"/>
          </a:p>
        </p:txBody>
      </p:sp>
      <p:sp>
        <p:nvSpPr>
          <p:cNvPr id="20" name="Text Placeholder 19">
            <a:extLst>
              <a:ext uri="{FF2B5EF4-FFF2-40B4-BE49-F238E27FC236}">
                <a16:creationId xmlns:a16="http://schemas.microsoft.com/office/drawing/2014/main" id="{FD634E5C-6654-79B2-7F58-B6FD1668739B}"/>
              </a:ext>
            </a:extLst>
          </p:cNvPr>
          <p:cNvSpPr>
            <a:spLocks noGrp="1"/>
          </p:cNvSpPr>
          <p:nvPr>
            <p:ph type="body" sz="quarter" idx="22"/>
          </p:nvPr>
        </p:nvSpPr>
        <p:spPr/>
        <p:txBody>
          <a:bodyPr/>
          <a:lstStyle/>
          <a:p>
            <a:r>
              <a:rPr lang="en-US" dirty="0"/>
              <a:t>Reverse vs. Direct</a:t>
            </a:r>
          </a:p>
        </p:txBody>
      </p:sp>
      <p:sp>
        <p:nvSpPr>
          <p:cNvPr id="21" name="Text Placeholder 20">
            <a:extLst>
              <a:ext uri="{FF2B5EF4-FFF2-40B4-BE49-F238E27FC236}">
                <a16:creationId xmlns:a16="http://schemas.microsoft.com/office/drawing/2014/main" id="{26E0D678-4C1F-B9C4-3E69-296AC786364D}"/>
              </a:ext>
            </a:extLst>
          </p:cNvPr>
          <p:cNvSpPr>
            <a:spLocks noGrp="1"/>
          </p:cNvSpPr>
          <p:nvPr>
            <p:ph type="body" sz="quarter" idx="23"/>
          </p:nvPr>
        </p:nvSpPr>
        <p:spPr/>
        <p:txBody>
          <a:bodyPr/>
          <a:lstStyle/>
          <a:p>
            <a:endParaRPr lang="en-US"/>
          </a:p>
        </p:txBody>
      </p:sp>
      <p:sp>
        <p:nvSpPr>
          <p:cNvPr id="22" name="Text Placeholder 21">
            <a:extLst>
              <a:ext uri="{FF2B5EF4-FFF2-40B4-BE49-F238E27FC236}">
                <a16:creationId xmlns:a16="http://schemas.microsoft.com/office/drawing/2014/main" id="{9D683AD7-8B12-803B-6A43-50A8CC93B792}"/>
              </a:ext>
            </a:extLst>
          </p:cNvPr>
          <p:cNvSpPr>
            <a:spLocks noGrp="1"/>
          </p:cNvSpPr>
          <p:nvPr>
            <p:ph type="body" sz="quarter" idx="24"/>
          </p:nvPr>
        </p:nvSpPr>
        <p:spPr>
          <a:xfrm>
            <a:off x="1345735" y="3610115"/>
            <a:ext cx="3749040" cy="138499"/>
          </a:xfrm>
        </p:spPr>
        <p:txBody>
          <a:bodyPr/>
          <a:lstStyle/>
          <a:p>
            <a:r>
              <a:rPr lang="en-US" dirty="0"/>
              <a:t>Benefits of Reverse Admissions</a:t>
            </a:r>
          </a:p>
        </p:txBody>
      </p:sp>
    </p:spTree>
    <p:extLst>
      <p:ext uri="{BB962C8B-B14F-4D97-AF65-F5344CB8AC3E}">
        <p14:creationId xmlns:p14="http://schemas.microsoft.com/office/powerpoint/2010/main" val="336753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1594195D-E97F-C858-A75D-5922CB4132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E2EEA6-3338-A365-352E-68F8774EBE40}"/>
              </a:ext>
            </a:extLst>
          </p:cNvPr>
          <p:cNvSpPr txBox="1">
            <a:spLocks noGrp="1"/>
          </p:cNvSpPr>
          <p:nvPr>
            <p:ph type="title" idx="4294967295"/>
          </p:nvPr>
        </p:nvSpPr>
        <p:spPr>
          <a:xfrm>
            <a:off x="927229" y="1901702"/>
            <a:ext cx="4546343" cy="3323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dirty="0">
                <a:solidFill>
                  <a:schemeClr val="bg1"/>
                </a:solidFill>
                <a:latin typeface="+mj-lt"/>
              </a:rPr>
              <a:t>What is Reverse Admissions?</a:t>
            </a:r>
          </a:p>
        </p:txBody>
      </p:sp>
      <p:grpSp>
        <p:nvGrpSpPr>
          <p:cNvPr id="32" name="Group 31">
            <a:extLst>
              <a:ext uri="{FF2B5EF4-FFF2-40B4-BE49-F238E27FC236}">
                <a16:creationId xmlns:a16="http://schemas.microsoft.com/office/drawing/2014/main" id="{5F099EF6-9567-314F-29F5-1D4D86D3513C}"/>
              </a:ext>
              <a:ext uri="{C183D7F6-B498-43B3-948B-1728B52AA6E4}">
                <adec:decorative xmlns:adec="http://schemas.microsoft.com/office/drawing/2017/decorative" val="1"/>
              </a:ext>
            </a:extLst>
          </p:cNvPr>
          <p:cNvGrpSpPr/>
          <p:nvPr/>
        </p:nvGrpSpPr>
        <p:grpSpPr>
          <a:xfrm>
            <a:off x="-16338" y="-16339"/>
            <a:ext cx="1143000" cy="1143000"/>
            <a:chOff x="-6178" y="-6178"/>
            <a:chExt cx="1101730" cy="1101641"/>
          </a:xfrm>
        </p:grpSpPr>
        <p:sp>
          <p:nvSpPr>
            <p:cNvPr id="16" name="Right Triangle 15">
              <a:extLst>
                <a:ext uri="{FF2B5EF4-FFF2-40B4-BE49-F238E27FC236}">
                  <a16:creationId xmlns:a16="http://schemas.microsoft.com/office/drawing/2014/main" id="{D9E07741-56F4-DD96-D8B8-98EE788D2B99}"/>
                </a:ext>
              </a:extLst>
            </p:cNvPr>
            <p:cNvSpPr/>
            <p:nvPr/>
          </p:nvSpPr>
          <p:spPr bwMode="gray">
            <a:xfrm rot="10800000" flipH="1">
              <a:off x="-6178" y="-6178"/>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ight Triangle 16">
              <a:extLst>
                <a:ext uri="{FF2B5EF4-FFF2-40B4-BE49-F238E27FC236}">
                  <a16:creationId xmlns:a16="http://schemas.microsoft.com/office/drawing/2014/main" id="{201CE594-3FE3-B8DD-2618-AF73D5AC5E2A}"/>
                </a:ext>
              </a:extLst>
            </p:cNvPr>
            <p:cNvSpPr/>
            <p:nvPr/>
          </p:nvSpPr>
          <p:spPr bwMode="gray">
            <a:xfrm rot="10800000" flipH="1">
              <a:off x="365760" y="0"/>
              <a:ext cx="365760" cy="36576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ight Triangle 17">
              <a:extLst>
                <a:ext uri="{FF2B5EF4-FFF2-40B4-BE49-F238E27FC236}">
                  <a16:creationId xmlns:a16="http://schemas.microsoft.com/office/drawing/2014/main" id="{F1DBB9DD-33B3-791C-70BB-644CCA59E6B9}"/>
                </a:ext>
              </a:extLst>
            </p:cNvPr>
            <p:cNvSpPr/>
            <p:nvPr/>
          </p:nvSpPr>
          <p:spPr bwMode="gray">
            <a:xfrm rot="10800000" flipH="1">
              <a:off x="365760" y="365761"/>
              <a:ext cx="365760" cy="365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ight Triangle 25">
              <a:extLst>
                <a:ext uri="{FF2B5EF4-FFF2-40B4-BE49-F238E27FC236}">
                  <a16:creationId xmlns:a16="http://schemas.microsoft.com/office/drawing/2014/main" id="{47F63BCF-D949-E3C7-4911-E77364B3EB32}"/>
                </a:ext>
              </a:extLst>
            </p:cNvPr>
            <p:cNvSpPr/>
            <p:nvPr/>
          </p:nvSpPr>
          <p:spPr bwMode="gray">
            <a:xfrm rot="10800000" flipH="1">
              <a:off x="729792" y="-908"/>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ight Triangle 29">
              <a:extLst>
                <a:ext uri="{FF2B5EF4-FFF2-40B4-BE49-F238E27FC236}">
                  <a16:creationId xmlns:a16="http://schemas.microsoft.com/office/drawing/2014/main" id="{FF6E8ECF-9ED2-80BE-28FC-16AF672D0FDC}"/>
                </a:ext>
              </a:extLst>
            </p:cNvPr>
            <p:cNvSpPr/>
            <p:nvPr/>
          </p:nvSpPr>
          <p:spPr bwMode="gray">
            <a:xfrm rot="10800000" flipH="1">
              <a:off x="0" y="729703"/>
              <a:ext cx="365760" cy="3657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ight Triangle 30">
              <a:extLst>
                <a:ext uri="{FF2B5EF4-FFF2-40B4-BE49-F238E27FC236}">
                  <a16:creationId xmlns:a16="http://schemas.microsoft.com/office/drawing/2014/main" id="{8DAAB535-E57F-FE3C-3303-EF87C1190B99}"/>
                </a:ext>
              </a:extLst>
            </p:cNvPr>
            <p:cNvSpPr/>
            <p:nvPr/>
          </p:nvSpPr>
          <p:spPr bwMode="gray">
            <a:xfrm rot="10800000" flipH="1">
              <a:off x="-2" y="364852"/>
              <a:ext cx="365760" cy="36576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 name="Picture 1" descr="Match, powered by Concourse logo">
            <a:extLst>
              <a:ext uri="{FF2B5EF4-FFF2-40B4-BE49-F238E27FC236}">
                <a16:creationId xmlns:a16="http://schemas.microsoft.com/office/drawing/2014/main" id="{1E791E3C-B62C-BE41-9F37-119E2C89E9F2}"/>
              </a:ext>
            </a:extLst>
          </p:cNvPr>
          <p:cNvPicPr>
            <a:picLocks noChangeAspect="1"/>
          </p:cNvPicPr>
          <p:nvPr/>
        </p:nvPicPr>
        <p:blipFill>
          <a:blip r:embed="rId3"/>
          <a:stretch>
            <a:fillRect/>
          </a:stretch>
        </p:blipFill>
        <p:spPr>
          <a:xfrm>
            <a:off x="4610752" y="125541"/>
            <a:ext cx="1441806" cy="432826"/>
          </a:xfrm>
          <a:prstGeom prst="rect">
            <a:avLst/>
          </a:prstGeom>
        </p:spPr>
      </p:pic>
      <p:pic>
        <p:nvPicPr>
          <p:cNvPr id="15" name="Picture 14">
            <a:extLst>
              <a:ext uri="{FF2B5EF4-FFF2-40B4-BE49-F238E27FC236}">
                <a16:creationId xmlns:a16="http://schemas.microsoft.com/office/drawing/2014/main" id="{A5F48E36-714A-E6B7-3D35-F4A0397086B4}"/>
              </a:ext>
            </a:extLst>
          </p:cNvPr>
          <p:cNvPicPr>
            <a:picLocks noChangeAspect="1"/>
          </p:cNvPicPr>
          <p:nvPr/>
        </p:nvPicPr>
        <p:blipFill>
          <a:blip r:embed="rId4"/>
          <a:stretch>
            <a:fillRect/>
          </a:stretch>
        </p:blipFill>
        <p:spPr>
          <a:xfrm rot="5400000">
            <a:off x="5257701" y="3657501"/>
            <a:ext cx="1140051" cy="1146147"/>
          </a:xfrm>
          <a:prstGeom prst="rect">
            <a:avLst/>
          </a:prstGeom>
        </p:spPr>
      </p:pic>
    </p:spTree>
    <p:extLst>
      <p:ext uri="{BB962C8B-B14F-4D97-AF65-F5344CB8AC3E}">
        <p14:creationId xmlns:p14="http://schemas.microsoft.com/office/powerpoint/2010/main" val="136492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1894-F579-22DB-4C80-F7857B5E2E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DF1E2E7-96B0-B83A-D83F-80D6D3285AF4}"/>
              </a:ext>
            </a:extLst>
          </p:cNvPr>
          <p:cNvSpPr>
            <a:spLocks noGrp="1"/>
          </p:cNvSpPr>
          <p:nvPr>
            <p:ph type="body" sz="quarter" idx="17"/>
          </p:nvPr>
        </p:nvSpPr>
        <p:spPr>
          <a:xfrm>
            <a:off x="3213475" y="1117989"/>
            <a:ext cx="2751897" cy="2567947"/>
          </a:xfrm>
        </p:spPr>
        <p:txBody>
          <a:bodyPr/>
          <a:lstStyle/>
          <a:p>
            <a:pPr marL="171450" indent="-171450">
              <a:buFont typeface="Arial" panose="020B0604020202020204" pitchFamily="34" charset="0"/>
              <a:buChar char="•"/>
            </a:pPr>
            <a:r>
              <a:rPr lang="en-US" sz="1200" dirty="0"/>
              <a:t>Students are anxious and stressed about the college process. Information asymmetry and the complexity of the existing application process create inequity.</a:t>
            </a:r>
          </a:p>
          <a:p>
            <a:pPr marL="171450" indent="-171450">
              <a:buFont typeface="Arial" panose="020B0604020202020204" pitchFamily="34" charset="0"/>
              <a:buChar char="•"/>
            </a:pPr>
            <a:r>
              <a:rPr lang="en-US" sz="1200" dirty="0"/>
              <a:t>Higher Education Institutions (HEIs) need better tools to find, attract, and enroll a diverse body of students in an increasingly competitive landscape.</a:t>
            </a:r>
          </a:p>
        </p:txBody>
      </p:sp>
      <p:pic>
        <p:nvPicPr>
          <p:cNvPr id="7" name="Picture 6">
            <a:extLst>
              <a:ext uri="{FF2B5EF4-FFF2-40B4-BE49-F238E27FC236}">
                <a16:creationId xmlns:a16="http://schemas.microsoft.com/office/drawing/2014/main" id="{EF90449A-78C8-958F-7156-A5BF02FE112D}"/>
              </a:ext>
            </a:extLst>
          </p:cNvPr>
          <p:cNvPicPr>
            <a:picLocks noChangeAspect="1"/>
          </p:cNvPicPr>
          <p:nvPr/>
        </p:nvPicPr>
        <p:blipFill>
          <a:blip r:embed="rId3"/>
          <a:stretch>
            <a:fillRect/>
          </a:stretch>
        </p:blipFill>
        <p:spPr>
          <a:xfrm rot="5400000">
            <a:off x="5257701" y="3657501"/>
            <a:ext cx="1140051" cy="1146147"/>
          </a:xfrm>
          <a:prstGeom prst="rect">
            <a:avLst/>
          </a:prstGeom>
        </p:spPr>
      </p:pic>
      <p:sp>
        <p:nvSpPr>
          <p:cNvPr id="8" name="Title 7">
            <a:extLst>
              <a:ext uri="{FF2B5EF4-FFF2-40B4-BE49-F238E27FC236}">
                <a16:creationId xmlns:a16="http://schemas.microsoft.com/office/drawing/2014/main" id="{B0FB0E10-0085-D9E8-CC3F-CD452202E35E}"/>
              </a:ext>
            </a:extLst>
          </p:cNvPr>
          <p:cNvSpPr>
            <a:spLocks noGrp="1"/>
          </p:cNvSpPr>
          <p:nvPr>
            <p:ph type="title"/>
          </p:nvPr>
        </p:nvSpPr>
        <p:spPr/>
        <p:txBody>
          <a:bodyPr/>
          <a:lstStyle/>
          <a:p>
            <a:r>
              <a:rPr lang="en-US" dirty="0"/>
              <a:t>A Solution to Two Problems</a:t>
            </a:r>
          </a:p>
        </p:txBody>
      </p:sp>
      <p:pic>
        <p:nvPicPr>
          <p:cNvPr id="3" name="Picture 2" descr="A white balance scale on a blue background&#10;&#10;Description automatically generated">
            <a:extLst>
              <a:ext uri="{FF2B5EF4-FFF2-40B4-BE49-F238E27FC236}">
                <a16:creationId xmlns:a16="http://schemas.microsoft.com/office/drawing/2014/main" id="{1F9C092C-367F-23C9-C729-EC922A8EEB0F}"/>
              </a:ext>
            </a:extLst>
          </p:cNvPr>
          <p:cNvPicPr>
            <a:picLocks noChangeAspect="1"/>
          </p:cNvPicPr>
          <p:nvPr/>
        </p:nvPicPr>
        <p:blipFill>
          <a:blip r:embed="rId4"/>
          <a:stretch>
            <a:fillRect/>
          </a:stretch>
        </p:blipFill>
        <p:spPr>
          <a:xfrm>
            <a:off x="1076960" y="1105989"/>
            <a:ext cx="1213395" cy="1152725"/>
          </a:xfrm>
          <a:prstGeom prst="rect">
            <a:avLst/>
          </a:prstGeom>
        </p:spPr>
      </p:pic>
      <p:pic>
        <p:nvPicPr>
          <p:cNvPr id="6" name="Picture 5" descr="A white line drawing of a building&#10;&#10;Description automatically generated">
            <a:extLst>
              <a:ext uri="{FF2B5EF4-FFF2-40B4-BE49-F238E27FC236}">
                <a16:creationId xmlns:a16="http://schemas.microsoft.com/office/drawing/2014/main" id="{2FE80A95-F3EF-A20B-EAE2-7B7C880467D3}"/>
              </a:ext>
            </a:extLst>
          </p:cNvPr>
          <p:cNvPicPr>
            <a:picLocks noChangeAspect="1"/>
          </p:cNvPicPr>
          <p:nvPr/>
        </p:nvPicPr>
        <p:blipFill>
          <a:blip r:embed="rId5"/>
          <a:stretch>
            <a:fillRect/>
          </a:stretch>
        </p:blipFill>
        <p:spPr>
          <a:xfrm>
            <a:off x="1015999" y="2464525"/>
            <a:ext cx="1367399" cy="1299029"/>
          </a:xfrm>
          <a:prstGeom prst="rect">
            <a:avLst/>
          </a:prstGeom>
        </p:spPr>
      </p:pic>
    </p:spTree>
    <p:extLst>
      <p:ext uri="{BB962C8B-B14F-4D97-AF65-F5344CB8AC3E}">
        <p14:creationId xmlns:p14="http://schemas.microsoft.com/office/powerpoint/2010/main" val="69352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p:txBody>
          <a:bodyPr/>
          <a:lstStyle/>
          <a:p>
            <a:r>
              <a:rPr lang="en-US" dirty="0"/>
              <a:t>Back in 2018…</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spTree>
    <p:extLst>
      <p:ext uri="{BB962C8B-B14F-4D97-AF65-F5344CB8AC3E}">
        <p14:creationId xmlns:p14="http://schemas.microsoft.com/office/powerpoint/2010/main" val="22868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p:txBody>
          <a:bodyPr/>
          <a:lstStyle/>
          <a:p>
            <a:r>
              <a:rPr lang="en-US" dirty="0"/>
              <a:t>Back in 2018…</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7F254C8C-40C9-110C-5C27-3C18C971B156}"/>
              </a:ext>
            </a:extLst>
          </p:cNvPr>
          <p:cNvPicPr>
            <a:picLocks noChangeAspect="1"/>
          </p:cNvPicPr>
          <p:nvPr/>
        </p:nvPicPr>
        <p:blipFill>
          <a:blip r:embed="rId4"/>
          <a:stretch>
            <a:fillRect/>
          </a:stretch>
        </p:blipFill>
        <p:spPr>
          <a:xfrm>
            <a:off x="0" y="773069"/>
            <a:ext cx="6400800" cy="3254461"/>
          </a:xfrm>
          <a:prstGeom prst="rect">
            <a:avLst/>
          </a:prstGeom>
        </p:spPr>
      </p:pic>
    </p:spTree>
    <p:extLst>
      <p:ext uri="{BB962C8B-B14F-4D97-AF65-F5344CB8AC3E}">
        <p14:creationId xmlns:p14="http://schemas.microsoft.com/office/powerpoint/2010/main" val="239842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p:txBody>
          <a:bodyPr/>
          <a:lstStyle/>
          <a:p>
            <a:r>
              <a:rPr lang="en-US" dirty="0"/>
              <a:t>Back in 2018…</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pic>
        <p:nvPicPr>
          <p:cNvPr id="4" name="Picture 3" descr="A magnet with people in it&#10;&#10;Description automatically generated with medium confidence">
            <a:extLst>
              <a:ext uri="{FF2B5EF4-FFF2-40B4-BE49-F238E27FC236}">
                <a16:creationId xmlns:a16="http://schemas.microsoft.com/office/drawing/2014/main" id="{8AF8D6C8-4C54-48B6-F999-40EF3C91DE50}"/>
              </a:ext>
            </a:extLst>
          </p:cNvPr>
          <p:cNvPicPr>
            <a:picLocks noChangeAspect="1"/>
          </p:cNvPicPr>
          <p:nvPr/>
        </p:nvPicPr>
        <p:blipFill>
          <a:blip r:embed="rId4"/>
          <a:stretch>
            <a:fillRect/>
          </a:stretch>
        </p:blipFill>
        <p:spPr>
          <a:xfrm>
            <a:off x="306976" y="1178989"/>
            <a:ext cx="2767149" cy="2584020"/>
          </a:xfrm>
          <a:prstGeom prst="rect">
            <a:avLst/>
          </a:prstGeom>
        </p:spPr>
      </p:pic>
      <p:sp>
        <p:nvSpPr>
          <p:cNvPr id="5" name="Rectangle 4">
            <a:extLst>
              <a:ext uri="{FF2B5EF4-FFF2-40B4-BE49-F238E27FC236}">
                <a16:creationId xmlns:a16="http://schemas.microsoft.com/office/drawing/2014/main" id="{9E27C9B6-6B2B-057F-4863-E8CCCB355772}"/>
              </a:ext>
            </a:extLst>
          </p:cNvPr>
          <p:cNvSpPr/>
          <p:nvPr/>
        </p:nvSpPr>
        <p:spPr bwMode="gray">
          <a:xfrm>
            <a:off x="111211" y="914400"/>
            <a:ext cx="2014151" cy="284860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A magnet with people in it&#10;&#10;Description automatically generated with medium confidence">
            <a:extLst>
              <a:ext uri="{FF2B5EF4-FFF2-40B4-BE49-F238E27FC236}">
                <a16:creationId xmlns:a16="http://schemas.microsoft.com/office/drawing/2014/main" id="{9DC81857-7452-BF6D-3370-11A1A53D5F7F}"/>
              </a:ext>
            </a:extLst>
          </p:cNvPr>
          <p:cNvPicPr>
            <a:picLocks noChangeAspect="1"/>
          </p:cNvPicPr>
          <p:nvPr/>
        </p:nvPicPr>
        <p:blipFill rotWithShape="1">
          <a:blip r:embed="rId4"/>
          <a:srcRect r="35329"/>
          <a:stretch/>
        </p:blipFill>
        <p:spPr>
          <a:xfrm>
            <a:off x="279056" y="1178989"/>
            <a:ext cx="1789554" cy="2584020"/>
          </a:xfrm>
          <a:prstGeom prst="rect">
            <a:avLst/>
          </a:prstGeom>
        </p:spPr>
      </p:pic>
    </p:spTree>
    <p:extLst>
      <p:ext uri="{BB962C8B-B14F-4D97-AF65-F5344CB8AC3E}">
        <p14:creationId xmlns:p14="http://schemas.microsoft.com/office/powerpoint/2010/main" val="13991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3227-4F2C-A0E7-3B95-6C14DC3A1DC1}"/>
              </a:ext>
            </a:extLst>
          </p:cNvPr>
          <p:cNvSpPr>
            <a:spLocks noGrp="1"/>
          </p:cNvSpPr>
          <p:nvPr>
            <p:ph type="title"/>
          </p:nvPr>
        </p:nvSpPr>
        <p:spPr/>
        <p:txBody>
          <a:bodyPr/>
          <a:lstStyle/>
          <a:p>
            <a:r>
              <a:rPr lang="en-US" dirty="0"/>
              <a:t>Back in 2018…</a:t>
            </a:r>
          </a:p>
        </p:txBody>
      </p:sp>
      <p:pic>
        <p:nvPicPr>
          <p:cNvPr id="7" name="Picture 6">
            <a:extLst>
              <a:ext uri="{FF2B5EF4-FFF2-40B4-BE49-F238E27FC236}">
                <a16:creationId xmlns:a16="http://schemas.microsoft.com/office/drawing/2014/main" id="{F260EA96-DB4C-137F-AA1D-D87466792E64}"/>
              </a:ext>
            </a:extLst>
          </p:cNvPr>
          <p:cNvPicPr>
            <a:picLocks noChangeAspect="1"/>
          </p:cNvPicPr>
          <p:nvPr/>
        </p:nvPicPr>
        <p:blipFill>
          <a:blip r:embed="rId3"/>
          <a:stretch>
            <a:fillRect/>
          </a:stretch>
        </p:blipFill>
        <p:spPr>
          <a:xfrm rot="5400000">
            <a:off x="5257701" y="3657501"/>
            <a:ext cx="1140051" cy="1146147"/>
          </a:xfrm>
          <a:prstGeom prst="rect">
            <a:avLst/>
          </a:prstGeom>
        </p:spPr>
      </p:pic>
      <p:pic>
        <p:nvPicPr>
          <p:cNvPr id="4" name="Picture 3" descr="A magnet with people in it&#10;&#10;Description automatically generated with medium confidence">
            <a:extLst>
              <a:ext uri="{FF2B5EF4-FFF2-40B4-BE49-F238E27FC236}">
                <a16:creationId xmlns:a16="http://schemas.microsoft.com/office/drawing/2014/main" id="{8AF8D6C8-4C54-48B6-F999-40EF3C91DE50}"/>
              </a:ext>
            </a:extLst>
          </p:cNvPr>
          <p:cNvPicPr>
            <a:picLocks noChangeAspect="1"/>
          </p:cNvPicPr>
          <p:nvPr/>
        </p:nvPicPr>
        <p:blipFill>
          <a:blip r:embed="rId4"/>
          <a:stretch>
            <a:fillRect/>
          </a:stretch>
        </p:blipFill>
        <p:spPr>
          <a:xfrm>
            <a:off x="306976" y="1178989"/>
            <a:ext cx="2767149" cy="2584020"/>
          </a:xfrm>
          <a:prstGeom prst="rect">
            <a:avLst/>
          </a:prstGeom>
        </p:spPr>
      </p:pic>
      <p:pic>
        <p:nvPicPr>
          <p:cNvPr id="5" name="Picture 4" descr="A computer with a screen showing a screen&#10;&#10;Description automatically generated with medium confidence">
            <a:extLst>
              <a:ext uri="{FF2B5EF4-FFF2-40B4-BE49-F238E27FC236}">
                <a16:creationId xmlns:a16="http://schemas.microsoft.com/office/drawing/2014/main" id="{05A1F403-C18C-647B-746B-89E325DF2BB0}"/>
              </a:ext>
            </a:extLst>
          </p:cNvPr>
          <p:cNvPicPr>
            <a:picLocks noChangeAspect="1"/>
          </p:cNvPicPr>
          <p:nvPr/>
        </p:nvPicPr>
        <p:blipFill>
          <a:blip r:embed="rId5"/>
          <a:stretch>
            <a:fillRect/>
          </a:stretch>
        </p:blipFill>
        <p:spPr>
          <a:xfrm>
            <a:off x="3024052" y="1264382"/>
            <a:ext cx="2923902" cy="2716341"/>
          </a:xfrm>
          <a:prstGeom prst="rect">
            <a:avLst/>
          </a:prstGeom>
        </p:spPr>
      </p:pic>
    </p:spTree>
    <p:extLst>
      <p:ext uri="{BB962C8B-B14F-4D97-AF65-F5344CB8AC3E}">
        <p14:creationId xmlns:p14="http://schemas.microsoft.com/office/powerpoint/2010/main" val="709640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Presentation Template 4x3 050622.potm" id="{EB6EB122-0C1C-46CB-80C1-354CBBAD68FA}" vid="{85F150D4-31D1-4B02-929C-4A1E436B9435}"/>
    </a:ext>
  </a:extLst>
</a:theme>
</file>

<file path=ppt/theme/theme2.xml><?xml version="1.0" encoding="utf-8"?>
<a:theme xmlns:a="http://schemas.openxmlformats.org/drawingml/2006/main" name="2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Presentation GLG Graphic Layout Guide 050622.potm" id="{A4F0EE13-12B3-4FCD-9DE6-8B0FC83E3929}" vid="{A4BC1FA0-CF7F-4806-9B4B-8C14A0100F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Template>
  <TotalTime>64846</TotalTime>
  <Words>2472</Words>
  <Application>Microsoft Macintosh PowerPoint</Application>
  <PresentationFormat>Custom</PresentationFormat>
  <Paragraphs>219</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Rockwell</vt:lpstr>
      <vt:lpstr>Slack-Lato</vt:lpstr>
      <vt:lpstr>Verdana</vt:lpstr>
      <vt:lpstr>EAB1 4x3 On-screen</vt:lpstr>
      <vt:lpstr>2_EAB1 4x3 On-screen</vt:lpstr>
      <vt:lpstr>Reverse Admissions</vt:lpstr>
      <vt:lpstr>Meet Your Presenter</vt:lpstr>
      <vt:lpstr>PowerPoint Presentation</vt:lpstr>
      <vt:lpstr>What is Reverse Admissions?</vt:lpstr>
      <vt:lpstr>A Solution to Two Problems</vt:lpstr>
      <vt:lpstr>Back in 2018…</vt:lpstr>
      <vt:lpstr>Back in 2018…</vt:lpstr>
      <vt:lpstr>Back in 2018…</vt:lpstr>
      <vt:lpstr>Back in 2018…</vt:lpstr>
      <vt:lpstr>Back in 2018…</vt:lpstr>
      <vt:lpstr>A Solution to Two Problems</vt:lpstr>
      <vt:lpstr>Reverse vs Direct Admissions</vt:lpstr>
      <vt:lpstr>Reverse Admissions is NOT Direct Admission</vt:lpstr>
      <vt:lpstr>The Transformative Impact of Match</vt:lpstr>
      <vt:lpstr>PowerPoint Presentation</vt:lpstr>
      <vt:lpstr>Participating Universities</vt:lpstr>
      <vt:lpstr>University Application Process</vt:lpstr>
      <vt:lpstr>Low Lift, No Risk</vt:lpstr>
      <vt:lpstr>Interested to learn more?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Fox, Haley</dc:creator>
  <cp:lastModifiedBy>Rebecca Kelley</cp:lastModifiedBy>
  <cp:revision>914</cp:revision>
  <cp:lastPrinted>2023-05-09T15:38:13Z</cp:lastPrinted>
  <dcterms:created xsi:type="dcterms:W3CDTF">2023-05-09T14:13:22Z</dcterms:created>
  <dcterms:modified xsi:type="dcterms:W3CDTF">2024-06-09T17:03:50Z</dcterms:modified>
  <cp:category/>
</cp:coreProperties>
</file>