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5970"/>
  </p:normalViewPr>
  <p:slideViewPr>
    <p:cSldViewPr snapToGrid="0">
      <p:cViewPr varScale="1">
        <p:scale>
          <a:sx n="116" d="100"/>
          <a:sy n="116" d="100"/>
        </p:scale>
        <p:origin x="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7049E-2070-9D4B-CB6D-19C24E26AF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Mock admissions…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6DDAA-C4D3-1F4D-0C0B-033F855709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With a twist!</a:t>
            </a:r>
          </a:p>
        </p:txBody>
      </p:sp>
    </p:spTree>
    <p:extLst>
      <p:ext uri="{BB962C8B-B14F-4D97-AF65-F5344CB8AC3E}">
        <p14:creationId xmlns:p14="http://schemas.microsoft.com/office/powerpoint/2010/main" val="163106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1A41-4BD6-268B-EFD6-186428EB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now the admissions counselor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AE048-D479-5FEA-411C-49E9D8DF3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going to break up the room into three groups</a:t>
            </a:r>
          </a:p>
          <a:p>
            <a:r>
              <a:rPr lang="en-US" dirty="0"/>
              <a:t>We will all review the same application</a:t>
            </a:r>
          </a:p>
          <a:p>
            <a:r>
              <a:rPr lang="en-US" dirty="0"/>
              <a:t>The twist: each group will represent a different type of university in the US and talk through how that admissions file will be reviewed:</a:t>
            </a:r>
          </a:p>
          <a:p>
            <a:pPr lvl="1"/>
            <a:r>
              <a:rPr lang="en-US" dirty="0"/>
              <a:t>Selective private university </a:t>
            </a:r>
          </a:p>
          <a:p>
            <a:pPr lvl="1"/>
            <a:r>
              <a:rPr lang="en-US" dirty="0"/>
              <a:t>Public university with some selective programs</a:t>
            </a:r>
          </a:p>
          <a:p>
            <a:pPr lvl="1"/>
            <a:r>
              <a:rPr lang="en-US" dirty="0"/>
              <a:t>Less selective private school</a:t>
            </a:r>
          </a:p>
          <a:p>
            <a:r>
              <a:rPr lang="en-US" dirty="0"/>
              <a:t>We will switch every 5 minutes so you can experience each review type!</a:t>
            </a:r>
          </a:p>
        </p:txBody>
      </p:sp>
    </p:spTree>
    <p:extLst>
      <p:ext uri="{BB962C8B-B14F-4D97-AF65-F5344CB8AC3E}">
        <p14:creationId xmlns:p14="http://schemas.microsoft.com/office/powerpoint/2010/main" val="310756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7C9C0-FAFE-0B51-EF5A-821139287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Profile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49016-BFC6-678D-6961-C6F5C0AA4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69585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Attending Leicester Private School</a:t>
            </a:r>
          </a:p>
          <a:p>
            <a:pPr lvl="1"/>
            <a:r>
              <a:rPr lang="en-US" dirty="0"/>
              <a:t>Premier boarding and day school</a:t>
            </a:r>
          </a:p>
          <a:p>
            <a:pPr lvl="1"/>
            <a:r>
              <a:rPr lang="en-US" dirty="0"/>
              <a:t>55 Nationalities </a:t>
            </a:r>
          </a:p>
          <a:p>
            <a:pPr lvl="1"/>
            <a:r>
              <a:rPr lang="en-US" dirty="0"/>
              <a:t>75% boarding</a:t>
            </a:r>
          </a:p>
          <a:p>
            <a:r>
              <a:rPr lang="en-US" dirty="0"/>
              <a:t>IB Curriculum</a:t>
            </a:r>
          </a:p>
          <a:p>
            <a:pPr lvl="1"/>
            <a:r>
              <a:rPr lang="en-US" dirty="0"/>
              <a:t>Previous year average: 35.75</a:t>
            </a:r>
          </a:p>
          <a:p>
            <a:r>
              <a:rPr lang="en-US" dirty="0"/>
              <a:t>Graduating class: 75 students</a:t>
            </a:r>
          </a:p>
          <a:p>
            <a:pPr lvl="1"/>
            <a:r>
              <a:rPr lang="en-US" dirty="0"/>
              <a:t>25% to the US</a:t>
            </a:r>
          </a:p>
          <a:p>
            <a:pPr lvl="1"/>
            <a:r>
              <a:rPr lang="en-US" dirty="0"/>
              <a:t>30% stay in UK</a:t>
            </a:r>
          </a:p>
          <a:p>
            <a:pPr lvl="1"/>
            <a:r>
              <a:rPr lang="en-US" dirty="0"/>
              <a:t>20% other parts of Europe</a:t>
            </a:r>
          </a:p>
          <a:p>
            <a:pPr lvl="1"/>
            <a:r>
              <a:rPr lang="en-US" dirty="0"/>
              <a:t>15% Canada</a:t>
            </a:r>
          </a:p>
          <a:p>
            <a:pPr lvl="1"/>
            <a:r>
              <a:rPr lang="en-US" dirty="0"/>
              <a:t>10% other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150B9A-88E4-EB04-B2D9-117E8DAE9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2758" y="2017342"/>
            <a:ext cx="2785313" cy="403576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Previous Year US admissions</a:t>
            </a:r>
          </a:p>
          <a:p>
            <a:pPr lvl="1"/>
            <a:r>
              <a:rPr lang="en-US" dirty="0"/>
              <a:t>Tufts</a:t>
            </a:r>
          </a:p>
          <a:p>
            <a:pPr lvl="1"/>
            <a:r>
              <a:rPr lang="en-US" dirty="0"/>
              <a:t>Barnard</a:t>
            </a:r>
          </a:p>
          <a:p>
            <a:pPr lvl="1"/>
            <a:r>
              <a:rPr lang="en-US" dirty="0"/>
              <a:t>U. Chicago</a:t>
            </a:r>
          </a:p>
          <a:p>
            <a:pPr lvl="1"/>
            <a:r>
              <a:rPr lang="en-US" dirty="0"/>
              <a:t>Loyola Chicago</a:t>
            </a:r>
          </a:p>
          <a:p>
            <a:pPr lvl="1"/>
            <a:r>
              <a:rPr lang="en-US" dirty="0"/>
              <a:t>Fordham</a:t>
            </a:r>
          </a:p>
          <a:p>
            <a:pPr lvl="1"/>
            <a:r>
              <a:rPr lang="en-US" dirty="0"/>
              <a:t>UCLA</a:t>
            </a:r>
          </a:p>
          <a:p>
            <a:pPr lvl="1"/>
            <a:r>
              <a:rPr lang="en-US" dirty="0"/>
              <a:t>Brown</a:t>
            </a:r>
          </a:p>
          <a:p>
            <a:pPr lvl="1"/>
            <a:r>
              <a:rPr lang="en-US" dirty="0"/>
              <a:t>Michigan State Uni.</a:t>
            </a:r>
          </a:p>
          <a:p>
            <a:pPr lvl="1"/>
            <a:r>
              <a:rPr lang="en-US" dirty="0"/>
              <a:t>Georgia Tech</a:t>
            </a:r>
          </a:p>
          <a:p>
            <a:pPr lvl="1"/>
            <a:r>
              <a:rPr lang="en-US" dirty="0"/>
              <a:t>Uni. of Texas- Austin</a:t>
            </a:r>
          </a:p>
          <a:p>
            <a:pPr lvl="1"/>
            <a:r>
              <a:rPr lang="en-US" dirty="0"/>
              <a:t>Stanford </a:t>
            </a:r>
          </a:p>
          <a:p>
            <a:pPr lvl="1"/>
            <a:r>
              <a:rPr lang="en-US" dirty="0"/>
              <a:t>Wake Forest </a:t>
            </a:r>
          </a:p>
          <a:p>
            <a:pPr lvl="1"/>
            <a:r>
              <a:rPr lang="en-US" dirty="0"/>
              <a:t>Gonzaga</a:t>
            </a:r>
          </a:p>
          <a:p>
            <a:pPr lvl="1"/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3E2E1F1-02B2-9F21-66A2-6501C9F3138E}"/>
              </a:ext>
            </a:extLst>
          </p:cNvPr>
          <p:cNvSpPr txBox="1">
            <a:spLocks/>
          </p:cNvSpPr>
          <p:nvPr/>
        </p:nvSpPr>
        <p:spPr>
          <a:xfrm>
            <a:off x="8330710" y="2050393"/>
            <a:ext cx="3062572" cy="4188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</a:pPr>
            <a:r>
              <a:rPr lang="en-US" sz="1400" dirty="0"/>
              <a:t>Purdue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Wash. U.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Stanford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Uni. of Michigan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Northwestern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Uni. of Southern California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Loyola Marymount Uni. 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Uni. of Virginia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UC Irvine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Arizona State University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Uni. of Connecticut 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Pepperdine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Drexel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Creighton</a:t>
            </a:r>
          </a:p>
        </p:txBody>
      </p:sp>
    </p:spTree>
    <p:extLst>
      <p:ext uri="{BB962C8B-B14F-4D97-AF65-F5344CB8AC3E}">
        <p14:creationId xmlns:p14="http://schemas.microsoft.com/office/powerpoint/2010/main" val="224253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3290-5682-E586-167C-912CB9E5F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196E1-ED57-D556-D5FA-55A1040953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Info</a:t>
            </a:r>
          </a:p>
          <a:p>
            <a:pPr lvl="1"/>
            <a:r>
              <a:rPr lang="en-US" dirty="0"/>
              <a:t>Female</a:t>
            </a:r>
          </a:p>
          <a:p>
            <a:pPr lvl="1"/>
            <a:r>
              <a:rPr lang="en-US" dirty="0"/>
              <a:t>Passport: Dual UK/Ghana</a:t>
            </a:r>
          </a:p>
          <a:p>
            <a:pPr lvl="1"/>
            <a:r>
              <a:rPr lang="en-US" dirty="0"/>
              <a:t>Has lived in UK for 10 years</a:t>
            </a:r>
          </a:p>
          <a:p>
            <a:pPr lvl="1"/>
            <a:r>
              <a:rPr lang="en-US" dirty="0"/>
              <a:t>Attended LPS for all secondary</a:t>
            </a:r>
          </a:p>
          <a:p>
            <a:r>
              <a:rPr lang="en-US" dirty="0"/>
              <a:t>Family Info:</a:t>
            </a:r>
          </a:p>
          <a:p>
            <a:pPr lvl="1"/>
            <a:r>
              <a:rPr lang="en-US" dirty="0"/>
              <a:t>Father:  VP in banking</a:t>
            </a:r>
          </a:p>
          <a:p>
            <a:pPr lvl="1"/>
            <a:r>
              <a:rPr lang="en-US" dirty="0"/>
              <a:t>Mother:  Tech sales</a:t>
            </a:r>
          </a:p>
          <a:p>
            <a:pPr lvl="1"/>
            <a:r>
              <a:rPr lang="en-US" dirty="0"/>
              <a:t>Siblings: Two younger siblings (14 and 10)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3FE75-A003-ACCE-C0A6-D3E6FE3C90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Intended Major: Computer Engineering</a:t>
            </a:r>
          </a:p>
          <a:p>
            <a:r>
              <a:rPr lang="en-US" dirty="0"/>
              <a:t>Secondary Major Option: Information Technology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Wash U: Regular Decision</a:t>
            </a:r>
          </a:p>
          <a:p>
            <a:pPr lvl="1"/>
            <a:r>
              <a:rPr lang="en-US" dirty="0"/>
              <a:t>Rutgers: Early Action</a:t>
            </a:r>
          </a:p>
          <a:p>
            <a:pPr lvl="1"/>
            <a:r>
              <a:rPr lang="en-US" dirty="0"/>
              <a:t>Creighton: Early Action</a:t>
            </a:r>
          </a:p>
          <a:p>
            <a:r>
              <a:rPr lang="en-US" dirty="0"/>
              <a:t>Applying with SAT scores for all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81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7FF37-BBA2-2FB6-4E2D-E342201C5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academic and activity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56EE-503F-0522-8FFD-A7242BA60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645152" cy="37735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Overall Predicted IBDP: 38/42</a:t>
            </a:r>
          </a:p>
          <a:p>
            <a:pPr lvl="1"/>
            <a:r>
              <a:rPr lang="en-US" dirty="0"/>
              <a:t>Physics HL: 6</a:t>
            </a:r>
          </a:p>
          <a:p>
            <a:pPr lvl="1"/>
            <a:r>
              <a:rPr lang="en-US" dirty="0"/>
              <a:t>Math AI HL: 7</a:t>
            </a:r>
          </a:p>
          <a:p>
            <a:pPr lvl="1"/>
            <a:r>
              <a:rPr lang="en-US" dirty="0"/>
              <a:t>Chemistry HL: 7</a:t>
            </a:r>
          </a:p>
          <a:p>
            <a:pPr lvl="1"/>
            <a:r>
              <a:rPr lang="en-US" dirty="0"/>
              <a:t>Global Politics SL: 6</a:t>
            </a:r>
          </a:p>
          <a:p>
            <a:pPr lvl="1"/>
            <a:r>
              <a:rPr lang="en-US" dirty="0"/>
              <a:t>French SL: 5</a:t>
            </a:r>
          </a:p>
          <a:p>
            <a:pPr lvl="1"/>
            <a:r>
              <a:rPr lang="en-US" dirty="0"/>
              <a:t>Visual Arts SL: 5</a:t>
            </a:r>
          </a:p>
          <a:p>
            <a:pPr lvl="1"/>
            <a:r>
              <a:rPr lang="en-US" dirty="0"/>
              <a:t>TOK</a:t>
            </a:r>
          </a:p>
          <a:p>
            <a:r>
              <a:rPr lang="en-US" dirty="0"/>
              <a:t>SAT: 1490 </a:t>
            </a:r>
          </a:p>
          <a:p>
            <a:pPr lvl="1"/>
            <a:r>
              <a:rPr lang="en-US" dirty="0"/>
              <a:t>EBRW: 710</a:t>
            </a:r>
          </a:p>
          <a:p>
            <a:pPr lvl="1"/>
            <a:r>
              <a:rPr lang="en-US" dirty="0"/>
              <a:t>Math: 780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9539B-6A69-39F0-93CE-275B09232D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Activities:</a:t>
            </a:r>
          </a:p>
          <a:p>
            <a:pPr lvl="1"/>
            <a:r>
              <a:rPr lang="en-US" dirty="0"/>
              <a:t>Soccer/football</a:t>
            </a:r>
          </a:p>
          <a:p>
            <a:pPr lvl="2"/>
            <a:r>
              <a:rPr lang="en-US" dirty="0"/>
              <a:t>4 years, team captain</a:t>
            </a:r>
          </a:p>
          <a:p>
            <a:pPr lvl="1"/>
            <a:r>
              <a:rPr lang="en-US" dirty="0"/>
              <a:t>Model UN</a:t>
            </a:r>
          </a:p>
          <a:p>
            <a:pPr lvl="2"/>
            <a:r>
              <a:rPr lang="en-US" dirty="0"/>
              <a:t>3 years</a:t>
            </a:r>
          </a:p>
          <a:p>
            <a:pPr lvl="1"/>
            <a:r>
              <a:rPr lang="en-US" dirty="0"/>
              <a:t>Ethical Hacking Club</a:t>
            </a:r>
          </a:p>
          <a:p>
            <a:pPr lvl="2"/>
            <a:r>
              <a:rPr lang="en-US" dirty="0"/>
              <a:t>4 years, founder and president</a:t>
            </a:r>
          </a:p>
          <a:p>
            <a:pPr lvl="1"/>
            <a:r>
              <a:rPr lang="en-US" dirty="0"/>
              <a:t>Girls who Code</a:t>
            </a:r>
          </a:p>
          <a:p>
            <a:pPr lvl="2"/>
            <a:r>
              <a:rPr lang="en-US" dirty="0"/>
              <a:t>3 years, volunteer tutor</a:t>
            </a:r>
          </a:p>
        </p:txBody>
      </p:sp>
    </p:spTree>
    <p:extLst>
      <p:ext uri="{BB962C8B-B14F-4D97-AF65-F5344CB8AC3E}">
        <p14:creationId xmlns:p14="http://schemas.microsoft.com/office/powerpoint/2010/main" val="94722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9C8D3-3A60-9C65-CC1B-5D87E3EF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9F3E-D0D5-190B-B361-815440A7E9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Essay Highlights</a:t>
            </a:r>
          </a:p>
          <a:p>
            <a:pPr lvl="1"/>
            <a:r>
              <a:rPr lang="en-US" dirty="0"/>
              <a:t>Turned to technology when she left her friends in Ghana 8 years ago. Realized technology can be both a passion and a future career.</a:t>
            </a:r>
          </a:p>
          <a:p>
            <a:pPr lvl="1"/>
            <a:r>
              <a:rPr lang="en-US" dirty="0"/>
              <a:t>Had a difficult time finding women leaders in tech and has decided to become that leader herself.</a:t>
            </a:r>
          </a:p>
          <a:p>
            <a:pPr lvl="1"/>
            <a:r>
              <a:rPr lang="en-US" dirty="0"/>
              <a:t>Wants to develop more ways to include women in the conversation and development of future technologies, including what comes after </a:t>
            </a:r>
            <a:r>
              <a:rPr lang="en-US" dirty="0" err="1"/>
              <a:t>chatGPT</a:t>
            </a:r>
            <a:r>
              <a:rPr lang="en-US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7C504-BC04-0D9C-6C38-916725FE11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Counselor Rec Highlights</a:t>
            </a:r>
          </a:p>
          <a:p>
            <a:pPr lvl="1"/>
            <a:r>
              <a:rPr lang="en-US" dirty="0"/>
              <a:t>Always first to volunteer and be supportive to classmates</a:t>
            </a:r>
          </a:p>
          <a:p>
            <a:pPr lvl="1"/>
            <a:r>
              <a:rPr lang="en-US" dirty="0"/>
              <a:t>Teachers speak highly of her in-class contributions </a:t>
            </a:r>
          </a:p>
          <a:p>
            <a:pPr lvl="1"/>
            <a:r>
              <a:rPr lang="en-US" dirty="0"/>
              <a:t>Involved in many activities, though connecting people to technology is her passion</a:t>
            </a:r>
          </a:p>
        </p:txBody>
      </p:sp>
    </p:spTree>
    <p:extLst>
      <p:ext uri="{BB962C8B-B14F-4D97-AF65-F5344CB8AC3E}">
        <p14:creationId xmlns:p14="http://schemas.microsoft.com/office/powerpoint/2010/main" val="95877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8731C64-9FDA-F059-5CC5-3286C3197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decisions </a:t>
            </a:r>
            <a:r>
              <a:rPr lang="en-US"/>
              <a:t>did you make?</a:t>
            </a:r>
          </a:p>
        </p:txBody>
      </p:sp>
    </p:spTree>
    <p:extLst>
      <p:ext uri="{BB962C8B-B14F-4D97-AF65-F5344CB8AC3E}">
        <p14:creationId xmlns:p14="http://schemas.microsoft.com/office/powerpoint/2010/main" val="27990062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132</TotalTime>
  <Words>465</Words>
  <Application>Microsoft Macintosh PowerPoint</Application>
  <PresentationFormat>Widescreen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Mock admissions…</vt:lpstr>
      <vt:lpstr>You are now the admissions counselor</vt:lpstr>
      <vt:lpstr>High School Profile</vt:lpstr>
      <vt:lpstr>Student background</vt:lpstr>
      <vt:lpstr>Student academic and activity profile</vt:lpstr>
      <vt:lpstr>Essay and recommendations</vt:lpstr>
      <vt:lpstr>What decisions did you make?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 admissions…</dc:title>
  <dc:creator>Andrew Stem</dc:creator>
  <cp:lastModifiedBy>Andrew Stem</cp:lastModifiedBy>
  <cp:revision>3</cp:revision>
  <dcterms:created xsi:type="dcterms:W3CDTF">2023-06-07T14:33:04Z</dcterms:created>
  <dcterms:modified xsi:type="dcterms:W3CDTF">2023-06-08T19:31:51Z</dcterms:modified>
</cp:coreProperties>
</file>