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Lato" panose="020B0604020202020204" charset="0"/>
      <p:regular r:id="rId25"/>
      <p:bold r:id="rId26"/>
      <p:italic r:id="rId27"/>
      <p:boldItalic r:id="rId28"/>
    </p:embeddedFont>
    <p:embeddedFont>
      <p:font typeface="Montserrat" panose="020B060402020202020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48"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868130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53cb891f56_0_2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53cb891f56_0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53cb891f56_0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53cb891f56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53cb891f56_0_2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53cb891f56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53cb891f56_0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53cb891f56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53cb891f56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53cb891f56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53cb891f56_0_2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53cb891f56_0_2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53cb891f56_0_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53cb891f56_0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53cb891f56_0_2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53cb891f56_0_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53cb891f56_0_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53cb891f56_0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53cc6c9bf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53cc6c9bf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53cb891f56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53cb891f56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53cb891f56_0_2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53cb891f56_0_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53cb891f56_0_2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53cb891f56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53cb891f56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53cb891f56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53cb891f56_0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53cb891f56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53cb891f56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53cb891f56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53cb891f56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53cb891f56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53cb891f56_0_1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53cb891f56_0_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53cb891f56_0_1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53cb891f56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53cb891f56_0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53cb891f56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childrenssociety.org.uk/"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opsi.gov.uk/acts/acts1989/ukpga_19890041_en_4"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UASC Health Information for Professionals </a:t>
            </a:r>
            <a:endParaRPr dirty="0"/>
          </a:p>
        </p:txBody>
      </p:sp>
      <p:sp>
        <p:nvSpPr>
          <p:cNvPr id="135" name="Google Shape;135;p13"/>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Created by the  IOWNHST Children in Care Team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Country profile - Albania</a:t>
            </a:r>
            <a:endParaRPr/>
          </a:p>
        </p:txBody>
      </p:sp>
      <p:sp>
        <p:nvSpPr>
          <p:cNvPr id="189" name="Google Shape;189;p22"/>
          <p:cNvSpPr txBox="1">
            <a:spLocks noGrp="1"/>
          </p:cNvSpPr>
          <p:nvPr>
            <p:ph type="body" idx="1"/>
          </p:nvPr>
        </p:nvSpPr>
        <p:spPr>
          <a:xfrm>
            <a:off x="1297500" y="1069850"/>
            <a:ext cx="7038900" cy="3689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u="sng"/>
              <a:t>Key Facts:- </a:t>
            </a:r>
            <a:br>
              <a:rPr lang="en-GB"/>
            </a:br>
            <a:r>
              <a:rPr lang="en-GB"/>
              <a:t>Languages spoken : </a:t>
            </a:r>
            <a:br>
              <a:rPr lang="en-GB"/>
            </a:br>
            <a:r>
              <a:rPr lang="en-GB"/>
              <a:t>Albanian 98.8% (official - derived from Tosk dialect) </a:t>
            </a:r>
            <a:br>
              <a:rPr lang="en-GB"/>
            </a:br>
            <a:r>
              <a:rPr lang="en-GB"/>
              <a:t>Greek </a:t>
            </a:r>
            <a:br>
              <a:rPr lang="en-GB"/>
            </a:br>
            <a:r>
              <a:rPr lang="en-GB"/>
              <a:t>Vlach</a:t>
            </a:r>
            <a:br>
              <a:rPr lang="en-GB"/>
            </a:br>
            <a:r>
              <a:rPr lang="en-GB"/>
              <a:t> Romani</a:t>
            </a:r>
            <a:br>
              <a:rPr lang="en-GB"/>
            </a:br>
            <a:r>
              <a:rPr lang="en-GB"/>
              <a:t> Slavic dialects</a:t>
            </a:r>
            <a:br>
              <a:rPr lang="en-GB"/>
            </a:br>
            <a:br>
              <a:rPr lang="en-GB"/>
            </a:br>
            <a:r>
              <a:rPr lang="en-GB" u="sng"/>
              <a:t>Major religions:</a:t>
            </a:r>
            <a:br>
              <a:rPr lang="en-GB"/>
            </a:br>
            <a:r>
              <a:rPr lang="en-GB"/>
              <a:t>Muslim 70% </a:t>
            </a:r>
            <a:br>
              <a:rPr lang="en-GB"/>
            </a:br>
            <a:r>
              <a:rPr lang="en-GB"/>
              <a:t>Albanian Orthodox 20% </a:t>
            </a:r>
            <a:br>
              <a:rPr lang="en-GB"/>
            </a:br>
            <a:r>
              <a:rPr lang="en-GB"/>
              <a:t>Roman Catholic 10%.</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3"/>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Country profile - Afghanistan </a:t>
            </a:r>
            <a:endParaRPr/>
          </a:p>
        </p:txBody>
      </p:sp>
      <p:sp>
        <p:nvSpPr>
          <p:cNvPr id="195" name="Google Shape;195;p23"/>
          <p:cNvSpPr txBox="1">
            <a:spLocks noGrp="1"/>
          </p:cNvSpPr>
          <p:nvPr>
            <p:ph type="body" idx="1"/>
          </p:nvPr>
        </p:nvSpPr>
        <p:spPr>
          <a:xfrm>
            <a:off x="1297500" y="1069850"/>
            <a:ext cx="7038900" cy="3689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u="sng"/>
              <a:t>Key Facts:- </a:t>
            </a:r>
            <a:br>
              <a:rPr lang="en-GB"/>
            </a:br>
            <a:r>
              <a:rPr lang="en-GB"/>
              <a:t>Languages spoken : </a:t>
            </a:r>
            <a:br>
              <a:rPr lang="en-GB"/>
            </a:br>
            <a:r>
              <a:rPr lang="en-GB"/>
              <a:t>Afghan Persian or Dari (official) 50% </a:t>
            </a:r>
            <a:br>
              <a:rPr lang="en-GB"/>
            </a:br>
            <a:r>
              <a:rPr lang="en-GB"/>
              <a:t>Pashto (official) 35%</a:t>
            </a:r>
            <a:br>
              <a:rPr lang="en-GB"/>
            </a:br>
            <a:r>
              <a:rPr lang="en-GB"/>
              <a:t> Turkic languages (primarily Uzbek and Turkmen) 11% </a:t>
            </a:r>
            <a:br>
              <a:rPr lang="en-GB"/>
            </a:br>
            <a:r>
              <a:rPr lang="en-GB"/>
              <a:t>30 minor languages (primarily Balochi and Pashai) 4%, much bilingualism</a:t>
            </a:r>
            <a:br>
              <a:rPr lang="en-GB"/>
            </a:br>
            <a:br>
              <a:rPr lang="en-GB"/>
            </a:br>
            <a:r>
              <a:rPr lang="en-GB" u="sng"/>
              <a:t>Major religions:</a:t>
            </a:r>
            <a:br>
              <a:rPr lang="en-GB"/>
            </a:br>
            <a:r>
              <a:rPr lang="en-GB"/>
              <a:t>Sunni Muslim 80% </a:t>
            </a:r>
            <a:br>
              <a:rPr lang="en-GB"/>
            </a:br>
            <a:r>
              <a:rPr lang="en-GB"/>
              <a:t>Shia Muslim 19% </a:t>
            </a:r>
            <a:br>
              <a:rPr lang="en-GB"/>
            </a:br>
            <a:r>
              <a:rPr lang="en-GB"/>
              <a:t>Other 1%</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Country profile - Vietnam </a:t>
            </a:r>
            <a:endParaRPr/>
          </a:p>
        </p:txBody>
      </p:sp>
      <p:sp>
        <p:nvSpPr>
          <p:cNvPr id="201" name="Google Shape;201;p24"/>
          <p:cNvSpPr txBox="1">
            <a:spLocks noGrp="1"/>
          </p:cNvSpPr>
          <p:nvPr>
            <p:ph type="body" idx="1"/>
          </p:nvPr>
        </p:nvSpPr>
        <p:spPr>
          <a:xfrm>
            <a:off x="1297500" y="1069850"/>
            <a:ext cx="7038900" cy="3689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u="sng"/>
              <a:t>Key Facts:- </a:t>
            </a:r>
            <a:br>
              <a:rPr lang="en-GB"/>
            </a:br>
            <a:r>
              <a:rPr lang="en-GB"/>
              <a:t>Languages spoken : </a:t>
            </a:r>
            <a:br>
              <a:rPr lang="en-GB"/>
            </a:br>
            <a:r>
              <a:rPr lang="en-GB"/>
              <a:t>Vietnamese (official)</a:t>
            </a:r>
            <a:br>
              <a:rPr lang="en-GB"/>
            </a:br>
            <a:r>
              <a:rPr lang="en-GB"/>
              <a:t>English</a:t>
            </a:r>
            <a:br>
              <a:rPr lang="en-GB"/>
            </a:br>
            <a:r>
              <a:rPr lang="en-GB"/>
              <a:t>French </a:t>
            </a:r>
            <a:br>
              <a:rPr lang="en-GB"/>
            </a:br>
            <a:r>
              <a:rPr lang="en-GB"/>
              <a:t>Chinese</a:t>
            </a:r>
            <a:br>
              <a:rPr lang="en-GB"/>
            </a:br>
            <a:r>
              <a:rPr lang="en-GB"/>
              <a:t>Khmer and other minor languages </a:t>
            </a:r>
            <a:br>
              <a:rPr lang="en-GB"/>
            </a:br>
            <a:br>
              <a:rPr lang="en-GB"/>
            </a:br>
            <a:br>
              <a:rPr lang="en-GB"/>
            </a:br>
            <a:r>
              <a:rPr lang="en-GB" u="sng"/>
              <a:t>Major religions:</a:t>
            </a:r>
            <a:br>
              <a:rPr lang="en-GB" u="sng"/>
            </a:br>
            <a:r>
              <a:rPr lang="en-GB"/>
              <a:t>Buddhism </a:t>
            </a:r>
            <a:br>
              <a:rPr lang="en-GB"/>
            </a:br>
            <a:r>
              <a:rPr lang="en-GB"/>
              <a:t>Catholic</a:t>
            </a:r>
            <a:br>
              <a:rPr lang="en-GB"/>
            </a:br>
            <a:r>
              <a:rPr lang="en-GB"/>
              <a:t>Protestant</a:t>
            </a:r>
            <a:br>
              <a:rPr lang="en-GB"/>
            </a:br>
            <a:r>
              <a:rPr lang="en-GB"/>
              <a:t>Hoahao Buddhims</a:t>
            </a:r>
            <a:br>
              <a:rPr lang="en-GB"/>
            </a:br>
            <a:r>
              <a:rPr lang="en-GB"/>
              <a:t>Caodism</a:t>
            </a:r>
            <a:br>
              <a:rPr lang="en-GB"/>
            </a:b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Health needs of UASC</a:t>
            </a:r>
            <a:endParaRPr/>
          </a:p>
        </p:txBody>
      </p:sp>
      <p:sp>
        <p:nvSpPr>
          <p:cNvPr id="207" name="Google Shape;207;p25"/>
          <p:cNvSpPr txBox="1">
            <a:spLocks noGrp="1"/>
          </p:cNvSpPr>
          <p:nvPr>
            <p:ph type="body" idx="1"/>
          </p:nvPr>
        </p:nvSpPr>
        <p:spPr>
          <a:xfrm>
            <a:off x="1297500" y="1385325"/>
            <a:ext cx="7038900" cy="3093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dirty="0"/>
              <a:t>Many unaccompanied children have significant physical and mental health needs. These are influenced by access to basic healthcare in their home country, their experience of hardship, including the witnessing and experiencing of traumatic events, and the duration of and conditions experienced on their journey to the UK. The most important physical health issues relate to: </a:t>
            </a:r>
          </a:p>
          <a:p>
            <a:pPr marL="0" lvl="0" indent="0" algn="l" rtl="0">
              <a:spcBef>
                <a:spcPts val="0"/>
              </a:spcBef>
              <a:spcAft>
                <a:spcPts val="1600"/>
              </a:spcAft>
              <a:buNone/>
            </a:pPr>
            <a:br>
              <a:rPr lang="en-GB" dirty="0"/>
            </a:br>
            <a:r>
              <a:rPr lang="en-GB" dirty="0"/>
              <a:t> - Communicable (infectious) Diseases (e.g. Tuberculosis screening and vaccination)</a:t>
            </a:r>
            <a:br>
              <a:rPr lang="en-GB" dirty="0"/>
            </a:br>
            <a:r>
              <a:rPr lang="en-GB" dirty="0"/>
              <a:t> - Dental Health</a:t>
            </a:r>
            <a:br>
              <a:rPr lang="en-GB" dirty="0"/>
            </a:br>
            <a:r>
              <a:rPr lang="en-GB" dirty="0"/>
              <a:t> - Nutrition (e.g. anaemia)</a:t>
            </a:r>
            <a:br>
              <a:rPr lang="en-GB" dirty="0"/>
            </a:br>
            <a:r>
              <a:rPr lang="en-GB" dirty="0"/>
              <a:t> - Sexual and reproductive health</a:t>
            </a:r>
            <a:br>
              <a:rPr lang="en-GB" dirty="0"/>
            </a:br>
            <a:r>
              <a:rPr lang="en-GB" dirty="0"/>
              <a:t> - Women’s health</a:t>
            </a:r>
            <a:br>
              <a:rPr lang="en-GB" dirty="0"/>
            </a:br>
            <a:br>
              <a:rPr lang="en-GB" dirty="0"/>
            </a:b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Health needs of UASC cont.</a:t>
            </a:r>
            <a:endParaRPr/>
          </a:p>
        </p:txBody>
      </p:sp>
      <p:sp>
        <p:nvSpPr>
          <p:cNvPr id="213" name="Google Shape;213;p2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Unaccompanied children are also at high risk of mental illness. The prevalence of symptoms consistent with a mental illness in unaccompanied children has been reported as up to 48%. The most common mental illnesses reported in unaccompanied children are post-traumatic stress disorder (PTSD), mood disorders and agoraphobia. It is important to note that unaccompanied children may show delayed presentations of mental illness, necessitating ongoing surveillance and repeat assessment. The literature suggests that social workers play an important role in identifying children with symptoms of mental illness early, owing to their experience in supporting young people and the ongoing contact they have with the young person. It is important that health and social care practitioners receive appropriate training so that they can properly support the health needs of unaccompanied children.</a:t>
            </a:r>
            <a:endParaRPr/>
          </a:p>
          <a:p>
            <a:pPr marL="0" lvl="0" indent="0" algn="l"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Educational challenges </a:t>
            </a:r>
            <a:endParaRPr/>
          </a:p>
        </p:txBody>
      </p:sp>
      <p:sp>
        <p:nvSpPr>
          <p:cNvPr id="219" name="Google Shape;219;p27"/>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 •Delays in accessing education- can be related to age disputes/being moved</a:t>
            </a:r>
            <a:endParaRPr/>
          </a:p>
          <a:p>
            <a:pPr marL="0" lvl="0" indent="0" algn="l" rtl="0">
              <a:spcBef>
                <a:spcPts val="1600"/>
              </a:spcBef>
              <a:spcAft>
                <a:spcPts val="0"/>
              </a:spcAft>
              <a:buNone/>
            </a:pPr>
            <a:r>
              <a:rPr lang="en-GB"/>
              <a:t> •Language barrier </a:t>
            </a:r>
            <a:endParaRPr/>
          </a:p>
          <a:p>
            <a:pPr marL="0" lvl="0" indent="0" algn="l" rtl="0">
              <a:spcBef>
                <a:spcPts val="1600"/>
              </a:spcBef>
              <a:spcAft>
                <a:spcPts val="0"/>
              </a:spcAft>
              <a:buNone/>
            </a:pPr>
            <a:r>
              <a:rPr lang="en-GB"/>
              <a:t> • Different prior educational system- exams not recognised/valued</a:t>
            </a:r>
            <a:endParaRPr/>
          </a:p>
          <a:p>
            <a:pPr marL="0" lvl="0" indent="0" algn="l" rtl="0">
              <a:spcBef>
                <a:spcPts val="1600"/>
              </a:spcBef>
              <a:spcAft>
                <a:spcPts val="0"/>
              </a:spcAft>
              <a:buNone/>
            </a:pPr>
            <a:r>
              <a:rPr lang="en-GB"/>
              <a:t> • Interrupted education </a:t>
            </a:r>
            <a:endParaRPr/>
          </a:p>
          <a:p>
            <a:pPr marL="0" lvl="0" indent="0" algn="l" rtl="0">
              <a:spcBef>
                <a:spcPts val="1600"/>
              </a:spcBef>
              <a:spcAft>
                <a:spcPts val="0"/>
              </a:spcAft>
              <a:buNone/>
            </a:pPr>
            <a:r>
              <a:rPr lang="en-GB"/>
              <a:t>• Previous trauma affects learning/concentration</a:t>
            </a:r>
            <a:endParaRPr/>
          </a:p>
          <a:p>
            <a:pPr marL="0" lvl="0" indent="0" algn="l" rtl="0">
              <a:spcBef>
                <a:spcPts val="1600"/>
              </a:spcBef>
              <a:spcAft>
                <a:spcPts val="1600"/>
              </a:spcAft>
              <a:buNone/>
            </a:pPr>
            <a:r>
              <a:rPr lang="en-GB"/>
              <a:t> • Unresolved immigration status at 18- affects entitlement to student finance/university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a:latin typeface="Lato"/>
                <a:ea typeface="Lato"/>
                <a:cs typeface="Lato"/>
                <a:sym typeface="Lato"/>
              </a:rPr>
              <a:t>Key stresses related to the asylum process which can affect mental health </a:t>
            </a:r>
            <a:endParaRPr/>
          </a:p>
        </p:txBody>
      </p:sp>
      <p:sp>
        <p:nvSpPr>
          <p:cNvPr id="225" name="Google Shape;225;p28"/>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285750" indent="-285750">
              <a:spcAft>
                <a:spcPts val="1600"/>
              </a:spcAft>
            </a:pPr>
            <a:r>
              <a:rPr lang="en-GB" dirty="0"/>
              <a:t>Age assessment  </a:t>
            </a:r>
          </a:p>
          <a:p>
            <a:pPr marL="285750" indent="-285750">
              <a:spcAft>
                <a:spcPts val="1600"/>
              </a:spcAft>
            </a:pPr>
            <a:r>
              <a:rPr lang="en-GB" dirty="0"/>
              <a:t>Re telling stories/credibility/memory </a:t>
            </a:r>
          </a:p>
          <a:p>
            <a:pPr marL="285750" indent="-285750">
              <a:spcAft>
                <a:spcPts val="1600"/>
              </a:spcAft>
            </a:pPr>
            <a:r>
              <a:rPr lang="en-GB" dirty="0"/>
              <a:t>Delays in interviews/decisions/appeals  </a:t>
            </a:r>
          </a:p>
          <a:p>
            <a:pPr marL="285750" indent="-285750">
              <a:spcAft>
                <a:spcPts val="1600"/>
              </a:spcAft>
            </a:pPr>
            <a:r>
              <a:rPr lang="en-GB" dirty="0"/>
              <a:t>Reporting episodes </a:t>
            </a:r>
          </a:p>
          <a:p>
            <a:pPr marL="285750" indent="-285750">
              <a:spcAft>
                <a:spcPts val="1600"/>
              </a:spcAft>
            </a:pPr>
            <a:r>
              <a:rPr lang="en-GB" dirty="0"/>
              <a:t>Fear of refusal/deportation  </a:t>
            </a:r>
          </a:p>
          <a:p>
            <a:pPr marL="285750" indent="-285750">
              <a:spcAft>
                <a:spcPts val="1600"/>
              </a:spcAft>
            </a:pPr>
            <a:r>
              <a:rPr lang="en-GB" dirty="0"/>
              <a:t>Exploitation/trafficking-pressure to pay back debts</a:t>
            </a:r>
          </a:p>
          <a:p>
            <a:pPr marL="285750" indent="-285750">
              <a:spcAft>
                <a:spcPts val="1600"/>
              </a:spcAft>
            </a:pPr>
            <a:r>
              <a:rPr lang="en-GB" dirty="0"/>
              <a:t> Navigating complex processes-immigration and care</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2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a:latin typeface="Lato"/>
                <a:ea typeface="Lato"/>
                <a:cs typeface="Lato"/>
                <a:sym typeface="Lato"/>
              </a:rPr>
              <a:t>Grief and Loss- What can be experienced as Loss? </a:t>
            </a:r>
            <a:endParaRPr/>
          </a:p>
        </p:txBody>
      </p:sp>
      <p:sp>
        <p:nvSpPr>
          <p:cNvPr id="231" name="Google Shape;231;p29"/>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285750" indent="-285750"/>
            <a:r>
              <a:rPr lang="en-GB" dirty="0"/>
              <a:t>Family and friends (through death or separation)  </a:t>
            </a:r>
          </a:p>
          <a:p>
            <a:pPr marL="285750" indent="-285750"/>
            <a:r>
              <a:rPr lang="en-GB" dirty="0"/>
              <a:t>Community  (cultural and unfamiliarity) </a:t>
            </a:r>
          </a:p>
          <a:p>
            <a:pPr marL="285750" indent="-285750"/>
            <a:r>
              <a:rPr lang="en-GB" dirty="0"/>
              <a:t>Home  </a:t>
            </a:r>
          </a:p>
          <a:p>
            <a:pPr marL="285750" indent="-285750"/>
            <a:r>
              <a:rPr lang="en-GB" dirty="0"/>
              <a:t>Way of life  </a:t>
            </a:r>
          </a:p>
          <a:p>
            <a:pPr marL="285750" indent="-285750"/>
            <a:r>
              <a:rPr lang="en-GB" dirty="0"/>
              <a:t>Freedom  </a:t>
            </a:r>
          </a:p>
          <a:p>
            <a:pPr marL="285750" indent="-285750"/>
            <a:r>
              <a:rPr lang="en-GB" dirty="0"/>
              <a:t>Security  </a:t>
            </a:r>
          </a:p>
          <a:p>
            <a:pPr marL="285750" indent="-285750"/>
            <a:r>
              <a:rPr lang="en-GB" dirty="0"/>
              <a:t>Trust  </a:t>
            </a:r>
          </a:p>
          <a:p>
            <a:pPr marL="285750" indent="-285750"/>
            <a:r>
              <a:rPr lang="en-GB" dirty="0"/>
              <a:t>Wealth</a:t>
            </a:r>
          </a:p>
          <a:p>
            <a:pPr marL="285750" indent="-285750"/>
            <a:r>
              <a:rPr lang="en-GB" dirty="0"/>
              <a:t>Cultural identity </a:t>
            </a:r>
          </a:p>
          <a:p>
            <a:pPr marL="285750" indent="-285750"/>
            <a:r>
              <a:rPr lang="en-GB" dirty="0"/>
              <a:t>Time (lost periods of life due to individuals journey) </a:t>
            </a:r>
            <a:endParaRPr dirty="0"/>
          </a:p>
          <a:p>
            <a:pPr marL="0" lvl="0" indent="0" algn="l" rtl="0">
              <a:spcBef>
                <a:spcPts val="1600"/>
              </a:spcBef>
              <a:spcAft>
                <a:spcPts val="1600"/>
              </a:spcAft>
              <a:buNone/>
            </a:pPr>
            <a:r>
              <a:rPr lang="en-GB" dirty="0"/>
              <a:t>  Many young people will be experiencing symptoms of grief and unresolved mourning</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a:latin typeface="Lato"/>
                <a:ea typeface="Lato"/>
                <a:cs typeface="Lato"/>
                <a:sym typeface="Lato"/>
              </a:rPr>
              <a:t>How may emotional distress present in UASC Young People?  </a:t>
            </a:r>
            <a:endParaRPr/>
          </a:p>
        </p:txBody>
      </p:sp>
      <p:sp>
        <p:nvSpPr>
          <p:cNvPr id="237" name="Google Shape;237;p30"/>
          <p:cNvSpPr txBox="1">
            <a:spLocks noGrp="1"/>
          </p:cNvSpPr>
          <p:nvPr>
            <p:ph type="body" idx="1"/>
          </p:nvPr>
        </p:nvSpPr>
        <p:spPr>
          <a:xfrm>
            <a:off x="1297500" y="1567550"/>
            <a:ext cx="7038900" cy="3219300"/>
          </a:xfrm>
          <a:prstGeom prst="rect">
            <a:avLst/>
          </a:prstGeom>
        </p:spPr>
        <p:txBody>
          <a:bodyPr spcFirstLastPara="1" wrap="square" lIns="91425" tIns="91425" rIns="91425" bIns="91425" anchor="t" anchorCtr="0">
            <a:noAutofit/>
          </a:bodyPr>
          <a:lstStyle/>
          <a:p>
            <a:pPr marL="285750" indent="-285750"/>
            <a:r>
              <a:rPr lang="en-GB" sz="1200" dirty="0"/>
              <a:t>Erratic Sleep patterns  </a:t>
            </a:r>
          </a:p>
          <a:p>
            <a:pPr marL="285750" indent="-285750"/>
            <a:r>
              <a:rPr lang="en-GB" sz="1200" dirty="0"/>
              <a:t>Poor Diet</a:t>
            </a:r>
          </a:p>
          <a:p>
            <a:pPr marL="285750" indent="-285750"/>
            <a:r>
              <a:rPr lang="en-GB" sz="1200" dirty="0"/>
              <a:t>Anxiety- especially around key trigger points  </a:t>
            </a:r>
          </a:p>
          <a:p>
            <a:pPr marL="285750" indent="-285750"/>
            <a:r>
              <a:rPr lang="en-GB" sz="1200" dirty="0"/>
              <a:t>Lack of trust in adults  </a:t>
            </a:r>
          </a:p>
          <a:p>
            <a:pPr marL="285750" indent="-285750"/>
            <a:r>
              <a:rPr lang="en-GB" sz="1200" dirty="0"/>
              <a:t>Lack of willingness to engage in ‘therapy’ </a:t>
            </a:r>
          </a:p>
          <a:p>
            <a:pPr marL="285750" indent="-285750"/>
            <a:r>
              <a:rPr lang="en-GB" sz="1200" dirty="0"/>
              <a:t>Low mood/Depression  </a:t>
            </a:r>
          </a:p>
          <a:p>
            <a:pPr marL="285750" indent="-285750"/>
            <a:r>
              <a:rPr lang="en-GB" sz="1200" dirty="0"/>
              <a:t>Intrusive thoughts and memories  </a:t>
            </a:r>
          </a:p>
          <a:p>
            <a:pPr marL="285750" indent="-285750"/>
            <a:r>
              <a:rPr lang="en-GB" sz="1200" dirty="0"/>
              <a:t>PTSD symptoms- dissociation  Psychosomatic symptoms  </a:t>
            </a:r>
          </a:p>
          <a:p>
            <a:pPr marL="285750" indent="-285750"/>
            <a:r>
              <a:rPr lang="en-GB" sz="1200" dirty="0"/>
              <a:t>Silence/withdrawal</a:t>
            </a:r>
          </a:p>
          <a:p>
            <a:pPr marL="285750" indent="-285750"/>
            <a:r>
              <a:rPr lang="en-GB" sz="1200" dirty="0"/>
              <a:t>Placement instability-inability to ‘settle’  </a:t>
            </a:r>
          </a:p>
          <a:p>
            <a:pPr marL="285750" indent="-285750"/>
            <a:r>
              <a:rPr lang="en-GB" sz="1200" dirty="0"/>
              <a:t>Headaches  </a:t>
            </a:r>
          </a:p>
          <a:p>
            <a:pPr marL="285750" indent="-285750"/>
            <a:r>
              <a:rPr lang="en-GB" sz="1200" dirty="0"/>
              <a:t>Generalised body pains  </a:t>
            </a:r>
            <a:br>
              <a:rPr lang="en-GB" sz="1200" dirty="0"/>
            </a:br>
            <a:r>
              <a:rPr lang="en-GB" sz="1200" dirty="0"/>
              <a:t>numbing the pain’ of loss through denial, avoidance and minimisation</a:t>
            </a:r>
            <a:endParaRPr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1"/>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latin typeface="Lato"/>
                <a:ea typeface="Lato"/>
                <a:cs typeface="Lato"/>
                <a:sym typeface="Lato"/>
              </a:rPr>
              <a:t>Problems UASC may face on the Island and services they can access.</a:t>
            </a:r>
            <a:endParaRPr>
              <a:latin typeface="Lato"/>
              <a:ea typeface="Lato"/>
              <a:cs typeface="Lato"/>
              <a:sym typeface="Lato"/>
            </a:endParaRPr>
          </a:p>
        </p:txBody>
      </p:sp>
      <p:sp>
        <p:nvSpPr>
          <p:cNvPr id="243" name="Google Shape;243;p31"/>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Aft>
                <a:spcPts val="1600"/>
              </a:spcAft>
              <a:buNone/>
            </a:pPr>
            <a:r>
              <a:rPr lang="en-GB" sz="1350" dirty="0">
                <a:solidFill>
                  <a:srgbClr val="FFFFFF"/>
                </a:solidFill>
              </a:rPr>
              <a:t>While usually temporary, culture shock is common among UASC arriving in the UK. This could be made worse when placed on the Island due to the lack of cultural diversity compared to other areas of the Country. </a:t>
            </a:r>
          </a:p>
          <a:p>
            <a:pPr marL="0" lvl="0" indent="0">
              <a:spcAft>
                <a:spcPts val="1600"/>
              </a:spcAft>
              <a:buNone/>
            </a:pPr>
            <a:r>
              <a:rPr lang="en-GB" sz="1400" b="1" dirty="0"/>
              <a:t>Identity crisis </a:t>
            </a:r>
          </a:p>
          <a:p>
            <a:pPr marL="0" lvl="0" indent="0">
              <a:spcAft>
                <a:spcPts val="1600"/>
              </a:spcAft>
              <a:buNone/>
            </a:pPr>
            <a:r>
              <a:rPr lang="en-GB" sz="1400" dirty="0"/>
              <a:t>Identity is a big word that can mean different things to different people, having an identity can give you a sense of belonging, which is important to your well-being and confidence. Sometimes UASC struggle with their identity, especially when settling into an environment far from familiar such as the IOW. This can feel confusing and it may feel difficult to find their place in the world.</a:t>
            </a:r>
          </a:p>
          <a:p>
            <a:pPr marL="0" indent="0">
              <a:spcAft>
                <a:spcPts val="1600"/>
              </a:spcAft>
              <a:buNone/>
            </a:pPr>
            <a:r>
              <a:rPr lang="en-GB" sz="1400" dirty="0">
                <a:solidFill>
                  <a:srgbClr val="FFFFFF"/>
                </a:solidFill>
                <a:hlinkClick r:id="rId3"/>
              </a:rPr>
              <a:t>https://www.childrenssociety.org.uk/</a:t>
            </a:r>
            <a:endParaRPr lang="en-GB" sz="1400" dirty="0">
              <a:solidFill>
                <a:srgbClr val="FFFFFF"/>
              </a:solidFill>
            </a:endParaRPr>
          </a:p>
          <a:p>
            <a:pPr marL="0" lvl="0" indent="0">
              <a:spcAft>
                <a:spcPts val="1600"/>
              </a:spcAft>
              <a:buNone/>
            </a:pPr>
            <a:endParaRPr lang="en-GB" sz="1400" dirty="0"/>
          </a:p>
          <a:p>
            <a:pPr marL="0" lvl="0" indent="0">
              <a:spcAft>
                <a:spcPts val="1600"/>
              </a:spcAft>
              <a:buNone/>
            </a:pPr>
            <a:endParaRPr lang="en-GB" sz="1350" dirty="0">
              <a:solidFill>
                <a:srgbClr val="FFFFFF"/>
              </a:solidFill>
            </a:endParaRPr>
          </a:p>
          <a:p>
            <a:pPr marL="0" lvl="0" indent="0" algn="l" rtl="0">
              <a:spcBef>
                <a:spcPts val="0"/>
              </a:spcBef>
              <a:spcAft>
                <a:spcPts val="1600"/>
              </a:spcAft>
              <a:buNone/>
            </a:pPr>
            <a:endParaRPr lang="en-GB" sz="1350" dirty="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Introduction - what is an UASC</a:t>
            </a:r>
            <a:endParaRPr/>
          </a:p>
        </p:txBody>
      </p:sp>
      <p:sp>
        <p:nvSpPr>
          <p:cNvPr id="141" name="Google Shape;141;p1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dirty="0"/>
              <a:t>A UASC is an unaccompanied child seeking asylum , these are young people aged under 18 years </a:t>
            </a:r>
            <a:r>
              <a:rPr lang="en-GB"/>
              <a:t>who have </a:t>
            </a:r>
            <a:r>
              <a:rPr lang="en-GB" dirty="0"/>
              <a:t>travelled to another country to ask for asylum due to fear of persecution in their home country, and who have become separated from their usual parent or carer. Unaccompanied children are not a homogenous cohort with one narrative but rather, like any group of young people, are children of varying ages and from diverse backgrounds who have had a range of experiences prior to and during their asylum journey. Unaccompanied children may have experienced significant hardship prior to coming to the United Kingdom (UK), including the loss of a parent or carer. </a:t>
            </a:r>
          </a:p>
          <a:p>
            <a:pPr marL="0" lvl="0" indent="0">
              <a:spcAft>
                <a:spcPts val="1600"/>
              </a:spcAft>
              <a:buNone/>
            </a:pPr>
            <a:r>
              <a:rPr lang="en-GB" dirty="0"/>
              <a:t>Following LAC (2003) 13 Guidance and the Hillingdon Judgement there is a clear legal need to respond to unaccompanied asylum seeking children as 'looked after children' under the </a:t>
            </a:r>
            <a:r>
              <a:rPr lang="en-GB" b="1" dirty="0">
                <a:hlinkClick r:id="rId3" tooltip="The Children Act 1989 opens in the same window"/>
              </a:rPr>
              <a:t>Children Act 1989 </a:t>
            </a:r>
            <a:r>
              <a:rPr lang="en-GB" dirty="0"/>
              <a:t>.</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a:latin typeface="Lato"/>
                <a:ea typeface="Lato"/>
                <a:cs typeface="Lato"/>
                <a:sym typeface="Lato"/>
              </a:rPr>
              <a:t>Practical strategies for Professionals</a:t>
            </a:r>
            <a:endParaRPr/>
          </a:p>
        </p:txBody>
      </p:sp>
      <p:sp>
        <p:nvSpPr>
          <p:cNvPr id="249" name="Google Shape;249;p32"/>
          <p:cNvSpPr txBox="1">
            <a:spLocks noGrp="1"/>
          </p:cNvSpPr>
          <p:nvPr>
            <p:ph type="body" idx="1"/>
          </p:nvPr>
        </p:nvSpPr>
        <p:spPr>
          <a:xfrm>
            <a:off x="1297500" y="1322773"/>
            <a:ext cx="7038900" cy="3155977"/>
          </a:xfrm>
          <a:prstGeom prst="rect">
            <a:avLst/>
          </a:prstGeom>
        </p:spPr>
        <p:txBody>
          <a:bodyPr spcFirstLastPara="1" wrap="square" lIns="91425" tIns="91425" rIns="91425" bIns="91425" anchor="t" anchorCtr="0">
            <a:noAutofit/>
          </a:bodyPr>
          <a:lstStyle/>
          <a:p>
            <a:pPr marL="285750" indent="-285750">
              <a:spcAft>
                <a:spcPts val="1600"/>
              </a:spcAft>
            </a:pPr>
            <a:r>
              <a:rPr lang="en-GB" dirty="0"/>
              <a:t>Get to know young people as individuals, avoid generalisations due to culture, religion, country of origin  </a:t>
            </a:r>
          </a:p>
          <a:p>
            <a:pPr marL="285750" indent="-285750">
              <a:spcAft>
                <a:spcPts val="1600"/>
              </a:spcAft>
            </a:pPr>
            <a:r>
              <a:rPr lang="en-GB" dirty="0"/>
              <a:t>Trust takes time to build-be flexible and organic  </a:t>
            </a:r>
          </a:p>
          <a:p>
            <a:pPr marL="285750" indent="-285750">
              <a:spcAft>
                <a:spcPts val="1600"/>
              </a:spcAft>
            </a:pPr>
            <a:r>
              <a:rPr lang="en-GB" dirty="0"/>
              <a:t>Be warm and attuned, flexible and caring  </a:t>
            </a:r>
          </a:p>
          <a:p>
            <a:pPr marL="285750" indent="-285750">
              <a:spcAft>
                <a:spcPts val="1600"/>
              </a:spcAft>
            </a:pPr>
            <a:r>
              <a:rPr lang="en-GB" dirty="0"/>
              <a:t>Allow for silence  </a:t>
            </a:r>
          </a:p>
          <a:p>
            <a:pPr marL="285750" indent="-285750">
              <a:spcAft>
                <a:spcPts val="1600"/>
              </a:spcAft>
            </a:pPr>
            <a:r>
              <a:rPr lang="en-GB" dirty="0"/>
              <a:t>Don’t ask ‘big’ questions too soon  </a:t>
            </a:r>
          </a:p>
          <a:p>
            <a:pPr marL="285750" indent="-285750">
              <a:spcAft>
                <a:spcPts val="1600"/>
              </a:spcAft>
            </a:pPr>
            <a:r>
              <a:rPr lang="en-GB" dirty="0"/>
              <a:t>Involve young people in ‘normal’ day to day routine s  </a:t>
            </a:r>
            <a:br>
              <a:rPr lang="en-GB" dirty="0"/>
            </a:br>
            <a:r>
              <a:rPr lang="en-GB" dirty="0"/>
              <a:t>Find activities that don’t require ‘language’  </a:t>
            </a:r>
          </a:p>
          <a:p>
            <a:pPr marL="285750" indent="-285750">
              <a:spcAft>
                <a:spcPts val="1600"/>
              </a:spcAft>
            </a:pPr>
            <a:r>
              <a:rPr lang="en-GB" dirty="0"/>
              <a:t>Use internet to explore their home country, language, culture, music </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3"/>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Conclusion</a:t>
            </a:r>
            <a:endParaRPr/>
          </a:p>
        </p:txBody>
      </p:sp>
      <p:sp>
        <p:nvSpPr>
          <p:cNvPr id="255" name="Google Shape;255;p33"/>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350">
                <a:solidFill>
                  <a:srgbClr val="FFFFFF"/>
                </a:solidFill>
              </a:rPr>
              <a:t>Professionals should respect the knowledge and opinions of young people when planning appropriate intervention and recognise that they are the experts when it comes to understanding their countries of origin and the circumstances which they have endured. </a:t>
            </a:r>
            <a:br>
              <a:rPr lang="en-GB" sz="1350">
                <a:solidFill>
                  <a:srgbClr val="FFFFFF"/>
                </a:solidFill>
              </a:rPr>
            </a:br>
            <a:br>
              <a:rPr lang="en-GB" sz="1350">
                <a:solidFill>
                  <a:srgbClr val="FFFFFF"/>
                </a:solidFill>
              </a:rPr>
            </a:br>
            <a:r>
              <a:rPr lang="en-GB" sz="1350">
                <a:solidFill>
                  <a:srgbClr val="FFFFFF"/>
                </a:solidFill>
              </a:rPr>
              <a:t>Working in partnership with young people will empower them to identify their own needs and enable professionals  to assess holistically. </a:t>
            </a:r>
            <a:endParaRPr sz="1350">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95DC2F1-E27E-42C9-9E27-F44431B96A58}"/>
              </a:ext>
            </a:extLst>
          </p:cNvPr>
          <p:cNvPicPr>
            <a:picLocks noChangeAspect="1"/>
          </p:cNvPicPr>
          <p:nvPr/>
        </p:nvPicPr>
        <p:blipFill>
          <a:blip r:embed="rId2"/>
          <a:stretch>
            <a:fillRect/>
          </a:stretch>
        </p:blipFill>
        <p:spPr>
          <a:xfrm>
            <a:off x="1187532" y="1526431"/>
            <a:ext cx="7087589" cy="2381582"/>
          </a:xfrm>
          <a:prstGeom prst="rect">
            <a:avLst/>
          </a:prstGeom>
          <a:solidFill>
            <a:schemeClr val="bg1"/>
          </a:solidFill>
        </p:spPr>
      </p:pic>
      <p:pic>
        <p:nvPicPr>
          <p:cNvPr id="5" name="Picture 4">
            <a:extLst>
              <a:ext uri="{FF2B5EF4-FFF2-40B4-BE49-F238E27FC236}">
                <a16:creationId xmlns:a16="http://schemas.microsoft.com/office/drawing/2014/main" id="{F31571F5-E647-4345-BD23-6220A666CE27}"/>
              </a:ext>
            </a:extLst>
          </p:cNvPr>
          <p:cNvPicPr>
            <a:picLocks noChangeAspect="1"/>
          </p:cNvPicPr>
          <p:nvPr/>
        </p:nvPicPr>
        <p:blipFill>
          <a:blip r:embed="rId3"/>
          <a:stretch>
            <a:fillRect/>
          </a:stretch>
        </p:blipFill>
        <p:spPr>
          <a:xfrm>
            <a:off x="3628159" y="1526431"/>
            <a:ext cx="2357005" cy="2357005"/>
          </a:xfrm>
          <a:prstGeom prst="rect">
            <a:avLst/>
          </a:prstGeom>
        </p:spPr>
      </p:pic>
    </p:spTree>
    <p:extLst>
      <p:ext uri="{BB962C8B-B14F-4D97-AF65-F5344CB8AC3E}">
        <p14:creationId xmlns:p14="http://schemas.microsoft.com/office/powerpoint/2010/main" val="99744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Where are our UASC from?</a:t>
            </a:r>
            <a:endParaRPr/>
          </a:p>
        </p:txBody>
      </p:sp>
      <p:sp>
        <p:nvSpPr>
          <p:cNvPr id="147" name="Google Shape;147;p15"/>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dirty="0"/>
              <a:t>Many of our UASC come from the following countries:-</a:t>
            </a:r>
            <a:br>
              <a:rPr lang="en-GB" dirty="0"/>
            </a:br>
            <a:br>
              <a:rPr lang="en-GB" dirty="0"/>
            </a:br>
            <a:r>
              <a:rPr lang="en-GB" dirty="0"/>
              <a:t>-Syria</a:t>
            </a:r>
            <a:br>
              <a:rPr lang="en-GB" dirty="0"/>
            </a:br>
            <a:r>
              <a:rPr lang="en-GB" dirty="0"/>
              <a:t>-Iran</a:t>
            </a:r>
            <a:br>
              <a:rPr lang="en-GB" dirty="0"/>
            </a:br>
            <a:r>
              <a:rPr lang="en-GB" dirty="0"/>
              <a:t>-Sudan</a:t>
            </a:r>
            <a:br>
              <a:rPr lang="en-GB" dirty="0"/>
            </a:br>
            <a:r>
              <a:rPr lang="en-GB" dirty="0"/>
              <a:t>-Eritrea</a:t>
            </a:r>
            <a:br>
              <a:rPr lang="en-GB" dirty="0"/>
            </a:br>
            <a:r>
              <a:rPr lang="en-GB" dirty="0"/>
              <a:t>-Somalia </a:t>
            </a:r>
            <a:br>
              <a:rPr lang="en-GB" dirty="0"/>
            </a:br>
            <a:r>
              <a:rPr lang="en-GB" dirty="0"/>
              <a:t>-Kuwait</a:t>
            </a:r>
            <a:br>
              <a:rPr lang="en-GB" dirty="0"/>
            </a:br>
            <a:r>
              <a:rPr lang="en-GB" dirty="0"/>
              <a:t>-Albania</a:t>
            </a:r>
            <a:br>
              <a:rPr lang="en-GB" dirty="0"/>
            </a:br>
            <a:r>
              <a:rPr lang="en-GB" dirty="0"/>
              <a:t>-Afghanistan </a:t>
            </a:r>
            <a:br>
              <a:rPr lang="en-GB" dirty="0"/>
            </a:br>
            <a:r>
              <a:rPr lang="en-GB" dirty="0"/>
              <a:t>-Vietnam </a:t>
            </a:r>
            <a:br>
              <a:rPr lang="en-GB" dirty="0"/>
            </a:br>
            <a:br>
              <a:rPr lang="en-GB" dirty="0"/>
            </a:br>
            <a:r>
              <a:rPr lang="en-GB" dirty="0"/>
              <a:t>On the next few slides we will give  some background information on the countries above.</a:t>
            </a:r>
            <a:br>
              <a:rPr lang="en-GB" dirty="0"/>
            </a:b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Country profile - Syria </a:t>
            </a:r>
            <a:endParaRPr/>
          </a:p>
        </p:txBody>
      </p:sp>
      <p:sp>
        <p:nvSpPr>
          <p:cNvPr id="153" name="Google Shape;153;p16"/>
          <p:cNvSpPr txBox="1">
            <a:spLocks noGrp="1"/>
          </p:cNvSpPr>
          <p:nvPr>
            <p:ph type="body" idx="1"/>
          </p:nvPr>
        </p:nvSpPr>
        <p:spPr>
          <a:xfrm>
            <a:off x="987550" y="1220725"/>
            <a:ext cx="7749600" cy="325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u="sng"/>
              <a:t>Key Facts:- </a:t>
            </a:r>
            <a:br>
              <a:rPr lang="en-GB"/>
            </a:br>
            <a:r>
              <a:rPr lang="en-GB"/>
              <a:t>Languages spoken : </a:t>
            </a:r>
            <a:br>
              <a:rPr lang="en-GB"/>
            </a:br>
            <a:r>
              <a:rPr lang="en-GB"/>
              <a:t>Arabic 	</a:t>
            </a:r>
            <a:br>
              <a:rPr lang="en-GB"/>
            </a:br>
            <a:r>
              <a:rPr lang="en-GB"/>
              <a:t>Kurdish	</a:t>
            </a:r>
            <a:br>
              <a:rPr lang="en-GB"/>
            </a:br>
            <a:r>
              <a:rPr lang="en-GB"/>
              <a:t>Armenian 	</a:t>
            </a:r>
            <a:br>
              <a:rPr lang="en-GB"/>
            </a:br>
            <a:r>
              <a:rPr lang="en-GB"/>
              <a:t>Armaic 	</a:t>
            </a:r>
            <a:br>
              <a:rPr lang="en-GB"/>
            </a:br>
            <a:r>
              <a:rPr lang="en-GB"/>
              <a:t>Circassian</a:t>
            </a:r>
            <a:br>
              <a:rPr lang="en-GB"/>
            </a:br>
            <a:br>
              <a:rPr lang="en-GB"/>
            </a:br>
            <a:r>
              <a:rPr lang="en-GB" u="sng"/>
              <a:t> Major religions:</a:t>
            </a:r>
            <a:br>
              <a:rPr lang="en-GB"/>
            </a:br>
            <a:r>
              <a:rPr lang="en-GB"/>
              <a:t> Sunni Muslin 74% Other Muslim (Alawaite, Druze) 	</a:t>
            </a:r>
            <a:br>
              <a:rPr lang="en-GB"/>
            </a:br>
            <a:r>
              <a:rPr lang="en-GB"/>
              <a:t>16% Christian 	</a:t>
            </a:r>
            <a:br>
              <a:rPr lang="en-GB"/>
            </a:br>
            <a:r>
              <a:rPr lang="en-GB"/>
              <a:t>10% Jewish (communities in Damascus, Al Qamishli and Aleppo)</a:t>
            </a:r>
            <a:br>
              <a:rPr lang="en-GB"/>
            </a:br>
            <a:br>
              <a:rPr lang="en-GB"/>
            </a:b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Country profile - Iran </a:t>
            </a:r>
            <a:endParaRPr/>
          </a:p>
        </p:txBody>
      </p:sp>
      <p:sp>
        <p:nvSpPr>
          <p:cNvPr id="159" name="Google Shape;159;p17"/>
          <p:cNvSpPr txBox="1">
            <a:spLocks noGrp="1"/>
          </p:cNvSpPr>
          <p:nvPr>
            <p:ph type="body" idx="1"/>
          </p:nvPr>
        </p:nvSpPr>
        <p:spPr>
          <a:xfrm>
            <a:off x="1297500" y="1124700"/>
            <a:ext cx="7038900" cy="35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u="sng" dirty="0"/>
              <a:t>Key Facts:- </a:t>
            </a:r>
            <a:br>
              <a:rPr lang="en-GB" dirty="0"/>
            </a:br>
            <a:r>
              <a:rPr lang="en-GB" dirty="0"/>
              <a:t>Languages spoken : </a:t>
            </a:r>
            <a:br>
              <a:rPr lang="en-GB" dirty="0"/>
            </a:br>
            <a:r>
              <a:rPr lang="en-GB" dirty="0"/>
              <a:t>Persian and Persian dialects 58% 	</a:t>
            </a:r>
            <a:br>
              <a:rPr lang="en-GB" dirty="0"/>
            </a:br>
            <a:r>
              <a:rPr lang="en-GB" dirty="0"/>
              <a:t>Turkic and Turkic dialects 26% 		</a:t>
            </a:r>
            <a:br>
              <a:rPr lang="en-GB" dirty="0"/>
            </a:br>
            <a:r>
              <a:rPr lang="en-GB" dirty="0"/>
              <a:t>Kurdish 9% 	      </a:t>
            </a:r>
            <a:br>
              <a:rPr lang="en-GB" dirty="0"/>
            </a:br>
            <a:r>
              <a:rPr lang="en-GB" dirty="0" err="1"/>
              <a:t>Luri</a:t>
            </a:r>
            <a:r>
              <a:rPr lang="en-GB" dirty="0"/>
              <a:t> 2% 	</a:t>
            </a:r>
            <a:br>
              <a:rPr lang="en-GB" dirty="0"/>
            </a:br>
            <a:r>
              <a:rPr lang="en-GB" dirty="0"/>
              <a:t>Balochi 1% 		</a:t>
            </a:r>
            <a:br>
              <a:rPr lang="en-GB" dirty="0"/>
            </a:br>
            <a:r>
              <a:rPr lang="en-GB" dirty="0"/>
              <a:t>Arabic 1% 		</a:t>
            </a:r>
            <a:br>
              <a:rPr lang="en-GB" dirty="0"/>
            </a:br>
            <a:r>
              <a:rPr lang="en-GB" dirty="0"/>
              <a:t>Turkish 1% 		</a:t>
            </a:r>
            <a:br>
              <a:rPr lang="en-GB" dirty="0"/>
            </a:br>
            <a:r>
              <a:rPr lang="en-GB" dirty="0"/>
              <a:t>Other 2%</a:t>
            </a:r>
            <a:br>
              <a:rPr lang="en-GB" dirty="0"/>
            </a:br>
            <a:br>
              <a:rPr lang="en-GB" dirty="0"/>
            </a:br>
            <a:r>
              <a:rPr lang="en-GB" u="sng" dirty="0"/>
              <a:t> Major religions:</a:t>
            </a:r>
            <a:br>
              <a:rPr lang="en-GB" dirty="0"/>
            </a:br>
            <a:r>
              <a:rPr lang="en-GB" dirty="0"/>
              <a:t>Muslim 98% (Shia 89%, Sunni 9%) 	</a:t>
            </a:r>
            <a:br>
              <a:rPr lang="en-GB" dirty="0"/>
            </a:br>
            <a:r>
              <a:rPr lang="en-GB" dirty="0"/>
              <a:t>Other: includes Zoroastrian, Jewish, Christian, and Baha'i 2%</a:t>
            </a:r>
            <a:br>
              <a:rPr lang="en-GB" dirty="0"/>
            </a:br>
            <a:br>
              <a:rPr lang="en-GB" dirty="0"/>
            </a:b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Country profile - Sudan </a:t>
            </a:r>
            <a:endParaRPr/>
          </a:p>
        </p:txBody>
      </p:sp>
      <p:sp>
        <p:nvSpPr>
          <p:cNvPr id="165" name="Google Shape;165;p18"/>
          <p:cNvSpPr txBox="1">
            <a:spLocks noGrp="1"/>
          </p:cNvSpPr>
          <p:nvPr>
            <p:ph type="body" idx="1"/>
          </p:nvPr>
        </p:nvSpPr>
        <p:spPr>
          <a:xfrm>
            <a:off x="1014975" y="973825"/>
            <a:ext cx="7845600" cy="3895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u="sng" dirty="0"/>
              <a:t>Key Facts:- </a:t>
            </a:r>
            <a:br>
              <a:rPr lang="en-GB" dirty="0"/>
            </a:br>
            <a:r>
              <a:rPr lang="en-GB" dirty="0"/>
              <a:t>Languages spoken : </a:t>
            </a:r>
            <a:br>
              <a:rPr lang="en-GB" dirty="0"/>
            </a:br>
            <a:r>
              <a:rPr lang="en-GB" dirty="0"/>
              <a:t>Arabic (official) </a:t>
            </a:r>
            <a:br>
              <a:rPr lang="en-GB" dirty="0"/>
            </a:br>
            <a:r>
              <a:rPr lang="en-GB" dirty="0"/>
              <a:t>English (official) 		</a:t>
            </a:r>
            <a:br>
              <a:rPr lang="en-GB" dirty="0"/>
            </a:br>
            <a:r>
              <a:rPr lang="en-GB" dirty="0"/>
              <a:t>Nubian 		</a:t>
            </a:r>
            <a:br>
              <a:rPr lang="en-GB" dirty="0"/>
            </a:br>
            <a:r>
              <a:rPr lang="en-GB" dirty="0"/>
              <a:t>Ta </a:t>
            </a:r>
            <a:r>
              <a:rPr lang="en-GB" dirty="0" err="1"/>
              <a:t>Bedawie</a:t>
            </a:r>
            <a:r>
              <a:rPr lang="en-GB" dirty="0"/>
              <a:t> 					</a:t>
            </a:r>
            <a:br>
              <a:rPr lang="en-GB" dirty="0"/>
            </a:br>
            <a:r>
              <a:rPr lang="en-GB" dirty="0"/>
              <a:t>Diverse dialects of Nilotic, </a:t>
            </a:r>
            <a:r>
              <a:rPr lang="en-GB" dirty="0" err="1"/>
              <a:t>Nilo</a:t>
            </a:r>
            <a:r>
              <a:rPr lang="en-GB" dirty="0"/>
              <a:t>-Hamitic, Sudanic languages</a:t>
            </a:r>
            <a:br>
              <a:rPr lang="en-GB" dirty="0"/>
            </a:br>
            <a:br>
              <a:rPr lang="en-GB" dirty="0"/>
            </a:br>
            <a:r>
              <a:rPr lang="en-GB" u="sng" dirty="0"/>
              <a:t>Major religions:</a:t>
            </a:r>
            <a:br>
              <a:rPr lang="en-GB" dirty="0"/>
            </a:br>
            <a:r>
              <a:rPr lang="en-GB" dirty="0"/>
              <a:t>Sunni Muslim 70% (in north) 		</a:t>
            </a:r>
            <a:br>
              <a:rPr lang="en-GB" dirty="0"/>
            </a:br>
            <a:r>
              <a:rPr lang="en-GB" dirty="0"/>
              <a:t>Christian 5% (mostly in south and Khartoum) 			</a:t>
            </a:r>
            <a:br>
              <a:rPr lang="en-GB" dirty="0"/>
            </a:br>
            <a:r>
              <a:rPr lang="en-GB" dirty="0"/>
              <a:t>Indigenous beliefs 25%</a:t>
            </a:r>
            <a:br>
              <a:rPr lang="en-GB" dirty="0"/>
            </a:br>
            <a:br>
              <a:rPr lang="en-GB" dirty="0"/>
            </a:b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Country profile - Eritrea</a:t>
            </a:r>
            <a:endParaRPr/>
          </a:p>
          <a:p>
            <a:pPr marL="0" lvl="0" indent="0" algn="l" rtl="0">
              <a:spcBef>
                <a:spcPts val="0"/>
              </a:spcBef>
              <a:spcAft>
                <a:spcPts val="0"/>
              </a:spcAft>
              <a:buNone/>
            </a:pPr>
            <a:endParaRPr/>
          </a:p>
        </p:txBody>
      </p:sp>
      <p:sp>
        <p:nvSpPr>
          <p:cNvPr id="171" name="Google Shape;171;p19"/>
          <p:cNvSpPr txBox="1">
            <a:spLocks noGrp="1"/>
          </p:cNvSpPr>
          <p:nvPr>
            <p:ph type="body" idx="1"/>
          </p:nvPr>
        </p:nvSpPr>
        <p:spPr>
          <a:xfrm>
            <a:off x="1297500" y="1028700"/>
            <a:ext cx="7038900" cy="3689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u="sng" dirty="0"/>
              <a:t>Key Facts:- </a:t>
            </a:r>
            <a:br>
              <a:rPr lang="en-GB" dirty="0"/>
            </a:br>
            <a:r>
              <a:rPr lang="en-GB" dirty="0"/>
              <a:t>Languages spoken : </a:t>
            </a:r>
            <a:br>
              <a:rPr lang="en-GB" dirty="0"/>
            </a:br>
            <a:r>
              <a:rPr lang="en-GB" dirty="0"/>
              <a:t>Tigrinya 	</a:t>
            </a:r>
            <a:br>
              <a:rPr lang="en-GB" dirty="0"/>
            </a:br>
            <a:r>
              <a:rPr lang="en-GB" dirty="0"/>
              <a:t>Arabic 	</a:t>
            </a:r>
            <a:br>
              <a:rPr lang="en-GB" dirty="0"/>
            </a:br>
            <a:r>
              <a:rPr lang="en-GB" dirty="0"/>
              <a:t>English 	</a:t>
            </a:r>
            <a:br>
              <a:rPr lang="en-GB" dirty="0"/>
            </a:br>
            <a:r>
              <a:rPr lang="en-GB" dirty="0"/>
              <a:t>Tigre 		</a:t>
            </a:r>
            <a:br>
              <a:rPr lang="en-GB" dirty="0"/>
            </a:br>
            <a:r>
              <a:rPr lang="en-GB" dirty="0" err="1"/>
              <a:t>Kunama</a:t>
            </a:r>
            <a:r>
              <a:rPr lang="en-GB" dirty="0"/>
              <a:t> 		</a:t>
            </a:r>
            <a:br>
              <a:rPr lang="en-GB" dirty="0"/>
            </a:br>
            <a:r>
              <a:rPr lang="en-GB" dirty="0"/>
              <a:t>Afar 			    </a:t>
            </a:r>
            <a:br>
              <a:rPr lang="en-GB" dirty="0"/>
            </a:br>
            <a:r>
              <a:rPr lang="en-GB" dirty="0"/>
              <a:t>other Cushitic languages</a:t>
            </a:r>
            <a:br>
              <a:rPr lang="en-GB" dirty="0"/>
            </a:br>
            <a:br>
              <a:rPr lang="en-GB" dirty="0"/>
            </a:br>
            <a:r>
              <a:rPr lang="en-GB" u="sng" dirty="0"/>
              <a:t>Major religions:</a:t>
            </a:r>
            <a:br>
              <a:rPr lang="en-GB" dirty="0"/>
            </a:br>
            <a:r>
              <a:rPr lang="en-GB" dirty="0"/>
              <a:t>Muslim 	</a:t>
            </a:r>
            <a:br>
              <a:rPr lang="en-GB" dirty="0"/>
            </a:br>
            <a:r>
              <a:rPr lang="en-GB" dirty="0"/>
              <a:t>Coptic Christian 	</a:t>
            </a:r>
            <a:br>
              <a:rPr lang="en-GB" dirty="0"/>
            </a:br>
            <a:r>
              <a:rPr lang="en-GB" dirty="0"/>
              <a:t>Roman Catholic 	</a:t>
            </a:r>
            <a:br>
              <a:rPr lang="en-GB" dirty="0"/>
            </a:br>
            <a:r>
              <a:rPr lang="en-GB" dirty="0"/>
              <a:t>Protestant</a:t>
            </a:r>
            <a:br>
              <a:rPr lang="en-GB" dirty="0"/>
            </a:br>
            <a:br>
              <a:rPr lang="en-GB" dirty="0"/>
            </a:b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Country profile - Somalia</a:t>
            </a:r>
            <a:endParaRPr/>
          </a:p>
        </p:txBody>
      </p:sp>
      <p:sp>
        <p:nvSpPr>
          <p:cNvPr id="177" name="Google Shape;177;p20"/>
          <p:cNvSpPr txBox="1">
            <a:spLocks noGrp="1"/>
          </p:cNvSpPr>
          <p:nvPr>
            <p:ph type="body" idx="1"/>
          </p:nvPr>
        </p:nvSpPr>
        <p:spPr>
          <a:xfrm>
            <a:off x="1297500" y="1069850"/>
            <a:ext cx="7038900" cy="3689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u="sng" dirty="0"/>
              <a:t>Key Facts:- </a:t>
            </a:r>
            <a:br>
              <a:rPr lang="en-GB" dirty="0"/>
            </a:br>
            <a:r>
              <a:rPr lang="en-GB" dirty="0"/>
              <a:t>Languages spoken : </a:t>
            </a:r>
            <a:br>
              <a:rPr lang="en-GB" dirty="0"/>
            </a:br>
            <a:r>
              <a:rPr lang="en-GB" dirty="0"/>
              <a:t>Somali (official)</a:t>
            </a:r>
            <a:br>
              <a:rPr lang="en-GB" dirty="0"/>
            </a:br>
            <a:r>
              <a:rPr lang="en-GB" dirty="0"/>
              <a:t> Arabic</a:t>
            </a:r>
            <a:br>
              <a:rPr lang="en-GB" dirty="0"/>
            </a:br>
            <a:r>
              <a:rPr lang="en-GB" dirty="0"/>
              <a:t> Italian</a:t>
            </a:r>
            <a:br>
              <a:rPr lang="en-GB" dirty="0"/>
            </a:br>
            <a:r>
              <a:rPr lang="en-GB" dirty="0"/>
              <a:t>English</a:t>
            </a:r>
            <a:br>
              <a:rPr lang="en-GB" dirty="0"/>
            </a:br>
            <a:br>
              <a:rPr lang="en-GB" dirty="0"/>
            </a:br>
            <a:r>
              <a:rPr lang="en-GB" u="sng" dirty="0"/>
              <a:t>Major religions:</a:t>
            </a:r>
            <a:br>
              <a:rPr lang="en-GB" dirty="0"/>
            </a:br>
            <a:r>
              <a:rPr lang="en-GB" dirty="0"/>
              <a:t>Sunni Muslim </a:t>
            </a:r>
            <a:br>
              <a:rPr lang="en-GB" dirty="0"/>
            </a:b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1"/>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Country profile - Kuwait</a:t>
            </a:r>
            <a:endParaRPr/>
          </a:p>
        </p:txBody>
      </p:sp>
      <p:sp>
        <p:nvSpPr>
          <p:cNvPr id="183" name="Google Shape;183;p21"/>
          <p:cNvSpPr txBox="1">
            <a:spLocks noGrp="1"/>
          </p:cNvSpPr>
          <p:nvPr>
            <p:ph type="body" idx="1"/>
          </p:nvPr>
        </p:nvSpPr>
        <p:spPr>
          <a:xfrm>
            <a:off x="1297500" y="1069850"/>
            <a:ext cx="7038900" cy="3689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u="sng"/>
              <a:t>Key Facts:- </a:t>
            </a:r>
            <a:br>
              <a:rPr lang="en-GB"/>
            </a:br>
            <a:r>
              <a:rPr lang="en-GB"/>
              <a:t>Languages spoken : </a:t>
            </a:r>
            <a:br>
              <a:rPr lang="en-GB"/>
            </a:br>
            <a:r>
              <a:rPr lang="en-GB"/>
              <a:t>Arabic (official)</a:t>
            </a:r>
            <a:br>
              <a:rPr lang="en-GB"/>
            </a:br>
            <a:r>
              <a:rPr lang="en-GB"/>
              <a:t>English</a:t>
            </a:r>
            <a:br>
              <a:rPr lang="en-GB"/>
            </a:br>
            <a:br>
              <a:rPr lang="en-GB"/>
            </a:br>
            <a:r>
              <a:rPr lang="en-GB" u="sng"/>
              <a:t>Major religions:</a:t>
            </a:r>
            <a:br>
              <a:rPr lang="en-GB"/>
            </a:br>
            <a:r>
              <a:rPr lang="en-GB"/>
              <a:t>Muslim 85% (Sunni 70%, Shia 30%), </a:t>
            </a:r>
            <a:br>
              <a:rPr lang="en-GB"/>
            </a:br>
            <a:r>
              <a:rPr lang="en-GB"/>
              <a:t>other (includes Christian, Hindu, Parsi) 15%</a:t>
            </a:r>
            <a:br>
              <a:rPr lang="en-GB"/>
            </a:br>
            <a:endParaRPr/>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1568</Words>
  <Application>Microsoft Office PowerPoint</Application>
  <PresentationFormat>On-screen Show (16:9)</PresentationFormat>
  <Paragraphs>86</Paragraphs>
  <Slides>22</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Lato</vt:lpstr>
      <vt:lpstr>Montserrat</vt:lpstr>
      <vt:lpstr>Focus</vt:lpstr>
      <vt:lpstr>UASC Health Information for Professionals </vt:lpstr>
      <vt:lpstr>Introduction - what is an UASC</vt:lpstr>
      <vt:lpstr>Where are our UASC from?</vt:lpstr>
      <vt:lpstr>Country profile - Syria </vt:lpstr>
      <vt:lpstr>Country profile - Iran </vt:lpstr>
      <vt:lpstr>Country profile - Sudan </vt:lpstr>
      <vt:lpstr>Country profile - Eritrea </vt:lpstr>
      <vt:lpstr>Country profile - Somalia</vt:lpstr>
      <vt:lpstr>Country profile - Kuwait</vt:lpstr>
      <vt:lpstr>Country profile - Albania</vt:lpstr>
      <vt:lpstr>Country profile - Afghanistan </vt:lpstr>
      <vt:lpstr>Country profile - Vietnam </vt:lpstr>
      <vt:lpstr>Health needs of UASC</vt:lpstr>
      <vt:lpstr>Health needs of UASC cont.</vt:lpstr>
      <vt:lpstr>Educational challenges </vt:lpstr>
      <vt:lpstr>Key stresses related to the asylum process which can affect mental health </vt:lpstr>
      <vt:lpstr>Grief and Loss- What can be experienced as Loss? </vt:lpstr>
      <vt:lpstr>How may emotional distress present in UASC Young People?  </vt:lpstr>
      <vt:lpstr>Problems UASC may face on the Island and services they can access.</vt:lpstr>
      <vt:lpstr>Practical strategies for Professionals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UASC Health Information for Professionals</dc:title>
  <dc:creator>Cook Kimberley</dc:creator>
  <cp:lastModifiedBy>Findon, Amanda</cp:lastModifiedBy>
  <cp:revision>9</cp:revision>
  <dcterms:modified xsi:type="dcterms:W3CDTF">2021-06-21T10:30:51Z</dcterms:modified>
</cp:coreProperties>
</file>