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0" r:id="rId3"/>
    <p:sldId id="256" r:id="rId4"/>
    <p:sldId id="257" r:id="rId5"/>
    <p:sldId id="258" r:id="rId6"/>
    <p:sldId id="259" r:id="rId7"/>
    <p:sldId id="261" r:id="rId8"/>
    <p:sldId id="263" r:id="rId9"/>
    <p:sldId id="260" r:id="rId10"/>
    <p:sldId id="262" r:id="rId11"/>
    <p:sldId id="271" r:id="rId12"/>
    <p:sldId id="264" r:id="rId13"/>
    <p:sldId id="265" r:id="rId14"/>
    <p:sldId id="266" r:id="rId15"/>
    <p:sldId id="267" r:id="rId16"/>
    <p:sldId id="274" r:id="rId17"/>
    <p:sldId id="277" r:id="rId18"/>
    <p:sldId id="272" r:id="rId19"/>
    <p:sldId id="273" r:id="rId20"/>
    <p:sldId id="268" r:id="rId21"/>
    <p:sldId id="275"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D197C-CEA5-4897-83AF-9B4D5C70007A}" v="7" dt="2019-02-28T11:04:00.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6" d="100"/>
          <a:sy n="96" d="100"/>
        </p:scale>
        <p:origin x="-134"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sh, Donald" userId="abf937c8-7a3e-4577-8889-82884140ccdd" providerId="ADAL" clId="{A83D197C-CEA5-4897-83AF-9B4D5C70007A}"/>
    <pc:docChg chg="undo custSel addSld modSld">
      <pc:chgData name="Lush, Donald" userId="abf937c8-7a3e-4577-8889-82884140ccdd" providerId="ADAL" clId="{A83D197C-CEA5-4897-83AF-9B4D5C70007A}" dt="2019-04-11T16:14:01.947" v="165" actId="20577"/>
      <pc:docMkLst>
        <pc:docMk/>
      </pc:docMkLst>
      <pc:sldChg chg="modSp">
        <pc:chgData name="Lush, Donald" userId="abf937c8-7a3e-4577-8889-82884140ccdd" providerId="ADAL" clId="{A83D197C-CEA5-4897-83AF-9B4D5C70007A}" dt="2019-03-15T09:17:51.657" v="151" actId="1076"/>
        <pc:sldMkLst>
          <pc:docMk/>
          <pc:sldMk cId="999600949" sldId="260"/>
        </pc:sldMkLst>
        <pc:picChg chg="mod">
          <ac:chgData name="Lush, Donald" userId="abf937c8-7a3e-4577-8889-82884140ccdd" providerId="ADAL" clId="{A83D197C-CEA5-4897-83AF-9B4D5C70007A}" dt="2019-03-15T09:17:51.657" v="151" actId="1076"/>
          <ac:picMkLst>
            <pc:docMk/>
            <pc:sldMk cId="999600949" sldId="260"/>
            <ac:picMk id="3" creationId="{59D2DBC5-3CDA-4D91-99CD-E0D94061E241}"/>
          </ac:picMkLst>
        </pc:picChg>
      </pc:sldChg>
      <pc:sldChg chg="modSp">
        <pc:chgData name="Lush, Donald" userId="abf937c8-7a3e-4577-8889-82884140ccdd" providerId="ADAL" clId="{A83D197C-CEA5-4897-83AF-9B4D5C70007A}" dt="2019-02-28T10:55:31.042" v="80" actId="255"/>
        <pc:sldMkLst>
          <pc:docMk/>
          <pc:sldMk cId="551599175" sldId="263"/>
        </pc:sldMkLst>
        <pc:spChg chg="mod">
          <ac:chgData name="Lush, Donald" userId="abf937c8-7a3e-4577-8889-82884140ccdd" providerId="ADAL" clId="{A83D197C-CEA5-4897-83AF-9B4D5C70007A}" dt="2019-02-28T10:55:31.042" v="80" actId="255"/>
          <ac:spMkLst>
            <pc:docMk/>
            <pc:sldMk cId="551599175" sldId="263"/>
            <ac:spMk id="4" creationId="{64D9B11A-887D-4033-8A18-3F8285B59D9B}"/>
          </ac:spMkLst>
        </pc:spChg>
      </pc:sldChg>
      <pc:sldChg chg="modSp modAnim">
        <pc:chgData name="Lush, Donald" userId="abf937c8-7a3e-4577-8889-82884140ccdd" providerId="ADAL" clId="{A83D197C-CEA5-4897-83AF-9B4D5C70007A}" dt="2019-02-28T11:04:00.545" v="85" actId="20578"/>
        <pc:sldMkLst>
          <pc:docMk/>
          <pc:sldMk cId="2817990500" sldId="269"/>
        </pc:sldMkLst>
        <pc:spChg chg="mod">
          <ac:chgData name="Lush, Donald" userId="abf937c8-7a3e-4577-8889-82884140ccdd" providerId="ADAL" clId="{A83D197C-CEA5-4897-83AF-9B4D5C70007A}" dt="2019-02-28T11:04:00.545" v="85" actId="20578"/>
          <ac:spMkLst>
            <pc:docMk/>
            <pc:sldMk cId="2817990500" sldId="269"/>
            <ac:spMk id="4" creationId="{7CE71379-B541-421E-9848-78B6A9CA8397}"/>
          </ac:spMkLst>
        </pc:spChg>
      </pc:sldChg>
      <pc:sldChg chg="modSp">
        <pc:chgData name="Lush, Donald" userId="abf937c8-7a3e-4577-8889-82884140ccdd" providerId="ADAL" clId="{A83D197C-CEA5-4897-83AF-9B4D5C70007A}" dt="2019-02-28T11:02:08.162" v="83" actId="20577"/>
        <pc:sldMkLst>
          <pc:docMk/>
          <pc:sldMk cId="1695112537" sldId="271"/>
        </pc:sldMkLst>
        <pc:spChg chg="mod">
          <ac:chgData name="Lush, Donald" userId="abf937c8-7a3e-4577-8889-82884140ccdd" providerId="ADAL" clId="{A83D197C-CEA5-4897-83AF-9B4D5C70007A}" dt="2019-02-28T11:02:08.162" v="83" actId="20577"/>
          <ac:spMkLst>
            <pc:docMk/>
            <pc:sldMk cId="1695112537" sldId="271"/>
            <ac:spMk id="3" creationId="{00000000-0000-0000-0000-000000000000}"/>
          </ac:spMkLst>
        </pc:spChg>
      </pc:sldChg>
      <pc:sldChg chg="modSp">
        <pc:chgData name="Lush, Donald" userId="abf937c8-7a3e-4577-8889-82884140ccdd" providerId="ADAL" clId="{A83D197C-CEA5-4897-83AF-9B4D5C70007A}" dt="2019-02-28T10:57:28.839" v="82" actId="1076"/>
        <pc:sldMkLst>
          <pc:docMk/>
          <pc:sldMk cId="1996418348" sldId="273"/>
        </pc:sldMkLst>
        <pc:picChg chg="mod">
          <ac:chgData name="Lush, Donald" userId="abf937c8-7a3e-4577-8889-82884140ccdd" providerId="ADAL" clId="{A83D197C-CEA5-4897-83AF-9B4D5C70007A}" dt="2019-02-28T10:57:28.839" v="82" actId="1076"/>
          <ac:picMkLst>
            <pc:docMk/>
            <pc:sldMk cId="1996418348" sldId="273"/>
            <ac:picMk id="4" creationId="{00000000-0000-0000-0000-000000000000}"/>
          </ac:picMkLst>
        </pc:picChg>
      </pc:sldChg>
      <pc:sldChg chg="modSp">
        <pc:chgData name="Lush, Donald" userId="abf937c8-7a3e-4577-8889-82884140ccdd" providerId="ADAL" clId="{A83D197C-CEA5-4897-83AF-9B4D5C70007A}" dt="2019-02-28T11:42:12.705" v="150" actId="14100"/>
        <pc:sldMkLst>
          <pc:docMk/>
          <pc:sldMk cId="196615211" sldId="276"/>
        </pc:sldMkLst>
        <pc:spChg chg="mod">
          <ac:chgData name="Lush, Donald" userId="abf937c8-7a3e-4577-8889-82884140ccdd" providerId="ADAL" clId="{A83D197C-CEA5-4897-83AF-9B4D5C70007A}" dt="2019-02-28T11:42:12.705" v="150" actId="14100"/>
          <ac:spMkLst>
            <pc:docMk/>
            <pc:sldMk cId="196615211" sldId="276"/>
            <ac:spMk id="3" creationId="{00000000-0000-0000-0000-000000000000}"/>
          </ac:spMkLst>
        </pc:spChg>
      </pc:sldChg>
      <pc:sldChg chg="addSp modSp add">
        <pc:chgData name="Lush, Donald" userId="abf937c8-7a3e-4577-8889-82884140ccdd" providerId="ADAL" clId="{A83D197C-CEA5-4897-83AF-9B4D5C70007A}" dt="2019-04-11T16:14:01.947" v="165" actId="20577"/>
        <pc:sldMkLst>
          <pc:docMk/>
          <pc:sldMk cId="3068978084" sldId="277"/>
        </pc:sldMkLst>
        <pc:spChg chg="add mod">
          <ac:chgData name="Lush, Donald" userId="abf937c8-7a3e-4577-8889-82884140ccdd" providerId="ADAL" clId="{A83D197C-CEA5-4897-83AF-9B4D5C70007A}" dt="2019-02-28T09:24:28.094" v="4" actId="767"/>
          <ac:spMkLst>
            <pc:docMk/>
            <pc:sldMk cId="3068978084" sldId="277"/>
            <ac:spMk id="4" creationId="{C8DBDB43-AE29-4438-8B90-AFC776D27323}"/>
          </ac:spMkLst>
        </pc:spChg>
        <pc:spChg chg="add mod">
          <ac:chgData name="Lush, Donald" userId="abf937c8-7a3e-4577-8889-82884140ccdd" providerId="ADAL" clId="{A83D197C-CEA5-4897-83AF-9B4D5C70007A}" dt="2019-04-11T16:14:01.947" v="165" actId="20577"/>
          <ac:spMkLst>
            <pc:docMk/>
            <pc:sldMk cId="3068978084" sldId="277"/>
            <ac:spMk id="5" creationId="{389ECBF1-6C33-4C78-BA69-A9A16019273D}"/>
          </ac:spMkLst>
        </pc:spChg>
        <pc:picChg chg="add mod">
          <ac:chgData name="Lush, Donald" userId="abf937c8-7a3e-4577-8889-82884140ccdd" providerId="ADAL" clId="{A83D197C-CEA5-4897-83AF-9B4D5C70007A}" dt="2019-02-28T10:39:27.078" v="66" actId="1076"/>
          <ac:picMkLst>
            <pc:docMk/>
            <pc:sldMk cId="3068978084" sldId="277"/>
            <ac:picMk id="3" creationId="{D90CEB2E-066F-4720-B989-31D3C47F186B}"/>
          </ac:picMkLst>
        </pc:picChg>
      </pc:sldChg>
    </pc:docChg>
  </pc:docChgLst>
  <pc:docChgLst>
    <pc:chgData name="Lush, Donald" userId="S::k1513160@kcl.ac.uk::abf937c8-7a3e-4577-8889-82884140ccdd" providerId="AD" clId="Web-{039927D2-CFAD-B2B5-2108-673BC2E52579}"/>
    <pc:docChg chg="modSld">
      <pc:chgData name="Lush, Donald" userId="S::k1513160@kcl.ac.uk::abf937c8-7a3e-4577-8889-82884140ccdd" providerId="AD" clId="Web-{039927D2-CFAD-B2B5-2108-673BC2E52579}" dt="2019-03-06T09:00:26.005" v="6" actId="20577"/>
      <pc:docMkLst>
        <pc:docMk/>
      </pc:docMkLst>
      <pc:sldChg chg="modSp">
        <pc:chgData name="Lush, Donald" userId="S::k1513160@kcl.ac.uk::abf937c8-7a3e-4577-8889-82884140ccdd" providerId="AD" clId="Web-{039927D2-CFAD-B2B5-2108-673BC2E52579}" dt="2019-03-06T09:00:25.693" v="4" actId="20577"/>
        <pc:sldMkLst>
          <pc:docMk/>
          <pc:sldMk cId="4199812434" sldId="262"/>
        </pc:sldMkLst>
        <pc:spChg chg="mod">
          <ac:chgData name="Lush, Donald" userId="S::k1513160@kcl.ac.uk::abf937c8-7a3e-4577-8889-82884140ccdd" providerId="AD" clId="Web-{039927D2-CFAD-B2B5-2108-673BC2E52579}" dt="2019-03-06T09:00:25.693" v="4" actId="20577"/>
          <ac:spMkLst>
            <pc:docMk/>
            <pc:sldMk cId="4199812434" sldId="262"/>
            <ac:spMk id="4" creationId="{15EA66C5-84FD-4982-ABC1-CEBB0A1377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B98FC-E1C0-4A8B-ABFC-85B7560E0C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4AC8D53-643A-484C-8F0A-6C9B34C69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DF7939E-A301-4AAD-828A-F9D6EC3C4C1E}"/>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5" name="Footer Placeholder 4">
            <a:extLst>
              <a:ext uri="{FF2B5EF4-FFF2-40B4-BE49-F238E27FC236}">
                <a16:creationId xmlns:a16="http://schemas.microsoft.com/office/drawing/2014/main" xmlns="" id="{D06B166F-BAF6-47AE-BCCA-8E1CCDBF5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377D412-70BF-4C92-B457-5FFF944B842E}"/>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166351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47E06-1753-4876-9EE1-5E4AEBDFCD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24107C3-2E87-4727-9207-11C1EBD313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613F2A-E232-4D8B-B716-5B17E051AAE3}"/>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5" name="Footer Placeholder 4">
            <a:extLst>
              <a:ext uri="{FF2B5EF4-FFF2-40B4-BE49-F238E27FC236}">
                <a16:creationId xmlns:a16="http://schemas.microsoft.com/office/drawing/2014/main" xmlns="" id="{3543A6EC-6DDC-4B41-92FC-382022E043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4C7A782-3DE5-40F9-8295-FD3B9D84121C}"/>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219973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E52E1CC-B750-46DB-8B61-8828EB653E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175B152-F1D0-40EC-BC1F-C493D598D4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87B1CA7-C04E-4018-9F13-6B5DA93164FF}"/>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5" name="Footer Placeholder 4">
            <a:extLst>
              <a:ext uri="{FF2B5EF4-FFF2-40B4-BE49-F238E27FC236}">
                <a16:creationId xmlns:a16="http://schemas.microsoft.com/office/drawing/2014/main" xmlns="" id="{44945F85-7C4E-454C-BA61-0B8C779E6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4EB931-184B-4A12-9794-FEF13C596D2B}"/>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164172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6117A-3C72-4411-AA0A-E334675F32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A176C4-C8A7-473B-84CB-D7DE02E0FB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0053F3E-5253-4B33-984D-25234EA3581C}"/>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5" name="Footer Placeholder 4">
            <a:extLst>
              <a:ext uri="{FF2B5EF4-FFF2-40B4-BE49-F238E27FC236}">
                <a16:creationId xmlns:a16="http://schemas.microsoft.com/office/drawing/2014/main" xmlns="" id="{CD43E29C-1D3D-4693-9B49-C954587B6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3A4EC29-3AD6-433B-AD45-5005E4E52F03}"/>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153983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8F82E-E989-49AA-8EF9-FD72474FF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4011396-DBF7-4290-8938-19A4194E4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CF202A2-A1BE-4C2D-895C-086A97A68C77}"/>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5" name="Footer Placeholder 4">
            <a:extLst>
              <a:ext uri="{FF2B5EF4-FFF2-40B4-BE49-F238E27FC236}">
                <a16:creationId xmlns:a16="http://schemas.microsoft.com/office/drawing/2014/main" xmlns="" id="{EFD0B90A-68FD-4A8D-B890-2636AE541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95AA032-346C-41F3-96E8-927BD83683B8}"/>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140930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8C4B6-96CB-485C-9E70-B8C735DE9A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60BBD6F-59F9-400A-A439-D675EBE8B2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8E712F2-554B-46D3-B88F-48A72EC758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37F33A7-ED91-49BE-B15A-9A70C55CCBD9}"/>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6" name="Footer Placeholder 5">
            <a:extLst>
              <a:ext uri="{FF2B5EF4-FFF2-40B4-BE49-F238E27FC236}">
                <a16:creationId xmlns:a16="http://schemas.microsoft.com/office/drawing/2014/main" xmlns="" id="{6D37AC71-E9AF-4679-A5B7-B129F5D36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B1C0370-7C7F-4E35-AABD-14E77CE3A72E}"/>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159956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BF5B4-DAF9-417B-A440-06BB525D28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02965ED-7FAE-480C-B7AD-F8A0806F6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5DBB6B9-8B0E-4F09-A55F-27242676E3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C42A99D-C693-4D09-B3FB-88FE05CB7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F0ECFE8-FE2A-4286-9E7B-4D829F2B66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78DE15A-57F5-4E49-846E-D7A5C25938EF}"/>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8" name="Footer Placeholder 7">
            <a:extLst>
              <a:ext uri="{FF2B5EF4-FFF2-40B4-BE49-F238E27FC236}">
                <a16:creationId xmlns:a16="http://schemas.microsoft.com/office/drawing/2014/main" xmlns="" id="{065AF61A-EE9E-4205-9CB6-C9B96C4F30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5BDDC30-E01C-47A1-9F5A-FBD4F64F7F3F}"/>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67482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58486-D46F-4341-8EF2-5F702D1FB9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F0BC3A8-679A-431D-8FB4-B48EEBACF1D5}"/>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4" name="Footer Placeholder 3">
            <a:extLst>
              <a:ext uri="{FF2B5EF4-FFF2-40B4-BE49-F238E27FC236}">
                <a16:creationId xmlns:a16="http://schemas.microsoft.com/office/drawing/2014/main" xmlns="" id="{3D0A4365-6E86-446B-ABA5-B6832B759F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EC8311A-314E-429A-B781-F13AB542467A}"/>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239722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9C7228-7020-4236-B19C-C431ECD1C649}"/>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3" name="Footer Placeholder 2">
            <a:extLst>
              <a:ext uri="{FF2B5EF4-FFF2-40B4-BE49-F238E27FC236}">
                <a16:creationId xmlns:a16="http://schemas.microsoft.com/office/drawing/2014/main" xmlns="" id="{9966926F-2C3C-4FE8-BD2C-11E5E8BEF5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FF529D1-4184-455F-8B80-5F82A2789ED8}"/>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375168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84D8B-8A94-4C9A-8202-166E83060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2211D12-B574-494E-BBD8-504733292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41CCD93-5569-4AE5-AAD2-FF39C3B98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479321F-5E0F-447D-8F0E-361BEB64EC13}"/>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6" name="Footer Placeholder 5">
            <a:extLst>
              <a:ext uri="{FF2B5EF4-FFF2-40B4-BE49-F238E27FC236}">
                <a16:creationId xmlns:a16="http://schemas.microsoft.com/office/drawing/2014/main" xmlns="" id="{2108C4F7-ED71-4260-8388-6D0E6E45B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3FED268-7882-42E1-AF03-5195540440F5}"/>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220086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3C60F-FF26-40B3-9B3A-F136D8CCA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113DA6F-4949-4417-9917-430DBD170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2C5905A-7AEF-4390-8186-BECE85171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DD20C1-81AE-4175-9FFF-91663DBF484C}"/>
              </a:ext>
            </a:extLst>
          </p:cNvPr>
          <p:cNvSpPr>
            <a:spLocks noGrp="1"/>
          </p:cNvSpPr>
          <p:nvPr>
            <p:ph type="dt" sz="half" idx="10"/>
          </p:nvPr>
        </p:nvSpPr>
        <p:spPr/>
        <p:txBody>
          <a:bodyPr/>
          <a:lstStyle/>
          <a:p>
            <a:fld id="{16E41029-44AE-427A-83BA-4C61882CF58F}" type="datetimeFigureOut">
              <a:rPr lang="en-GB" smtClean="0"/>
              <a:t>11/09/2019</a:t>
            </a:fld>
            <a:endParaRPr lang="en-GB"/>
          </a:p>
        </p:txBody>
      </p:sp>
      <p:sp>
        <p:nvSpPr>
          <p:cNvPr id="6" name="Footer Placeholder 5">
            <a:extLst>
              <a:ext uri="{FF2B5EF4-FFF2-40B4-BE49-F238E27FC236}">
                <a16:creationId xmlns:a16="http://schemas.microsoft.com/office/drawing/2014/main" xmlns="" id="{8F50B003-BC2B-45C5-A572-E32E8486E0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EF71406-F6D1-4283-A0AD-62A2B5983AA2}"/>
              </a:ext>
            </a:extLst>
          </p:cNvPr>
          <p:cNvSpPr>
            <a:spLocks noGrp="1"/>
          </p:cNvSpPr>
          <p:nvPr>
            <p:ph type="sldNum" sz="quarter" idx="12"/>
          </p:nvPr>
        </p:nvSpPr>
        <p:spPr/>
        <p:txBody>
          <a:bodyPr/>
          <a:lstStyle/>
          <a:p>
            <a:fld id="{07332B91-B54B-40C0-9A0C-CEA0BD323ED4}" type="slidenum">
              <a:rPr lang="en-GB" smtClean="0"/>
              <a:t>‹#›</a:t>
            </a:fld>
            <a:endParaRPr lang="en-GB"/>
          </a:p>
        </p:txBody>
      </p:sp>
    </p:spTree>
    <p:extLst>
      <p:ext uri="{BB962C8B-B14F-4D97-AF65-F5344CB8AC3E}">
        <p14:creationId xmlns:p14="http://schemas.microsoft.com/office/powerpoint/2010/main" val="146625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4F1C888-7ABE-4AD3-BF1F-8B9A41FBE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40885E5-7292-44F7-8A51-ADB3D35DF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1A6D60A-9E40-4885-A0B0-DD8DDFC38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41029-44AE-427A-83BA-4C61882CF58F}" type="datetimeFigureOut">
              <a:rPr lang="en-GB" smtClean="0"/>
              <a:t>11/09/2019</a:t>
            </a:fld>
            <a:endParaRPr lang="en-GB"/>
          </a:p>
        </p:txBody>
      </p:sp>
      <p:sp>
        <p:nvSpPr>
          <p:cNvPr id="5" name="Footer Placeholder 4">
            <a:extLst>
              <a:ext uri="{FF2B5EF4-FFF2-40B4-BE49-F238E27FC236}">
                <a16:creationId xmlns:a16="http://schemas.microsoft.com/office/drawing/2014/main" xmlns="" id="{949A3B0F-0006-431D-9015-FDC401392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6D37864-9399-4EC1-A667-43194BDFE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32B91-B54B-40C0-9A0C-CEA0BD323ED4}" type="slidenum">
              <a:rPr lang="en-GB" smtClean="0"/>
              <a:t>‹#›</a:t>
            </a:fld>
            <a:endParaRPr lang="en-GB"/>
          </a:p>
        </p:txBody>
      </p:sp>
    </p:spTree>
    <p:extLst>
      <p:ext uri="{BB962C8B-B14F-4D97-AF65-F5344CB8AC3E}">
        <p14:creationId xmlns:p14="http://schemas.microsoft.com/office/powerpoint/2010/main" val="350552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65005" cy="6858000"/>
          </a:xfrm>
          <a:prstGeom prst="rect">
            <a:avLst/>
          </a:prstGeom>
        </p:spPr>
      </p:pic>
      <p:sp>
        <p:nvSpPr>
          <p:cNvPr id="3" name="TextBox 2"/>
          <p:cNvSpPr txBox="1"/>
          <p:nvPr/>
        </p:nvSpPr>
        <p:spPr>
          <a:xfrm>
            <a:off x="5977719" y="2521059"/>
            <a:ext cx="5708514" cy="2462213"/>
          </a:xfrm>
          <a:prstGeom prst="rect">
            <a:avLst/>
          </a:prstGeom>
          <a:noFill/>
        </p:spPr>
        <p:txBody>
          <a:bodyPr wrap="square" rtlCol="0">
            <a:spAutoFit/>
          </a:bodyPr>
          <a:lstStyle/>
          <a:p>
            <a:r>
              <a:rPr lang="en-GB" sz="7200" dirty="0"/>
              <a:t>Donald Lush</a:t>
            </a:r>
          </a:p>
          <a:p>
            <a:r>
              <a:rPr lang="en-GB" sz="2000" dirty="0"/>
              <a:t>Careers Consultant for Researchers</a:t>
            </a:r>
          </a:p>
          <a:p>
            <a:r>
              <a:rPr lang="en-GB" sz="2000" dirty="0"/>
              <a:t>King’s College London</a:t>
            </a:r>
          </a:p>
          <a:p>
            <a:endParaRPr lang="en-GB" sz="1400" dirty="0"/>
          </a:p>
          <a:p>
            <a:r>
              <a:rPr lang="en-GB" sz="1400" dirty="0"/>
              <a:t>@</a:t>
            </a:r>
            <a:r>
              <a:rPr lang="en-GB" sz="1400" dirty="0" err="1"/>
              <a:t>donald_lush</a:t>
            </a:r>
            <a:endParaRPr lang="en-GB" sz="1400" dirty="0"/>
          </a:p>
          <a:p>
            <a:r>
              <a:rPr lang="en-GB" sz="1400" dirty="0"/>
              <a:t>donald.lush@kcl.ac.uk</a:t>
            </a:r>
          </a:p>
        </p:txBody>
      </p:sp>
      <p:pic>
        <p:nvPicPr>
          <p:cNvPr id="4" name="Picture 3">
            <a:extLst>
              <a:ext uri="{FF2B5EF4-FFF2-40B4-BE49-F238E27FC236}">
                <a16:creationId xmlns:a16="http://schemas.microsoft.com/office/drawing/2014/main" xmlns="" id="{D531611D-5124-47AB-9329-D654238EED5E}"/>
              </a:ext>
            </a:extLst>
          </p:cNvPr>
          <p:cNvPicPr>
            <a:picLocks noChangeAspect="1"/>
          </p:cNvPicPr>
          <p:nvPr/>
        </p:nvPicPr>
        <p:blipFill>
          <a:blip r:embed="rId3"/>
          <a:stretch>
            <a:fillRect/>
          </a:stretch>
        </p:blipFill>
        <p:spPr>
          <a:xfrm>
            <a:off x="10163084" y="0"/>
            <a:ext cx="2028916" cy="1544595"/>
          </a:xfrm>
          <a:prstGeom prst="rect">
            <a:avLst/>
          </a:prstGeom>
          <a:noFill/>
          <a:ln cap="flat">
            <a:noFill/>
          </a:ln>
        </p:spPr>
      </p:pic>
    </p:spTree>
    <p:extLst>
      <p:ext uri="{BB962C8B-B14F-4D97-AF65-F5344CB8AC3E}">
        <p14:creationId xmlns:p14="http://schemas.microsoft.com/office/powerpoint/2010/main" val="19661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0F84AC-B4E5-4D91-83AC-35738ACE39F6}"/>
              </a:ext>
            </a:extLst>
          </p:cNvPr>
          <p:cNvPicPr>
            <a:picLocks noChangeAspect="1"/>
          </p:cNvPicPr>
          <p:nvPr/>
        </p:nvPicPr>
        <p:blipFill rotWithShape="1">
          <a:blip r:embed="rId2">
            <a:extLst>
              <a:ext uri="{28A0092B-C50C-407E-A947-70E740481C1C}">
                <a14:useLocalDpi xmlns:a14="http://schemas.microsoft.com/office/drawing/2010/main" val="0"/>
              </a:ext>
            </a:extLst>
          </a:blip>
          <a:srcRect t="1292" b="23708"/>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15EA66C5-84FD-4982-ABC1-CEBB0A1377E1}"/>
              </a:ext>
            </a:extLst>
          </p:cNvPr>
          <p:cNvSpPr txBox="1"/>
          <p:nvPr/>
        </p:nvSpPr>
        <p:spPr>
          <a:xfrm>
            <a:off x="666044" y="225778"/>
            <a:ext cx="10058400" cy="769441"/>
          </a:xfrm>
          <a:prstGeom prst="rect">
            <a:avLst/>
          </a:prstGeom>
          <a:noFill/>
        </p:spPr>
        <p:txBody>
          <a:bodyPr wrap="square" rtlCol="0" anchor="t">
            <a:spAutoFit/>
          </a:bodyPr>
          <a:lstStyle/>
          <a:p>
            <a:r>
              <a:rPr lang="en-GB" sz="2400" b="1" dirty="0">
                <a:solidFill>
                  <a:schemeClr val="bg1"/>
                </a:solidFill>
              </a:rPr>
              <a:t>Form</a:t>
            </a:r>
            <a:r>
              <a:rPr lang="en-GB" sz="2400" dirty="0">
                <a:solidFill>
                  <a:schemeClr val="bg1"/>
                </a:solidFill>
              </a:rPr>
              <a:t> – </a:t>
            </a:r>
            <a:r>
              <a:rPr lang="en-GB" sz="2000" dirty="0">
                <a:solidFill>
                  <a:schemeClr val="bg1"/>
                </a:solidFill>
              </a:rPr>
              <a:t>Somehow apples and bananas are material manifestations of a divine, non-physical, perfect prototype version of themselves, according to Plato.</a:t>
            </a:r>
          </a:p>
        </p:txBody>
      </p:sp>
    </p:spTree>
    <p:extLst>
      <p:ext uri="{BB962C8B-B14F-4D97-AF65-F5344CB8AC3E}">
        <p14:creationId xmlns:p14="http://schemas.microsoft.com/office/powerpoint/2010/main" val="419981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0260" cy="8207329"/>
          </a:xfrm>
          <a:prstGeom prst="rect">
            <a:avLst/>
          </a:prstGeom>
        </p:spPr>
      </p:pic>
      <p:sp>
        <p:nvSpPr>
          <p:cNvPr id="3" name="TextBox 2"/>
          <p:cNvSpPr txBox="1"/>
          <p:nvPr/>
        </p:nvSpPr>
        <p:spPr>
          <a:xfrm>
            <a:off x="1600620" y="564302"/>
            <a:ext cx="9129019" cy="1077218"/>
          </a:xfrm>
          <a:prstGeom prst="rect">
            <a:avLst/>
          </a:prstGeom>
          <a:solidFill>
            <a:schemeClr val="accent1">
              <a:lumMod val="75000"/>
              <a:alpha val="29000"/>
            </a:schemeClr>
          </a:solidFill>
        </p:spPr>
        <p:txBody>
          <a:bodyPr wrap="square" rtlCol="0">
            <a:spAutoFit/>
          </a:bodyPr>
          <a:lstStyle/>
          <a:p>
            <a:r>
              <a:rPr lang="en-GB" sz="3200" dirty="0">
                <a:solidFill>
                  <a:schemeClr val="bg1"/>
                </a:solidFill>
              </a:rPr>
              <a:t>You may have some questions about how this works</a:t>
            </a:r>
          </a:p>
          <a:p>
            <a:r>
              <a:rPr lang="en-GB" sz="3200" dirty="0">
                <a:solidFill>
                  <a:schemeClr val="bg1"/>
                </a:solidFill>
              </a:rPr>
              <a:t>You wouldn’t be alone in that</a:t>
            </a:r>
          </a:p>
        </p:txBody>
      </p:sp>
    </p:spTree>
    <p:extLst>
      <p:ext uri="{BB962C8B-B14F-4D97-AF65-F5344CB8AC3E}">
        <p14:creationId xmlns:p14="http://schemas.microsoft.com/office/powerpoint/2010/main" val="169511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D6D6F2-B41D-4FEE-9DD2-DD58C10EA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34" y="643466"/>
            <a:ext cx="4428998" cy="5571067"/>
          </a:xfrm>
          <a:prstGeom prst="rect">
            <a:avLst/>
          </a:prstGeom>
        </p:spPr>
      </p:pic>
      <p:sp>
        <p:nvSpPr>
          <p:cNvPr id="4" name="TextBox 3">
            <a:extLst>
              <a:ext uri="{FF2B5EF4-FFF2-40B4-BE49-F238E27FC236}">
                <a16:creationId xmlns:a16="http://schemas.microsoft.com/office/drawing/2014/main" xmlns="" id="{2FD34AE0-42C6-40F6-B15E-A75FB6A1B94E}"/>
              </a:ext>
            </a:extLst>
          </p:cNvPr>
          <p:cNvSpPr txBox="1"/>
          <p:nvPr/>
        </p:nvSpPr>
        <p:spPr>
          <a:xfrm>
            <a:off x="5621867" y="666044"/>
            <a:ext cx="6107289" cy="4893647"/>
          </a:xfrm>
          <a:prstGeom prst="rect">
            <a:avLst/>
          </a:prstGeom>
          <a:noFill/>
        </p:spPr>
        <p:txBody>
          <a:bodyPr wrap="square" rtlCol="0">
            <a:spAutoFit/>
          </a:bodyPr>
          <a:lstStyle/>
          <a:p>
            <a:r>
              <a:rPr lang="en-GB" sz="2400" b="1" dirty="0"/>
              <a:t>Plato and Aristotle</a:t>
            </a:r>
          </a:p>
          <a:p>
            <a:endParaRPr lang="en-GB" sz="2400" dirty="0"/>
          </a:p>
          <a:p>
            <a:r>
              <a:rPr lang="en-GB" sz="2400" dirty="0"/>
              <a:t>Aristotle didn’t agree with Plato</a:t>
            </a:r>
          </a:p>
          <a:p>
            <a:endParaRPr lang="en-GB" sz="2400" dirty="0"/>
          </a:p>
          <a:p>
            <a:r>
              <a:rPr lang="en-GB" sz="2400" dirty="0"/>
              <a:t>He said the form of an object was contained within it. An apple contains the essence of apple-ness and so on</a:t>
            </a:r>
          </a:p>
          <a:p>
            <a:endParaRPr lang="en-GB" sz="2400" dirty="0"/>
          </a:p>
          <a:p>
            <a:r>
              <a:rPr lang="en-GB" sz="2400" dirty="0"/>
              <a:t>He preserved our ability to think about things in groups without mysticism</a:t>
            </a:r>
          </a:p>
          <a:p>
            <a:endParaRPr lang="en-GB" sz="2400" dirty="0"/>
          </a:p>
          <a:p>
            <a:r>
              <a:rPr lang="en-GB" sz="2400" dirty="0"/>
              <a:t>In doing so, he was thinking in a way that has much in common with modern science</a:t>
            </a:r>
          </a:p>
        </p:txBody>
      </p:sp>
    </p:spTree>
    <p:extLst>
      <p:ext uri="{BB962C8B-B14F-4D97-AF65-F5344CB8AC3E}">
        <p14:creationId xmlns:p14="http://schemas.microsoft.com/office/powerpoint/2010/main" val="32673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A70F7D-C825-4DD3-9C1F-E3A330AE3A66}"/>
              </a:ext>
            </a:extLst>
          </p:cNvPr>
          <p:cNvPicPr>
            <a:picLocks noChangeAspect="1"/>
          </p:cNvPicPr>
          <p:nvPr/>
        </p:nvPicPr>
        <p:blipFill rotWithShape="1">
          <a:blip r:embed="rId2">
            <a:extLst>
              <a:ext uri="{28A0092B-C50C-407E-A947-70E740481C1C}">
                <a14:useLocalDpi xmlns:a14="http://schemas.microsoft.com/office/drawing/2010/main" val="0"/>
              </a:ext>
            </a:extLst>
          </a:blip>
          <a:srcRect t="903" b="14510"/>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166C9044-FB68-4FAC-960C-60B59FFE3201}"/>
              </a:ext>
            </a:extLst>
          </p:cNvPr>
          <p:cNvSpPr txBox="1"/>
          <p:nvPr/>
        </p:nvSpPr>
        <p:spPr>
          <a:xfrm>
            <a:off x="395111" y="338667"/>
            <a:ext cx="2867378" cy="2800767"/>
          </a:xfrm>
          <a:prstGeom prst="rect">
            <a:avLst/>
          </a:prstGeom>
          <a:noFill/>
        </p:spPr>
        <p:txBody>
          <a:bodyPr wrap="square" rtlCol="0">
            <a:spAutoFit/>
          </a:bodyPr>
          <a:lstStyle/>
          <a:p>
            <a:r>
              <a:rPr lang="en-GB" sz="4400" dirty="0">
                <a:solidFill>
                  <a:schemeClr val="bg1"/>
                </a:solidFill>
              </a:rPr>
              <a:t>What’s the connection with our work?</a:t>
            </a:r>
          </a:p>
        </p:txBody>
      </p:sp>
    </p:spTree>
    <p:extLst>
      <p:ext uri="{BB962C8B-B14F-4D97-AF65-F5344CB8AC3E}">
        <p14:creationId xmlns:p14="http://schemas.microsoft.com/office/powerpoint/2010/main" val="191095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reer, Resume, Hiring, Job Interview">
            <a:extLst>
              <a:ext uri="{FF2B5EF4-FFF2-40B4-BE49-F238E27FC236}">
                <a16:creationId xmlns:a16="http://schemas.microsoft.com/office/drawing/2014/main" xmlns="" id="{DD1A319D-CB0B-41DB-94BF-D57225525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8269673-E75B-430C-9093-018C7BA970A5}"/>
              </a:ext>
            </a:extLst>
          </p:cNvPr>
          <p:cNvSpPr txBox="1"/>
          <p:nvPr/>
        </p:nvSpPr>
        <p:spPr>
          <a:xfrm>
            <a:off x="838210" y="238989"/>
            <a:ext cx="10515600" cy="794064"/>
          </a:xfrm>
          <a:prstGeom prst="rect">
            <a:avLst/>
          </a:prstGeom>
          <a:solidFill>
            <a:srgbClr val="0719BF"/>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47500" lnSpcReduction="20000"/>
          </a:bodyPr>
          <a:lstStyle/>
          <a:p>
            <a:pPr>
              <a:lnSpc>
                <a:spcPct val="90000"/>
              </a:lnSpc>
              <a:spcBef>
                <a:spcPct val="0"/>
              </a:spcBef>
              <a:spcAft>
                <a:spcPts val="600"/>
              </a:spcAft>
            </a:pPr>
            <a:r>
              <a:rPr lang="en-US" sz="4400" b="1" dirty="0">
                <a:solidFill>
                  <a:srgbClr val="FFFFFF"/>
                </a:solidFill>
                <a:latin typeface="+mj-lt"/>
                <a:ea typeface="+mj-ea"/>
                <a:cs typeface="+mj-cs"/>
              </a:rPr>
              <a:t>Our modern process of recruiting solves the one over many problem by looking for people who match the form (essence) of the ideal candidate as far as possible.  We’re all followers of Aristotle. </a:t>
            </a:r>
          </a:p>
        </p:txBody>
      </p:sp>
    </p:spTree>
    <p:extLst>
      <p:ext uri="{BB962C8B-B14F-4D97-AF65-F5344CB8AC3E}">
        <p14:creationId xmlns:p14="http://schemas.microsoft.com/office/powerpoint/2010/main" val="390762205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3F2D38-3427-42D3-8AE9-E64122D0D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24" y="2458871"/>
            <a:ext cx="5924550" cy="2895600"/>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xmlns="" id="{27F5D499-DEE2-474E-9569-B0AD3BE22797}"/>
              </a:ext>
            </a:extLst>
          </p:cNvPr>
          <p:cNvSpPr txBox="1"/>
          <p:nvPr/>
        </p:nvSpPr>
        <p:spPr>
          <a:xfrm>
            <a:off x="795866" y="284181"/>
            <a:ext cx="10600266" cy="1384995"/>
          </a:xfrm>
          <a:prstGeom prst="rect">
            <a:avLst/>
          </a:prstGeom>
          <a:noFill/>
        </p:spPr>
        <p:txBody>
          <a:bodyPr wrap="square" rtlCol="0">
            <a:spAutoFit/>
          </a:bodyPr>
          <a:lstStyle/>
          <a:p>
            <a:r>
              <a:rPr lang="en-GB" sz="2800" dirty="0">
                <a:solidFill>
                  <a:schemeClr val="bg1"/>
                </a:solidFill>
              </a:rPr>
              <a:t>But remember this? It was the result of an AI programme trying to classify things according to an Aristotelian concept of forms, using visual similarity as a way of finding a match</a:t>
            </a:r>
          </a:p>
        </p:txBody>
      </p:sp>
    </p:spTree>
    <p:extLst>
      <p:ext uri="{BB962C8B-B14F-4D97-AF65-F5344CB8AC3E}">
        <p14:creationId xmlns:p14="http://schemas.microsoft.com/office/powerpoint/2010/main" val="67754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4" name="TextBox 3"/>
          <p:cNvSpPr txBox="1"/>
          <p:nvPr/>
        </p:nvSpPr>
        <p:spPr>
          <a:xfrm>
            <a:off x="7055892" y="668740"/>
            <a:ext cx="4804012" cy="1754326"/>
          </a:xfrm>
          <a:prstGeom prst="rect">
            <a:avLst/>
          </a:prstGeom>
          <a:noFill/>
        </p:spPr>
        <p:txBody>
          <a:bodyPr wrap="square" rtlCol="0">
            <a:spAutoFit/>
          </a:bodyPr>
          <a:lstStyle/>
          <a:p>
            <a:r>
              <a:rPr lang="en-GB" sz="3600" dirty="0">
                <a:solidFill>
                  <a:schemeClr val="bg1"/>
                </a:solidFill>
              </a:rPr>
              <a:t>Is there a hidden epistemology* problem in careers advice?</a:t>
            </a:r>
          </a:p>
        </p:txBody>
      </p:sp>
      <p:sp>
        <p:nvSpPr>
          <p:cNvPr id="6" name="TextBox 5"/>
          <p:cNvSpPr txBox="1"/>
          <p:nvPr/>
        </p:nvSpPr>
        <p:spPr>
          <a:xfrm>
            <a:off x="818866" y="5486400"/>
            <a:ext cx="3452883" cy="461665"/>
          </a:xfrm>
          <a:prstGeom prst="rect">
            <a:avLst/>
          </a:prstGeom>
          <a:noFill/>
        </p:spPr>
        <p:txBody>
          <a:bodyPr wrap="square" rtlCol="0">
            <a:spAutoFit/>
          </a:bodyPr>
          <a:lstStyle/>
          <a:p>
            <a:r>
              <a:rPr lang="en-GB" sz="2400" dirty="0">
                <a:solidFill>
                  <a:schemeClr val="bg1"/>
                </a:solidFill>
              </a:rPr>
              <a:t>*theory of knowledge</a:t>
            </a:r>
          </a:p>
        </p:txBody>
      </p:sp>
    </p:spTree>
    <p:extLst>
      <p:ext uri="{BB962C8B-B14F-4D97-AF65-F5344CB8AC3E}">
        <p14:creationId xmlns:p14="http://schemas.microsoft.com/office/powerpoint/2010/main" val="150150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90CEB2E-066F-4720-B989-31D3C47F1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84" y="0"/>
            <a:ext cx="12528884" cy="8388480"/>
          </a:xfrm>
          <a:prstGeom prst="rect">
            <a:avLst/>
          </a:prstGeom>
        </p:spPr>
      </p:pic>
      <p:sp>
        <p:nvSpPr>
          <p:cNvPr id="4" name="TextBox 3">
            <a:extLst>
              <a:ext uri="{FF2B5EF4-FFF2-40B4-BE49-F238E27FC236}">
                <a16:creationId xmlns:a16="http://schemas.microsoft.com/office/drawing/2014/main" xmlns="" id="{C8DBDB43-AE29-4438-8B90-AFC776D27323}"/>
              </a:ext>
            </a:extLst>
          </p:cNvPr>
          <p:cNvSpPr txBox="1"/>
          <p:nvPr/>
        </p:nvSpPr>
        <p:spPr>
          <a:xfrm>
            <a:off x="256674" y="497305"/>
            <a:ext cx="80210" cy="369332"/>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xmlns="" id="{389ECBF1-6C33-4C78-BA69-A9A16019273D}"/>
              </a:ext>
            </a:extLst>
          </p:cNvPr>
          <p:cNvSpPr txBox="1"/>
          <p:nvPr/>
        </p:nvSpPr>
        <p:spPr>
          <a:xfrm>
            <a:off x="336884" y="497305"/>
            <a:ext cx="5101390" cy="1200329"/>
          </a:xfrm>
          <a:prstGeom prst="rect">
            <a:avLst/>
          </a:prstGeom>
          <a:noFill/>
        </p:spPr>
        <p:txBody>
          <a:bodyPr wrap="square" rtlCol="0">
            <a:spAutoFit/>
          </a:bodyPr>
          <a:lstStyle/>
          <a:p>
            <a:r>
              <a:rPr lang="en-GB" sz="3600" b="1">
                <a:solidFill>
                  <a:schemeClr val="bg1"/>
                </a:solidFill>
              </a:rPr>
              <a:t>Plato </a:t>
            </a:r>
            <a:r>
              <a:rPr lang="en-GB" sz="3600" b="1" dirty="0">
                <a:solidFill>
                  <a:schemeClr val="bg1"/>
                </a:solidFill>
              </a:rPr>
              <a:t>– knowledge as justified true belief</a:t>
            </a:r>
          </a:p>
        </p:txBody>
      </p:sp>
    </p:spTree>
    <p:extLst>
      <p:ext uri="{BB962C8B-B14F-4D97-AF65-F5344CB8AC3E}">
        <p14:creationId xmlns:p14="http://schemas.microsoft.com/office/powerpoint/2010/main" val="306897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188" y="513184"/>
            <a:ext cx="3797559" cy="369332"/>
          </a:xfrm>
          <a:prstGeom prst="rect">
            <a:avLst/>
          </a:prstGeom>
          <a:noFill/>
        </p:spPr>
        <p:txBody>
          <a:bodyPr wrap="square" rtlCol="0">
            <a:spAutoFit/>
          </a:bodyPr>
          <a:lstStyle/>
          <a:p>
            <a:r>
              <a:rPr lang="en-GB" dirty="0"/>
              <a:t>Hume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30540"/>
          </a:xfrm>
          <a:prstGeom prst="rect">
            <a:avLst/>
          </a:prstGeom>
        </p:spPr>
      </p:pic>
      <p:sp>
        <p:nvSpPr>
          <p:cNvPr id="4" name="TextBox 3"/>
          <p:cNvSpPr txBox="1"/>
          <p:nvPr/>
        </p:nvSpPr>
        <p:spPr>
          <a:xfrm>
            <a:off x="420576" y="1005840"/>
            <a:ext cx="3499913" cy="1631216"/>
          </a:xfrm>
          <a:prstGeom prst="rect">
            <a:avLst/>
          </a:prstGeom>
          <a:noFill/>
        </p:spPr>
        <p:txBody>
          <a:bodyPr wrap="square" rtlCol="0">
            <a:spAutoFit/>
          </a:bodyPr>
          <a:lstStyle/>
          <a:p>
            <a:r>
              <a:rPr lang="en-GB" sz="4000" dirty="0">
                <a:solidFill>
                  <a:schemeClr val="bg1"/>
                </a:solidFill>
              </a:rPr>
              <a:t>Reason is a slave to passion</a:t>
            </a:r>
          </a:p>
          <a:p>
            <a:r>
              <a:rPr lang="en-GB" sz="2000" dirty="0">
                <a:solidFill>
                  <a:schemeClr val="bg1"/>
                </a:solidFill>
              </a:rPr>
              <a:t>David Hume</a:t>
            </a:r>
          </a:p>
        </p:txBody>
      </p:sp>
    </p:spTree>
    <p:extLst>
      <p:ext uri="{BB962C8B-B14F-4D97-AF65-F5344CB8AC3E}">
        <p14:creationId xmlns:p14="http://schemas.microsoft.com/office/powerpoint/2010/main" val="156960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28644" y="840008"/>
            <a:ext cx="5185804" cy="6709529"/>
          </a:xfrm>
          <a:prstGeom prst="rect">
            <a:avLst/>
          </a:prstGeom>
          <a:solidFill>
            <a:schemeClr val="accent1">
              <a:lumMod val="75000"/>
            </a:schemeClr>
          </a:solidFill>
        </p:spPr>
        <p:txBody>
          <a:bodyPr wrap="square" rtlCol="0">
            <a:spAutoFit/>
          </a:bodyPr>
          <a:lstStyle/>
          <a:p>
            <a:r>
              <a:rPr lang="en-GB" sz="2800" dirty="0">
                <a:solidFill>
                  <a:schemeClr val="bg1"/>
                </a:solidFill>
              </a:rPr>
              <a:t>Science blooms by wild ideas and is not different from ideology and myth</a:t>
            </a:r>
          </a:p>
          <a:p>
            <a:endParaRPr lang="en-GB" sz="2800" dirty="0">
              <a:solidFill>
                <a:schemeClr val="bg1"/>
              </a:solidFill>
            </a:endParaRPr>
          </a:p>
          <a:p>
            <a:r>
              <a:rPr lang="en-GB" sz="2800" dirty="0">
                <a:solidFill>
                  <a:schemeClr val="bg1"/>
                </a:solidFill>
              </a:rPr>
              <a:t>The questions you ask determine the answers you get – method is a limiting process</a:t>
            </a:r>
          </a:p>
          <a:p>
            <a:endParaRPr lang="en-GB" sz="2800" dirty="0">
              <a:solidFill>
                <a:schemeClr val="bg1"/>
              </a:solidFill>
            </a:endParaRPr>
          </a:p>
          <a:p>
            <a:r>
              <a:rPr lang="en-GB" sz="2800" dirty="0">
                <a:solidFill>
                  <a:schemeClr val="bg1"/>
                </a:solidFill>
              </a:rPr>
              <a:t>Science doesn’t follow the processes it claims to follow to gain knowledge</a:t>
            </a:r>
          </a:p>
          <a:p>
            <a:endParaRPr lang="en-GB" sz="3200"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840008"/>
            <a:ext cx="3601316" cy="5375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64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2C4460A-A4FD-45EC-A52F-869D0B4D2E1B}"/>
              </a:ext>
            </a:extLst>
          </p:cNvPr>
          <p:cNvPicPr>
            <a:picLocks noChangeAspect="1"/>
          </p:cNvPicPr>
          <p:nvPr/>
        </p:nvPicPr>
        <p:blipFill rotWithShape="1">
          <a:blip r:embed="rId2">
            <a:extLst>
              <a:ext uri="{28A0092B-C50C-407E-A947-70E740481C1C}">
                <a14:useLocalDpi xmlns:a14="http://schemas.microsoft.com/office/drawing/2010/main" val="0"/>
              </a:ext>
            </a:extLst>
          </a:blip>
          <a:srcRect l="4192" r="4252" b="-1"/>
          <a:stretch/>
        </p:blipFill>
        <p:spPr>
          <a:xfrm>
            <a:off x="1625610" y="1743150"/>
            <a:ext cx="8940780" cy="5029190"/>
          </a:xfrm>
          <a:prstGeom prst="rect">
            <a:avLst/>
          </a:prstGeom>
        </p:spPr>
      </p:pic>
      <p:sp>
        <p:nvSpPr>
          <p:cNvPr id="4" name="TextBox 3">
            <a:extLst>
              <a:ext uri="{FF2B5EF4-FFF2-40B4-BE49-F238E27FC236}">
                <a16:creationId xmlns:a16="http://schemas.microsoft.com/office/drawing/2014/main" xmlns="" id="{7BBE50F8-FA72-48F0-BF59-0CE8ED6F88BE}"/>
              </a:ext>
            </a:extLst>
          </p:cNvPr>
          <p:cNvSpPr txBox="1"/>
          <p:nvPr/>
        </p:nvSpPr>
        <p:spPr>
          <a:xfrm>
            <a:off x="891823" y="327378"/>
            <a:ext cx="10859910" cy="1415772"/>
          </a:xfrm>
          <a:prstGeom prst="rect">
            <a:avLst/>
          </a:prstGeom>
          <a:noFill/>
        </p:spPr>
        <p:txBody>
          <a:bodyPr wrap="square" rtlCol="0">
            <a:spAutoFit/>
          </a:bodyPr>
          <a:lstStyle/>
          <a:p>
            <a:r>
              <a:rPr lang="en-GB" sz="6600" b="1" dirty="0"/>
              <a:t>The One Over Many Problem</a:t>
            </a:r>
          </a:p>
          <a:p>
            <a:r>
              <a:rPr lang="en-GB" sz="2000" dirty="0"/>
              <a:t>   </a:t>
            </a:r>
          </a:p>
        </p:txBody>
      </p:sp>
    </p:spTree>
    <p:extLst>
      <p:ext uri="{BB962C8B-B14F-4D97-AF65-F5344CB8AC3E}">
        <p14:creationId xmlns:p14="http://schemas.microsoft.com/office/powerpoint/2010/main" val="344884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9543E4-660A-437C-9B96-3AB484AE31F2}"/>
              </a:ext>
            </a:extLst>
          </p:cNvPr>
          <p:cNvPicPr>
            <a:picLocks noChangeAspect="1"/>
          </p:cNvPicPr>
          <p:nvPr/>
        </p:nvPicPr>
        <p:blipFill rotWithShape="1">
          <a:blip r:embed="rId2">
            <a:extLst>
              <a:ext uri="{28A0092B-C50C-407E-A947-70E740481C1C}">
                <a14:useLocalDpi xmlns:a14="http://schemas.microsoft.com/office/drawing/2010/main" val="0"/>
              </a:ext>
            </a:extLst>
          </a:blip>
          <a:srcRect r="6666"/>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31BB1792-D8D4-4E5E-ADD1-B474B3B64CFA}"/>
              </a:ext>
            </a:extLst>
          </p:cNvPr>
          <p:cNvSpPr txBox="1"/>
          <p:nvPr/>
        </p:nvSpPr>
        <p:spPr>
          <a:xfrm>
            <a:off x="598311" y="329931"/>
            <a:ext cx="3589867" cy="4678204"/>
          </a:xfrm>
          <a:prstGeom prst="rect">
            <a:avLst/>
          </a:prstGeom>
          <a:solidFill>
            <a:schemeClr val="accent1">
              <a:alpha val="50000"/>
            </a:schemeClr>
          </a:solidFill>
        </p:spPr>
        <p:txBody>
          <a:bodyPr wrap="square" rtlCol="0">
            <a:spAutoFit/>
          </a:bodyPr>
          <a:lstStyle/>
          <a:p>
            <a:r>
              <a:rPr lang="en-GB" sz="2000" b="1" dirty="0">
                <a:solidFill>
                  <a:schemeClr val="bg1"/>
                </a:solidFill>
              </a:rPr>
              <a:t>Daniel Kahneman – Nobel Prize winner in Psychology</a:t>
            </a:r>
          </a:p>
          <a:p>
            <a:endParaRPr lang="en-GB" b="1" dirty="0">
              <a:solidFill>
                <a:schemeClr val="bg1"/>
              </a:solidFill>
            </a:endParaRPr>
          </a:p>
          <a:p>
            <a:r>
              <a:rPr lang="en-GB" sz="1600" dirty="0">
                <a:solidFill>
                  <a:schemeClr val="bg1"/>
                </a:solidFill>
              </a:rPr>
              <a:t>Began work helping the Israeli army identify candidates for officer training</a:t>
            </a:r>
          </a:p>
          <a:p>
            <a:endParaRPr lang="en-GB" sz="1600" dirty="0">
              <a:solidFill>
                <a:schemeClr val="bg1"/>
              </a:solidFill>
            </a:endParaRPr>
          </a:p>
          <a:p>
            <a:r>
              <a:rPr lang="en-GB" sz="1600" dirty="0">
                <a:solidFill>
                  <a:schemeClr val="bg1"/>
                </a:solidFill>
              </a:rPr>
              <a:t>Created what we now call job descriptions and person specifications</a:t>
            </a:r>
          </a:p>
          <a:p>
            <a:endParaRPr lang="en-GB" sz="1600" dirty="0">
              <a:solidFill>
                <a:schemeClr val="bg1"/>
              </a:solidFill>
            </a:endParaRPr>
          </a:p>
          <a:p>
            <a:r>
              <a:rPr lang="en-GB" sz="1600" dirty="0">
                <a:solidFill>
                  <a:schemeClr val="bg1"/>
                </a:solidFill>
              </a:rPr>
              <a:t>Improved officer selection but eventually decided he wasn’t measuring what he thought he was measuring</a:t>
            </a:r>
          </a:p>
          <a:p>
            <a:endParaRPr lang="en-GB" sz="1600" dirty="0">
              <a:solidFill>
                <a:schemeClr val="bg1"/>
              </a:solidFill>
            </a:endParaRPr>
          </a:p>
          <a:p>
            <a:r>
              <a:rPr lang="en-GB" sz="1600" dirty="0">
                <a:solidFill>
                  <a:schemeClr val="bg1"/>
                </a:solidFill>
              </a:rPr>
              <a:t>Concluded that confident, motivated people do well in any job and his system was measuring those qualities without realising</a:t>
            </a:r>
          </a:p>
          <a:p>
            <a:endParaRPr lang="en-GB" sz="1600" dirty="0">
              <a:solidFill>
                <a:schemeClr val="bg1"/>
              </a:solidFill>
            </a:endParaRPr>
          </a:p>
        </p:txBody>
      </p:sp>
    </p:spTree>
    <p:extLst>
      <p:ext uri="{BB962C8B-B14F-4D97-AF65-F5344CB8AC3E}">
        <p14:creationId xmlns:p14="http://schemas.microsoft.com/office/powerpoint/2010/main" val="32260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874" y="0"/>
            <a:ext cx="4437126" cy="6858000"/>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682388" y="368490"/>
            <a:ext cx="6414448" cy="6001643"/>
          </a:xfrm>
          <a:prstGeom prst="rect">
            <a:avLst/>
          </a:prstGeom>
          <a:noFill/>
        </p:spPr>
        <p:txBody>
          <a:bodyPr wrap="square" rtlCol="0">
            <a:spAutoFit/>
          </a:bodyPr>
          <a:lstStyle/>
          <a:p>
            <a:r>
              <a:rPr lang="en-GB" sz="3200" b="1" dirty="0">
                <a:solidFill>
                  <a:schemeClr val="bg1"/>
                </a:solidFill>
              </a:rPr>
              <a:t>How might you offer careers advice to Ludwig Wittgenstein?</a:t>
            </a:r>
          </a:p>
          <a:p>
            <a:endParaRPr lang="en-GB" sz="3200" dirty="0">
              <a:solidFill>
                <a:schemeClr val="bg1"/>
              </a:solidFill>
            </a:endParaRPr>
          </a:p>
          <a:p>
            <a:pPr marL="285750" indent="-285750">
              <a:buFont typeface="Arial" panose="020B0604020202020204" pitchFamily="34" charset="0"/>
              <a:buChar char="•"/>
            </a:pPr>
            <a:r>
              <a:rPr lang="en-GB" sz="3200" dirty="0">
                <a:solidFill>
                  <a:schemeClr val="bg1"/>
                </a:solidFill>
              </a:rPr>
              <a:t>A philosopher who believed philosophy was worthless</a:t>
            </a:r>
          </a:p>
          <a:p>
            <a:pPr marL="285750" indent="-285750">
              <a:buFont typeface="Arial" panose="020B0604020202020204" pitchFamily="34" charset="0"/>
              <a:buChar char="•"/>
            </a:pPr>
            <a:r>
              <a:rPr lang="en-GB" sz="3200" dirty="0">
                <a:solidFill>
                  <a:schemeClr val="bg1"/>
                </a:solidFill>
              </a:rPr>
              <a:t>An engineer who abandoned engineering</a:t>
            </a:r>
          </a:p>
          <a:p>
            <a:pPr marL="285750" indent="-285750">
              <a:buFont typeface="Arial" panose="020B0604020202020204" pitchFamily="34" charset="0"/>
              <a:buChar char="•"/>
            </a:pPr>
            <a:r>
              <a:rPr lang="en-GB" sz="3200" dirty="0">
                <a:solidFill>
                  <a:schemeClr val="bg1"/>
                </a:solidFill>
              </a:rPr>
              <a:t>An academic who only published one book, which he despised</a:t>
            </a:r>
          </a:p>
          <a:p>
            <a:pPr marL="285750" indent="-285750">
              <a:buFont typeface="Arial" panose="020B0604020202020204" pitchFamily="34" charset="0"/>
              <a:buChar char="•"/>
            </a:pPr>
            <a:r>
              <a:rPr lang="en-GB" sz="3200" dirty="0">
                <a:solidFill>
                  <a:schemeClr val="bg1"/>
                </a:solidFill>
              </a:rPr>
              <a:t>A porter at Guy’s Hospital</a:t>
            </a:r>
          </a:p>
          <a:p>
            <a:pPr marL="285750" indent="-285750">
              <a:buFont typeface="Arial" panose="020B0604020202020204" pitchFamily="34" charset="0"/>
              <a:buChar char="•"/>
            </a:pPr>
            <a:r>
              <a:rPr lang="en-GB" sz="3200" dirty="0">
                <a:solidFill>
                  <a:schemeClr val="bg1"/>
                </a:solidFill>
              </a:rPr>
              <a:t>Long periods of despair and inactivity</a:t>
            </a:r>
          </a:p>
        </p:txBody>
      </p:sp>
    </p:spTree>
    <p:extLst>
      <p:ext uri="{BB962C8B-B14F-4D97-AF65-F5344CB8AC3E}">
        <p14:creationId xmlns:p14="http://schemas.microsoft.com/office/powerpoint/2010/main" val="40000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CE71379-B541-421E-9848-78B6A9CA8397}"/>
              </a:ext>
            </a:extLst>
          </p:cNvPr>
          <p:cNvSpPr txBox="1"/>
          <p:nvPr/>
        </p:nvSpPr>
        <p:spPr>
          <a:xfrm>
            <a:off x="304800" y="410029"/>
            <a:ext cx="4963886" cy="6186309"/>
          </a:xfrm>
          <a:prstGeom prst="rect">
            <a:avLst/>
          </a:prstGeom>
          <a:noFill/>
        </p:spPr>
        <p:txBody>
          <a:bodyPr wrap="square" rtlCol="0">
            <a:spAutoFit/>
          </a:bodyPr>
          <a:lstStyle/>
          <a:p>
            <a:r>
              <a:rPr lang="en-GB" sz="5400" b="1" dirty="0"/>
              <a:t>Provocations</a:t>
            </a:r>
          </a:p>
          <a:p>
            <a:endParaRPr lang="en-GB" dirty="0"/>
          </a:p>
          <a:p>
            <a:r>
              <a:rPr lang="en-GB" dirty="0"/>
              <a:t>Our work is </a:t>
            </a:r>
            <a:r>
              <a:rPr lang="en-GB" i="1" dirty="0"/>
              <a:t>a</a:t>
            </a:r>
            <a:r>
              <a:rPr lang="en-GB" dirty="0"/>
              <a:t> solution to the one over many problem</a:t>
            </a:r>
          </a:p>
          <a:p>
            <a:endParaRPr lang="en-GB" dirty="0"/>
          </a:p>
          <a:p>
            <a:r>
              <a:rPr lang="en-GB" dirty="0"/>
              <a:t>But is it the ‘right’ or the only one? Are we really doing the things we think we’re doing?</a:t>
            </a:r>
          </a:p>
          <a:p>
            <a:endParaRPr lang="en-GB" dirty="0"/>
          </a:p>
          <a:p>
            <a:r>
              <a:rPr lang="en-GB" dirty="0"/>
              <a:t>What if we used wild ideas or emotions or confidence or motivation as our focus?</a:t>
            </a:r>
          </a:p>
          <a:p>
            <a:endParaRPr lang="en-GB" dirty="0"/>
          </a:p>
          <a:p>
            <a:r>
              <a:rPr lang="en-GB" dirty="0"/>
              <a:t>What would a careers service look like that did this?</a:t>
            </a:r>
          </a:p>
          <a:p>
            <a:endParaRPr lang="en-GB" dirty="0"/>
          </a:p>
          <a:p>
            <a:r>
              <a:rPr lang="en-GB" dirty="0"/>
              <a:t>What would a recruitment process that did this look like?</a:t>
            </a:r>
          </a:p>
          <a:p>
            <a:endParaRPr lang="en-GB" dirty="0"/>
          </a:p>
          <a:p>
            <a:r>
              <a:rPr lang="en-GB" dirty="0"/>
              <a:t>In what ways would things be different or better?</a:t>
            </a:r>
          </a:p>
          <a:p>
            <a:endParaRPr lang="en-GB" dirty="0"/>
          </a:p>
          <a:p>
            <a:endParaRPr lang="en-GB" dirty="0"/>
          </a:p>
        </p:txBody>
      </p:sp>
      <p:pic>
        <p:nvPicPr>
          <p:cNvPr id="6" name="Picture 5">
            <a:extLst>
              <a:ext uri="{FF2B5EF4-FFF2-40B4-BE49-F238E27FC236}">
                <a16:creationId xmlns:a16="http://schemas.microsoft.com/office/drawing/2014/main" xmlns="" id="{A5F623EF-9A5C-445C-86CF-FF1EFE90D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09851"/>
            <a:ext cx="6096000" cy="3048000"/>
          </a:xfrm>
          <a:prstGeom prst="rect">
            <a:avLst/>
          </a:prstGeom>
        </p:spPr>
      </p:pic>
    </p:spTree>
    <p:extLst>
      <p:ext uri="{BB962C8B-B14F-4D97-AF65-F5344CB8AC3E}">
        <p14:creationId xmlns:p14="http://schemas.microsoft.com/office/powerpoint/2010/main" val="281799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03084-622F-45F2-A473-AF7F6E8E718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346314B6-71AD-4497-8E8E-A8240CEDABF7}"/>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xmlns="" id="{134D909B-180E-4371-8615-A21FFD029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2435"/>
            <a:ext cx="12282311" cy="8117839"/>
          </a:xfrm>
          <a:prstGeom prst="rect">
            <a:avLst/>
          </a:prstGeom>
        </p:spPr>
      </p:pic>
      <p:sp>
        <p:nvSpPr>
          <p:cNvPr id="6" name="TextBox 5">
            <a:extLst>
              <a:ext uri="{FF2B5EF4-FFF2-40B4-BE49-F238E27FC236}">
                <a16:creationId xmlns:a16="http://schemas.microsoft.com/office/drawing/2014/main" xmlns="" id="{7381EDDB-BCB2-4EF6-9B72-0915CF6EA38D}"/>
              </a:ext>
            </a:extLst>
          </p:cNvPr>
          <p:cNvSpPr txBox="1"/>
          <p:nvPr/>
        </p:nvSpPr>
        <p:spPr>
          <a:xfrm>
            <a:off x="654756" y="43857"/>
            <a:ext cx="6073422" cy="1323439"/>
          </a:xfrm>
          <a:prstGeom prst="rect">
            <a:avLst/>
          </a:prstGeom>
          <a:noFill/>
        </p:spPr>
        <p:txBody>
          <a:bodyPr wrap="square" rtlCol="0">
            <a:spAutoFit/>
          </a:bodyPr>
          <a:lstStyle/>
          <a:p>
            <a:r>
              <a:rPr lang="en-GB" sz="8000" dirty="0">
                <a:solidFill>
                  <a:schemeClr val="bg1"/>
                </a:solidFill>
              </a:rPr>
              <a:t>Apple</a:t>
            </a:r>
          </a:p>
        </p:txBody>
      </p:sp>
    </p:spTree>
    <p:extLst>
      <p:ext uri="{BB962C8B-B14F-4D97-AF65-F5344CB8AC3E}">
        <p14:creationId xmlns:p14="http://schemas.microsoft.com/office/powerpoint/2010/main" val="166431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02FF6F-894A-4D0E-BF36-FDDC9CF20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55" y="1545590"/>
            <a:ext cx="8037689" cy="5312410"/>
          </a:xfrm>
          <a:prstGeom prst="rect">
            <a:avLst/>
          </a:prstGeom>
        </p:spPr>
      </p:pic>
      <p:sp>
        <p:nvSpPr>
          <p:cNvPr id="4" name="TextBox 3">
            <a:extLst>
              <a:ext uri="{FF2B5EF4-FFF2-40B4-BE49-F238E27FC236}">
                <a16:creationId xmlns:a16="http://schemas.microsoft.com/office/drawing/2014/main" xmlns="" id="{70F76919-759D-49BD-820B-ACDFA9E28D89}"/>
              </a:ext>
            </a:extLst>
          </p:cNvPr>
          <p:cNvSpPr txBox="1"/>
          <p:nvPr/>
        </p:nvSpPr>
        <p:spPr>
          <a:xfrm>
            <a:off x="688622" y="403463"/>
            <a:ext cx="4662311" cy="1323439"/>
          </a:xfrm>
          <a:prstGeom prst="rect">
            <a:avLst/>
          </a:prstGeom>
          <a:noFill/>
        </p:spPr>
        <p:txBody>
          <a:bodyPr wrap="square" rtlCol="0">
            <a:spAutoFit/>
          </a:bodyPr>
          <a:lstStyle/>
          <a:p>
            <a:r>
              <a:rPr lang="en-GB" sz="8000" dirty="0"/>
              <a:t>Banana</a:t>
            </a:r>
            <a:r>
              <a:rPr lang="en-GB" dirty="0"/>
              <a:t> </a:t>
            </a:r>
          </a:p>
        </p:txBody>
      </p:sp>
    </p:spTree>
    <p:extLst>
      <p:ext uri="{BB962C8B-B14F-4D97-AF65-F5344CB8AC3E}">
        <p14:creationId xmlns:p14="http://schemas.microsoft.com/office/powerpoint/2010/main" val="122661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1687741-34B5-4BFF-9A9D-D21DE55B59E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C76EB93C-7900-4368-BD84-452DADB1D3F9}"/>
              </a:ext>
            </a:extLst>
          </p:cNvPr>
          <p:cNvSpPr txBox="1"/>
          <p:nvPr/>
        </p:nvSpPr>
        <p:spPr>
          <a:xfrm>
            <a:off x="666044" y="311020"/>
            <a:ext cx="6445956" cy="1323439"/>
          </a:xfrm>
          <a:prstGeom prst="rect">
            <a:avLst/>
          </a:prstGeom>
          <a:noFill/>
        </p:spPr>
        <p:txBody>
          <a:bodyPr wrap="square" rtlCol="0">
            <a:spAutoFit/>
          </a:bodyPr>
          <a:lstStyle/>
          <a:p>
            <a:r>
              <a:rPr lang="en-GB" sz="8000" dirty="0">
                <a:solidFill>
                  <a:schemeClr val="bg1"/>
                </a:solidFill>
              </a:rPr>
              <a:t>Fruit</a:t>
            </a:r>
          </a:p>
        </p:txBody>
      </p:sp>
    </p:spTree>
    <p:extLst>
      <p:ext uri="{BB962C8B-B14F-4D97-AF65-F5344CB8AC3E}">
        <p14:creationId xmlns:p14="http://schemas.microsoft.com/office/powerpoint/2010/main" val="161094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9780D3-1840-4D15-853D-C22B8D173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25" y="1981200"/>
            <a:ext cx="5924550" cy="2895600"/>
          </a:xfrm>
          <a:prstGeom prst="rect">
            <a:avLst/>
          </a:prstGeom>
        </p:spPr>
      </p:pic>
      <p:sp>
        <p:nvSpPr>
          <p:cNvPr id="5" name="TextBox 4">
            <a:extLst>
              <a:ext uri="{FF2B5EF4-FFF2-40B4-BE49-F238E27FC236}">
                <a16:creationId xmlns:a16="http://schemas.microsoft.com/office/drawing/2014/main" xmlns="" id="{88B366D4-FCB3-4DB2-B693-38DFDEA74E24}"/>
              </a:ext>
            </a:extLst>
          </p:cNvPr>
          <p:cNvSpPr txBox="1"/>
          <p:nvPr/>
        </p:nvSpPr>
        <p:spPr>
          <a:xfrm>
            <a:off x="643467" y="395111"/>
            <a:ext cx="11130844" cy="923330"/>
          </a:xfrm>
          <a:prstGeom prst="rect">
            <a:avLst/>
          </a:prstGeom>
          <a:noFill/>
        </p:spPr>
        <p:txBody>
          <a:bodyPr wrap="square" rtlCol="0">
            <a:spAutoFit/>
          </a:bodyPr>
          <a:lstStyle/>
          <a:p>
            <a:r>
              <a:rPr lang="en-GB" sz="5400" dirty="0"/>
              <a:t>Dog </a:t>
            </a:r>
            <a:r>
              <a:rPr lang="en-GB" sz="5400"/>
              <a:t>or cake?</a:t>
            </a:r>
            <a:endParaRPr lang="en-GB" sz="5400" dirty="0"/>
          </a:p>
        </p:txBody>
      </p:sp>
    </p:spTree>
    <p:extLst>
      <p:ext uri="{BB962C8B-B14F-4D97-AF65-F5344CB8AC3E}">
        <p14:creationId xmlns:p14="http://schemas.microsoft.com/office/powerpoint/2010/main" val="251243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xmlns="" id="{80A7DF89-01DF-4C1C-AFB8-D2574378AE3B}"/>
              </a:ext>
            </a:extLst>
          </p:cNvPr>
          <p:cNvSpPr txBox="1"/>
          <p:nvPr/>
        </p:nvSpPr>
        <p:spPr>
          <a:xfrm>
            <a:off x="421049" y="1048719"/>
            <a:ext cx="4805996" cy="1297115"/>
          </a:xfrm>
          <a:prstGeom prst="rect">
            <a:avLst/>
          </a:prstGeom>
        </p:spPr>
        <p:txBody>
          <a:bodyPr vert="horz" lIns="91440" tIns="45720" rIns="91440" bIns="45720" rtlCol="0" anchor="t">
            <a:normAutofit fontScale="25000" lnSpcReduction="20000"/>
          </a:bodyPr>
          <a:lstStyle/>
          <a:p>
            <a:pPr>
              <a:lnSpc>
                <a:spcPct val="90000"/>
              </a:lnSpc>
              <a:spcBef>
                <a:spcPct val="0"/>
              </a:spcBef>
              <a:spcAft>
                <a:spcPts val="600"/>
              </a:spcAft>
            </a:pPr>
            <a:r>
              <a:rPr lang="en-US" sz="21600" b="1" kern="1200" dirty="0">
                <a:solidFill>
                  <a:srgbClr val="000000"/>
                </a:solidFill>
                <a:latin typeface="+mj-lt"/>
                <a:ea typeface="+mj-ea"/>
                <a:cs typeface="+mj-cs"/>
              </a:rPr>
              <a:t>How do we classify things?</a:t>
            </a:r>
          </a:p>
          <a:p>
            <a:pPr>
              <a:lnSpc>
                <a:spcPct val="90000"/>
              </a:lnSpc>
              <a:spcBef>
                <a:spcPct val="0"/>
              </a:spcBef>
              <a:spcAft>
                <a:spcPts val="600"/>
              </a:spcAft>
            </a:pPr>
            <a:endParaRPr lang="en-US" sz="14500" kern="1200" dirty="0">
              <a:solidFill>
                <a:srgbClr val="000000"/>
              </a:solidFill>
              <a:latin typeface="+mj-lt"/>
              <a:ea typeface="+mj-ea"/>
              <a:cs typeface="+mj-cs"/>
            </a:endParaRPr>
          </a:p>
          <a:p>
            <a:pPr>
              <a:lnSpc>
                <a:spcPct val="90000"/>
              </a:lnSpc>
              <a:spcBef>
                <a:spcPct val="0"/>
              </a:spcBef>
              <a:spcAft>
                <a:spcPts val="600"/>
              </a:spcAft>
            </a:pPr>
            <a:r>
              <a:rPr lang="en-US" sz="12800" b="1" kern="1200" dirty="0">
                <a:solidFill>
                  <a:srgbClr val="000000"/>
                </a:solidFill>
                <a:latin typeface="+mj-lt"/>
                <a:ea typeface="+mj-ea"/>
                <a:cs typeface="+mj-cs"/>
              </a:rPr>
              <a:t>We say apples and bananas are the same kind of thing</a:t>
            </a:r>
          </a:p>
          <a:p>
            <a:pPr>
              <a:lnSpc>
                <a:spcPct val="90000"/>
              </a:lnSpc>
              <a:spcBef>
                <a:spcPct val="0"/>
              </a:spcBef>
              <a:spcAft>
                <a:spcPts val="600"/>
              </a:spcAft>
            </a:pPr>
            <a:endParaRPr lang="en-US" sz="12800" dirty="0">
              <a:solidFill>
                <a:srgbClr val="000000"/>
              </a:solidFill>
              <a:latin typeface="+mj-lt"/>
              <a:ea typeface="+mj-ea"/>
              <a:cs typeface="+mj-cs"/>
            </a:endParaRPr>
          </a:p>
          <a:p>
            <a:pPr>
              <a:lnSpc>
                <a:spcPct val="90000"/>
              </a:lnSpc>
              <a:spcBef>
                <a:spcPct val="0"/>
              </a:spcBef>
              <a:spcAft>
                <a:spcPts val="600"/>
              </a:spcAft>
            </a:pPr>
            <a:r>
              <a:rPr lang="en-US" sz="12800" b="1" kern="1200" dirty="0">
                <a:solidFill>
                  <a:srgbClr val="000000"/>
                </a:solidFill>
                <a:latin typeface="+mj-lt"/>
                <a:ea typeface="+mj-ea"/>
                <a:cs typeface="+mj-cs"/>
              </a:rPr>
              <a:t>We don’t say that chihuahuas and muffins are the same kind of thing</a:t>
            </a:r>
          </a:p>
          <a:p>
            <a:pPr>
              <a:lnSpc>
                <a:spcPct val="90000"/>
              </a:lnSpc>
              <a:spcBef>
                <a:spcPct val="0"/>
              </a:spcBef>
              <a:spcAft>
                <a:spcPts val="600"/>
              </a:spcAft>
            </a:pPr>
            <a:endParaRPr lang="en-US" sz="2400" dirty="0">
              <a:solidFill>
                <a:srgbClr val="000000"/>
              </a:solidFill>
              <a:latin typeface="+mj-lt"/>
              <a:ea typeface="+mj-ea"/>
              <a:cs typeface="+mj-cs"/>
            </a:endParaRPr>
          </a:p>
          <a:p>
            <a:pPr>
              <a:lnSpc>
                <a:spcPct val="90000"/>
              </a:lnSpc>
              <a:spcBef>
                <a:spcPct val="0"/>
              </a:spcBef>
              <a:spcAft>
                <a:spcPts val="600"/>
              </a:spcAft>
            </a:pPr>
            <a:endParaRPr lang="en-US" sz="2400" kern="1200" dirty="0">
              <a:solidFill>
                <a:srgbClr val="000000"/>
              </a:solidFill>
              <a:latin typeface="+mj-lt"/>
              <a:ea typeface="+mj-ea"/>
              <a:cs typeface="+mj-cs"/>
            </a:endParaRPr>
          </a:p>
        </p:txBody>
      </p:sp>
      <p:sp>
        <p:nvSpPr>
          <p:cNvPr id="13"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xmlns="" id="{295432ED-4092-4C3A-BFE3-38EC8BCC8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964" y="1697277"/>
            <a:ext cx="2495371" cy="4377846"/>
          </a:xfrm>
          <a:prstGeom prst="rect">
            <a:avLst/>
          </a:prstGeom>
        </p:spPr>
      </p:pic>
    </p:spTree>
    <p:extLst>
      <p:ext uri="{BB962C8B-B14F-4D97-AF65-F5344CB8AC3E}">
        <p14:creationId xmlns:p14="http://schemas.microsoft.com/office/powerpoint/2010/main" val="173994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20ABAB9-7462-43F5-B112-377F1950D7A3}"/>
              </a:ext>
            </a:extLst>
          </p:cNvPr>
          <p:cNvPicPr>
            <a:picLocks noChangeAspect="1"/>
          </p:cNvPicPr>
          <p:nvPr/>
        </p:nvPicPr>
        <p:blipFill rotWithShape="1">
          <a:blip r:embed="rId2">
            <a:extLst>
              <a:ext uri="{28A0092B-C50C-407E-A947-70E740481C1C}">
                <a14:useLocalDpi xmlns:a14="http://schemas.microsoft.com/office/drawing/2010/main" val="0"/>
              </a:ext>
            </a:extLst>
          </a:blip>
          <a:srcRect l="6667"/>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64D9B11A-887D-4033-8A18-3F8285B59D9B}"/>
              </a:ext>
            </a:extLst>
          </p:cNvPr>
          <p:cNvSpPr txBox="1"/>
          <p:nvPr/>
        </p:nvSpPr>
        <p:spPr>
          <a:xfrm>
            <a:off x="745067" y="372533"/>
            <a:ext cx="9934222" cy="1938992"/>
          </a:xfrm>
          <a:prstGeom prst="rect">
            <a:avLst/>
          </a:prstGeom>
          <a:noFill/>
        </p:spPr>
        <p:txBody>
          <a:bodyPr wrap="square" rtlCol="0">
            <a:spAutoFit/>
          </a:bodyPr>
          <a:lstStyle/>
          <a:p>
            <a:r>
              <a:rPr lang="en-GB" sz="4000" b="1" dirty="0">
                <a:solidFill>
                  <a:schemeClr val="bg1"/>
                </a:solidFill>
                <a:latin typeface="Jenna Sue" pitchFamily="2" charset="0"/>
              </a:rPr>
              <a:t>If we can’t sort things into categories we cannot claim to know anything. Imagine trying to identify an apple, each time you see one, without having the concept of  ‘apple’ or ‘fruit’. </a:t>
            </a:r>
          </a:p>
        </p:txBody>
      </p:sp>
    </p:spTree>
    <p:extLst>
      <p:ext uri="{BB962C8B-B14F-4D97-AF65-F5344CB8AC3E}">
        <p14:creationId xmlns:p14="http://schemas.microsoft.com/office/powerpoint/2010/main" val="55159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D2DBC5-3CDA-4D91-99CD-E0D94061E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667" y="0"/>
            <a:ext cx="4233333" cy="6858000"/>
          </a:xfrm>
          <a:prstGeom prst="rect">
            <a:avLst/>
          </a:prstGeom>
        </p:spPr>
      </p:pic>
      <p:sp>
        <p:nvSpPr>
          <p:cNvPr id="4" name="TextBox 3">
            <a:extLst>
              <a:ext uri="{FF2B5EF4-FFF2-40B4-BE49-F238E27FC236}">
                <a16:creationId xmlns:a16="http://schemas.microsoft.com/office/drawing/2014/main" xmlns="" id="{CAECD118-E88C-4BCD-90FD-89627F88CC5C}"/>
              </a:ext>
            </a:extLst>
          </p:cNvPr>
          <p:cNvSpPr txBox="1"/>
          <p:nvPr/>
        </p:nvSpPr>
        <p:spPr>
          <a:xfrm>
            <a:off x="609600" y="428978"/>
            <a:ext cx="5373511" cy="5693866"/>
          </a:xfrm>
          <a:prstGeom prst="rect">
            <a:avLst/>
          </a:prstGeom>
          <a:noFill/>
        </p:spPr>
        <p:txBody>
          <a:bodyPr wrap="square" rtlCol="0">
            <a:spAutoFit/>
          </a:bodyPr>
          <a:lstStyle/>
          <a:p>
            <a:r>
              <a:rPr lang="en-GB" sz="4800" dirty="0"/>
              <a:t>We customarily hypothesize a single form in connection with each collection of many things to which we apply the same name.</a:t>
            </a:r>
          </a:p>
          <a:p>
            <a:r>
              <a:rPr lang="en-GB" sz="2800" dirty="0"/>
              <a:t>Plato: Republic</a:t>
            </a:r>
          </a:p>
        </p:txBody>
      </p:sp>
    </p:spTree>
    <p:extLst>
      <p:ext uri="{BB962C8B-B14F-4D97-AF65-F5344CB8AC3E}">
        <p14:creationId xmlns:p14="http://schemas.microsoft.com/office/powerpoint/2010/main" val="999600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559</Words>
  <Application>Microsoft Office PowerPoint</Application>
  <PresentationFormat>Custom</PresentationFormat>
  <Paragraphs>79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Lush, Donald</dc:creator>
  <cp:lastModifiedBy>jane</cp:lastModifiedBy>
  <cp:revision>62</cp:revision>
  <dcterms:created xsi:type="dcterms:W3CDTF">2018-12-12T10:46:33Z</dcterms:created>
  <dcterms:modified xsi:type="dcterms:W3CDTF">2019-09-11T14:42:00Z</dcterms:modified>
</cp:coreProperties>
</file>