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9" r:id="rId3"/>
    <p:sldId id="258" r:id="rId4"/>
    <p:sldId id="261" r:id="rId5"/>
    <p:sldId id="262" r:id="rId6"/>
    <p:sldId id="263" r:id="rId7"/>
    <p:sldId id="264" r:id="rId8"/>
    <p:sldId id="267" r:id="rId9"/>
    <p:sldId id="265" r:id="rId10"/>
    <p:sldId id="268" r:id="rId11"/>
    <p:sldId id="276" r:id="rId12"/>
    <p:sldId id="269" r:id="rId13"/>
    <p:sldId id="272" r:id="rId14"/>
    <p:sldId id="273" r:id="rId15"/>
    <p:sldId id="274" r:id="rId16"/>
    <p:sldId id="275" r:id="rId17"/>
    <p:sldId id="277" r:id="rId18"/>
    <p:sldId id="279" r:id="rId19"/>
    <p:sldId id="280" r:id="rId20"/>
    <p:sldId id="278" r:id="rId21"/>
    <p:sldId id="281" r:id="rId22"/>
    <p:sldId id="282" r:id="rId23"/>
    <p:sldId id="283" r:id="rId24"/>
    <p:sldId id="257" r:id="rId25"/>
    <p:sldId id="26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>
        <p:scale>
          <a:sx n="90" d="100"/>
          <a:sy n="90" d="100"/>
        </p:scale>
        <p:origin x="-168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3200B-F638-4E27-9826-C139DCFAC650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7A7FA-282A-45AD-8422-25B51BDB3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41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does this mean? </a:t>
            </a:r>
          </a:p>
          <a:p>
            <a:r>
              <a:rPr lang="en-GB" dirty="0" smtClean="0"/>
              <a:t>Longer term than immediate outcome</a:t>
            </a:r>
          </a:p>
          <a:p>
            <a:r>
              <a:rPr lang="en-GB" dirty="0" smtClean="0"/>
              <a:t>About their skills/attributes</a:t>
            </a:r>
            <a:r>
              <a:rPr lang="en-GB" baseline="0" dirty="0" smtClean="0"/>
              <a:t> more than employers views</a:t>
            </a:r>
          </a:p>
          <a:p>
            <a:r>
              <a:rPr lang="en-GB" baseline="0" dirty="0" smtClean="0"/>
              <a:t>Tied in with this, ‘identity’ - slightly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7A7FA-282A-45AD-8422-25B51BDB32F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59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Staff views</a:t>
            </a:r>
            <a:r>
              <a:rPr lang="en-GB" baseline="0" dirty="0" smtClean="0"/>
              <a:t> on employability similar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7A7FA-282A-45AD-8422-25B51BDB32F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533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70% agree/strongly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7A7FA-282A-45AD-8422-25B51BDB32F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72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57% part time</a:t>
            </a:r>
            <a:r>
              <a:rPr lang="en-GB" baseline="0" dirty="0" smtClean="0"/>
              <a:t> job helps longer term career aspirations</a:t>
            </a:r>
          </a:p>
          <a:p>
            <a:r>
              <a:rPr lang="en-GB" baseline="0" dirty="0" smtClean="0"/>
              <a:t>79.7% part time job helps employability</a:t>
            </a:r>
          </a:p>
          <a:p>
            <a:r>
              <a:rPr lang="en-GB" baseline="0" dirty="0" smtClean="0"/>
              <a:t>Why? – Students not sure what longer term career ideas are, but employability is more about developing skills/career management skills now, combined with identity dev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7A7FA-282A-45AD-8422-25B51BDB32F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053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2E2F-4EA7-8D03-184C267539A9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78B2-BA5D-464E-AD21-093391367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9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712" y="188640"/>
            <a:ext cx="8078688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2E2F-4EA7-8D03-184C267539A9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78B2-BA5D-464E-AD21-093391367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9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84785"/>
            <a:ext cx="2743200" cy="4641379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4785"/>
            <a:ext cx="8026400" cy="46413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2E2F-4EA7-8D03-184C267539A9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78B2-BA5D-464E-AD21-093391367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23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723" y="197768"/>
            <a:ext cx="7982677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2E2F-4EA7-8D03-184C267539A9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78B2-BA5D-464E-AD21-093391367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87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2E2F-4EA7-8D03-184C267539A9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78B2-BA5D-464E-AD21-093391367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21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712" y="188640"/>
            <a:ext cx="8078688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2E2F-4EA7-8D03-184C267539A9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78B2-BA5D-464E-AD21-093391367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83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712" y="188640"/>
            <a:ext cx="8078688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2E2F-4EA7-8D03-184C267539A9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78B2-BA5D-464E-AD21-093391367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02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712" y="188640"/>
            <a:ext cx="8078688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2E2F-4EA7-8D03-184C267539A9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78B2-BA5D-464E-AD21-093391367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950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2E2F-4EA7-8D03-184C267539A9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78B2-BA5D-464E-AD21-093391367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37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474862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64137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636913"/>
            <a:ext cx="4011084" cy="34892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2E2F-4EA7-8D03-184C267539A9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78B2-BA5D-464E-AD21-093391367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79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556792"/>
            <a:ext cx="7315200" cy="31707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2E2F-4EA7-8D03-184C267539A9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78B2-BA5D-464E-AD21-093391367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51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941DE-2E2F-4EA7-8D03-184C267539A9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378B2-BA5D-464E-AD21-093391367F4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1484784"/>
          </a:xfrm>
          <a:prstGeom prst="rect">
            <a:avLst/>
          </a:prstGeom>
          <a:solidFill>
            <a:srgbClr val="1B36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88640"/>
            <a:ext cx="3168352" cy="116665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1484784"/>
            <a:ext cx="12192000" cy="0"/>
          </a:xfrm>
          <a:prstGeom prst="line">
            <a:avLst/>
          </a:prstGeom>
          <a:ln w="76200">
            <a:solidFill>
              <a:srgbClr val="84B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12192000" cy="1484784"/>
          </a:xfrm>
          <a:prstGeom prst="rect">
            <a:avLst/>
          </a:prstGeom>
          <a:solidFill>
            <a:srgbClr val="1B36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88640"/>
            <a:ext cx="3168352" cy="116665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1484784"/>
            <a:ext cx="12192000" cy="0"/>
          </a:xfrm>
          <a:prstGeom prst="line">
            <a:avLst/>
          </a:prstGeom>
          <a:ln w="76200">
            <a:solidFill>
              <a:srgbClr val="84B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05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HESCU Research Project –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Conceptualisations of employability from FE and HE </a:t>
            </a:r>
            <a:r>
              <a:rPr lang="en-GB" dirty="0" smtClean="0"/>
              <a:t>cohorts at </a:t>
            </a:r>
            <a:r>
              <a:rPr lang="en-GB" dirty="0" err="1"/>
              <a:t>Writtle</a:t>
            </a:r>
            <a:r>
              <a:rPr lang="en-GB" dirty="0"/>
              <a:t> </a:t>
            </a:r>
            <a:r>
              <a:rPr lang="en-GB" dirty="0" smtClean="0"/>
              <a:t>University College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6100" y="3949700"/>
            <a:ext cx="8534400" cy="175260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Mark Yates</a:t>
            </a:r>
          </a:p>
          <a:p>
            <a:r>
              <a:rPr lang="en-GB" dirty="0" smtClean="0"/>
              <a:t>Careers Adviser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28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Whose responsibility is employability?</a:t>
            </a:r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837530"/>
            <a:ext cx="10668001" cy="467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97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Whose responsibility is it?</a:t>
            </a:r>
            <a:br>
              <a:rPr lang="en-GB" dirty="0" smtClean="0"/>
            </a:br>
            <a:r>
              <a:rPr lang="en-GB" dirty="0" smtClean="0"/>
              <a:t>Staff view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8700" y="1701800"/>
            <a:ext cx="995680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1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100" y="1854200"/>
            <a:ext cx="10629900" cy="468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10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Identity – student view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5400" y="1638300"/>
            <a:ext cx="9817100" cy="532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04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time work - does it help?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300" y="1879600"/>
            <a:ext cx="11430000" cy="486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2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time work, does it help?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1300" y="1828800"/>
            <a:ext cx="11569700" cy="50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78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time work - staff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953419"/>
            <a:ext cx="10109200" cy="467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4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Qualitative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</a:t>
            </a:r>
            <a:r>
              <a:rPr lang="en-GB" dirty="0" smtClean="0"/>
              <a:t>hese provided ‘richness’ to findings, e.g.</a:t>
            </a:r>
          </a:p>
          <a:p>
            <a:pPr marL="0" indent="0">
              <a:buNone/>
            </a:pPr>
            <a:r>
              <a:rPr lang="en-GB" dirty="0" smtClean="0"/>
              <a:t>	‘within my friend groups it is very obvious who works and who doesn’t when it comes to client communications and confidence’</a:t>
            </a:r>
          </a:p>
          <a:p>
            <a:pPr marL="0" indent="0">
              <a:buNone/>
            </a:pPr>
            <a:r>
              <a:rPr lang="en-GB" dirty="0" smtClean="0"/>
              <a:t>	‘my confidence would be nowhere near where it is now was I not working in a shop 2 days a week’</a:t>
            </a:r>
          </a:p>
          <a:p>
            <a:pPr marL="0" indent="0">
              <a:buNone/>
            </a:pPr>
            <a:r>
              <a:rPr lang="en-GB" dirty="0" smtClean="0"/>
              <a:t>	‘its given me more insight into working in a business’</a:t>
            </a:r>
          </a:p>
          <a:p>
            <a:pPr marL="0" indent="0">
              <a:buNone/>
            </a:pPr>
            <a:r>
              <a:rPr lang="en-GB" dirty="0" smtClean="0"/>
              <a:t>	‘gives you an understanding in the work place and what’s expected of you’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65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 vs HE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More HE students could see the value of world of work experience, and transferability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FE students viewed work more as ‘separate’ to current learning and less useful if not in vocational/curriculum area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Similarities – all wanted more employability inputs, e.g. employer contact, employability advice, guidance support</a:t>
            </a:r>
          </a:p>
        </p:txBody>
      </p:sp>
    </p:spTree>
    <p:extLst>
      <p:ext uri="{BB962C8B-B14F-4D97-AF65-F5344CB8AC3E}">
        <p14:creationId xmlns:p14="http://schemas.microsoft.com/office/powerpoint/2010/main" val="23048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Staff </a:t>
            </a:r>
            <a:r>
              <a:rPr lang="en-GB" sz="2800" dirty="0" smtClean="0"/>
              <a:t>think students </a:t>
            </a:r>
            <a:r>
              <a:rPr lang="en-GB" sz="2800" dirty="0"/>
              <a:t>didn’t always made the connection between world of work and </a:t>
            </a:r>
            <a:r>
              <a:rPr lang="en-GB" sz="2800" dirty="0" smtClean="0"/>
              <a:t>learning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Staff were very sure that developing employability is </a:t>
            </a:r>
            <a:r>
              <a:rPr lang="en-GB" sz="2800" dirty="0"/>
              <a:t>everyone’s responsibility, not just WUC’s or students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Issues around what employability means for different cohorts</a:t>
            </a:r>
          </a:p>
          <a:p>
            <a:pPr marL="0" indent="0">
              <a:buNone/>
            </a:pP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>2/3’s of staff thought that identity development was important as an employability issue, the research and students agreed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96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for today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4000" dirty="0" smtClean="0"/>
              <a:t>How did it come about? – Context is everything?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 smtClean="0"/>
              <a:t>Findings and recommendations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 smtClean="0"/>
              <a:t>Further research?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7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Self audit of skills/attributes </a:t>
            </a:r>
            <a:r>
              <a:rPr lang="en-GB" dirty="0" smtClean="0"/>
              <a:t>– start, middle and end of course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would be invaluable to show ‘distance travelled’/learning gain</a:t>
            </a:r>
          </a:p>
          <a:p>
            <a:pPr marL="0" indent="0">
              <a:buNone/>
            </a:pPr>
            <a:r>
              <a:rPr lang="en-GB" b="1" dirty="0" smtClean="0"/>
              <a:t>Part time work/work experience evaluation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 More evaluation of the impact of part time work/work experience, as a continued process would be useful</a:t>
            </a:r>
          </a:p>
          <a:p>
            <a:pPr marL="0" indent="0">
              <a:buNone/>
            </a:pPr>
            <a:r>
              <a:rPr lang="en-GB" b="1" dirty="0" smtClean="0"/>
              <a:t>Employability workshops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students claimed they wanted more optional workshops, but experience of student engagement issues?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Early student engagement with employability crucial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employability skills, social capital, evaluation takes time</a:t>
            </a:r>
          </a:p>
          <a:p>
            <a:pPr marL="0" indent="0">
              <a:buNone/>
            </a:pPr>
            <a:r>
              <a:rPr lang="en-GB" b="1" dirty="0" smtClean="0"/>
              <a:t>Preparing students better for developing ‘working’ identity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likely to need specific </a:t>
            </a:r>
            <a:r>
              <a:rPr lang="en-GB" dirty="0" err="1" smtClean="0"/>
              <a:t>acitivities</a:t>
            </a:r>
            <a:r>
              <a:rPr lang="en-GB" dirty="0" smtClean="0"/>
              <a:t> for this, consultancy projects, client work etc.</a:t>
            </a:r>
          </a:p>
          <a:p>
            <a:pPr marL="0" indent="0">
              <a:buNone/>
            </a:pPr>
            <a:r>
              <a:rPr lang="en-GB" b="1" dirty="0" smtClean="0"/>
              <a:t>Non careers staff engagement</a:t>
            </a:r>
          </a:p>
          <a:p>
            <a:pPr marL="0" indent="0">
              <a:buNone/>
            </a:pPr>
            <a:r>
              <a:rPr lang="en-GB" dirty="0" smtClean="0"/>
              <a:t>	employability skills enhance learning skills, academics engagement helps to improve student’s employability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83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Wider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AGCAS 1</a:t>
            </a:r>
            <a:r>
              <a:rPr lang="en-GB" baseline="30000" dirty="0" smtClean="0"/>
              <a:t>st</a:t>
            </a:r>
            <a:r>
              <a:rPr lang="en-GB" dirty="0" smtClean="0"/>
              <a:t> year career readiness survey and HEFCE Careers Registration – both provide invaluable insights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Mapping of links between Gatsby Benchmarks, CDI framework, HEA employability framework, and research findings across FE/HE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Informing practise and knowledge exchange between FE and HE careers sectors important, FE careers patchwork vs HEI provision 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09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research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relevance, usefulness and evaluation of part time work/WRL aspects of a student’s career development thinking/planning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Identity and how this can be developed for leaving study, and how HEI careers services/graduate employers could develop their practises to help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 consider if FE cohorts has differing employability issues when progressing onto HEI’s in comparison to 6</a:t>
            </a:r>
            <a:r>
              <a:rPr lang="en-GB" baseline="30000" dirty="0" smtClean="0"/>
              <a:t>th</a:t>
            </a:r>
            <a:r>
              <a:rPr lang="en-GB" dirty="0" smtClean="0"/>
              <a:t> form or independent school students</a:t>
            </a:r>
          </a:p>
        </p:txBody>
      </p:sp>
    </p:spTree>
    <p:extLst>
      <p:ext uri="{BB962C8B-B14F-4D97-AF65-F5344CB8AC3E}">
        <p14:creationId xmlns:p14="http://schemas.microsoft.com/office/powerpoint/2010/main" val="312147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you want to read the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The report will be published in full soon, and be available at</a:t>
            </a:r>
          </a:p>
          <a:p>
            <a:pPr marL="0" indent="0" algn="ctr">
              <a:buNone/>
            </a:pPr>
            <a:r>
              <a:rPr lang="en-GB" dirty="0" smtClean="0"/>
              <a:t>https</a:t>
            </a:r>
            <a:r>
              <a:rPr lang="en-GB" dirty="0"/>
              <a:t>://luminate.prospects.ac.uk/tag/reports</a:t>
            </a:r>
          </a:p>
        </p:txBody>
      </p:sp>
    </p:spTree>
    <p:extLst>
      <p:ext uri="{BB962C8B-B14F-4D97-AF65-F5344CB8AC3E}">
        <p14:creationId xmlns:p14="http://schemas.microsoft.com/office/powerpoint/2010/main" val="36656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4400" dirty="0" smtClean="0"/>
          </a:p>
          <a:p>
            <a:pPr marL="0" indent="0" algn="ctr">
              <a:buNone/>
            </a:pPr>
            <a:r>
              <a:rPr lang="en-GB" sz="4400" dirty="0" smtClean="0"/>
              <a:t>QUESTIONS?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7806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did it come about?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Context is everything?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Various reasons for research topic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Small number institutions with FE and HE cohort</a:t>
            </a:r>
          </a:p>
          <a:p>
            <a:pPr lvl="1"/>
            <a:r>
              <a:rPr lang="en-GB" dirty="0" smtClean="0"/>
              <a:t>Most college staff predominately work with FE or HE</a:t>
            </a:r>
          </a:p>
          <a:p>
            <a:pPr lvl="1"/>
            <a:r>
              <a:rPr lang="en-GB" dirty="0" smtClean="0"/>
              <a:t>As the only adviser working with both cohorts – common issues?</a:t>
            </a:r>
          </a:p>
          <a:p>
            <a:pPr lvl="1"/>
            <a:r>
              <a:rPr lang="en-GB" dirty="0" smtClean="0"/>
              <a:t>Need for research based practise, how to ‘promote’ the service internally</a:t>
            </a:r>
          </a:p>
        </p:txBody>
      </p:sp>
    </p:spTree>
    <p:extLst>
      <p:ext uri="{BB962C8B-B14F-4D97-AF65-F5344CB8AC3E}">
        <p14:creationId xmlns:p14="http://schemas.microsoft.com/office/powerpoint/2010/main" val="329331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parallels between cohorts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FE careers landscape</a:t>
            </a:r>
          </a:p>
          <a:p>
            <a:pPr lvl="1"/>
            <a:r>
              <a:rPr lang="en-GB" dirty="0" smtClean="0"/>
              <a:t>Ga</a:t>
            </a:r>
            <a:r>
              <a:rPr lang="en-GB" sz="2800" dirty="0" smtClean="0"/>
              <a:t>tsby Benchmarks</a:t>
            </a:r>
          </a:p>
          <a:p>
            <a:pPr lvl="1"/>
            <a:r>
              <a:rPr lang="en-GB" sz="2800" dirty="0" smtClean="0"/>
              <a:t>CEC</a:t>
            </a:r>
          </a:p>
          <a:p>
            <a:pPr lvl="1"/>
            <a:r>
              <a:rPr lang="en-GB" sz="2800" dirty="0" smtClean="0"/>
              <a:t>Careers Development Institute</a:t>
            </a:r>
          </a:p>
          <a:p>
            <a:pPr lvl="1"/>
            <a:r>
              <a:rPr lang="en-GB" sz="2800" dirty="0" smtClean="0"/>
              <a:t>Destinations measure/Ofsted</a:t>
            </a:r>
          </a:p>
          <a:p>
            <a:pPr lvl="1"/>
            <a:r>
              <a:rPr lang="en-GB" sz="2800" dirty="0" smtClean="0"/>
              <a:t>Research focus</a:t>
            </a:r>
          </a:p>
          <a:p>
            <a:pPr lvl="1"/>
            <a:r>
              <a:rPr lang="en-GB" sz="2800" dirty="0" smtClean="0"/>
              <a:t>11% FE taught in HE</a:t>
            </a:r>
            <a:endParaRPr lang="en-GB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HE careers landscape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TEF/REF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HEPI, </a:t>
            </a:r>
            <a:r>
              <a:rPr lang="en-GB" dirty="0" err="1" smtClean="0"/>
              <a:t>Wonke</a:t>
            </a:r>
            <a:r>
              <a:rPr lang="en-GB" dirty="0" smtClean="0"/>
              <a:t>, Prospects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AGCAS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DHLE/LEO/GO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Research focus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Small number of HEI’s have FE cohort</a:t>
            </a:r>
          </a:p>
        </p:txBody>
      </p:sp>
    </p:spTree>
    <p:extLst>
      <p:ext uri="{BB962C8B-B14F-4D97-AF65-F5344CB8AC3E}">
        <p14:creationId xmlns:p14="http://schemas.microsoft.com/office/powerpoint/2010/main" val="29753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3600" dirty="0" smtClean="0"/>
              <a:t>Sept-Dec - literature review and identifying issues</a:t>
            </a:r>
          </a:p>
          <a:p>
            <a:pPr marL="0" indent="0">
              <a:buNone/>
            </a:pPr>
            <a:r>
              <a:rPr lang="en-GB" sz="3600" dirty="0" smtClean="0"/>
              <a:t>December – construction of staff and student surveys</a:t>
            </a:r>
          </a:p>
          <a:p>
            <a:pPr marL="0" indent="0">
              <a:buNone/>
            </a:pPr>
            <a:r>
              <a:rPr lang="en-GB" sz="3600" dirty="0" smtClean="0"/>
              <a:t>January/February – survey completion (134 students, 50 staff)</a:t>
            </a:r>
          </a:p>
          <a:p>
            <a:pPr marL="0" indent="0">
              <a:buNone/>
            </a:pPr>
            <a:r>
              <a:rPr lang="en-GB" sz="3600" dirty="0" smtClean="0"/>
              <a:t>April/May – analysis and additional lit review</a:t>
            </a:r>
          </a:p>
          <a:p>
            <a:pPr marL="0" indent="0">
              <a:buNone/>
            </a:pPr>
            <a:r>
              <a:rPr lang="en-GB" sz="3600" dirty="0" smtClean="0"/>
              <a:t>July-Sept – Write up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63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explored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Definitions of employability – what students and staff thought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Identity – is it an issue?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Part time work – usefulness for employability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Employability – whose responsibility is it anyway?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68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Employability 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FE/HE cohorts and staff ranked definitions…..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1) developing the skills/attributes to help them move from education to work,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2) developing the skills/attributes that employers want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3) developing the right identity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4) just about getting a job straight after studying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4146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employability ‘look like’? Student 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good CV</a:t>
            </a:r>
          </a:p>
          <a:p>
            <a:pPr marL="0" indent="0">
              <a:buNone/>
            </a:pPr>
            <a:r>
              <a:rPr lang="en-GB" dirty="0" smtClean="0"/>
              <a:t>A successful transition to working</a:t>
            </a:r>
          </a:p>
          <a:p>
            <a:pPr marL="0" indent="0">
              <a:buNone/>
            </a:pPr>
            <a:r>
              <a:rPr lang="en-GB" dirty="0" smtClean="0"/>
              <a:t>Getting a ‘good’ job after studies</a:t>
            </a:r>
          </a:p>
          <a:p>
            <a:pPr marL="0" indent="0">
              <a:buNone/>
            </a:pPr>
            <a:r>
              <a:rPr lang="en-GB" dirty="0" smtClean="0"/>
              <a:t>Better student outcomes for the university college</a:t>
            </a:r>
          </a:p>
          <a:p>
            <a:pPr marL="0" indent="0">
              <a:buNone/>
            </a:pPr>
            <a:r>
              <a:rPr lang="en-GB" dirty="0" smtClean="0"/>
              <a:t>A successful transition to further studies</a:t>
            </a:r>
          </a:p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dirty="0" err="1" smtClean="0"/>
              <a:t>linkedIn</a:t>
            </a:r>
            <a:r>
              <a:rPr lang="en-GB" dirty="0" smtClean="0"/>
              <a:t> profile </a:t>
            </a:r>
            <a:r>
              <a:rPr lang="en-GB" dirty="0" smtClean="0">
                <a:solidFill>
                  <a:srgbClr val="FF0000"/>
                </a:solidFill>
              </a:rPr>
              <a:t>22% of FE, 54% of HE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49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Practical outcomes of employability – descending order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Students moving onto a successful outcome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Increased % getting ‘good’ outcome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A good CV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TEF/Ofsted outcomes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LinkedIn profile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ear 1 developing graduatene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MSc Animal management</Template>
  <TotalTime>642</TotalTime>
  <Words>602</Words>
  <Application>Microsoft Office PowerPoint</Application>
  <PresentationFormat>Custom</PresentationFormat>
  <Paragraphs>143</Paragraphs>
  <Slides>25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Year 1 developing graduateness</vt:lpstr>
      <vt:lpstr>HESCU Research Project – Conceptualisations of employability from FE and HE cohorts at Writtle University College</vt:lpstr>
      <vt:lpstr>Objectives for today </vt:lpstr>
      <vt:lpstr>How did it come about?  Context is everything?</vt:lpstr>
      <vt:lpstr>National parallels between cohorts  </vt:lpstr>
      <vt:lpstr>Research process</vt:lpstr>
      <vt:lpstr>Issues explored</vt:lpstr>
      <vt:lpstr>Employability definitions</vt:lpstr>
      <vt:lpstr>What does employability ‘look like’? Student view</vt:lpstr>
      <vt:lpstr>Staff</vt:lpstr>
      <vt:lpstr>Whose responsibility is employability?</vt:lpstr>
      <vt:lpstr>Whose responsibility is it? Staff view</vt:lpstr>
      <vt:lpstr>PowerPoint Presentation</vt:lpstr>
      <vt:lpstr>Identity – student view</vt:lpstr>
      <vt:lpstr>Part time work - does it help? </vt:lpstr>
      <vt:lpstr>Part time work, does it help?</vt:lpstr>
      <vt:lpstr>Part time work - staff</vt:lpstr>
      <vt:lpstr>Qualitative answers</vt:lpstr>
      <vt:lpstr>FE vs HE</vt:lpstr>
      <vt:lpstr>Staff</vt:lpstr>
      <vt:lpstr>Recommendations</vt:lpstr>
      <vt:lpstr>More findings</vt:lpstr>
      <vt:lpstr>Wider findings</vt:lpstr>
      <vt:lpstr>Further research questions</vt:lpstr>
      <vt:lpstr>If you want to read the report</vt:lpstr>
      <vt:lpstr>PowerPoint Presentation</vt:lpstr>
    </vt:vector>
  </TitlesOfParts>
  <Company>WUC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Yates, Mark</dc:creator>
  <cp:lastModifiedBy>jane</cp:lastModifiedBy>
  <cp:revision>31</cp:revision>
  <dcterms:created xsi:type="dcterms:W3CDTF">2019-03-13T12:04:08Z</dcterms:created>
  <dcterms:modified xsi:type="dcterms:W3CDTF">2019-09-11T15:01:36Z</dcterms:modified>
</cp:coreProperties>
</file>