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5" r:id="rId1"/>
  </p:sldMasterIdLst>
  <p:notesMasterIdLst>
    <p:notesMasterId r:id="rId26"/>
  </p:notesMasterIdLst>
  <p:sldIdLst>
    <p:sldId id="338" r:id="rId2"/>
    <p:sldId id="341" r:id="rId3"/>
    <p:sldId id="344" r:id="rId4"/>
    <p:sldId id="292" r:id="rId5"/>
    <p:sldId id="325" r:id="rId6"/>
    <p:sldId id="324" r:id="rId7"/>
    <p:sldId id="323" r:id="rId8"/>
    <p:sldId id="327" r:id="rId9"/>
    <p:sldId id="294" r:id="rId10"/>
    <p:sldId id="295" r:id="rId11"/>
    <p:sldId id="304" r:id="rId12"/>
    <p:sldId id="296" r:id="rId13"/>
    <p:sldId id="298" r:id="rId14"/>
    <p:sldId id="329" r:id="rId15"/>
    <p:sldId id="297" r:id="rId16"/>
    <p:sldId id="266" r:id="rId17"/>
    <p:sldId id="346" r:id="rId18"/>
    <p:sldId id="345" r:id="rId19"/>
    <p:sldId id="313" r:id="rId20"/>
    <p:sldId id="321" r:id="rId21"/>
    <p:sldId id="314" r:id="rId22"/>
    <p:sldId id="339" r:id="rId23"/>
    <p:sldId id="340" r:id="rId24"/>
    <p:sldId id="31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6" userDrawn="1">
          <p15:clr>
            <a:srgbClr val="A4A3A4"/>
          </p15:clr>
        </p15:guide>
        <p15:guide id="2" pos="517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F19"/>
    <a:srgbClr val="4D738A"/>
    <a:srgbClr val="D4DFEC"/>
    <a:srgbClr val="FF9E19"/>
    <a:srgbClr val="829DAD"/>
    <a:srgbClr val="AAC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4309" autoAdjust="0"/>
  </p:normalViewPr>
  <p:slideViewPr>
    <p:cSldViewPr snapToGrid="0">
      <p:cViewPr varScale="1">
        <p:scale>
          <a:sx n="88" d="100"/>
          <a:sy n="88" d="100"/>
        </p:scale>
        <p:origin x="-312" y="-104"/>
      </p:cViewPr>
      <p:guideLst>
        <p:guide orient="horz" pos="436"/>
        <p:guide pos="5178"/>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BC4C6-AC41-497A-B617-0C7079B35558}" type="doc">
      <dgm:prSet loTypeId="urn:microsoft.com/office/officeart/2005/8/layout/hierarchy4" loCatId="relationship" qsTypeId="urn:microsoft.com/office/officeart/2005/8/quickstyle/simple2" qsCatId="simple" csTypeId="urn:microsoft.com/office/officeart/2005/8/colors/accent1_5" csCatId="accent1" phldr="1"/>
      <dgm:spPr/>
      <dgm:t>
        <a:bodyPr/>
        <a:lstStyle/>
        <a:p>
          <a:endParaRPr lang="en-GB"/>
        </a:p>
      </dgm:t>
    </dgm:pt>
    <dgm:pt modelId="{4979CB95-3CE3-4D53-B221-94D02D230788}">
      <dgm:prSet phldrT="[Text]" custT="1"/>
      <dgm:spPr>
        <a:solidFill>
          <a:srgbClr val="4D738A"/>
        </a:solidFill>
      </dgm:spPr>
      <dgm:t>
        <a:bodyPr/>
        <a:lstStyle/>
        <a:p>
          <a:r>
            <a:rPr lang="en-GB" sz="3200" dirty="0">
              <a:solidFill>
                <a:schemeClr val="bg1"/>
              </a:solidFill>
            </a:rPr>
            <a:t>Overall quality</a:t>
          </a:r>
        </a:p>
      </dgm:t>
    </dgm:pt>
    <dgm:pt modelId="{18059E5F-5779-4EEB-8DB6-F1AFFCC0759A}" type="parTrans" cxnId="{2AC0DBE2-57D9-44B1-9669-8A7EF558CBED}">
      <dgm:prSet/>
      <dgm:spPr/>
      <dgm:t>
        <a:bodyPr/>
        <a:lstStyle/>
        <a:p>
          <a:endParaRPr lang="en-GB">
            <a:solidFill>
              <a:schemeClr val="tx1"/>
            </a:solidFill>
          </a:endParaRPr>
        </a:p>
      </dgm:t>
    </dgm:pt>
    <dgm:pt modelId="{7DC7C621-746C-4873-8FAE-4A766706580D}" type="sibTrans" cxnId="{2AC0DBE2-57D9-44B1-9669-8A7EF558CBED}">
      <dgm:prSet/>
      <dgm:spPr/>
      <dgm:t>
        <a:bodyPr/>
        <a:lstStyle/>
        <a:p>
          <a:endParaRPr lang="en-GB">
            <a:solidFill>
              <a:schemeClr val="tx1"/>
            </a:solidFill>
          </a:endParaRPr>
        </a:p>
      </dgm:t>
    </dgm:pt>
    <dgm:pt modelId="{B6C4D319-02E7-4ECC-87BC-6F4458356015}">
      <dgm:prSet custT="1"/>
      <dgm:spPr>
        <a:solidFill>
          <a:srgbClr val="D4DFEC"/>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FTE x 2.5 = number of outputs required</a:t>
          </a:r>
        </a:p>
      </dgm:t>
    </dgm:pt>
    <dgm:pt modelId="{A131E636-08E7-4DD9-9628-61BC77187CBA}" type="parTrans" cxnId="{BC70D887-ED25-4EE4-BF66-3D7B6983416F}">
      <dgm:prSet/>
      <dgm:spPr/>
      <dgm:t>
        <a:bodyPr/>
        <a:lstStyle/>
        <a:p>
          <a:endParaRPr lang="en-GB">
            <a:solidFill>
              <a:schemeClr val="tx1"/>
            </a:solidFill>
          </a:endParaRPr>
        </a:p>
      </dgm:t>
    </dgm:pt>
    <dgm:pt modelId="{7C495603-D2C4-4938-AFAB-BA05C000FB31}" type="sibTrans" cxnId="{BC70D887-ED25-4EE4-BF66-3D7B6983416F}">
      <dgm:prSet/>
      <dgm:spPr/>
      <dgm:t>
        <a:bodyPr/>
        <a:lstStyle/>
        <a:p>
          <a:endParaRPr lang="en-GB">
            <a:solidFill>
              <a:schemeClr val="tx1"/>
            </a:solidFill>
          </a:endParaRPr>
        </a:p>
      </dgm:t>
    </dgm:pt>
    <dgm:pt modelId="{C6851B95-95EF-4D71-A482-1F5EF8898C73}">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Impact case studies</a:t>
          </a:r>
        </a:p>
      </dgm:t>
    </dgm:pt>
    <dgm:pt modelId="{8955D3DA-3B06-4B6B-A8DD-B0807738CA04}" type="parTrans" cxnId="{D1324760-E7EB-40DC-9879-B9F0176C1E91}">
      <dgm:prSet/>
      <dgm:spPr/>
      <dgm:t>
        <a:bodyPr/>
        <a:lstStyle/>
        <a:p>
          <a:endParaRPr lang="en-GB">
            <a:solidFill>
              <a:schemeClr val="tx1"/>
            </a:solidFill>
          </a:endParaRPr>
        </a:p>
      </dgm:t>
    </dgm:pt>
    <dgm:pt modelId="{C03F4949-5B3B-4BA1-BC32-8AC63A3CAE7F}" type="sibTrans" cxnId="{D1324760-E7EB-40DC-9879-B9F0176C1E91}">
      <dgm:prSet/>
      <dgm:spPr/>
      <dgm:t>
        <a:bodyPr/>
        <a:lstStyle/>
        <a:p>
          <a:endParaRPr lang="en-GB">
            <a:solidFill>
              <a:schemeClr val="tx1"/>
            </a:solidFill>
          </a:endParaRPr>
        </a:p>
      </dgm:t>
    </dgm:pt>
    <dgm:pt modelId="{D419D81A-E0B9-4B08-A03D-F74102EA6752}">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Environment data and template </a:t>
          </a:r>
        </a:p>
      </dgm:t>
    </dgm:pt>
    <dgm:pt modelId="{C71F498E-3972-49C9-AE40-4A6E7DDE1392}" type="parTrans" cxnId="{D966F81E-C678-42AD-87D8-BED7BEE768C3}">
      <dgm:prSet/>
      <dgm:spPr/>
      <dgm:t>
        <a:bodyPr/>
        <a:lstStyle/>
        <a:p>
          <a:endParaRPr lang="en-GB">
            <a:solidFill>
              <a:schemeClr val="tx1"/>
            </a:solidFill>
          </a:endParaRPr>
        </a:p>
      </dgm:t>
    </dgm:pt>
    <dgm:pt modelId="{2B157C7C-784B-436A-BB4B-B01AB0E39752}" type="sibTrans" cxnId="{D966F81E-C678-42AD-87D8-BED7BEE768C3}">
      <dgm:prSet/>
      <dgm:spPr/>
      <dgm:t>
        <a:bodyPr/>
        <a:lstStyle/>
        <a:p>
          <a:endParaRPr lang="en-GB">
            <a:solidFill>
              <a:schemeClr val="tx1"/>
            </a:solidFill>
          </a:endParaRPr>
        </a:p>
      </dgm:t>
    </dgm:pt>
    <dgm:pt modelId="{A810FAD5-AC44-4E21-8FA9-7F07B473216F}">
      <dgm:prSet custT="1"/>
      <dgm:spPr>
        <a:solidFill>
          <a:srgbClr val="4D738A">
            <a:alpha val="70000"/>
          </a:srgbClr>
        </a:solidFill>
      </dgm:spPr>
      <dgm:t>
        <a:bodyPr/>
        <a:lstStyle/>
        <a:p>
          <a:r>
            <a:rPr lang="en-GB" sz="2400" b="1" dirty="0">
              <a:solidFill>
                <a:schemeClr val="bg1"/>
              </a:solidFill>
            </a:rPr>
            <a:t>Outputs</a:t>
          </a:r>
        </a:p>
      </dgm:t>
    </dgm:pt>
    <dgm:pt modelId="{DDA67940-8D25-47C0-82A6-66CBA4526E2C}" type="parTrans" cxnId="{1F5C38F5-41C8-4E50-A66A-E07C933079AA}">
      <dgm:prSet/>
      <dgm:spPr/>
      <dgm:t>
        <a:bodyPr/>
        <a:lstStyle/>
        <a:p>
          <a:endParaRPr lang="en-GB">
            <a:solidFill>
              <a:schemeClr val="tx1"/>
            </a:solidFill>
          </a:endParaRPr>
        </a:p>
      </dgm:t>
    </dgm:pt>
    <dgm:pt modelId="{9459166E-6670-4ED0-AACC-04AF5713A62F}" type="sibTrans" cxnId="{1F5C38F5-41C8-4E50-A66A-E07C933079AA}">
      <dgm:prSet/>
      <dgm:spPr/>
      <dgm:t>
        <a:bodyPr/>
        <a:lstStyle/>
        <a:p>
          <a:endParaRPr lang="en-GB">
            <a:solidFill>
              <a:schemeClr val="tx1"/>
            </a:solidFill>
          </a:endParaRPr>
        </a:p>
      </dgm:t>
    </dgm:pt>
    <dgm:pt modelId="{3CD1A971-5DAA-4E44-852D-423D467A6F0C}">
      <dgm:prSet custT="1"/>
      <dgm:spPr>
        <a:solidFill>
          <a:srgbClr val="4D738A">
            <a:alpha val="70000"/>
          </a:srgbClr>
        </a:solidFill>
      </dgm:spPr>
      <dgm:t>
        <a:bodyPr/>
        <a:lstStyle/>
        <a:p>
          <a:r>
            <a:rPr lang="en-GB" sz="2400" b="1" dirty="0">
              <a:solidFill>
                <a:schemeClr val="bg1"/>
              </a:solidFill>
              <a:latin typeface="+mn-lt"/>
            </a:rPr>
            <a:t>Impact</a:t>
          </a:r>
          <a:endParaRPr lang="en-GB" sz="2400" b="1" dirty="0">
            <a:solidFill>
              <a:schemeClr val="bg1"/>
            </a:solidFill>
          </a:endParaRPr>
        </a:p>
      </dgm:t>
    </dgm:pt>
    <dgm:pt modelId="{789F7608-80AF-4453-A93A-B0AF6659E17A}" type="parTrans" cxnId="{9BAD5DBD-5FDC-419A-9FAE-C690671D09B4}">
      <dgm:prSet/>
      <dgm:spPr/>
      <dgm:t>
        <a:bodyPr/>
        <a:lstStyle/>
        <a:p>
          <a:endParaRPr lang="en-GB">
            <a:solidFill>
              <a:schemeClr val="tx1"/>
            </a:solidFill>
          </a:endParaRPr>
        </a:p>
      </dgm:t>
    </dgm:pt>
    <dgm:pt modelId="{AF21A2DB-D6A0-414F-875F-3D64F16B9F88}" type="sibTrans" cxnId="{9BAD5DBD-5FDC-419A-9FAE-C690671D09B4}">
      <dgm:prSet/>
      <dgm:spPr/>
      <dgm:t>
        <a:bodyPr/>
        <a:lstStyle/>
        <a:p>
          <a:endParaRPr lang="en-GB">
            <a:solidFill>
              <a:schemeClr val="tx1"/>
            </a:solidFill>
          </a:endParaRPr>
        </a:p>
      </dgm:t>
    </dgm:pt>
    <dgm:pt modelId="{D9D41C3F-4776-442A-A053-0936ADA20BC4}">
      <dgm:prSet custT="1"/>
      <dgm:spPr>
        <a:solidFill>
          <a:srgbClr val="4D738A">
            <a:alpha val="70000"/>
          </a:srgbClr>
        </a:solidFill>
      </dgm:spPr>
      <dgm:t>
        <a:bodyPr/>
        <a:lstStyle/>
        <a:p>
          <a:r>
            <a:rPr lang="en-GB" sz="2400" b="1" dirty="0">
              <a:solidFill>
                <a:schemeClr val="bg1"/>
              </a:solidFill>
            </a:rPr>
            <a:t>Environment</a:t>
          </a:r>
        </a:p>
      </dgm:t>
    </dgm:pt>
    <dgm:pt modelId="{05D5AD4C-FAB9-4BC6-A09A-DDD46751B502}" type="parTrans" cxnId="{5EEE35D0-9E65-430A-BE54-5532444914F3}">
      <dgm:prSet/>
      <dgm:spPr/>
      <dgm:t>
        <a:bodyPr/>
        <a:lstStyle/>
        <a:p>
          <a:endParaRPr lang="en-GB">
            <a:solidFill>
              <a:schemeClr val="tx1"/>
            </a:solidFill>
          </a:endParaRPr>
        </a:p>
      </dgm:t>
    </dgm:pt>
    <dgm:pt modelId="{49522790-94E1-486B-A5F2-89E3C85D0A18}" type="sibTrans" cxnId="{5EEE35D0-9E65-430A-BE54-5532444914F3}">
      <dgm:prSet/>
      <dgm:spPr/>
      <dgm:t>
        <a:bodyPr/>
        <a:lstStyle/>
        <a:p>
          <a:endParaRPr lang="en-GB">
            <a:solidFill>
              <a:schemeClr val="tx1"/>
            </a:solidFill>
          </a:endParaRPr>
        </a:p>
      </dgm:t>
    </dgm:pt>
    <dgm:pt modelId="{80047215-D342-4547-B118-A756FB5DD649}" type="pres">
      <dgm:prSet presAssocID="{7CDBC4C6-AC41-497A-B617-0C7079B35558}" presName="Name0" presStyleCnt="0">
        <dgm:presLayoutVars>
          <dgm:chPref val="1"/>
          <dgm:dir/>
          <dgm:animOne val="branch"/>
          <dgm:animLvl val="lvl"/>
          <dgm:resizeHandles/>
        </dgm:presLayoutVars>
      </dgm:prSet>
      <dgm:spPr/>
      <dgm:t>
        <a:bodyPr/>
        <a:lstStyle/>
        <a:p>
          <a:endParaRPr lang="en-US"/>
        </a:p>
      </dgm:t>
    </dgm:pt>
    <dgm:pt modelId="{CD2DA432-048E-4B3C-A581-302A2E2BA159}" type="pres">
      <dgm:prSet presAssocID="{4979CB95-3CE3-4D53-B221-94D02D230788}" presName="vertOne" presStyleCnt="0"/>
      <dgm:spPr/>
    </dgm:pt>
    <dgm:pt modelId="{BC26F1AB-E1C4-4A7E-9005-203814DD24BC}" type="pres">
      <dgm:prSet presAssocID="{4979CB95-3CE3-4D53-B221-94D02D230788}" presName="txOne" presStyleLbl="node0" presStyleIdx="0" presStyleCnt="1" custScaleY="63826">
        <dgm:presLayoutVars>
          <dgm:chPref val="3"/>
        </dgm:presLayoutVars>
      </dgm:prSet>
      <dgm:spPr/>
      <dgm:t>
        <a:bodyPr/>
        <a:lstStyle/>
        <a:p>
          <a:endParaRPr lang="en-US"/>
        </a:p>
      </dgm:t>
    </dgm:pt>
    <dgm:pt modelId="{D83712D0-DD0F-4DE6-8E34-78A81CA9A0AA}" type="pres">
      <dgm:prSet presAssocID="{4979CB95-3CE3-4D53-B221-94D02D230788}" presName="parTransOne" presStyleCnt="0"/>
      <dgm:spPr/>
    </dgm:pt>
    <dgm:pt modelId="{95BA4FE6-367A-4CFF-931A-D81FA21751BD}" type="pres">
      <dgm:prSet presAssocID="{4979CB95-3CE3-4D53-B221-94D02D230788}" presName="horzOne" presStyleCnt="0"/>
      <dgm:spPr/>
    </dgm:pt>
    <dgm:pt modelId="{62986CEE-47BF-467B-8A83-12E087E0FE24}" type="pres">
      <dgm:prSet presAssocID="{A810FAD5-AC44-4E21-8FA9-7F07B473216F}" presName="vertTwo" presStyleCnt="0"/>
      <dgm:spPr/>
    </dgm:pt>
    <dgm:pt modelId="{1095B457-A8A3-4F88-A884-4265FEF36CDE}" type="pres">
      <dgm:prSet presAssocID="{A810FAD5-AC44-4E21-8FA9-7F07B473216F}" presName="txTwo" presStyleLbl="node2" presStyleIdx="0" presStyleCnt="3" custScaleY="50310">
        <dgm:presLayoutVars>
          <dgm:chPref val="3"/>
        </dgm:presLayoutVars>
      </dgm:prSet>
      <dgm:spPr/>
      <dgm:t>
        <a:bodyPr/>
        <a:lstStyle/>
        <a:p>
          <a:endParaRPr lang="en-US"/>
        </a:p>
      </dgm:t>
    </dgm:pt>
    <dgm:pt modelId="{D4F5D97F-6C2F-480B-B7A1-7D54D37636E8}" type="pres">
      <dgm:prSet presAssocID="{A810FAD5-AC44-4E21-8FA9-7F07B473216F}" presName="parTransTwo" presStyleCnt="0"/>
      <dgm:spPr/>
    </dgm:pt>
    <dgm:pt modelId="{D94A5812-900C-471C-B5CB-3BDAFF3016B3}" type="pres">
      <dgm:prSet presAssocID="{A810FAD5-AC44-4E21-8FA9-7F07B473216F}" presName="horzTwo" presStyleCnt="0"/>
      <dgm:spPr/>
    </dgm:pt>
    <dgm:pt modelId="{79D6F580-165A-4355-9F6F-2F26110E748A}" type="pres">
      <dgm:prSet presAssocID="{B6C4D319-02E7-4ECC-87BC-6F4458356015}" presName="vertThree" presStyleCnt="0"/>
      <dgm:spPr/>
    </dgm:pt>
    <dgm:pt modelId="{2D7F5482-7DBC-43BA-A7BD-EBF3A0083EEC}" type="pres">
      <dgm:prSet presAssocID="{B6C4D319-02E7-4ECC-87BC-6F4458356015}" presName="txThree" presStyleLbl="node3" presStyleIdx="0" presStyleCnt="3">
        <dgm:presLayoutVars>
          <dgm:chPref val="3"/>
        </dgm:presLayoutVars>
      </dgm:prSet>
      <dgm:spPr/>
      <dgm:t>
        <a:bodyPr/>
        <a:lstStyle/>
        <a:p>
          <a:endParaRPr lang="en-US"/>
        </a:p>
      </dgm:t>
    </dgm:pt>
    <dgm:pt modelId="{FA48E6E1-B4A2-4267-819A-9072C3417649}" type="pres">
      <dgm:prSet presAssocID="{B6C4D319-02E7-4ECC-87BC-6F4458356015}" presName="horzThree" presStyleCnt="0"/>
      <dgm:spPr/>
    </dgm:pt>
    <dgm:pt modelId="{C1646160-1CCB-4758-A60E-86615C35F267}" type="pres">
      <dgm:prSet presAssocID="{9459166E-6670-4ED0-AACC-04AF5713A62F}" presName="sibSpaceTwo" presStyleCnt="0"/>
      <dgm:spPr/>
    </dgm:pt>
    <dgm:pt modelId="{DA95872C-4988-426F-8AD9-4F603F4ACAE7}" type="pres">
      <dgm:prSet presAssocID="{3CD1A971-5DAA-4E44-852D-423D467A6F0C}" presName="vertTwo" presStyleCnt="0"/>
      <dgm:spPr/>
    </dgm:pt>
    <dgm:pt modelId="{1C83A54A-F09E-4BD4-B033-4CDD9B400C7A}" type="pres">
      <dgm:prSet presAssocID="{3CD1A971-5DAA-4E44-852D-423D467A6F0C}" presName="txTwo" presStyleLbl="node2" presStyleIdx="1" presStyleCnt="3" custScaleY="50309">
        <dgm:presLayoutVars>
          <dgm:chPref val="3"/>
        </dgm:presLayoutVars>
      </dgm:prSet>
      <dgm:spPr/>
      <dgm:t>
        <a:bodyPr/>
        <a:lstStyle/>
        <a:p>
          <a:endParaRPr lang="en-US"/>
        </a:p>
      </dgm:t>
    </dgm:pt>
    <dgm:pt modelId="{9D546F18-D460-40A8-97CA-07977C99E060}" type="pres">
      <dgm:prSet presAssocID="{3CD1A971-5DAA-4E44-852D-423D467A6F0C}" presName="parTransTwo" presStyleCnt="0"/>
      <dgm:spPr/>
    </dgm:pt>
    <dgm:pt modelId="{F0B23E6F-EAC1-450F-BB59-CA6752261F45}" type="pres">
      <dgm:prSet presAssocID="{3CD1A971-5DAA-4E44-852D-423D467A6F0C}" presName="horzTwo" presStyleCnt="0"/>
      <dgm:spPr/>
    </dgm:pt>
    <dgm:pt modelId="{0D211061-D0F8-483A-8988-C35AFCC3A884}" type="pres">
      <dgm:prSet presAssocID="{C6851B95-95EF-4D71-A482-1F5EF8898C73}" presName="vertThree" presStyleCnt="0"/>
      <dgm:spPr/>
    </dgm:pt>
    <dgm:pt modelId="{4024F3F1-0235-4193-8A5C-7EBE83DCCB08}" type="pres">
      <dgm:prSet presAssocID="{C6851B95-95EF-4D71-A482-1F5EF8898C73}" presName="txThree" presStyleLbl="node3" presStyleIdx="1" presStyleCnt="3">
        <dgm:presLayoutVars>
          <dgm:chPref val="3"/>
        </dgm:presLayoutVars>
      </dgm:prSet>
      <dgm:spPr/>
      <dgm:t>
        <a:bodyPr/>
        <a:lstStyle/>
        <a:p>
          <a:endParaRPr lang="en-US"/>
        </a:p>
      </dgm:t>
    </dgm:pt>
    <dgm:pt modelId="{965494E1-9FD7-4E4D-8C28-77EF39BD9CD9}" type="pres">
      <dgm:prSet presAssocID="{C6851B95-95EF-4D71-A482-1F5EF8898C73}" presName="horzThree" presStyleCnt="0"/>
      <dgm:spPr/>
    </dgm:pt>
    <dgm:pt modelId="{735B3F05-B6ED-4C6D-9A21-06A85FA3D301}" type="pres">
      <dgm:prSet presAssocID="{AF21A2DB-D6A0-414F-875F-3D64F16B9F88}" presName="sibSpaceTwo" presStyleCnt="0"/>
      <dgm:spPr/>
    </dgm:pt>
    <dgm:pt modelId="{5B1DF4DE-2CC3-4A9A-92AF-6FFFCE71D58D}" type="pres">
      <dgm:prSet presAssocID="{D9D41C3F-4776-442A-A053-0936ADA20BC4}" presName="vertTwo" presStyleCnt="0"/>
      <dgm:spPr/>
    </dgm:pt>
    <dgm:pt modelId="{341BD9DC-3C29-4C1F-A040-4804CD20A7FF}" type="pres">
      <dgm:prSet presAssocID="{D9D41C3F-4776-442A-A053-0936ADA20BC4}" presName="txTwo" presStyleLbl="node2" presStyleIdx="2" presStyleCnt="3" custScaleY="50309">
        <dgm:presLayoutVars>
          <dgm:chPref val="3"/>
        </dgm:presLayoutVars>
      </dgm:prSet>
      <dgm:spPr/>
      <dgm:t>
        <a:bodyPr/>
        <a:lstStyle/>
        <a:p>
          <a:endParaRPr lang="en-US"/>
        </a:p>
      </dgm:t>
    </dgm:pt>
    <dgm:pt modelId="{A9B2CC8D-FA7B-4893-AA4F-A62148FF10A5}" type="pres">
      <dgm:prSet presAssocID="{D9D41C3F-4776-442A-A053-0936ADA20BC4}" presName="parTransTwo" presStyleCnt="0"/>
      <dgm:spPr/>
    </dgm:pt>
    <dgm:pt modelId="{3FCC817D-168F-4617-9416-C03E7F803580}" type="pres">
      <dgm:prSet presAssocID="{D9D41C3F-4776-442A-A053-0936ADA20BC4}" presName="horzTwo" presStyleCnt="0"/>
      <dgm:spPr/>
    </dgm:pt>
    <dgm:pt modelId="{D24ACDDB-4ECA-4073-8D9F-E260EF0BBBBD}" type="pres">
      <dgm:prSet presAssocID="{D419D81A-E0B9-4B08-A03D-F74102EA6752}" presName="vertThree" presStyleCnt="0"/>
      <dgm:spPr/>
    </dgm:pt>
    <dgm:pt modelId="{CCF4EC52-E247-40F5-AC90-6B3836169A58}" type="pres">
      <dgm:prSet presAssocID="{D419D81A-E0B9-4B08-A03D-F74102EA6752}" presName="txThree" presStyleLbl="node3" presStyleIdx="2" presStyleCnt="3">
        <dgm:presLayoutVars>
          <dgm:chPref val="3"/>
        </dgm:presLayoutVars>
      </dgm:prSet>
      <dgm:spPr/>
      <dgm:t>
        <a:bodyPr/>
        <a:lstStyle/>
        <a:p>
          <a:endParaRPr lang="en-US"/>
        </a:p>
      </dgm:t>
    </dgm:pt>
    <dgm:pt modelId="{B192CE01-56BA-4EC1-976D-9BA2249E086F}" type="pres">
      <dgm:prSet presAssocID="{D419D81A-E0B9-4B08-A03D-F74102EA6752}" presName="horzThree" presStyleCnt="0"/>
      <dgm:spPr/>
    </dgm:pt>
  </dgm:ptLst>
  <dgm:cxnLst>
    <dgm:cxn modelId="{BC70D887-ED25-4EE4-BF66-3D7B6983416F}" srcId="{A810FAD5-AC44-4E21-8FA9-7F07B473216F}" destId="{B6C4D319-02E7-4ECC-87BC-6F4458356015}" srcOrd="0" destOrd="0" parTransId="{A131E636-08E7-4DD9-9628-61BC77187CBA}" sibTransId="{7C495603-D2C4-4938-AFAB-BA05C000FB31}"/>
    <dgm:cxn modelId="{8D72EC97-815C-4058-9930-8275C7ABCC25}" type="presOf" srcId="{B6C4D319-02E7-4ECC-87BC-6F4458356015}" destId="{2D7F5482-7DBC-43BA-A7BD-EBF3A0083EEC}" srcOrd="0" destOrd="0" presId="urn:microsoft.com/office/officeart/2005/8/layout/hierarchy4"/>
    <dgm:cxn modelId="{D966F81E-C678-42AD-87D8-BED7BEE768C3}" srcId="{D9D41C3F-4776-442A-A053-0936ADA20BC4}" destId="{D419D81A-E0B9-4B08-A03D-F74102EA6752}" srcOrd="0" destOrd="0" parTransId="{C71F498E-3972-49C9-AE40-4A6E7DDE1392}" sibTransId="{2B157C7C-784B-436A-BB4B-B01AB0E39752}"/>
    <dgm:cxn modelId="{D1324760-E7EB-40DC-9879-B9F0176C1E91}" srcId="{3CD1A971-5DAA-4E44-852D-423D467A6F0C}" destId="{C6851B95-95EF-4D71-A482-1F5EF8898C73}" srcOrd="0" destOrd="0" parTransId="{8955D3DA-3B06-4B6B-A8DD-B0807738CA04}" sibTransId="{C03F4949-5B3B-4BA1-BC32-8AC63A3CAE7F}"/>
    <dgm:cxn modelId="{2AC0DBE2-57D9-44B1-9669-8A7EF558CBED}" srcId="{7CDBC4C6-AC41-497A-B617-0C7079B35558}" destId="{4979CB95-3CE3-4D53-B221-94D02D230788}" srcOrd="0" destOrd="0" parTransId="{18059E5F-5779-4EEB-8DB6-F1AFFCC0759A}" sibTransId="{7DC7C621-746C-4873-8FAE-4A766706580D}"/>
    <dgm:cxn modelId="{A88DFAC1-D6CE-42B4-8D8F-E3C3733A1CAC}" type="presOf" srcId="{D419D81A-E0B9-4B08-A03D-F74102EA6752}" destId="{CCF4EC52-E247-40F5-AC90-6B3836169A58}" srcOrd="0" destOrd="0" presId="urn:microsoft.com/office/officeart/2005/8/layout/hierarchy4"/>
    <dgm:cxn modelId="{BF11DD35-EB85-484A-B52A-A8C837230B69}" type="presOf" srcId="{4979CB95-3CE3-4D53-B221-94D02D230788}" destId="{BC26F1AB-E1C4-4A7E-9005-203814DD24BC}" srcOrd="0" destOrd="0" presId="urn:microsoft.com/office/officeart/2005/8/layout/hierarchy4"/>
    <dgm:cxn modelId="{712FA09B-E141-4AAD-B131-AAC7879B023F}" type="presOf" srcId="{A810FAD5-AC44-4E21-8FA9-7F07B473216F}" destId="{1095B457-A8A3-4F88-A884-4265FEF36CDE}" srcOrd="0" destOrd="0" presId="urn:microsoft.com/office/officeart/2005/8/layout/hierarchy4"/>
    <dgm:cxn modelId="{1F5C38F5-41C8-4E50-A66A-E07C933079AA}" srcId="{4979CB95-3CE3-4D53-B221-94D02D230788}" destId="{A810FAD5-AC44-4E21-8FA9-7F07B473216F}" srcOrd="0" destOrd="0" parTransId="{DDA67940-8D25-47C0-82A6-66CBA4526E2C}" sibTransId="{9459166E-6670-4ED0-AACC-04AF5713A62F}"/>
    <dgm:cxn modelId="{9917F639-0E8E-4E56-9DE2-89C821778132}" type="presOf" srcId="{D9D41C3F-4776-442A-A053-0936ADA20BC4}" destId="{341BD9DC-3C29-4C1F-A040-4804CD20A7FF}" srcOrd="0" destOrd="0" presId="urn:microsoft.com/office/officeart/2005/8/layout/hierarchy4"/>
    <dgm:cxn modelId="{DB4B8818-292B-4664-ADDD-2246205ED7E7}" type="presOf" srcId="{C6851B95-95EF-4D71-A482-1F5EF8898C73}" destId="{4024F3F1-0235-4193-8A5C-7EBE83DCCB08}" srcOrd="0" destOrd="0" presId="urn:microsoft.com/office/officeart/2005/8/layout/hierarchy4"/>
    <dgm:cxn modelId="{39E3BF49-4284-4F32-80CF-8A63DAE6247C}" type="presOf" srcId="{3CD1A971-5DAA-4E44-852D-423D467A6F0C}" destId="{1C83A54A-F09E-4BD4-B033-4CDD9B400C7A}" srcOrd="0" destOrd="0" presId="urn:microsoft.com/office/officeart/2005/8/layout/hierarchy4"/>
    <dgm:cxn modelId="{5EEE35D0-9E65-430A-BE54-5532444914F3}" srcId="{4979CB95-3CE3-4D53-B221-94D02D230788}" destId="{D9D41C3F-4776-442A-A053-0936ADA20BC4}" srcOrd="2" destOrd="0" parTransId="{05D5AD4C-FAB9-4BC6-A09A-DDD46751B502}" sibTransId="{49522790-94E1-486B-A5F2-89E3C85D0A18}"/>
    <dgm:cxn modelId="{9BAD5DBD-5FDC-419A-9FAE-C690671D09B4}" srcId="{4979CB95-3CE3-4D53-B221-94D02D230788}" destId="{3CD1A971-5DAA-4E44-852D-423D467A6F0C}" srcOrd="1" destOrd="0" parTransId="{789F7608-80AF-4453-A93A-B0AF6659E17A}" sibTransId="{AF21A2DB-D6A0-414F-875F-3D64F16B9F88}"/>
    <dgm:cxn modelId="{A9174596-C4E2-4D0A-9715-E61D6BC74244}" type="presOf" srcId="{7CDBC4C6-AC41-497A-B617-0C7079B35558}" destId="{80047215-D342-4547-B118-A756FB5DD649}" srcOrd="0" destOrd="0" presId="urn:microsoft.com/office/officeart/2005/8/layout/hierarchy4"/>
    <dgm:cxn modelId="{1D7CEAE4-BE30-4A24-AF1A-C201FE2D8D4D}" type="presParOf" srcId="{80047215-D342-4547-B118-A756FB5DD649}" destId="{CD2DA432-048E-4B3C-A581-302A2E2BA159}" srcOrd="0" destOrd="0" presId="urn:microsoft.com/office/officeart/2005/8/layout/hierarchy4"/>
    <dgm:cxn modelId="{5059DE1B-5B4C-4A16-8D6A-D4CF98B37236}" type="presParOf" srcId="{CD2DA432-048E-4B3C-A581-302A2E2BA159}" destId="{BC26F1AB-E1C4-4A7E-9005-203814DD24BC}" srcOrd="0" destOrd="0" presId="urn:microsoft.com/office/officeart/2005/8/layout/hierarchy4"/>
    <dgm:cxn modelId="{61A22890-80A6-4289-9F4F-2FB0476669B8}" type="presParOf" srcId="{CD2DA432-048E-4B3C-A581-302A2E2BA159}" destId="{D83712D0-DD0F-4DE6-8E34-78A81CA9A0AA}" srcOrd="1" destOrd="0" presId="urn:microsoft.com/office/officeart/2005/8/layout/hierarchy4"/>
    <dgm:cxn modelId="{E4588F6A-2640-439B-9856-DE9415A538E8}" type="presParOf" srcId="{CD2DA432-048E-4B3C-A581-302A2E2BA159}" destId="{95BA4FE6-367A-4CFF-931A-D81FA21751BD}" srcOrd="2" destOrd="0" presId="urn:microsoft.com/office/officeart/2005/8/layout/hierarchy4"/>
    <dgm:cxn modelId="{E360CE25-8480-47CB-9568-128AB2C60845}" type="presParOf" srcId="{95BA4FE6-367A-4CFF-931A-D81FA21751BD}" destId="{62986CEE-47BF-467B-8A83-12E087E0FE24}" srcOrd="0" destOrd="0" presId="urn:microsoft.com/office/officeart/2005/8/layout/hierarchy4"/>
    <dgm:cxn modelId="{81EB77B4-8FEA-4374-AF8C-CF99D87B9ED3}" type="presParOf" srcId="{62986CEE-47BF-467B-8A83-12E087E0FE24}" destId="{1095B457-A8A3-4F88-A884-4265FEF36CDE}" srcOrd="0" destOrd="0" presId="urn:microsoft.com/office/officeart/2005/8/layout/hierarchy4"/>
    <dgm:cxn modelId="{2D1DA04E-BB55-411B-9DCE-174F6CF184F5}" type="presParOf" srcId="{62986CEE-47BF-467B-8A83-12E087E0FE24}" destId="{D4F5D97F-6C2F-480B-B7A1-7D54D37636E8}" srcOrd="1" destOrd="0" presId="urn:microsoft.com/office/officeart/2005/8/layout/hierarchy4"/>
    <dgm:cxn modelId="{26BF6140-17B8-4EE9-8EE8-F7148FF8B4BA}" type="presParOf" srcId="{62986CEE-47BF-467B-8A83-12E087E0FE24}" destId="{D94A5812-900C-471C-B5CB-3BDAFF3016B3}" srcOrd="2" destOrd="0" presId="urn:microsoft.com/office/officeart/2005/8/layout/hierarchy4"/>
    <dgm:cxn modelId="{ED82E7AC-B145-40C6-B4A9-215F922DE235}" type="presParOf" srcId="{D94A5812-900C-471C-B5CB-3BDAFF3016B3}" destId="{79D6F580-165A-4355-9F6F-2F26110E748A}" srcOrd="0" destOrd="0" presId="urn:microsoft.com/office/officeart/2005/8/layout/hierarchy4"/>
    <dgm:cxn modelId="{0943D40B-0B0F-4E2B-A70E-0EAFA3B8F62C}" type="presParOf" srcId="{79D6F580-165A-4355-9F6F-2F26110E748A}" destId="{2D7F5482-7DBC-43BA-A7BD-EBF3A0083EEC}" srcOrd="0" destOrd="0" presId="urn:microsoft.com/office/officeart/2005/8/layout/hierarchy4"/>
    <dgm:cxn modelId="{F9DF92CF-E727-447D-B539-9867BC3D0359}" type="presParOf" srcId="{79D6F580-165A-4355-9F6F-2F26110E748A}" destId="{FA48E6E1-B4A2-4267-819A-9072C3417649}" srcOrd="1" destOrd="0" presId="urn:microsoft.com/office/officeart/2005/8/layout/hierarchy4"/>
    <dgm:cxn modelId="{2BDE0DBB-29F7-434A-A2C5-23C0D53E8C5B}" type="presParOf" srcId="{95BA4FE6-367A-4CFF-931A-D81FA21751BD}" destId="{C1646160-1CCB-4758-A60E-86615C35F267}" srcOrd="1" destOrd="0" presId="urn:microsoft.com/office/officeart/2005/8/layout/hierarchy4"/>
    <dgm:cxn modelId="{A4CA160A-E79C-4723-9165-99BC20A2CC18}" type="presParOf" srcId="{95BA4FE6-367A-4CFF-931A-D81FA21751BD}" destId="{DA95872C-4988-426F-8AD9-4F603F4ACAE7}" srcOrd="2" destOrd="0" presId="urn:microsoft.com/office/officeart/2005/8/layout/hierarchy4"/>
    <dgm:cxn modelId="{6EC5E327-E023-4478-8BF4-E897BA532A72}" type="presParOf" srcId="{DA95872C-4988-426F-8AD9-4F603F4ACAE7}" destId="{1C83A54A-F09E-4BD4-B033-4CDD9B400C7A}" srcOrd="0" destOrd="0" presId="urn:microsoft.com/office/officeart/2005/8/layout/hierarchy4"/>
    <dgm:cxn modelId="{4B15EC79-7E65-48A5-BAB1-629FA98B4866}" type="presParOf" srcId="{DA95872C-4988-426F-8AD9-4F603F4ACAE7}" destId="{9D546F18-D460-40A8-97CA-07977C99E060}" srcOrd="1" destOrd="0" presId="urn:microsoft.com/office/officeart/2005/8/layout/hierarchy4"/>
    <dgm:cxn modelId="{19E978A3-353C-4F9D-95BF-29CCBC21145D}" type="presParOf" srcId="{DA95872C-4988-426F-8AD9-4F603F4ACAE7}" destId="{F0B23E6F-EAC1-450F-BB59-CA6752261F45}" srcOrd="2" destOrd="0" presId="urn:microsoft.com/office/officeart/2005/8/layout/hierarchy4"/>
    <dgm:cxn modelId="{E836E956-CB72-45E2-B3E3-FAC1427FB8B5}" type="presParOf" srcId="{F0B23E6F-EAC1-450F-BB59-CA6752261F45}" destId="{0D211061-D0F8-483A-8988-C35AFCC3A884}" srcOrd="0" destOrd="0" presId="urn:microsoft.com/office/officeart/2005/8/layout/hierarchy4"/>
    <dgm:cxn modelId="{719E5871-DE39-488F-9566-FB338FC632DE}" type="presParOf" srcId="{0D211061-D0F8-483A-8988-C35AFCC3A884}" destId="{4024F3F1-0235-4193-8A5C-7EBE83DCCB08}" srcOrd="0" destOrd="0" presId="urn:microsoft.com/office/officeart/2005/8/layout/hierarchy4"/>
    <dgm:cxn modelId="{ADFBA125-361A-4A66-B175-16006F7478DE}" type="presParOf" srcId="{0D211061-D0F8-483A-8988-C35AFCC3A884}" destId="{965494E1-9FD7-4E4D-8C28-77EF39BD9CD9}" srcOrd="1" destOrd="0" presId="urn:microsoft.com/office/officeart/2005/8/layout/hierarchy4"/>
    <dgm:cxn modelId="{8A468793-CFF1-4BB4-B318-BCA722077C85}" type="presParOf" srcId="{95BA4FE6-367A-4CFF-931A-D81FA21751BD}" destId="{735B3F05-B6ED-4C6D-9A21-06A85FA3D301}" srcOrd="3" destOrd="0" presId="urn:microsoft.com/office/officeart/2005/8/layout/hierarchy4"/>
    <dgm:cxn modelId="{D9FC2F76-122C-4CF2-A93D-75C717E877FA}" type="presParOf" srcId="{95BA4FE6-367A-4CFF-931A-D81FA21751BD}" destId="{5B1DF4DE-2CC3-4A9A-92AF-6FFFCE71D58D}" srcOrd="4" destOrd="0" presId="urn:microsoft.com/office/officeart/2005/8/layout/hierarchy4"/>
    <dgm:cxn modelId="{46DCB6C1-8159-4B99-A9E0-97F2FCC380D7}" type="presParOf" srcId="{5B1DF4DE-2CC3-4A9A-92AF-6FFFCE71D58D}" destId="{341BD9DC-3C29-4C1F-A040-4804CD20A7FF}" srcOrd="0" destOrd="0" presId="urn:microsoft.com/office/officeart/2005/8/layout/hierarchy4"/>
    <dgm:cxn modelId="{C5C358C5-DA47-49EE-A613-19B6A55E345F}" type="presParOf" srcId="{5B1DF4DE-2CC3-4A9A-92AF-6FFFCE71D58D}" destId="{A9B2CC8D-FA7B-4893-AA4F-A62148FF10A5}" srcOrd="1" destOrd="0" presId="urn:microsoft.com/office/officeart/2005/8/layout/hierarchy4"/>
    <dgm:cxn modelId="{00A233CA-4D78-4599-89F9-668923FF284A}" type="presParOf" srcId="{5B1DF4DE-2CC3-4A9A-92AF-6FFFCE71D58D}" destId="{3FCC817D-168F-4617-9416-C03E7F803580}" srcOrd="2" destOrd="0" presId="urn:microsoft.com/office/officeart/2005/8/layout/hierarchy4"/>
    <dgm:cxn modelId="{AF18D3DB-A278-4B4C-8898-822618D58300}" type="presParOf" srcId="{3FCC817D-168F-4617-9416-C03E7F803580}" destId="{D24ACDDB-4ECA-4073-8D9F-E260EF0BBBBD}" srcOrd="0" destOrd="0" presId="urn:microsoft.com/office/officeart/2005/8/layout/hierarchy4"/>
    <dgm:cxn modelId="{2C6161CD-3E0E-46DA-A05E-019974D2F60E}" type="presParOf" srcId="{D24ACDDB-4ECA-4073-8D9F-E260EF0BBBBD}" destId="{CCF4EC52-E247-40F5-AC90-6B3836169A58}" srcOrd="0" destOrd="0" presId="urn:microsoft.com/office/officeart/2005/8/layout/hierarchy4"/>
    <dgm:cxn modelId="{D3CCB70E-4983-4319-8DEC-B2125BB764E2}" type="presParOf" srcId="{D24ACDDB-4ECA-4073-8D9F-E260EF0BBBBD}" destId="{B192CE01-56BA-4EC1-976D-9BA2249E086F}"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1C17FF-55A4-4A89-A8A8-EBD9387A72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5A981179-2619-4FCF-87B3-30DC236250F2}">
      <dgm:prSet phldrT="[Text]"/>
      <dgm:spPr>
        <a:solidFill>
          <a:srgbClr val="4D738A"/>
        </a:solidFill>
      </dgm:spPr>
      <dgm:t>
        <a:bodyPr/>
        <a:lstStyle/>
        <a:p>
          <a:pPr algn="l"/>
          <a:r>
            <a:rPr lang="en-GB" b="1" dirty="0">
              <a:solidFill>
                <a:schemeClr val="bg1"/>
              </a:solidFill>
            </a:rPr>
            <a:t>Main panel responsibilities</a:t>
          </a:r>
        </a:p>
      </dgm:t>
    </dgm:pt>
    <dgm:pt modelId="{B6986371-B858-417D-96D4-ED2D4FB79743}" type="parTrans" cxnId="{350CA965-B029-43B9-ACCF-8C6A0B22B881}">
      <dgm:prSet/>
      <dgm:spPr/>
      <dgm:t>
        <a:bodyPr/>
        <a:lstStyle/>
        <a:p>
          <a:pPr algn="l"/>
          <a:endParaRPr lang="en-GB"/>
        </a:p>
      </dgm:t>
    </dgm:pt>
    <dgm:pt modelId="{9DF87E4A-15FF-4467-9C06-57FF1B28E6F4}" type="sibTrans" cxnId="{350CA965-B029-43B9-ACCF-8C6A0B22B881}">
      <dgm:prSet/>
      <dgm:spPr/>
      <dgm:t>
        <a:bodyPr/>
        <a:lstStyle/>
        <a:p>
          <a:pPr algn="l"/>
          <a:endParaRPr lang="en-GB"/>
        </a:p>
      </dgm:t>
    </dgm:pt>
    <dgm:pt modelId="{B1C98317-56A9-4EE5-8E6F-317C24FD7677}">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chemeClr val="tx2"/>
              </a:solidFill>
            </a:rPr>
            <a:t>Developing the panel criteria and working methods</a:t>
          </a:r>
        </a:p>
      </dgm:t>
    </dgm:pt>
    <dgm:pt modelId="{748BAB3C-35D4-4950-9F36-4680F4262308}" type="parTrans" cxnId="{1A1C5F6C-9ABD-4DFD-AA47-A5016E8CB586}">
      <dgm:prSet/>
      <dgm:spPr/>
      <dgm:t>
        <a:bodyPr/>
        <a:lstStyle/>
        <a:p>
          <a:pPr algn="l"/>
          <a:endParaRPr lang="en-GB"/>
        </a:p>
      </dgm:t>
    </dgm:pt>
    <dgm:pt modelId="{BAE2BFA4-F8B3-4685-BA26-DFF1B7EA22D5}" type="sibTrans" cxnId="{1A1C5F6C-9ABD-4DFD-AA47-A5016E8CB586}">
      <dgm:prSet/>
      <dgm:spPr/>
      <dgm:t>
        <a:bodyPr/>
        <a:lstStyle/>
        <a:p>
          <a:pPr algn="l"/>
          <a:endParaRPr lang="en-GB"/>
        </a:p>
      </dgm:t>
    </dgm:pt>
    <dgm:pt modelId="{D0BD03B1-E1B4-498B-B2D7-531C8A066245}">
      <dgm:prSet phldrT="[Text]"/>
      <dgm:spPr>
        <a:solidFill>
          <a:srgbClr val="4D738A"/>
        </a:solidFill>
      </dgm:spPr>
      <dgm:t>
        <a:bodyPr/>
        <a:lstStyle/>
        <a:p>
          <a:pPr marL="144000" indent="-144000" algn="l">
            <a:lnSpc>
              <a:spcPct val="100000"/>
            </a:lnSpc>
            <a:spcBef>
              <a:spcPts val="600"/>
            </a:spcBef>
            <a:spcAft>
              <a:spcPts val="1200"/>
            </a:spcAft>
          </a:pPr>
          <a:r>
            <a:rPr lang="en-GB" b="1" dirty="0">
              <a:solidFill>
                <a:schemeClr val="bg1"/>
              </a:solidFill>
            </a:rPr>
            <a:t>Sub-panel responsibilities</a:t>
          </a:r>
        </a:p>
      </dgm:t>
    </dgm:pt>
    <dgm:pt modelId="{1860099A-D7E1-4EEB-9DE5-D21A4697FA69}" type="parTrans" cxnId="{24C7455A-29B7-4819-B9A5-D8F07274A16C}">
      <dgm:prSet/>
      <dgm:spPr/>
      <dgm:t>
        <a:bodyPr/>
        <a:lstStyle/>
        <a:p>
          <a:pPr algn="l"/>
          <a:endParaRPr lang="en-GB"/>
        </a:p>
      </dgm:t>
    </dgm:pt>
    <dgm:pt modelId="{570DE46E-497B-4542-AC2F-40F6D21D9935}" type="sibTrans" cxnId="{24C7455A-29B7-4819-B9A5-D8F07274A16C}">
      <dgm:prSet/>
      <dgm:spPr/>
      <dgm:t>
        <a:bodyPr/>
        <a:lstStyle/>
        <a:p>
          <a:pPr algn="l"/>
          <a:endParaRPr lang="en-GB"/>
        </a:p>
      </dgm:t>
    </dgm:pt>
    <dgm:pt modelId="{6F661D63-A329-4CCA-A15B-BBB984F5285C}">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chemeClr val="tx2"/>
              </a:solidFill>
            </a:rPr>
            <a:t>Contributing to the main panel criteria and working methods</a:t>
          </a:r>
        </a:p>
      </dgm:t>
    </dgm:pt>
    <dgm:pt modelId="{A748F642-338A-4753-8594-D171C3C1C3DD}" type="parTrans" cxnId="{3F96DA72-9C39-4F2C-8927-92D2D3E558A5}">
      <dgm:prSet/>
      <dgm:spPr/>
      <dgm:t>
        <a:bodyPr/>
        <a:lstStyle/>
        <a:p>
          <a:endParaRPr lang="en-GB"/>
        </a:p>
      </dgm:t>
    </dgm:pt>
    <dgm:pt modelId="{AB0A36B9-88B2-41A2-B457-E8A8A9584A12}" type="sibTrans" cxnId="{3F96DA72-9C39-4F2C-8927-92D2D3E558A5}">
      <dgm:prSet/>
      <dgm:spPr/>
      <dgm:t>
        <a:bodyPr/>
        <a:lstStyle/>
        <a:p>
          <a:endParaRPr lang="en-GB"/>
        </a:p>
      </dgm:t>
    </dgm:pt>
    <dgm:pt modelId="{9E471BBF-66DB-45CC-A906-8BB5917CAAC8}">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chemeClr val="tx2"/>
              </a:solidFill>
            </a:rPr>
            <a:t>Ensuring adherence to the criteria/procedures and consistent application of the overall assessment standards</a:t>
          </a:r>
        </a:p>
      </dgm:t>
    </dgm:pt>
    <dgm:pt modelId="{34FAACC9-EB63-4F49-8BA8-56A6F5D5FAEC}" type="parTrans" cxnId="{EA9B4357-8225-42AB-BA68-C0AB8A848547}">
      <dgm:prSet/>
      <dgm:spPr/>
      <dgm:t>
        <a:bodyPr/>
        <a:lstStyle/>
        <a:p>
          <a:endParaRPr lang="en-GB"/>
        </a:p>
      </dgm:t>
    </dgm:pt>
    <dgm:pt modelId="{31D1C123-6476-4B61-BD8C-1910B352A671}" type="sibTrans" cxnId="{EA9B4357-8225-42AB-BA68-C0AB8A848547}">
      <dgm:prSet/>
      <dgm:spPr/>
      <dgm:t>
        <a:bodyPr/>
        <a:lstStyle/>
        <a:p>
          <a:endParaRPr lang="en-GB"/>
        </a:p>
      </dgm:t>
    </dgm:pt>
    <dgm:pt modelId="{A95ACEBB-85AE-46A4-8A8B-610E505F43AF}">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chemeClr val="tx2"/>
              </a:solidFill>
            </a:rPr>
            <a:t>Signing off the outcomes</a:t>
          </a:r>
        </a:p>
      </dgm:t>
    </dgm:pt>
    <dgm:pt modelId="{48E9DEAD-62D3-41BE-BBFE-243DAA996022}" type="parTrans" cxnId="{60555BA0-82A0-4C36-A1E6-B651A0852F22}">
      <dgm:prSet/>
      <dgm:spPr/>
      <dgm:t>
        <a:bodyPr/>
        <a:lstStyle/>
        <a:p>
          <a:endParaRPr lang="en-GB"/>
        </a:p>
      </dgm:t>
    </dgm:pt>
    <dgm:pt modelId="{930E5712-9B12-437D-84A8-4FEFE76C34C1}" type="sibTrans" cxnId="{60555BA0-82A0-4C36-A1E6-B651A0852F22}">
      <dgm:prSet/>
      <dgm:spPr/>
      <dgm:t>
        <a:bodyPr/>
        <a:lstStyle/>
        <a:p>
          <a:endParaRPr lang="en-GB"/>
        </a:p>
      </dgm:t>
    </dgm:pt>
    <dgm:pt modelId="{ED8A5761-70F5-4AF4-9D0B-DAF7950DF684}">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chemeClr val="tx2"/>
              </a:solidFill>
            </a:rPr>
            <a:t>Assessing submissions and recommending the outcomes</a:t>
          </a:r>
        </a:p>
        <a:p>
          <a:pPr marL="144000" indent="-144000" algn="l">
            <a:lnSpc>
              <a:spcPct val="100000"/>
            </a:lnSpc>
            <a:spcBef>
              <a:spcPts val="600"/>
            </a:spcBef>
            <a:spcAft>
              <a:spcPts val="1200"/>
            </a:spcAft>
          </a:pPr>
          <a:endParaRPr lang="en-GB" dirty="0">
            <a:solidFill>
              <a:schemeClr val="tx2"/>
            </a:solidFill>
          </a:endParaRPr>
        </a:p>
      </dgm:t>
    </dgm:pt>
    <dgm:pt modelId="{267B0986-2469-4333-B992-00DFE7076620}" type="parTrans" cxnId="{458112B1-501C-47D9-B512-5F11A91BA696}">
      <dgm:prSet/>
      <dgm:spPr/>
      <dgm:t>
        <a:bodyPr/>
        <a:lstStyle/>
        <a:p>
          <a:endParaRPr lang="en-GB"/>
        </a:p>
      </dgm:t>
    </dgm:pt>
    <dgm:pt modelId="{332E8A2E-B543-48B6-A47B-59828E00626E}" type="sibTrans" cxnId="{458112B1-501C-47D9-B512-5F11A91BA696}">
      <dgm:prSet/>
      <dgm:spPr/>
      <dgm:t>
        <a:bodyPr/>
        <a:lstStyle/>
        <a:p>
          <a:endParaRPr lang="en-GB"/>
        </a:p>
      </dgm:t>
    </dgm:pt>
    <dgm:pt modelId="{D1C7E2BE-FFBF-41FF-8799-4717B624E7D0}" type="pres">
      <dgm:prSet presAssocID="{9E1C17FF-55A4-4A89-A8A8-EBD9387A726A}" presName="Name0" presStyleCnt="0">
        <dgm:presLayoutVars>
          <dgm:dir/>
          <dgm:animLvl val="lvl"/>
          <dgm:resizeHandles val="exact"/>
        </dgm:presLayoutVars>
      </dgm:prSet>
      <dgm:spPr/>
      <dgm:t>
        <a:bodyPr/>
        <a:lstStyle/>
        <a:p>
          <a:endParaRPr lang="en-US"/>
        </a:p>
      </dgm:t>
    </dgm:pt>
    <dgm:pt modelId="{2ACF8B85-EF07-4B02-9EAE-0B9A6E3FC0C1}" type="pres">
      <dgm:prSet presAssocID="{5A981179-2619-4FCF-87B3-30DC236250F2}" presName="composite" presStyleCnt="0"/>
      <dgm:spPr/>
    </dgm:pt>
    <dgm:pt modelId="{90D67F4F-A2D9-4131-8BB9-08E537DD785D}" type="pres">
      <dgm:prSet presAssocID="{5A981179-2619-4FCF-87B3-30DC236250F2}" presName="parTx" presStyleLbl="alignNode1" presStyleIdx="0" presStyleCnt="2" custLinFactNeighborY="2344">
        <dgm:presLayoutVars>
          <dgm:chMax val="0"/>
          <dgm:chPref val="0"/>
          <dgm:bulletEnabled val="1"/>
        </dgm:presLayoutVars>
      </dgm:prSet>
      <dgm:spPr/>
      <dgm:t>
        <a:bodyPr/>
        <a:lstStyle/>
        <a:p>
          <a:endParaRPr lang="en-US"/>
        </a:p>
      </dgm:t>
    </dgm:pt>
    <dgm:pt modelId="{9E079ABB-3823-4D0A-9379-2790EFBC7242}" type="pres">
      <dgm:prSet presAssocID="{5A981179-2619-4FCF-87B3-30DC236250F2}" presName="desTx" presStyleLbl="alignAccFollowNode1" presStyleIdx="0" presStyleCnt="2">
        <dgm:presLayoutVars>
          <dgm:bulletEnabled val="1"/>
        </dgm:presLayoutVars>
      </dgm:prSet>
      <dgm:spPr/>
      <dgm:t>
        <a:bodyPr/>
        <a:lstStyle/>
        <a:p>
          <a:endParaRPr lang="en-US"/>
        </a:p>
      </dgm:t>
    </dgm:pt>
    <dgm:pt modelId="{02B9522B-827C-4270-8BAE-88C6F546BAA4}" type="pres">
      <dgm:prSet presAssocID="{9DF87E4A-15FF-4467-9C06-57FF1B28E6F4}" presName="space" presStyleCnt="0"/>
      <dgm:spPr/>
    </dgm:pt>
    <dgm:pt modelId="{52266E5F-0824-4FA3-ADCF-7DD40B903F76}" type="pres">
      <dgm:prSet presAssocID="{D0BD03B1-E1B4-498B-B2D7-531C8A066245}" presName="composite" presStyleCnt="0"/>
      <dgm:spPr/>
    </dgm:pt>
    <dgm:pt modelId="{586DE207-BBC9-4A88-A998-D2AEC89EAF79}" type="pres">
      <dgm:prSet presAssocID="{D0BD03B1-E1B4-498B-B2D7-531C8A066245}" presName="parTx" presStyleLbl="alignNode1" presStyleIdx="1" presStyleCnt="2" custLinFactNeighborX="-4195" custLinFactNeighborY="2344">
        <dgm:presLayoutVars>
          <dgm:chMax val="0"/>
          <dgm:chPref val="0"/>
          <dgm:bulletEnabled val="1"/>
        </dgm:presLayoutVars>
      </dgm:prSet>
      <dgm:spPr/>
      <dgm:t>
        <a:bodyPr/>
        <a:lstStyle/>
        <a:p>
          <a:endParaRPr lang="en-US"/>
        </a:p>
      </dgm:t>
    </dgm:pt>
    <dgm:pt modelId="{04E149B8-C0C8-4A54-B9BA-0DE75698D2C8}" type="pres">
      <dgm:prSet presAssocID="{D0BD03B1-E1B4-498B-B2D7-531C8A066245}" presName="desTx" presStyleLbl="alignAccFollowNode1" presStyleIdx="1" presStyleCnt="2" custLinFactNeighborX="-4195" custLinFactNeighborY="503">
        <dgm:presLayoutVars>
          <dgm:bulletEnabled val="1"/>
        </dgm:presLayoutVars>
      </dgm:prSet>
      <dgm:spPr/>
      <dgm:t>
        <a:bodyPr/>
        <a:lstStyle/>
        <a:p>
          <a:endParaRPr lang="en-US"/>
        </a:p>
      </dgm:t>
    </dgm:pt>
  </dgm:ptLst>
  <dgm:cxnLst>
    <dgm:cxn modelId="{3F96DA72-9C39-4F2C-8927-92D2D3E558A5}" srcId="{D0BD03B1-E1B4-498B-B2D7-531C8A066245}" destId="{6F661D63-A329-4CCA-A15B-BBB984F5285C}" srcOrd="0" destOrd="0" parTransId="{A748F642-338A-4753-8594-D171C3C1C3DD}" sibTransId="{AB0A36B9-88B2-41A2-B457-E8A8A9584A12}"/>
    <dgm:cxn modelId="{573A8CD4-4738-45F9-997F-D5A24F96ACB4}" type="presOf" srcId="{9E1C17FF-55A4-4A89-A8A8-EBD9387A726A}" destId="{D1C7E2BE-FFBF-41FF-8799-4717B624E7D0}" srcOrd="0" destOrd="0" presId="urn:microsoft.com/office/officeart/2005/8/layout/hList1"/>
    <dgm:cxn modelId="{350CA965-B029-43B9-ACCF-8C6A0B22B881}" srcId="{9E1C17FF-55A4-4A89-A8A8-EBD9387A726A}" destId="{5A981179-2619-4FCF-87B3-30DC236250F2}" srcOrd="0" destOrd="0" parTransId="{B6986371-B858-417D-96D4-ED2D4FB79743}" sibTransId="{9DF87E4A-15FF-4467-9C06-57FF1B28E6F4}"/>
    <dgm:cxn modelId="{60555BA0-82A0-4C36-A1E6-B651A0852F22}" srcId="{5A981179-2619-4FCF-87B3-30DC236250F2}" destId="{A95ACEBB-85AE-46A4-8A8B-610E505F43AF}" srcOrd="2" destOrd="0" parTransId="{48E9DEAD-62D3-41BE-BBFE-243DAA996022}" sibTransId="{930E5712-9B12-437D-84A8-4FEFE76C34C1}"/>
    <dgm:cxn modelId="{B8B238DD-2D66-4341-B501-42B0F7409BA1}" type="presOf" srcId="{D0BD03B1-E1B4-498B-B2D7-531C8A066245}" destId="{586DE207-BBC9-4A88-A998-D2AEC89EAF79}" srcOrd="0" destOrd="0" presId="urn:microsoft.com/office/officeart/2005/8/layout/hList1"/>
    <dgm:cxn modelId="{1A1C5F6C-9ABD-4DFD-AA47-A5016E8CB586}" srcId="{5A981179-2619-4FCF-87B3-30DC236250F2}" destId="{B1C98317-56A9-4EE5-8E6F-317C24FD7677}" srcOrd="0" destOrd="0" parTransId="{748BAB3C-35D4-4950-9F36-4680F4262308}" sibTransId="{BAE2BFA4-F8B3-4685-BA26-DFF1B7EA22D5}"/>
    <dgm:cxn modelId="{EA9B4357-8225-42AB-BA68-C0AB8A848547}" srcId="{5A981179-2619-4FCF-87B3-30DC236250F2}" destId="{9E471BBF-66DB-45CC-A906-8BB5917CAAC8}" srcOrd="1" destOrd="0" parTransId="{34FAACC9-EB63-4F49-8BA8-56A6F5D5FAEC}" sibTransId="{31D1C123-6476-4B61-BD8C-1910B352A671}"/>
    <dgm:cxn modelId="{D51D2369-57E2-4C9D-9A66-5F29E57638F5}" type="presOf" srcId="{5A981179-2619-4FCF-87B3-30DC236250F2}" destId="{90D67F4F-A2D9-4131-8BB9-08E537DD785D}" srcOrd="0" destOrd="0" presId="urn:microsoft.com/office/officeart/2005/8/layout/hList1"/>
    <dgm:cxn modelId="{606179BE-2072-4E03-B29B-6FD95D518ACD}" type="presOf" srcId="{9E471BBF-66DB-45CC-A906-8BB5917CAAC8}" destId="{9E079ABB-3823-4D0A-9379-2790EFBC7242}" srcOrd="0" destOrd="1" presId="urn:microsoft.com/office/officeart/2005/8/layout/hList1"/>
    <dgm:cxn modelId="{24C7455A-29B7-4819-B9A5-D8F07274A16C}" srcId="{9E1C17FF-55A4-4A89-A8A8-EBD9387A726A}" destId="{D0BD03B1-E1B4-498B-B2D7-531C8A066245}" srcOrd="1" destOrd="0" parTransId="{1860099A-D7E1-4EEB-9DE5-D21A4697FA69}" sibTransId="{570DE46E-497B-4542-AC2F-40F6D21D9935}"/>
    <dgm:cxn modelId="{643A2FE1-F5D8-4A7D-A2D1-51F1FA7D32AE}" type="presOf" srcId="{A95ACEBB-85AE-46A4-8A8B-610E505F43AF}" destId="{9E079ABB-3823-4D0A-9379-2790EFBC7242}" srcOrd="0" destOrd="2" presId="urn:microsoft.com/office/officeart/2005/8/layout/hList1"/>
    <dgm:cxn modelId="{09E6C939-2307-4FEC-949E-3FBFD881B240}" type="presOf" srcId="{B1C98317-56A9-4EE5-8E6F-317C24FD7677}" destId="{9E079ABB-3823-4D0A-9379-2790EFBC7242}" srcOrd="0" destOrd="0" presId="urn:microsoft.com/office/officeart/2005/8/layout/hList1"/>
    <dgm:cxn modelId="{458112B1-501C-47D9-B512-5F11A91BA696}" srcId="{D0BD03B1-E1B4-498B-B2D7-531C8A066245}" destId="{ED8A5761-70F5-4AF4-9D0B-DAF7950DF684}" srcOrd="1" destOrd="0" parTransId="{267B0986-2469-4333-B992-00DFE7076620}" sibTransId="{332E8A2E-B543-48B6-A47B-59828E00626E}"/>
    <dgm:cxn modelId="{8F3D2AE6-C924-4389-8921-77ACB247918E}" type="presOf" srcId="{6F661D63-A329-4CCA-A15B-BBB984F5285C}" destId="{04E149B8-C0C8-4A54-B9BA-0DE75698D2C8}" srcOrd="0" destOrd="0" presId="urn:microsoft.com/office/officeart/2005/8/layout/hList1"/>
    <dgm:cxn modelId="{3C822B8F-D3EF-4C9C-BC0E-996C84B75384}" type="presOf" srcId="{ED8A5761-70F5-4AF4-9D0B-DAF7950DF684}" destId="{04E149B8-C0C8-4A54-B9BA-0DE75698D2C8}" srcOrd="0" destOrd="1" presId="urn:microsoft.com/office/officeart/2005/8/layout/hList1"/>
    <dgm:cxn modelId="{A80A9C24-118E-4E49-970F-43C4E25757D7}" type="presParOf" srcId="{D1C7E2BE-FFBF-41FF-8799-4717B624E7D0}" destId="{2ACF8B85-EF07-4B02-9EAE-0B9A6E3FC0C1}" srcOrd="0" destOrd="0" presId="urn:microsoft.com/office/officeart/2005/8/layout/hList1"/>
    <dgm:cxn modelId="{9F70F5CD-8727-4AAE-B25B-F9BE6AD77976}" type="presParOf" srcId="{2ACF8B85-EF07-4B02-9EAE-0B9A6E3FC0C1}" destId="{90D67F4F-A2D9-4131-8BB9-08E537DD785D}" srcOrd="0" destOrd="0" presId="urn:microsoft.com/office/officeart/2005/8/layout/hList1"/>
    <dgm:cxn modelId="{6D4ED789-6AD3-4611-A6CC-0217C90BC057}" type="presParOf" srcId="{2ACF8B85-EF07-4B02-9EAE-0B9A6E3FC0C1}" destId="{9E079ABB-3823-4D0A-9379-2790EFBC7242}" srcOrd="1" destOrd="0" presId="urn:microsoft.com/office/officeart/2005/8/layout/hList1"/>
    <dgm:cxn modelId="{F528FCA1-4CBB-4A07-A0D9-86C233C8AB11}" type="presParOf" srcId="{D1C7E2BE-FFBF-41FF-8799-4717B624E7D0}" destId="{02B9522B-827C-4270-8BAE-88C6F546BAA4}" srcOrd="1" destOrd="0" presId="urn:microsoft.com/office/officeart/2005/8/layout/hList1"/>
    <dgm:cxn modelId="{07EEA042-EC50-46C0-9BAA-BA5E701D1E53}" type="presParOf" srcId="{D1C7E2BE-FFBF-41FF-8799-4717B624E7D0}" destId="{52266E5F-0824-4FA3-ADCF-7DD40B903F76}" srcOrd="2" destOrd="0" presId="urn:microsoft.com/office/officeart/2005/8/layout/hList1"/>
    <dgm:cxn modelId="{D691413B-B9F8-4B39-B305-DBD5C4E88473}" type="presParOf" srcId="{52266E5F-0824-4FA3-ADCF-7DD40B903F76}" destId="{586DE207-BBC9-4A88-A998-D2AEC89EAF79}" srcOrd="0" destOrd="0" presId="urn:microsoft.com/office/officeart/2005/8/layout/hList1"/>
    <dgm:cxn modelId="{BDD4EB02-89CF-43A5-8E2A-8D052650D10A}" type="presParOf" srcId="{52266E5F-0824-4FA3-ADCF-7DD40B903F76}" destId="{04E149B8-C0C8-4A54-B9BA-0DE75698D2C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A0FA67-C5DD-45D4-87E6-61007B196DE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F89C4963-AF8F-44FB-B3FB-EFB6336436E6}">
      <dgm:prSet phldrT="[Text]" custT="1"/>
      <dgm:spPr>
        <a:solidFill>
          <a:srgbClr val="4D738A"/>
        </a:solidFill>
      </dgm:spPr>
      <dgm:t>
        <a:bodyPr/>
        <a:lstStyle/>
        <a:p>
          <a:r>
            <a:rPr lang="en-GB" sz="2000" dirty="0">
              <a:solidFill>
                <a:schemeClr val="bg1"/>
              </a:solidFill>
              <a:latin typeface="+mj-lt"/>
            </a:rPr>
            <a:t>- ‘Teaching and Research’ or ‘Research only’</a:t>
          </a:r>
        </a:p>
        <a:p>
          <a:r>
            <a:rPr lang="en-GB" sz="2000" dirty="0">
              <a:solidFill>
                <a:schemeClr val="bg1"/>
              </a:solidFill>
              <a:latin typeface="+mj-lt"/>
            </a:rPr>
            <a:t>- Independent researcher</a:t>
          </a:r>
        </a:p>
        <a:p>
          <a:r>
            <a:rPr lang="en-GB" sz="2000" dirty="0">
              <a:solidFill>
                <a:schemeClr val="bg1"/>
              </a:solidFill>
              <a:latin typeface="+mj-lt"/>
            </a:rPr>
            <a:t>- Minimum of 0.2 FTE</a:t>
          </a:r>
        </a:p>
        <a:p>
          <a:r>
            <a:rPr lang="en-GB" sz="2000" dirty="0">
              <a:solidFill>
                <a:schemeClr val="bg1"/>
              </a:solidFill>
              <a:latin typeface="+mj-lt"/>
            </a:rPr>
            <a:t>- Substantive connection</a:t>
          </a:r>
          <a:endParaRPr lang="en-GB" sz="2000" dirty="0">
            <a:solidFill>
              <a:schemeClr val="bg1"/>
            </a:solidFill>
          </a:endParaRPr>
        </a:p>
      </dgm:t>
    </dgm:pt>
    <dgm:pt modelId="{4E6226D8-EE6D-4C00-9513-5DA3E3A557D9}" type="parTrans" cxnId="{C4D69F1E-2CAC-4EB7-914C-37ACF99F49DA}">
      <dgm:prSet/>
      <dgm:spPr/>
      <dgm:t>
        <a:bodyPr/>
        <a:lstStyle/>
        <a:p>
          <a:endParaRPr lang="en-GB"/>
        </a:p>
      </dgm:t>
    </dgm:pt>
    <dgm:pt modelId="{9A95EEB7-087D-4F36-AADC-0957EC2B5C07}" type="sibTrans" cxnId="{C4D69F1E-2CAC-4EB7-914C-37ACF99F49DA}">
      <dgm:prSet/>
      <dgm:spPr/>
      <dgm:t>
        <a:bodyPr/>
        <a:lstStyle/>
        <a:p>
          <a:endParaRPr lang="en-GB"/>
        </a:p>
      </dgm:t>
    </dgm:pt>
    <dgm:pt modelId="{6F263AF0-653C-4B94-9059-1AEC7F498AA8}">
      <dgm:prSet phldrT="[Text]" custT="1"/>
      <dgm:spPr>
        <a:solidFill>
          <a:srgbClr val="829DAD"/>
        </a:solidFill>
      </dgm:spPr>
      <dgm:t>
        <a:bodyPr/>
        <a:lstStyle/>
        <a:p>
          <a:r>
            <a:rPr lang="en-GB" sz="1800" dirty="0"/>
            <a:t>Accurately identifies staff with significant responsibility for research</a:t>
          </a:r>
        </a:p>
      </dgm:t>
    </dgm:pt>
    <dgm:pt modelId="{D1A290A7-8AB7-4156-B8BE-FFE01631508C}" type="parTrans" cxnId="{BDCF484C-A1C5-4339-A958-DDD71D0AEDEE}">
      <dgm:prSet/>
      <dgm:spPr>
        <a:ln>
          <a:solidFill>
            <a:srgbClr val="4D738A"/>
          </a:solidFill>
        </a:ln>
      </dgm:spPr>
      <dgm:t>
        <a:bodyPr/>
        <a:lstStyle/>
        <a:p>
          <a:endParaRPr lang="en-GB"/>
        </a:p>
      </dgm:t>
    </dgm:pt>
    <dgm:pt modelId="{FF5486F2-0749-4558-96E4-3637849869A7}" type="sibTrans" cxnId="{BDCF484C-A1C5-4339-A958-DDD71D0AEDEE}">
      <dgm:prSet/>
      <dgm:spPr/>
      <dgm:t>
        <a:bodyPr/>
        <a:lstStyle/>
        <a:p>
          <a:endParaRPr lang="en-GB"/>
        </a:p>
      </dgm:t>
    </dgm:pt>
    <dgm:pt modelId="{AFC06886-7752-4A29-89D8-075B6CB0548D}">
      <dgm:prSet phldrT="[Text]" custT="1"/>
      <dgm:spPr>
        <a:solidFill>
          <a:srgbClr val="D4DFEC"/>
        </a:solidFill>
      </dgm:spPr>
      <dgm:t>
        <a:bodyPr/>
        <a:lstStyle/>
        <a:p>
          <a:r>
            <a:rPr lang="en-GB" sz="2000" dirty="0">
              <a:solidFill>
                <a:srgbClr val="4D738A"/>
              </a:solidFill>
            </a:rPr>
            <a:t>100 per cent returned</a:t>
          </a:r>
        </a:p>
      </dgm:t>
    </dgm:pt>
    <dgm:pt modelId="{4201A355-0840-4B04-898B-D58216B6E2AC}" type="parTrans" cxnId="{AD5DD964-5827-476E-A9C0-CA300B08CC20}">
      <dgm:prSet/>
      <dgm:spPr>
        <a:ln>
          <a:solidFill>
            <a:srgbClr val="829DAD"/>
          </a:solidFill>
        </a:ln>
      </dgm:spPr>
      <dgm:t>
        <a:bodyPr/>
        <a:lstStyle/>
        <a:p>
          <a:endParaRPr lang="en-GB"/>
        </a:p>
      </dgm:t>
    </dgm:pt>
    <dgm:pt modelId="{380832FC-A0A0-4CBB-BAB6-70ECCEA2F7AA}" type="sibTrans" cxnId="{AD5DD964-5827-476E-A9C0-CA300B08CC20}">
      <dgm:prSet/>
      <dgm:spPr/>
      <dgm:t>
        <a:bodyPr/>
        <a:lstStyle/>
        <a:p>
          <a:endParaRPr lang="en-GB"/>
        </a:p>
      </dgm:t>
    </dgm:pt>
    <dgm:pt modelId="{089AD2E7-F40D-4A9B-99EA-F22495AFFCBD}">
      <dgm:prSet phldrT="[Text]" custT="1"/>
      <dgm:spPr>
        <a:solidFill>
          <a:srgbClr val="829DAD"/>
        </a:solidFill>
      </dgm:spPr>
      <dgm:t>
        <a:bodyPr/>
        <a:lstStyle/>
        <a:p>
          <a:r>
            <a:rPr lang="en-GB" sz="1800" dirty="0"/>
            <a:t>Some T&amp;R staff do not have significant responsibility for research</a:t>
          </a:r>
        </a:p>
      </dgm:t>
    </dgm:pt>
    <dgm:pt modelId="{8C3D8BC8-DC50-49E4-8DB3-3263E78C49C7}" type="parTrans" cxnId="{F91C5597-0545-4625-962A-3D9F93775D79}">
      <dgm:prSet/>
      <dgm:spPr>
        <a:ln>
          <a:solidFill>
            <a:srgbClr val="4D738A"/>
          </a:solidFill>
        </a:ln>
      </dgm:spPr>
      <dgm:t>
        <a:bodyPr/>
        <a:lstStyle/>
        <a:p>
          <a:endParaRPr lang="en-GB"/>
        </a:p>
      </dgm:t>
    </dgm:pt>
    <dgm:pt modelId="{BDA3207D-DF44-4D17-A199-4F5056C8962C}" type="sibTrans" cxnId="{F91C5597-0545-4625-962A-3D9F93775D79}">
      <dgm:prSet/>
      <dgm:spPr/>
      <dgm:t>
        <a:bodyPr/>
        <a:lstStyle/>
        <a:p>
          <a:endParaRPr lang="en-GB"/>
        </a:p>
      </dgm:t>
    </dgm:pt>
    <dgm:pt modelId="{6B0438B1-35C4-437E-86B0-95334219C119}">
      <dgm:prSet phldrT="[Text]" custT="1"/>
      <dgm:spPr>
        <a:solidFill>
          <a:srgbClr val="D4DFEC"/>
        </a:solidFill>
      </dgm:spPr>
      <dgm:t>
        <a:bodyPr/>
        <a:lstStyle/>
        <a:p>
          <a:r>
            <a:rPr lang="en-GB" sz="1800" dirty="0">
              <a:solidFill>
                <a:srgbClr val="4D738A"/>
              </a:solidFill>
            </a:rPr>
            <a:t>Staff with significant responsibility returned, following process developed, consulted on and documented</a:t>
          </a:r>
        </a:p>
      </dgm:t>
    </dgm:pt>
    <dgm:pt modelId="{9D36E182-89AC-496A-9147-F1DB83392C6D}" type="parTrans" cxnId="{6C1B86E1-7A8D-4E5F-B855-FC473FA330F5}">
      <dgm:prSet/>
      <dgm:spPr>
        <a:ln>
          <a:solidFill>
            <a:srgbClr val="829DAD"/>
          </a:solidFill>
        </a:ln>
      </dgm:spPr>
      <dgm:t>
        <a:bodyPr/>
        <a:lstStyle/>
        <a:p>
          <a:endParaRPr lang="en-GB"/>
        </a:p>
      </dgm:t>
    </dgm:pt>
    <dgm:pt modelId="{B816BB00-9046-497A-A280-C7EA0D49A3CC}" type="sibTrans" cxnId="{6C1B86E1-7A8D-4E5F-B855-FC473FA330F5}">
      <dgm:prSet/>
      <dgm:spPr/>
      <dgm:t>
        <a:bodyPr/>
        <a:lstStyle/>
        <a:p>
          <a:endParaRPr lang="en-GB"/>
        </a:p>
      </dgm:t>
    </dgm:pt>
    <dgm:pt modelId="{F5C821E4-4296-4841-B789-332217041D08}" type="pres">
      <dgm:prSet presAssocID="{FBA0FA67-C5DD-45D4-87E6-61007B196DE0}" presName="diagram" presStyleCnt="0">
        <dgm:presLayoutVars>
          <dgm:chPref val="1"/>
          <dgm:dir/>
          <dgm:animOne val="branch"/>
          <dgm:animLvl val="lvl"/>
          <dgm:resizeHandles val="exact"/>
        </dgm:presLayoutVars>
      </dgm:prSet>
      <dgm:spPr/>
      <dgm:t>
        <a:bodyPr/>
        <a:lstStyle/>
        <a:p>
          <a:endParaRPr lang="en-US"/>
        </a:p>
      </dgm:t>
    </dgm:pt>
    <dgm:pt modelId="{CA40DC81-914A-4B74-B3C0-08C2E66EAFEB}" type="pres">
      <dgm:prSet presAssocID="{F89C4963-AF8F-44FB-B3FB-EFB6336436E6}" presName="root1" presStyleCnt="0"/>
      <dgm:spPr/>
    </dgm:pt>
    <dgm:pt modelId="{591C362E-0B6D-4FC4-A6A6-9C5D74F55752}" type="pres">
      <dgm:prSet presAssocID="{F89C4963-AF8F-44FB-B3FB-EFB6336436E6}" presName="LevelOneTextNode" presStyleLbl="node0" presStyleIdx="0" presStyleCnt="1" custScaleY="308379">
        <dgm:presLayoutVars>
          <dgm:chPref val="3"/>
        </dgm:presLayoutVars>
      </dgm:prSet>
      <dgm:spPr/>
      <dgm:t>
        <a:bodyPr/>
        <a:lstStyle/>
        <a:p>
          <a:endParaRPr lang="en-US"/>
        </a:p>
      </dgm:t>
    </dgm:pt>
    <dgm:pt modelId="{86B19AEA-3919-430C-A790-2B388892BBB7}" type="pres">
      <dgm:prSet presAssocID="{F89C4963-AF8F-44FB-B3FB-EFB6336436E6}" presName="level2hierChild" presStyleCnt="0"/>
      <dgm:spPr/>
    </dgm:pt>
    <dgm:pt modelId="{B19283B8-DD0E-43E2-8CAB-76A9C00210CE}" type="pres">
      <dgm:prSet presAssocID="{D1A290A7-8AB7-4156-B8BE-FFE01631508C}" presName="conn2-1" presStyleLbl="parChTrans1D2" presStyleIdx="0" presStyleCnt="2"/>
      <dgm:spPr/>
      <dgm:t>
        <a:bodyPr/>
        <a:lstStyle/>
        <a:p>
          <a:endParaRPr lang="en-US"/>
        </a:p>
      </dgm:t>
    </dgm:pt>
    <dgm:pt modelId="{61466435-C961-4AA4-8857-BF7820C475EA}" type="pres">
      <dgm:prSet presAssocID="{D1A290A7-8AB7-4156-B8BE-FFE01631508C}" presName="connTx" presStyleLbl="parChTrans1D2" presStyleIdx="0" presStyleCnt="2"/>
      <dgm:spPr/>
      <dgm:t>
        <a:bodyPr/>
        <a:lstStyle/>
        <a:p>
          <a:endParaRPr lang="en-US"/>
        </a:p>
      </dgm:t>
    </dgm:pt>
    <dgm:pt modelId="{6DD2EF73-581C-4074-9E7B-0EF1405F0E90}" type="pres">
      <dgm:prSet presAssocID="{6F263AF0-653C-4B94-9059-1AEC7F498AA8}" presName="root2" presStyleCnt="0"/>
      <dgm:spPr/>
    </dgm:pt>
    <dgm:pt modelId="{6922D3BF-8310-46C0-BF2B-A6608A078CCC}" type="pres">
      <dgm:prSet presAssocID="{6F263AF0-653C-4B94-9059-1AEC7F498AA8}" presName="LevelTwoTextNode" presStyleLbl="node2" presStyleIdx="0" presStyleCnt="2" custScaleY="144750">
        <dgm:presLayoutVars>
          <dgm:chPref val="3"/>
        </dgm:presLayoutVars>
      </dgm:prSet>
      <dgm:spPr/>
      <dgm:t>
        <a:bodyPr/>
        <a:lstStyle/>
        <a:p>
          <a:endParaRPr lang="en-US"/>
        </a:p>
      </dgm:t>
    </dgm:pt>
    <dgm:pt modelId="{4E9AE2F9-4516-4DD9-9743-37052DDD998A}" type="pres">
      <dgm:prSet presAssocID="{6F263AF0-653C-4B94-9059-1AEC7F498AA8}" presName="level3hierChild" presStyleCnt="0"/>
      <dgm:spPr/>
    </dgm:pt>
    <dgm:pt modelId="{FF6D0D00-6CA7-4348-AEA3-85081568571E}" type="pres">
      <dgm:prSet presAssocID="{4201A355-0840-4B04-898B-D58216B6E2AC}" presName="conn2-1" presStyleLbl="parChTrans1D3" presStyleIdx="0" presStyleCnt="2"/>
      <dgm:spPr/>
      <dgm:t>
        <a:bodyPr/>
        <a:lstStyle/>
        <a:p>
          <a:endParaRPr lang="en-US"/>
        </a:p>
      </dgm:t>
    </dgm:pt>
    <dgm:pt modelId="{83446B43-C853-47A0-B9D6-790070AE665E}" type="pres">
      <dgm:prSet presAssocID="{4201A355-0840-4B04-898B-D58216B6E2AC}" presName="connTx" presStyleLbl="parChTrans1D3" presStyleIdx="0" presStyleCnt="2"/>
      <dgm:spPr/>
      <dgm:t>
        <a:bodyPr/>
        <a:lstStyle/>
        <a:p>
          <a:endParaRPr lang="en-US"/>
        </a:p>
      </dgm:t>
    </dgm:pt>
    <dgm:pt modelId="{0C75CB63-5087-4824-9CF2-EAE235FC54D5}" type="pres">
      <dgm:prSet presAssocID="{AFC06886-7752-4A29-89D8-075B6CB0548D}" presName="root2" presStyleCnt="0"/>
      <dgm:spPr/>
    </dgm:pt>
    <dgm:pt modelId="{D9F83D0A-88C0-4BD4-AFAF-7C7B5E028B65}" type="pres">
      <dgm:prSet presAssocID="{AFC06886-7752-4A29-89D8-075B6CB0548D}" presName="LevelTwoTextNode" presStyleLbl="node3" presStyleIdx="0" presStyleCnt="2" custScaleY="147995">
        <dgm:presLayoutVars>
          <dgm:chPref val="3"/>
        </dgm:presLayoutVars>
      </dgm:prSet>
      <dgm:spPr/>
      <dgm:t>
        <a:bodyPr/>
        <a:lstStyle/>
        <a:p>
          <a:endParaRPr lang="en-US"/>
        </a:p>
      </dgm:t>
    </dgm:pt>
    <dgm:pt modelId="{7AC41F51-8480-43C4-A1CC-8D91471BAA94}" type="pres">
      <dgm:prSet presAssocID="{AFC06886-7752-4A29-89D8-075B6CB0548D}" presName="level3hierChild" presStyleCnt="0"/>
      <dgm:spPr/>
    </dgm:pt>
    <dgm:pt modelId="{1E72C69D-7DFD-4464-802F-C9D419E5163F}" type="pres">
      <dgm:prSet presAssocID="{8C3D8BC8-DC50-49E4-8DB3-3263E78C49C7}" presName="conn2-1" presStyleLbl="parChTrans1D2" presStyleIdx="1" presStyleCnt="2"/>
      <dgm:spPr/>
      <dgm:t>
        <a:bodyPr/>
        <a:lstStyle/>
        <a:p>
          <a:endParaRPr lang="en-US"/>
        </a:p>
      </dgm:t>
    </dgm:pt>
    <dgm:pt modelId="{A66DF67B-3DC2-4BE3-AE93-5F7324B2D3FD}" type="pres">
      <dgm:prSet presAssocID="{8C3D8BC8-DC50-49E4-8DB3-3263E78C49C7}" presName="connTx" presStyleLbl="parChTrans1D2" presStyleIdx="1" presStyleCnt="2"/>
      <dgm:spPr/>
      <dgm:t>
        <a:bodyPr/>
        <a:lstStyle/>
        <a:p>
          <a:endParaRPr lang="en-US"/>
        </a:p>
      </dgm:t>
    </dgm:pt>
    <dgm:pt modelId="{43543F59-92CD-4FD4-812D-31E63ABE42CD}" type="pres">
      <dgm:prSet presAssocID="{089AD2E7-F40D-4A9B-99EA-F22495AFFCBD}" presName="root2" presStyleCnt="0"/>
      <dgm:spPr/>
    </dgm:pt>
    <dgm:pt modelId="{60B73667-17D4-444B-8153-DE347D7A8074}" type="pres">
      <dgm:prSet presAssocID="{089AD2E7-F40D-4A9B-99EA-F22495AFFCBD}" presName="LevelTwoTextNode" presStyleLbl="node2" presStyleIdx="1" presStyleCnt="2" custScaleY="144423">
        <dgm:presLayoutVars>
          <dgm:chPref val="3"/>
        </dgm:presLayoutVars>
      </dgm:prSet>
      <dgm:spPr/>
      <dgm:t>
        <a:bodyPr/>
        <a:lstStyle/>
        <a:p>
          <a:endParaRPr lang="en-US"/>
        </a:p>
      </dgm:t>
    </dgm:pt>
    <dgm:pt modelId="{E1401E6A-053F-4DF3-8389-A2EB0B02C9C6}" type="pres">
      <dgm:prSet presAssocID="{089AD2E7-F40D-4A9B-99EA-F22495AFFCBD}" presName="level3hierChild" presStyleCnt="0"/>
      <dgm:spPr/>
    </dgm:pt>
    <dgm:pt modelId="{DC63FA08-E823-4B66-BAFA-71383CE3A0AF}" type="pres">
      <dgm:prSet presAssocID="{9D36E182-89AC-496A-9147-F1DB83392C6D}" presName="conn2-1" presStyleLbl="parChTrans1D3" presStyleIdx="1" presStyleCnt="2"/>
      <dgm:spPr/>
      <dgm:t>
        <a:bodyPr/>
        <a:lstStyle/>
        <a:p>
          <a:endParaRPr lang="en-US"/>
        </a:p>
      </dgm:t>
    </dgm:pt>
    <dgm:pt modelId="{25E9831B-F49D-43CB-89C1-01822BB28557}" type="pres">
      <dgm:prSet presAssocID="{9D36E182-89AC-496A-9147-F1DB83392C6D}" presName="connTx" presStyleLbl="parChTrans1D3" presStyleIdx="1" presStyleCnt="2"/>
      <dgm:spPr/>
      <dgm:t>
        <a:bodyPr/>
        <a:lstStyle/>
        <a:p>
          <a:endParaRPr lang="en-US"/>
        </a:p>
      </dgm:t>
    </dgm:pt>
    <dgm:pt modelId="{C8E490B3-7740-4D8B-823F-5B8A89CEB7F6}" type="pres">
      <dgm:prSet presAssocID="{6B0438B1-35C4-437E-86B0-95334219C119}" presName="root2" presStyleCnt="0"/>
      <dgm:spPr/>
    </dgm:pt>
    <dgm:pt modelId="{627B0337-1625-42BC-B80A-C54BA235981D}" type="pres">
      <dgm:prSet presAssocID="{6B0438B1-35C4-437E-86B0-95334219C119}" presName="LevelTwoTextNode" presStyleLbl="node3" presStyleIdx="1" presStyleCnt="2" custScaleY="143043">
        <dgm:presLayoutVars>
          <dgm:chPref val="3"/>
        </dgm:presLayoutVars>
      </dgm:prSet>
      <dgm:spPr/>
      <dgm:t>
        <a:bodyPr/>
        <a:lstStyle/>
        <a:p>
          <a:endParaRPr lang="en-US"/>
        </a:p>
      </dgm:t>
    </dgm:pt>
    <dgm:pt modelId="{A19965D7-1A0A-4180-8241-12BE0749360A}" type="pres">
      <dgm:prSet presAssocID="{6B0438B1-35C4-437E-86B0-95334219C119}" presName="level3hierChild" presStyleCnt="0"/>
      <dgm:spPr/>
    </dgm:pt>
  </dgm:ptLst>
  <dgm:cxnLst>
    <dgm:cxn modelId="{A188593F-3730-4FD2-A3B4-1B214F86C4B5}" type="presOf" srcId="{9D36E182-89AC-496A-9147-F1DB83392C6D}" destId="{DC63FA08-E823-4B66-BAFA-71383CE3A0AF}" srcOrd="0" destOrd="0" presId="urn:microsoft.com/office/officeart/2005/8/layout/hierarchy2"/>
    <dgm:cxn modelId="{52516717-2146-499D-9D9F-7EA0074E41DC}" type="presOf" srcId="{8C3D8BC8-DC50-49E4-8DB3-3263E78C49C7}" destId="{A66DF67B-3DC2-4BE3-AE93-5F7324B2D3FD}" srcOrd="1" destOrd="0" presId="urn:microsoft.com/office/officeart/2005/8/layout/hierarchy2"/>
    <dgm:cxn modelId="{B3CD09F8-3D19-4F6F-A2CD-0647064737ED}" type="presOf" srcId="{6F263AF0-653C-4B94-9059-1AEC7F498AA8}" destId="{6922D3BF-8310-46C0-BF2B-A6608A078CCC}" srcOrd="0" destOrd="0" presId="urn:microsoft.com/office/officeart/2005/8/layout/hierarchy2"/>
    <dgm:cxn modelId="{2ABC4FB2-19E3-4A56-BF99-DAA96C278D7E}" type="presOf" srcId="{9D36E182-89AC-496A-9147-F1DB83392C6D}" destId="{25E9831B-F49D-43CB-89C1-01822BB28557}" srcOrd="1" destOrd="0" presId="urn:microsoft.com/office/officeart/2005/8/layout/hierarchy2"/>
    <dgm:cxn modelId="{C6FA5EDC-45C3-4E8D-A34F-B2561A45606B}" type="presOf" srcId="{D1A290A7-8AB7-4156-B8BE-FFE01631508C}" destId="{61466435-C961-4AA4-8857-BF7820C475EA}" srcOrd="1" destOrd="0" presId="urn:microsoft.com/office/officeart/2005/8/layout/hierarchy2"/>
    <dgm:cxn modelId="{7FE8AE38-35EE-49A5-819A-7C5C3F6A126A}" type="presOf" srcId="{D1A290A7-8AB7-4156-B8BE-FFE01631508C}" destId="{B19283B8-DD0E-43E2-8CAB-76A9C00210CE}" srcOrd="0" destOrd="0" presId="urn:microsoft.com/office/officeart/2005/8/layout/hierarchy2"/>
    <dgm:cxn modelId="{368DF5C5-7C55-458E-840E-D8805173EABB}" type="presOf" srcId="{AFC06886-7752-4A29-89D8-075B6CB0548D}" destId="{D9F83D0A-88C0-4BD4-AFAF-7C7B5E028B65}" srcOrd="0" destOrd="0" presId="urn:microsoft.com/office/officeart/2005/8/layout/hierarchy2"/>
    <dgm:cxn modelId="{6C1B86E1-7A8D-4E5F-B855-FC473FA330F5}" srcId="{089AD2E7-F40D-4A9B-99EA-F22495AFFCBD}" destId="{6B0438B1-35C4-437E-86B0-95334219C119}" srcOrd="0" destOrd="0" parTransId="{9D36E182-89AC-496A-9147-F1DB83392C6D}" sibTransId="{B816BB00-9046-497A-A280-C7EA0D49A3CC}"/>
    <dgm:cxn modelId="{EFB929C6-43D0-4D3D-AA63-E1CD2C5BBC6F}" type="presOf" srcId="{089AD2E7-F40D-4A9B-99EA-F22495AFFCBD}" destId="{60B73667-17D4-444B-8153-DE347D7A8074}" srcOrd="0" destOrd="0" presId="urn:microsoft.com/office/officeart/2005/8/layout/hierarchy2"/>
    <dgm:cxn modelId="{05AC1C73-4F4A-42CB-84AC-E981C558FA8F}" type="presOf" srcId="{8C3D8BC8-DC50-49E4-8DB3-3263E78C49C7}" destId="{1E72C69D-7DFD-4464-802F-C9D419E5163F}" srcOrd="0" destOrd="0" presId="urn:microsoft.com/office/officeart/2005/8/layout/hierarchy2"/>
    <dgm:cxn modelId="{4C55E209-60C5-43CB-92BC-1D0B575BD5C4}" type="presOf" srcId="{F89C4963-AF8F-44FB-B3FB-EFB6336436E6}" destId="{591C362E-0B6D-4FC4-A6A6-9C5D74F55752}" srcOrd="0" destOrd="0" presId="urn:microsoft.com/office/officeart/2005/8/layout/hierarchy2"/>
    <dgm:cxn modelId="{ECF399D3-7CF7-43F0-92BD-645D8FD38594}" type="presOf" srcId="{4201A355-0840-4B04-898B-D58216B6E2AC}" destId="{83446B43-C853-47A0-B9D6-790070AE665E}" srcOrd="1" destOrd="0" presId="urn:microsoft.com/office/officeart/2005/8/layout/hierarchy2"/>
    <dgm:cxn modelId="{BDCF484C-A1C5-4339-A958-DDD71D0AEDEE}" srcId="{F89C4963-AF8F-44FB-B3FB-EFB6336436E6}" destId="{6F263AF0-653C-4B94-9059-1AEC7F498AA8}" srcOrd="0" destOrd="0" parTransId="{D1A290A7-8AB7-4156-B8BE-FFE01631508C}" sibTransId="{FF5486F2-0749-4558-96E4-3637849869A7}"/>
    <dgm:cxn modelId="{AD5DD964-5827-476E-A9C0-CA300B08CC20}" srcId="{6F263AF0-653C-4B94-9059-1AEC7F498AA8}" destId="{AFC06886-7752-4A29-89D8-075B6CB0548D}" srcOrd="0" destOrd="0" parTransId="{4201A355-0840-4B04-898B-D58216B6E2AC}" sibTransId="{380832FC-A0A0-4CBB-BAB6-70ECCEA2F7AA}"/>
    <dgm:cxn modelId="{C4D69F1E-2CAC-4EB7-914C-37ACF99F49DA}" srcId="{FBA0FA67-C5DD-45D4-87E6-61007B196DE0}" destId="{F89C4963-AF8F-44FB-B3FB-EFB6336436E6}" srcOrd="0" destOrd="0" parTransId="{4E6226D8-EE6D-4C00-9513-5DA3E3A557D9}" sibTransId="{9A95EEB7-087D-4F36-AADC-0957EC2B5C07}"/>
    <dgm:cxn modelId="{D512F7E0-5B1D-4BF9-8323-25FCE6EADE86}" type="presOf" srcId="{4201A355-0840-4B04-898B-D58216B6E2AC}" destId="{FF6D0D00-6CA7-4348-AEA3-85081568571E}" srcOrd="0" destOrd="0" presId="urn:microsoft.com/office/officeart/2005/8/layout/hierarchy2"/>
    <dgm:cxn modelId="{F91C5597-0545-4625-962A-3D9F93775D79}" srcId="{F89C4963-AF8F-44FB-B3FB-EFB6336436E6}" destId="{089AD2E7-F40D-4A9B-99EA-F22495AFFCBD}" srcOrd="1" destOrd="0" parTransId="{8C3D8BC8-DC50-49E4-8DB3-3263E78C49C7}" sibTransId="{BDA3207D-DF44-4D17-A199-4F5056C8962C}"/>
    <dgm:cxn modelId="{3A37BB39-E2DE-4534-98C5-1798E114BFF7}" type="presOf" srcId="{FBA0FA67-C5DD-45D4-87E6-61007B196DE0}" destId="{F5C821E4-4296-4841-B789-332217041D08}" srcOrd="0" destOrd="0" presId="urn:microsoft.com/office/officeart/2005/8/layout/hierarchy2"/>
    <dgm:cxn modelId="{211245F2-1C3B-46A9-B288-5A2AB11936EC}" type="presOf" srcId="{6B0438B1-35C4-437E-86B0-95334219C119}" destId="{627B0337-1625-42BC-B80A-C54BA235981D}" srcOrd="0" destOrd="0" presId="urn:microsoft.com/office/officeart/2005/8/layout/hierarchy2"/>
    <dgm:cxn modelId="{ADB23C07-62D0-4BE8-A94B-288A7B22FFA4}" type="presParOf" srcId="{F5C821E4-4296-4841-B789-332217041D08}" destId="{CA40DC81-914A-4B74-B3C0-08C2E66EAFEB}" srcOrd="0" destOrd="0" presId="urn:microsoft.com/office/officeart/2005/8/layout/hierarchy2"/>
    <dgm:cxn modelId="{2A49883A-BE93-4A0F-9B02-4AE1FF9C56E2}" type="presParOf" srcId="{CA40DC81-914A-4B74-B3C0-08C2E66EAFEB}" destId="{591C362E-0B6D-4FC4-A6A6-9C5D74F55752}" srcOrd="0" destOrd="0" presId="urn:microsoft.com/office/officeart/2005/8/layout/hierarchy2"/>
    <dgm:cxn modelId="{B58C8326-DD4D-4EF9-AE74-AAF465BF55F6}" type="presParOf" srcId="{CA40DC81-914A-4B74-B3C0-08C2E66EAFEB}" destId="{86B19AEA-3919-430C-A790-2B388892BBB7}" srcOrd="1" destOrd="0" presId="urn:microsoft.com/office/officeart/2005/8/layout/hierarchy2"/>
    <dgm:cxn modelId="{B60C452D-B98A-47DE-A032-C2DA4E25ADCC}" type="presParOf" srcId="{86B19AEA-3919-430C-A790-2B388892BBB7}" destId="{B19283B8-DD0E-43E2-8CAB-76A9C00210CE}" srcOrd="0" destOrd="0" presId="urn:microsoft.com/office/officeart/2005/8/layout/hierarchy2"/>
    <dgm:cxn modelId="{028EBC55-605C-4B5B-B24A-D55DEB432D14}" type="presParOf" srcId="{B19283B8-DD0E-43E2-8CAB-76A9C00210CE}" destId="{61466435-C961-4AA4-8857-BF7820C475EA}" srcOrd="0" destOrd="0" presId="urn:microsoft.com/office/officeart/2005/8/layout/hierarchy2"/>
    <dgm:cxn modelId="{E684B574-BB6C-42CB-837A-279FC4DCB96A}" type="presParOf" srcId="{86B19AEA-3919-430C-A790-2B388892BBB7}" destId="{6DD2EF73-581C-4074-9E7B-0EF1405F0E90}" srcOrd="1" destOrd="0" presId="urn:microsoft.com/office/officeart/2005/8/layout/hierarchy2"/>
    <dgm:cxn modelId="{28EBBB14-D3A5-4108-B8F3-2BCF66A114F5}" type="presParOf" srcId="{6DD2EF73-581C-4074-9E7B-0EF1405F0E90}" destId="{6922D3BF-8310-46C0-BF2B-A6608A078CCC}" srcOrd="0" destOrd="0" presId="urn:microsoft.com/office/officeart/2005/8/layout/hierarchy2"/>
    <dgm:cxn modelId="{3575DD0F-F7F4-4BB8-8E64-AB12C4CDF94C}" type="presParOf" srcId="{6DD2EF73-581C-4074-9E7B-0EF1405F0E90}" destId="{4E9AE2F9-4516-4DD9-9743-37052DDD998A}" srcOrd="1" destOrd="0" presId="urn:microsoft.com/office/officeart/2005/8/layout/hierarchy2"/>
    <dgm:cxn modelId="{F5613B1F-9DFD-46E6-A6B4-2FEDABBAA1D9}" type="presParOf" srcId="{4E9AE2F9-4516-4DD9-9743-37052DDD998A}" destId="{FF6D0D00-6CA7-4348-AEA3-85081568571E}" srcOrd="0" destOrd="0" presId="urn:microsoft.com/office/officeart/2005/8/layout/hierarchy2"/>
    <dgm:cxn modelId="{AB68BC83-B7F7-47E1-A0D6-CC95FF562BAB}" type="presParOf" srcId="{FF6D0D00-6CA7-4348-AEA3-85081568571E}" destId="{83446B43-C853-47A0-B9D6-790070AE665E}" srcOrd="0" destOrd="0" presId="urn:microsoft.com/office/officeart/2005/8/layout/hierarchy2"/>
    <dgm:cxn modelId="{20538B39-9147-48F5-AFDA-670F5AF53268}" type="presParOf" srcId="{4E9AE2F9-4516-4DD9-9743-37052DDD998A}" destId="{0C75CB63-5087-4824-9CF2-EAE235FC54D5}" srcOrd="1" destOrd="0" presId="urn:microsoft.com/office/officeart/2005/8/layout/hierarchy2"/>
    <dgm:cxn modelId="{E84C4E1E-4CED-4F64-BB69-CB331438E3AC}" type="presParOf" srcId="{0C75CB63-5087-4824-9CF2-EAE235FC54D5}" destId="{D9F83D0A-88C0-4BD4-AFAF-7C7B5E028B65}" srcOrd="0" destOrd="0" presId="urn:microsoft.com/office/officeart/2005/8/layout/hierarchy2"/>
    <dgm:cxn modelId="{919C6343-F79C-48E2-B392-2B74E1228391}" type="presParOf" srcId="{0C75CB63-5087-4824-9CF2-EAE235FC54D5}" destId="{7AC41F51-8480-43C4-A1CC-8D91471BAA94}" srcOrd="1" destOrd="0" presId="urn:microsoft.com/office/officeart/2005/8/layout/hierarchy2"/>
    <dgm:cxn modelId="{04BCBDE6-8672-4827-A4D9-A99B8792D3FB}" type="presParOf" srcId="{86B19AEA-3919-430C-A790-2B388892BBB7}" destId="{1E72C69D-7DFD-4464-802F-C9D419E5163F}" srcOrd="2" destOrd="0" presId="urn:microsoft.com/office/officeart/2005/8/layout/hierarchy2"/>
    <dgm:cxn modelId="{C3768479-C71C-49CA-BDA9-3610B0A10EE1}" type="presParOf" srcId="{1E72C69D-7DFD-4464-802F-C9D419E5163F}" destId="{A66DF67B-3DC2-4BE3-AE93-5F7324B2D3FD}" srcOrd="0" destOrd="0" presId="urn:microsoft.com/office/officeart/2005/8/layout/hierarchy2"/>
    <dgm:cxn modelId="{5E49A52B-72F7-4F01-8D02-E8A0380E426C}" type="presParOf" srcId="{86B19AEA-3919-430C-A790-2B388892BBB7}" destId="{43543F59-92CD-4FD4-812D-31E63ABE42CD}" srcOrd="3" destOrd="0" presId="urn:microsoft.com/office/officeart/2005/8/layout/hierarchy2"/>
    <dgm:cxn modelId="{C63A9880-7AB8-422E-868F-DA72BE1E6C31}" type="presParOf" srcId="{43543F59-92CD-4FD4-812D-31E63ABE42CD}" destId="{60B73667-17D4-444B-8153-DE347D7A8074}" srcOrd="0" destOrd="0" presId="urn:microsoft.com/office/officeart/2005/8/layout/hierarchy2"/>
    <dgm:cxn modelId="{D89487FE-6F0E-4532-8766-24B4BF45D6E9}" type="presParOf" srcId="{43543F59-92CD-4FD4-812D-31E63ABE42CD}" destId="{E1401E6A-053F-4DF3-8389-A2EB0B02C9C6}" srcOrd="1" destOrd="0" presId="urn:microsoft.com/office/officeart/2005/8/layout/hierarchy2"/>
    <dgm:cxn modelId="{6AA6B645-C033-4585-8B0B-57F3E4581944}" type="presParOf" srcId="{E1401E6A-053F-4DF3-8389-A2EB0B02C9C6}" destId="{DC63FA08-E823-4B66-BAFA-71383CE3A0AF}" srcOrd="0" destOrd="0" presId="urn:microsoft.com/office/officeart/2005/8/layout/hierarchy2"/>
    <dgm:cxn modelId="{5BAFFCEA-C86E-4D5A-A415-6FFA43537877}" type="presParOf" srcId="{DC63FA08-E823-4B66-BAFA-71383CE3A0AF}" destId="{25E9831B-F49D-43CB-89C1-01822BB28557}" srcOrd="0" destOrd="0" presId="urn:microsoft.com/office/officeart/2005/8/layout/hierarchy2"/>
    <dgm:cxn modelId="{DD0244CA-6226-421F-A520-A4F6721DDF46}" type="presParOf" srcId="{E1401E6A-053F-4DF3-8389-A2EB0B02C9C6}" destId="{C8E490B3-7740-4D8B-823F-5B8A89CEB7F6}" srcOrd="1" destOrd="0" presId="urn:microsoft.com/office/officeart/2005/8/layout/hierarchy2"/>
    <dgm:cxn modelId="{1B5A6350-B42B-4B44-A54D-FA0C73870E71}" type="presParOf" srcId="{C8E490B3-7740-4D8B-823F-5B8A89CEB7F6}" destId="{627B0337-1625-42BC-B80A-C54BA235981D}" srcOrd="0" destOrd="0" presId="urn:microsoft.com/office/officeart/2005/8/layout/hierarchy2"/>
    <dgm:cxn modelId="{DCF9A3FD-E7CE-4F7C-856C-3A4CC1AB64BB}" type="presParOf" srcId="{C8E490B3-7740-4D8B-823F-5B8A89CEB7F6}" destId="{A19965D7-1A0A-4180-8241-12BE0749360A}"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BDB7B4-EA78-42DA-8679-E98B94086E13}"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0A66A96B-7CD6-4706-9826-B9AF374F23DC}">
      <dgm:prSet phldrT="[Text]" custT="1"/>
      <dgm:spPr>
        <a:solidFill>
          <a:srgbClr val="829DAD"/>
        </a:solidFill>
      </dgm:spPr>
      <dgm:t>
        <a:bodyPr/>
        <a:lstStyle/>
        <a:p>
          <a:r>
            <a:rPr lang="en-GB" sz="1900" dirty="0"/>
            <a:t>FTE of Cat A submitted</a:t>
          </a:r>
        </a:p>
      </dgm:t>
    </dgm:pt>
    <dgm:pt modelId="{49FD7B5E-89D0-41A9-9983-1B72BF8A90AF}" type="parTrans" cxnId="{730D833E-5637-4D8E-9250-7C3A8D38584E}">
      <dgm:prSet/>
      <dgm:spPr/>
      <dgm:t>
        <a:bodyPr/>
        <a:lstStyle/>
        <a:p>
          <a:endParaRPr lang="en-GB"/>
        </a:p>
      </dgm:t>
    </dgm:pt>
    <dgm:pt modelId="{9BFF346A-5F9C-4E00-A20F-818865187FD2}" type="sibTrans" cxnId="{730D833E-5637-4D8E-9250-7C3A8D38584E}">
      <dgm:prSet/>
      <dgm:spPr>
        <a:solidFill>
          <a:srgbClr val="FF9F19"/>
        </a:solidFill>
      </dgm:spPr>
      <dgm:t>
        <a:bodyPr/>
        <a:lstStyle/>
        <a:p>
          <a:endParaRPr lang="en-GB"/>
        </a:p>
      </dgm:t>
    </dgm:pt>
    <dgm:pt modelId="{035405C2-E4AD-4B43-ABE5-D303E499DAC3}">
      <dgm:prSet phldrT="[Text]" custT="1"/>
      <dgm:spPr>
        <a:solidFill>
          <a:srgbClr val="829DAD"/>
        </a:solidFill>
      </dgm:spPr>
      <dgm:t>
        <a:bodyPr/>
        <a:lstStyle/>
        <a:p>
          <a:r>
            <a:rPr lang="en-GB" sz="4000" dirty="0">
              <a:latin typeface="+mn-lt"/>
            </a:rPr>
            <a:t>2.5</a:t>
          </a:r>
        </a:p>
      </dgm:t>
    </dgm:pt>
    <dgm:pt modelId="{0E74BF15-EB8C-49CE-AB10-BCD54DB3DFF0}" type="parTrans" cxnId="{DE04961E-3532-4B40-B8B6-030EC1826FE3}">
      <dgm:prSet/>
      <dgm:spPr/>
      <dgm:t>
        <a:bodyPr/>
        <a:lstStyle/>
        <a:p>
          <a:endParaRPr lang="en-GB"/>
        </a:p>
      </dgm:t>
    </dgm:pt>
    <dgm:pt modelId="{76C4691C-26E0-4805-884F-3AF99F0CFA23}" type="sibTrans" cxnId="{DE04961E-3532-4B40-B8B6-030EC1826FE3}">
      <dgm:prSet/>
      <dgm:spPr>
        <a:solidFill>
          <a:srgbClr val="FF9F19"/>
        </a:solidFill>
      </dgm:spPr>
      <dgm:t>
        <a:bodyPr/>
        <a:lstStyle/>
        <a:p>
          <a:endParaRPr lang="en-GB"/>
        </a:p>
      </dgm:t>
    </dgm:pt>
    <dgm:pt modelId="{388493AF-6406-4DE9-9305-C11E3433E63E}">
      <dgm:prSet phldrT="[Text]"/>
      <dgm:spPr>
        <a:solidFill>
          <a:srgbClr val="4D738A"/>
        </a:solidFill>
      </dgm:spPr>
      <dgm:t>
        <a:bodyPr/>
        <a:lstStyle/>
        <a:p>
          <a:r>
            <a:rPr lang="en-GB" dirty="0"/>
            <a:t>Number of outputs</a:t>
          </a:r>
        </a:p>
      </dgm:t>
    </dgm:pt>
    <dgm:pt modelId="{87EBDE4A-FF94-4AB7-A03A-92C22C4D8CBA}" type="parTrans" cxnId="{332890A6-97B0-4EAB-B3D9-2509787E2A74}">
      <dgm:prSet/>
      <dgm:spPr/>
      <dgm:t>
        <a:bodyPr/>
        <a:lstStyle/>
        <a:p>
          <a:endParaRPr lang="en-GB"/>
        </a:p>
      </dgm:t>
    </dgm:pt>
    <dgm:pt modelId="{8331EDA3-CA08-45BC-B8AE-1F2EE3C1050B}" type="sibTrans" cxnId="{332890A6-97B0-4EAB-B3D9-2509787E2A74}">
      <dgm:prSet/>
      <dgm:spPr/>
      <dgm:t>
        <a:bodyPr/>
        <a:lstStyle/>
        <a:p>
          <a:endParaRPr lang="en-GB"/>
        </a:p>
      </dgm:t>
    </dgm:pt>
    <dgm:pt modelId="{E666A48B-DF1B-4FB2-B32C-BB447A275AAC}" type="pres">
      <dgm:prSet presAssocID="{7BBDB7B4-EA78-42DA-8679-E98B94086E13}" presName="Name0" presStyleCnt="0">
        <dgm:presLayoutVars>
          <dgm:dir/>
          <dgm:resizeHandles val="exact"/>
        </dgm:presLayoutVars>
      </dgm:prSet>
      <dgm:spPr/>
    </dgm:pt>
    <dgm:pt modelId="{C1029513-969A-42BF-8897-72F5718615C2}" type="pres">
      <dgm:prSet presAssocID="{7BBDB7B4-EA78-42DA-8679-E98B94086E13}" presName="vNodes" presStyleCnt="0"/>
      <dgm:spPr/>
    </dgm:pt>
    <dgm:pt modelId="{AC59504C-D610-4CEF-ACCD-6408016025F9}" type="pres">
      <dgm:prSet presAssocID="{0A66A96B-7CD6-4706-9826-B9AF374F23DC}" presName="node" presStyleLbl="node1" presStyleIdx="0" presStyleCnt="3" custScaleX="140371" custScaleY="142118">
        <dgm:presLayoutVars>
          <dgm:bulletEnabled val="1"/>
        </dgm:presLayoutVars>
      </dgm:prSet>
      <dgm:spPr/>
      <dgm:t>
        <a:bodyPr/>
        <a:lstStyle/>
        <a:p>
          <a:endParaRPr lang="en-US"/>
        </a:p>
      </dgm:t>
    </dgm:pt>
    <dgm:pt modelId="{CB21C8BB-103B-4DB5-842F-8B6AEF165577}" type="pres">
      <dgm:prSet presAssocID="{9BFF346A-5F9C-4E00-A20F-818865187FD2}" presName="spacerT" presStyleCnt="0"/>
      <dgm:spPr/>
    </dgm:pt>
    <dgm:pt modelId="{05EB5BD1-134B-41CB-B785-3D7A9B408316}" type="pres">
      <dgm:prSet presAssocID="{9BFF346A-5F9C-4E00-A20F-818865187FD2}" presName="sibTrans" presStyleLbl="sibTrans2D1" presStyleIdx="0" presStyleCnt="2"/>
      <dgm:spPr>
        <a:prstGeom prst="mathMultiply">
          <a:avLst/>
        </a:prstGeom>
      </dgm:spPr>
      <dgm:t>
        <a:bodyPr/>
        <a:lstStyle/>
        <a:p>
          <a:endParaRPr lang="en-US"/>
        </a:p>
      </dgm:t>
    </dgm:pt>
    <dgm:pt modelId="{4CD98D42-FB97-41C1-901E-D51248E72C65}" type="pres">
      <dgm:prSet presAssocID="{9BFF346A-5F9C-4E00-A20F-818865187FD2}" presName="spacerB" presStyleCnt="0"/>
      <dgm:spPr/>
    </dgm:pt>
    <dgm:pt modelId="{E568E20B-E66A-4E36-ACDA-63619D203077}" type="pres">
      <dgm:prSet presAssocID="{035405C2-E4AD-4B43-ABE5-D303E499DAC3}" presName="node" presStyleLbl="node1" presStyleIdx="1" presStyleCnt="3" custScaleX="140371" custScaleY="142118">
        <dgm:presLayoutVars>
          <dgm:bulletEnabled val="1"/>
        </dgm:presLayoutVars>
      </dgm:prSet>
      <dgm:spPr/>
      <dgm:t>
        <a:bodyPr/>
        <a:lstStyle/>
        <a:p>
          <a:endParaRPr lang="en-US"/>
        </a:p>
      </dgm:t>
    </dgm:pt>
    <dgm:pt modelId="{B78B3BF8-DBBF-4712-AA24-61C6AD670491}" type="pres">
      <dgm:prSet presAssocID="{7BBDB7B4-EA78-42DA-8679-E98B94086E13}" presName="sibTransLast" presStyleLbl="sibTrans2D1" presStyleIdx="1" presStyleCnt="2"/>
      <dgm:spPr/>
      <dgm:t>
        <a:bodyPr/>
        <a:lstStyle/>
        <a:p>
          <a:endParaRPr lang="en-US"/>
        </a:p>
      </dgm:t>
    </dgm:pt>
    <dgm:pt modelId="{3D5AC8C5-93A8-484D-B9E5-8D08B66F31F8}" type="pres">
      <dgm:prSet presAssocID="{7BBDB7B4-EA78-42DA-8679-E98B94086E13}" presName="connectorText" presStyleLbl="sibTrans2D1" presStyleIdx="1" presStyleCnt="2"/>
      <dgm:spPr/>
      <dgm:t>
        <a:bodyPr/>
        <a:lstStyle/>
        <a:p>
          <a:endParaRPr lang="en-US"/>
        </a:p>
      </dgm:t>
    </dgm:pt>
    <dgm:pt modelId="{A38FB7B5-03A1-4E04-8BF3-DCD80D998DD9}" type="pres">
      <dgm:prSet presAssocID="{7BBDB7B4-EA78-42DA-8679-E98B94086E13}" presName="lastNode" presStyleLbl="node1" presStyleIdx="2" presStyleCnt="3">
        <dgm:presLayoutVars>
          <dgm:bulletEnabled val="1"/>
        </dgm:presLayoutVars>
      </dgm:prSet>
      <dgm:spPr/>
      <dgm:t>
        <a:bodyPr/>
        <a:lstStyle/>
        <a:p>
          <a:endParaRPr lang="en-US"/>
        </a:p>
      </dgm:t>
    </dgm:pt>
  </dgm:ptLst>
  <dgm:cxnLst>
    <dgm:cxn modelId="{730D833E-5637-4D8E-9250-7C3A8D38584E}" srcId="{7BBDB7B4-EA78-42DA-8679-E98B94086E13}" destId="{0A66A96B-7CD6-4706-9826-B9AF374F23DC}" srcOrd="0" destOrd="0" parTransId="{49FD7B5E-89D0-41A9-9983-1B72BF8A90AF}" sibTransId="{9BFF346A-5F9C-4E00-A20F-818865187FD2}"/>
    <dgm:cxn modelId="{F7E96ECA-8233-441D-BA2A-28082BA31F8E}" type="presOf" srcId="{76C4691C-26E0-4805-884F-3AF99F0CFA23}" destId="{B78B3BF8-DBBF-4712-AA24-61C6AD670491}" srcOrd="0" destOrd="0" presId="urn:microsoft.com/office/officeart/2005/8/layout/equation2"/>
    <dgm:cxn modelId="{332890A6-97B0-4EAB-B3D9-2509787E2A74}" srcId="{7BBDB7B4-EA78-42DA-8679-E98B94086E13}" destId="{388493AF-6406-4DE9-9305-C11E3433E63E}" srcOrd="2" destOrd="0" parTransId="{87EBDE4A-FF94-4AB7-A03A-92C22C4D8CBA}" sibTransId="{8331EDA3-CA08-45BC-B8AE-1F2EE3C1050B}"/>
    <dgm:cxn modelId="{31A3D897-A2C1-476D-8F82-856831EE139F}" type="presOf" srcId="{388493AF-6406-4DE9-9305-C11E3433E63E}" destId="{A38FB7B5-03A1-4E04-8BF3-DCD80D998DD9}" srcOrd="0" destOrd="0" presId="urn:microsoft.com/office/officeart/2005/8/layout/equation2"/>
    <dgm:cxn modelId="{09553AD7-EA95-4F14-B751-DDF2952DB787}" type="presOf" srcId="{9BFF346A-5F9C-4E00-A20F-818865187FD2}" destId="{05EB5BD1-134B-41CB-B785-3D7A9B408316}" srcOrd="0" destOrd="0" presId="urn:microsoft.com/office/officeart/2005/8/layout/equation2"/>
    <dgm:cxn modelId="{45094A00-2883-4E1D-B587-3FB8EA138113}" type="presOf" srcId="{0A66A96B-7CD6-4706-9826-B9AF374F23DC}" destId="{AC59504C-D610-4CEF-ACCD-6408016025F9}" srcOrd="0" destOrd="0" presId="urn:microsoft.com/office/officeart/2005/8/layout/equation2"/>
    <dgm:cxn modelId="{1935AF6A-D5D7-4D4C-8055-2DD8A5ED92FE}" type="presOf" srcId="{7BBDB7B4-EA78-42DA-8679-E98B94086E13}" destId="{E666A48B-DF1B-4FB2-B32C-BB447A275AAC}" srcOrd="0" destOrd="0" presId="urn:microsoft.com/office/officeart/2005/8/layout/equation2"/>
    <dgm:cxn modelId="{C1A86E31-7462-4DA7-B7DD-5937C0467C48}" type="presOf" srcId="{035405C2-E4AD-4B43-ABE5-D303E499DAC3}" destId="{E568E20B-E66A-4E36-ACDA-63619D203077}" srcOrd="0" destOrd="0" presId="urn:microsoft.com/office/officeart/2005/8/layout/equation2"/>
    <dgm:cxn modelId="{DE04961E-3532-4B40-B8B6-030EC1826FE3}" srcId="{7BBDB7B4-EA78-42DA-8679-E98B94086E13}" destId="{035405C2-E4AD-4B43-ABE5-D303E499DAC3}" srcOrd="1" destOrd="0" parTransId="{0E74BF15-EB8C-49CE-AB10-BCD54DB3DFF0}" sibTransId="{76C4691C-26E0-4805-884F-3AF99F0CFA23}"/>
    <dgm:cxn modelId="{169F5080-E693-4F10-B6C9-CFE379CA31A8}" type="presOf" srcId="{76C4691C-26E0-4805-884F-3AF99F0CFA23}" destId="{3D5AC8C5-93A8-484D-B9E5-8D08B66F31F8}" srcOrd="1" destOrd="0" presId="urn:microsoft.com/office/officeart/2005/8/layout/equation2"/>
    <dgm:cxn modelId="{C6F08463-B16B-4FFE-88D7-FFFA99E7478D}" type="presParOf" srcId="{E666A48B-DF1B-4FB2-B32C-BB447A275AAC}" destId="{C1029513-969A-42BF-8897-72F5718615C2}" srcOrd="0" destOrd="0" presId="urn:microsoft.com/office/officeart/2005/8/layout/equation2"/>
    <dgm:cxn modelId="{738A9841-A45F-4026-8289-A99222F56166}" type="presParOf" srcId="{C1029513-969A-42BF-8897-72F5718615C2}" destId="{AC59504C-D610-4CEF-ACCD-6408016025F9}" srcOrd="0" destOrd="0" presId="urn:microsoft.com/office/officeart/2005/8/layout/equation2"/>
    <dgm:cxn modelId="{A23EC69E-6ECB-4413-8DB9-D6E110D46E01}" type="presParOf" srcId="{C1029513-969A-42BF-8897-72F5718615C2}" destId="{CB21C8BB-103B-4DB5-842F-8B6AEF165577}" srcOrd="1" destOrd="0" presId="urn:microsoft.com/office/officeart/2005/8/layout/equation2"/>
    <dgm:cxn modelId="{457B7E97-604B-4FA3-8F98-4867FBB46C63}" type="presParOf" srcId="{C1029513-969A-42BF-8897-72F5718615C2}" destId="{05EB5BD1-134B-41CB-B785-3D7A9B408316}" srcOrd="2" destOrd="0" presId="urn:microsoft.com/office/officeart/2005/8/layout/equation2"/>
    <dgm:cxn modelId="{EF845835-6CBA-4CB2-9AC8-5E184AA81E34}" type="presParOf" srcId="{C1029513-969A-42BF-8897-72F5718615C2}" destId="{4CD98D42-FB97-41C1-901E-D51248E72C65}" srcOrd="3" destOrd="0" presId="urn:microsoft.com/office/officeart/2005/8/layout/equation2"/>
    <dgm:cxn modelId="{20B78DE1-D703-4940-8D60-57F6A7091590}" type="presParOf" srcId="{C1029513-969A-42BF-8897-72F5718615C2}" destId="{E568E20B-E66A-4E36-ACDA-63619D203077}" srcOrd="4" destOrd="0" presId="urn:microsoft.com/office/officeart/2005/8/layout/equation2"/>
    <dgm:cxn modelId="{29F51EAA-B1DF-42AC-AB18-54387BA8BA1F}" type="presParOf" srcId="{E666A48B-DF1B-4FB2-B32C-BB447A275AAC}" destId="{B78B3BF8-DBBF-4712-AA24-61C6AD670491}" srcOrd="1" destOrd="0" presId="urn:microsoft.com/office/officeart/2005/8/layout/equation2"/>
    <dgm:cxn modelId="{37499F2A-1E18-499C-AFC1-74FB7FAE9B4C}" type="presParOf" srcId="{B78B3BF8-DBBF-4712-AA24-61C6AD670491}" destId="{3D5AC8C5-93A8-484D-B9E5-8D08B66F31F8}" srcOrd="0" destOrd="0" presId="urn:microsoft.com/office/officeart/2005/8/layout/equation2"/>
    <dgm:cxn modelId="{C044D261-94C4-43C1-85FC-BDDE3110D241}" type="presParOf" srcId="{E666A48B-DF1B-4FB2-B32C-BB447A275AAC}" destId="{A38FB7B5-03A1-4E04-8BF3-DCD80D998DD9}" srcOrd="2" destOrd="0" presId="urn:microsoft.com/office/officeart/2005/8/layout/equation2"/>
  </dgm:cxnLst>
  <dgm:bg>
    <a:effectLst>
      <a:outerShdw blurRad="50800" dist="50800" dir="5400000" algn="ctr" rotWithShape="0">
        <a:srgbClr val="D4DFEC"/>
      </a:outerShdw>
    </a:effectLst>
  </dgm:bg>
  <dgm:whole>
    <a:ln>
      <a:solidFill>
        <a:srgbClr val="4D738A"/>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124520-59C7-4408-A962-AB5739D32AC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EE288405-A910-4CA6-9608-163A465E5CB2}">
      <dgm:prSet phldrT="[Text]"/>
      <dgm:spPr>
        <a:solidFill>
          <a:srgbClr val="4D738A"/>
        </a:solidFill>
      </dgm:spPr>
      <dgm:t>
        <a:bodyPr/>
        <a:lstStyle/>
        <a:p>
          <a:r>
            <a:rPr lang="en-GB" dirty="0"/>
            <a:t>Submitted outputs</a:t>
          </a:r>
        </a:p>
      </dgm:t>
    </dgm:pt>
    <dgm:pt modelId="{B3C4505A-DDB4-412E-B23E-E2D855DBBDB0}" type="parTrans" cxnId="{76D54B8C-8F97-4F91-B572-AA5A07977C0E}">
      <dgm:prSet/>
      <dgm:spPr/>
      <dgm:t>
        <a:bodyPr/>
        <a:lstStyle/>
        <a:p>
          <a:endParaRPr lang="en-GB"/>
        </a:p>
      </dgm:t>
    </dgm:pt>
    <dgm:pt modelId="{DC3A71F1-8594-41E0-80E8-906117DDCBD6}" type="sibTrans" cxnId="{76D54B8C-8F97-4F91-B572-AA5A07977C0E}">
      <dgm:prSet/>
      <dgm:spPr/>
      <dgm:t>
        <a:bodyPr/>
        <a:lstStyle/>
        <a:p>
          <a:endParaRPr lang="en-GB"/>
        </a:p>
      </dgm:t>
    </dgm:pt>
    <dgm:pt modelId="{1075A35D-B79E-45EA-9A8B-93B196CA265E}">
      <dgm:prSet phldrT="[Text]"/>
      <dgm:spPr>
        <a:solidFill>
          <a:srgbClr val="829DAD"/>
        </a:solidFill>
      </dgm:spPr>
      <dgm:t>
        <a:bodyPr/>
        <a:lstStyle/>
        <a:p>
          <a:r>
            <a:rPr lang="en-GB" dirty="0"/>
            <a:t>Min of 1 per Cat A submitted</a:t>
          </a:r>
        </a:p>
      </dgm:t>
    </dgm:pt>
    <dgm:pt modelId="{C29F9A40-6155-4A7E-86C1-4D94B82B0B01}" type="parTrans" cxnId="{418555FA-43E3-46AC-BFE3-1CAD171BF2CC}">
      <dgm:prSet/>
      <dgm:spPr>
        <a:solidFill>
          <a:srgbClr val="FF9E19"/>
        </a:solidFill>
      </dgm:spPr>
      <dgm:t>
        <a:bodyPr/>
        <a:lstStyle/>
        <a:p>
          <a:endParaRPr lang="en-GB"/>
        </a:p>
      </dgm:t>
    </dgm:pt>
    <dgm:pt modelId="{34D69FCF-6DF2-461D-91E7-808A356B2059}" type="sibTrans" cxnId="{418555FA-43E3-46AC-BFE3-1CAD171BF2CC}">
      <dgm:prSet/>
      <dgm:spPr/>
      <dgm:t>
        <a:bodyPr/>
        <a:lstStyle/>
        <a:p>
          <a:endParaRPr lang="en-GB"/>
        </a:p>
      </dgm:t>
    </dgm:pt>
    <dgm:pt modelId="{D14F3437-00A9-46F5-A65D-F81826DABAED}">
      <dgm:prSet phldrT="[Text]"/>
      <dgm:spPr>
        <a:solidFill>
          <a:srgbClr val="829DAD"/>
        </a:solidFill>
      </dgm:spPr>
      <dgm:t>
        <a:bodyPr/>
        <a:lstStyle/>
        <a:p>
          <a:r>
            <a:rPr lang="en-GB" dirty="0"/>
            <a:t>Max of 5 attributed to individuals</a:t>
          </a:r>
        </a:p>
      </dgm:t>
    </dgm:pt>
    <dgm:pt modelId="{E9D79517-7895-4FDE-A8C8-C588C173B131}" type="parTrans" cxnId="{E2B4A08E-9672-4957-A23F-983906D69083}">
      <dgm:prSet/>
      <dgm:spPr>
        <a:solidFill>
          <a:srgbClr val="FF9E19"/>
        </a:solidFill>
      </dgm:spPr>
      <dgm:t>
        <a:bodyPr/>
        <a:lstStyle/>
        <a:p>
          <a:endParaRPr lang="en-GB"/>
        </a:p>
      </dgm:t>
    </dgm:pt>
    <dgm:pt modelId="{8F51DFC4-4C6F-4876-A6D7-E8AE126111E4}" type="sibTrans" cxnId="{E2B4A08E-9672-4957-A23F-983906D69083}">
      <dgm:prSet/>
      <dgm:spPr/>
      <dgm:t>
        <a:bodyPr/>
        <a:lstStyle/>
        <a:p>
          <a:endParaRPr lang="en-GB"/>
        </a:p>
      </dgm:t>
    </dgm:pt>
    <dgm:pt modelId="{0B5C331A-0786-44BD-9C20-27F99089E5A6}">
      <dgm:prSet phldrT="[Text]"/>
      <dgm:spPr>
        <a:solidFill>
          <a:srgbClr val="829DAD"/>
        </a:solidFill>
      </dgm:spPr>
      <dgm:t>
        <a:bodyPr/>
        <a:lstStyle/>
        <a:p>
          <a:r>
            <a:rPr lang="en-GB" dirty="0"/>
            <a:t>May include outputs of </a:t>
          </a:r>
          <a:r>
            <a:rPr lang="en-GB"/>
            <a:t>staff that have left</a:t>
          </a:r>
        </a:p>
      </dgm:t>
    </dgm:pt>
    <dgm:pt modelId="{BFBA3E0B-3B5B-4007-BA51-62D7660DB2A2}" type="parTrans" cxnId="{B57D381D-C380-486F-A66D-651C13E0CD1C}">
      <dgm:prSet/>
      <dgm:spPr>
        <a:solidFill>
          <a:srgbClr val="FF9E19"/>
        </a:solidFill>
      </dgm:spPr>
      <dgm:t>
        <a:bodyPr/>
        <a:lstStyle/>
        <a:p>
          <a:endParaRPr lang="en-GB"/>
        </a:p>
      </dgm:t>
    </dgm:pt>
    <dgm:pt modelId="{FC824BE9-AD5E-48FE-B8AE-A1EEEAE7C1A4}" type="sibTrans" cxnId="{B57D381D-C380-486F-A66D-651C13E0CD1C}">
      <dgm:prSet/>
      <dgm:spPr/>
      <dgm:t>
        <a:bodyPr/>
        <a:lstStyle/>
        <a:p>
          <a:endParaRPr lang="en-GB"/>
        </a:p>
      </dgm:t>
    </dgm:pt>
    <dgm:pt modelId="{28814B29-832B-48EE-97DB-12441967F3C8}" type="pres">
      <dgm:prSet presAssocID="{93124520-59C7-4408-A962-AB5739D32AC7}" presName="cycle" presStyleCnt="0">
        <dgm:presLayoutVars>
          <dgm:chMax val="1"/>
          <dgm:dir/>
          <dgm:animLvl val="ctr"/>
          <dgm:resizeHandles val="exact"/>
        </dgm:presLayoutVars>
      </dgm:prSet>
      <dgm:spPr/>
      <dgm:t>
        <a:bodyPr/>
        <a:lstStyle/>
        <a:p>
          <a:endParaRPr lang="en-US"/>
        </a:p>
      </dgm:t>
    </dgm:pt>
    <dgm:pt modelId="{3CF7281F-A960-47A6-BEFA-3DF83D8D8191}" type="pres">
      <dgm:prSet presAssocID="{EE288405-A910-4CA6-9608-163A465E5CB2}" presName="centerShape" presStyleLbl="node0" presStyleIdx="0" presStyleCnt="1"/>
      <dgm:spPr/>
      <dgm:t>
        <a:bodyPr/>
        <a:lstStyle/>
        <a:p>
          <a:endParaRPr lang="en-US"/>
        </a:p>
      </dgm:t>
    </dgm:pt>
    <dgm:pt modelId="{3D27989B-A642-400A-87C0-E8F5AB133AD3}" type="pres">
      <dgm:prSet presAssocID="{C29F9A40-6155-4A7E-86C1-4D94B82B0B01}" presName="parTrans" presStyleLbl="bgSibTrans2D1" presStyleIdx="0" presStyleCnt="3"/>
      <dgm:spPr/>
      <dgm:t>
        <a:bodyPr/>
        <a:lstStyle/>
        <a:p>
          <a:endParaRPr lang="en-US"/>
        </a:p>
      </dgm:t>
    </dgm:pt>
    <dgm:pt modelId="{1741623B-26B4-433A-9920-2595C5FB92DE}" type="pres">
      <dgm:prSet presAssocID="{1075A35D-B79E-45EA-9A8B-93B196CA265E}" presName="node" presStyleLbl="node1" presStyleIdx="0" presStyleCnt="3">
        <dgm:presLayoutVars>
          <dgm:bulletEnabled val="1"/>
        </dgm:presLayoutVars>
      </dgm:prSet>
      <dgm:spPr/>
      <dgm:t>
        <a:bodyPr/>
        <a:lstStyle/>
        <a:p>
          <a:endParaRPr lang="en-US"/>
        </a:p>
      </dgm:t>
    </dgm:pt>
    <dgm:pt modelId="{E7BF0DDE-C92B-4B24-8C60-A9A739B51F07}" type="pres">
      <dgm:prSet presAssocID="{E9D79517-7895-4FDE-A8C8-C588C173B131}" presName="parTrans" presStyleLbl="bgSibTrans2D1" presStyleIdx="1" presStyleCnt="3"/>
      <dgm:spPr/>
      <dgm:t>
        <a:bodyPr/>
        <a:lstStyle/>
        <a:p>
          <a:endParaRPr lang="en-US"/>
        </a:p>
      </dgm:t>
    </dgm:pt>
    <dgm:pt modelId="{0A065170-DF13-44CA-9F77-6CBC9F0D77A3}" type="pres">
      <dgm:prSet presAssocID="{D14F3437-00A9-46F5-A65D-F81826DABAED}" presName="node" presStyleLbl="node1" presStyleIdx="1" presStyleCnt="3">
        <dgm:presLayoutVars>
          <dgm:bulletEnabled val="1"/>
        </dgm:presLayoutVars>
      </dgm:prSet>
      <dgm:spPr/>
      <dgm:t>
        <a:bodyPr/>
        <a:lstStyle/>
        <a:p>
          <a:endParaRPr lang="en-US"/>
        </a:p>
      </dgm:t>
    </dgm:pt>
    <dgm:pt modelId="{30DE96AF-5DB2-4392-A753-33FDA9F88C6A}" type="pres">
      <dgm:prSet presAssocID="{BFBA3E0B-3B5B-4007-BA51-62D7660DB2A2}" presName="parTrans" presStyleLbl="bgSibTrans2D1" presStyleIdx="2" presStyleCnt="3"/>
      <dgm:spPr/>
      <dgm:t>
        <a:bodyPr/>
        <a:lstStyle/>
        <a:p>
          <a:endParaRPr lang="en-US"/>
        </a:p>
      </dgm:t>
    </dgm:pt>
    <dgm:pt modelId="{F937BD53-809E-476F-8E63-3234B23EC3E6}" type="pres">
      <dgm:prSet presAssocID="{0B5C331A-0786-44BD-9C20-27F99089E5A6}" presName="node" presStyleLbl="node1" presStyleIdx="2" presStyleCnt="3">
        <dgm:presLayoutVars>
          <dgm:bulletEnabled val="1"/>
        </dgm:presLayoutVars>
      </dgm:prSet>
      <dgm:spPr/>
      <dgm:t>
        <a:bodyPr/>
        <a:lstStyle/>
        <a:p>
          <a:endParaRPr lang="en-US"/>
        </a:p>
      </dgm:t>
    </dgm:pt>
  </dgm:ptLst>
  <dgm:cxnLst>
    <dgm:cxn modelId="{88F1A9C0-5DE1-46CB-B399-C9FFAA065C35}" type="presOf" srcId="{0B5C331A-0786-44BD-9C20-27F99089E5A6}" destId="{F937BD53-809E-476F-8E63-3234B23EC3E6}" srcOrd="0" destOrd="0" presId="urn:microsoft.com/office/officeart/2005/8/layout/radial4"/>
    <dgm:cxn modelId="{5D64040D-47DE-40ED-BE50-71236E2C77E9}" type="presOf" srcId="{1075A35D-B79E-45EA-9A8B-93B196CA265E}" destId="{1741623B-26B4-433A-9920-2595C5FB92DE}" srcOrd="0" destOrd="0" presId="urn:microsoft.com/office/officeart/2005/8/layout/radial4"/>
    <dgm:cxn modelId="{E9C769E9-1066-425A-B97A-40361FAEC2B1}" type="presOf" srcId="{D14F3437-00A9-46F5-A65D-F81826DABAED}" destId="{0A065170-DF13-44CA-9F77-6CBC9F0D77A3}" srcOrd="0" destOrd="0" presId="urn:microsoft.com/office/officeart/2005/8/layout/radial4"/>
    <dgm:cxn modelId="{7D566236-0DD9-4BD6-9CBA-D151F788FB17}" type="presOf" srcId="{C29F9A40-6155-4A7E-86C1-4D94B82B0B01}" destId="{3D27989B-A642-400A-87C0-E8F5AB133AD3}" srcOrd="0" destOrd="0" presId="urn:microsoft.com/office/officeart/2005/8/layout/radial4"/>
    <dgm:cxn modelId="{E2B4A08E-9672-4957-A23F-983906D69083}" srcId="{EE288405-A910-4CA6-9608-163A465E5CB2}" destId="{D14F3437-00A9-46F5-A65D-F81826DABAED}" srcOrd="1" destOrd="0" parTransId="{E9D79517-7895-4FDE-A8C8-C588C173B131}" sibTransId="{8F51DFC4-4C6F-4876-A6D7-E8AE126111E4}"/>
    <dgm:cxn modelId="{418555FA-43E3-46AC-BFE3-1CAD171BF2CC}" srcId="{EE288405-A910-4CA6-9608-163A465E5CB2}" destId="{1075A35D-B79E-45EA-9A8B-93B196CA265E}" srcOrd="0" destOrd="0" parTransId="{C29F9A40-6155-4A7E-86C1-4D94B82B0B01}" sibTransId="{34D69FCF-6DF2-461D-91E7-808A356B2059}"/>
    <dgm:cxn modelId="{A7AB88F2-2161-4062-B4CD-8057E5F6E1BF}" type="presOf" srcId="{BFBA3E0B-3B5B-4007-BA51-62D7660DB2A2}" destId="{30DE96AF-5DB2-4392-A753-33FDA9F88C6A}" srcOrd="0" destOrd="0" presId="urn:microsoft.com/office/officeart/2005/8/layout/radial4"/>
    <dgm:cxn modelId="{458DD67D-52AD-4DFF-9944-FEDC1B21B080}" type="presOf" srcId="{E9D79517-7895-4FDE-A8C8-C588C173B131}" destId="{E7BF0DDE-C92B-4B24-8C60-A9A739B51F07}" srcOrd="0" destOrd="0" presId="urn:microsoft.com/office/officeart/2005/8/layout/radial4"/>
    <dgm:cxn modelId="{A0719F42-1F34-493A-AA46-8E3BFA836F7D}" type="presOf" srcId="{EE288405-A910-4CA6-9608-163A465E5CB2}" destId="{3CF7281F-A960-47A6-BEFA-3DF83D8D8191}" srcOrd="0" destOrd="0" presId="urn:microsoft.com/office/officeart/2005/8/layout/radial4"/>
    <dgm:cxn modelId="{E0EDD7B0-9A25-4811-AD83-7999F9F2FD12}" type="presOf" srcId="{93124520-59C7-4408-A962-AB5739D32AC7}" destId="{28814B29-832B-48EE-97DB-12441967F3C8}" srcOrd="0" destOrd="0" presId="urn:microsoft.com/office/officeart/2005/8/layout/radial4"/>
    <dgm:cxn modelId="{76D54B8C-8F97-4F91-B572-AA5A07977C0E}" srcId="{93124520-59C7-4408-A962-AB5739D32AC7}" destId="{EE288405-A910-4CA6-9608-163A465E5CB2}" srcOrd="0" destOrd="0" parTransId="{B3C4505A-DDB4-412E-B23E-E2D855DBBDB0}" sibTransId="{DC3A71F1-8594-41E0-80E8-906117DDCBD6}"/>
    <dgm:cxn modelId="{B57D381D-C380-486F-A66D-651C13E0CD1C}" srcId="{EE288405-A910-4CA6-9608-163A465E5CB2}" destId="{0B5C331A-0786-44BD-9C20-27F99089E5A6}" srcOrd="2" destOrd="0" parTransId="{BFBA3E0B-3B5B-4007-BA51-62D7660DB2A2}" sibTransId="{FC824BE9-AD5E-48FE-B8AE-A1EEEAE7C1A4}"/>
    <dgm:cxn modelId="{CF289FD8-FE03-403A-B8DB-369276B036FF}" type="presParOf" srcId="{28814B29-832B-48EE-97DB-12441967F3C8}" destId="{3CF7281F-A960-47A6-BEFA-3DF83D8D8191}" srcOrd="0" destOrd="0" presId="urn:microsoft.com/office/officeart/2005/8/layout/radial4"/>
    <dgm:cxn modelId="{557AA4A8-53E4-4E8F-BB08-2B714CC01E77}" type="presParOf" srcId="{28814B29-832B-48EE-97DB-12441967F3C8}" destId="{3D27989B-A642-400A-87C0-E8F5AB133AD3}" srcOrd="1" destOrd="0" presId="urn:microsoft.com/office/officeart/2005/8/layout/radial4"/>
    <dgm:cxn modelId="{76D50A3D-449A-4A7D-A065-8FB5B89AF254}" type="presParOf" srcId="{28814B29-832B-48EE-97DB-12441967F3C8}" destId="{1741623B-26B4-433A-9920-2595C5FB92DE}" srcOrd="2" destOrd="0" presId="urn:microsoft.com/office/officeart/2005/8/layout/radial4"/>
    <dgm:cxn modelId="{3261B55A-3782-4A08-94E4-DF6DB5C4B1C3}" type="presParOf" srcId="{28814B29-832B-48EE-97DB-12441967F3C8}" destId="{E7BF0DDE-C92B-4B24-8C60-A9A739B51F07}" srcOrd="3" destOrd="0" presId="urn:microsoft.com/office/officeart/2005/8/layout/radial4"/>
    <dgm:cxn modelId="{9946A056-8F83-493D-B04E-C232DD8A5B11}" type="presParOf" srcId="{28814B29-832B-48EE-97DB-12441967F3C8}" destId="{0A065170-DF13-44CA-9F77-6CBC9F0D77A3}" srcOrd="4" destOrd="0" presId="urn:microsoft.com/office/officeart/2005/8/layout/radial4"/>
    <dgm:cxn modelId="{900563A9-77BD-499D-8CB1-27649E9DE041}" type="presParOf" srcId="{28814B29-832B-48EE-97DB-12441967F3C8}" destId="{30DE96AF-5DB2-4392-A753-33FDA9F88C6A}" srcOrd="5" destOrd="0" presId="urn:microsoft.com/office/officeart/2005/8/layout/radial4"/>
    <dgm:cxn modelId="{9092B9F1-1E62-4879-A388-F11936BA3551}" type="presParOf" srcId="{28814B29-832B-48EE-97DB-12441967F3C8}" destId="{F937BD53-809E-476F-8E63-3234B23EC3E6}" srcOrd="6" destOrd="0" presId="urn:microsoft.com/office/officeart/2005/8/layout/radial4"/>
  </dgm:cxnLst>
  <dgm:bg>
    <a:effectLst>
      <a:outerShdw blurRad="50800" dist="38100" dir="2700000" algn="tl" rotWithShape="0">
        <a:prstClr val="black">
          <a:alpha val="40000"/>
        </a:prstClr>
      </a:outerShdw>
    </a:effectLst>
  </dgm:bg>
  <dgm:whole>
    <a:ln>
      <a:solidFill>
        <a:srgbClr val="4D738A"/>
      </a:solidFill>
    </a:ln>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1C17FF-55A4-4A89-A8A8-EBD9387A72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5A981179-2619-4FCF-87B3-30DC236250F2}">
      <dgm:prSet phldrT="[Text]"/>
      <dgm:spPr>
        <a:solidFill>
          <a:srgbClr val="4D738A"/>
        </a:solidFill>
      </dgm:spPr>
      <dgm:t>
        <a:bodyPr/>
        <a:lstStyle/>
        <a:p>
          <a:pPr algn="l"/>
          <a:r>
            <a:rPr lang="en-GB" b="1" dirty="0">
              <a:solidFill>
                <a:schemeClr val="bg1"/>
              </a:solidFill>
            </a:rPr>
            <a:t>Individual circumstances</a:t>
          </a:r>
        </a:p>
      </dgm:t>
    </dgm:pt>
    <dgm:pt modelId="{B6986371-B858-417D-96D4-ED2D4FB79743}" type="parTrans" cxnId="{350CA965-B029-43B9-ACCF-8C6A0B22B881}">
      <dgm:prSet/>
      <dgm:spPr/>
      <dgm:t>
        <a:bodyPr/>
        <a:lstStyle/>
        <a:p>
          <a:pPr algn="l"/>
          <a:endParaRPr lang="en-GB"/>
        </a:p>
      </dgm:t>
    </dgm:pt>
    <dgm:pt modelId="{9DF87E4A-15FF-4467-9C06-57FF1B28E6F4}" type="sibTrans" cxnId="{350CA965-B029-43B9-ACCF-8C6A0B22B881}">
      <dgm:prSet/>
      <dgm:spPr/>
      <dgm:t>
        <a:bodyPr/>
        <a:lstStyle/>
        <a:p>
          <a:pPr algn="l"/>
          <a:endParaRPr lang="en-GB"/>
        </a:p>
      </dgm:t>
    </dgm:pt>
    <dgm:pt modelId="{B1C98317-56A9-4EE5-8E6F-317C24FD7677}">
      <dgm:prSet phldrT="[Text]"/>
      <dgm:spPr>
        <a:solidFill>
          <a:srgbClr val="D4DFEC">
            <a:alpha val="90000"/>
          </a:srgbClr>
        </a:solidFill>
      </dgm:spPr>
      <dgm:t>
        <a:bodyPr/>
        <a:lstStyle/>
        <a:p>
          <a:pPr marL="144000" marR="0" lvl="0" indent="-144000" algn="l" defTabSz="914400" eaLnBrk="1" fontAlgn="auto" latinLnBrk="0" hangingPunct="1">
            <a:lnSpc>
              <a:spcPct val="100000"/>
            </a:lnSpc>
            <a:spcBef>
              <a:spcPts val="600"/>
            </a:spcBef>
            <a:spcAft>
              <a:spcPts val="1200"/>
            </a:spcAft>
            <a:buClrTx/>
            <a:buSzTx/>
            <a:buFontTx/>
            <a:buNone/>
            <a:tabLst/>
            <a:defRPr/>
          </a:pPr>
          <a:r>
            <a:rPr lang="en-GB" dirty="0">
              <a:solidFill>
                <a:srgbClr val="4D738A"/>
              </a:solidFill>
              <a:latin typeface="+mn-lt"/>
            </a:rPr>
            <a:t>Exceptional individual circumstances</a:t>
          </a:r>
        </a:p>
      </dgm:t>
    </dgm:pt>
    <dgm:pt modelId="{748BAB3C-35D4-4950-9F36-4680F4262308}" type="parTrans" cxnId="{1A1C5F6C-9ABD-4DFD-AA47-A5016E8CB586}">
      <dgm:prSet/>
      <dgm:spPr/>
      <dgm:t>
        <a:bodyPr/>
        <a:lstStyle/>
        <a:p>
          <a:pPr algn="l"/>
          <a:endParaRPr lang="en-GB"/>
        </a:p>
      </dgm:t>
    </dgm:pt>
    <dgm:pt modelId="{BAE2BFA4-F8B3-4685-BA26-DFF1B7EA22D5}" type="sibTrans" cxnId="{1A1C5F6C-9ABD-4DFD-AA47-A5016E8CB586}">
      <dgm:prSet/>
      <dgm:spPr/>
      <dgm:t>
        <a:bodyPr/>
        <a:lstStyle/>
        <a:p>
          <a:pPr algn="l"/>
          <a:endParaRPr lang="en-GB"/>
        </a:p>
      </dgm:t>
    </dgm:pt>
    <dgm:pt modelId="{D0BD03B1-E1B4-498B-B2D7-531C8A066245}">
      <dgm:prSet phldrT="[Text]"/>
      <dgm:spPr>
        <a:solidFill>
          <a:srgbClr val="4D738A"/>
        </a:solidFill>
      </dgm:spPr>
      <dgm:t>
        <a:bodyPr/>
        <a:lstStyle/>
        <a:p>
          <a:pPr marL="144000" indent="-144000" algn="l">
            <a:lnSpc>
              <a:spcPct val="100000"/>
            </a:lnSpc>
            <a:spcBef>
              <a:spcPts val="600"/>
            </a:spcBef>
            <a:spcAft>
              <a:spcPts val="1200"/>
            </a:spcAft>
          </a:pPr>
          <a:r>
            <a:rPr lang="en-GB" b="1" dirty="0">
              <a:solidFill>
                <a:schemeClr val="bg1"/>
              </a:solidFill>
            </a:rPr>
            <a:t>Unit circumstances</a:t>
          </a:r>
        </a:p>
      </dgm:t>
    </dgm:pt>
    <dgm:pt modelId="{1860099A-D7E1-4EEB-9DE5-D21A4697FA69}" type="parTrans" cxnId="{24C7455A-29B7-4819-B9A5-D8F07274A16C}">
      <dgm:prSet/>
      <dgm:spPr/>
      <dgm:t>
        <a:bodyPr/>
        <a:lstStyle/>
        <a:p>
          <a:pPr algn="l"/>
          <a:endParaRPr lang="en-GB"/>
        </a:p>
      </dgm:t>
    </dgm:pt>
    <dgm:pt modelId="{570DE46E-497B-4542-AC2F-40F6D21D9935}" type="sibTrans" cxnId="{24C7455A-29B7-4819-B9A5-D8F07274A16C}">
      <dgm:prSet/>
      <dgm:spPr/>
      <dgm:t>
        <a:bodyPr/>
        <a:lstStyle/>
        <a:p>
          <a:pPr algn="l"/>
          <a:endParaRPr lang="en-GB"/>
        </a:p>
      </dgm:t>
    </dgm:pt>
    <dgm:pt modelId="{6F661D63-A329-4CCA-A15B-BBB984F5285C}">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rgbClr val="4D738A"/>
              </a:solidFill>
            </a:rPr>
            <a:t>Measures to account for units with higher proportions of staff not able to research productively due to individual circumstances</a:t>
          </a:r>
        </a:p>
      </dgm:t>
    </dgm:pt>
    <dgm:pt modelId="{A748F642-338A-4753-8594-D171C3C1C3DD}" type="parTrans" cxnId="{3F96DA72-9C39-4F2C-8927-92D2D3E558A5}">
      <dgm:prSet/>
      <dgm:spPr/>
      <dgm:t>
        <a:bodyPr/>
        <a:lstStyle/>
        <a:p>
          <a:endParaRPr lang="en-GB"/>
        </a:p>
      </dgm:t>
    </dgm:pt>
    <dgm:pt modelId="{AB0A36B9-88B2-41A2-B457-E8A8A9584A12}" type="sibTrans" cxnId="{3F96DA72-9C39-4F2C-8927-92D2D3E558A5}">
      <dgm:prSet/>
      <dgm:spPr/>
      <dgm:t>
        <a:bodyPr/>
        <a:lstStyle/>
        <a:p>
          <a:endParaRPr lang="en-GB"/>
        </a:p>
      </dgm:t>
    </dgm:pt>
    <dgm:pt modelId="{6A3F8C1B-6C02-47EA-AC50-6E3F57CA3C1F}">
      <dgm:prSet phldrT="[Text]"/>
      <dgm:spPr>
        <a:solidFill>
          <a:srgbClr val="D4DFEC">
            <a:alpha val="90000"/>
          </a:srgbClr>
        </a:solidFill>
      </dgm:spPr>
      <dgm:t>
        <a:bodyPr/>
        <a:lstStyle/>
        <a:p>
          <a:pPr marL="144000" marR="0" lvl="0" indent="-144000" algn="l" defTabSz="914400" eaLnBrk="1" fontAlgn="auto" latinLnBrk="0" hangingPunct="1">
            <a:lnSpc>
              <a:spcPct val="100000"/>
            </a:lnSpc>
            <a:spcBef>
              <a:spcPts val="600"/>
            </a:spcBef>
            <a:spcAft>
              <a:spcPts val="1200"/>
            </a:spcAft>
            <a:buClrTx/>
            <a:buSzTx/>
            <a:buFontTx/>
            <a:buNone/>
            <a:tabLst/>
            <a:defRPr/>
          </a:pPr>
          <a:r>
            <a:rPr lang="en-GB" dirty="0">
              <a:solidFill>
                <a:srgbClr val="4D738A"/>
              </a:solidFill>
              <a:latin typeface="+mn-lt"/>
            </a:rPr>
            <a:t>Staff may be returned without min of one output</a:t>
          </a:r>
        </a:p>
      </dgm:t>
    </dgm:pt>
    <dgm:pt modelId="{D5D265E2-2CDA-431F-AA8B-BE2BAB3A964A}" type="parTrans" cxnId="{8BEF6E2A-56C9-4ED8-9047-37D7C6A9A45B}">
      <dgm:prSet/>
      <dgm:spPr/>
      <dgm:t>
        <a:bodyPr/>
        <a:lstStyle/>
        <a:p>
          <a:endParaRPr lang="en-GB"/>
        </a:p>
      </dgm:t>
    </dgm:pt>
    <dgm:pt modelId="{39D1A8FC-D297-4B55-8083-65070B4BF106}" type="sibTrans" cxnId="{8BEF6E2A-56C9-4ED8-9047-37D7C6A9A45B}">
      <dgm:prSet/>
      <dgm:spPr/>
      <dgm:t>
        <a:bodyPr/>
        <a:lstStyle/>
        <a:p>
          <a:endParaRPr lang="en-GB"/>
        </a:p>
      </dgm:t>
    </dgm:pt>
    <dgm:pt modelId="{4046EB99-AF5E-4EB1-9C24-0B43208BCDF8}">
      <dgm:prSet phldrT="[Text]"/>
      <dgm:spPr>
        <a:solidFill>
          <a:srgbClr val="D4DFEC">
            <a:alpha val="90000"/>
          </a:srgbClr>
        </a:solidFill>
      </dgm:spPr>
      <dgm:t>
        <a:bodyPr/>
        <a:lstStyle/>
        <a:p>
          <a:pPr marL="144000" marR="0" lvl="0" indent="-144000" algn="l" defTabSz="914400" eaLnBrk="1" fontAlgn="auto" latinLnBrk="0" hangingPunct="1">
            <a:lnSpc>
              <a:spcPct val="100000"/>
            </a:lnSpc>
            <a:spcBef>
              <a:spcPts val="600"/>
            </a:spcBef>
            <a:spcAft>
              <a:spcPts val="1200"/>
            </a:spcAft>
            <a:buClrTx/>
            <a:buSzTx/>
            <a:buFontTx/>
            <a:buNone/>
            <a:tabLst/>
            <a:defRPr/>
          </a:pPr>
          <a:r>
            <a:rPr lang="en-GB" dirty="0">
              <a:solidFill>
                <a:srgbClr val="4D738A"/>
              </a:solidFill>
              <a:latin typeface="+mn-lt"/>
            </a:rPr>
            <a:t>Unit’s output requirement reduced by one</a:t>
          </a:r>
        </a:p>
      </dgm:t>
    </dgm:pt>
    <dgm:pt modelId="{5C629965-0144-4630-943E-3E43D9CDC28D}" type="parTrans" cxnId="{34113937-2969-402A-9A85-D49BBD993D24}">
      <dgm:prSet/>
      <dgm:spPr/>
      <dgm:t>
        <a:bodyPr/>
        <a:lstStyle/>
        <a:p>
          <a:endParaRPr lang="en-GB"/>
        </a:p>
      </dgm:t>
    </dgm:pt>
    <dgm:pt modelId="{50B2F4DA-FDEA-4B4E-ACC7-F5AC6AFECD0F}" type="sibTrans" cxnId="{34113937-2969-402A-9A85-D49BBD993D24}">
      <dgm:prSet/>
      <dgm:spPr/>
      <dgm:t>
        <a:bodyPr/>
        <a:lstStyle/>
        <a:p>
          <a:endParaRPr lang="en-GB"/>
        </a:p>
      </dgm:t>
    </dgm:pt>
    <dgm:pt modelId="{3D529402-A65C-471B-82C3-CB1F4A61EA1F}">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rgbClr val="4D738A"/>
              </a:solidFill>
            </a:rPr>
            <a:t>Optional reduction in unit’s output requirement, in relation to proportion of staff meeting set criteria</a:t>
          </a:r>
        </a:p>
        <a:p>
          <a:pPr marL="144000" indent="-144000" algn="l">
            <a:lnSpc>
              <a:spcPct val="100000"/>
            </a:lnSpc>
            <a:spcBef>
              <a:spcPts val="600"/>
            </a:spcBef>
            <a:spcAft>
              <a:spcPts val="1200"/>
            </a:spcAft>
          </a:pPr>
          <a:endParaRPr lang="en-GB" dirty="0">
            <a:solidFill>
              <a:schemeClr val="tx2"/>
            </a:solidFill>
          </a:endParaRPr>
        </a:p>
      </dgm:t>
    </dgm:pt>
    <dgm:pt modelId="{FC88502A-6B3B-47FB-BF61-B3B9FC08A7F8}" type="parTrans" cxnId="{131214BD-1280-4B85-82E3-89797E87096B}">
      <dgm:prSet/>
      <dgm:spPr/>
      <dgm:t>
        <a:bodyPr/>
        <a:lstStyle/>
        <a:p>
          <a:endParaRPr lang="en-GB"/>
        </a:p>
      </dgm:t>
    </dgm:pt>
    <dgm:pt modelId="{43B12DED-EAB3-495A-A56C-7F18CB42B550}" type="sibTrans" cxnId="{131214BD-1280-4B85-82E3-89797E87096B}">
      <dgm:prSet/>
      <dgm:spPr/>
      <dgm:t>
        <a:bodyPr/>
        <a:lstStyle/>
        <a:p>
          <a:endParaRPr lang="en-GB"/>
        </a:p>
      </dgm:t>
    </dgm:pt>
    <dgm:pt modelId="{D1C7E2BE-FFBF-41FF-8799-4717B624E7D0}" type="pres">
      <dgm:prSet presAssocID="{9E1C17FF-55A4-4A89-A8A8-EBD9387A726A}" presName="Name0" presStyleCnt="0">
        <dgm:presLayoutVars>
          <dgm:dir/>
          <dgm:animLvl val="lvl"/>
          <dgm:resizeHandles val="exact"/>
        </dgm:presLayoutVars>
      </dgm:prSet>
      <dgm:spPr/>
      <dgm:t>
        <a:bodyPr/>
        <a:lstStyle/>
        <a:p>
          <a:endParaRPr lang="en-US"/>
        </a:p>
      </dgm:t>
    </dgm:pt>
    <dgm:pt modelId="{2ACF8B85-EF07-4B02-9EAE-0B9A6E3FC0C1}" type="pres">
      <dgm:prSet presAssocID="{5A981179-2619-4FCF-87B3-30DC236250F2}" presName="composite" presStyleCnt="0"/>
      <dgm:spPr/>
    </dgm:pt>
    <dgm:pt modelId="{90D67F4F-A2D9-4131-8BB9-08E537DD785D}" type="pres">
      <dgm:prSet presAssocID="{5A981179-2619-4FCF-87B3-30DC236250F2}" presName="parTx" presStyleLbl="alignNode1" presStyleIdx="0" presStyleCnt="2" custLinFactNeighborY="2344">
        <dgm:presLayoutVars>
          <dgm:chMax val="0"/>
          <dgm:chPref val="0"/>
          <dgm:bulletEnabled val="1"/>
        </dgm:presLayoutVars>
      </dgm:prSet>
      <dgm:spPr/>
      <dgm:t>
        <a:bodyPr/>
        <a:lstStyle/>
        <a:p>
          <a:endParaRPr lang="en-US"/>
        </a:p>
      </dgm:t>
    </dgm:pt>
    <dgm:pt modelId="{9E079ABB-3823-4D0A-9379-2790EFBC7242}" type="pres">
      <dgm:prSet presAssocID="{5A981179-2619-4FCF-87B3-30DC236250F2}" presName="desTx" presStyleLbl="alignAccFollowNode1" presStyleIdx="0" presStyleCnt="2">
        <dgm:presLayoutVars>
          <dgm:bulletEnabled val="1"/>
        </dgm:presLayoutVars>
      </dgm:prSet>
      <dgm:spPr/>
      <dgm:t>
        <a:bodyPr/>
        <a:lstStyle/>
        <a:p>
          <a:endParaRPr lang="en-US"/>
        </a:p>
      </dgm:t>
    </dgm:pt>
    <dgm:pt modelId="{02B9522B-827C-4270-8BAE-88C6F546BAA4}" type="pres">
      <dgm:prSet presAssocID="{9DF87E4A-15FF-4467-9C06-57FF1B28E6F4}" presName="space" presStyleCnt="0"/>
      <dgm:spPr/>
    </dgm:pt>
    <dgm:pt modelId="{52266E5F-0824-4FA3-ADCF-7DD40B903F76}" type="pres">
      <dgm:prSet presAssocID="{D0BD03B1-E1B4-498B-B2D7-531C8A066245}" presName="composite" presStyleCnt="0"/>
      <dgm:spPr/>
    </dgm:pt>
    <dgm:pt modelId="{586DE207-BBC9-4A88-A998-D2AEC89EAF79}" type="pres">
      <dgm:prSet presAssocID="{D0BD03B1-E1B4-498B-B2D7-531C8A066245}" presName="parTx" presStyleLbl="alignNode1" presStyleIdx="1" presStyleCnt="2" custLinFactNeighborX="-4195" custLinFactNeighborY="2344">
        <dgm:presLayoutVars>
          <dgm:chMax val="0"/>
          <dgm:chPref val="0"/>
          <dgm:bulletEnabled val="1"/>
        </dgm:presLayoutVars>
      </dgm:prSet>
      <dgm:spPr/>
      <dgm:t>
        <a:bodyPr/>
        <a:lstStyle/>
        <a:p>
          <a:endParaRPr lang="en-US"/>
        </a:p>
      </dgm:t>
    </dgm:pt>
    <dgm:pt modelId="{04E149B8-C0C8-4A54-B9BA-0DE75698D2C8}" type="pres">
      <dgm:prSet presAssocID="{D0BD03B1-E1B4-498B-B2D7-531C8A066245}" presName="desTx" presStyleLbl="alignAccFollowNode1" presStyleIdx="1" presStyleCnt="2" custLinFactNeighborX="-4195" custLinFactNeighborY="503">
        <dgm:presLayoutVars>
          <dgm:bulletEnabled val="1"/>
        </dgm:presLayoutVars>
      </dgm:prSet>
      <dgm:spPr/>
      <dgm:t>
        <a:bodyPr/>
        <a:lstStyle/>
        <a:p>
          <a:endParaRPr lang="en-US"/>
        </a:p>
      </dgm:t>
    </dgm:pt>
  </dgm:ptLst>
  <dgm:cxnLst>
    <dgm:cxn modelId="{E8C3978C-F289-4860-8EA2-00496229C475}" type="presOf" srcId="{5A981179-2619-4FCF-87B3-30DC236250F2}" destId="{90D67F4F-A2D9-4131-8BB9-08E537DD785D}" srcOrd="0" destOrd="0" presId="urn:microsoft.com/office/officeart/2005/8/layout/hList1"/>
    <dgm:cxn modelId="{8BEF6E2A-56C9-4ED8-9047-37D7C6A9A45B}" srcId="{5A981179-2619-4FCF-87B3-30DC236250F2}" destId="{6A3F8C1B-6C02-47EA-AC50-6E3F57CA3C1F}" srcOrd="1" destOrd="0" parTransId="{D5D265E2-2CDA-431F-AA8B-BE2BAB3A964A}" sibTransId="{39D1A8FC-D297-4B55-8083-65070B4BF106}"/>
    <dgm:cxn modelId="{CBC81AC6-76D9-4965-AB36-B32F0878396A}" type="presOf" srcId="{6F661D63-A329-4CCA-A15B-BBB984F5285C}" destId="{04E149B8-C0C8-4A54-B9BA-0DE75698D2C8}" srcOrd="0" destOrd="0" presId="urn:microsoft.com/office/officeart/2005/8/layout/hList1"/>
    <dgm:cxn modelId="{B5E7F829-F2C0-421D-9F8B-9C99AE30EBDB}" type="presOf" srcId="{4046EB99-AF5E-4EB1-9C24-0B43208BCDF8}" destId="{9E079ABB-3823-4D0A-9379-2790EFBC7242}" srcOrd="0" destOrd="2" presId="urn:microsoft.com/office/officeart/2005/8/layout/hList1"/>
    <dgm:cxn modelId="{D9B26E8A-E5F7-44F1-A70C-FF9396622DB5}" type="presOf" srcId="{B1C98317-56A9-4EE5-8E6F-317C24FD7677}" destId="{9E079ABB-3823-4D0A-9379-2790EFBC7242}" srcOrd="0" destOrd="0" presId="urn:microsoft.com/office/officeart/2005/8/layout/hList1"/>
    <dgm:cxn modelId="{C5E3B8F0-9FC9-4131-B408-C82B3F68198F}" type="presOf" srcId="{6A3F8C1B-6C02-47EA-AC50-6E3F57CA3C1F}" destId="{9E079ABB-3823-4D0A-9379-2790EFBC7242}" srcOrd="0" destOrd="1" presId="urn:microsoft.com/office/officeart/2005/8/layout/hList1"/>
    <dgm:cxn modelId="{34113937-2969-402A-9A85-D49BBD993D24}" srcId="{5A981179-2619-4FCF-87B3-30DC236250F2}" destId="{4046EB99-AF5E-4EB1-9C24-0B43208BCDF8}" srcOrd="2" destOrd="0" parTransId="{5C629965-0144-4630-943E-3E43D9CDC28D}" sibTransId="{50B2F4DA-FDEA-4B4E-ACC7-F5AC6AFECD0F}"/>
    <dgm:cxn modelId="{ECEBE0DA-1014-4FCC-B0B4-A2A1D7BE5B49}" type="presOf" srcId="{D0BD03B1-E1B4-498B-B2D7-531C8A066245}" destId="{586DE207-BBC9-4A88-A998-D2AEC89EAF79}" srcOrd="0" destOrd="0" presId="urn:microsoft.com/office/officeart/2005/8/layout/hList1"/>
    <dgm:cxn modelId="{131214BD-1280-4B85-82E3-89797E87096B}" srcId="{D0BD03B1-E1B4-498B-B2D7-531C8A066245}" destId="{3D529402-A65C-471B-82C3-CB1F4A61EA1F}" srcOrd="1" destOrd="0" parTransId="{FC88502A-6B3B-47FB-BF61-B3B9FC08A7F8}" sibTransId="{43B12DED-EAB3-495A-A56C-7F18CB42B550}"/>
    <dgm:cxn modelId="{672744B9-7156-40EE-B5DD-ABB49E48E0B0}" type="presOf" srcId="{3D529402-A65C-471B-82C3-CB1F4A61EA1F}" destId="{04E149B8-C0C8-4A54-B9BA-0DE75698D2C8}" srcOrd="0" destOrd="1" presId="urn:microsoft.com/office/officeart/2005/8/layout/hList1"/>
    <dgm:cxn modelId="{24C7455A-29B7-4819-B9A5-D8F07274A16C}" srcId="{9E1C17FF-55A4-4A89-A8A8-EBD9387A726A}" destId="{D0BD03B1-E1B4-498B-B2D7-531C8A066245}" srcOrd="1" destOrd="0" parTransId="{1860099A-D7E1-4EEB-9DE5-D21A4697FA69}" sibTransId="{570DE46E-497B-4542-AC2F-40F6D21D9935}"/>
    <dgm:cxn modelId="{3F96DA72-9C39-4F2C-8927-92D2D3E558A5}" srcId="{D0BD03B1-E1B4-498B-B2D7-531C8A066245}" destId="{6F661D63-A329-4CCA-A15B-BBB984F5285C}" srcOrd="0" destOrd="0" parTransId="{A748F642-338A-4753-8594-D171C3C1C3DD}" sibTransId="{AB0A36B9-88B2-41A2-B457-E8A8A9584A12}"/>
    <dgm:cxn modelId="{350CA965-B029-43B9-ACCF-8C6A0B22B881}" srcId="{9E1C17FF-55A4-4A89-A8A8-EBD9387A726A}" destId="{5A981179-2619-4FCF-87B3-30DC236250F2}" srcOrd="0" destOrd="0" parTransId="{B6986371-B858-417D-96D4-ED2D4FB79743}" sibTransId="{9DF87E4A-15FF-4467-9C06-57FF1B28E6F4}"/>
    <dgm:cxn modelId="{2F6C44C7-720C-47C5-9407-E896255ACC4B}" type="presOf" srcId="{9E1C17FF-55A4-4A89-A8A8-EBD9387A726A}" destId="{D1C7E2BE-FFBF-41FF-8799-4717B624E7D0}" srcOrd="0" destOrd="0" presId="urn:microsoft.com/office/officeart/2005/8/layout/hList1"/>
    <dgm:cxn modelId="{1A1C5F6C-9ABD-4DFD-AA47-A5016E8CB586}" srcId="{5A981179-2619-4FCF-87B3-30DC236250F2}" destId="{B1C98317-56A9-4EE5-8E6F-317C24FD7677}" srcOrd="0" destOrd="0" parTransId="{748BAB3C-35D4-4950-9F36-4680F4262308}" sibTransId="{BAE2BFA4-F8B3-4685-BA26-DFF1B7EA22D5}"/>
    <dgm:cxn modelId="{A1708D92-2DC6-4A47-B25D-015735E52471}" type="presParOf" srcId="{D1C7E2BE-FFBF-41FF-8799-4717B624E7D0}" destId="{2ACF8B85-EF07-4B02-9EAE-0B9A6E3FC0C1}" srcOrd="0" destOrd="0" presId="urn:microsoft.com/office/officeart/2005/8/layout/hList1"/>
    <dgm:cxn modelId="{E20FCEE7-C87B-4E46-80B8-AE69B8477975}" type="presParOf" srcId="{2ACF8B85-EF07-4B02-9EAE-0B9A6E3FC0C1}" destId="{90D67F4F-A2D9-4131-8BB9-08E537DD785D}" srcOrd="0" destOrd="0" presId="urn:microsoft.com/office/officeart/2005/8/layout/hList1"/>
    <dgm:cxn modelId="{01543A43-4509-494B-A6E8-A36BA3C9C501}" type="presParOf" srcId="{2ACF8B85-EF07-4B02-9EAE-0B9A6E3FC0C1}" destId="{9E079ABB-3823-4D0A-9379-2790EFBC7242}" srcOrd="1" destOrd="0" presId="urn:microsoft.com/office/officeart/2005/8/layout/hList1"/>
    <dgm:cxn modelId="{62EAB37C-3BF3-45F6-ACD7-5D309D050C66}" type="presParOf" srcId="{D1C7E2BE-FFBF-41FF-8799-4717B624E7D0}" destId="{02B9522B-827C-4270-8BAE-88C6F546BAA4}" srcOrd="1" destOrd="0" presId="urn:microsoft.com/office/officeart/2005/8/layout/hList1"/>
    <dgm:cxn modelId="{136371E4-2275-44E0-99BF-12129AB0C7EC}" type="presParOf" srcId="{D1C7E2BE-FFBF-41FF-8799-4717B624E7D0}" destId="{52266E5F-0824-4FA3-ADCF-7DD40B903F76}" srcOrd="2" destOrd="0" presId="urn:microsoft.com/office/officeart/2005/8/layout/hList1"/>
    <dgm:cxn modelId="{3B748CC9-EB64-4F57-9518-2860802C8BFD}" type="presParOf" srcId="{52266E5F-0824-4FA3-ADCF-7DD40B903F76}" destId="{586DE207-BBC9-4A88-A998-D2AEC89EAF79}" srcOrd="0" destOrd="0" presId="urn:microsoft.com/office/officeart/2005/8/layout/hList1"/>
    <dgm:cxn modelId="{9A596D3B-BCFC-4DAA-BBA7-4E1B34EAFC5C}" type="presParOf" srcId="{52266E5F-0824-4FA3-ADCF-7DD40B903F76}" destId="{04E149B8-C0C8-4A54-B9BA-0DE75698D2C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AC8BC6-B282-47A6-8FDC-323F008E8B79}"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EAD97458-F8B4-4237-B8CE-A806D3D72BA4}">
      <dgm:prSet phldrT="[Text]"/>
      <dgm:spPr>
        <a:solidFill>
          <a:srgbClr val="D4DFEC">
            <a:alpha val="90000"/>
          </a:srgbClr>
        </a:solidFill>
        <a:ln>
          <a:solidFill>
            <a:srgbClr val="FF9F19">
              <a:alpha val="90000"/>
            </a:srgbClr>
          </a:solidFill>
        </a:ln>
      </dgm:spPr>
      <dgm:t>
        <a:bodyPr/>
        <a:lstStyle/>
        <a:p>
          <a:r>
            <a:rPr lang="en-GB" dirty="0">
              <a:solidFill>
                <a:srgbClr val="4D738A"/>
              </a:solidFill>
            </a:rPr>
            <a:t>Process for ensuring a fair approach to selecting outputs</a:t>
          </a:r>
        </a:p>
      </dgm:t>
    </dgm:pt>
    <dgm:pt modelId="{8528A0AC-8F62-4D70-BE82-3FBA86C1AFCD}" type="parTrans" cxnId="{FDCE619B-46C6-4E1A-8CB8-587473566045}">
      <dgm:prSet/>
      <dgm:spPr/>
      <dgm:t>
        <a:bodyPr/>
        <a:lstStyle/>
        <a:p>
          <a:endParaRPr lang="en-GB"/>
        </a:p>
      </dgm:t>
    </dgm:pt>
    <dgm:pt modelId="{6BF38CA6-5CE9-48E3-B80F-48794D482A90}" type="sibTrans" cxnId="{FDCE619B-46C6-4E1A-8CB8-587473566045}">
      <dgm:prSet/>
      <dgm:spPr/>
      <dgm:t>
        <a:bodyPr/>
        <a:lstStyle/>
        <a:p>
          <a:endParaRPr lang="en-GB"/>
        </a:p>
      </dgm:t>
    </dgm:pt>
    <dgm:pt modelId="{9A8C439E-7E48-44CB-8815-FADAF65DB755}">
      <dgm:prSet phldrT="[Text]"/>
      <dgm:spPr>
        <a:solidFill>
          <a:srgbClr val="D4DFEC">
            <a:alpha val="90000"/>
          </a:srgbClr>
        </a:solidFill>
        <a:ln>
          <a:solidFill>
            <a:srgbClr val="FF9F19">
              <a:alpha val="90000"/>
            </a:srgbClr>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solidFill>
                <a:srgbClr val="4D738A"/>
              </a:solidFill>
            </a:rPr>
            <a:t>Process(</a:t>
          </a:r>
          <a:r>
            <a:rPr lang="en-GB" dirty="0" err="1">
              <a:solidFill>
                <a:srgbClr val="4D738A"/>
              </a:solidFill>
            </a:rPr>
            <a:t>es</a:t>
          </a:r>
          <a:r>
            <a:rPr lang="en-GB" dirty="0">
              <a:solidFill>
                <a:srgbClr val="4D738A"/>
              </a:solidFill>
            </a:rPr>
            <a:t>) for identifying Category A submitted staff in any UOAs where not submitting 100 per cent</a:t>
          </a:r>
        </a:p>
      </dgm:t>
    </dgm:pt>
    <dgm:pt modelId="{91AFFEAA-C1C5-40DE-8C5D-C2B39E519A43}" type="parTrans" cxnId="{179C5564-E3CC-4F46-9C4D-C5196AB87493}">
      <dgm:prSet/>
      <dgm:spPr/>
      <dgm:t>
        <a:bodyPr/>
        <a:lstStyle/>
        <a:p>
          <a:endParaRPr lang="en-GB"/>
        </a:p>
      </dgm:t>
    </dgm:pt>
    <dgm:pt modelId="{C27969B0-1CA8-4178-8C34-65505E807AFD}" type="sibTrans" cxnId="{179C5564-E3CC-4F46-9C4D-C5196AB87493}">
      <dgm:prSet/>
      <dgm:spPr/>
      <dgm:t>
        <a:bodyPr/>
        <a:lstStyle/>
        <a:p>
          <a:endParaRPr lang="en-GB"/>
        </a:p>
      </dgm:t>
    </dgm:pt>
    <dgm:pt modelId="{FF1F3783-7049-4194-BAA7-74FD79DE50C2}">
      <dgm:prSet phldrT="[Text]" custT="1"/>
      <dgm:spPr>
        <a:noFill/>
      </dgm:spPr>
      <dgm:t>
        <a:bodyPr/>
        <a:lstStyle/>
        <a:p>
          <a:r>
            <a:rPr lang="en-GB" sz="3600" dirty="0">
              <a:solidFill>
                <a:srgbClr val="4D738A"/>
              </a:solidFill>
            </a:rPr>
            <a:t>Code of practice to cover:</a:t>
          </a:r>
        </a:p>
      </dgm:t>
    </dgm:pt>
    <dgm:pt modelId="{9FED5054-6E7B-4CB2-A756-F13A541EDFFF}" type="sibTrans" cxnId="{2F23986C-58A7-4EB1-B3A9-A5A1A38D5CFC}">
      <dgm:prSet/>
      <dgm:spPr/>
      <dgm:t>
        <a:bodyPr/>
        <a:lstStyle/>
        <a:p>
          <a:endParaRPr lang="en-GB"/>
        </a:p>
      </dgm:t>
    </dgm:pt>
    <dgm:pt modelId="{5C409043-F18D-4CE4-AF47-F57C14EA3F56}" type="parTrans" cxnId="{2F23986C-58A7-4EB1-B3A9-A5A1A38D5CFC}">
      <dgm:prSet/>
      <dgm:spPr/>
      <dgm:t>
        <a:bodyPr/>
        <a:lstStyle/>
        <a:p>
          <a:endParaRPr lang="en-GB"/>
        </a:p>
      </dgm:t>
    </dgm:pt>
    <dgm:pt modelId="{4BD24C5D-FBE8-4313-AE0C-67B0D834179B}" type="pres">
      <dgm:prSet presAssocID="{8DAC8BC6-B282-47A6-8FDC-323F008E8B79}" presName="Name0" presStyleCnt="0">
        <dgm:presLayoutVars>
          <dgm:dir/>
          <dgm:animLvl val="lvl"/>
          <dgm:resizeHandles val="exact"/>
        </dgm:presLayoutVars>
      </dgm:prSet>
      <dgm:spPr/>
      <dgm:t>
        <a:bodyPr/>
        <a:lstStyle/>
        <a:p>
          <a:endParaRPr lang="en-US"/>
        </a:p>
      </dgm:t>
    </dgm:pt>
    <dgm:pt modelId="{E9A896B4-55AD-4FAA-A3EC-AFCF40B2700B}" type="pres">
      <dgm:prSet presAssocID="{FF1F3783-7049-4194-BAA7-74FD79DE50C2}" presName="boxAndChildren" presStyleCnt="0"/>
      <dgm:spPr/>
    </dgm:pt>
    <dgm:pt modelId="{F468769F-EB62-42A8-B1EB-30A32A2C9AC0}" type="pres">
      <dgm:prSet presAssocID="{FF1F3783-7049-4194-BAA7-74FD79DE50C2}" presName="parentTextBox" presStyleLbl="node1" presStyleIdx="0" presStyleCnt="1"/>
      <dgm:spPr/>
      <dgm:t>
        <a:bodyPr/>
        <a:lstStyle/>
        <a:p>
          <a:endParaRPr lang="en-US"/>
        </a:p>
      </dgm:t>
    </dgm:pt>
    <dgm:pt modelId="{933D7328-189F-4E22-AE1A-EFDAB4393AE2}" type="pres">
      <dgm:prSet presAssocID="{FF1F3783-7049-4194-BAA7-74FD79DE50C2}" presName="entireBox" presStyleLbl="node1" presStyleIdx="0" presStyleCnt="1" custLinFactNeighborX="-4318" custLinFactNeighborY="-68869"/>
      <dgm:spPr/>
      <dgm:t>
        <a:bodyPr/>
        <a:lstStyle/>
        <a:p>
          <a:endParaRPr lang="en-US"/>
        </a:p>
      </dgm:t>
    </dgm:pt>
    <dgm:pt modelId="{92C00EF7-4B1F-4BF7-A6F0-C71962D55090}" type="pres">
      <dgm:prSet presAssocID="{FF1F3783-7049-4194-BAA7-74FD79DE50C2}" presName="descendantBox" presStyleCnt="0"/>
      <dgm:spPr/>
    </dgm:pt>
    <dgm:pt modelId="{AB038114-8AAF-4BB9-9A62-7D811D87A744}" type="pres">
      <dgm:prSet presAssocID="{EAD97458-F8B4-4237-B8CE-A806D3D72BA4}" presName="childTextBox" presStyleLbl="fgAccFollowNode1" presStyleIdx="0" presStyleCnt="2" custScaleX="95755" custScaleY="124530" custLinFactNeighborX="135" custLinFactNeighborY="-12495">
        <dgm:presLayoutVars>
          <dgm:bulletEnabled val="1"/>
        </dgm:presLayoutVars>
      </dgm:prSet>
      <dgm:spPr/>
      <dgm:t>
        <a:bodyPr/>
        <a:lstStyle/>
        <a:p>
          <a:endParaRPr lang="en-US"/>
        </a:p>
      </dgm:t>
    </dgm:pt>
    <dgm:pt modelId="{86860AF1-E86A-437C-86F8-77E8AD5522B5}" type="pres">
      <dgm:prSet presAssocID="{9A8C439E-7E48-44CB-8815-FADAF65DB755}" presName="childTextBox" presStyleLbl="fgAccFollowNode1" presStyleIdx="1" presStyleCnt="2" custScaleY="124530" custLinFactNeighborX="-544" custLinFactNeighborY="-12495">
        <dgm:presLayoutVars>
          <dgm:bulletEnabled val="1"/>
        </dgm:presLayoutVars>
      </dgm:prSet>
      <dgm:spPr/>
      <dgm:t>
        <a:bodyPr/>
        <a:lstStyle/>
        <a:p>
          <a:endParaRPr lang="en-US"/>
        </a:p>
      </dgm:t>
    </dgm:pt>
  </dgm:ptLst>
  <dgm:cxnLst>
    <dgm:cxn modelId="{2F23986C-58A7-4EB1-B3A9-A5A1A38D5CFC}" srcId="{8DAC8BC6-B282-47A6-8FDC-323F008E8B79}" destId="{FF1F3783-7049-4194-BAA7-74FD79DE50C2}" srcOrd="0" destOrd="0" parTransId="{5C409043-F18D-4CE4-AF47-F57C14EA3F56}" sibTransId="{9FED5054-6E7B-4CB2-A756-F13A541EDFFF}"/>
    <dgm:cxn modelId="{423E1964-9AEE-41E4-9C5E-4B98E2C1C86D}" type="presOf" srcId="{FF1F3783-7049-4194-BAA7-74FD79DE50C2}" destId="{F468769F-EB62-42A8-B1EB-30A32A2C9AC0}" srcOrd="0" destOrd="0" presId="urn:microsoft.com/office/officeart/2005/8/layout/process4"/>
    <dgm:cxn modelId="{671F5161-88D6-4A5F-A1ED-F0154EA35058}" type="presOf" srcId="{FF1F3783-7049-4194-BAA7-74FD79DE50C2}" destId="{933D7328-189F-4E22-AE1A-EFDAB4393AE2}" srcOrd="1" destOrd="0" presId="urn:microsoft.com/office/officeart/2005/8/layout/process4"/>
    <dgm:cxn modelId="{179C5564-E3CC-4F46-9C4D-C5196AB87493}" srcId="{FF1F3783-7049-4194-BAA7-74FD79DE50C2}" destId="{9A8C439E-7E48-44CB-8815-FADAF65DB755}" srcOrd="1" destOrd="0" parTransId="{91AFFEAA-C1C5-40DE-8C5D-C2B39E519A43}" sibTransId="{C27969B0-1CA8-4178-8C34-65505E807AFD}"/>
    <dgm:cxn modelId="{25AA6B86-CD24-4632-8706-A097ED837A9E}" type="presOf" srcId="{8DAC8BC6-B282-47A6-8FDC-323F008E8B79}" destId="{4BD24C5D-FBE8-4313-AE0C-67B0D834179B}" srcOrd="0" destOrd="0" presId="urn:microsoft.com/office/officeart/2005/8/layout/process4"/>
    <dgm:cxn modelId="{5077ECB8-E2A2-4411-8E4E-DD51DD37310C}" type="presOf" srcId="{9A8C439E-7E48-44CB-8815-FADAF65DB755}" destId="{86860AF1-E86A-437C-86F8-77E8AD5522B5}" srcOrd="0" destOrd="0" presId="urn:microsoft.com/office/officeart/2005/8/layout/process4"/>
    <dgm:cxn modelId="{FDCE619B-46C6-4E1A-8CB8-587473566045}" srcId="{FF1F3783-7049-4194-BAA7-74FD79DE50C2}" destId="{EAD97458-F8B4-4237-B8CE-A806D3D72BA4}" srcOrd="0" destOrd="0" parTransId="{8528A0AC-8F62-4D70-BE82-3FBA86C1AFCD}" sibTransId="{6BF38CA6-5CE9-48E3-B80F-48794D482A90}"/>
    <dgm:cxn modelId="{7F5DC17C-5564-468C-99E5-38052BB9637F}" type="presOf" srcId="{EAD97458-F8B4-4237-B8CE-A806D3D72BA4}" destId="{AB038114-8AAF-4BB9-9A62-7D811D87A744}" srcOrd="0" destOrd="0" presId="urn:microsoft.com/office/officeart/2005/8/layout/process4"/>
    <dgm:cxn modelId="{F9CAFDDF-7DB6-4E19-BD52-43899AD776BE}" type="presParOf" srcId="{4BD24C5D-FBE8-4313-AE0C-67B0D834179B}" destId="{E9A896B4-55AD-4FAA-A3EC-AFCF40B2700B}" srcOrd="0" destOrd="0" presId="urn:microsoft.com/office/officeart/2005/8/layout/process4"/>
    <dgm:cxn modelId="{AF5288E6-0446-469E-991A-08216F093D08}" type="presParOf" srcId="{E9A896B4-55AD-4FAA-A3EC-AFCF40B2700B}" destId="{F468769F-EB62-42A8-B1EB-30A32A2C9AC0}" srcOrd="0" destOrd="0" presId="urn:microsoft.com/office/officeart/2005/8/layout/process4"/>
    <dgm:cxn modelId="{187B0278-9120-42A7-8185-59C1D5A71D5F}" type="presParOf" srcId="{E9A896B4-55AD-4FAA-A3EC-AFCF40B2700B}" destId="{933D7328-189F-4E22-AE1A-EFDAB4393AE2}" srcOrd="1" destOrd="0" presId="urn:microsoft.com/office/officeart/2005/8/layout/process4"/>
    <dgm:cxn modelId="{AD0DD39B-1554-4DCF-B7C0-0290CEEE899E}" type="presParOf" srcId="{E9A896B4-55AD-4FAA-A3EC-AFCF40B2700B}" destId="{92C00EF7-4B1F-4BF7-A6F0-C71962D55090}" srcOrd="2" destOrd="0" presId="urn:microsoft.com/office/officeart/2005/8/layout/process4"/>
    <dgm:cxn modelId="{F22B6D5C-0574-4BB6-8E9C-0A21E99958D7}" type="presParOf" srcId="{92C00EF7-4B1F-4BF7-A6F0-C71962D55090}" destId="{AB038114-8AAF-4BB9-9A62-7D811D87A744}" srcOrd="0" destOrd="0" presId="urn:microsoft.com/office/officeart/2005/8/layout/process4"/>
    <dgm:cxn modelId="{56FA90B9-4D56-457A-AA15-4750D0E47912}" type="presParOf" srcId="{92C00EF7-4B1F-4BF7-A6F0-C71962D55090}" destId="{86860AF1-E86A-437C-86F8-77E8AD5522B5}" srcOrd="1" destOrd="0" presId="urn:microsoft.com/office/officeart/2005/8/layout/process4"/>
  </dgm:cxnLst>
  <dgm:bg/>
  <dgm:whole>
    <a:ln>
      <a:solidFill>
        <a:srgbClr val="4D738A"/>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28E344-AF33-4271-8D25-687F6322E0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7725C0F-FA79-47B3-A085-15CCFF6D1351}">
      <dgm:prSet phldrT="[Text]"/>
      <dgm:spPr>
        <a:solidFill>
          <a:srgbClr val="829DAD"/>
        </a:solidFill>
      </dgm:spPr>
      <dgm:t>
        <a:bodyPr/>
        <a:lstStyle/>
        <a:p>
          <a:r>
            <a:rPr lang="en-GB" dirty="0"/>
            <a:t>Interdisciplinary advisers</a:t>
          </a:r>
        </a:p>
      </dgm:t>
    </dgm:pt>
    <dgm:pt modelId="{A9744B96-E3D9-4990-8404-D6D9544ABB14}" type="parTrans" cxnId="{CF4E0619-CA80-4A00-B0A2-F7499F2AE7C1}">
      <dgm:prSet/>
      <dgm:spPr/>
      <dgm:t>
        <a:bodyPr/>
        <a:lstStyle/>
        <a:p>
          <a:endParaRPr lang="en-GB"/>
        </a:p>
      </dgm:t>
    </dgm:pt>
    <dgm:pt modelId="{75287CDE-4EA5-40C4-99B4-D45A2C808BE9}" type="sibTrans" cxnId="{CF4E0619-CA80-4A00-B0A2-F7499F2AE7C1}">
      <dgm:prSet/>
      <dgm:spPr/>
      <dgm:t>
        <a:bodyPr/>
        <a:lstStyle/>
        <a:p>
          <a:endParaRPr lang="en-GB"/>
        </a:p>
      </dgm:t>
    </dgm:pt>
    <dgm:pt modelId="{3EB03E7B-5784-41F0-8AE9-DC2D62CB4B7D}">
      <dgm:prSet phldrT="[Text]"/>
      <dgm:spPr/>
      <dgm:t>
        <a:bodyPr/>
        <a:lstStyle/>
        <a:p>
          <a:r>
            <a:rPr lang="en-GB" dirty="0">
              <a:solidFill>
                <a:srgbClr val="4D738A"/>
              </a:solidFill>
            </a:rPr>
            <a:t>Oversee and participate in the assessment of IDR </a:t>
          </a:r>
        </a:p>
      </dgm:t>
    </dgm:pt>
    <dgm:pt modelId="{F84C4DDD-9241-4BBB-885B-9DC07EF0060A}" type="parTrans" cxnId="{2A6FD64B-3463-4D4F-91F7-85F9277C9E88}">
      <dgm:prSet/>
      <dgm:spPr/>
      <dgm:t>
        <a:bodyPr/>
        <a:lstStyle/>
        <a:p>
          <a:endParaRPr lang="en-GB"/>
        </a:p>
      </dgm:t>
    </dgm:pt>
    <dgm:pt modelId="{76945535-24CE-4652-83AB-7BD66A507785}" type="sibTrans" cxnId="{2A6FD64B-3463-4D4F-91F7-85F9277C9E88}">
      <dgm:prSet/>
      <dgm:spPr/>
      <dgm:t>
        <a:bodyPr/>
        <a:lstStyle/>
        <a:p>
          <a:endParaRPr lang="en-GB"/>
        </a:p>
      </dgm:t>
    </dgm:pt>
    <dgm:pt modelId="{804AB3BE-BF70-4089-9957-092C21192ADA}">
      <dgm:prSet phldrT="[Text]"/>
      <dgm:spPr>
        <a:solidFill>
          <a:srgbClr val="829DAD"/>
        </a:solidFill>
      </dgm:spPr>
      <dgm:t>
        <a:bodyPr/>
        <a:lstStyle/>
        <a:p>
          <a:r>
            <a:rPr lang="en-GB" dirty="0"/>
            <a:t>Interdisciplinary identifier</a:t>
          </a:r>
        </a:p>
      </dgm:t>
    </dgm:pt>
    <dgm:pt modelId="{8EAF1F68-7E50-458A-B35B-218841C083A0}" type="parTrans" cxnId="{31F8458F-9C89-4787-A5A4-AAE95B57F71F}">
      <dgm:prSet/>
      <dgm:spPr/>
      <dgm:t>
        <a:bodyPr/>
        <a:lstStyle/>
        <a:p>
          <a:endParaRPr lang="en-GB"/>
        </a:p>
      </dgm:t>
    </dgm:pt>
    <dgm:pt modelId="{1CDC2CF4-4E04-4AC7-A334-18F75586187E}" type="sibTrans" cxnId="{31F8458F-9C89-4787-A5A4-AAE95B57F71F}">
      <dgm:prSet/>
      <dgm:spPr/>
      <dgm:t>
        <a:bodyPr/>
        <a:lstStyle/>
        <a:p>
          <a:endParaRPr lang="en-GB"/>
        </a:p>
      </dgm:t>
    </dgm:pt>
    <dgm:pt modelId="{CE7D8175-7316-4336-948E-CF0DE5A57176}">
      <dgm:prSet phldrT="[Text]"/>
      <dgm:spPr/>
      <dgm:t>
        <a:bodyPr/>
        <a:lstStyle/>
        <a:p>
          <a:r>
            <a:rPr lang="en-GB" dirty="0">
              <a:solidFill>
                <a:srgbClr val="4D738A"/>
              </a:solidFill>
            </a:rPr>
            <a:t>Identify IDR outputs, clearer guidance on use</a:t>
          </a:r>
        </a:p>
      </dgm:t>
    </dgm:pt>
    <dgm:pt modelId="{C37548BC-CE50-4A34-B659-84369BB9E03F}" type="parTrans" cxnId="{27DC96EF-6D25-4F8F-9BCE-26F81594424D}">
      <dgm:prSet/>
      <dgm:spPr/>
      <dgm:t>
        <a:bodyPr/>
        <a:lstStyle/>
        <a:p>
          <a:endParaRPr lang="en-GB"/>
        </a:p>
      </dgm:t>
    </dgm:pt>
    <dgm:pt modelId="{CFFF472E-926D-4D61-8595-5FE9B4798F57}" type="sibTrans" cxnId="{27DC96EF-6D25-4F8F-9BCE-26F81594424D}">
      <dgm:prSet/>
      <dgm:spPr/>
      <dgm:t>
        <a:bodyPr/>
        <a:lstStyle/>
        <a:p>
          <a:endParaRPr lang="en-GB"/>
        </a:p>
      </dgm:t>
    </dgm:pt>
    <dgm:pt modelId="{F21BDF95-4552-4A8F-85AC-9FD07987A873}">
      <dgm:prSet/>
      <dgm:spPr>
        <a:solidFill>
          <a:srgbClr val="829DAD"/>
        </a:solidFill>
      </dgm:spPr>
      <dgm:t>
        <a:bodyPr/>
        <a:lstStyle/>
        <a:p>
          <a:r>
            <a:rPr lang="en-GB" dirty="0"/>
            <a:t>Section in environment</a:t>
          </a:r>
        </a:p>
      </dgm:t>
    </dgm:pt>
    <dgm:pt modelId="{89BAF086-9B10-470A-B867-0AF2773C943F}" type="parTrans" cxnId="{4B996348-8CCE-420E-9357-7B4D5FA2F661}">
      <dgm:prSet/>
      <dgm:spPr/>
      <dgm:t>
        <a:bodyPr/>
        <a:lstStyle/>
        <a:p>
          <a:endParaRPr lang="en-GB"/>
        </a:p>
      </dgm:t>
    </dgm:pt>
    <dgm:pt modelId="{4D7E0F54-8921-4B00-BA0E-D48F98666206}" type="sibTrans" cxnId="{4B996348-8CCE-420E-9357-7B4D5FA2F661}">
      <dgm:prSet/>
      <dgm:spPr/>
      <dgm:t>
        <a:bodyPr/>
        <a:lstStyle/>
        <a:p>
          <a:endParaRPr lang="en-GB"/>
        </a:p>
      </dgm:t>
    </dgm:pt>
    <dgm:pt modelId="{603F533D-FE84-46F5-A43E-7EA52F01B411}">
      <dgm:prSet/>
      <dgm:spPr/>
      <dgm:t>
        <a:bodyPr/>
        <a:lstStyle/>
        <a:p>
          <a:r>
            <a:rPr lang="en-GB" dirty="0">
              <a:solidFill>
                <a:srgbClr val="4D738A"/>
              </a:solidFill>
            </a:rPr>
            <a:t>Unit’s structures in support of IDR</a:t>
          </a:r>
        </a:p>
      </dgm:t>
    </dgm:pt>
    <dgm:pt modelId="{928AF824-D4C4-4054-B969-1B03633C6A94}" type="parTrans" cxnId="{B81FE7E8-09B9-4247-9977-E855539EDEA6}">
      <dgm:prSet/>
      <dgm:spPr/>
      <dgm:t>
        <a:bodyPr/>
        <a:lstStyle/>
        <a:p>
          <a:endParaRPr lang="en-GB"/>
        </a:p>
      </dgm:t>
    </dgm:pt>
    <dgm:pt modelId="{E4D28E58-3AD3-4D0F-8EC1-71EE38F5FA88}" type="sibTrans" cxnId="{B81FE7E8-09B9-4247-9977-E855539EDEA6}">
      <dgm:prSet/>
      <dgm:spPr/>
      <dgm:t>
        <a:bodyPr/>
        <a:lstStyle/>
        <a:p>
          <a:endParaRPr lang="en-GB"/>
        </a:p>
      </dgm:t>
    </dgm:pt>
    <dgm:pt modelId="{24AE1C3B-6EAA-454A-801A-02D7A0E95C3B}" type="pres">
      <dgm:prSet presAssocID="{4228E344-AF33-4271-8D25-687F6322E0D4}" presName="linear" presStyleCnt="0">
        <dgm:presLayoutVars>
          <dgm:animLvl val="lvl"/>
          <dgm:resizeHandles val="exact"/>
        </dgm:presLayoutVars>
      </dgm:prSet>
      <dgm:spPr/>
      <dgm:t>
        <a:bodyPr/>
        <a:lstStyle/>
        <a:p>
          <a:endParaRPr lang="en-US"/>
        </a:p>
      </dgm:t>
    </dgm:pt>
    <dgm:pt modelId="{151ED9B7-1FA1-4D8E-8D20-27C637F393D4}" type="pres">
      <dgm:prSet presAssocID="{87725C0F-FA79-47B3-A085-15CCFF6D1351}" presName="parentText" presStyleLbl="node1" presStyleIdx="0" presStyleCnt="3">
        <dgm:presLayoutVars>
          <dgm:chMax val="0"/>
          <dgm:bulletEnabled val="1"/>
        </dgm:presLayoutVars>
      </dgm:prSet>
      <dgm:spPr/>
      <dgm:t>
        <a:bodyPr/>
        <a:lstStyle/>
        <a:p>
          <a:endParaRPr lang="en-US"/>
        </a:p>
      </dgm:t>
    </dgm:pt>
    <dgm:pt modelId="{7F681385-2A46-4F7B-8B95-C166F1EAF23B}" type="pres">
      <dgm:prSet presAssocID="{87725C0F-FA79-47B3-A085-15CCFF6D1351}" presName="childText" presStyleLbl="revTx" presStyleIdx="0" presStyleCnt="3">
        <dgm:presLayoutVars>
          <dgm:bulletEnabled val="1"/>
        </dgm:presLayoutVars>
      </dgm:prSet>
      <dgm:spPr/>
      <dgm:t>
        <a:bodyPr/>
        <a:lstStyle/>
        <a:p>
          <a:endParaRPr lang="en-US"/>
        </a:p>
      </dgm:t>
    </dgm:pt>
    <dgm:pt modelId="{F8BB19C7-7728-4F8D-8755-3727B5B09172}" type="pres">
      <dgm:prSet presAssocID="{804AB3BE-BF70-4089-9957-092C21192ADA}" presName="parentText" presStyleLbl="node1" presStyleIdx="1" presStyleCnt="3">
        <dgm:presLayoutVars>
          <dgm:chMax val="0"/>
          <dgm:bulletEnabled val="1"/>
        </dgm:presLayoutVars>
      </dgm:prSet>
      <dgm:spPr/>
      <dgm:t>
        <a:bodyPr/>
        <a:lstStyle/>
        <a:p>
          <a:endParaRPr lang="en-US"/>
        </a:p>
      </dgm:t>
    </dgm:pt>
    <dgm:pt modelId="{391DE629-21AC-43F1-A6B4-0927944D1E46}" type="pres">
      <dgm:prSet presAssocID="{804AB3BE-BF70-4089-9957-092C21192ADA}" presName="childText" presStyleLbl="revTx" presStyleIdx="1" presStyleCnt="3">
        <dgm:presLayoutVars>
          <dgm:bulletEnabled val="1"/>
        </dgm:presLayoutVars>
      </dgm:prSet>
      <dgm:spPr/>
      <dgm:t>
        <a:bodyPr/>
        <a:lstStyle/>
        <a:p>
          <a:endParaRPr lang="en-US"/>
        </a:p>
      </dgm:t>
    </dgm:pt>
    <dgm:pt modelId="{78E181C9-4AEE-44E2-AF9C-6BEE89D46990}" type="pres">
      <dgm:prSet presAssocID="{F21BDF95-4552-4A8F-85AC-9FD07987A873}" presName="parentText" presStyleLbl="node1" presStyleIdx="2" presStyleCnt="3">
        <dgm:presLayoutVars>
          <dgm:chMax val="0"/>
          <dgm:bulletEnabled val="1"/>
        </dgm:presLayoutVars>
      </dgm:prSet>
      <dgm:spPr/>
      <dgm:t>
        <a:bodyPr/>
        <a:lstStyle/>
        <a:p>
          <a:endParaRPr lang="en-US"/>
        </a:p>
      </dgm:t>
    </dgm:pt>
    <dgm:pt modelId="{E4A52CFA-CCF1-46FC-A769-A918A7DD684E}" type="pres">
      <dgm:prSet presAssocID="{F21BDF95-4552-4A8F-85AC-9FD07987A873}" presName="childText" presStyleLbl="revTx" presStyleIdx="2" presStyleCnt="3">
        <dgm:presLayoutVars>
          <dgm:bulletEnabled val="1"/>
        </dgm:presLayoutVars>
      </dgm:prSet>
      <dgm:spPr/>
      <dgm:t>
        <a:bodyPr/>
        <a:lstStyle/>
        <a:p>
          <a:endParaRPr lang="en-US"/>
        </a:p>
      </dgm:t>
    </dgm:pt>
  </dgm:ptLst>
  <dgm:cxnLst>
    <dgm:cxn modelId="{CF4E0619-CA80-4A00-B0A2-F7499F2AE7C1}" srcId="{4228E344-AF33-4271-8D25-687F6322E0D4}" destId="{87725C0F-FA79-47B3-A085-15CCFF6D1351}" srcOrd="0" destOrd="0" parTransId="{A9744B96-E3D9-4990-8404-D6D9544ABB14}" sibTransId="{75287CDE-4EA5-40C4-99B4-D45A2C808BE9}"/>
    <dgm:cxn modelId="{31F8458F-9C89-4787-A5A4-AAE95B57F71F}" srcId="{4228E344-AF33-4271-8D25-687F6322E0D4}" destId="{804AB3BE-BF70-4089-9957-092C21192ADA}" srcOrd="1" destOrd="0" parTransId="{8EAF1F68-7E50-458A-B35B-218841C083A0}" sibTransId="{1CDC2CF4-4E04-4AC7-A334-18F75586187E}"/>
    <dgm:cxn modelId="{4E141A86-92EA-414A-ACE6-7D7D8AFEC632}" type="presOf" srcId="{804AB3BE-BF70-4089-9957-092C21192ADA}" destId="{F8BB19C7-7728-4F8D-8755-3727B5B09172}" srcOrd="0" destOrd="0" presId="urn:microsoft.com/office/officeart/2005/8/layout/vList2"/>
    <dgm:cxn modelId="{2A6FD64B-3463-4D4F-91F7-85F9277C9E88}" srcId="{87725C0F-FA79-47B3-A085-15CCFF6D1351}" destId="{3EB03E7B-5784-41F0-8AE9-DC2D62CB4B7D}" srcOrd="0" destOrd="0" parTransId="{F84C4DDD-9241-4BBB-885B-9DC07EF0060A}" sibTransId="{76945535-24CE-4652-83AB-7BD66A507785}"/>
    <dgm:cxn modelId="{B81FE7E8-09B9-4247-9977-E855539EDEA6}" srcId="{F21BDF95-4552-4A8F-85AC-9FD07987A873}" destId="{603F533D-FE84-46F5-A43E-7EA52F01B411}" srcOrd="0" destOrd="0" parTransId="{928AF824-D4C4-4054-B969-1B03633C6A94}" sibTransId="{E4D28E58-3AD3-4D0F-8EC1-71EE38F5FA88}"/>
    <dgm:cxn modelId="{4B996348-8CCE-420E-9357-7B4D5FA2F661}" srcId="{4228E344-AF33-4271-8D25-687F6322E0D4}" destId="{F21BDF95-4552-4A8F-85AC-9FD07987A873}" srcOrd="2" destOrd="0" parTransId="{89BAF086-9B10-470A-B867-0AF2773C943F}" sibTransId="{4D7E0F54-8921-4B00-BA0E-D48F98666206}"/>
    <dgm:cxn modelId="{61FEA08B-2160-4B32-8FCC-6C219AC1B318}" type="presOf" srcId="{CE7D8175-7316-4336-948E-CF0DE5A57176}" destId="{391DE629-21AC-43F1-A6B4-0927944D1E46}" srcOrd="0" destOrd="0" presId="urn:microsoft.com/office/officeart/2005/8/layout/vList2"/>
    <dgm:cxn modelId="{18735C40-AE1D-4BAB-83DB-8CF10EB5D1D8}" type="presOf" srcId="{87725C0F-FA79-47B3-A085-15CCFF6D1351}" destId="{151ED9B7-1FA1-4D8E-8D20-27C637F393D4}" srcOrd="0" destOrd="0" presId="urn:microsoft.com/office/officeart/2005/8/layout/vList2"/>
    <dgm:cxn modelId="{0E67CD5A-981B-4B76-9A75-B34BC7FDE0D6}" type="presOf" srcId="{3EB03E7B-5784-41F0-8AE9-DC2D62CB4B7D}" destId="{7F681385-2A46-4F7B-8B95-C166F1EAF23B}" srcOrd="0" destOrd="0" presId="urn:microsoft.com/office/officeart/2005/8/layout/vList2"/>
    <dgm:cxn modelId="{FE887876-5541-4D93-84D4-22F162721694}" type="presOf" srcId="{F21BDF95-4552-4A8F-85AC-9FD07987A873}" destId="{78E181C9-4AEE-44E2-AF9C-6BEE89D46990}" srcOrd="0" destOrd="0" presId="urn:microsoft.com/office/officeart/2005/8/layout/vList2"/>
    <dgm:cxn modelId="{347575AD-3D54-46A4-B9C7-B6D2A6CB1B0F}" type="presOf" srcId="{603F533D-FE84-46F5-A43E-7EA52F01B411}" destId="{E4A52CFA-CCF1-46FC-A769-A918A7DD684E}" srcOrd="0" destOrd="0" presId="urn:microsoft.com/office/officeart/2005/8/layout/vList2"/>
    <dgm:cxn modelId="{27DC96EF-6D25-4F8F-9BCE-26F81594424D}" srcId="{804AB3BE-BF70-4089-9957-092C21192ADA}" destId="{CE7D8175-7316-4336-948E-CF0DE5A57176}" srcOrd="0" destOrd="0" parTransId="{C37548BC-CE50-4A34-B659-84369BB9E03F}" sibTransId="{CFFF472E-926D-4D61-8595-5FE9B4798F57}"/>
    <dgm:cxn modelId="{CC1E5F3E-6BDC-4C78-BBE5-E3A54E91F687}" type="presOf" srcId="{4228E344-AF33-4271-8D25-687F6322E0D4}" destId="{24AE1C3B-6EAA-454A-801A-02D7A0E95C3B}" srcOrd="0" destOrd="0" presId="urn:microsoft.com/office/officeart/2005/8/layout/vList2"/>
    <dgm:cxn modelId="{1C591124-FD78-47A3-80CE-A183FBD7C6C3}" type="presParOf" srcId="{24AE1C3B-6EAA-454A-801A-02D7A0E95C3B}" destId="{151ED9B7-1FA1-4D8E-8D20-27C637F393D4}" srcOrd="0" destOrd="0" presId="urn:microsoft.com/office/officeart/2005/8/layout/vList2"/>
    <dgm:cxn modelId="{A4C9F587-A1C6-4B2E-A53A-947CE61FCA31}" type="presParOf" srcId="{24AE1C3B-6EAA-454A-801A-02D7A0E95C3B}" destId="{7F681385-2A46-4F7B-8B95-C166F1EAF23B}" srcOrd="1" destOrd="0" presId="urn:microsoft.com/office/officeart/2005/8/layout/vList2"/>
    <dgm:cxn modelId="{BDA1D849-BB06-4FF3-AD57-5721E44E0740}" type="presParOf" srcId="{24AE1C3B-6EAA-454A-801A-02D7A0E95C3B}" destId="{F8BB19C7-7728-4F8D-8755-3727B5B09172}" srcOrd="2" destOrd="0" presId="urn:microsoft.com/office/officeart/2005/8/layout/vList2"/>
    <dgm:cxn modelId="{2594C2C4-B093-49B9-956D-F0A3AD32FA4F}" type="presParOf" srcId="{24AE1C3B-6EAA-454A-801A-02D7A0E95C3B}" destId="{391DE629-21AC-43F1-A6B4-0927944D1E46}" srcOrd="3" destOrd="0" presId="urn:microsoft.com/office/officeart/2005/8/layout/vList2"/>
    <dgm:cxn modelId="{CE381293-E370-40A1-99EB-DF55002E8D6A}" type="presParOf" srcId="{24AE1C3B-6EAA-454A-801A-02D7A0E95C3B}" destId="{78E181C9-4AEE-44E2-AF9C-6BEE89D46990}" srcOrd="4" destOrd="0" presId="urn:microsoft.com/office/officeart/2005/8/layout/vList2"/>
    <dgm:cxn modelId="{93B1E804-3233-4CD3-98DA-A11F0A5B689D}" type="presParOf" srcId="{24AE1C3B-6EAA-454A-801A-02D7A0E95C3B}" destId="{E4A52CFA-CCF1-46FC-A769-A918A7DD684E}"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31EA1E-09E6-4186-9266-D7499CDC6D2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907C1E47-F559-49FC-8DDB-AD9C14D144FD}">
      <dgm:prSet/>
      <dgm:spPr>
        <a:solidFill>
          <a:srgbClr val="4D738A"/>
        </a:solidFill>
      </dgm:spPr>
      <dgm:t>
        <a:bodyPr/>
        <a:lstStyle/>
        <a:p>
          <a:pPr rtl="0"/>
          <a:r>
            <a:rPr lang="en-GB"/>
            <a:t>Definitions and guidance</a:t>
          </a:r>
        </a:p>
      </dgm:t>
    </dgm:pt>
    <dgm:pt modelId="{EEA5F90A-87C6-41EA-A865-363B3915D091}" type="parTrans" cxnId="{5CFD65E1-7BB9-4AE2-874E-1B0C6A3EA339}">
      <dgm:prSet/>
      <dgm:spPr/>
      <dgm:t>
        <a:bodyPr/>
        <a:lstStyle/>
        <a:p>
          <a:endParaRPr lang="en-GB"/>
        </a:p>
      </dgm:t>
    </dgm:pt>
    <dgm:pt modelId="{E48AB73D-D277-46C8-A2A3-E4B3255649CF}" type="sibTrans" cxnId="{5CFD65E1-7BB9-4AE2-874E-1B0C6A3EA339}">
      <dgm:prSet/>
      <dgm:spPr/>
      <dgm:t>
        <a:bodyPr/>
        <a:lstStyle/>
        <a:p>
          <a:endParaRPr lang="en-GB"/>
        </a:p>
      </dgm:t>
    </dgm:pt>
    <dgm:pt modelId="{EBF5CF61-AF2A-4117-B7AC-EA7E4630DD33}">
      <dgm:prSet/>
      <dgm:spPr>
        <a:solidFill>
          <a:srgbClr val="D4DFEC">
            <a:alpha val="90000"/>
          </a:srgbClr>
        </a:solidFill>
      </dgm:spPr>
      <dgm:t>
        <a:bodyPr/>
        <a:lstStyle/>
        <a:p>
          <a:pPr rtl="0"/>
          <a:r>
            <a:rPr lang="en-GB" dirty="0">
              <a:solidFill>
                <a:srgbClr val="4D738A"/>
              </a:solidFill>
            </a:rPr>
            <a:t>‘Academic’ and ‘wider’ impact</a:t>
          </a:r>
        </a:p>
      </dgm:t>
    </dgm:pt>
    <dgm:pt modelId="{34A3F17D-1C62-4131-8024-D94E1F08BBAD}" type="parTrans" cxnId="{931F993C-B217-43EF-86C6-70DFC27A533E}">
      <dgm:prSet/>
      <dgm:spPr/>
      <dgm:t>
        <a:bodyPr/>
        <a:lstStyle/>
        <a:p>
          <a:endParaRPr lang="en-GB"/>
        </a:p>
      </dgm:t>
    </dgm:pt>
    <dgm:pt modelId="{DB39F1A4-749D-4844-B4E7-D7892F264F44}" type="sibTrans" cxnId="{931F993C-B217-43EF-86C6-70DFC27A533E}">
      <dgm:prSet/>
      <dgm:spPr/>
      <dgm:t>
        <a:bodyPr/>
        <a:lstStyle/>
        <a:p>
          <a:endParaRPr lang="en-GB"/>
        </a:p>
      </dgm:t>
    </dgm:pt>
    <dgm:pt modelId="{0F2A368A-2E46-4678-9C7E-E35A609AE9CE}">
      <dgm:prSet/>
      <dgm:spPr>
        <a:solidFill>
          <a:srgbClr val="D4DFEC">
            <a:alpha val="90000"/>
          </a:srgbClr>
        </a:solidFill>
      </dgm:spPr>
      <dgm:t>
        <a:bodyPr/>
        <a:lstStyle/>
        <a:p>
          <a:pPr rtl="0"/>
          <a:r>
            <a:rPr lang="en-GB" dirty="0">
              <a:solidFill>
                <a:srgbClr val="4D738A"/>
              </a:solidFill>
            </a:rPr>
            <a:t>Criteria of ‘reach and significance’, impact arising from public engagement, impact on teaching </a:t>
          </a:r>
        </a:p>
      </dgm:t>
    </dgm:pt>
    <dgm:pt modelId="{D638C240-AB14-4372-AF57-30D4C129AF27}" type="parTrans" cxnId="{A83A6FFF-803E-4CDC-9E4E-D20459175324}">
      <dgm:prSet/>
      <dgm:spPr/>
      <dgm:t>
        <a:bodyPr/>
        <a:lstStyle/>
        <a:p>
          <a:endParaRPr lang="en-GB"/>
        </a:p>
      </dgm:t>
    </dgm:pt>
    <dgm:pt modelId="{DB1E4F6F-35E1-4E57-A4BB-F3E9DF580226}" type="sibTrans" cxnId="{A83A6FFF-803E-4CDC-9E4E-D20459175324}">
      <dgm:prSet/>
      <dgm:spPr/>
      <dgm:t>
        <a:bodyPr/>
        <a:lstStyle/>
        <a:p>
          <a:endParaRPr lang="en-GB"/>
        </a:p>
      </dgm:t>
    </dgm:pt>
    <dgm:pt modelId="{7781913B-B29B-4CFF-B6DB-D4A0C633E4E0}">
      <dgm:prSet/>
      <dgm:spPr>
        <a:solidFill>
          <a:srgbClr val="D4DFEC">
            <a:alpha val="90000"/>
          </a:srgbClr>
        </a:solidFill>
      </dgm:spPr>
      <dgm:t>
        <a:bodyPr/>
        <a:lstStyle/>
        <a:p>
          <a:pPr rtl="0"/>
          <a:r>
            <a:rPr lang="en-GB" dirty="0">
              <a:solidFill>
                <a:srgbClr val="4D738A"/>
              </a:solidFill>
            </a:rPr>
            <a:t>Number of case studies</a:t>
          </a:r>
        </a:p>
      </dgm:t>
    </dgm:pt>
    <dgm:pt modelId="{E34ACC4B-4C02-4E18-A683-8349CF3D224E}" type="parTrans" cxnId="{ED2E8B24-3C9F-4FA0-8998-358523509E9E}">
      <dgm:prSet/>
      <dgm:spPr/>
      <dgm:t>
        <a:bodyPr/>
        <a:lstStyle/>
        <a:p>
          <a:endParaRPr lang="en-GB"/>
        </a:p>
      </dgm:t>
    </dgm:pt>
    <dgm:pt modelId="{947E9DC8-4780-461A-966B-4AFEF032DA03}" type="sibTrans" cxnId="{ED2E8B24-3C9F-4FA0-8998-358523509E9E}">
      <dgm:prSet/>
      <dgm:spPr/>
      <dgm:t>
        <a:bodyPr/>
        <a:lstStyle/>
        <a:p>
          <a:endParaRPr lang="en-GB"/>
        </a:p>
      </dgm:t>
    </dgm:pt>
    <dgm:pt modelId="{C3FAEC67-0BC0-427B-9850-517EF1F8E549}">
      <dgm:prSet/>
      <dgm:spPr>
        <a:solidFill>
          <a:srgbClr val="4D738A"/>
        </a:solidFill>
      </dgm:spPr>
      <dgm:t>
        <a:bodyPr/>
        <a:lstStyle/>
        <a:p>
          <a:pPr rtl="0"/>
          <a:r>
            <a:rPr lang="en-GB"/>
            <a:t>Consistency with 2014</a:t>
          </a:r>
        </a:p>
      </dgm:t>
    </dgm:pt>
    <dgm:pt modelId="{A84D94A9-9D9D-4CCE-9193-5658E00A87D8}" type="parTrans" cxnId="{D7F06A52-1DC1-4F21-A6D5-9E1A9AC2E55B}">
      <dgm:prSet/>
      <dgm:spPr/>
      <dgm:t>
        <a:bodyPr/>
        <a:lstStyle/>
        <a:p>
          <a:endParaRPr lang="en-GB"/>
        </a:p>
      </dgm:t>
    </dgm:pt>
    <dgm:pt modelId="{3C54871E-E006-4A8C-80D3-E118F3F67F82}" type="sibTrans" cxnId="{D7F06A52-1DC1-4F21-A6D5-9E1A9AC2E55B}">
      <dgm:prSet/>
      <dgm:spPr/>
      <dgm:t>
        <a:bodyPr/>
        <a:lstStyle/>
        <a:p>
          <a:endParaRPr lang="en-GB"/>
        </a:p>
      </dgm:t>
    </dgm:pt>
    <dgm:pt modelId="{78723C55-4CD9-4E37-AC5C-BC3DFD1444CB}">
      <dgm:prSet/>
      <dgm:spPr>
        <a:solidFill>
          <a:srgbClr val="D4DFEC">
            <a:alpha val="90000"/>
          </a:srgbClr>
        </a:solidFill>
      </dgm:spPr>
      <dgm:t>
        <a:bodyPr/>
        <a:lstStyle/>
        <a:p>
          <a:pPr rtl="0"/>
          <a:r>
            <a:rPr lang="en-GB" dirty="0">
              <a:solidFill>
                <a:srgbClr val="4D738A"/>
              </a:solidFill>
            </a:rPr>
            <a:t>Quality threshold</a:t>
          </a:r>
        </a:p>
      </dgm:t>
    </dgm:pt>
    <dgm:pt modelId="{06FDA4F5-D8D8-419D-A831-77677927AC72}" type="parTrans" cxnId="{5D626ECB-E01C-497A-81F5-F45D094A2450}">
      <dgm:prSet/>
      <dgm:spPr/>
      <dgm:t>
        <a:bodyPr/>
        <a:lstStyle/>
        <a:p>
          <a:endParaRPr lang="en-GB"/>
        </a:p>
      </dgm:t>
    </dgm:pt>
    <dgm:pt modelId="{C0E14B5E-4D6B-4D1F-9631-673DCD5D57B5}" type="sibTrans" cxnId="{5D626ECB-E01C-497A-81F5-F45D094A2450}">
      <dgm:prSet/>
      <dgm:spPr/>
      <dgm:t>
        <a:bodyPr/>
        <a:lstStyle/>
        <a:p>
          <a:endParaRPr lang="en-GB"/>
        </a:p>
      </dgm:t>
    </dgm:pt>
    <dgm:pt modelId="{C49E8CE0-2A1A-4FCD-BEE3-3DA61BE807CA}">
      <dgm:prSet/>
      <dgm:spPr>
        <a:solidFill>
          <a:srgbClr val="4D738A"/>
        </a:solidFill>
      </dgm:spPr>
      <dgm:t>
        <a:bodyPr/>
        <a:lstStyle/>
        <a:p>
          <a:pPr rtl="0"/>
          <a:r>
            <a:rPr lang="en-GB" dirty="0"/>
            <a:t>Refinements</a:t>
          </a:r>
        </a:p>
      </dgm:t>
    </dgm:pt>
    <dgm:pt modelId="{043726EE-1318-48DC-910C-43BCD9B35176}" type="parTrans" cxnId="{A9226854-A7A4-4C99-9B64-2ABEDFA8FF90}">
      <dgm:prSet/>
      <dgm:spPr/>
      <dgm:t>
        <a:bodyPr/>
        <a:lstStyle/>
        <a:p>
          <a:endParaRPr lang="en-GB"/>
        </a:p>
      </dgm:t>
    </dgm:pt>
    <dgm:pt modelId="{074B16D7-E6CC-404C-9EB2-2D9E28ED2C44}" type="sibTrans" cxnId="{A9226854-A7A4-4C99-9B64-2ABEDFA8FF90}">
      <dgm:prSet/>
      <dgm:spPr/>
      <dgm:t>
        <a:bodyPr/>
        <a:lstStyle/>
        <a:p>
          <a:endParaRPr lang="en-GB"/>
        </a:p>
      </dgm:t>
    </dgm:pt>
    <dgm:pt modelId="{6B18EA21-83E3-4C61-B7C7-B77E1BB976B7}">
      <dgm:prSet/>
      <dgm:spPr>
        <a:solidFill>
          <a:srgbClr val="D4DFEC">
            <a:alpha val="90000"/>
          </a:srgbClr>
        </a:solidFill>
      </dgm:spPr>
      <dgm:t>
        <a:bodyPr/>
        <a:lstStyle/>
        <a:p>
          <a:pPr rtl="0"/>
          <a:r>
            <a:rPr lang="en-GB" dirty="0">
              <a:solidFill>
                <a:srgbClr val="4D738A"/>
              </a:solidFill>
            </a:rPr>
            <a:t>Impact template</a:t>
          </a:r>
        </a:p>
      </dgm:t>
    </dgm:pt>
    <dgm:pt modelId="{D7BBD914-64CE-4DF4-A0DF-0D885B14CAEA}" type="parTrans" cxnId="{47CCD32E-C06D-4C52-9795-139CFB0F0C59}">
      <dgm:prSet/>
      <dgm:spPr/>
      <dgm:t>
        <a:bodyPr/>
        <a:lstStyle/>
        <a:p>
          <a:endParaRPr lang="en-GB"/>
        </a:p>
      </dgm:t>
    </dgm:pt>
    <dgm:pt modelId="{0834E491-59D5-4F67-98E3-FF1F0134030B}" type="sibTrans" cxnId="{47CCD32E-C06D-4C52-9795-139CFB0F0C59}">
      <dgm:prSet/>
      <dgm:spPr/>
      <dgm:t>
        <a:bodyPr/>
        <a:lstStyle/>
        <a:p>
          <a:endParaRPr lang="en-GB"/>
        </a:p>
      </dgm:t>
    </dgm:pt>
    <dgm:pt modelId="{BD03F060-AFA1-41A6-B588-8E3A49C9EEB1}">
      <dgm:prSet/>
      <dgm:spPr>
        <a:solidFill>
          <a:srgbClr val="D4DFEC">
            <a:alpha val="90000"/>
          </a:srgbClr>
        </a:solidFill>
      </dgm:spPr>
      <dgm:t>
        <a:bodyPr/>
        <a:lstStyle/>
        <a:p>
          <a:pPr rtl="0"/>
          <a:r>
            <a:rPr lang="en-GB" dirty="0">
              <a:solidFill>
                <a:srgbClr val="4D738A"/>
              </a:solidFill>
            </a:rPr>
            <a:t>Case study template</a:t>
          </a:r>
        </a:p>
      </dgm:t>
    </dgm:pt>
    <dgm:pt modelId="{EF8D2DCB-AA68-43CF-AE45-8C7A2D016439}" type="parTrans" cxnId="{B01049C0-24D7-4031-AA27-4E0ED9D70EB5}">
      <dgm:prSet/>
      <dgm:spPr/>
      <dgm:t>
        <a:bodyPr/>
        <a:lstStyle/>
        <a:p>
          <a:endParaRPr lang="en-GB"/>
        </a:p>
      </dgm:t>
    </dgm:pt>
    <dgm:pt modelId="{05DA788B-4D48-47AA-A12E-51533A75C16B}" type="sibTrans" cxnId="{B01049C0-24D7-4031-AA27-4E0ED9D70EB5}">
      <dgm:prSet/>
      <dgm:spPr/>
      <dgm:t>
        <a:bodyPr/>
        <a:lstStyle/>
        <a:p>
          <a:endParaRPr lang="en-GB"/>
        </a:p>
      </dgm:t>
    </dgm:pt>
    <dgm:pt modelId="{72BD9ED4-FD84-469A-AD96-E64CC3E20016}">
      <dgm:prSet/>
      <dgm:spPr>
        <a:solidFill>
          <a:srgbClr val="D4DFEC">
            <a:alpha val="90000"/>
          </a:srgbClr>
        </a:solidFill>
      </dgm:spPr>
      <dgm:t>
        <a:bodyPr/>
        <a:lstStyle/>
        <a:p>
          <a:pPr rtl="0"/>
          <a:r>
            <a:rPr lang="en-GB" dirty="0">
              <a:solidFill>
                <a:srgbClr val="4D738A"/>
              </a:solidFill>
            </a:rPr>
            <a:t>Evidence</a:t>
          </a:r>
        </a:p>
      </dgm:t>
    </dgm:pt>
    <dgm:pt modelId="{7DED624F-79F3-4EB9-8C74-F27FE25CB0E2}" type="parTrans" cxnId="{E8FFF6F5-0D8F-407B-A5BC-F27D2EAA2FA3}">
      <dgm:prSet/>
      <dgm:spPr/>
      <dgm:t>
        <a:bodyPr/>
        <a:lstStyle/>
        <a:p>
          <a:endParaRPr lang="en-GB"/>
        </a:p>
      </dgm:t>
    </dgm:pt>
    <dgm:pt modelId="{65E92753-A02F-47D6-944F-0FDA05E85759}" type="sibTrans" cxnId="{E8FFF6F5-0D8F-407B-A5BC-F27D2EAA2FA3}">
      <dgm:prSet/>
      <dgm:spPr/>
      <dgm:t>
        <a:bodyPr/>
        <a:lstStyle/>
        <a:p>
          <a:endParaRPr lang="en-GB"/>
        </a:p>
      </dgm:t>
    </dgm:pt>
    <dgm:pt modelId="{F915D5FE-196B-4495-9B6F-67EE849DFA40}">
      <dgm:prSet/>
      <dgm:spPr>
        <a:solidFill>
          <a:srgbClr val="D4DFEC">
            <a:alpha val="90000"/>
          </a:srgbClr>
        </a:solidFill>
      </dgm:spPr>
      <dgm:t>
        <a:bodyPr/>
        <a:lstStyle/>
        <a:p>
          <a:pPr rtl="0"/>
          <a:r>
            <a:rPr lang="en-GB" dirty="0">
              <a:solidFill>
                <a:srgbClr val="4D738A"/>
              </a:solidFill>
            </a:rPr>
            <a:t>Non-portability of impact</a:t>
          </a:r>
        </a:p>
      </dgm:t>
    </dgm:pt>
    <dgm:pt modelId="{18BB2F88-94B0-484A-B664-A0518EAE2FE8}" type="parTrans" cxnId="{2F764D58-96BA-4689-BC60-43DC11B8522B}">
      <dgm:prSet/>
      <dgm:spPr/>
      <dgm:t>
        <a:bodyPr/>
        <a:lstStyle/>
        <a:p>
          <a:endParaRPr lang="en-GB"/>
        </a:p>
      </dgm:t>
    </dgm:pt>
    <dgm:pt modelId="{97A993E4-3951-4ED1-AE56-7B975196BB96}" type="sibTrans" cxnId="{2F764D58-96BA-4689-BC60-43DC11B8522B}">
      <dgm:prSet/>
      <dgm:spPr/>
      <dgm:t>
        <a:bodyPr/>
        <a:lstStyle/>
        <a:p>
          <a:endParaRPr lang="en-GB"/>
        </a:p>
      </dgm:t>
    </dgm:pt>
    <dgm:pt modelId="{F457533A-1BAB-487D-8916-15212036ADFB}">
      <dgm:prSet/>
      <dgm:spPr>
        <a:solidFill>
          <a:srgbClr val="D4DFEC">
            <a:alpha val="90000"/>
          </a:srgbClr>
        </a:solidFill>
      </dgm:spPr>
      <dgm:t>
        <a:bodyPr/>
        <a:lstStyle/>
        <a:p>
          <a:pPr rtl="0"/>
          <a:r>
            <a:rPr lang="en-GB" dirty="0">
              <a:solidFill>
                <a:srgbClr val="4D738A"/>
              </a:solidFill>
            </a:rPr>
            <a:t>Timeframe</a:t>
          </a:r>
        </a:p>
      </dgm:t>
    </dgm:pt>
    <dgm:pt modelId="{5C52676E-4D09-4404-A977-1EA3D6DBD771}" type="parTrans" cxnId="{9ED88FB7-B35B-442E-B0F6-9B05FEF1B96A}">
      <dgm:prSet/>
      <dgm:spPr/>
      <dgm:t>
        <a:bodyPr/>
        <a:lstStyle/>
        <a:p>
          <a:endParaRPr lang="en-GB"/>
        </a:p>
      </dgm:t>
    </dgm:pt>
    <dgm:pt modelId="{D01F5508-8470-4077-9671-C251E9CA7B01}" type="sibTrans" cxnId="{9ED88FB7-B35B-442E-B0F6-9B05FEF1B96A}">
      <dgm:prSet/>
      <dgm:spPr/>
      <dgm:t>
        <a:bodyPr/>
        <a:lstStyle/>
        <a:p>
          <a:endParaRPr lang="en-GB"/>
        </a:p>
      </dgm:t>
    </dgm:pt>
    <dgm:pt modelId="{0BAAF9E5-5686-4CFD-80D8-8E5723896B5D}" type="pres">
      <dgm:prSet presAssocID="{4631EA1E-09E6-4186-9266-D7499CDC6D20}" presName="Name0" presStyleCnt="0">
        <dgm:presLayoutVars>
          <dgm:dir/>
          <dgm:animLvl val="lvl"/>
          <dgm:resizeHandles val="exact"/>
        </dgm:presLayoutVars>
      </dgm:prSet>
      <dgm:spPr/>
      <dgm:t>
        <a:bodyPr/>
        <a:lstStyle/>
        <a:p>
          <a:endParaRPr lang="en-US"/>
        </a:p>
      </dgm:t>
    </dgm:pt>
    <dgm:pt modelId="{3FEA9F1A-4A06-471F-8578-B9FA0181C416}" type="pres">
      <dgm:prSet presAssocID="{907C1E47-F559-49FC-8DDB-AD9C14D144FD}" presName="composite" presStyleCnt="0"/>
      <dgm:spPr/>
    </dgm:pt>
    <dgm:pt modelId="{73DF53D4-75DA-4664-8AAF-8317874B4272}" type="pres">
      <dgm:prSet presAssocID="{907C1E47-F559-49FC-8DDB-AD9C14D144FD}" presName="parTx" presStyleLbl="alignNode1" presStyleIdx="0" presStyleCnt="3">
        <dgm:presLayoutVars>
          <dgm:chMax val="0"/>
          <dgm:chPref val="0"/>
          <dgm:bulletEnabled val="1"/>
        </dgm:presLayoutVars>
      </dgm:prSet>
      <dgm:spPr/>
      <dgm:t>
        <a:bodyPr/>
        <a:lstStyle/>
        <a:p>
          <a:endParaRPr lang="en-US"/>
        </a:p>
      </dgm:t>
    </dgm:pt>
    <dgm:pt modelId="{D7AC0CD9-F5EC-46FB-9B90-61B021143937}" type="pres">
      <dgm:prSet presAssocID="{907C1E47-F559-49FC-8DDB-AD9C14D144FD}" presName="desTx" presStyleLbl="alignAccFollowNode1" presStyleIdx="0" presStyleCnt="3">
        <dgm:presLayoutVars>
          <dgm:bulletEnabled val="1"/>
        </dgm:presLayoutVars>
      </dgm:prSet>
      <dgm:spPr/>
      <dgm:t>
        <a:bodyPr/>
        <a:lstStyle/>
        <a:p>
          <a:endParaRPr lang="en-US"/>
        </a:p>
      </dgm:t>
    </dgm:pt>
    <dgm:pt modelId="{E29A776D-CF65-43BC-AD3A-559EE0B00789}" type="pres">
      <dgm:prSet presAssocID="{E48AB73D-D277-46C8-A2A3-E4B3255649CF}" presName="space" presStyleCnt="0"/>
      <dgm:spPr/>
    </dgm:pt>
    <dgm:pt modelId="{8F6FE6F4-4B7F-4F9D-8E87-D63F77A44F0F}" type="pres">
      <dgm:prSet presAssocID="{C3FAEC67-0BC0-427B-9850-517EF1F8E549}" presName="composite" presStyleCnt="0"/>
      <dgm:spPr/>
    </dgm:pt>
    <dgm:pt modelId="{C176C262-ACB1-4EB8-9D71-4F95A26F2888}" type="pres">
      <dgm:prSet presAssocID="{C3FAEC67-0BC0-427B-9850-517EF1F8E549}" presName="parTx" presStyleLbl="alignNode1" presStyleIdx="1" presStyleCnt="3">
        <dgm:presLayoutVars>
          <dgm:chMax val="0"/>
          <dgm:chPref val="0"/>
          <dgm:bulletEnabled val="1"/>
        </dgm:presLayoutVars>
      </dgm:prSet>
      <dgm:spPr/>
      <dgm:t>
        <a:bodyPr/>
        <a:lstStyle/>
        <a:p>
          <a:endParaRPr lang="en-US"/>
        </a:p>
      </dgm:t>
    </dgm:pt>
    <dgm:pt modelId="{2F033930-8F73-44C0-94CF-5A5223961CE6}" type="pres">
      <dgm:prSet presAssocID="{C3FAEC67-0BC0-427B-9850-517EF1F8E549}" presName="desTx" presStyleLbl="alignAccFollowNode1" presStyleIdx="1" presStyleCnt="3">
        <dgm:presLayoutVars>
          <dgm:bulletEnabled val="1"/>
        </dgm:presLayoutVars>
      </dgm:prSet>
      <dgm:spPr/>
      <dgm:t>
        <a:bodyPr/>
        <a:lstStyle/>
        <a:p>
          <a:endParaRPr lang="en-US"/>
        </a:p>
      </dgm:t>
    </dgm:pt>
    <dgm:pt modelId="{973E8343-F5B1-4F2F-B890-A1C92BDFBA9C}" type="pres">
      <dgm:prSet presAssocID="{3C54871E-E006-4A8C-80D3-E118F3F67F82}" presName="space" presStyleCnt="0"/>
      <dgm:spPr/>
    </dgm:pt>
    <dgm:pt modelId="{26369900-C8F8-4774-92B4-E3209C188244}" type="pres">
      <dgm:prSet presAssocID="{C49E8CE0-2A1A-4FCD-BEE3-3DA61BE807CA}" presName="composite" presStyleCnt="0"/>
      <dgm:spPr/>
    </dgm:pt>
    <dgm:pt modelId="{8B7C3CBF-AA4E-4974-84D4-75C8A0036B00}" type="pres">
      <dgm:prSet presAssocID="{C49E8CE0-2A1A-4FCD-BEE3-3DA61BE807CA}" presName="parTx" presStyleLbl="alignNode1" presStyleIdx="2" presStyleCnt="3">
        <dgm:presLayoutVars>
          <dgm:chMax val="0"/>
          <dgm:chPref val="0"/>
          <dgm:bulletEnabled val="1"/>
        </dgm:presLayoutVars>
      </dgm:prSet>
      <dgm:spPr/>
      <dgm:t>
        <a:bodyPr/>
        <a:lstStyle/>
        <a:p>
          <a:endParaRPr lang="en-US"/>
        </a:p>
      </dgm:t>
    </dgm:pt>
    <dgm:pt modelId="{71D82C1C-5BDD-49C3-BFB2-E622DF09BEA8}" type="pres">
      <dgm:prSet presAssocID="{C49E8CE0-2A1A-4FCD-BEE3-3DA61BE807CA}" presName="desTx" presStyleLbl="alignAccFollowNode1" presStyleIdx="2" presStyleCnt="3">
        <dgm:presLayoutVars>
          <dgm:bulletEnabled val="1"/>
        </dgm:presLayoutVars>
      </dgm:prSet>
      <dgm:spPr/>
      <dgm:t>
        <a:bodyPr/>
        <a:lstStyle/>
        <a:p>
          <a:endParaRPr lang="en-US"/>
        </a:p>
      </dgm:t>
    </dgm:pt>
  </dgm:ptLst>
  <dgm:cxnLst>
    <dgm:cxn modelId="{9A6BE4B6-EC6C-4656-B04D-522E248A6B26}" type="presOf" srcId="{F457533A-1BAB-487D-8916-15212036ADFB}" destId="{2F033930-8F73-44C0-94CF-5A5223961CE6}" srcOrd="0" destOrd="2" presId="urn:microsoft.com/office/officeart/2005/8/layout/hList1"/>
    <dgm:cxn modelId="{9ED88FB7-B35B-442E-B0F6-9B05FEF1B96A}" srcId="{C3FAEC67-0BC0-427B-9850-517EF1F8E549}" destId="{F457533A-1BAB-487D-8916-15212036ADFB}" srcOrd="2" destOrd="0" parTransId="{5C52676E-4D09-4404-A977-1EA3D6DBD771}" sibTransId="{D01F5508-8470-4077-9671-C251E9CA7B01}"/>
    <dgm:cxn modelId="{D7F06A52-1DC1-4F21-A6D5-9E1A9AC2E55B}" srcId="{4631EA1E-09E6-4186-9266-D7499CDC6D20}" destId="{C3FAEC67-0BC0-427B-9850-517EF1F8E549}" srcOrd="1" destOrd="0" parTransId="{A84D94A9-9D9D-4CCE-9193-5658E00A87D8}" sibTransId="{3C54871E-E006-4A8C-80D3-E118F3F67F82}"/>
    <dgm:cxn modelId="{2D01FE25-8BC8-4270-92AD-C9BB7D749F0C}" type="presOf" srcId="{78723C55-4CD9-4E37-AC5C-BC3DFD1444CB}" destId="{2F033930-8F73-44C0-94CF-5A5223961CE6}" srcOrd="0" destOrd="1" presId="urn:microsoft.com/office/officeart/2005/8/layout/hList1"/>
    <dgm:cxn modelId="{47CCD32E-C06D-4C52-9795-139CFB0F0C59}" srcId="{C49E8CE0-2A1A-4FCD-BEE3-3DA61BE807CA}" destId="{6B18EA21-83E3-4C61-B7C7-B77E1BB976B7}" srcOrd="0" destOrd="0" parTransId="{D7BBD914-64CE-4DF4-A0DF-0D885B14CAEA}" sibTransId="{0834E491-59D5-4F67-98E3-FF1F0134030B}"/>
    <dgm:cxn modelId="{866D8ECF-B69A-43D7-8697-F380FF8BE84A}" type="presOf" srcId="{907C1E47-F559-49FC-8DDB-AD9C14D144FD}" destId="{73DF53D4-75DA-4664-8AAF-8317874B4272}" srcOrd="0" destOrd="0" presId="urn:microsoft.com/office/officeart/2005/8/layout/hList1"/>
    <dgm:cxn modelId="{E86C6E68-9C20-4737-87B9-3D1FCBF31051}" type="presOf" srcId="{BD03F060-AFA1-41A6-B588-8E3A49C9EEB1}" destId="{71D82C1C-5BDD-49C3-BFB2-E622DF09BEA8}" srcOrd="0" destOrd="1" presId="urn:microsoft.com/office/officeart/2005/8/layout/hList1"/>
    <dgm:cxn modelId="{C673E34E-68E5-4509-A12E-39F233152308}" type="presOf" srcId="{0F2A368A-2E46-4678-9C7E-E35A609AE9CE}" destId="{D7AC0CD9-F5EC-46FB-9B90-61B021143937}" srcOrd="0" destOrd="1" presId="urn:microsoft.com/office/officeart/2005/8/layout/hList1"/>
    <dgm:cxn modelId="{9DDC9CD5-CD6D-4187-86D9-01C59FD61B55}" type="presOf" srcId="{7781913B-B29B-4CFF-B6DB-D4A0C633E4E0}" destId="{D7AC0CD9-F5EC-46FB-9B90-61B021143937}" srcOrd="0" destOrd="2" presId="urn:microsoft.com/office/officeart/2005/8/layout/hList1"/>
    <dgm:cxn modelId="{818FA88B-6268-49E3-AC69-854352B7E0A4}" type="presOf" srcId="{6B18EA21-83E3-4C61-B7C7-B77E1BB976B7}" destId="{71D82C1C-5BDD-49C3-BFB2-E622DF09BEA8}" srcOrd="0" destOrd="0" presId="urn:microsoft.com/office/officeart/2005/8/layout/hList1"/>
    <dgm:cxn modelId="{0F4C241F-1880-4BE1-B180-D2AFAE05B479}" type="presOf" srcId="{4631EA1E-09E6-4186-9266-D7499CDC6D20}" destId="{0BAAF9E5-5686-4CFD-80D8-8E5723896B5D}" srcOrd="0" destOrd="0" presId="urn:microsoft.com/office/officeart/2005/8/layout/hList1"/>
    <dgm:cxn modelId="{5CFD65E1-7BB9-4AE2-874E-1B0C6A3EA339}" srcId="{4631EA1E-09E6-4186-9266-D7499CDC6D20}" destId="{907C1E47-F559-49FC-8DDB-AD9C14D144FD}" srcOrd="0" destOrd="0" parTransId="{EEA5F90A-87C6-41EA-A865-363B3915D091}" sibTransId="{E48AB73D-D277-46C8-A2A3-E4B3255649CF}"/>
    <dgm:cxn modelId="{ED90A784-F3E1-46C5-A689-467E0E101E7A}" type="presOf" srcId="{C49E8CE0-2A1A-4FCD-BEE3-3DA61BE807CA}" destId="{8B7C3CBF-AA4E-4974-84D4-75C8A0036B00}" srcOrd="0" destOrd="0" presId="urn:microsoft.com/office/officeart/2005/8/layout/hList1"/>
    <dgm:cxn modelId="{A9226854-A7A4-4C99-9B64-2ABEDFA8FF90}" srcId="{4631EA1E-09E6-4186-9266-D7499CDC6D20}" destId="{C49E8CE0-2A1A-4FCD-BEE3-3DA61BE807CA}" srcOrd="2" destOrd="0" parTransId="{043726EE-1318-48DC-910C-43BCD9B35176}" sibTransId="{074B16D7-E6CC-404C-9EB2-2D9E28ED2C44}"/>
    <dgm:cxn modelId="{92BA9E71-7604-49C8-B1D5-C50AD51A36FA}" type="presOf" srcId="{EBF5CF61-AF2A-4117-B7AC-EA7E4630DD33}" destId="{D7AC0CD9-F5EC-46FB-9B90-61B021143937}" srcOrd="0" destOrd="0" presId="urn:microsoft.com/office/officeart/2005/8/layout/hList1"/>
    <dgm:cxn modelId="{2F764D58-96BA-4689-BC60-43DC11B8522B}" srcId="{C3FAEC67-0BC0-427B-9850-517EF1F8E549}" destId="{F915D5FE-196B-4495-9B6F-67EE849DFA40}" srcOrd="0" destOrd="0" parTransId="{18BB2F88-94B0-484A-B664-A0518EAE2FE8}" sibTransId="{97A993E4-3951-4ED1-AE56-7B975196BB96}"/>
    <dgm:cxn modelId="{E8FFF6F5-0D8F-407B-A5BC-F27D2EAA2FA3}" srcId="{C49E8CE0-2A1A-4FCD-BEE3-3DA61BE807CA}" destId="{72BD9ED4-FD84-469A-AD96-E64CC3E20016}" srcOrd="2" destOrd="0" parTransId="{7DED624F-79F3-4EB9-8C74-F27FE25CB0E2}" sibTransId="{65E92753-A02F-47D6-944F-0FDA05E85759}"/>
    <dgm:cxn modelId="{ED2E8B24-3C9F-4FA0-8998-358523509E9E}" srcId="{907C1E47-F559-49FC-8DDB-AD9C14D144FD}" destId="{7781913B-B29B-4CFF-B6DB-D4A0C633E4E0}" srcOrd="2" destOrd="0" parTransId="{E34ACC4B-4C02-4E18-A683-8349CF3D224E}" sibTransId="{947E9DC8-4780-461A-966B-4AFEF032DA03}"/>
    <dgm:cxn modelId="{5330CF32-4C45-47A9-AB10-82F31F268AED}" type="presOf" srcId="{72BD9ED4-FD84-469A-AD96-E64CC3E20016}" destId="{71D82C1C-5BDD-49C3-BFB2-E622DF09BEA8}" srcOrd="0" destOrd="2" presId="urn:microsoft.com/office/officeart/2005/8/layout/hList1"/>
    <dgm:cxn modelId="{931F993C-B217-43EF-86C6-70DFC27A533E}" srcId="{907C1E47-F559-49FC-8DDB-AD9C14D144FD}" destId="{EBF5CF61-AF2A-4117-B7AC-EA7E4630DD33}" srcOrd="0" destOrd="0" parTransId="{34A3F17D-1C62-4131-8024-D94E1F08BBAD}" sibTransId="{DB39F1A4-749D-4844-B4E7-D7892F264F44}"/>
    <dgm:cxn modelId="{5D626ECB-E01C-497A-81F5-F45D094A2450}" srcId="{C3FAEC67-0BC0-427B-9850-517EF1F8E549}" destId="{78723C55-4CD9-4E37-AC5C-BC3DFD1444CB}" srcOrd="1" destOrd="0" parTransId="{06FDA4F5-D8D8-419D-A831-77677927AC72}" sibTransId="{C0E14B5E-4D6B-4D1F-9631-673DCD5D57B5}"/>
    <dgm:cxn modelId="{BAAC2D68-77C1-4BCC-BB72-D2C68AFDF669}" type="presOf" srcId="{C3FAEC67-0BC0-427B-9850-517EF1F8E549}" destId="{C176C262-ACB1-4EB8-9D71-4F95A26F2888}" srcOrd="0" destOrd="0" presId="urn:microsoft.com/office/officeart/2005/8/layout/hList1"/>
    <dgm:cxn modelId="{A83A6FFF-803E-4CDC-9E4E-D20459175324}" srcId="{907C1E47-F559-49FC-8DDB-AD9C14D144FD}" destId="{0F2A368A-2E46-4678-9C7E-E35A609AE9CE}" srcOrd="1" destOrd="0" parTransId="{D638C240-AB14-4372-AF57-30D4C129AF27}" sibTransId="{DB1E4F6F-35E1-4E57-A4BB-F3E9DF580226}"/>
    <dgm:cxn modelId="{B01049C0-24D7-4031-AA27-4E0ED9D70EB5}" srcId="{C49E8CE0-2A1A-4FCD-BEE3-3DA61BE807CA}" destId="{BD03F060-AFA1-41A6-B588-8E3A49C9EEB1}" srcOrd="1" destOrd="0" parTransId="{EF8D2DCB-AA68-43CF-AE45-8C7A2D016439}" sibTransId="{05DA788B-4D48-47AA-A12E-51533A75C16B}"/>
    <dgm:cxn modelId="{A05A4067-3D1B-47A9-B195-CB2D616D5959}" type="presOf" srcId="{F915D5FE-196B-4495-9B6F-67EE849DFA40}" destId="{2F033930-8F73-44C0-94CF-5A5223961CE6}" srcOrd="0" destOrd="0" presId="urn:microsoft.com/office/officeart/2005/8/layout/hList1"/>
    <dgm:cxn modelId="{31A886BD-057C-4CDC-8CA7-D577D2D13B44}" type="presParOf" srcId="{0BAAF9E5-5686-4CFD-80D8-8E5723896B5D}" destId="{3FEA9F1A-4A06-471F-8578-B9FA0181C416}" srcOrd="0" destOrd="0" presId="urn:microsoft.com/office/officeart/2005/8/layout/hList1"/>
    <dgm:cxn modelId="{8EA02743-5A07-4A3B-9C13-3905F5E2F9FA}" type="presParOf" srcId="{3FEA9F1A-4A06-471F-8578-B9FA0181C416}" destId="{73DF53D4-75DA-4664-8AAF-8317874B4272}" srcOrd="0" destOrd="0" presId="urn:microsoft.com/office/officeart/2005/8/layout/hList1"/>
    <dgm:cxn modelId="{79A1CCFA-194A-443E-84F6-896F259BC891}" type="presParOf" srcId="{3FEA9F1A-4A06-471F-8578-B9FA0181C416}" destId="{D7AC0CD9-F5EC-46FB-9B90-61B021143937}" srcOrd="1" destOrd="0" presId="urn:microsoft.com/office/officeart/2005/8/layout/hList1"/>
    <dgm:cxn modelId="{B12A3622-ABA0-48F6-8A8C-DDA5C2040AEC}" type="presParOf" srcId="{0BAAF9E5-5686-4CFD-80D8-8E5723896B5D}" destId="{E29A776D-CF65-43BC-AD3A-559EE0B00789}" srcOrd="1" destOrd="0" presId="urn:microsoft.com/office/officeart/2005/8/layout/hList1"/>
    <dgm:cxn modelId="{48845B79-5263-4EBB-A178-3A7D1199BBED}" type="presParOf" srcId="{0BAAF9E5-5686-4CFD-80D8-8E5723896B5D}" destId="{8F6FE6F4-4B7F-4F9D-8E87-D63F77A44F0F}" srcOrd="2" destOrd="0" presId="urn:microsoft.com/office/officeart/2005/8/layout/hList1"/>
    <dgm:cxn modelId="{DE3F54F2-4BD2-4305-851E-C46FE334C3AC}" type="presParOf" srcId="{8F6FE6F4-4B7F-4F9D-8E87-D63F77A44F0F}" destId="{C176C262-ACB1-4EB8-9D71-4F95A26F2888}" srcOrd="0" destOrd="0" presId="urn:microsoft.com/office/officeart/2005/8/layout/hList1"/>
    <dgm:cxn modelId="{AA7BDD96-392D-4F75-8DDA-D3EB66E6F825}" type="presParOf" srcId="{8F6FE6F4-4B7F-4F9D-8E87-D63F77A44F0F}" destId="{2F033930-8F73-44C0-94CF-5A5223961CE6}" srcOrd="1" destOrd="0" presId="urn:microsoft.com/office/officeart/2005/8/layout/hList1"/>
    <dgm:cxn modelId="{237DB266-E843-4C1C-8DEC-1FA572AA4056}" type="presParOf" srcId="{0BAAF9E5-5686-4CFD-80D8-8E5723896B5D}" destId="{973E8343-F5B1-4F2F-B890-A1C92BDFBA9C}" srcOrd="3" destOrd="0" presId="urn:microsoft.com/office/officeart/2005/8/layout/hList1"/>
    <dgm:cxn modelId="{C5F48EE3-8D2D-428E-89BE-AC99D9884486}" type="presParOf" srcId="{0BAAF9E5-5686-4CFD-80D8-8E5723896B5D}" destId="{26369900-C8F8-4774-92B4-E3209C188244}" srcOrd="4" destOrd="0" presId="urn:microsoft.com/office/officeart/2005/8/layout/hList1"/>
    <dgm:cxn modelId="{3095CE81-62F7-47AC-9F53-CC54B6D7E57F}" type="presParOf" srcId="{26369900-C8F8-4774-92B4-E3209C188244}" destId="{8B7C3CBF-AA4E-4974-84D4-75C8A0036B00}" srcOrd="0" destOrd="0" presId="urn:microsoft.com/office/officeart/2005/8/layout/hList1"/>
    <dgm:cxn modelId="{87F7EA0F-5020-4F6F-9195-E6B6FDEF85FC}" type="presParOf" srcId="{26369900-C8F8-4774-92B4-E3209C188244}" destId="{71D82C1C-5BDD-49C3-BFB2-E622DF09BEA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6F1AB-E1C4-4A7E-9005-203814DD24BC}">
      <dsp:nvSpPr>
        <dsp:cNvPr id="0" name=""/>
        <dsp:cNvSpPr/>
      </dsp:nvSpPr>
      <dsp:spPr>
        <a:xfrm>
          <a:off x="2846" y="1880"/>
          <a:ext cx="7915931" cy="1067645"/>
        </a:xfrm>
        <a:prstGeom prst="roundRect">
          <a:avLst>
            <a:gd name="adj" fmla="val 10000"/>
          </a:avLst>
        </a:prstGeom>
        <a:solidFill>
          <a:srgbClr val="4D738A"/>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solidFill>
                <a:schemeClr val="bg1"/>
              </a:solidFill>
            </a:rPr>
            <a:t>Overall quality</a:t>
          </a:r>
        </a:p>
      </dsp:txBody>
      <dsp:txXfrm>
        <a:off x="34116" y="33150"/>
        <a:ext cx="7853391" cy="1005105"/>
      </dsp:txXfrm>
    </dsp:sp>
    <dsp:sp modelId="{1095B457-A8A3-4F88-A884-4265FEF36CDE}">
      <dsp:nvSpPr>
        <dsp:cNvPr id="0" name=""/>
        <dsp:cNvSpPr/>
      </dsp:nvSpPr>
      <dsp:spPr>
        <a:xfrm>
          <a:off x="10573" y="1256891"/>
          <a:ext cx="2493837" cy="841557"/>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solidFill>
                <a:schemeClr val="bg1"/>
              </a:solidFill>
            </a:rPr>
            <a:t>Outputs</a:t>
          </a:r>
        </a:p>
      </dsp:txBody>
      <dsp:txXfrm>
        <a:off x="35221" y="1281539"/>
        <a:ext cx="2444541" cy="792261"/>
      </dsp:txXfrm>
    </dsp:sp>
    <dsp:sp modelId="{2D7F5482-7DBC-43BA-A7BD-EBF3A0083EEC}">
      <dsp:nvSpPr>
        <dsp:cNvPr id="0" name=""/>
        <dsp:cNvSpPr/>
      </dsp:nvSpPr>
      <dsp:spPr>
        <a:xfrm>
          <a:off x="10573" y="2285814"/>
          <a:ext cx="2493837" cy="1672744"/>
        </a:xfrm>
        <a:prstGeom prst="roundRect">
          <a:avLst>
            <a:gd name="adj" fmla="val 10000"/>
          </a:avLst>
        </a:prstGeom>
        <a:solidFill>
          <a:srgbClr val="D4DFEC"/>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FTE x 2.5 = number of outputs required</a:t>
          </a:r>
        </a:p>
      </dsp:txBody>
      <dsp:txXfrm>
        <a:off x="59566" y="2334807"/>
        <a:ext cx="2395851" cy="1574758"/>
      </dsp:txXfrm>
    </dsp:sp>
    <dsp:sp modelId="{1C83A54A-F09E-4BD4-B033-4CDD9B400C7A}">
      <dsp:nvSpPr>
        <dsp:cNvPr id="0" name=""/>
        <dsp:cNvSpPr/>
      </dsp:nvSpPr>
      <dsp:spPr>
        <a:xfrm>
          <a:off x="271389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solidFill>
                <a:schemeClr val="bg1"/>
              </a:solidFill>
              <a:latin typeface="+mn-lt"/>
            </a:rPr>
            <a:t>Impact</a:t>
          </a:r>
          <a:endParaRPr lang="en-GB" sz="2400" b="1" kern="1200" dirty="0">
            <a:solidFill>
              <a:schemeClr val="bg1"/>
            </a:solidFill>
          </a:endParaRPr>
        </a:p>
      </dsp:txBody>
      <dsp:txXfrm>
        <a:off x="2738541" y="1281539"/>
        <a:ext cx="2444541" cy="792244"/>
      </dsp:txXfrm>
    </dsp:sp>
    <dsp:sp modelId="{4024F3F1-0235-4193-8A5C-7EBE83DCCB08}">
      <dsp:nvSpPr>
        <dsp:cNvPr id="0" name=""/>
        <dsp:cNvSpPr/>
      </dsp:nvSpPr>
      <dsp:spPr>
        <a:xfrm>
          <a:off x="271389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Impact case studies</a:t>
          </a:r>
        </a:p>
      </dsp:txBody>
      <dsp:txXfrm>
        <a:off x="2762886" y="2334790"/>
        <a:ext cx="2395851" cy="1574758"/>
      </dsp:txXfrm>
    </dsp:sp>
    <dsp:sp modelId="{341BD9DC-3C29-4C1F-A040-4804CD20A7FF}">
      <dsp:nvSpPr>
        <dsp:cNvPr id="0" name=""/>
        <dsp:cNvSpPr/>
      </dsp:nvSpPr>
      <dsp:spPr>
        <a:xfrm>
          <a:off x="541721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solidFill>
                <a:schemeClr val="bg1"/>
              </a:solidFill>
            </a:rPr>
            <a:t>Environment</a:t>
          </a:r>
        </a:p>
      </dsp:txBody>
      <dsp:txXfrm>
        <a:off x="5441861" y="1281539"/>
        <a:ext cx="2444541" cy="792244"/>
      </dsp:txXfrm>
    </dsp:sp>
    <dsp:sp modelId="{CCF4EC52-E247-40F5-AC90-6B3836169A58}">
      <dsp:nvSpPr>
        <dsp:cNvPr id="0" name=""/>
        <dsp:cNvSpPr/>
      </dsp:nvSpPr>
      <dsp:spPr>
        <a:xfrm>
          <a:off x="541721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Environment data and template </a:t>
          </a:r>
        </a:p>
      </dsp:txBody>
      <dsp:txXfrm>
        <a:off x="5466206" y="2334790"/>
        <a:ext cx="2395851" cy="1574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67F4F-A2D9-4131-8BB9-08E537DD785D}">
      <dsp:nvSpPr>
        <dsp:cNvPr id="0" name=""/>
        <dsp:cNvSpPr/>
      </dsp:nvSpPr>
      <dsp:spPr>
        <a:xfrm>
          <a:off x="45" y="23566"/>
          <a:ext cx="4319148"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l" defTabSz="889000">
            <a:lnSpc>
              <a:spcPct val="90000"/>
            </a:lnSpc>
            <a:spcBef>
              <a:spcPct val="0"/>
            </a:spcBef>
            <a:spcAft>
              <a:spcPct val="35000"/>
            </a:spcAft>
          </a:pPr>
          <a:r>
            <a:rPr lang="en-GB" sz="2000" b="1" kern="1200" dirty="0">
              <a:solidFill>
                <a:schemeClr val="bg1"/>
              </a:solidFill>
            </a:rPr>
            <a:t>Main panel responsibilities</a:t>
          </a:r>
        </a:p>
      </dsp:txBody>
      <dsp:txXfrm>
        <a:off x="45" y="23566"/>
        <a:ext cx="4319148" cy="576000"/>
      </dsp:txXfrm>
    </dsp:sp>
    <dsp:sp modelId="{9E079ABB-3823-4D0A-9379-2790EFBC7242}">
      <dsp:nvSpPr>
        <dsp:cNvPr id="0" name=""/>
        <dsp:cNvSpPr/>
      </dsp:nvSpPr>
      <dsp:spPr>
        <a:xfrm>
          <a:off x="45" y="586065"/>
          <a:ext cx="4319148" cy="27450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lvl="1" indent="-144000" algn="l" defTabSz="889000">
            <a:lnSpc>
              <a:spcPct val="100000"/>
            </a:lnSpc>
            <a:spcBef>
              <a:spcPct val="0"/>
            </a:spcBef>
            <a:spcAft>
              <a:spcPts val="1200"/>
            </a:spcAft>
            <a:buChar char="••"/>
          </a:pPr>
          <a:r>
            <a:rPr lang="en-GB" sz="2000" kern="1200" dirty="0">
              <a:solidFill>
                <a:schemeClr val="tx2"/>
              </a:solidFill>
            </a:rPr>
            <a:t>Developing the panel criteria and working methods</a:t>
          </a:r>
        </a:p>
        <a:p>
          <a:pPr marL="144000" lvl="1" indent="-144000" algn="l" defTabSz="889000">
            <a:lnSpc>
              <a:spcPct val="100000"/>
            </a:lnSpc>
            <a:spcBef>
              <a:spcPct val="0"/>
            </a:spcBef>
            <a:spcAft>
              <a:spcPts val="1200"/>
            </a:spcAft>
            <a:buChar char="••"/>
          </a:pPr>
          <a:r>
            <a:rPr lang="en-GB" sz="2000" kern="1200" dirty="0">
              <a:solidFill>
                <a:schemeClr val="tx2"/>
              </a:solidFill>
            </a:rPr>
            <a:t>Ensuring adherence to the criteria/procedures and consistent application of the overall assessment standards</a:t>
          </a:r>
        </a:p>
        <a:p>
          <a:pPr marL="144000" lvl="1" indent="-144000" algn="l" defTabSz="889000">
            <a:lnSpc>
              <a:spcPct val="100000"/>
            </a:lnSpc>
            <a:spcBef>
              <a:spcPct val="0"/>
            </a:spcBef>
            <a:spcAft>
              <a:spcPts val="1200"/>
            </a:spcAft>
            <a:buChar char="••"/>
          </a:pPr>
          <a:r>
            <a:rPr lang="en-GB" sz="2000" kern="1200" dirty="0">
              <a:solidFill>
                <a:schemeClr val="tx2"/>
              </a:solidFill>
            </a:rPr>
            <a:t>Signing off the outcomes</a:t>
          </a:r>
        </a:p>
      </dsp:txBody>
      <dsp:txXfrm>
        <a:off x="45" y="586065"/>
        <a:ext cx="4319148" cy="2745000"/>
      </dsp:txXfrm>
    </dsp:sp>
    <dsp:sp modelId="{586DE207-BBC9-4A88-A998-D2AEC89EAF79}">
      <dsp:nvSpPr>
        <dsp:cNvPr id="0" name=""/>
        <dsp:cNvSpPr/>
      </dsp:nvSpPr>
      <dsp:spPr>
        <a:xfrm>
          <a:off x="4742685" y="23566"/>
          <a:ext cx="4319148"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144000" lvl="0" indent="-144000" algn="l" defTabSz="889000">
            <a:lnSpc>
              <a:spcPct val="100000"/>
            </a:lnSpc>
            <a:spcBef>
              <a:spcPct val="0"/>
            </a:spcBef>
            <a:spcAft>
              <a:spcPts val="1200"/>
            </a:spcAft>
          </a:pPr>
          <a:r>
            <a:rPr lang="en-GB" sz="2000" b="1" kern="1200" dirty="0">
              <a:solidFill>
                <a:schemeClr val="bg1"/>
              </a:solidFill>
            </a:rPr>
            <a:t>Sub-panel responsibilities</a:t>
          </a:r>
        </a:p>
      </dsp:txBody>
      <dsp:txXfrm>
        <a:off x="4742685" y="23566"/>
        <a:ext cx="4319148" cy="576000"/>
      </dsp:txXfrm>
    </dsp:sp>
    <dsp:sp modelId="{04E149B8-C0C8-4A54-B9BA-0DE75698D2C8}">
      <dsp:nvSpPr>
        <dsp:cNvPr id="0" name=""/>
        <dsp:cNvSpPr/>
      </dsp:nvSpPr>
      <dsp:spPr>
        <a:xfrm>
          <a:off x="4742685" y="596130"/>
          <a:ext cx="4319148" cy="27450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lvl="1" indent="-144000" algn="l" defTabSz="889000">
            <a:lnSpc>
              <a:spcPct val="100000"/>
            </a:lnSpc>
            <a:spcBef>
              <a:spcPct val="0"/>
            </a:spcBef>
            <a:spcAft>
              <a:spcPts val="1200"/>
            </a:spcAft>
            <a:buChar char="••"/>
          </a:pPr>
          <a:r>
            <a:rPr lang="en-GB" sz="2000" kern="1200" dirty="0">
              <a:solidFill>
                <a:schemeClr val="tx2"/>
              </a:solidFill>
            </a:rPr>
            <a:t>Contributing to the main panel criteria and working methods</a:t>
          </a:r>
        </a:p>
        <a:p>
          <a:pPr marL="144000" lvl="1" indent="-144000" algn="l" defTabSz="889000">
            <a:lnSpc>
              <a:spcPct val="100000"/>
            </a:lnSpc>
            <a:spcBef>
              <a:spcPct val="0"/>
            </a:spcBef>
            <a:spcAft>
              <a:spcPts val="1200"/>
            </a:spcAft>
            <a:buChar char="••"/>
          </a:pPr>
          <a:r>
            <a:rPr lang="en-GB" sz="2000" kern="1200" dirty="0">
              <a:solidFill>
                <a:schemeClr val="tx2"/>
              </a:solidFill>
            </a:rPr>
            <a:t>Assessing submissions and recommending the outcomes</a:t>
          </a:r>
        </a:p>
        <a:p>
          <a:pPr marL="144000" lvl="1" indent="-144000" algn="l" defTabSz="889000">
            <a:lnSpc>
              <a:spcPct val="100000"/>
            </a:lnSpc>
            <a:spcBef>
              <a:spcPct val="0"/>
            </a:spcBef>
            <a:spcAft>
              <a:spcPts val="1200"/>
            </a:spcAft>
            <a:buChar char="••"/>
          </a:pPr>
          <a:endParaRPr lang="en-GB" sz="2000" kern="1200" dirty="0">
            <a:solidFill>
              <a:schemeClr val="tx2"/>
            </a:solidFill>
          </a:endParaRPr>
        </a:p>
      </dsp:txBody>
      <dsp:txXfrm>
        <a:off x="4742685" y="596130"/>
        <a:ext cx="4319148" cy="2745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C362E-0B6D-4FC4-A6A6-9C5D74F55752}">
      <dsp:nvSpPr>
        <dsp:cNvPr id="0" name=""/>
        <dsp:cNvSpPr/>
      </dsp:nvSpPr>
      <dsp:spPr>
        <a:xfrm>
          <a:off x="8822" y="1030180"/>
          <a:ext cx="2178037" cy="3358305"/>
        </a:xfrm>
        <a:prstGeom prst="roundRect">
          <a:avLst>
            <a:gd name="adj" fmla="val 10000"/>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a:solidFill>
                <a:schemeClr val="bg1"/>
              </a:solidFill>
              <a:latin typeface="+mj-lt"/>
            </a:rPr>
            <a:t>- ‘Teaching and Research’ or ‘Research only’</a:t>
          </a:r>
        </a:p>
        <a:p>
          <a:pPr lvl="0" algn="ctr" defTabSz="889000">
            <a:lnSpc>
              <a:spcPct val="90000"/>
            </a:lnSpc>
            <a:spcBef>
              <a:spcPct val="0"/>
            </a:spcBef>
            <a:spcAft>
              <a:spcPct val="35000"/>
            </a:spcAft>
          </a:pPr>
          <a:r>
            <a:rPr lang="en-GB" sz="2000" kern="1200" dirty="0">
              <a:solidFill>
                <a:schemeClr val="bg1"/>
              </a:solidFill>
              <a:latin typeface="+mj-lt"/>
            </a:rPr>
            <a:t>- Independent researcher</a:t>
          </a:r>
        </a:p>
        <a:p>
          <a:pPr lvl="0" algn="ctr" defTabSz="889000">
            <a:lnSpc>
              <a:spcPct val="90000"/>
            </a:lnSpc>
            <a:spcBef>
              <a:spcPct val="0"/>
            </a:spcBef>
            <a:spcAft>
              <a:spcPct val="35000"/>
            </a:spcAft>
          </a:pPr>
          <a:r>
            <a:rPr lang="en-GB" sz="2000" kern="1200" dirty="0">
              <a:solidFill>
                <a:schemeClr val="bg1"/>
              </a:solidFill>
              <a:latin typeface="+mj-lt"/>
            </a:rPr>
            <a:t>- Minimum of 0.2 FTE</a:t>
          </a:r>
        </a:p>
        <a:p>
          <a:pPr lvl="0" algn="ctr" defTabSz="889000">
            <a:lnSpc>
              <a:spcPct val="90000"/>
            </a:lnSpc>
            <a:spcBef>
              <a:spcPct val="0"/>
            </a:spcBef>
            <a:spcAft>
              <a:spcPct val="35000"/>
            </a:spcAft>
          </a:pPr>
          <a:r>
            <a:rPr lang="en-GB" sz="2000" kern="1200" dirty="0">
              <a:solidFill>
                <a:schemeClr val="bg1"/>
              </a:solidFill>
              <a:latin typeface="+mj-lt"/>
            </a:rPr>
            <a:t>- Substantive connection</a:t>
          </a:r>
          <a:endParaRPr lang="en-GB" sz="2000" kern="1200" dirty="0">
            <a:solidFill>
              <a:schemeClr val="bg1"/>
            </a:solidFill>
          </a:endParaRPr>
        </a:p>
      </dsp:txBody>
      <dsp:txXfrm>
        <a:off x="72615" y="1093973"/>
        <a:ext cx="2050451" cy="3230719"/>
      </dsp:txXfrm>
    </dsp:sp>
    <dsp:sp modelId="{B19283B8-DD0E-43E2-8CAB-76A9C00210CE}">
      <dsp:nvSpPr>
        <dsp:cNvPr id="0" name=""/>
        <dsp:cNvSpPr/>
      </dsp:nvSpPr>
      <dsp:spPr>
        <a:xfrm rot="18896185">
          <a:off x="2005741" y="2254670"/>
          <a:ext cx="1233453" cy="36175"/>
        </a:xfrm>
        <a:custGeom>
          <a:avLst/>
          <a:gdLst/>
          <a:ahLst/>
          <a:cxnLst/>
          <a:rect l="0" t="0" r="0" b="0"/>
          <a:pathLst>
            <a:path>
              <a:moveTo>
                <a:pt x="0" y="18087"/>
              </a:moveTo>
              <a:lnTo>
                <a:pt x="1233453" y="18087"/>
              </a:lnTo>
            </a:path>
          </a:pathLst>
        </a:custGeom>
        <a:noFill/>
        <a:ln w="12700" cap="flat" cmpd="sng" algn="ctr">
          <a:solidFill>
            <a:srgbClr val="4D738A"/>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591631" y="2241921"/>
        <a:ext cx="61672" cy="61672"/>
      </dsp:txXfrm>
    </dsp:sp>
    <dsp:sp modelId="{6922D3BF-8310-46C0-BF2B-A6608A078CCC}">
      <dsp:nvSpPr>
        <dsp:cNvPr id="0" name=""/>
        <dsp:cNvSpPr/>
      </dsp:nvSpPr>
      <dsp:spPr>
        <a:xfrm>
          <a:off x="3058075" y="1048005"/>
          <a:ext cx="2178037" cy="1576354"/>
        </a:xfrm>
        <a:prstGeom prst="roundRect">
          <a:avLst>
            <a:gd name="adj" fmla="val 10000"/>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t>Accurately identifies staff with significant responsibility for research</a:t>
          </a:r>
        </a:p>
      </dsp:txBody>
      <dsp:txXfrm>
        <a:off x="3104245" y="1094175"/>
        <a:ext cx="2085697" cy="1484014"/>
      </dsp:txXfrm>
    </dsp:sp>
    <dsp:sp modelId="{FF6D0D00-6CA7-4348-AEA3-85081568571E}">
      <dsp:nvSpPr>
        <dsp:cNvPr id="0" name=""/>
        <dsp:cNvSpPr/>
      </dsp:nvSpPr>
      <dsp:spPr>
        <a:xfrm>
          <a:off x="5236113" y="1818094"/>
          <a:ext cx="871215" cy="36175"/>
        </a:xfrm>
        <a:custGeom>
          <a:avLst/>
          <a:gdLst/>
          <a:ahLst/>
          <a:cxnLst/>
          <a:rect l="0" t="0" r="0" b="0"/>
          <a:pathLst>
            <a:path>
              <a:moveTo>
                <a:pt x="0" y="18087"/>
              </a:moveTo>
              <a:lnTo>
                <a:pt x="871215" y="18087"/>
              </a:lnTo>
            </a:path>
          </a:pathLst>
        </a:custGeom>
        <a:noFill/>
        <a:ln w="12700" cap="flat" cmpd="sng" algn="ctr">
          <a:solidFill>
            <a:srgbClr val="829DAD"/>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649940" y="1814402"/>
        <a:ext cx="43560" cy="43560"/>
      </dsp:txXfrm>
    </dsp:sp>
    <dsp:sp modelId="{D9F83D0A-88C0-4BD4-AFAF-7C7B5E028B65}">
      <dsp:nvSpPr>
        <dsp:cNvPr id="0" name=""/>
        <dsp:cNvSpPr/>
      </dsp:nvSpPr>
      <dsp:spPr>
        <a:xfrm>
          <a:off x="6107328" y="1030335"/>
          <a:ext cx="2178037" cy="1611693"/>
        </a:xfrm>
        <a:prstGeom prst="roundRect">
          <a:avLst>
            <a:gd name="adj" fmla="val 10000"/>
          </a:avLst>
        </a:prstGeom>
        <a:solidFill>
          <a:srgbClr val="D4DF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a:solidFill>
                <a:srgbClr val="4D738A"/>
              </a:solidFill>
            </a:rPr>
            <a:t>100 per cent returned</a:t>
          </a:r>
        </a:p>
      </dsp:txBody>
      <dsp:txXfrm>
        <a:off x="6154533" y="1077540"/>
        <a:ext cx="2083627" cy="1517283"/>
      </dsp:txXfrm>
    </dsp:sp>
    <dsp:sp modelId="{1E72C69D-7DFD-4464-802F-C9D419E5163F}">
      <dsp:nvSpPr>
        <dsp:cNvPr id="0" name=""/>
        <dsp:cNvSpPr/>
      </dsp:nvSpPr>
      <dsp:spPr>
        <a:xfrm rot="2707316">
          <a:off x="2005110" y="3128711"/>
          <a:ext cx="1234714" cy="36175"/>
        </a:xfrm>
        <a:custGeom>
          <a:avLst/>
          <a:gdLst/>
          <a:ahLst/>
          <a:cxnLst/>
          <a:rect l="0" t="0" r="0" b="0"/>
          <a:pathLst>
            <a:path>
              <a:moveTo>
                <a:pt x="0" y="18087"/>
              </a:moveTo>
              <a:lnTo>
                <a:pt x="1234714" y="18087"/>
              </a:lnTo>
            </a:path>
          </a:pathLst>
        </a:custGeom>
        <a:noFill/>
        <a:ln w="12700" cap="flat" cmpd="sng" algn="ctr">
          <a:solidFill>
            <a:srgbClr val="4D738A"/>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591600" y="3115931"/>
        <a:ext cx="61735" cy="61735"/>
      </dsp:txXfrm>
    </dsp:sp>
    <dsp:sp modelId="{60B73667-17D4-444B-8153-DE347D7A8074}">
      <dsp:nvSpPr>
        <dsp:cNvPr id="0" name=""/>
        <dsp:cNvSpPr/>
      </dsp:nvSpPr>
      <dsp:spPr>
        <a:xfrm>
          <a:off x="3058075" y="2797868"/>
          <a:ext cx="2178037" cy="1572793"/>
        </a:xfrm>
        <a:prstGeom prst="roundRect">
          <a:avLst>
            <a:gd name="adj" fmla="val 10000"/>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t>Some T&amp;R staff do not have significant responsibility for research</a:t>
          </a:r>
        </a:p>
      </dsp:txBody>
      <dsp:txXfrm>
        <a:off x="3104141" y="2843934"/>
        <a:ext cx="2085905" cy="1480661"/>
      </dsp:txXfrm>
    </dsp:sp>
    <dsp:sp modelId="{DC63FA08-E823-4B66-BAFA-71383CE3A0AF}">
      <dsp:nvSpPr>
        <dsp:cNvPr id="0" name=""/>
        <dsp:cNvSpPr/>
      </dsp:nvSpPr>
      <dsp:spPr>
        <a:xfrm>
          <a:off x="5236113" y="3566177"/>
          <a:ext cx="871215" cy="36175"/>
        </a:xfrm>
        <a:custGeom>
          <a:avLst/>
          <a:gdLst/>
          <a:ahLst/>
          <a:cxnLst/>
          <a:rect l="0" t="0" r="0" b="0"/>
          <a:pathLst>
            <a:path>
              <a:moveTo>
                <a:pt x="0" y="18087"/>
              </a:moveTo>
              <a:lnTo>
                <a:pt x="871215" y="18087"/>
              </a:lnTo>
            </a:path>
          </a:pathLst>
        </a:custGeom>
        <a:noFill/>
        <a:ln w="12700" cap="flat" cmpd="sng" algn="ctr">
          <a:solidFill>
            <a:srgbClr val="829DAD"/>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649940" y="3562484"/>
        <a:ext cx="43560" cy="43560"/>
      </dsp:txXfrm>
    </dsp:sp>
    <dsp:sp modelId="{627B0337-1625-42BC-B80A-C54BA235981D}">
      <dsp:nvSpPr>
        <dsp:cNvPr id="0" name=""/>
        <dsp:cNvSpPr/>
      </dsp:nvSpPr>
      <dsp:spPr>
        <a:xfrm>
          <a:off x="6107328" y="2805382"/>
          <a:ext cx="2178037" cy="1557765"/>
        </a:xfrm>
        <a:prstGeom prst="roundRect">
          <a:avLst>
            <a:gd name="adj" fmla="val 10000"/>
          </a:avLst>
        </a:prstGeom>
        <a:solidFill>
          <a:srgbClr val="D4DF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solidFill>
                <a:srgbClr val="4D738A"/>
              </a:solidFill>
            </a:rPr>
            <a:t>Staff with significant responsibility returned, following process developed, consulted on and documented</a:t>
          </a:r>
        </a:p>
      </dsp:txBody>
      <dsp:txXfrm>
        <a:off x="6152953" y="2851007"/>
        <a:ext cx="2086787" cy="14665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9504C-D610-4CEF-ACCD-6408016025F9}">
      <dsp:nvSpPr>
        <dsp:cNvPr id="0" name=""/>
        <dsp:cNvSpPr/>
      </dsp:nvSpPr>
      <dsp:spPr>
        <a:xfrm>
          <a:off x="110" y="393165"/>
          <a:ext cx="1556076" cy="1575442"/>
        </a:xfrm>
        <a:prstGeom prst="ellipse">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a:t>FTE of Cat A submitted</a:t>
          </a:r>
        </a:p>
      </dsp:txBody>
      <dsp:txXfrm>
        <a:off x="227992" y="623883"/>
        <a:ext cx="1100312" cy="1114006"/>
      </dsp:txXfrm>
    </dsp:sp>
    <dsp:sp modelId="{05EB5BD1-134B-41CB-B785-3D7A9B408316}">
      <dsp:nvSpPr>
        <dsp:cNvPr id="0" name=""/>
        <dsp:cNvSpPr/>
      </dsp:nvSpPr>
      <dsp:spPr>
        <a:xfrm>
          <a:off x="456670" y="2058622"/>
          <a:ext cx="642956" cy="642956"/>
        </a:xfrm>
        <a:prstGeom prst="mathMultiply">
          <a:avLst/>
        </a:prstGeom>
        <a:solidFill>
          <a:srgbClr val="FF9F19"/>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GB" sz="3100" kern="1200"/>
        </a:p>
      </dsp:txBody>
      <dsp:txXfrm>
        <a:off x="557626" y="2159578"/>
        <a:ext cx="441044" cy="441044"/>
      </dsp:txXfrm>
    </dsp:sp>
    <dsp:sp modelId="{E568E20B-E66A-4E36-ACDA-63619D203077}">
      <dsp:nvSpPr>
        <dsp:cNvPr id="0" name=""/>
        <dsp:cNvSpPr/>
      </dsp:nvSpPr>
      <dsp:spPr>
        <a:xfrm>
          <a:off x="110" y="2791593"/>
          <a:ext cx="1556076" cy="1575442"/>
        </a:xfrm>
        <a:prstGeom prst="ellipse">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GB" sz="4000" kern="1200" dirty="0">
              <a:latin typeface="+mn-lt"/>
            </a:rPr>
            <a:t>2.5</a:t>
          </a:r>
        </a:p>
      </dsp:txBody>
      <dsp:txXfrm>
        <a:off x="227992" y="3022311"/>
        <a:ext cx="1100312" cy="1114006"/>
      </dsp:txXfrm>
    </dsp:sp>
    <dsp:sp modelId="{B78B3BF8-DBBF-4712-AA24-61C6AD670491}">
      <dsp:nvSpPr>
        <dsp:cNvPr id="0" name=""/>
        <dsp:cNvSpPr/>
      </dsp:nvSpPr>
      <dsp:spPr>
        <a:xfrm>
          <a:off x="1722469" y="2173911"/>
          <a:ext cx="352517" cy="412378"/>
        </a:xfrm>
        <a:prstGeom prst="rightArrow">
          <a:avLst>
            <a:gd name="adj1" fmla="val 60000"/>
            <a:gd name="adj2" fmla="val 50000"/>
          </a:avLst>
        </a:prstGeom>
        <a:solidFill>
          <a:srgbClr val="FF9F19"/>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1722469" y="2256387"/>
        <a:ext cx="246762" cy="247426"/>
      </dsp:txXfrm>
    </dsp:sp>
    <dsp:sp modelId="{A38FB7B5-03A1-4E04-8BF3-DCD80D998DD9}">
      <dsp:nvSpPr>
        <dsp:cNvPr id="0" name=""/>
        <dsp:cNvSpPr/>
      </dsp:nvSpPr>
      <dsp:spPr>
        <a:xfrm>
          <a:off x="2221314" y="1271555"/>
          <a:ext cx="2217091" cy="2217091"/>
        </a:xfrm>
        <a:prstGeom prst="ellipse">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GB" sz="3400" kern="1200" dirty="0"/>
            <a:t>Number of outputs</a:t>
          </a:r>
        </a:p>
      </dsp:txBody>
      <dsp:txXfrm>
        <a:off x="2545999" y="1596240"/>
        <a:ext cx="1567721" cy="15677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F7281F-A960-47A6-BEFA-3DF83D8D8191}">
      <dsp:nvSpPr>
        <dsp:cNvPr id="0" name=""/>
        <dsp:cNvSpPr/>
      </dsp:nvSpPr>
      <dsp:spPr>
        <a:xfrm>
          <a:off x="1960303" y="2591597"/>
          <a:ext cx="1808133" cy="1808133"/>
        </a:xfrm>
        <a:prstGeom prst="ellipse">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GB" sz="2300" kern="1200" dirty="0"/>
            <a:t>Submitted outputs</a:t>
          </a:r>
        </a:p>
      </dsp:txBody>
      <dsp:txXfrm>
        <a:off x="2225098" y="2856392"/>
        <a:ext cx="1278543" cy="1278543"/>
      </dsp:txXfrm>
    </dsp:sp>
    <dsp:sp modelId="{3D27989B-A642-400A-87C0-E8F5AB133AD3}">
      <dsp:nvSpPr>
        <dsp:cNvPr id="0" name=""/>
        <dsp:cNvSpPr/>
      </dsp:nvSpPr>
      <dsp:spPr>
        <a:xfrm rot="12900000">
          <a:off x="727063" y="2252287"/>
          <a:ext cx="1459113" cy="515318"/>
        </a:xfrm>
        <a:prstGeom prst="leftArrow">
          <a:avLst>
            <a:gd name="adj1" fmla="val 60000"/>
            <a:gd name="adj2" fmla="val 50000"/>
          </a:avLst>
        </a:prstGeom>
        <a:solidFill>
          <a:srgbClr val="FF9E19"/>
        </a:solidFill>
        <a:ln>
          <a:noFill/>
        </a:ln>
        <a:effectLst/>
      </dsp:spPr>
      <dsp:style>
        <a:lnRef idx="0">
          <a:scrgbClr r="0" g="0" b="0"/>
        </a:lnRef>
        <a:fillRef idx="1">
          <a:scrgbClr r="0" g="0" b="0"/>
        </a:fillRef>
        <a:effectRef idx="0">
          <a:scrgbClr r="0" g="0" b="0"/>
        </a:effectRef>
        <a:fontRef idx="minor">
          <a:schemeClr val="lt1"/>
        </a:fontRef>
      </dsp:style>
    </dsp:sp>
    <dsp:sp modelId="{1741623B-26B4-433A-9920-2595C5FB92DE}">
      <dsp:nvSpPr>
        <dsp:cNvPr id="0" name=""/>
        <dsp:cNvSpPr/>
      </dsp:nvSpPr>
      <dsp:spPr>
        <a:xfrm>
          <a:off x="138" y="1404399"/>
          <a:ext cx="1717727" cy="1374181"/>
        </a:xfrm>
        <a:prstGeom prst="roundRect">
          <a:avLst>
            <a:gd name="adj" fmla="val 10000"/>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GB" sz="2100" kern="1200" dirty="0"/>
            <a:t>Min of 1 per Cat A submitted</a:t>
          </a:r>
        </a:p>
      </dsp:txBody>
      <dsp:txXfrm>
        <a:off x="40386" y="1444647"/>
        <a:ext cx="1637231" cy="1293685"/>
      </dsp:txXfrm>
    </dsp:sp>
    <dsp:sp modelId="{E7BF0DDE-C92B-4B24-8C60-A9A739B51F07}">
      <dsp:nvSpPr>
        <dsp:cNvPr id="0" name=""/>
        <dsp:cNvSpPr/>
      </dsp:nvSpPr>
      <dsp:spPr>
        <a:xfrm rot="16200000">
          <a:off x="2134813" y="1519459"/>
          <a:ext cx="1459113" cy="515318"/>
        </a:xfrm>
        <a:prstGeom prst="leftArrow">
          <a:avLst>
            <a:gd name="adj1" fmla="val 60000"/>
            <a:gd name="adj2" fmla="val 50000"/>
          </a:avLst>
        </a:prstGeom>
        <a:solidFill>
          <a:srgbClr val="FF9E19"/>
        </a:solidFill>
        <a:ln>
          <a:noFill/>
        </a:ln>
        <a:effectLst/>
      </dsp:spPr>
      <dsp:style>
        <a:lnRef idx="0">
          <a:scrgbClr r="0" g="0" b="0"/>
        </a:lnRef>
        <a:fillRef idx="1">
          <a:scrgbClr r="0" g="0" b="0"/>
        </a:fillRef>
        <a:effectRef idx="0">
          <a:scrgbClr r="0" g="0" b="0"/>
        </a:effectRef>
        <a:fontRef idx="minor">
          <a:schemeClr val="lt1"/>
        </a:fontRef>
      </dsp:style>
    </dsp:sp>
    <dsp:sp modelId="{0A065170-DF13-44CA-9F77-6CBC9F0D77A3}">
      <dsp:nvSpPr>
        <dsp:cNvPr id="0" name=""/>
        <dsp:cNvSpPr/>
      </dsp:nvSpPr>
      <dsp:spPr>
        <a:xfrm>
          <a:off x="2005506" y="360470"/>
          <a:ext cx="1717727" cy="1374181"/>
        </a:xfrm>
        <a:prstGeom prst="roundRect">
          <a:avLst>
            <a:gd name="adj" fmla="val 10000"/>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GB" sz="2100" kern="1200" dirty="0"/>
            <a:t>Max of 5 attributed to individuals</a:t>
          </a:r>
        </a:p>
      </dsp:txBody>
      <dsp:txXfrm>
        <a:off x="2045754" y="400718"/>
        <a:ext cx="1637231" cy="1293685"/>
      </dsp:txXfrm>
    </dsp:sp>
    <dsp:sp modelId="{30DE96AF-5DB2-4392-A753-33FDA9F88C6A}">
      <dsp:nvSpPr>
        <dsp:cNvPr id="0" name=""/>
        <dsp:cNvSpPr/>
      </dsp:nvSpPr>
      <dsp:spPr>
        <a:xfrm rot="19500000">
          <a:off x="3542563" y="2252287"/>
          <a:ext cx="1459113" cy="515318"/>
        </a:xfrm>
        <a:prstGeom prst="leftArrow">
          <a:avLst>
            <a:gd name="adj1" fmla="val 60000"/>
            <a:gd name="adj2" fmla="val 50000"/>
          </a:avLst>
        </a:prstGeom>
        <a:solidFill>
          <a:srgbClr val="FF9E19"/>
        </a:solidFill>
        <a:ln>
          <a:noFill/>
        </a:ln>
        <a:effectLst/>
      </dsp:spPr>
      <dsp:style>
        <a:lnRef idx="0">
          <a:scrgbClr r="0" g="0" b="0"/>
        </a:lnRef>
        <a:fillRef idx="1">
          <a:scrgbClr r="0" g="0" b="0"/>
        </a:fillRef>
        <a:effectRef idx="0">
          <a:scrgbClr r="0" g="0" b="0"/>
        </a:effectRef>
        <a:fontRef idx="minor">
          <a:schemeClr val="lt1"/>
        </a:fontRef>
      </dsp:style>
    </dsp:sp>
    <dsp:sp modelId="{F937BD53-809E-476F-8E63-3234B23EC3E6}">
      <dsp:nvSpPr>
        <dsp:cNvPr id="0" name=""/>
        <dsp:cNvSpPr/>
      </dsp:nvSpPr>
      <dsp:spPr>
        <a:xfrm>
          <a:off x="4010875" y="1404399"/>
          <a:ext cx="1717727" cy="1374181"/>
        </a:xfrm>
        <a:prstGeom prst="roundRect">
          <a:avLst>
            <a:gd name="adj" fmla="val 10000"/>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GB" sz="2100" kern="1200" dirty="0"/>
            <a:t>May include outputs of </a:t>
          </a:r>
          <a:r>
            <a:rPr lang="en-GB" sz="2100" kern="1200"/>
            <a:t>staff that have left</a:t>
          </a:r>
        </a:p>
      </dsp:txBody>
      <dsp:txXfrm>
        <a:off x="4051123" y="1444647"/>
        <a:ext cx="1637231" cy="12936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67F4F-A2D9-4131-8BB9-08E537DD785D}">
      <dsp:nvSpPr>
        <dsp:cNvPr id="0" name=""/>
        <dsp:cNvSpPr/>
      </dsp:nvSpPr>
      <dsp:spPr>
        <a:xfrm>
          <a:off x="43" y="76029"/>
          <a:ext cx="4199544"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l" defTabSz="889000">
            <a:lnSpc>
              <a:spcPct val="90000"/>
            </a:lnSpc>
            <a:spcBef>
              <a:spcPct val="0"/>
            </a:spcBef>
            <a:spcAft>
              <a:spcPct val="35000"/>
            </a:spcAft>
          </a:pPr>
          <a:r>
            <a:rPr lang="en-GB" sz="2000" b="1" kern="1200" dirty="0">
              <a:solidFill>
                <a:schemeClr val="bg1"/>
              </a:solidFill>
            </a:rPr>
            <a:t>Individual circumstances</a:t>
          </a:r>
        </a:p>
      </dsp:txBody>
      <dsp:txXfrm>
        <a:off x="43" y="76029"/>
        <a:ext cx="4199544" cy="576000"/>
      </dsp:txXfrm>
    </dsp:sp>
    <dsp:sp modelId="{9E079ABB-3823-4D0A-9379-2790EFBC7242}">
      <dsp:nvSpPr>
        <dsp:cNvPr id="0" name=""/>
        <dsp:cNvSpPr/>
      </dsp:nvSpPr>
      <dsp:spPr>
        <a:xfrm>
          <a:off x="43" y="638528"/>
          <a:ext cx="4199544" cy="3345468"/>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marR="0" lvl="0" indent="-144000" algn="l" defTabSz="914400" eaLnBrk="1" fontAlgn="auto" latinLnBrk="0" hangingPunct="1">
            <a:lnSpc>
              <a:spcPct val="100000"/>
            </a:lnSpc>
            <a:spcBef>
              <a:spcPct val="0"/>
            </a:spcBef>
            <a:spcAft>
              <a:spcPts val="1200"/>
            </a:spcAft>
            <a:buClrTx/>
            <a:buSzTx/>
            <a:buFontTx/>
            <a:buChar char="••"/>
            <a:tabLst/>
            <a:defRPr/>
          </a:pPr>
          <a:r>
            <a:rPr lang="en-GB" sz="2000" kern="1200" dirty="0">
              <a:solidFill>
                <a:srgbClr val="4D738A"/>
              </a:solidFill>
              <a:latin typeface="+mn-lt"/>
            </a:rPr>
            <a:t>Exceptional individual circumstances</a:t>
          </a:r>
        </a:p>
        <a:p>
          <a:pPr marL="144000" marR="0" lvl="0" indent="-144000" algn="l" defTabSz="914400" eaLnBrk="1" fontAlgn="auto" latinLnBrk="0" hangingPunct="1">
            <a:lnSpc>
              <a:spcPct val="100000"/>
            </a:lnSpc>
            <a:spcBef>
              <a:spcPct val="0"/>
            </a:spcBef>
            <a:spcAft>
              <a:spcPts val="1200"/>
            </a:spcAft>
            <a:buClrTx/>
            <a:buSzTx/>
            <a:buFontTx/>
            <a:buChar char="••"/>
            <a:tabLst/>
            <a:defRPr/>
          </a:pPr>
          <a:r>
            <a:rPr lang="en-GB" sz="2000" kern="1200" dirty="0">
              <a:solidFill>
                <a:srgbClr val="4D738A"/>
              </a:solidFill>
              <a:latin typeface="+mn-lt"/>
            </a:rPr>
            <a:t>Staff may be returned without min of one output</a:t>
          </a:r>
        </a:p>
        <a:p>
          <a:pPr marL="144000" marR="0" lvl="0" indent="-144000" algn="l" defTabSz="914400" eaLnBrk="1" fontAlgn="auto" latinLnBrk="0" hangingPunct="1">
            <a:lnSpc>
              <a:spcPct val="100000"/>
            </a:lnSpc>
            <a:spcBef>
              <a:spcPct val="0"/>
            </a:spcBef>
            <a:spcAft>
              <a:spcPts val="1200"/>
            </a:spcAft>
            <a:buClrTx/>
            <a:buSzTx/>
            <a:buFontTx/>
            <a:buChar char="••"/>
            <a:tabLst/>
            <a:defRPr/>
          </a:pPr>
          <a:r>
            <a:rPr lang="en-GB" sz="2000" kern="1200" dirty="0">
              <a:solidFill>
                <a:srgbClr val="4D738A"/>
              </a:solidFill>
              <a:latin typeface="+mn-lt"/>
            </a:rPr>
            <a:t>Unit’s output requirement reduced by one</a:t>
          </a:r>
        </a:p>
      </dsp:txBody>
      <dsp:txXfrm>
        <a:off x="43" y="638528"/>
        <a:ext cx="4199544" cy="3345468"/>
      </dsp:txXfrm>
    </dsp:sp>
    <dsp:sp modelId="{586DE207-BBC9-4A88-A998-D2AEC89EAF79}">
      <dsp:nvSpPr>
        <dsp:cNvPr id="0" name=""/>
        <dsp:cNvSpPr/>
      </dsp:nvSpPr>
      <dsp:spPr>
        <a:xfrm>
          <a:off x="4611353" y="76029"/>
          <a:ext cx="4199544"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144000" lvl="0" indent="-144000" algn="l" defTabSz="889000">
            <a:lnSpc>
              <a:spcPct val="100000"/>
            </a:lnSpc>
            <a:spcBef>
              <a:spcPct val="0"/>
            </a:spcBef>
            <a:spcAft>
              <a:spcPts val="1200"/>
            </a:spcAft>
          </a:pPr>
          <a:r>
            <a:rPr lang="en-GB" sz="2000" b="1" kern="1200" dirty="0">
              <a:solidFill>
                <a:schemeClr val="bg1"/>
              </a:solidFill>
            </a:rPr>
            <a:t>Unit circumstances</a:t>
          </a:r>
        </a:p>
      </dsp:txBody>
      <dsp:txXfrm>
        <a:off x="4611353" y="76029"/>
        <a:ext cx="4199544" cy="576000"/>
      </dsp:txXfrm>
    </dsp:sp>
    <dsp:sp modelId="{04E149B8-C0C8-4A54-B9BA-0DE75698D2C8}">
      <dsp:nvSpPr>
        <dsp:cNvPr id="0" name=""/>
        <dsp:cNvSpPr/>
      </dsp:nvSpPr>
      <dsp:spPr>
        <a:xfrm>
          <a:off x="4611353" y="655355"/>
          <a:ext cx="4199544" cy="3345468"/>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lvl="1" indent="-144000" algn="l" defTabSz="889000">
            <a:lnSpc>
              <a:spcPct val="100000"/>
            </a:lnSpc>
            <a:spcBef>
              <a:spcPct val="0"/>
            </a:spcBef>
            <a:spcAft>
              <a:spcPts val="1200"/>
            </a:spcAft>
            <a:buChar char="••"/>
          </a:pPr>
          <a:r>
            <a:rPr lang="en-GB" sz="2000" kern="1200" dirty="0">
              <a:solidFill>
                <a:srgbClr val="4D738A"/>
              </a:solidFill>
            </a:rPr>
            <a:t>Measures to account for units with higher proportions of staff not able to research productively due to individual circumstances</a:t>
          </a:r>
        </a:p>
        <a:p>
          <a:pPr marL="144000" lvl="1" indent="-144000" algn="l" defTabSz="889000">
            <a:lnSpc>
              <a:spcPct val="100000"/>
            </a:lnSpc>
            <a:spcBef>
              <a:spcPct val="0"/>
            </a:spcBef>
            <a:spcAft>
              <a:spcPts val="1200"/>
            </a:spcAft>
            <a:buChar char="••"/>
          </a:pPr>
          <a:r>
            <a:rPr lang="en-GB" sz="2000" kern="1200" dirty="0">
              <a:solidFill>
                <a:srgbClr val="4D738A"/>
              </a:solidFill>
            </a:rPr>
            <a:t>Optional reduction in unit’s output requirement, in relation to proportion of staff meeting set criteria</a:t>
          </a:r>
        </a:p>
        <a:p>
          <a:pPr marL="144000" lvl="1" indent="-144000" algn="l" defTabSz="889000">
            <a:lnSpc>
              <a:spcPct val="100000"/>
            </a:lnSpc>
            <a:spcBef>
              <a:spcPct val="0"/>
            </a:spcBef>
            <a:spcAft>
              <a:spcPts val="1200"/>
            </a:spcAft>
            <a:buChar char="••"/>
          </a:pPr>
          <a:endParaRPr lang="en-GB" sz="2000" kern="1200" dirty="0">
            <a:solidFill>
              <a:schemeClr val="tx2"/>
            </a:solidFill>
          </a:endParaRPr>
        </a:p>
      </dsp:txBody>
      <dsp:txXfrm>
        <a:off x="4611353" y="655355"/>
        <a:ext cx="4199544" cy="33454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D7328-189F-4E22-AE1A-EFDAB4393AE2}">
      <dsp:nvSpPr>
        <dsp:cNvPr id="0" name=""/>
        <dsp:cNvSpPr/>
      </dsp:nvSpPr>
      <dsp:spPr>
        <a:xfrm>
          <a:off x="0" y="0"/>
          <a:ext cx="10392228" cy="2601479"/>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GB" sz="3600" kern="1200" dirty="0">
              <a:solidFill>
                <a:srgbClr val="4D738A"/>
              </a:solidFill>
            </a:rPr>
            <a:t>Code of practice to cover:</a:t>
          </a:r>
        </a:p>
      </dsp:txBody>
      <dsp:txXfrm>
        <a:off x="0" y="0"/>
        <a:ext cx="10392228" cy="1404798"/>
      </dsp:txXfrm>
    </dsp:sp>
    <dsp:sp modelId="{AB038114-8AAF-4BB9-9A62-7D811D87A744}">
      <dsp:nvSpPr>
        <dsp:cNvPr id="0" name=""/>
        <dsp:cNvSpPr/>
      </dsp:nvSpPr>
      <dsp:spPr>
        <a:xfrm>
          <a:off x="8187" y="1056494"/>
          <a:ext cx="5082435" cy="1490226"/>
        </a:xfrm>
        <a:prstGeom prst="rect">
          <a:avLst/>
        </a:prstGeom>
        <a:solidFill>
          <a:srgbClr val="D4DFEC">
            <a:alpha val="90000"/>
          </a:srgbClr>
        </a:solidFill>
        <a:ln w="12700" cap="flat" cmpd="sng" algn="ctr">
          <a:solidFill>
            <a:srgbClr val="FF9F19">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33020" rIns="184912" bIns="33020" numCol="1" spcCol="1270" anchor="ctr" anchorCtr="0">
          <a:noAutofit/>
        </a:bodyPr>
        <a:lstStyle/>
        <a:p>
          <a:pPr lvl="0" algn="ctr" defTabSz="1155700">
            <a:lnSpc>
              <a:spcPct val="90000"/>
            </a:lnSpc>
            <a:spcBef>
              <a:spcPct val="0"/>
            </a:spcBef>
            <a:spcAft>
              <a:spcPct val="35000"/>
            </a:spcAft>
          </a:pPr>
          <a:r>
            <a:rPr lang="en-GB" sz="2600" kern="1200" dirty="0">
              <a:solidFill>
                <a:srgbClr val="4D738A"/>
              </a:solidFill>
            </a:rPr>
            <a:t>Process for ensuring a fair approach to selecting outputs</a:t>
          </a:r>
        </a:p>
      </dsp:txBody>
      <dsp:txXfrm>
        <a:off x="8187" y="1056494"/>
        <a:ext cx="5082435" cy="1490226"/>
      </dsp:txXfrm>
    </dsp:sp>
    <dsp:sp modelId="{86860AF1-E86A-437C-86F8-77E8AD5522B5}">
      <dsp:nvSpPr>
        <dsp:cNvPr id="0" name=""/>
        <dsp:cNvSpPr/>
      </dsp:nvSpPr>
      <dsp:spPr>
        <a:xfrm>
          <a:off x="5054582" y="1056494"/>
          <a:ext cx="5307749" cy="1490226"/>
        </a:xfrm>
        <a:prstGeom prst="rect">
          <a:avLst/>
        </a:prstGeom>
        <a:solidFill>
          <a:srgbClr val="D4DFEC">
            <a:alpha val="90000"/>
          </a:srgbClr>
        </a:solidFill>
        <a:ln w="12700" cap="flat" cmpd="sng" algn="ctr">
          <a:solidFill>
            <a:srgbClr val="FF9F19">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33020" rIns="184912" bIns="330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600" kern="1200" dirty="0">
              <a:solidFill>
                <a:srgbClr val="4D738A"/>
              </a:solidFill>
            </a:rPr>
            <a:t>Process(</a:t>
          </a:r>
          <a:r>
            <a:rPr lang="en-GB" sz="2600" kern="1200" dirty="0" err="1">
              <a:solidFill>
                <a:srgbClr val="4D738A"/>
              </a:solidFill>
            </a:rPr>
            <a:t>es</a:t>
          </a:r>
          <a:r>
            <a:rPr lang="en-GB" sz="2600" kern="1200" dirty="0">
              <a:solidFill>
                <a:srgbClr val="4D738A"/>
              </a:solidFill>
            </a:rPr>
            <a:t>) for identifying Category A submitted staff in any UOAs where not submitting 100 per cent</a:t>
          </a:r>
        </a:p>
      </dsp:txBody>
      <dsp:txXfrm>
        <a:off x="5054582" y="1056494"/>
        <a:ext cx="5307749" cy="14902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ED9B7-1FA1-4D8E-8D20-27C637F393D4}">
      <dsp:nvSpPr>
        <dsp:cNvPr id="0" name=""/>
        <dsp:cNvSpPr/>
      </dsp:nvSpPr>
      <dsp:spPr>
        <a:xfrm>
          <a:off x="0" y="22460"/>
          <a:ext cx="7530738" cy="767520"/>
        </a:xfrm>
        <a:prstGeom prst="roundRect">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dirty="0"/>
            <a:t>Interdisciplinary advisers</a:t>
          </a:r>
        </a:p>
      </dsp:txBody>
      <dsp:txXfrm>
        <a:off x="37467" y="59927"/>
        <a:ext cx="7455804" cy="692586"/>
      </dsp:txXfrm>
    </dsp:sp>
    <dsp:sp modelId="{7F681385-2A46-4F7B-8B95-C166F1EAF23B}">
      <dsp:nvSpPr>
        <dsp:cNvPr id="0" name=""/>
        <dsp:cNvSpPr/>
      </dsp:nvSpPr>
      <dsp:spPr>
        <a:xfrm>
          <a:off x="0" y="789980"/>
          <a:ext cx="7530738"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10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GB" sz="2500" kern="1200" dirty="0">
              <a:solidFill>
                <a:srgbClr val="4D738A"/>
              </a:solidFill>
            </a:rPr>
            <a:t>Oversee and participate in the assessment of IDR </a:t>
          </a:r>
        </a:p>
      </dsp:txBody>
      <dsp:txXfrm>
        <a:off x="0" y="789980"/>
        <a:ext cx="7530738" cy="529920"/>
      </dsp:txXfrm>
    </dsp:sp>
    <dsp:sp modelId="{F8BB19C7-7728-4F8D-8755-3727B5B09172}">
      <dsp:nvSpPr>
        <dsp:cNvPr id="0" name=""/>
        <dsp:cNvSpPr/>
      </dsp:nvSpPr>
      <dsp:spPr>
        <a:xfrm>
          <a:off x="0" y="1319900"/>
          <a:ext cx="7530738" cy="767520"/>
        </a:xfrm>
        <a:prstGeom prst="roundRect">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dirty="0"/>
            <a:t>Interdisciplinary identifier</a:t>
          </a:r>
        </a:p>
      </dsp:txBody>
      <dsp:txXfrm>
        <a:off x="37467" y="1357367"/>
        <a:ext cx="7455804" cy="692586"/>
      </dsp:txXfrm>
    </dsp:sp>
    <dsp:sp modelId="{391DE629-21AC-43F1-A6B4-0927944D1E46}">
      <dsp:nvSpPr>
        <dsp:cNvPr id="0" name=""/>
        <dsp:cNvSpPr/>
      </dsp:nvSpPr>
      <dsp:spPr>
        <a:xfrm>
          <a:off x="0" y="2087420"/>
          <a:ext cx="7530738"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10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GB" sz="2500" kern="1200" dirty="0">
              <a:solidFill>
                <a:srgbClr val="4D738A"/>
              </a:solidFill>
            </a:rPr>
            <a:t>Identify IDR outputs, clearer guidance on use</a:t>
          </a:r>
        </a:p>
      </dsp:txBody>
      <dsp:txXfrm>
        <a:off x="0" y="2087420"/>
        <a:ext cx="7530738" cy="529920"/>
      </dsp:txXfrm>
    </dsp:sp>
    <dsp:sp modelId="{78E181C9-4AEE-44E2-AF9C-6BEE89D46990}">
      <dsp:nvSpPr>
        <dsp:cNvPr id="0" name=""/>
        <dsp:cNvSpPr/>
      </dsp:nvSpPr>
      <dsp:spPr>
        <a:xfrm>
          <a:off x="0" y="2617340"/>
          <a:ext cx="7530738" cy="767520"/>
        </a:xfrm>
        <a:prstGeom prst="roundRect">
          <a:avLst/>
        </a:prstGeom>
        <a:solidFill>
          <a:srgbClr val="829D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dirty="0"/>
            <a:t>Section in environment</a:t>
          </a:r>
        </a:p>
      </dsp:txBody>
      <dsp:txXfrm>
        <a:off x="37467" y="2654807"/>
        <a:ext cx="7455804" cy="692586"/>
      </dsp:txXfrm>
    </dsp:sp>
    <dsp:sp modelId="{E4A52CFA-CCF1-46FC-A769-A918A7DD684E}">
      <dsp:nvSpPr>
        <dsp:cNvPr id="0" name=""/>
        <dsp:cNvSpPr/>
      </dsp:nvSpPr>
      <dsp:spPr>
        <a:xfrm>
          <a:off x="0" y="3384860"/>
          <a:ext cx="7530738"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10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GB" sz="2500" kern="1200" dirty="0">
              <a:solidFill>
                <a:srgbClr val="4D738A"/>
              </a:solidFill>
            </a:rPr>
            <a:t>Unit’s structures in support of IDR</a:t>
          </a:r>
        </a:p>
      </dsp:txBody>
      <dsp:txXfrm>
        <a:off x="0" y="3384860"/>
        <a:ext cx="7530738" cy="5299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F53D4-75DA-4664-8AAF-8317874B4272}">
      <dsp:nvSpPr>
        <dsp:cNvPr id="0" name=""/>
        <dsp:cNvSpPr/>
      </dsp:nvSpPr>
      <dsp:spPr>
        <a:xfrm>
          <a:off x="2719" y="87190"/>
          <a:ext cx="2651836" cy="727479"/>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GB" sz="2000" kern="1200"/>
            <a:t>Definitions and guidance</a:t>
          </a:r>
        </a:p>
      </dsp:txBody>
      <dsp:txXfrm>
        <a:off x="2719" y="87190"/>
        <a:ext cx="2651836" cy="727479"/>
      </dsp:txXfrm>
    </dsp:sp>
    <dsp:sp modelId="{D7AC0CD9-F5EC-46FB-9B90-61B021143937}">
      <dsp:nvSpPr>
        <dsp:cNvPr id="0" name=""/>
        <dsp:cNvSpPr/>
      </dsp:nvSpPr>
      <dsp:spPr>
        <a:xfrm>
          <a:off x="2719" y="814669"/>
          <a:ext cx="2651836" cy="28548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a:solidFill>
                <a:srgbClr val="4D738A"/>
              </a:solidFill>
            </a:rPr>
            <a:t>‘Academic’ and ‘wider’ impact</a:t>
          </a:r>
        </a:p>
        <a:p>
          <a:pPr marL="228600" lvl="1" indent="-228600" algn="l" defTabSz="889000" rtl="0">
            <a:lnSpc>
              <a:spcPct val="90000"/>
            </a:lnSpc>
            <a:spcBef>
              <a:spcPct val="0"/>
            </a:spcBef>
            <a:spcAft>
              <a:spcPct val="15000"/>
            </a:spcAft>
            <a:buChar char="••"/>
          </a:pPr>
          <a:r>
            <a:rPr lang="en-GB" sz="2000" kern="1200" dirty="0">
              <a:solidFill>
                <a:srgbClr val="4D738A"/>
              </a:solidFill>
            </a:rPr>
            <a:t>Criteria of ‘reach and significance’, impact arising from public engagement, impact on teaching </a:t>
          </a:r>
        </a:p>
        <a:p>
          <a:pPr marL="228600" lvl="1" indent="-228600" algn="l" defTabSz="889000" rtl="0">
            <a:lnSpc>
              <a:spcPct val="90000"/>
            </a:lnSpc>
            <a:spcBef>
              <a:spcPct val="0"/>
            </a:spcBef>
            <a:spcAft>
              <a:spcPct val="15000"/>
            </a:spcAft>
            <a:buChar char="••"/>
          </a:pPr>
          <a:r>
            <a:rPr lang="en-GB" sz="2000" kern="1200" dirty="0">
              <a:solidFill>
                <a:srgbClr val="4D738A"/>
              </a:solidFill>
            </a:rPr>
            <a:t>Number of case studies</a:t>
          </a:r>
        </a:p>
      </dsp:txBody>
      <dsp:txXfrm>
        <a:off x="2719" y="814669"/>
        <a:ext cx="2651836" cy="2854800"/>
      </dsp:txXfrm>
    </dsp:sp>
    <dsp:sp modelId="{C176C262-ACB1-4EB8-9D71-4F95A26F2888}">
      <dsp:nvSpPr>
        <dsp:cNvPr id="0" name=""/>
        <dsp:cNvSpPr/>
      </dsp:nvSpPr>
      <dsp:spPr>
        <a:xfrm>
          <a:off x="3025813" y="87190"/>
          <a:ext cx="2651836" cy="727479"/>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GB" sz="2000" kern="1200"/>
            <a:t>Consistency with 2014</a:t>
          </a:r>
        </a:p>
      </dsp:txBody>
      <dsp:txXfrm>
        <a:off x="3025813" y="87190"/>
        <a:ext cx="2651836" cy="727479"/>
      </dsp:txXfrm>
    </dsp:sp>
    <dsp:sp modelId="{2F033930-8F73-44C0-94CF-5A5223961CE6}">
      <dsp:nvSpPr>
        <dsp:cNvPr id="0" name=""/>
        <dsp:cNvSpPr/>
      </dsp:nvSpPr>
      <dsp:spPr>
        <a:xfrm>
          <a:off x="3025813" y="814669"/>
          <a:ext cx="2651836" cy="28548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a:solidFill>
                <a:srgbClr val="4D738A"/>
              </a:solidFill>
            </a:rPr>
            <a:t>Non-portability of impact</a:t>
          </a:r>
        </a:p>
        <a:p>
          <a:pPr marL="228600" lvl="1" indent="-228600" algn="l" defTabSz="889000" rtl="0">
            <a:lnSpc>
              <a:spcPct val="90000"/>
            </a:lnSpc>
            <a:spcBef>
              <a:spcPct val="0"/>
            </a:spcBef>
            <a:spcAft>
              <a:spcPct val="15000"/>
            </a:spcAft>
            <a:buChar char="••"/>
          </a:pPr>
          <a:r>
            <a:rPr lang="en-GB" sz="2000" kern="1200" dirty="0">
              <a:solidFill>
                <a:srgbClr val="4D738A"/>
              </a:solidFill>
            </a:rPr>
            <a:t>Quality threshold</a:t>
          </a:r>
        </a:p>
        <a:p>
          <a:pPr marL="228600" lvl="1" indent="-228600" algn="l" defTabSz="889000" rtl="0">
            <a:lnSpc>
              <a:spcPct val="90000"/>
            </a:lnSpc>
            <a:spcBef>
              <a:spcPct val="0"/>
            </a:spcBef>
            <a:spcAft>
              <a:spcPct val="15000"/>
            </a:spcAft>
            <a:buChar char="••"/>
          </a:pPr>
          <a:r>
            <a:rPr lang="en-GB" sz="2000" kern="1200" dirty="0">
              <a:solidFill>
                <a:srgbClr val="4D738A"/>
              </a:solidFill>
            </a:rPr>
            <a:t>Timeframe</a:t>
          </a:r>
        </a:p>
      </dsp:txBody>
      <dsp:txXfrm>
        <a:off x="3025813" y="814669"/>
        <a:ext cx="2651836" cy="2854800"/>
      </dsp:txXfrm>
    </dsp:sp>
    <dsp:sp modelId="{8B7C3CBF-AA4E-4974-84D4-75C8A0036B00}">
      <dsp:nvSpPr>
        <dsp:cNvPr id="0" name=""/>
        <dsp:cNvSpPr/>
      </dsp:nvSpPr>
      <dsp:spPr>
        <a:xfrm>
          <a:off x="6048906" y="87190"/>
          <a:ext cx="2651836" cy="727479"/>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GB" sz="2000" kern="1200" dirty="0"/>
            <a:t>Refinements</a:t>
          </a:r>
        </a:p>
      </dsp:txBody>
      <dsp:txXfrm>
        <a:off x="6048906" y="87190"/>
        <a:ext cx="2651836" cy="727479"/>
      </dsp:txXfrm>
    </dsp:sp>
    <dsp:sp modelId="{71D82C1C-5BDD-49C3-BFB2-E622DF09BEA8}">
      <dsp:nvSpPr>
        <dsp:cNvPr id="0" name=""/>
        <dsp:cNvSpPr/>
      </dsp:nvSpPr>
      <dsp:spPr>
        <a:xfrm>
          <a:off x="6048906" y="814669"/>
          <a:ext cx="2651836" cy="28548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a:solidFill>
                <a:srgbClr val="4D738A"/>
              </a:solidFill>
            </a:rPr>
            <a:t>Impact template</a:t>
          </a:r>
        </a:p>
        <a:p>
          <a:pPr marL="228600" lvl="1" indent="-228600" algn="l" defTabSz="889000" rtl="0">
            <a:lnSpc>
              <a:spcPct val="90000"/>
            </a:lnSpc>
            <a:spcBef>
              <a:spcPct val="0"/>
            </a:spcBef>
            <a:spcAft>
              <a:spcPct val="15000"/>
            </a:spcAft>
            <a:buChar char="••"/>
          </a:pPr>
          <a:r>
            <a:rPr lang="en-GB" sz="2000" kern="1200" dirty="0">
              <a:solidFill>
                <a:srgbClr val="4D738A"/>
              </a:solidFill>
            </a:rPr>
            <a:t>Case study template</a:t>
          </a:r>
        </a:p>
        <a:p>
          <a:pPr marL="228600" lvl="1" indent="-228600" algn="l" defTabSz="889000" rtl="0">
            <a:lnSpc>
              <a:spcPct val="90000"/>
            </a:lnSpc>
            <a:spcBef>
              <a:spcPct val="0"/>
            </a:spcBef>
            <a:spcAft>
              <a:spcPct val="15000"/>
            </a:spcAft>
            <a:buChar char="••"/>
          </a:pPr>
          <a:r>
            <a:rPr lang="en-GB" sz="2000" kern="1200" dirty="0">
              <a:solidFill>
                <a:srgbClr val="4D738A"/>
              </a:solidFill>
            </a:rPr>
            <a:t>Evidence</a:t>
          </a:r>
        </a:p>
      </dsp:txBody>
      <dsp:txXfrm>
        <a:off x="6048906" y="814669"/>
        <a:ext cx="2651836"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B5E0F-AD0A-4E86-B58B-FDA55B98B385}" type="datetimeFigureOut">
              <a:rPr lang="en-GB" smtClean="0"/>
              <a:t>06/04/18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8FC64-4DC8-4504-A346-028AE6950BF5}" type="slidenum">
              <a:rPr lang="en-GB" smtClean="0"/>
              <a:t>‹#›</a:t>
            </a:fld>
            <a:endParaRPr lang="en-GB" dirty="0"/>
          </a:p>
        </p:txBody>
      </p:sp>
    </p:spTree>
    <p:extLst>
      <p:ext uri="{BB962C8B-B14F-4D97-AF65-F5344CB8AC3E}">
        <p14:creationId xmlns:p14="http://schemas.microsoft.com/office/powerpoint/2010/main" val="409957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dirty="0"/>
          </a:p>
        </p:txBody>
      </p:sp>
    </p:spTree>
    <p:extLst>
      <p:ext uri="{BB962C8B-B14F-4D97-AF65-F5344CB8AC3E}">
        <p14:creationId xmlns:p14="http://schemas.microsoft.com/office/powerpoint/2010/main" val="884270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4D738A"/>
                </a:solidFill>
                <a:latin typeface="+mn-lt"/>
                <a:ea typeface="+mn-ea"/>
                <a:cs typeface="+mn-cs"/>
              </a:rPr>
              <a:t>85% of respondents to the consultation on staff and outputs supported this hybrid model</a:t>
            </a:r>
          </a:p>
          <a:p>
            <a:pPr marL="457200" lvl="1" indent="0">
              <a:buFont typeface="Arial" panose="020B0604020202020204" pitchFamily="34" charset="0"/>
              <a:buNone/>
            </a:pPr>
            <a:r>
              <a:rPr lang="en-GB" sz="1200" b="0" i="0" u="none" strike="noStrike" kern="1200" baseline="0" dirty="0">
                <a:solidFill>
                  <a:schemeClr val="tx1"/>
                </a:solidFill>
                <a:latin typeface="+mn-lt"/>
                <a:ea typeface="+mn-ea"/>
                <a:cs typeface="+mn-cs"/>
              </a:rPr>
              <a:t>Where a staff member moves multiple times the output will only be eligible for submission by the originating and current institution (those before or in between cannot submit it)</a:t>
            </a:r>
          </a:p>
          <a:p>
            <a:pPr marL="457200" lvl="1" indent="0">
              <a:buFont typeface="Arial" panose="020B0604020202020204" pitchFamily="34" charset="0"/>
              <a:buNone/>
            </a:pPr>
            <a:r>
              <a:rPr lang="en-GB" sz="1200" b="0" i="0" u="none" strike="noStrike" kern="1200" baseline="0" dirty="0">
                <a:solidFill>
                  <a:schemeClr val="tx1"/>
                </a:solidFill>
                <a:latin typeface="+mn-lt"/>
                <a:ea typeface="+mn-ea"/>
                <a:cs typeface="+mn-cs"/>
              </a:rPr>
              <a:t>Date made publicly available used as concerns were raised around using date of acceptance as suitable marker. </a:t>
            </a:r>
          </a:p>
          <a:p>
            <a:pPr marL="457200" lvl="1" indent="0">
              <a:buFont typeface="Arial" panose="020B0604020202020204" pitchFamily="34" charset="0"/>
              <a:buNone/>
            </a:pPr>
            <a:r>
              <a:rPr lang="en-GB" sz="1200" b="0" i="0" u="none" strike="noStrike" kern="1200" baseline="0" dirty="0">
                <a:solidFill>
                  <a:schemeClr val="tx1"/>
                </a:solidFill>
                <a:latin typeface="+mn-lt"/>
                <a:ea typeface="+mn-ea"/>
                <a:cs typeface="+mn-cs"/>
              </a:rPr>
              <a:t>Consultation respondents did not generally regard double-counting of outputs to be a significant issue – multiple submission of co-authored papers in 2014.</a:t>
            </a: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13</a:t>
            </a:fld>
            <a:endParaRPr lang="en-GB" dirty="0"/>
          </a:p>
        </p:txBody>
      </p:sp>
    </p:spTree>
    <p:extLst>
      <p:ext uri="{BB962C8B-B14F-4D97-AF65-F5344CB8AC3E}">
        <p14:creationId xmlns:p14="http://schemas.microsoft.com/office/powerpoint/2010/main" val="913275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14</a:t>
            </a:fld>
            <a:endParaRPr lang="en-GB" dirty="0"/>
          </a:p>
        </p:txBody>
      </p:sp>
    </p:spTree>
    <p:extLst>
      <p:ext uri="{BB962C8B-B14F-4D97-AF65-F5344CB8AC3E}">
        <p14:creationId xmlns:p14="http://schemas.microsoft.com/office/powerpoint/2010/main" val="136942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15</a:t>
            </a:fld>
            <a:endParaRPr lang="en-GB" dirty="0"/>
          </a:p>
        </p:txBody>
      </p:sp>
    </p:spTree>
    <p:extLst>
      <p:ext uri="{BB962C8B-B14F-4D97-AF65-F5344CB8AC3E}">
        <p14:creationId xmlns:p14="http://schemas.microsoft.com/office/powerpoint/2010/main" val="3546532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457200" lvl="1" indent="0">
              <a:buFont typeface="Arial" panose="020B0604020202020204" pitchFamily="34" charset="0"/>
              <a:buNone/>
            </a:pP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16</a:t>
            </a:fld>
            <a:endParaRPr lang="en-GB" dirty="0"/>
          </a:p>
        </p:txBody>
      </p:sp>
    </p:spTree>
    <p:extLst>
      <p:ext uri="{BB962C8B-B14F-4D97-AF65-F5344CB8AC3E}">
        <p14:creationId xmlns:p14="http://schemas.microsoft.com/office/powerpoint/2010/main" val="29965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OA: - </a:t>
            </a:r>
            <a:r>
              <a:rPr lang="en-GB" sz="1000" kern="1200" dirty="0">
                <a:solidFill>
                  <a:srgbClr val="4D738A"/>
                </a:solidFill>
                <a:latin typeface="+mn-lt"/>
                <a:ea typeface="+mn-ea"/>
                <a:cs typeface="+mn-cs"/>
              </a:rPr>
              <a:t>Funding bodies wish to continue building on this and maintain momentum;</a:t>
            </a:r>
            <a:r>
              <a:rPr lang="en-GB" sz="1000" kern="1200" baseline="0" dirty="0">
                <a:solidFill>
                  <a:srgbClr val="4D738A"/>
                </a:solidFill>
                <a:latin typeface="+mn-lt"/>
                <a:ea typeface="+mn-ea"/>
                <a:cs typeface="+mn-cs"/>
              </a:rPr>
              <a:t> exception t</a:t>
            </a:r>
            <a:r>
              <a:rPr lang="en-GB" dirty="0"/>
              <a:t>aking account of some of the practical concerns raised through the survey in relation to deposit on acceptance</a:t>
            </a:r>
          </a:p>
          <a:p>
            <a:r>
              <a:rPr lang="en-GB" dirty="0"/>
              <a:t>Metrics: </a:t>
            </a:r>
            <a:r>
              <a:rPr lang="en-GB" sz="1200" kern="1200" dirty="0">
                <a:solidFill>
                  <a:srgbClr val="4D738A"/>
                </a:solidFill>
                <a:latin typeface="+mn-lt"/>
                <a:ea typeface="+mn-ea"/>
                <a:cs typeface="+mn-cs"/>
              </a:rPr>
              <a:t>Use of data will be set out in panel criteria</a:t>
            </a:r>
          </a:p>
          <a:p>
            <a:r>
              <a:rPr lang="en-GB" sz="1200" kern="1200" dirty="0">
                <a:solidFill>
                  <a:srgbClr val="4D738A"/>
                </a:solidFill>
                <a:latin typeface="+mn-lt"/>
                <a:ea typeface="+mn-ea"/>
                <a:cs typeface="+mn-cs"/>
              </a:rPr>
              <a:t>Central guidance will be developed</a:t>
            </a:r>
          </a:p>
          <a:p>
            <a:r>
              <a:rPr lang="en-GB" sz="1200" kern="1200" dirty="0">
                <a:solidFill>
                  <a:srgbClr val="4D738A"/>
                </a:solidFill>
                <a:latin typeface="+mn-lt"/>
                <a:ea typeface="+mn-ea"/>
                <a:cs typeface="+mn-cs"/>
              </a:rPr>
              <a:t>Citation data provided to sub-panels, where relevant, in consistent and transparent way</a:t>
            </a:r>
          </a:p>
          <a:p>
            <a:r>
              <a:rPr lang="en-GB" sz="1200" kern="1200" dirty="0">
                <a:solidFill>
                  <a:srgbClr val="4D738A"/>
                </a:solidFill>
                <a:latin typeface="+mn-lt"/>
                <a:ea typeface="+mn-ea"/>
                <a:cs typeface="+mn-cs"/>
              </a:rPr>
              <a:t>Institutions will receive:</a:t>
            </a:r>
          </a:p>
          <a:p>
            <a:pPr lvl="1"/>
            <a:r>
              <a:rPr lang="en-GB" sz="1200" kern="1200" dirty="0">
                <a:solidFill>
                  <a:srgbClr val="4D738A"/>
                </a:solidFill>
                <a:latin typeface="+mn-lt"/>
                <a:ea typeface="+mn-ea"/>
                <a:cs typeface="+mn-cs"/>
              </a:rPr>
              <a:t>Output-level data, during submissions process</a:t>
            </a:r>
          </a:p>
          <a:p>
            <a:pPr lvl="1"/>
            <a:r>
              <a:rPr lang="en-GB" sz="1200" kern="1200" dirty="0">
                <a:solidFill>
                  <a:srgbClr val="4D738A"/>
                </a:solidFill>
                <a:latin typeface="+mn-lt"/>
                <a:ea typeface="+mn-ea"/>
                <a:cs typeface="+mn-cs"/>
              </a:rPr>
              <a:t>Contextual data, following submission deadline</a:t>
            </a:r>
          </a:p>
          <a:p>
            <a:pPr marL="0" indent="0">
              <a:buFontTx/>
              <a:buNone/>
            </a:pP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17</a:t>
            </a:fld>
            <a:endParaRPr lang="en-GB" dirty="0"/>
          </a:p>
        </p:txBody>
      </p:sp>
    </p:spTree>
    <p:extLst>
      <p:ext uri="{BB962C8B-B14F-4D97-AF65-F5344CB8AC3E}">
        <p14:creationId xmlns:p14="http://schemas.microsoft.com/office/powerpoint/2010/main" val="3292400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kern="1200" dirty="0">
                <a:solidFill>
                  <a:srgbClr val="4D738A"/>
                </a:solidFill>
                <a:latin typeface="+mn-lt"/>
                <a:ea typeface="+mn-ea"/>
                <a:cs typeface="+mn-cs"/>
              </a:rPr>
              <a:t>1) Harmonisation was supported by vast majority of consultation respondents.</a:t>
            </a:r>
          </a:p>
          <a:p>
            <a:r>
              <a:rPr lang="en-GB" sz="1000" kern="1200" dirty="0">
                <a:solidFill>
                  <a:srgbClr val="4D738A"/>
                </a:solidFill>
                <a:latin typeface="+mn-lt"/>
                <a:ea typeface="+mn-ea"/>
                <a:cs typeface="+mn-cs"/>
              </a:rPr>
              <a:t>‘Academic impact’ will apply in assessment of outputs, in relation to criterion of ‘significance’</a:t>
            </a:r>
          </a:p>
          <a:p>
            <a:r>
              <a:rPr lang="en-GB" sz="1000" kern="1200" dirty="0">
                <a:solidFill>
                  <a:srgbClr val="4D738A"/>
                </a:solidFill>
                <a:latin typeface="+mn-lt"/>
                <a:ea typeface="+mn-ea"/>
                <a:cs typeface="+mn-cs"/>
              </a:rPr>
              <a:t>‘Wider impact’ will apply in assessment of outputs</a:t>
            </a:r>
          </a:p>
          <a:p>
            <a:endParaRPr lang="en-GB" sz="1000" kern="1200" dirty="0">
              <a:solidFill>
                <a:srgbClr val="4D738A"/>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4D738A"/>
                </a:solidFill>
                <a:latin typeface="+mn-lt"/>
                <a:ea typeface="+mn-ea"/>
                <a:cs typeface="+mn-cs"/>
              </a:rPr>
              <a:t>2) Broader</a:t>
            </a:r>
            <a:r>
              <a:rPr lang="en-GB" sz="1000" kern="1200" baseline="0" dirty="0">
                <a:solidFill>
                  <a:srgbClr val="4D738A"/>
                </a:solidFill>
                <a:latin typeface="+mn-lt"/>
                <a:ea typeface="+mn-ea"/>
                <a:cs typeface="+mn-cs"/>
              </a:rPr>
              <a:t> guidance reflects Stern’s </a:t>
            </a:r>
            <a:r>
              <a:rPr lang="en-GB" sz="1200" kern="1200" dirty="0">
                <a:solidFill>
                  <a:schemeClr val="tx1"/>
                </a:solidFill>
                <a:effectLst/>
                <a:latin typeface="+mn-lt"/>
                <a:ea typeface="+mn-ea"/>
                <a:cs typeface="+mn-cs"/>
              </a:rPr>
              <a:t>recommendation that</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REF capture better the multiple and diverse pathways and mechanisms through which impact arises. This aim was widely supported by respondents to the consultation.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3)</a:t>
            </a:r>
            <a:r>
              <a:rPr lang="en-GB" sz="1200" kern="1200" baseline="0" dirty="0">
                <a:solidFill>
                  <a:schemeClr val="tx1"/>
                </a:solidFill>
                <a:effectLst/>
                <a:latin typeface="+mn-lt"/>
                <a:ea typeface="+mn-ea"/>
                <a:cs typeface="+mn-cs"/>
              </a:rPr>
              <a:t> We will work with panels to </a:t>
            </a:r>
            <a:r>
              <a:rPr lang="en-GB" sz="1200" kern="1200" dirty="0">
                <a:solidFill>
                  <a:schemeClr val="tx1"/>
                </a:solidFill>
                <a:effectLst/>
                <a:latin typeface="+mn-lt"/>
                <a:ea typeface="+mn-ea"/>
                <a:cs typeface="+mn-cs"/>
              </a:rPr>
              <a:t>develop appropriate guidance on demonstrating evidence for impact on teaching.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4D738A"/>
              </a:solidFill>
              <a:latin typeface="+mn-lt"/>
              <a:ea typeface="+mn-ea"/>
              <a:cs typeface="+mn-cs"/>
            </a:endParaRPr>
          </a:p>
          <a:p>
            <a:endParaRPr lang="en-GB" sz="1000" kern="1200" dirty="0">
              <a:solidFill>
                <a:srgbClr val="4D738A"/>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18</a:t>
            </a:fld>
            <a:endParaRPr lang="en-GB"/>
          </a:p>
        </p:txBody>
      </p:sp>
    </p:spTree>
    <p:extLst>
      <p:ext uri="{BB962C8B-B14F-4D97-AF65-F5344CB8AC3E}">
        <p14:creationId xmlns:p14="http://schemas.microsoft.com/office/powerpoint/2010/main" val="3305113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‘Open research’ section will include </a:t>
            </a:r>
            <a:r>
              <a:rPr lang="en-GB" sz="1200" kern="1200" dirty="0">
                <a:solidFill>
                  <a:schemeClr val="tx1"/>
                </a:solidFill>
                <a:effectLst/>
                <a:latin typeface="+mn-lt"/>
                <a:ea typeface="+mn-ea"/>
                <a:cs typeface="+mn-cs"/>
              </a:rPr>
              <a:t>submitting unit’s OA strategy, including where this goes above and beyond the REF OA policy requirements, and wider activity to encourage the effective sharing and management of research data. The panels will set out further guidance on this in the panel criteria.</a:t>
            </a:r>
          </a:p>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19</a:t>
            </a:fld>
            <a:endParaRPr lang="en-GB"/>
          </a:p>
        </p:txBody>
      </p:sp>
    </p:spTree>
    <p:extLst>
      <p:ext uri="{BB962C8B-B14F-4D97-AF65-F5344CB8AC3E}">
        <p14:creationId xmlns:p14="http://schemas.microsoft.com/office/powerpoint/2010/main" val="390062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Will explore</a:t>
            </a:r>
            <a:r>
              <a:rPr lang="en-GB" baseline="0" dirty="0"/>
              <a:t> the data already collected and held by institutions and how it may be used.</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Data on research income, income in kind and research degrees awarded will continue to be included in this element.</a:t>
            </a:r>
          </a:p>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20</a:t>
            </a:fld>
            <a:endParaRPr lang="en-GB"/>
          </a:p>
        </p:txBody>
      </p:sp>
    </p:spTree>
    <p:extLst>
      <p:ext uri="{BB962C8B-B14F-4D97-AF65-F5344CB8AC3E}">
        <p14:creationId xmlns:p14="http://schemas.microsoft.com/office/powerpoint/2010/main" val="2260049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The Stern review proposed the introduction of an institutional-level environment statement. Cautious support was given to this proposal in consultation responses, underlining the need for careful testing of this aspect, as indicated in the Stern review.</a:t>
            </a:r>
          </a:p>
        </p:txBody>
      </p:sp>
      <p:sp>
        <p:nvSpPr>
          <p:cNvPr id="4" name="Slide Number Placeholder 3"/>
          <p:cNvSpPr>
            <a:spLocks noGrp="1"/>
          </p:cNvSpPr>
          <p:nvPr>
            <p:ph type="sldNum" sz="quarter" idx="10"/>
          </p:nvPr>
        </p:nvSpPr>
        <p:spPr/>
        <p:txBody>
          <a:bodyPr/>
          <a:lstStyle/>
          <a:p>
            <a:fld id="{69D8FC64-4DC8-4504-A346-028AE6950BF5}" type="slidenum">
              <a:rPr lang="en-GB" smtClean="0"/>
              <a:t>21</a:t>
            </a:fld>
            <a:endParaRPr lang="en-GB"/>
          </a:p>
        </p:txBody>
      </p:sp>
    </p:spTree>
    <p:extLst>
      <p:ext uri="{BB962C8B-B14F-4D97-AF65-F5344CB8AC3E}">
        <p14:creationId xmlns:p14="http://schemas.microsoft.com/office/powerpoint/2010/main" val="1005746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22</a:t>
            </a:fld>
            <a:endParaRPr lang="en-GB" dirty="0"/>
          </a:p>
        </p:txBody>
      </p:sp>
    </p:spTree>
    <p:extLst>
      <p:ext uri="{BB962C8B-B14F-4D97-AF65-F5344CB8AC3E}">
        <p14:creationId xmlns:p14="http://schemas.microsoft.com/office/powerpoint/2010/main" val="4103277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a:solidFill>
                  <a:srgbClr val="4D738A"/>
                </a:solidFill>
                <a:latin typeface="+mn-lt"/>
                <a:ea typeface="+mn-ea"/>
                <a:cs typeface="+mn-cs"/>
              </a:rPr>
              <a:t>-</a:t>
            </a:r>
            <a:endParaRPr lang="en-GB" sz="1000" kern="1200" baseline="0" dirty="0">
              <a:solidFill>
                <a:srgbClr val="4D738A"/>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5</a:t>
            </a:fld>
            <a:endParaRPr lang="en-GB" dirty="0"/>
          </a:p>
        </p:txBody>
      </p:sp>
    </p:spTree>
    <p:extLst>
      <p:ext uri="{BB962C8B-B14F-4D97-AF65-F5344CB8AC3E}">
        <p14:creationId xmlns:p14="http://schemas.microsoft.com/office/powerpoint/2010/main" val="1208469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23</a:t>
            </a:fld>
            <a:endParaRPr lang="en-GB" dirty="0"/>
          </a:p>
        </p:txBody>
      </p:sp>
    </p:spTree>
    <p:extLst>
      <p:ext uri="{BB962C8B-B14F-4D97-AF65-F5344CB8AC3E}">
        <p14:creationId xmlns:p14="http://schemas.microsoft.com/office/powerpoint/2010/main" val="3514845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24</a:t>
            </a:fld>
            <a:endParaRPr lang="en-GB" dirty="0"/>
          </a:p>
        </p:txBody>
      </p:sp>
    </p:spTree>
    <p:extLst>
      <p:ext uri="{BB962C8B-B14F-4D97-AF65-F5344CB8AC3E}">
        <p14:creationId xmlns:p14="http://schemas.microsoft.com/office/powerpoint/2010/main" val="3849726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baseline="0" dirty="0">
              <a:solidFill>
                <a:srgbClr val="4D738A"/>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6</a:t>
            </a:fld>
            <a:endParaRPr lang="en-GB" dirty="0"/>
          </a:p>
        </p:txBody>
      </p:sp>
    </p:spTree>
    <p:extLst>
      <p:ext uri="{BB962C8B-B14F-4D97-AF65-F5344CB8AC3E}">
        <p14:creationId xmlns:p14="http://schemas.microsoft.com/office/powerpoint/2010/main" val="110277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baseline="0" dirty="0">
              <a:solidFill>
                <a:srgbClr val="4D738A"/>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7</a:t>
            </a:fld>
            <a:endParaRPr lang="en-GB" dirty="0"/>
          </a:p>
        </p:txBody>
      </p:sp>
    </p:spTree>
    <p:extLst>
      <p:ext uri="{BB962C8B-B14F-4D97-AF65-F5344CB8AC3E}">
        <p14:creationId xmlns:p14="http://schemas.microsoft.com/office/powerpoint/2010/main" val="1772860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4D738A"/>
                </a:solidFill>
                <a:latin typeface="+mn-lt"/>
                <a:ea typeface="+mn-ea"/>
                <a:cs typeface="+mn-cs"/>
              </a:rPr>
              <a:t>- Decisions follow Stern’s recommendations (for which</a:t>
            </a:r>
            <a:r>
              <a:rPr lang="en-GB" sz="1000" kern="1200" baseline="0" dirty="0">
                <a:solidFill>
                  <a:srgbClr val="4D738A"/>
                </a:solidFill>
                <a:latin typeface="+mn-lt"/>
                <a:ea typeface="+mn-ea"/>
                <a:cs typeface="+mn-cs"/>
              </a:rPr>
              <a:t> there was broad support in the consultation) </a:t>
            </a:r>
            <a:r>
              <a:rPr lang="en-GB" sz="1000" kern="1200" dirty="0">
                <a:solidFill>
                  <a:srgbClr val="4D738A"/>
                </a:solidFill>
                <a:latin typeface="+mn-lt"/>
                <a:ea typeface="+mn-ea"/>
                <a:cs typeface="+mn-cs"/>
              </a:rPr>
              <a:t>but seek to address concerns expressed around use of HESA costs centres and contractual status.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kern="1200" dirty="0">
                <a:solidFill>
                  <a:srgbClr val="4D738A"/>
                </a:solidFill>
                <a:latin typeface="+mn-lt"/>
                <a:ea typeface="+mn-ea"/>
                <a:cs typeface="+mn-cs"/>
              </a:rPr>
              <a:t>Only</a:t>
            </a:r>
            <a:r>
              <a:rPr lang="en-GB" sz="1000" kern="1200" baseline="0" dirty="0">
                <a:solidFill>
                  <a:srgbClr val="4D738A"/>
                </a:solidFill>
                <a:latin typeface="+mn-lt"/>
                <a:ea typeface="+mn-ea"/>
                <a:cs typeface="+mn-cs"/>
              </a:rPr>
              <a:t> those on R-only contracts need to demonstrate independence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kern="1200" baseline="0" dirty="0">
                <a:solidFill>
                  <a:srgbClr val="4D738A"/>
                </a:solidFill>
                <a:latin typeface="+mn-lt"/>
                <a:ea typeface="+mn-ea"/>
                <a:cs typeface="+mn-cs"/>
              </a:rPr>
              <a:t>Substantive connection to be demonstrated in a statement for those on 0.2FTE. Will develop indicators with panels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baseline="0" dirty="0">
              <a:solidFill>
                <a:srgbClr val="4D738A"/>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8</a:t>
            </a:fld>
            <a:endParaRPr lang="en-GB" dirty="0"/>
          </a:p>
        </p:txBody>
      </p:sp>
    </p:spTree>
    <p:extLst>
      <p:ext uri="{BB962C8B-B14F-4D97-AF65-F5344CB8AC3E}">
        <p14:creationId xmlns:p14="http://schemas.microsoft.com/office/powerpoint/2010/main" val="203289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0" i="0" u="none" strike="noStrike" kern="1200" baseline="0" dirty="0">
                <a:solidFill>
                  <a:schemeClr val="tx1"/>
                </a:solidFill>
                <a:latin typeface="+mn-lt"/>
                <a:ea typeface="+mn-ea"/>
                <a:cs typeface="+mn-cs"/>
              </a:rPr>
              <a:t>Staff engaged exclusively in scholarship would not be considered to have a significant responsibility for research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 </a:t>
            </a:r>
            <a:r>
              <a:rPr lang="en-GB" sz="1000" kern="1200" dirty="0">
                <a:solidFill>
                  <a:srgbClr val="4D738A"/>
                </a:solidFill>
                <a:latin typeface="+mn-lt"/>
                <a:ea typeface="+mn-ea"/>
                <a:cs typeface="+mn-cs"/>
              </a:rPr>
              <a:t>Proportion of time allocated for research most commonly identified</a:t>
            </a:r>
          </a:p>
          <a:p>
            <a:r>
              <a:rPr lang="en-GB" sz="1200" b="0" i="0" u="none" strike="noStrike" kern="1200" baseline="0" dirty="0">
                <a:solidFill>
                  <a:schemeClr val="tx1"/>
                </a:solidFill>
                <a:latin typeface="+mn-lt"/>
                <a:ea typeface="+mn-ea"/>
                <a:cs typeface="+mn-cs"/>
              </a:rPr>
              <a:t>- Suggestions for generic criteria also included:</a:t>
            </a:r>
          </a:p>
          <a:p>
            <a:r>
              <a:rPr lang="en-GB" sz="1200" b="0" i="0" u="none" strike="noStrike" kern="1200" baseline="0" dirty="0">
                <a:solidFill>
                  <a:schemeClr val="tx1"/>
                </a:solidFill>
                <a:latin typeface="+mn-lt"/>
                <a:ea typeface="+mn-ea"/>
                <a:cs typeface="+mn-cs"/>
              </a:rPr>
              <a:t>• authorship of a REF-eligible output</a:t>
            </a:r>
          </a:p>
          <a:p>
            <a:r>
              <a:rPr lang="en-GB" sz="1200" b="0" i="0" u="none" strike="noStrike" kern="1200" baseline="0" dirty="0">
                <a:solidFill>
                  <a:schemeClr val="tx1"/>
                </a:solidFill>
                <a:latin typeface="+mn-lt"/>
                <a:ea typeface="+mn-ea"/>
                <a:cs typeface="+mn-cs"/>
              </a:rPr>
              <a:t>• holding a research grant (as primary or co-investigator)</a:t>
            </a:r>
          </a:p>
          <a:p>
            <a:r>
              <a:rPr lang="en-GB" sz="1200" b="0" i="0" u="none" strike="noStrike" kern="1200" baseline="0" dirty="0">
                <a:solidFill>
                  <a:schemeClr val="tx1"/>
                </a:solidFill>
                <a:latin typeface="+mn-lt"/>
                <a:ea typeface="+mn-ea"/>
                <a:cs typeface="+mn-cs"/>
              </a:rPr>
              <a:t>• eligibility to supervise postgraduate research students</a:t>
            </a:r>
          </a:p>
          <a:p>
            <a:r>
              <a:rPr lang="en-GB" sz="1200" b="0" i="0" u="none" strike="noStrike" kern="1200" baseline="0" dirty="0">
                <a:solidFill>
                  <a:schemeClr val="tx1"/>
                </a:solidFill>
                <a:latin typeface="+mn-lt"/>
                <a:ea typeface="+mn-ea"/>
                <a:cs typeface="+mn-cs"/>
              </a:rPr>
              <a:t>• inclusion of research objectives in annual review.</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9</a:t>
            </a:fld>
            <a:endParaRPr lang="en-GB" dirty="0"/>
          </a:p>
        </p:txBody>
      </p:sp>
    </p:spTree>
    <p:extLst>
      <p:ext uri="{BB962C8B-B14F-4D97-AF65-F5344CB8AC3E}">
        <p14:creationId xmlns:p14="http://schemas.microsoft.com/office/powerpoint/2010/main" val="4027917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kern="1200" dirty="0">
                <a:solidFill>
                  <a:srgbClr val="4D738A"/>
                </a:solidFill>
                <a:latin typeface="+mn-lt"/>
                <a:ea typeface="+mn-ea"/>
                <a:cs typeface="+mn-cs"/>
              </a:rPr>
              <a:t>Motivated by recognition</a:t>
            </a:r>
            <a:r>
              <a:rPr lang="en-GB" sz="1000" kern="1200" baseline="0" dirty="0">
                <a:solidFill>
                  <a:srgbClr val="4D738A"/>
                </a:solidFill>
                <a:latin typeface="+mn-lt"/>
                <a:ea typeface="+mn-ea"/>
                <a:cs typeface="+mn-cs"/>
              </a:rPr>
              <a:t> of valuable contribution made by Cat C staff in diverse disciplines (not just clinical)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kern="1200" baseline="0" dirty="0">
                <a:solidFill>
                  <a:srgbClr val="4D738A"/>
                </a:solidFill>
                <a:latin typeface="+mn-lt"/>
                <a:ea typeface="+mn-ea"/>
                <a:cs typeface="+mn-cs"/>
              </a:rPr>
              <a:t>Understand importance of REF for demonstrating value of research in the NHS</a:t>
            </a:r>
          </a:p>
        </p:txBody>
      </p:sp>
      <p:sp>
        <p:nvSpPr>
          <p:cNvPr id="4" name="Slide Number Placeholder 3"/>
          <p:cNvSpPr>
            <a:spLocks noGrp="1"/>
          </p:cNvSpPr>
          <p:nvPr>
            <p:ph type="sldNum" sz="quarter" idx="10"/>
          </p:nvPr>
        </p:nvSpPr>
        <p:spPr/>
        <p:txBody>
          <a:bodyPr/>
          <a:lstStyle/>
          <a:p>
            <a:fld id="{69D8FC64-4DC8-4504-A346-028AE6950BF5}" type="slidenum">
              <a:rPr lang="en-GB" smtClean="0"/>
              <a:t>10</a:t>
            </a:fld>
            <a:endParaRPr lang="en-GB" dirty="0"/>
          </a:p>
        </p:txBody>
      </p:sp>
    </p:spTree>
    <p:extLst>
      <p:ext uri="{BB962C8B-B14F-4D97-AF65-F5344CB8AC3E}">
        <p14:creationId xmlns:p14="http://schemas.microsoft.com/office/powerpoint/2010/main" val="131221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11</a:t>
            </a:fld>
            <a:endParaRPr lang="en-GB" dirty="0"/>
          </a:p>
        </p:txBody>
      </p:sp>
    </p:spTree>
    <p:extLst>
      <p:ext uri="{BB962C8B-B14F-4D97-AF65-F5344CB8AC3E}">
        <p14:creationId xmlns:p14="http://schemas.microsoft.com/office/powerpoint/2010/main" val="3430981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r>
              <a:rPr lang="en-GB" sz="1200" kern="1200" dirty="0">
                <a:solidFill>
                  <a:srgbClr val="4D738A"/>
                </a:solidFill>
                <a:latin typeface="+mn-lt"/>
                <a:ea typeface="+mn-ea"/>
                <a:cs typeface="+mn-cs"/>
              </a:rPr>
              <a:t>Multiplier was calculated</a:t>
            </a:r>
            <a:r>
              <a:rPr lang="en-GB" sz="1200" kern="1200" baseline="0" dirty="0">
                <a:solidFill>
                  <a:srgbClr val="4D738A"/>
                </a:solidFill>
                <a:latin typeface="+mn-lt"/>
                <a:ea typeface="+mn-ea"/>
                <a:cs typeface="+mn-cs"/>
              </a:rPr>
              <a:t> using figures provided by HEIs in the staff submission with the aim of assessing roughly the same no. of outputs as in 2014.</a:t>
            </a:r>
          </a:p>
          <a:p>
            <a:pPr marL="457200" lvl="1" indent="0">
              <a:buFont typeface="Arial" panose="020B0604020202020204" pitchFamily="34" charset="0"/>
              <a:buNone/>
            </a:pPr>
            <a:r>
              <a:rPr lang="en-GB" sz="1200" kern="1200" baseline="0" dirty="0">
                <a:solidFill>
                  <a:srgbClr val="4D738A"/>
                </a:solidFill>
                <a:latin typeface="+mn-lt"/>
                <a:ea typeface="+mn-ea"/>
                <a:cs typeface="+mn-cs"/>
              </a:rPr>
              <a:t>This is an average across the unit, not the number required from each researcher (as has been claimed by some on twitter) </a:t>
            </a:r>
          </a:p>
          <a:p>
            <a:pPr marL="457200" lvl="1" indent="0">
              <a:buFont typeface="Arial" panose="020B0604020202020204" pitchFamily="34" charset="0"/>
              <a:buNone/>
            </a:pPr>
            <a:r>
              <a:rPr lang="en-GB" sz="1200" kern="1200" baseline="0" dirty="0">
                <a:solidFill>
                  <a:srgbClr val="4D738A"/>
                </a:solidFill>
                <a:latin typeface="+mn-lt"/>
                <a:ea typeface="+mn-ea"/>
                <a:cs typeface="+mn-cs"/>
              </a:rPr>
              <a:t>Fractional multiplier also underlines decoupling from individual researcher</a:t>
            </a:r>
          </a:p>
          <a:p>
            <a:pPr marL="457200" lvl="1" indent="0">
              <a:buFont typeface="Arial" panose="020B0604020202020204" pitchFamily="34" charset="0"/>
              <a:buNone/>
            </a:pPr>
            <a:r>
              <a:rPr lang="en-GB" sz="1200" b="0" i="0" u="none" strike="noStrike" kern="1200" baseline="0" dirty="0">
                <a:solidFill>
                  <a:schemeClr val="tx1"/>
                </a:solidFill>
                <a:latin typeface="+mn-lt"/>
                <a:ea typeface="+mn-ea"/>
                <a:cs typeface="+mn-cs"/>
              </a:rPr>
              <a:t>Rounding (to the nearest whole number) will be applied to give a whole number of outputs for return.</a:t>
            </a:r>
          </a:p>
        </p:txBody>
      </p:sp>
      <p:sp>
        <p:nvSpPr>
          <p:cNvPr id="4" name="Slide Number Placeholder 3"/>
          <p:cNvSpPr>
            <a:spLocks noGrp="1"/>
          </p:cNvSpPr>
          <p:nvPr>
            <p:ph type="sldNum" sz="quarter" idx="10"/>
          </p:nvPr>
        </p:nvSpPr>
        <p:spPr/>
        <p:txBody>
          <a:bodyPr/>
          <a:lstStyle/>
          <a:p>
            <a:fld id="{69D8FC64-4DC8-4504-A346-028AE6950BF5}" type="slidenum">
              <a:rPr lang="en-GB" smtClean="0"/>
              <a:t>12</a:t>
            </a:fld>
            <a:endParaRPr lang="en-GB" dirty="0"/>
          </a:p>
        </p:txBody>
      </p:sp>
    </p:spTree>
    <p:extLst>
      <p:ext uri="{BB962C8B-B14F-4D97-AF65-F5344CB8AC3E}">
        <p14:creationId xmlns:p14="http://schemas.microsoft.com/office/powerpoint/2010/main" val="295119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68761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34693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62612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77826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07618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16135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258844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43305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29667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3700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F7EF4-0D1F-464E-AB2A-FE487B9B513E}" type="datetimeFigureOut">
              <a:rPr lang="en-GB" smtClean="0"/>
              <a:t>06/04/18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4356376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F7EF4-0D1F-464E-AB2A-FE487B9B513E}" type="datetimeFigureOut">
              <a:rPr lang="en-GB" smtClean="0"/>
              <a:t>06/04/18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FB0FF-DA61-43CC-90B3-2D30A4B48104}" type="slidenum">
              <a:rPr lang="en-GB" smtClean="0"/>
              <a:t>‹#›</a:t>
            </a:fld>
            <a:endParaRPr lang="en-GB" dirty="0"/>
          </a:p>
        </p:txBody>
      </p:sp>
    </p:spTree>
    <p:extLst>
      <p:ext uri="{BB962C8B-B14F-4D97-AF65-F5344CB8AC3E}">
        <p14:creationId xmlns:p14="http://schemas.microsoft.com/office/powerpoint/2010/main" val="30213562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1" Type="http://schemas.openxmlformats.org/officeDocument/2006/relationships/diagramQuickStyle" Target="../diagrams/quickStyle5.xml"/><Relationship Id="rId12" Type="http://schemas.openxmlformats.org/officeDocument/2006/relationships/diagramColors" Target="../diagrams/colors5.xml"/><Relationship Id="rId13" Type="http://schemas.microsoft.com/office/2007/relationships/diagramDrawing" Target="../diagrams/drawing5.xml"/><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jpe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9" Type="http://schemas.openxmlformats.org/officeDocument/2006/relationships/diagramData" Target="../diagrams/data5.xml"/><Relationship Id="rId10"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7.xml"/><Relationship Id="rId5" Type="http://schemas.openxmlformats.org/officeDocument/2006/relationships/diagramLayout" Target="../diagrams/layout7.xml"/><Relationship Id="rId6" Type="http://schemas.openxmlformats.org/officeDocument/2006/relationships/diagramQuickStyle" Target="../diagrams/quickStyle7.xml"/><Relationship Id="rId7" Type="http://schemas.openxmlformats.org/officeDocument/2006/relationships/diagramColors" Target="../diagrams/colors7.xml"/><Relationship Id="rId8" Type="http://schemas.microsoft.com/office/2007/relationships/diagramDrawing" Target="../diagrams/drawing7.xm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8.xml"/><Relationship Id="rId5" Type="http://schemas.openxmlformats.org/officeDocument/2006/relationships/diagramLayout" Target="../diagrams/layout8.xml"/><Relationship Id="rId6" Type="http://schemas.openxmlformats.org/officeDocument/2006/relationships/diagramQuickStyle" Target="../diagrams/quickStyle8.xml"/><Relationship Id="rId7" Type="http://schemas.openxmlformats.org/officeDocument/2006/relationships/diagramColors" Target="../diagrams/colors8.xml"/><Relationship Id="rId8" Type="http://schemas.microsoft.com/office/2007/relationships/diagramDrawing" Target="../diagrams/drawing8.xm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9.xml"/><Relationship Id="rId5" Type="http://schemas.openxmlformats.org/officeDocument/2006/relationships/diagramLayout" Target="../diagrams/layout9.xml"/><Relationship Id="rId6" Type="http://schemas.openxmlformats.org/officeDocument/2006/relationships/diagramQuickStyle" Target="../diagrams/quickStyle9.xml"/><Relationship Id="rId7" Type="http://schemas.openxmlformats.org/officeDocument/2006/relationships/diagramColors" Target="../diagrams/colors9.xml"/><Relationship Id="rId8" Type="http://schemas.microsoft.com/office/2007/relationships/diagramDrawing" Target="../diagrams/drawing9.xml"/><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www.ref.ac.uk/" TargetMode="External"/><Relationship Id="rId5" Type="http://schemas.openxmlformats.org/officeDocument/2006/relationships/hyperlink" Target="mailto:info@ref.ac.uk" TargetMode="External"/><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9"/>
          <p:cNvSpPr txBox="1">
            <a:spLocks/>
          </p:cNvSpPr>
          <p:nvPr/>
        </p:nvSpPr>
        <p:spPr>
          <a:xfrm>
            <a:off x="1129331" y="636393"/>
            <a:ext cx="6360841" cy="3796870"/>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4D738A"/>
                </a:solidFill>
                <a:cs typeface="Calibri" panose="020F0502020204030204" pitchFamily="34" charset="0"/>
              </a:rPr>
              <a:t>REF 2021 Decisions</a:t>
            </a:r>
          </a:p>
          <a:p>
            <a:endParaRPr lang="en-GB" sz="4800" b="1" dirty="0">
              <a:solidFill>
                <a:srgbClr val="4D738A"/>
              </a:solidFill>
              <a:cs typeface="Calibri" panose="020F0502020204030204" pitchFamily="34" charset="0"/>
            </a:endParaRPr>
          </a:p>
          <a:p>
            <a:endParaRPr lang="en-GB" sz="4800" b="1" dirty="0">
              <a:solidFill>
                <a:srgbClr val="4D738A"/>
              </a:solidFill>
              <a:cs typeface="Calibri" panose="020F0502020204030204" pitchFamily="34" charset="0"/>
            </a:endParaRPr>
          </a:p>
          <a:p>
            <a:r>
              <a:rPr lang="en-GB" sz="3600" b="1" dirty="0"/>
              <a:t>Charles </a:t>
            </a:r>
            <a:r>
              <a:rPr lang="en-GB" sz="3600" b="1" dirty="0" err="1"/>
              <a:t>Forsdick</a:t>
            </a:r>
            <a:endParaRPr lang="en-GB" sz="3600" b="1" dirty="0"/>
          </a:p>
          <a:p>
            <a:r>
              <a:rPr lang="en-GB" sz="3600" b="1" dirty="0"/>
              <a:t>Sub-panel D26 chair</a:t>
            </a:r>
          </a:p>
          <a:p>
            <a:r>
              <a:rPr lang="en-GB" sz="3600" b="1" dirty="0"/>
              <a:t>AUPHF, Cardiff</a:t>
            </a:r>
          </a:p>
          <a:p>
            <a:r>
              <a:rPr lang="en-GB" sz="3600" b="1"/>
              <a:t>Saturday 24 March 2018</a:t>
            </a:r>
            <a:endParaRPr lang="en-GB" sz="3600" b="1" dirty="0"/>
          </a:p>
          <a:p>
            <a:endParaRPr lang="en-US" sz="3600" b="1" dirty="0">
              <a:solidFill>
                <a:srgbClr val="4D738A"/>
              </a:solidFill>
            </a:endParaRPr>
          </a:p>
        </p:txBody>
      </p:sp>
      <p:sp>
        <p:nvSpPr>
          <p:cNvPr id="6" name="Subtitle 2"/>
          <p:cNvSpPr txBox="1">
            <a:spLocks/>
          </p:cNvSpPr>
          <p:nvPr/>
        </p:nvSpPr>
        <p:spPr>
          <a:xfrm>
            <a:off x="1199456" y="2798037"/>
            <a:ext cx="9272401" cy="1193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2813">
              <a:lnSpc>
                <a:spcPts val="4400"/>
              </a:lnSpc>
              <a:buNone/>
              <a:defRPr/>
            </a:pPr>
            <a:endParaRPr lang="en-GB" sz="4000" b="1" dirty="0">
              <a:solidFill>
                <a:srgbClr val="FF9F19"/>
              </a:solidFill>
              <a:latin typeface="Calibri" panose="020F0502020204030204" pitchFamily="34" charset="0"/>
              <a:cs typeface="Calibri" panose="020F0502020204030204" pitchFamily="34" charset="0"/>
            </a:endParaRPr>
          </a:p>
        </p:txBody>
      </p:sp>
      <p:sp>
        <p:nvSpPr>
          <p:cNvPr id="8" name="Rectangle 7"/>
          <p:cNvSpPr/>
          <p:nvPr/>
        </p:nvSpPr>
        <p:spPr>
          <a:xfrm rot="10800000">
            <a:off x="7759700" y="0"/>
            <a:ext cx="44577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8026616" y="2013826"/>
            <a:ext cx="3873284" cy="1877437"/>
          </a:xfrm>
          <a:prstGeom prst="rect">
            <a:avLst/>
          </a:prstGeom>
          <a:noFill/>
        </p:spPr>
        <p:txBody>
          <a:bodyPr wrap="square" rtlCol="0">
            <a:spAutoFit/>
          </a:bodyPr>
          <a:lstStyle/>
          <a:p>
            <a:pPr algn="ctr"/>
            <a:r>
              <a:rPr lang="en-US" sz="2900" dirty="0">
                <a:solidFill>
                  <a:schemeClr val="bg1"/>
                </a:solidFill>
              </a:rPr>
              <a:t>Follow us on Twitter </a:t>
            </a:r>
          </a:p>
          <a:p>
            <a:pPr algn="ctr"/>
            <a:r>
              <a:rPr lang="en-US" sz="2900" dirty="0">
                <a:solidFill>
                  <a:schemeClr val="bg1"/>
                </a:solidFill>
              </a:rPr>
              <a:t>@REF_2021</a:t>
            </a:r>
          </a:p>
          <a:p>
            <a:pPr algn="ctr"/>
            <a:endParaRPr lang="en-US" sz="2900" b="1" dirty="0">
              <a:solidFill>
                <a:schemeClr val="bg1"/>
              </a:solidFill>
            </a:endParaRPr>
          </a:p>
          <a:p>
            <a:pPr algn="ctr"/>
            <a:r>
              <a:rPr lang="en-US" sz="2900" dirty="0">
                <a:solidFill>
                  <a:schemeClr val="bg1"/>
                </a:solidFill>
              </a:rPr>
              <a:t>Email us: info@ref.ac.uk </a:t>
            </a:r>
            <a:endParaRPr lang="en-US" sz="4000" dirty="0">
              <a:solidFill>
                <a:srgbClr val="FF9F19"/>
              </a:solidFill>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28878"/>
          <a:stretch/>
        </p:blipFill>
        <p:spPr>
          <a:xfrm>
            <a:off x="8189018" y="636393"/>
            <a:ext cx="3710882" cy="104211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1335" y="4609491"/>
            <a:ext cx="4512064" cy="1806446"/>
          </a:xfrm>
          <a:prstGeom prst="rect">
            <a:avLst/>
          </a:prstGeom>
        </p:spPr>
      </p:pic>
    </p:spTree>
    <p:extLst>
      <p:ext uri="{BB962C8B-B14F-4D97-AF65-F5344CB8AC3E}">
        <p14:creationId xmlns:p14="http://schemas.microsoft.com/office/powerpoint/2010/main" val="1608429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Submissions – staff</a:t>
            </a:r>
            <a:endParaRPr lang="en-GB" dirty="0"/>
          </a:p>
        </p:txBody>
      </p:sp>
      <p:sp>
        <p:nvSpPr>
          <p:cNvPr id="6" name="Content Placeholder 2"/>
          <p:cNvSpPr txBox="1">
            <a:spLocks/>
          </p:cNvSpPr>
          <p:nvPr/>
        </p:nvSpPr>
        <p:spPr>
          <a:xfrm>
            <a:off x="838200" y="1149667"/>
            <a:ext cx="11170920" cy="54668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F9F19"/>
                </a:solidFill>
              </a:rPr>
              <a:t>Category C</a:t>
            </a:r>
          </a:p>
          <a:p>
            <a:r>
              <a:rPr lang="en-GB" dirty="0">
                <a:solidFill>
                  <a:srgbClr val="4D738A"/>
                </a:solidFill>
                <a:latin typeface="+mj-lt"/>
              </a:rPr>
              <a:t>Contribution of ‘Category C’ staff should be captured in environment element</a:t>
            </a:r>
          </a:p>
          <a:p>
            <a:r>
              <a:rPr lang="en-GB" dirty="0">
                <a:solidFill>
                  <a:srgbClr val="4D738A"/>
                </a:solidFill>
                <a:latin typeface="+mj-lt"/>
              </a:rPr>
              <a:t>Definition will follow 2014</a:t>
            </a:r>
          </a:p>
          <a:p>
            <a:endParaRPr lang="en-GB" dirty="0">
              <a:solidFill>
                <a:srgbClr val="4D738A"/>
              </a:solidFill>
              <a:latin typeface="+mj-lt"/>
            </a:endParaRPr>
          </a:p>
        </p:txBody>
      </p:sp>
      <p:sp>
        <p:nvSpPr>
          <p:cNvPr id="8" name="Rectangle 7"/>
          <p:cNvSpPr/>
          <p:nvPr/>
        </p:nvSpPr>
        <p:spPr>
          <a:xfrm>
            <a:off x="2132149" y="3376968"/>
            <a:ext cx="7927702" cy="2462349"/>
          </a:xfrm>
          <a:prstGeom prst="rect">
            <a:avLst/>
          </a:prstGeom>
          <a:solidFill>
            <a:srgbClr val="829DAD"/>
          </a:solidFill>
          <a:ln>
            <a:solidFill>
              <a:srgbClr val="4D738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mj-lt"/>
              </a:rPr>
              <a:t>Individuals employed by an organisation other than an HEI, whose contract or job role (as documented by their employer) includes the undertaking of research, and whose research is primarily focused in the submitting unit on the census date.</a:t>
            </a:r>
          </a:p>
          <a:p>
            <a:pPr algn="ctr"/>
            <a:endParaRPr lang="en-GB" sz="2400" dirty="0">
              <a:latin typeface="+mj-lt"/>
            </a:endParaRPr>
          </a:p>
        </p:txBody>
      </p:sp>
    </p:spTree>
    <p:extLst>
      <p:ext uri="{BB962C8B-B14F-4D97-AF65-F5344CB8AC3E}">
        <p14:creationId xmlns:p14="http://schemas.microsoft.com/office/powerpoint/2010/main" val="2090484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Submissions – small units</a:t>
            </a:r>
            <a:endParaRPr lang="en-GB" dirty="0"/>
          </a:p>
        </p:txBody>
      </p:sp>
      <p:sp>
        <p:nvSpPr>
          <p:cNvPr id="6" name="Content Placeholder 2"/>
          <p:cNvSpPr txBox="1">
            <a:spLocks/>
          </p:cNvSpPr>
          <p:nvPr/>
        </p:nvSpPr>
        <p:spPr>
          <a:xfrm>
            <a:off x="838200" y="1783079"/>
            <a:ext cx="11170920" cy="48334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Fewer than 5 FTE</a:t>
            </a:r>
          </a:p>
          <a:p>
            <a:r>
              <a:rPr lang="en-GB" dirty="0">
                <a:solidFill>
                  <a:srgbClr val="4D738A"/>
                </a:solidFill>
                <a:latin typeface="+mj-lt"/>
              </a:rPr>
              <a:t>Concerns about burden of meeting submission requirements</a:t>
            </a:r>
          </a:p>
          <a:p>
            <a:r>
              <a:rPr lang="en-GB" dirty="0">
                <a:solidFill>
                  <a:srgbClr val="4D738A"/>
                </a:solidFill>
                <a:latin typeface="+mj-lt"/>
              </a:rPr>
              <a:t>Request an exclusion in exceptional circumstances:</a:t>
            </a:r>
          </a:p>
          <a:p>
            <a:pPr lvl="1"/>
            <a:r>
              <a:rPr lang="en-GB" dirty="0">
                <a:solidFill>
                  <a:srgbClr val="4D738A"/>
                </a:solidFill>
                <a:latin typeface="+mj-lt"/>
              </a:rPr>
              <a:t>One or a very small number of staff</a:t>
            </a:r>
          </a:p>
          <a:p>
            <a:pPr lvl="1"/>
            <a:r>
              <a:rPr lang="en-GB" dirty="0">
                <a:solidFill>
                  <a:srgbClr val="4D738A"/>
                </a:solidFill>
                <a:latin typeface="+mj-lt"/>
              </a:rPr>
              <a:t>Usually in UOA in which institution has not previously submitted</a:t>
            </a:r>
          </a:p>
          <a:p>
            <a:endParaRPr lang="en-GB" dirty="0">
              <a:solidFill>
                <a:srgbClr val="4D738A"/>
              </a:solidFill>
              <a:latin typeface="+mj-lt"/>
            </a:endParaRPr>
          </a:p>
        </p:txBody>
      </p:sp>
    </p:spTree>
    <p:extLst>
      <p:ext uri="{BB962C8B-B14F-4D97-AF65-F5344CB8AC3E}">
        <p14:creationId xmlns:p14="http://schemas.microsoft.com/office/powerpoint/2010/main" val="286316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Submissions – decoupling</a:t>
            </a:r>
            <a:endParaRPr lang="en-GB" dirty="0"/>
          </a:p>
        </p:txBody>
      </p:sp>
      <p:graphicFrame>
        <p:nvGraphicFramePr>
          <p:cNvPr id="4" name="Diagram 3"/>
          <p:cNvGraphicFramePr/>
          <p:nvPr>
            <p:extLst>
              <p:ext uri="{D42A27DB-BD31-4B8C-83A1-F6EECF244321}">
                <p14:modId xmlns:p14="http://schemas.microsoft.com/office/powerpoint/2010/main" val="2820833559"/>
              </p:ext>
            </p:extLst>
          </p:nvPr>
        </p:nvGraphicFramePr>
        <p:xfrm>
          <a:off x="1137193" y="1690688"/>
          <a:ext cx="4438517" cy="47602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 6"/>
          <p:cNvGraphicFramePr/>
          <p:nvPr>
            <p:extLst>
              <p:ext uri="{D42A27DB-BD31-4B8C-83A1-F6EECF244321}">
                <p14:modId xmlns:p14="http://schemas.microsoft.com/office/powerpoint/2010/main" val="947279502"/>
              </p:ext>
            </p:extLst>
          </p:nvPr>
        </p:nvGraphicFramePr>
        <p:xfrm>
          <a:off x="6128193" y="1690688"/>
          <a:ext cx="5728741" cy="476020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8" name="TextBox 7"/>
          <p:cNvSpPr txBox="1"/>
          <p:nvPr/>
        </p:nvSpPr>
        <p:spPr>
          <a:xfrm>
            <a:off x="1137193" y="1041943"/>
            <a:ext cx="4438517" cy="430887"/>
          </a:xfrm>
          <a:prstGeom prst="rect">
            <a:avLst/>
          </a:prstGeom>
          <a:noFill/>
        </p:spPr>
        <p:txBody>
          <a:bodyPr wrap="square" rtlCol="0">
            <a:spAutoFit/>
          </a:bodyPr>
          <a:lstStyle/>
          <a:p>
            <a:pPr marL="285750" indent="-285750">
              <a:buFont typeface="Arial" panose="020B0604020202020204" pitchFamily="34" charset="0"/>
              <a:buChar char="•"/>
            </a:pPr>
            <a:r>
              <a:rPr lang="en-GB" sz="2200" dirty="0">
                <a:solidFill>
                  <a:srgbClr val="4D738A"/>
                </a:solidFill>
                <a:latin typeface="+mj-lt"/>
              </a:rPr>
              <a:t>Number of outputs per submission</a:t>
            </a:r>
          </a:p>
        </p:txBody>
      </p:sp>
      <p:sp>
        <p:nvSpPr>
          <p:cNvPr id="9" name="TextBox 8"/>
          <p:cNvSpPr txBox="1"/>
          <p:nvPr/>
        </p:nvSpPr>
        <p:spPr>
          <a:xfrm>
            <a:off x="6245496" y="1041943"/>
            <a:ext cx="4438517" cy="430887"/>
          </a:xfrm>
          <a:prstGeom prst="rect">
            <a:avLst/>
          </a:prstGeom>
          <a:noFill/>
        </p:spPr>
        <p:txBody>
          <a:bodyPr wrap="square" rtlCol="0">
            <a:spAutoFit/>
          </a:bodyPr>
          <a:lstStyle/>
          <a:p>
            <a:pPr marL="285750" indent="-285750">
              <a:buFont typeface="Arial" panose="020B0604020202020204" pitchFamily="34" charset="0"/>
              <a:buChar char="•"/>
            </a:pPr>
            <a:r>
              <a:rPr lang="en-GB" sz="2200" dirty="0">
                <a:solidFill>
                  <a:srgbClr val="4D738A"/>
                </a:solidFill>
                <a:latin typeface="+mj-lt"/>
              </a:rPr>
              <a:t>Output pool to include</a:t>
            </a:r>
          </a:p>
        </p:txBody>
      </p:sp>
    </p:spTree>
    <p:extLst>
      <p:ext uri="{BB962C8B-B14F-4D97-AF65-F5344CB8AC3E}">
        <p14:creationId xmlns:p14="http://schemas.microsoft.com/office/powerpoint/2010/main" val="54008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Submissions - outputs</a:t>
            </a:r>
            <a:endParaRPr lang="en-GB" dirty="0"/>
          </a:p>
        </p:txBody>
      </p:sp>
      <p:sp>
        <p:nvSpPr>
          <p:cNvPr id="6" name="Content Placeholder 2"/>
          <p:cNvSpPr txBox="1">
            <a:spLocks/>
          </p:cNvSpPr>
          <p:nvPr/>
        </p:nvSpPr>
        <p:spPr>
          <a:xfrm>
            <a:off x="838200" y="1308321"/>
            <a:ext cx="10792146" cy="458670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Transitional approach to non-portability</a:t>
            </a:r>
          </a:p>
          <a:p>
            <a:r>
              <a:rPr lang="en-GB" dirty="0">
                <a:solidFill>
                  <a:srgbClr val="4D738A"/>
                </a:solidFill>
                <a:latin typeface="+mj-lt"/>
              </a:rPr>
              <a:t>Outputs may be submitted by:</a:t>
            </a:r>
          </a:p>
          <a:p>
            <a:pPr lvl="1"/>
            <a:r>
              <a:rPr lang="en-GB" dirty="0">
                <a:solidFill>
                  <a:srgbClr val="4D738A"/>
                </a:solidFill>
                <a:latin typeface="+mj-lt"/>
              </a:rPr>
              <a:t>the institution employing eligible staff member when the output was demonstrably generated; and </a:t>
            </a:r>
          </a:p>
          <a:p>
            <a:pPr lvl="1"/>
            <a:r>
              <a:rPr lang="en-GB" dirty="0">
                <a:solidFill>
                  <a:srgbClr val="4D738A"/>
                </a:solidFill>
                <a:latin typeface="+mj-lt"/>
              </a:rPr>
              <a:t>the institution employing the staff member on the census date</a:t>
            </a:r>
          </a:p>
          <a:p>
            <a:r>
              <a:rPr lang="en-GB" dirty="0">
                <a:solidFill>
                  <a:srgbClr val="4D738A"/>
                </a:solidFill>
                <a:latin typeface="+mj-lt"/>
              </a:rPr>
              <a:t>‘Demonstrably generated’ – date when the output was first made publicly available</a:t>
            </a:r>
          </a:p>
          <a:p>
            <a:r>
              <a:rPr lang="en-GB" dirty="0">
                <a:solidFill>
                  <a:srgbClr val="4D738A"/>
                </a:solidFill>
                <a:latin typeface="+mj-lt"/>
              </a:rPr>
              <a:t>Full eligibility criteria to be defined by panels</a:t>
            </a:r>
          </a:p>
          <a:p>
            <a:pPr lvl="1"/>
            <a:endParaRPr lang="en-GB" dirty="0">
              <a:solidFill>
                <a:srgbClr val="4D738A"/>
              </a:solidFill>
              <a:latin typeface="+mj-lt"/>
            </a:endParaRPr>
          </a:p>
        </p:txBody>
      </p:sp>
    </p:spTree>
    <p:extLst>
      <p:ext uri="{BB962C8B-B14F-4D97-AF65-F5344CB8AC3E}">
        <p14:creationId xmlns:p14="http://schemas.microsoft.com/office/powerpoint/2010/main" val="3405153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Submissions – circumstances</a:t>
            </a:r>
            <a:endParaRPr lang="en-GB" dirty="0"/>
          </a:p>
        </p:txBody>
      </p:sp>
      <p:sp>
        <p:nvSpPr>
          <p:cNvPr id="7" name="Content Placeholder 2"/>
          <p:cNvSpPr txBox="1">
            <a:spLocks/>
          </p:cNvSpPr>
          <p:nvPr/>
        </p:nvSpPr>
        <p:spPr>
          <a:xfrm>
            <a:off x="838200" y="1121094"/>
            <a:ext cx="10792146" cy="13695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Funding bodies’ aim to promote measures to support equality and diversity</a:t>
            </a:r>
          </a:p>
          <a:p>
            <a:r>
              <a:rPr lang="en-GB" dirty="0">
                <a:solidFill>
                  <a:srgbClr val="4D738A"/>
                </a:solidFill>
                <a:latin typeface="+mj-lt"/>
              </a:rPr>
              <a:t>Informed by consultation feedback</a:t>
            </a:r>
            <a:endParaRPr lang="en-GB" dirty="0"/>
          </a:p>
          <a:p>
            <a:endParaRPr lang="en-GB" dirty="0">
              <a:solidFill>
                <a:srgbClr val="4D738A"/>
              </a:solidFill>
              <a:latin typeface="+mj-lt"/>
            </a:endParaRPr>
          </a:p>
        </p:txBody>
      </p:sp>
      <p:graphicFrame>
        <p:nvGraphicFramePr>
          <p:cNvPr id="8" name="Diagram 7"/>
          <p:cNvGraphicFramePr/>
          <p:nvPr>
            <p:extLst>
              <p:ext uri="{D42A27DB-BD31-4B8C-83A1-F6EECF244321}">
                <p14:modId xmlns:p14="http://schemas.microsoft.com/office/powerpoint/2010/main" val="3562938682"/>
              </p:ext>
            </p:extLst>
          </p:nvPr>
        </p:nvGraphicFramePr>
        <p:xfrm>
          <a:off x="1602444" y="2569811"/>
          <a:ext cx="8987112" cy="40465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13097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4D738A"/>
                </a:solidFill>
                <a:latin typeface="Calibri" panose="020F0502020204030204" pitchFamily="34" charset="0"/>
              </a:rPr>
              <a:t>Submissions – codes of practice </a:t>
            </a:r>
            <a:endParaRPr lang="en-GB" dirty="0"/>
          </a:p>
        </p:txBody>
      </p:sp>
      <p:sp>
        <p:nvSpPr>
          <p:cNvPr id="6" name="Content Placeholder 2"/>
          <p:cNvSpPr txBox="1">
            <a:spLocks/>
          </p:cNvSpPr>
          <p:nvPr/>
        </p:nvSpPr>
        <p:spPr>
          <a:xfrm>
            <a:off x="838200" y="4251959"/>
            <a:ext cx="11170920" cy="23645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Guidance and template will be developed with EDAP and provided to institutions mid-2018. </a:t>
            </a:r>
          </a:p>
          <a:p>
            <a:r>
              <a:rPr lang="en-GB" dirty="0">
                <a:solidFill>
                  <a:srgbClr val="4D738A"/>
                </a:solidFill>
                <a:latin typeface="+mj-lt"/>
              </a:rPr>
              <a:t>Provisional timetable for submission is spring 2019. </a:t>
            </a:r>
          </a:p>
          <a:p>
            <a:r>
              <a:rPr lang="en-GB" dirty="0">
                <a:solidFill>
                  <a:srgbClr val="4D738A"/>
                </a:solidFill>
                <a:latin typeface="+mj-lt"/>
              </a:rPr>
              <a:t>Publication intended by end of 2019.</a:t>
            </a:r>
          </a:p>
        </p:txBody>
      </p:sp>
      <p:graphicFrame>
        <p:nvGraphicFramePr>
          <p:cNvPr id="4" name="Diagram 3"/>
          <p:cNvGraphicFramePr/>
          <p:nvPr>
            <p:extLst>
              <p:ext uri="{D42A27DB-BD31-4B8C-83A1-F6EECF244321}">
                <p14:modId xmlns:p14="http://schemas.microsoft.com/office/powerpoint/2010/main" val="829930866"/>
              </p:ext>
            </p:extLst>
          </p:nvPr>
        </p:nvGraphicFramePr>
        <p:xfrm>
          <a:off x="838201" y="1234440"/>
          <a:ext cx="10392228" cy="26962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27918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Submissions – interdisciplinary research</a:t>
            </a:r>
            <a:endParaRPr lang="en-GB" dirty="0"/>
          </a:p>
        </p:txBody>
      </p:sp>
      <p:sp>
        <p:nvSpPr>
          <p:cNvPr id="6" name="Content Placeholder 2"/>
          <p:cNvSpPr txBox="1">
            <a:spLocks/>
          </p:cNvSpPr>
          <p:nvPr/>
        </p:nvSpPr>
        <p:spPr>
          <a:xfrm>
            <a:off x="838200" y="1308321"/>
            <a:ext cx="8787283" cy="458670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solidFill>
                <a:srgbClr val="4D738A"/>
              </a:solidFill>
              <a:latin typeface="+mj-lt"/>
            </a:endParaRPr>
          </a:p>
        </p:txBody>
      </p:sp>
      <p:graphicFrame>
        <p:nvGraphicFramePr>
          <p:cNvPr id="4" name="Diagram 3"/>
          <p:cNvGraphicFramePr/>
          <p:nvPr>
            <p:extLst>
              <p:ext uri="{D42A27DB-BD31-4B8C-83A1-F6EECF244321}">
                <p14:modId xmlns:p14="http://schemas.microsoft.com/office/powerpoint/2010/main" val="3065582778"/>
              </p:ext>
            </p:extLst>
          </p:nvPr>
        </p:nvGraphicFramePr>
        <p:xfrm>
          <a:off x="2330631" y="2488313"/>
          <a:ext cx="7530738" cy="39372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838199" y="1710554"/>
            <a:ext cx="11205755" cy="523220"/>
          </a:xfrm>
          <a:prstGeom prst="rect">
            <a:avLst/>
          </a:prstGeom>
        </p:spPr>
        <p:txBody>
          <a:bodyPr wrap="square">
            <a:spAutoFit/>
          </a:bodyPr>
          <a:lstStyle/>
          <a:p>
            <a:pPr marL="285750" indent="-285750">
              <a:buFont typeface="Arial" panose="020B0604020202020204" pitchFamily="34" charset="0"/>
              <a:buChar char="•"/>
            </a:pPr>
            <a:r>
              <a:rPr lang="en-GB" sz="2800" dirty="0">
                <a:solidFill>
                  <a:srgbClr val="4D738A"/>
                </a:solidFill>
                <a:latin typeface="+mj-lt"/>
              </a:rPr>
              <a:t>Developed with advice from the Interdisciplinary Research Advisory Panel</a:t>
            </a:r>
          </a:p>
        </p:txBody>
      </p:sp>
    </p:spTree>
    <p:extLst>
      <p:ext uri="{BB962C8B-B14F-4D97-AF65-F5344CB8AC3E}">
        <p14:creationId xmlns:p14="http://schemas.microsoft.com/office/powerpoint/2010/main" val="1700407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Outputs</a:t>
            </a:r>
            <a:endParaRPr lang="en-GB" dirty="0"/>
          </a:p>
        </p:txBody>
      </p:sp>
      <p:sp>
        <p:nvSpPr>
          <p:cNvPr id="6" name="Content Placeholder 2"/>
          <p:cNvSpPr txBox="1">
            <a:spLocks/>
          </p:cNvSpPr>
          <p:nvPr/>
        </p:nvSpPr>
        <p:spPr>
          <a:xfrm>
            <a:off x="838199" y="1141004"/>
            <a:ext cx="7280366" cy="5464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F9F19"/>
                </a:solidFill>
              </a:rPr>
              <a:t>Open access</a:t>
            </a:r>
          </a:p>
          <a:p>
            <a:r>
              <a:rPr lang="en-GB" sz="2400" dirty="0">
                <a:solidFill>
                  <a:srgbClr val="4D738A"/>
                </a:solidFill>
                <a:latin typeface="+mj-lt"/>
              </a:rPr>
              <a:t>Outputs deposited as soon after the point of acceptance as possible, and </a:t>
            </a:r>
            <a:r>
              <a:rPr lang="en-GB" sz="2400" b="1" dirty="0">
                <a:solidFill>
                  <a:srgbClr val="4D738A"/>
                </a:solidFill>
                <a:latin typeface="+mj-lt"/>
              </a:rPr>
              <a:t>no later than three months </a:t>
            </a:r>
            <a:r>
              <a:rPr lang="en-GB" sz="2400" dirty="0">
                <a:solidFill>
                  <a:srgbClr val="4D738A"/>
                </a:solidFill>
                <a:latin typeface="+mj-lt"/>
              </a:rPr>
              <a:t>after this date from 1 April 2018.</a:t>
            </a:r>
          </a:p>
          <a:p>
            <a:r>
              <a:rPr lang="en-GB" sz="2400" dirty="0">
                <a:solidFill>
                  <a:srgbClr val="4D738A"/>
                </a:solidFill>
                <a:latin typeface="+mj-lt"/>
              </a:rPr>
              <a:t>Deposit exception from 1 April 2018 – outputs remain compliant if they are deposited up to three months after the date of publication.</a:t>
            </a:r>
            <a:endParaRPr lang="en-GB" dirty="0">
              <a:solidFill>
                <a:srgbClr val="4D738A"/>
              </a:solidFill>
              <a:latin typeface="+mj-lt"/>
            </a:endParaRPr>
          </a:p>
          <a:p>
            <a:pPr marL="0" indent="0">
              <a:buNone/>
            </a:pPr>
            <a:endParaRPr lang="en-GB" sz="2400" dirty="0">
              <a:solidFill>
                <a:srgbClr val="FF9F19"/>
              </a:solidFill>
            </a:endParaRPr>
          </a:p>
          <a:p>
            <a:pPr marL="0" indent="0">
              <a:buNone/>
            </a:pPr>
            <a:r>
              <a:rPr lang="en-GB" sz="2400" dirty="0">
                <a:solidFill>
                  <a:srgbClr val="FF9F19"/>
                </a:solidFill>
              </a:rPr>
              <a:t>Assessment metrics</a:t>
            </a:r>
          </a:p>
          <a:p>
            <a:r>
              <a:rPr lang="en-GB" sz="2400" dirty="0">
                <a:solidFill>
                  <a:srgbClr val="4D738A"/>
                </a:solidFill>
                <a:latin typeface="+mj-lt"/>
              </a:rPr>
              <a:t>Quantitative data may be used to inform the assessment of outputs, where panels consider this appropriate for the discipline</a:t>
            </a:r>
          </a:p>
        </p:txBody>
      </p:sp>
      <p:pic>
        <p:nvPicPr>
          <p:cNvPr id="1026" name="Picture 2" descr="Lock, Padlock, Unlocked, Shed, Op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365" y="1455556"/>
            <a:ext cx="3125262" cy="23456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 name="Picture 2" descr="Inches, Imperial, Measure, Inch, Foot, Measuremen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96364" y="4068030"/>
            <a:ext cx="3125261" cy="21889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78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Impact</a:t>
            </a:r>
            <a:endParaRPr lang="en-GB" dirty="0"/>
          </a:p>
        </p:txBody>
      </p:sp>
      <p:graphicFrame>
        <p:nvGraphicFramePr>
          <p:cNvPr id="7" name="Diagram 6"/>
          <p:cNvGraphicFramePr/>
          <p:nvPr>
            <p:extLst/>
          </p:nvPr>
        </p:nvGraphicFramePr>
        <p:xfrm>
          <a:off x="1601289" y="1690688"/>
          <a:ext cx="8703463" cy="37566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40837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template</a:t>
            </a:r>
            <a:endParaRPr lang="en-GB" dirty="0"/>
          </a:p>
        </p:txBody>
      </p:sp>
      <p:sp>
        <p:nvSpPr>
          <p:cNvPr id="6" name="Content Placeholder 2"/>
          <p:cNvSpPr txBox="1">
            <a:spLocks/>
          </p:cNvSpPr>
          <p:nvPr/>
        </p:nvSpPr>
        <p:spPr>
          <a:xfrm>
            <a:off x="838200" y="1690689"/>
            <a:ext cx="8787283" cy="47101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More structured template</a:t>
            </a:r>
          </a:p>
          <a:p>
            <a:r>
              <a:rPr lang="en-GB" dirty="0">
                <a:solidFill>
                  <a:srgbClr val="4D738A"/>
                </a:solidFill>
                <a:latin typeface="+mj-lt"/>
              </a:rPr>
              <a:t>Sections will include:</a:t>
            </a:r>
          </a:p>
          <a:p>
            <a:pPr lvl="1"/>
            <a:r>
              <a:rPr lang="en-GB" dirty="0">
                <a:solidFill>
                  <a:srgbClr val="4D738A"/>
                </a:solidFill>
                <a:latin typeface="+mj-lt"/>
              </a:rPr>
              <a:t>equality and diversity </a:t>
            </a:r>
          </a:p>
          <a:p>
            <a:pPr lvl="1"/>
            <a:r>
              <a:rPr lang="en-GB" dirty="0">
                <a:solidFill>
                  <a:srgbClr val="4D738A"/>
                </a:solidFill>
                <a:latin typeface="+mj-lt"/>
              </a:rPr>
              <a:t>approach to enabling impact </a:t>
            </a:r>
          </a:p>
          <a:p>
            <a:pPr lvl="1"/>
            <a:r>
              <a:rPr lang="en-GB" dirty="0">
                <a:solidFill>
                  <a:srgbClr val="4D738A"/>
                </a:solidFill>
                <a:latin typeface="+mj-lt"/>
              </a:rPr>
              <a:t>approach to supporting collaboration </a:t>
            </a:r>
          </a:p>
          <a:p>
            <a:pPr lvl="1"/>
            <a:r>
              <a:rPr lang="en-GB" dirty="0">
                <a:solidFill>
                  <a:srgbClr val="4D738A"/>
                </a:solidFill>
                <a:latin typeface="+mj-lt"/>
              </a:rPr>
              <a:t>structures to support interdisciplinary research</a:t>
            </a:r>
          </a:p>
          <a:p>
            <a:pPr lvl="1"/>
            <a:r>
              <a:rPr lang="en-GB" dirty="0">
                <a:solidFill>
                  <a:srgbClr val="4D738A"/>
                </a:solidFill>
                <a:latin typeface="+mj-lt"/>
              </a:rPr>
              <a:t>section on open research</a:t>
            </a:r>
          </a:p>
          <a:p>
            <a:pPr marL="0" indent="0">
              <a:buNone/>
            </a:pPr>
            <a:endParaRPr lang="en-GB" dirty="0">
              <a:solidFill>
                <a:srgbClr val="4D738A"/>
              </a:solidFill>
              <a:latin typeface="+mj-lt"/>
            </a:endParaRPr>
          </a:p>
          <a:p>
            <a:endParaRPr lang="en-GB" dirty="0">
              <a:solidFill>
                <a:srgbClr val="4D738A"/>
              </a:solidFill>
              <a:latin typeface="+mj-lt"/>
            </a:endParaRPr>
          </a:p>
        </p:txBody>
      </p:sp>
    </p:spTree>
    <p:extLst>
      <p:ext uri="{BB962C8B-B14F-4D97-AF65-F5344CB8AC3E}">
        <p14:creationId xmlns:p14="http://schemas.microsoft.com/office/powerpoint/2010/main" val="152903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REF - overview</a:t>
            </a:r>
            <a:endParaRPr lang="en-GB" dirty="0"/>
          </a:p>
        </p:txBody>
      </p:sp>
      <p:sp>
        <p:nvSpPr>
          <p:cNvPr id="6" name="Content Placeholder 2"/>
          <p:cNvSpPr txBox="1">
            <a:spLocks/>
          </p:cNvSpPr>
          <p:nvPr/>
        </p:nvSpPr>
        <p:spPr>
          <a:xfrm>
            <a:off x="838200" y="1136333"/>
            <a:ext cx="11018734" cy="51350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solidFill>
                  <a:srgbClr val="4D738A"/>
                </a:solidFill>
                <a:latin typeface="+mj-lt"/>
              </a:rPr>
              <a:t>Undertaken by the REF team on behalf of the four UK higher education funding bodies</a:t>
            </a:r>
          </a:p>
          <a:p>
            <a:r>
              <a:rPr lang="en-GB" sz="2600" dirty="0">
                <a:solidFill>
                  <a:srgbClr val="4D738A"/>
                </a:solidFill>
                <a:latin typeface="+mj-lt"/>
              </a:rPr>
              <a:t>Key purposes:</a:t>
            </a:r>
          </a:p>
          <a:p>
            <a:pPr lvl="1"/>
            <a:r>
              <a:rPr lang="en-GB" dirty="0">
                <a:solidFill>
                  <a:srgbClr val="4D738A"/>
                </a:solidFill>
                <a:latin typeface="+mj-lt"/>
              </a:rPr>
              <a:t>To provide accountability for public investment in research and produce evidence of the benefits of this investment.</a:t>
            </a:r>
          </a:p>
          <a:p>
            <a:pPr lvl="1"/>
            <a:r>
              <a:rPr lang="en-GB" dirty="0">
                <a:solidFill>
                  <a:srgbClr val="4D738A"/>
                </a:solidFill>
                <a:latin typeface="+mj-lt"/>
              </a:rPr>
              <a:t>To provide benchmarking information and establish reputational yardsticks, for use within the HE sector and for public information.</a:t>
            </a:r>
          </a:p>
          <a:p>
            <a:pPr lvl="1"/>
            <a:r>
              <a:rPr lang="en-GB" dirty="0">
                <a:solidFill>
                  <a:srgbClr val="4D738A"/>
                </a:solidFill>
                <a:latin typeface="+mj-lt"/>
              </a:rPr>
              <a:t>To inform the selective allocation of funding for research –ca. £2bn per year.</a:t>
            </a:r>
          </a:p>
          <a:p>
            <a:r>
              <a:rPr lang="en-GB" sz="2600" dirty="0">
                <a:solidFill>
                  <a:srgbClr val="4D738A"/>
                </a:solidFill>
                <a:latin typeface="+mj-lt"/>
              </a:rPr>
              <a:t>Assessed across three areas:</a:t>
            </a:r>
          </a:p>
          <a:p>
            <a:pPr lvl="1"/>
            <a:r>
              <a:rPr lang="en-GB" dirty="0">
                <a:solidFill>
                  <a:srgbClr val="4D738A"/>
                </a:solidFill>
                <a:latin typeface="+mj-lt"/>
              </a:rPr>
              <a:t>Outputs (e.g. publications, performance, prototypes) – 60%</a:t>
            </a:r>
          </a:p>
          <a:p>
            <a:pPr lvl="1"/>
            <a:r>
              <a:rPr lang="en-GB" dirty="0">
                <a:solidFill>
                  <a:srgbClr val="4D738A"/>
                </a:solidFill>
                <a:latin typeface="+mj-lt"/>
              </a:rPr>
              <a:t>Impact (the benefit of research for wider society) – 25%</a:t>
            </a:r>
          </a:p>
          <a:p>
            <a:pPr lvl="1"/>
            <a:r>
              <a:rPr lang="en-GB" dirty="0">
                <a:solidFill>
                  <a:srgbClr val="4D738A"/>
                </a:solidFill>
                <a:latin typeface="+mj-lt"/>
              </a:rPr>
              <a:t>Research environment (resources, strategies to support research) – 15%</a:t>
            </a:r>
          </a:p>
          <a:p>
            <a:r>
              <a:rPr lang="en-GB" sz="2600" dirty="0">
                <a:solidFill>
                  <a:srgbClr val="4D738A"/>
                </a:solidFill>
                <a:latin typeface="+mj-lt"/>
              </a:rPr>
              <a:t>Assessed by expert sub-panels (of senior academics and research users) in 34 disciplined-based ‘units of assessment’, overseen by 4 main panels</a:t>
            </a:r>
          </a:p>
        </p:txBody>
      </p:sp>
    </p:spTree>
    <p:extLst>
      <p:ext uri="{BB962C8B-B14F-4D97-AF65-F5344CB8AC3E}">
        <p14:creationId xmlns:p14="http://schemas.microsoft.com/office/powerpoint/2010/main" val="769228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data</a:t>
            </a:r>
            <a:endParaRPr lang="en-GB" dirty="0"/>
          </a:p>
        </p:txBody>
      </p:sp>
      <p:sp>
        <p:nvSpPr>
          <p:cNvPr id="6" name="Content Placeholder 2"/>
          <p:cNvSpPr txBox="1">
            <a:spLocks/>
          </p:cNvSpPr>
          <p:nvPr/>
        </p:nvSpPr>
        <p:spPr>
          <a:xfrm>
            <a:off x="838200" y="1690689"/>
            <a:ext cx="5386251" cy="47101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Research income, degrees awarded and income-in-kind</a:t>
            </a:r>
          </a:p>
          <a:p>
            <a:r>
              <a:rPr lang="en-GB" dirty="0">
                <a:solidFill>
                  <a:srgbClr val="4D738A"/>
                </a:solidFill>
                <a:latin typeface="+mj-lt"/>
              </a:rPr>
              <a:t>Use of more quantitative data – advice from working group of Forum for Responsible Research Metrics</a:t>
            </a:r>
          </a:p>
          <a:p>
            <a:endParaRPr lang="en-GB" dirty="0">
              <a:solidFill>
                <a:srgbClr val="4D738A"/>
              </a:solidFill>
              <a:latin typeface="+mj-lt"/>
            </a:endParaRPr>
          </a:p>
          <a:p>
            <a:endParaRPr lang="en-GB" dirty="0">
              <a:solidFill>
                <a:srgbClr val="4D738A"/>
              </a:solidFill>
              <a:latin typeface="+mj-lt"/>
            </a:endParaRPr>
          </a:p>
        </p:txBody>
      </p:sp>
      <p:pic>
        <p:nvPicPr>
          <p:cNvPr id="1028" name="Picture 4" descr="Calculator, Calculation, Insurance, Finance, Accoun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6742" y="1690688"/>
            <a:ext cx="4603478" cy="306898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054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Institutional level assessment of environment</a:t>
            </a:r>
            <a:endParaRPr lang="en-GB" dirty="0"/>
          </a:p>
        </p:txBody>
      </p:sp>
      <p:sp>
        <p:nvSpPr>
          <p:cNvPr id="6" name="Content Placeholder 2"/>
          <p:cNvSpPr txBox="1">
            <a:spLocks/>
          </p:cNvSpPr>
          <p:nvPr/>
        </p:nvSpPr>
        <p:spPr>
          <a:xfrm>
            <a:off x="838200" y="2054087"/>
            <a:ext cx="8787283" cy="43467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Institutional-level information </a:t>
            </a:r>
            <a:r>
              <a:rPr lang="en-GB" b="1" dirty="0">
                <a:solidFill>
                  <a:srgbClr val="4D738A"/>
                </a:solidFill>
                <a:latin typeface="+mj-lt"/>
              </a:rPr>
              <a:t>will be included</a:t>
            </a:r>
            <a:r>
              <a:rPr lang="en-GB" dirty="0">
                <a:solidFill>
                  <a:srgbClr val="4D738A"/>
                </a:solidFill>
                <a:latin typeface="+mj-lt"/>
              </a:rPr>
              <a:t> in the UOA-level environment template and </a:t>
            </a:r>
            <a:r>
              <a:rPr lang="en-GB" b="1" dirty="0">
                <a:solidFill>
                  <a:srgbClr val="4D738A"/>
                </a:solidFill>
                <a:latin typeface="+mj-lt"/>
              </a:rPr>
              <a:t>will be assessed </a:t>
            </a:r>
            <a:r>
              <a:rPr lang="en-GB" dirty="0">
                <a:solidFill>
                  <a:srgbClr val="4D738A"/>
                </a:solidFill>
                <a:latin typeface="+mj-lt"/>
              </a:rPr>
              <a:t>by the relevant sub-panel in REF 2021. </a:t>
            </a:r>
          </a:p>
          <a:p>
            <a:r>
              <a:rPr lang="en-GB" dirty="0">
                <a:solidFill>
                  <a:srgbClr val="4D738A"/>
                </a:solidFill>
                <a:latin typeface="+mj-lt"/>
              </a:rPr>
              <a:t>Pilot of the standalone assessment of the institutional-level environment will draw on this submitted information.</a:t>
            </a:r>
          </a:p>
          <a:p>
            <a:r>
              <a:rPr lang="en-GB" dirty="0">
                <a:solidFill>
                  <a:srgbClr val="4D738A"/>
                </a:solidFill>
                <a:latin typeface="+mj-lt"/>
              </a:rPr>
              <a:t>Outcomes from the separate pilot exercise </a:t>
            </a:r>
            <a:r>
              <a:rPr lang="en-GB" b="1" dirty="0">
                <a:solidFill>
                  <a:srgbClr val="4D738A"/>
                </a:solidFill>
                <a:latin typeface="+mj-lt"/>
              </a:rPr>
              <a:t>will not be included </a:t>
            </a:r>
            <a:r>
              <a:rPr lang="en-GB" dirty="0">
                <a:solidFill>
                  <a:srgbClr val="4D738A"/>
                </a:solidFill>
                <a:latin typeface="+mj-lt"/>
              </a:rPr>
              <a:t>in REF 2021. </a:t>
            </a:r>
          </a:p>
        </p:txBody>
      </p:sp>
    </p:spTree>
    <p:extLst>
      <p:ext uri="{BB962C8B-B14F-4D97-AF65-F5344CB8AC3E}">
        <p14:creationId xmlns:p14="http://schemas.microsoft.com/office/powerpoint/2010/main" val="3404720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Key issues for the panels</a:t>
            </a:r>
            <a:endParaRPr lang="en-GB" dirty="0"/>
          </a:p>
        </p:txBody>
      </p:sp>
      <p:sp>
        <p:nvSpPr>
          <p:cNvPr id="6" name="Content Placeholder 2"/>
          <p:cNvSpPr txBox="1">
            <a:spLocks/>
          </p:cNvSpPr>
          <p:nvPr/>
        </p:nvSpPr>
        <p:spPr>
          <a:xfrm>
            <a:off x="838200" y="1201305"/>
            <a:ext cx="11135264" cy="4197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Eligibility of staff and outputs</a:t>
            </a:r>
          </a:p>
          <a:p>
            <a:r>
              <a:rPr lang="en-GB" dirty="0">
                <a:solidFill>
                  <a:srgbClr val="4D738A"/>
                </a:solidFill>
                <a:latin typeface="+mj-lt"/>
              </a:rPr>
              <a:t>Continuing case studies, and bodies of work underpinning impact</a:t>
            </a:r>
          </a:p>
          <a:p>
            <a:r>
              <a:rPr lang="en-GB" dirty="0">
                <a:solidFill>
                  <a:srgbClr val="4D738A"/>
                </a:solidFill>
                <a:latin typeface="+mj-lt"/>
              </a:rPr>
              <a:t>Environment guidance (incl. impact, </a:t>
            </a:r>
            <a:r>
              <a:rPr lang="en-GB" dirty="0" err="1">
                <a:solidFill>
                  <a:srgbClr val="4D738A"/>
                </a:solidFill>
                <a:latin typeface="+mj-lt"/>
              </a:rPr>
              <a:t>interdisciplinarity</a:t>
            </a:r>
            <a:r>
              <a:rPr lang="en-GB" dirty="0">
                <a:solidFill>
                  <a:srgbClr val="4D738A"/>
                </a:solidFill>
                <a:latin typeface="+mj-lt"/>
              </a:rPr>
              <a:t>, and open research)</a:t>
            </a:r>
          </a:p>
          <a:p>
            <a:r>
              <a:rPr lang="en-GB" dirty="0">
                <a:solidFill>
                  <a:srgbClr val="4D738A"/>
                </a:solidFill>
                <a:latin typeface="+mj-lt"/>
              </a:rPr>
              <a:t>Individual and unit circumstances</a:t>
            </a:r>
          </a:p>
          <a:p>
            <a:r>
              <a:rPr lang="en-GB" dirty="0">
                <a:solidFill>
                  <a:srgbClr val="4D738A"/>
                </a:solidFill>
                <a:latin typeface="+mj-lt"/>
              </a:rPr>
              <a:t>Joint submissions</a:t>
            </a:r>
          </a:p>
          <a:p>
            <a:r>
              <a:rPr lang="en-GB" dirty="0">
                <a:solidFill>
                  <a:srgbClr val="4D738A"/>
                </a:solidFill>
                <a:latin typeface="+mj-lt"/>
              </a:rPr>
              <a:t>Multiple submissions</a:t>
            </a:r>
          </a:p>
          <a:p>
            <a:r>
              <a:rPr lang="en-GB" dirty="0">
                <a:solidFill>
                  <a:srgbClr val="4D738A"/>
                </a:solidFill>
                <a:latin typeface="+mj-lt"/>
              </a:rPr>
              <a:t>Timing and criteria for requesting exclusions for small submissions</a:t>
            </a:r>
          </a:p>
        </p:txBody>
      </p:sp>
    </p:spTree>
    <p:extLst>
      <p:ext uri="{BB962C8B-B14F-4D97-AF65-F5344CB8AC3E}">
        <p14:creationId xmlns:p14="http://schemas.microsoft.com/office/powerpoint/2010/main" val="1015005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Timetable</a:t>
            </a:r>
            <a:endParaRPr lang="en-GB" dirty="0"/>
          </a:p>
        </p:txBody>
      </p:sp>
      <p:sp>
        <p:nvSpPr>
          <p:cNvPr id="6" name="Content Placeholder 2"/>
          <p:cNvSpPr txBox="1">
            <a:spLocks/>
          </p:cNvSpPr>
          <p:nvPr/>
        </p:nvSpPr>
        <p:spPr>
          <a:xfrm>
            <a:off x="838200" y="1690687"/>
            <a:ext cx="8787283" cy="37824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rgbClr val="4D738A"/>
              </a:solidFill>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2004004841"/>
              </p:ext>
            </p:extLst>
          </p:nvPr>
        </p:nvGraphicFramePr>
        <p:xfrm>
          <a:off x="1190445" y="1214229"/>
          <a:ext cx="9966385" cy="4320540"/>
        </p:xfrm>
        <a:graphic>
          <a:graphicData uri="http://schemas.openxmlformats.org/drawingml/2006/table">
            <a:tbl>
              <a:tblPr firstRow="1" firstCol="1" bandRow="1"/>
              <a:tblGrid>
                <a:gridCol w="3234093">
                  <a:extLst>
                    <a:ext uri="{9D8B030D-6E8A-4147-A177-3AD203B41FA5}">
                      <a16:colId xmlns:a16="http://schemas.microsoft.com/office/drawing/2014/main" xmlns="" val="20000"/>
                    </a:ext>
                  </a:extLst>
                </a:gridCol>
                <a:gridCol w="6732292">
                  <a:extLst>
                    <a:ext uri="{9D8B030D-6E8A-4147-A177-3AD203B41FA5}">
                      <a16:colId xmlns:a16="http://schemas.microsoft.com/office/drawing/2014/main" xmlns="" val="20001"/>
                    </a:ext>
                  </a:extLst>
                </a:gridCol>
              </a:tblGrid>
              <a:tr h="0">
                <a:tc>
                  <a:txBody>
                    <a:bodyPr/>
                    <a:lstStyle/>
                    <a:p>
                      <a:pPr marL="457200" algn="l">
                        <a:lnSpc>
                          <a:spcPts val="1500"/>
                        </a:lnSpc>
                        <a:spcAft>
                          <a:spcPts val="600"/>
                        </a:spcAft>
                      </a:pPr>
                      <a:r>
                        <a:rPr lang="en-GB" sz="1800" baseline="0" dirty="0">
                          <a:effectLst/>
                          <a:latin typeface="+mj-lt"/>
                          <a:ea typeface="Times New Roman" panose="02020603050405020304" pitchFamily="18" charset="0"/>
                          <a:cs typeface="Times New Roman" panose="02020603050405020304" pitchFamily="18" charset="0"/>
                        </a:rPr>
                        <a:t>Early </a:t>
                      </a:r>
                      <a:r>
                        <a:rPr lang="en-GB" sz="1800" dirty="0">
                          <a:effectLst/>
                          <a:latin typeface="+mj-lt"/>
                          <a:ea typeface="Times New Roman" panose="02020603050405020304" pitchFamily="18" charset="0"/>
                          <a:cs typeface="Times New Roman" panose="02020603050405020304" pitchFamily="18" charset="0"/>
                        </a:rPr>
                        <a:t>2018</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Appoint main</a:t>
                      </a:r>
                      <a:r>
                        <a:rPr lang="en-GB" sz="1800" baseline="0" dirty="0">
                          <a:effectLst/>
                          <a:latin typeface="+mj-lt"/>
                          <a:ea typeface="Times New Roman" panose="02020603050405020304" pitchFamily="18" charset="0"/>
                          <a:cs typeface="Times New Roman" panose="02020603050405020304" pitchFamily="18" charset="0"/>
                        </a:rPr>
                        <a:t> and sub-panel members</a:t>
                      </a:r>
                      <a:endParaRPr lang="en-GB" sz="1800" dirty="0">
                        <a:effectLst/>
                        <a:latin typeface="+mj-lt"/>
                        <a:ea typeface="Times New Roman" panose="02020603050405020304" pitchFamily="18" charset="0"/>
                        <a:cs typeface="Times New Roman" panose="02020603050405020304" pitchFamily="18" charset="0"/>
                      </a:endParaRP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0"/>
                  </a:ext>
                </a:extLst>
              </a:tr>
              <a:tr h="0">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Spring 2018</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Panels meet to develop criteria</a:t>
                      </a:r>
                    </a:p>
                    <a:p>
                      <a:pPr marL="457200" marR="0" lvl="0" indent="0" algn="l" defTabSz="914400" rtl="0" eaLnBrk="1" fontAlgn="auto" latinLnBrk="0" hangingPunct="1">
                        <a:lnSpc>
                          <a:spcPts val="1500"/>
                        </a:lnSpc>
                        <a:spcBef>
                          <a:spcPts val="0"/>
                        </a:spcBef>
                        <a:spcAft>
                          <a:spcPts val="600"/>
                        </a:spcAft>
                        <a:buClrTx/>
                        <a:buSzTx/>
                        <a:buFontTx/>
                        <a:buNone/>
                        <a:tabLst/>
                        <a:defRPr/>
                      </a:pPr>
                      <a:r>
                        <a:rPr lang="en-GB" sz="1800" dirty="0">
                          <a:effectLst/>
                          <a:latin typeface="+mj-lt"/>
                          <a:ea typeface="Times New Roman" panose="02020603050405020304" pitchFamily="18" charset="0"/>
                          <a:cs typeface="Times New Roman" panose="02020603050405020304" pitchFamily="18" charset="0"/>
                        </a:rPr>
                        <a:t>Develop detailed guidance, including</a:t>
                      </a:r>
                      <a:r>
                        <a:rPr lang="en-GB" sz="1800" baseline="0" dirty="0">
                          <a:effectLst/>
                          <a:latin typeface="+mj-lt"/>
                          <a:ea typeface="Times New Roman" panose="02020603050405020304" pitchFamily="18" charset="0"/>
                          <a:cs typeface="Times New Roman" panose="02020603050405020304" pitchFamily="18" charset="0"/>
                        </a:rPr>
                        <a:t> COP g</a:t>
                      </a:r>
                      <a:r>
                        <a:rPr lang="en-GB" sz="1800" dirty="0">
                          <a:effectLst/>
                          <a:latin typeface="+mj-lt"/>
                          <a:ea typeface="Times New Roman" panose="02020603050405020304" pitchFamily="18" charset="0"/>
                          <a:cs typeface="Times New Roman" panose="02020603050405020304" pitchFamily="18" charset="0"/>
                        </a:rPr>
                        <a:t>uidance and template </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xmlns="" val="10001"/>
                  </a:ext>
                </a:extLst>
              </a:tr>
              <a:tr h="0">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Summer</a:t>
                      </a:r>
                      <a:r>
                        <a:rPr lang="en-GB" sz="1800" baseline="0" dirty="0">
                          <a:effectLst/>
                          <a:latin typeface="+mj-lt"/>
                          <a:ea typeface="Times New Roman" panose="02020603050405020304" pitchFamily="18" charset="0"/>
                          <a:cs typeface="Times New Roman" panose="02020603050405020304" pitchFamily="18" charset="0"/>
                        </a:rPr>
                        <a:t> to autumn </a:t>
                      </a:r>
                      <a:r>
                        <a:rPr lang="en-GB" sz="1800" dirty="0">
                          <a:effectLst/>
                          <a:latin typeface="+mj-lt"/>
                          <a:ea typeface="Times New Roman" panose="02020603050405020304" pitchFamily="18" charset="0"/>
                          <a:cs typeface="Times New Roman" panose="02020603050405020304" pitchFamily="18" charset="0"/>
                        </a:rPr>
                        <a:t>2018</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Publish draft Guidance on Submissions</a:t>
                      </a:r>
                    </a:p>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Consultation on panel criteria</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0">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January 2019</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Publish final guidance and criteria</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xmlns="" val="10003"/>
                  </a:ext>
                </a:extLst>
              </a:tr>
              <a:tr h="0">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2019</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Spring: provisional deadline for submission of COPs</a:t>
                      </a:r>
                    </a:p>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Complete preparation of submission systems</a:t>
                      </a:r>
                    </a:p>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Winter: provisional publication of COPs</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0">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2020</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Submission phase</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xmlns="" val="10005"/>
                  </a:ext>
                </a:extLst>
              </a:tr>
              <a:tr h="0">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2021</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Assessment phase</a:t>
                      </a:r>
                    </a:p>
                  </a:txBody>
                  <a:tcPr marL="137160" marR="137160" marT="137160" marB="13716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683740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solidFill>
                  <a:srgbClr val="4D738A"/>
                </a:solidFill>
                <a:latin typeface="Calibri" panose="020F0502020204030204" pitchFamily="34" charset="0"/>
              </a:rPr>
              <a:t>Further information</a:t>
            </a:r>
            <a:endParaRPr lang="en-GB" sz="3600" dirty="0"/>
          </a:p>
        </p:txBody>
      </p:sp>
      <p:sp>
        <p:nvSpPr>
          <p:cNvPr id="4" name="Rectangle 3"/>
          <p:cNvSpPr/>
          <p:nvPr/>
        </p:nvSpPr>
        <p:spPr>
          <a:xfrm>
            <a:off x="1691640" y="1616784"/>
            <a:ext cx="9320348" cy="3323987"/>
          </a:xfrm>
          <a:prstGeom prst="rect">
            <a:avLst/>
          </a:prstGeom>
        </p:spPr>
        <p:txBody>
          <a:bodyPr wrap="square">
            <a:spAutoFit/>
          </a:bodyPr>
          <a:lstStyle/>
          <a:p>
            <a:pPr marL="365125" indent="-365125">
              <a:lnSpc>
                <a:spcPts val="2800"/>
              </a:lnSpc>
              <a:spcAft>
                <a:spcPts val="1400"/>
              </a:spcAft>
              <a:buClr>
                <a:srgbClr val="00788A"/>
              </a:buClr>
              <a:buSzPct val="140000"/>
              <a:buFontTx/>
              <a:buChar char="•"/>
            </a:pPr>
            <a:r>
              <a:rPr lang="en-GB" sz="2800" b="1" dirty="0">
                <a:solidFill>
                  <a:srgbClr val="4D738A"/>
                </a:solidFill>
                <a:latin typeface="+mj-lt"/>
                <a:hlinkClick r:id="rId4"/>
              </a:rPr>
              <a:t>www.ref.ac.uk</a:t>
            </a:r>
            <a:r>
              <a:rPr lang="en-GB" sz="2800" b="1" dirty="0">
                <a:solidFill>
                  <a:srgbClr val="4D738A"/>
                </a:solidFill>
                <a:latin typeface="+mj-lt"/>
              </a:rPr>
              <a:t> </a:t>
            </a:r>
            <a:r>
              <a:rPr lang="en-GB" sz="2800" b="1" dirty="0">
                <a:solidFill>
                  <a:schemeClr val="tx2"/>
                </a:solidFill>
                <a:latin typeface="+mj-lt"/>
              </a:rPr>
              <a:t> </a:t>
            </a:r>
            <a:r>
              <a:rPr lang="en-GB" sz="2800" dirty="0">
                <a:solidFill>
                  <a:schemeClr val="tx2"/>
                </a:solidFill>
                <a:latin typeface="+mj-lt"/>
              </a:rPr>
              <a:t>(includes all relevant documents and FAQs)</a:t>
            </a:r>
          </a:p>
          <a:p>
            <a:pPr marL="365125" indent="-365125">
              <a:lnSpc>
                <a:spcPts val="2800"/>
              </a:lnSpc>
              <a:spcAft>
                <a:spcPts val="1400"/>
              </a:spcAft>
              <a:buClr>
                <a:srgbClr val="00788A"/>
              </a:buClr>
              <a:buSzPct val="140000"/>
            </a:pPr>
            <a:endParaRPr lang="en-GB" sz="2800" dirty="0">
              <a:solidFill>
                <a:schemeClr val="tx2"/>
              </a:solidFill>
              <a:latin typeface="+mj-lt"/>
            </a:endParaRPr>
          </a:p>
          <a:p>
            <a:pPr marL="365125" indent="-365125">
              <a:lnSpc>
                <a:spcPts val="2800"/>
              </a:lnSpc>
              <a:spcAft>
                <a:spcPts val="1400"/>
              </a:spcAft>
              <a:buClr>
                <a:srgbClr val="00788A"/>
              </a:buClr>
              <a:buSzPct val="140000"/>
              <a:buFontTx/>
              <a:buChar char="•"/>
            </a:pPr>
            <a:r>
              <a:rPr lang="en-GB" sz="2800" dirty="0">
                <a:solidFill>
                  <a:schemeClr val="tx2"/>
                </a:solidFill>
                <a:latin typeface="+mj-lt"/>
              </a:rPr>
              <a:t>Enquiries from staff at HEIs should be directed to their nominated institutional contact (will make available on </a:t>
            </a:r>
            <a:r>
              <a:rPr lang="en-GB" sz="2800" b="1" dirty="0">
                <a:solidFill>
                  <a:schemeClr val="tx2"/>
                </a:solidFill>
                <a:latin typeface="+mj-lt"/>
                <a:hlinkClick r:id="rId4"/>
              </a:rPr>
              <a:t>www.ref.ac.uk</a:t>
            </a:r>
            <a:r>
              <a:rPr lang="en-GB" sz="2800" dirty="0">
                <a:solidFill>
                  <a:schemeClr val="tx2"/>
                </a:solidFill>
                <a:latin typeface="+mj-lt"/>
              </a:rPr>
              <a:t>)</a:t>
            </a:r>
          </a:p>
          <a:p>
            <a:pPr marL="365125" indent="-365125">
              <a:lnSpc>
                <a:spcPts val="2800"/>
              </a:lnSpc>
              <a:spcAft>
                <a:spcPts val="1400"/>
              </a:spcAft>
              <a:buClr>
                <a:srgbClr val="00788A"/>
              </a:buClr>
              <a:buSzPct val="140000"/>
            </a:pPr>
            <a:endParaRPr lang="en-GB" sz="2800" dirty="0">
              <a:solidFill>
                <a:schemeClr val="tx2"/>
              </a:solidFill>
              <a:latin typeface="+mj-lt"/>
            </a:endParaRPr>
          </a:p>
          <a:p>
            <a:pPr marL="365125" indent="-365125">
              <a:lnSpc>
                <a:spcPts val="2800"/>
              </a:lnSpc>
              <a:spcAft>
                <a:spcPts val="1400"/>
              </a:spcAft>
              <a:buClr>
                <a:srgbClr val="00788A"/>
              </a:buClr>
              <a:buSzPct val="140000"/>
              <a:buFontTx/>
              <a:buChar char="•"/>
            </a:pPr>
            <a:r>
              <a:rPr lang="en-GB" sz="2800" dirty="0">
                <a:solidFill>
                  <a:schemeClr val="tx2"/>
                </a:solidFill>
                <a:latin typeface="+mj-lt"/>
              </a:rPr>
              <a:t>Other enquiries to </a:t>
            </a:r>
            <a:r>
              <a:rPr lang="en-GB" sz="2800" b="1" dirty="0">
                <a:solidFill>
                  <a:srgbClr val="4D738A"/>
                </a:solidFill>
                <a:latin typeface="+mj-lt"/>
                <a:hlinkClick r:id="rId5"/>
              </a:rPr>
              <a:t>info@ref.ac.uk</a:t>
            </a:r>
            <a:r>
              <a:rPr lang="en-GB" sz="2800" b="1" dirty="0">
                <a:solidFill>
                  <a:srgbClr val="4D738A"/>
                </a:solidFill>
                <a:latin typeface="+mj-lt"/>
              </a:rPr>
              <a:t> </a:t>
            </a:r>
          </a:p>
        </p:txBody>
      </p:sp>
    </p:spTree>
    <p:extLst>
      <p:ext uri="{BB962C8B-B14F-4D97-AF65-F5344CB8AC3E}">
        <p14:creationId xmlns:p14="http://schemas.microsoft.com/office/powerpoint/2010/main" val="1009815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The Stern Review</a:t>
            </a:r>
            <a:endParaRPr lang="en-GB" dirty="0"/>
          </a:p>
        </p:txBody>
      </p:sp>
      <p:sp>
        <p:nvSpPr>
          <p:cNvPr id="6" name="Content Placeholder 2"/>
          <p:cNvSpPr txBox="1">
            <a:spLocks/>
          </p:cNvSpPr>
          <p:nvPr/>
        </p:nvSpPr>
        <p:spPr>
          <a:xfrm>
            <a:off x="838200" y="1263316"/>
            <a:ext cx="10352876" cy="53203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Independent review of REF commissioned by Minister and led by Lord Nicholas Stern. Reported in July 2016.</a:t>
            </a:r>
          </a:p>
          <a:p>
            <a:pPr marL="0" indent="0">
              <a:buNone/>
            </a:pPr>
            <a:r>
              <a:rPr lang="en-GB" b="1" dirty="0">
                <a:solidFill>
                  <a:srgbClr val="FF9F19"/>
                </a:solidFill>
              </a:rPr>
              <a:t>Key principles</a:t>
            </a:r>
          </a:p>
          <a:p>
            <a:r>
              <a:rPr lang="en-GB" dirty="0">
                <a:solidFill>
                  <a:srgbClr val="4D738A"/>
                </a:solidFill>
                <a:latin typeface="+mj-lt"/>
              </a:rPr>
              <a:t>Lower burden</a:t>
            </a:r>
          </a:p>
          <a:p>
            <a:r>
              <a:rPr lang="en-GB" dirty="0">
                <a:solidFill>
                  <a:srgbClr val="4D738A"/>
                </a:solidFill>
                <a:latin typeface="+mj-lt"/>
              </a:rPr>
              <a:t>Less game-playing</a:t>
            </a:r>
          </a:p>
          <a:p>
            <a:r>
              <a:rPr lang="en-GB" dirty="0">
                <a:solidFill>
                  <a:srgbClr val="4D738A"/>
                </a:solidFill>
                <a:latin typeface="+mj-lt"/>
              </a:rPr>
              <a:t>Less personalisation, more institutionally focused</a:t>
            </a:r>
          </a:p>
          <a:p>
            <a:r>
              <a:rPr lang="en-GB" dirty="0">
                <a:solidFill>
                  <a:srgbClr val="4D738A"/>
                </a:solidFill>
                <a:latin typeface="+mj-lt"/>
              </a:rPr>
              <a:t>Recognition for investment</a:t>
            </a:r>
          </a:p>
          <a:p>
            <a:r>
              <a:rPr lang="en-GB" dirty="0">
                <a:solidFill>
                  <a:srgbClr val="4D738A"/>
                </a:solidFill>
                <a:latin typeface="+mj-lt"/>
              </a:rPr>
              <a:t>More rounded view of research activity</a:t>
            </a:r>
          </a:p>
          <a:p>
            <a:r>
              <a:rPr lang="en-GB" dirty="0">
                <a:solidFill>
                  <a:srgbClr val="4D738A"/>
                </a:solidFill>
                <a:latin typeface="+mj-lt"/>
              </a:rPr>
              <a:t>Interdisciplinary emphasis</a:t>
            </a:r>
          </a:p>
          <a:p>
            <a:r>
              <a:rPr lang="en-GB" dirty="0">
                <a:solidFill>
                  <a:srgbClr val="4D738A"/>
                </a:solidFill>
                <a:latin typeface="+mj-lt"/>
              </a:rPr>
              <a:t>Broaden impact</a:t>
            </a:r>
          </a:p>
        </p:txBody>
      </p:sp>
    </p:spTree>
    <p:extLst>
      <p:ext uri="{BB962C8B-B14F-4D97-AF65-F5344CB8AC3E}">
        <p14:creationId xmlns:p14="http://schemas.microsoft.com/office/powerpoint/2010/main" val="330579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Key changes since REF 2014</a:t>
            </a:r>
            <a:endParaRPr lang="en-GB" dirty="0"/>
          </a:p>
        </p:txBody>
      </p:sp>
      <p:sp>
        <p:nvSpPr>
          <p:cNvPr id="6" name="Content Placeholder 2"/>
          <p:cNvSpPr txBox="1">
            <a:spLocks/>
          </p:cNvSpPr>
          <p:nvPr/>
        </p:nvSpPr>
        <p:spPr>
          <a:xfrm>
            <a:off x="838200" y="1263316"/>
            <a:ext cx="10309261" cy="49136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Submission of all staff with significant responsibility for research</a:t>
            </a:r>
          </a:p>
          <a:p>
            <a:r>
              <a:rPr lang="en-GB" dirty="0">
                <a:solidFill>
                  <a:srgbClr val="4D738A"/>
                </a:solidFill>
                <a:latin typeface="+mj-lt"/>
              </a:rPr>
              <a:t>Transitional approach to non-portability of outputs</a:t>
            </a:r>
          </a:p>
          <a:p>
            <a:r>
              <a:rPr lang="en-GB" dirty="0">
                <a:solidFill>
                  <a:srgbClr val="4D738A"/>
                </a:solidFill>
                <a:latin typeface="+mj-lt"/>
              </a:rPr>
              <a:t>Decoupling of staff from outputs</a:t>
            </a:r>
          </a:p>
          <a:p>
            <a:r>
              <a:rPr lang="en-GB" dirty="0">
                <a:solidFill>
                  <a:srgbClr val="4D738A"/>
                </a:solidFill>
                <a:latin typeface="+mj-lt"/>
              </a:rPr>
              <a:t>Additional measures to support interdisciplinary research</a:t>
            </a:r>
          </a:p>
          <a:p>
            <a:r>
              <a:rPr lang="en-GB" dirty="0">
                <a:solidFill>
                  <a:srgbClr val="4D738A"/>
                </a:solidFill>
                <a:latin typeface="+mj-lt"/>
              </a:rPr>
              <a:t>Broadening and deepening definitions of impact</a:t>
            </a:r>
          </a:p>
          <a:p>
            <a:r>
              <a:rPr lang="en-GB" dirty="0">
                <a:solidFill>
                  <a:srgbClr val="4D738A"/>
                </a:solidFill>
                <a:latin typeface="+mj-lt"/>
              </a:rPr>
              <a:t>Open access requirements</a:t>
            </a:r>
          </a:p>
          <a:p>
            <a:r>
              <a:rPr lang="en-GB" dirty="0">
                <a:solidFill>
                  <a:srgbClr val="4D738A"/>
                </a:solidFill>
                <a:latin typeface="+mj-lt"/>
              </a:rPr>
              <a:t>More structured environment statement with additional sections</a:t>
            </a:r>
          </a:p>
          <a:p>
            <a:r>
              <a:rPr lang="en-GB" dirty="0">
                <a:solidFill>
                  <a:srgbClr val="4D738A"/>
                </a:solidFill>
                <a:latin typeface="+mj-lt"/>
              </a:rPr>
              <a:t>Weightings</a:t>
            </a:r>
          </a:p>
          <a:p>
            <a:endParaRPr lang="en-GB" dirty="0">
              <a:solidFill>
                <a:srgbClr val="4D738A"/>
              </a:solidFill>
              <a:latin typeface="+mj-lt"/>
            </a:endParaRPr>
          </a:p>
        </p:txBody>
      </p:sp>
    </p:spTree>
    <p:extLst>
      <p:ext uri="{BB962C8B-B14F-4D97-AF65-F5344CB8AC3E}">
        <p14:creationId xmlns:p14="http://schemas.microsoft.com/office/powerpoint/2010/main" val="336127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2021 framework</a:t>
            </a:r>
            <a:endParaRPr lang="en-GB" dirty="0"/>
          </a:p>
        </p:txBody>
      </p:sp>
      <p:graphicFrame>
        <p:nvGraphicFramePr>
          <p:cNvPr id="6" name="Content Placeholder 5"/>
          <p:cNvGraphicFramePr>
            <a:graphicFrameLocks/>
          </p:cNvGraphicFramePr>
          <p:nvPr>
            <p:extLst>
              <p:ext uri="{D42A27DB-BD31-4B8C-83A1-F6EECF244321}">
                <p14:modId xmlns:p14="http://schemas.microsoft.com/office/powerpoint/2010/main" val="2349320053"/>
              </p:ext>
            </p:extLst>
          </p:nvPr>
        </p:nvGraphicFramePr>
        <p:xfrm>
          <a:off x="2257480" y="1314480"/>
          <a:ext cx="7921625"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Oval 46"/>
          <p:cNvSpPr>
            <a:spLocks noChangeArrowheads="1"/>
          </p:cNvSpPr>
          <p:nvPr/>
        </p:nvSpPr>
        <p:spPr bwMode="auto">
          <a:xfrm>
            <a:off x="2960717" y="5202912"/>
            <a:ext cx="1096963"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60%</a:t>
            </a:r>
          </a:p>
        </p:txBody>
      </p:sp>
      <p:sp>
        <p:nvSpPr>
          <p:cNvPr id="8" name="Oval 91"/>
          <p:cNvSpPr>
            <a:spLocks noChangeArrowheads="1"/>
          </p:cNvSpPr>
          <p:nvPr/>
        </p:nvSpPr>
        <p:spPr bwMode="auto">
          <a:xfrm>
            <a:off x="5633720" y="5209287"/>
            <a:ext cx="1084263"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25%</a:t>
            </a:r>
          </a:p>
        </p:txBody>
      </p:sp>
      <p:sp>
        <p:nvSpPr>
          <p:cNvPr id="9" name="Oval 92"/>
          <p:cNvSpPr>
            <a:spLocks noChangeArrowheads="1"/>
          </p:cNvSpPr>
          <p:nvPr/>
        </p:nvSpPr>
        <p:spPr bwMode="auto">
          <a:xfrm>
            <a:off x="8378160" y="5202912"/>
            <a:ext cx="1082675"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15%</a:t>
            </a:r>
          </a:p>
        </p:txBody>
      </p:sp>
    </p:spTree>
    <p:extLst>
      <p:ext uri="{BB962C8B-B14F-4D97-AF65-F5344CB8AC3E}">
        <p14:creationId xmlns:p14="http://schemas.microsoft.com/office/powerpoint/2010/main" val="358181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Expert panels</a:t>
            </a:r>
            <a:endParaRPr lang="en-GB" dirty="0"/>
          </a:p>
        </p:txBody>
      </p:sp>
      <p:graphicFrame>
        <p:nvGraphicFramePr>
          <p:cNvPr id="6" name="Diagram 5"/>
          <p:cNvGraphicFramePr/>
          <p:nvPr>
            <p:extLst>
              <p:ext uri="{D42A27DB-BD31-4B8C-83A1-F6EECF244321}">
                <p14:modId xmlns:p14="http://schemas.microsoft.com/office/powerpoint/2010/main" val="2694701201"/>
              </p:ext>
            </p:extLst>
          </p:nvPr>
        </p:nvGraphicFramePr>
        <p:xfrm>
          <a:off x="1474467" y="1844824"/>
          <a:ext cx="9243067" cy="33411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474467" y="1258717"/>
            <a:ext cx="9073790" cy="461665"/>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4D738A"/>
                </a:solidFill>
              </a:rPr>
              <a:t>34 sub-panels working under the guidance of four main panels</a:t>
            </a:r>
          </a:p>
        </p:txBody>
      </p:sp>
      <p:sp>
        <p:nvSpPr>
          <p:cNvPr id="8" name="Rectangle 7"/>
          <p:cNvSpPr/>
          <p:nvPr/>
        </p:nvSpPr>
        <p:spPr>
          <a:xfrm>
            <a:off x="1474467" y="5408351"/>
            <a:ext cx="9073790" cy="830997"/>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4D738A"/>
                </a:solidFill>
              </a:rPr>
              <a:t>Consultation feedback – maintain consistency with UOA structure in 2014, except in couple of key areas</a:t>
            </a:r>
          </a:p>
        </p:txBody>
      </p:sp>
    </p:spTree>
    <p:extLst>
      <p:ext uri="{BB962C8B-B14F-4D97-AF65-F5344CB8AC3E}">
        <p14:creationId xmlns:p14="http://schemas.microsoft.com/office/powerpoint/2010/main" val="1346457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Submissions – summary</a:t>
            </a:r>
            <a:endParaRPr lang="en-GB" dirty="0"/>
          </a:p>
        </p:txBody>
      </p:sp>
      <p:sp>
        <p:nvSpPr>
          <p:cNvPr id="4" name="Rectangle 3"/>
          <p:cNvSpPr/>
          <p:nvPr/>
        </p:nvSpPr>
        <p:spPr>
          <a:xfrm>
            <a:off x="838199" y="1303161"/>
            <a:ext cx="10128069" cy="4832092"/>
          </a:xfrm>
          <a:prstGeom prst="rect">
            <a:avLst/>
          </a:prstGeom>
        </p:spPr>
        <p:txBody>
          <a:bodyPr wrap="square">
            <a:spAutoFit/>
          </a:bodyPr>
          <a:lstStyle/>
          <a:p>
            <a:pPr marL="285750" indent="-285750">
              <a:buFont typeface="Arial" panose="020B0604020202020204" pitchFamily="34" charset="0"/>
              <a:buChar char="•"/>
            </a:pPr>
            <a:r>
              <a:rPr lang="en-GB" sz="2800" dirty="0">
                <a:solidFill>
                  <a:srgbClr val="4D738A"/>
                </a:solidFill>
                <a:latin typeface="+mj-lt"/>
              </a:rPr>
              <a:t>Each submission in a UOA provides evidence about the activity and achievements of a ‘submitted unit’ </a:t>
            </a:r>
          </a:p>
          <a:p>
            <a:pPr marL="285750" indent="-285750">
              <a:buFont typeface="Arial" panose="020B0604020202020204" pitchFamily="34" charset="0"/>
              <a:buChar char="•"/>
            </a:pPr>
            <a:r>
              <a:rPr lang="en-GB" sz="2800" dirty="0">
                <a:solidFill>
                  <a:srgbClr val="4D738A"/>
                </a:solidFill>
                <a:latin typeface="+mj-lt"/>
              </a:rPr>
              <a:t>Responsibility for mapping staff into UOAs with institutions – guided by UOA descriptors</a:t>
            </a:r>
          </a:p>
          <a:p>
            <a:pPr marL="285750" indent="-285750">
              <a:buFont typeface="Arial" panose="020B0604020202020204" pitchFamily="34" charset="0"/>
              <a:buChar char="•"/>
            </a:pPr>
            <a:r>
              <a:rPr lang="en-GB" sz="2800" dirty="0">
                <a:solidFill>
                  <a:srgbClr val="4D738A"/>
                </a:solidFill>
                <a:latin typeface="+mj-lt"/>
              </a:rPr>
              <a:t>Institutions will normally make one submission in each UOA they elect to submit in</a:t>
            </a:r>
          </a:p>
          <a:p>
            <a:pPr marL="285750" indent="-285750">
              <a:buFont typeface="Arial" panose="020B0604020202020204" pitchFamily="34" charset="0"/>
              <a:buChar char="•"/>
            </a:pPr>
            <a:r>
              <a:rPr lang="en-GB" sz="2800" dirty="0">
                <a:solidFill>
                  <a:srgbClr val="4D738A"/>
                </a:solidFill>
                <a:latin typeface="+mj-lt"/>
              </a:rPr>
              <a:t>Joint submissions are encouraged where this is an appropriate way of describing collaborative research</a:t>
            </a:r>
          </a:p>
          <a:p>
            <a:pPr marL="285750" indent="-285750">
              <a:buFont typeface="Arial" panose="020B0604020202020204" pitchFamily="34" charset="0"/>
              <a:buChar char="•"/>
            </a:pPr>
            <a:r>
              <a:rPr lang="en-GB" sz="2800" dirty="0">
                <a:solidFill>
                  <a:srgbClr val="4D738A"/>
                </a:solidFill>
                <a:latin typeface="+mj-lt"/>
              </a:rPr>
              <a:t>Consistency with 2014 process for multiple submissions – </a:t>
            </a:r>
            <a:r>
              <a:rPr lang="en-GB" sz="2800" b="1" dirty="0">
                <a:solidFill>
                  <a:srgbClr val="4D738A"/>
                </a:solidFill>
                <a:latin typeface="+mj-lt"/>
              </a:rPr>
              <a:t>only </a:t>
            </a:r>
            <a:r>
              <a:rPr lang="en-GB" sz="2800" dirty="0">
                <a:solidFill>
                  <a:srgbClr val="4D738A"/>
                </a:solidFill>
                <a:latin typeface="+mj-lt"/>
              </a:rPr>
              <a:t>by</a:t>
            </a:r>
            <a:r>
              <a:rPr lang="en-GB" sz="2800" b="1" dirty="0">
                <a:solidFill>
                  <a:srgbClr val="4D738A"/>
                </a:solidFill>
                <a:latin typeface="+mj-lt"/>
              </a:rPr>
              <a:t> </a:t>
            </a:r>
            <a:r>
              <a:rPr lang="en-GB" sz="2800" dirty="0">
                <a:solidFill>
                  <a:srgbClr val="4D738A"/>
                </a:solidFill>
                <a:latin typeface="+mj-lt"/>
              </a:rPr>
              <a:t>exception and with permission from the REF manager</a:t>
            </a:r>
          </a:p>
          <a:p>
            <a:pPr marL="285750" indent="-285750">
              <a:buFont typeface="Arial" panose="020B0604020202020204" pitchFamily="34" charset="0"/>
              <a:buChar char="•"/>
            </a:pPr>
            <a:endParaRPr lang="en-GB" sz="2800" dirty="0">
              <a:solidFill>
                <a:srgbClr val="4D738A"/>
              </a:solidFill>
              <a:latin typeface="+mj-lt"/>
            </a:endParaRPr>
          </a:p>
        </p:txBody>
      </p:sp>
    </p:spTree>
    <p:extLst>
      <p:ext uri="{BB962C8B-B14F-4D97-AF65-F5344CB8AC3E}">
        <p14:creationId xmlns:p14="http://schemas.microsoft.com/office/powerpoint/2010/main" val="144219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Submissions – staff</a:t>
            </a:r>
            <a:endParaRPr lang="en-GB" dirty="0"/>
          </a:p>
        </p:txBody>
      </p:sp>
      <p:sp>
        <p:nvSpPr>
          <p:cNvPr id="6" name="Content Placeholder 2"/>
          <p:cNvSpPr txBox="1">
            <a:spLocks/>
          </p:cNvSpPr>
          <p:nvPr/>
        </p:nvSpPr>
        <p:spPr>
          <a:xfrm>
            <a:off x="838200" y="1149667"/>
            <a:ext cx="11170920" cy="9534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All staff with significant responsibility for research should be returned to the REF</a:t>
            </a:r>
          </a:p>
          <a:p>
            <a:pPr marL="0" indent="0">
              <a:buNone/>
            </a:pPr>
            <a:endParaRPr lang="en-GB" dirty="0">
              <a:solidFill>
                <a:srgbClr val="4D738A"/>
              </a:solidFill>
              <a:latin typeface="+mj-lt"/>
            </a:endParaRPr>
          </a:p>
        </p:txBody>
      </p:sp>
      <p:graphicFrame>
        <p:nvGraphicFramePr>
          <p:cNvPr id="4" name="Diagram 3"/>
          <p:cNvGraphicFramePr/>
          <p:nvPr>
            <p:extLst>
              <p:ext uri="{D42A27DB-BD31-4B8C-83A1-F6EECF244321}">
                <p14:modId xmlns:p14="http://schemas.microsoft.com/office/powerpoint/2010/main" val="2906923932"/>
              </p:ext>
            </p:extLst>
          </p:nvPr>
        </p:nvGraphicFramePr>
        <p:xfrm>
          <a:off x="2005874" y="1690688"/>
          <a:ext cx="8294189"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ounded Rectangle 6"/>
          <p:cNvSpPr/>
          <p:nvPr/>
        </p:nvSpPr>
        <p:spPr>
          <a:xfrm>
            <a:off x="8085908" y="2065070"/>
            <a:ext cx="2237615" cy="496388"/>
          </a:xfrm>
          <a:prstGeom prst="roundRect">
            <a:avLst/>
          </a:prstGeom>
          <a:solidFill>
            <a:srgbClr val="FF9F19"/>
          </a:solidFill>
          <a:ln>
            <a:solidFill>
              <a:srgbClr val="4D73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b="1" dirty="0"/>
              <a:t>Category A submitted</a:t>
            </a:r>
          </a:p>
        </p:txBody>
      </p:sp>
      <p:sp>
        <p:nvSpPr>
          <p:cNvPr id="8" name="Rounded Rectangle 7"/>
          <p:cNvSpPr/>
          <p:nvPr/>
        </p:nvSpPr>
        <p:spPr>
          <a:xfrm>
            <a:off x="2005875" y="2065070"/>
            <a:ext cx="2161176" cy="496388"/>
          </a:xfrm>
          <a:prstGeom prst="roundRect">
            <a:avLst/>
          </a:prstGeom>
          <a:solidFill>
            <a:srgbClr val="FF9F19"/>
          </a:solidFill>
          <a:ln>
            <a:solidFill>
              <a:srgbClr val="4D73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bg1"/>
              </a:solidFill>
            </a:endParaRPr>
          </a:p>
          <a:p>
            <a:pPr algn="ctr"/>
            <a:r>
              <a:rPr lang="en-GB" b="1" dirty="0">
                <a:solidFill>
                  <a:schemeClr val="bg1"/>
                </a:solidFill>
              </a:rPr>
              <a:t>Category A eligible</a:t>
            </a:r>
          </a:p>
          <a:p>
            <a:pPr algn="ctr"/>
            <a:endParaRPr lang="en-GB" dirty="0"/>
          </a:p>
        </p:txBody>
      </p:sp>
      <p:sp>
        <p:nvSpPr>
          <p:cNvPr id="9" name="TextBox 8"/>
          <p:cNvSpPr txBox="1"/>
          <p:nvPr/>
        </p:nvSpPr>
        <p:spPr>
          <a:xfrm>
            <a:off x="838200" y="6165669"/>
            <a:ext cx="11018734" cy="523220"/>
          </a:xfrm>
          <a:prstGeom prst="rect">
            <a:avLst/>
          </a:prstGeom>
          <a:noFill/>
        </p:spPr>
        <p:txBody>
          <a:bodyPr wrap="square" rtlCol="0">
            <a:spAutoFit/>
          </a:bodyPr>
          <a:lstStyle/>
          <a:p>
            <a:pPr marL="285750" indent="-285750">
              <a:buFont typeface="Arial" panose="020B0604020202020204" pitchFamily="34" charset="0"/>
              <a:buChar char="•"/>
            </a:pPr>
            <a:r>
              <a:rPr lang="en-GB" sz="2800" dirty="0">
                <a:solidFill>
                  <a:srgbClr val="4D738A"/>
                </a:solidFill>
                <a:latin typeface="+mj-lt"/>
              </a:rPr>
              <a:t>Approach may vary by UOA where employment practices vary at this level</a:t>
            </a:r>
          </a:p>
        </p:txBody>
      </p:sp>
    </p:spTree>
    <p:extLst>
      <p:ext uri="{BB962C8B-B14F-4D97-AF65-F5344CB8AC3E}">
        <p14:creationId xmlns:p14="http://schemas.microsoft.com/office/powerpoint/2010/main" val="368815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Submissions – staff</a:t>
            </a:r>
            <a:endParaRPr lang="en-GB" dirty="0"/>
          </a:p>
        </p:txBody>
      </p:sp>
      <p:sp>
        <p:nvSpPr>
          <p:cNvPr id="6" name="Content Placeholder 2"/>
          <p:cNvSpPr txBox="1">
            <a:spLocks/>
          </p:cNvSpPr>
          <p:nvPr/>
        </p:nvSpPr>
        <p:spPr>
          <a:xfrm>
            <a:off x="838200" y="1149667"/>
            <a:ext cx="11170920" cy="54668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FF9F19"/>
                </a:solidFill>
              </a:rPr>
              <a:t>Significant responsibility for research </a:t>
            </a:r>
          </a:p>
          <a:p>
            <a:r>
              <a:rPr lang="en-GB" sz="2400" dirty="0">
                <a:solidFill>
                  <a:srgbClr val="4D738A"/>
                </a:solidFill>
                <a:latin typeface="+mj-lt"/>
              </a:rPr>
              <a:t>‘those for whom explicit time and resources are made available to engage actively in independent research, and that is an expectation of their job role.’</a:t>
            </a:r>
          </a:p>
          <a:p>
            <a:r>
              <a:rPr lang="en-GB" sz="2400" dirty="0">
                <a:solidFill>
                  <a:srgbClr val="4D738A"/>
                </a:solidFill>
                <a:latin typeface="+mj-lt"/>
              </a:rPr>
              <a:t>No clear consensus in consultation on generic criteria – variations across disciplines and institutions</a:t>
            </a:r>
          </a:p>
          <a:p>
            <a:r>
              <a:rPr lang="en-GB" sz="2400" dirty="0">
                <a:solidFill>
                  <a:srgbClr val="4D738A"/>
                </a:solidFill>
                <a:latin typeface="+mj-lt"/>
              </a:rPr>
              <a:t>Guidance will set out a ‘menu’ of what we consider may be appropriate indicators of significant responsibility.</a:t>
            </a:r>
          </a:p>
          <a:p>
            <a:pPr marL="0" indent="0">
              <a:buNone/>
            </a:pPr>
            <a:r>
              <a:rPr lang="en-GB" sz="2400" b="1" dirty="0">
                <a:solidFill>
                  <a:srgbClr val="FF9F19"/>
                </a:solidFill>
              </a:rPr>
              <a:t>Independent research</a:t>
            </a:r>
          </a:p>
          <a:p>
            <a:r>
              <a:rPr lang="en-GB" sz="2400" dirty="0">
                <a:solidFill>
                  <a:srgbClr val="4D738A"/>
                </a:solidFill>
                <a:latin typeface="+mj-lt"/>
              </a:rPr>
              <a:t>Variation in key attributes also identified in the consultation</a:t>
            </a:r>
          </a:p>
          <a:p>
            <a:r>
              <a:rPr lang="en-GB" sz="2400" dirty="0">
                <a:solidFill>
                  <a:srgbClr val="4D738A"/>
                </a:solidFill>
                <a:latin typeface="+mj-lt"/>
              </a:rPr>
              <a:t>Guidance will build on generic definition used in REF 2014 (undertaking ‘independent research, leading or acting as principal investigator or equivalent on a research grant or significant piece of research work’.)</a:t>
            </a:r>
          </a:p>
          <a:p>
            <a:endParaRPr lang="en-GB" dirty="0">
              <a:solidFill>
                <a:srgbClr val="4D738A"/>
              </a:solidFill>
              <a:latin typeface="+mj-lt"/>
            </a:endParaRPr>
          </a:p>
        </p:txBody>
      </p:sp>
    </p:spTree>
    <p:extLst>
      <p:ext uri="{BB962C8B-B14F-4D97-AF65-F5344CB8AC3E}">
        <p14:creationId xmlns:p14="http://schemas.microsoft.com/office/powerpoint/2010/main" val="2994529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REF holding slide (002) [Read-Only]" id="{4268245C-A2A9-4AEA-911E-6C07F212657A}" vid="{D152B4CE-98BB-4EC1-B0C2-1C2BFE808E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 2021 slides</Template>
  <TotalTime>3721</TotalTime>
  <Words>2154</Words>
  <Application>Microsoft Macintosh PowerPoint</Application>
  <PresentationFormat>Custom</PresentationFormat>
  <Paragraphs>273</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HEFCE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Firth [7497]</dc:creator>
  <cp:lastModifiedBy>Margaret Topping</cp:lastModifiedBy>
  <cp:revision>142</cp:revision>
  <dcterms:created xsi:type="dcterms:W3CDTF">2017-08-31T09:49:02Z</dcterms:created>
  <dcterms:modified xsi:type="dcterms:W3CDTF">2018-04-06T15:02:20Z</dcterms:modified>
</cp:coreProperties>
</file>