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265" r:id="rId2"/>
    <p:sldId id="303" r:id="rId3"/>
    <p:sldId id="295" r:id="rId4"/>
    <p:sldId id="304" r:id="rId5"/>
    <p:sldId id="302" r:id="rId6"/>
    <p:sldId id="296" r:id="rId7"/>
    <p:sldId id="298" r:id="rId8"/>
    <p:sldId id="297" r:id="rId9"/>
    <p:sldId id="301" r:id="rId10"/>
    <p:sldId id="316" r:id="rId11"/>
    <p:sldId id="305" r:id="rId12"/>
    <p:sldId id="312" r:id="rId13"/>
    <p:sldId id="313" r:id="rId14"/>
    <p:sldId id="314" r:id="rId15"/>
    <p:sldId id="306" r:id="rId16"/>
    <p:sldId id="315" r:id="rId17"/>
    <p:sldId id="307" r:id="rId18"/>
    <p:sldId id="308" r:id="rId19"/>
    <p:sldId id="309" r:id="rId20"/>
    <p:sldId id="310" r:id="rId21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6563"/>
    <a:srgbClr val="54AEC1"/>
    <a:srgbClr val="29AC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302"/>
  </p:normalViewPr>
  <p:slideViewPr>
    <p:cSldViewPr snapToGrid="0" snapToObjects="1">
      <p:cViewPr varScale="1">
        <p:scale>
          <a:sx n="85" d="100"/>
          <a:sy n="85" d="100"/>
        </p:scale>
        <p:origin x="764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C2218-1BE1-448A-A622-01F7870C5CFF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DB2BB-D19E-445C-B8D0-F1A5462FE2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22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Thank you for inviting me to join the meeting today to give an update on this project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63CCB1-4C3B-4C3F-AF44-3FC971AEB01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768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 want to share the PDSA 2 data with you now that is complete </a:t>
            </a:r>
          </a:p>
          <a:p>
            <a:endParaRPr lang="en-GB" dirty="0"/>
          </a:p>
          <a:p>
            <a:r>
              <a:rPr lang="en-GB" dirty="0"/>
              <a:t>The age and gender profile is similar across all PCNs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We have looked in more detail at the ethnic groups as we were concerned by the low numbers of non-white ethnic groups. We found is that this is very similar to the ethnic group profile seen in the PCN level data on over 65 year olds diagnosed with a UTI, which is the group of people who were invited to take part.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63CCB1-4C3B-4C3F-AF44-3FC971AEB01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026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We can see a reduction in self-reported UTIs and a drop in the number of falls experienced over the 4 weeks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On average participants increased their fluid intake by 1.7 drinks per day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We saw small improvements in the standardized QOL scores – the green line is above the blue bars – we have some more specific data on how participants felt they benefited in a moment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63CCB1-4C3B-4C3F-AF44-3FC971AEB01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275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Here we can see the participants rated their experience highly = 9/10, in fact over half would be happy to complete Hy Hydration plan again. </a:t>
            </a:r>
          </a:p>
          <a:p>
            <a:r>
              <a:rPr lang="en-GB" dirty="0"/>
              <a:t>Nearly ¾ of those who took part reported drinking more by the end of the 4 weeks &amp;  those participants who increased their fluid intake over the 4 weeks were more likely to report a reduction in headaches &amp; constipation and increased energy &amp; ability to focus.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63CCB1-4C3B-4C3F-AF44-3FC971AEB01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293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1EED91F-1DB4-BE04-40D6-4E079BD123F3}"/>
              </a:ext>
            </a:extLst>
          </p:cNvPr>
          <p:cNvSpPr/>
          <p:nvPr userDrawn="1"/>
        </p:nvSpPr>
        <p:spPr>
          <a:xfrm>
            <a:off x="0" y="914400"/>
            <a:ext cx="9144000" cy="422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29ACB5"/>
              </a:highlight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5E715EF-EBF2-D5DE-5733-BBCEBB7A7E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863164" y="1134235"/>
            <a:ext cx="5280835" cy="40092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1567538"/>
            <a:ext cx="4667458" cy="1601918"/>
          </a:xfrm>
        </p:spPr>
        <p:txBody>
          <a:bodyPr anchor="ctr" anchorCtr="0">
            <a:no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8650" y="3286083"/>
            <a:ext cx="4352610" cy="844358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C7B9-24D7-874C-8DBB-3F92BBEDD7B9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D337FE-7288-6F74-981B-6A8CE3FC96B4}"/>
              </a:ext>
            </a:extLst>
          </p:cNvPr>
          <p:cNvSpPr/>
          <p:nvPr userDrawn="1"/>
        </p:nvSpPr>
        <p:spPr>
          <a:xfrm>
            <a:off x="0" y="0"/>
            <a:ext cx="9144000" cy="815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2282A4-9DC4-FD91-36BE-6F247A9F02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2068068" cy="9814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370FAB-A02E-A4AB-1C22-7DA4D713F7B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95773" y="208926"/>
            <a:ext cx="643690" cy="2574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42351E-BE47-CED7-3CE0-A8D178CC0AF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7646475" y="193854"/>
            <a:ext cx="350521" cy="31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985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F5681E-2277-D049-9D0E-30777869C476}"/>
              </a:ext>
            </a:extLst>
          </p:cNvPr>
          <p:cNvSpPr/>
          <p:nvPr userDrawn="1"/>
        </p:nvSpPr>
        <p:spPr>
          <a:xfrm>
            <a:off x="0" y="914400"/>
            <a:ext cx="9144000" cy="4229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29ACB5"/>
              </a:highlight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EA0A38E-A76B-AFCA-5F8E-59C9C80AF3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863163" y="1134235"/>
            <a:ext cx="5280837" cy="40092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1567538"/>
            <a:ext cx="4656573" cy="1601918"/>
          </a:xfrm>
        </p:spPr>
        <p:txBody>
          <a:bodyPr anchor="ctr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8650" y="3286083"/>
            <a:ext cx="4678344" cy="844358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372B9A2-4804-EE2A-1F52-257BD88718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60774" y="4831077"/>
            <a:ext cx="58993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1"/>
                </a:solidFill>
              </a:defRPr>
            </a:lvl1pPr>
          </a:lstStyle>
          <a:p>
            <a:fld id="{70F5C7B9-24D7-874C-8DBB-3F92BBEDD7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60F679-176D-F03D-120D-2A4B9A799D89}"/>
              </a:ext>
            </a:extLst>
          </p:cNvPr>
          <p:cNvSpPr/>
          <p:nvPr userDrawn="1"/>
        </p:nvSpPr>
        <p:spPr>
          <a:xfrm>
            <a:off x="0" y="0"/>
            <a:ext cx="9144000" cy="815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A04EB0F-E3F2-40C0-696A-67358940E6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2068068" cy="98145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9053BB1-2F86-098B-20CA-BC79E13115A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646475" y="193854"/>
            <a:ext cx="350521" cy="31546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7ACA756-CA0C-A56F-29DD-43502711F9A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295773" y="208926"/>
            <a:ext cx="643690" cy="25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051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C7B9-24D7-874C-8DBB-3F92BBEDD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546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4405"/>
            <a:ext cx="7886700" cy="625643"/>
          </a:xfrm>
        </p:spPr>
        <p:txBody>
          <a:bodyPr anchor="t" anchorCtr="0">
            <a:norm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64980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C7B9-24D7-874C-8DBB-3F92BBEDD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14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4405"/>
            <a:ext cx="7886700" cy="625643"/>
          </a:xfrm>
        </p:spPr>
        <p:txBody>
          <a:bodyPr anchor="t" anchorCtr="0">
            <a:norm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C7B9-24D7-874C-8DBB-3F92BBEDD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69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134405"/>
            <a:ext cx="2533936" cy="776897"/>
          </a:xfrm>
        </p:spPr>
        <p:txBody>
          <a:bodyPr anchor="t" anchorCtr="0"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002484"/>
            <a:ext cx="2540812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C7B9-24D7-874C-8DBB-3F92BBEDD7B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12FC27B-F51E-E344-0C51-58BE158C3CC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55366" y="939467"/>
            <a:ext cx="4114249" cy="3815017"/>
          </a:xfrm>
          <a:custGeom>
            <a:avLst/>
            <a:gdLst>
              <a:gd name="connsiteX0" fmla="*/ 0 w 3892550"/>
              <a:gd name="connsiteY0" fmla="*/ 483403 h 2900362"/>
              <a:gd name="connsiteX1" fmla="*/ 483403 w 3892550"/>
              <a:gd name="connsiteY1" fmla="*/ 0 h 2900362"/>
              <a:gd name="connsiteX2" fmla="*/ 3409147 w 3892550"/>
              <a:gd name="connsiteY2" fmla="*/ 0 h 2900362"/>
              <a:gd name="connsiteX3" fmla="*/ 3892550 w 3892550"/>
              <a:gd name="connsiteY3" fmla="*/ 483403 h 2900362"/>
              <a:gd name="connsiteX4" fmla="*/ 3892550 w 3892550"/>
              <a:gd name="connsiteY4" fmla="*/ 2416959 h 2900362"/>
              <a:gd name="connsiteX5" fmla="*/ 3409147 w 3892550"/>
              <a:gd name="connsiteY5" fmla="*/ 2900362 h 2900362"/>
              <a:gd name="connsiteX6" fmla="*/ 483403 w 3892550"/>
              <a:gd name="connsiteY6" fmla="*/ 2900362 h 2900362"/>
              <a:gd name="connsiteX7" fmla="*/ 0 w 3892550"/>
              <a:gd name="connsiteY7" fmla="*/ 2416959 h 2900362"/>
              <a:gd name="connsiteX8" fmla="*/ 0 w 3892550"/>
              <a:gd name="connsiteY8" fmla="*/ 483403 h 2900362"/>
              <a:gd name="connsiteX0" fmla="*/ 0 w 4167558"/>
              <a:gd name="connsiteY0" fmla="*/ 100889 h 3081613"/>
              <a:gd name="connsiteX1" fmla="*/ 758411 w 4167558"/>
              <a:gd name="connsiteY1" fmla="*/ 181251 h 3081613"/>
              <a:gd name="connsiteX2" fmla="*/ 3684155 w 4167558"/>
              <a:gd name="connsiteY2" fmla="*/ 181251 h 3081613"/>
              <a:gd name="connsiteX3" fmla="*/ 4167558 w 4167558"/>
              <a:gd name="connsiteY3" fmla="*/ 664654 h 3081613"/>
              <a:gd name="connsiteX4" fmla="*/ 4167558 w 4167558"/>
              <a:gd name="connsiteY4" fmla="*/ 2598210 h 3081613"/>
              <a:gd name="connsiteX5" fmla="*/ 3684155 w 4167558"/>
              <a:gd name="connsiteY5" fmla="*/ 3081613 h 3081613"/>
              <a:gd name="connsiteX6" fmla="*/ 758411 w 4167558"/>
              <a:gd name="connsiteY6" fmla="*/ 3081613 h 3081613"/>
              <a:gd name="connsiteX7" fmla="*/ 275008 w 4167558"/>
              <a:gd name="connsiteY7" fmla="*/ 2598210 h 3081613"/>
              <a:gd name="connsiteX8" fmla="*/ 0 w 4167558"/>
              <a:gd name="connsiteY8" fmla="*/ 100889 h 3081613"/>
              <a:gd name="connsiteX0" fmla="*/ 0 w 4167558"/>
              <a:gd name="connsiteY0" fmla="*/ 237005 h 3217729"/>
              <a:gd name="connsiteX1" fmla="*/ 2044071 w 4167558"/>
              <a:gd name="connsiteY1" fmla="*/ 1108 h 3217729"/>
              <a:gd name="connsiteX2" fmla="*/ 3684155 w 4167558"/>
              <a:gd name="connsiteY2" fmla="*/ 317367 h 3217729"/>
              <a:gd name="connsiteX3" fmla="*/ 4167558 w 4167558"/>
              <a:gd name="connsiteY3" fmla="*/ 800770 h 3217729"/>
              <a:gd name="connsiteX4" fmla="*/ 4167558 w 4167558"/>
              <a:gd name="connsiteY4" fmla="*/ 2734326 h 3217729"/>
              <a:gd name="connsiteX5" fmla="*/ 3684155 w 4167558"/>
              <a:gd name="connsiteY5" fmla="*/ 3217729 h 3217729"/>
              <a:gd name="connsiteX6" fmla="*/ 758411 w 4167558"/>
              <a:gd name="connsiteY6" fmla="*/ 3217729 h 3217729"/>
              <a:gd name="connsiteX7" fmla="*/ 275008 w 4167558"/>
              <a:gd name="connsiteY7" fmla="*/ 2734326 h 3217729"/>
              <a:gd name="connsiteX8" fmla="*/ 0 w 4167558"/>
              <a:gd name="connsiteY8" fmla="*/ 237005 h 3217729"/>
              <a:gd name="connsiteX0" fmla="*/ 0 w 4236968"/>
              <a:gd name="connsiteY0" fmla="*/ 237005 h 3217729"/>
              <a:gd name="connsiteX1" fmla="*/ 2044071 w 4236968"/>
              <a:gd name="connsiteY1" fmla="*/ 1108 h 3217729"/>
              <a:gd name="connsiteX2" fmla="*/ 4096666 w 4236968"/>
              <a:gd name="connsiteY2" fmla="*/ 269240 h 3217729"/>
              <a:gd name="connsiteX3" fmla="*/ 4167558 w 4236968"/>
              <a:gd name="connsiteY3" fmla="*/ 800770 h 3217729"/>
              <a:gd name="connsiteX4" fmla="*/ 4167558 w 4236968"/>
              <a:gd name="connsiteY4" fmla="*/ 2734326 h 3217729"/>
              <a:gd name="connsiteX5" fmla="*/ 3684155 w 4236968"/>
              <a:gd name="connsiteY5" fmla="*/ 3217729 h 3217729"/>
              <a:gd name="connsiteX6" fmla="*/ 758411 w 4236968"/>
              <a:gd name="connsiteY6" fmla="*/ 3217729 h 3217729"/>
              <a:gd name="connsiteX7" fmla="*/ 275008 w 4236968"/>
              <a:gd name="connsiteY7" fmla="*/ 2734326 h 3217729"/>
              <a:gd name="connsiteX8" fmla="*/ 0 w 4236968"/>
              <a:gd name="connsiteY8" fmla="*/ 237005 h 3217729"/>
              <a:gd name="connsiteX0" fmla="*/ 0 w 4236968"/>
              <a:gd name="connsiteY0" fmla="*/ 237005 h 3217729"/>
              <a:gd name="connsiteX1" fmla="*/ 2044071 w 4236968"/>
              <a:gd name="connsiteY1" fmla="*/ 1108 h 3217729"/>
              <a:gd name="connsiteX2" fmla="*/ 4096666 w 4236968"/>
              <a:gd name="connsiteY2" fmla="*/ 269240 h 3217729"/>
              <a:gd name="connsiteX3" fmla="*/ 4167558 w 4236968"/>
              <a:gd name="connsiteY3" fmla="*/ 800770 h 3217729"/>
              <a:gd name="connsiteX4" fmla="*/ 4167558 w 4236968"/>
              <a:gd name="connsiteY4" fmla="*/ 2734326 h 3217729"/>
              <a:gd name="connsiteX5" fmla="*/ 3684155 w 4236968"/>
              <a:gd name="connsiteY5" fmla="*/ 3217729 h 3217729"/>
              <a:gd name="connsiteX6" fmla="*/ 758411 w 4236968"/>
              <a:gd name="connsiteY6" fmla="*/ 3217729 h 3217729"/>
              <a:gd name="connsiteX7" fmla="*/ 275008 w 4236968"/>
              <a:gd name="connsiteY7" fmla="*/ 2734326 h 3217729"/>
              <a:gd name="connsiteX8" fmla="*/ 0 w 4236968"/>
              <a:gd name="connsiteY8" fmla="*/ 237005 h 3217729"/>
              <a:gd name="connsiteX0" fmla="*/ 0 w 4236968"/>
              <a:gd name="connsiteY0" fmla="*/ 237005 h 3217729"/>
              <a:gd name="connsiteX1" fmla="*/ 2044071 w 4236968"/>
              <a:gd name="connsiteY1" fmla="*/ 1108 h 3217729"/>
              <a:gd name="connsiteX2" fmla="*/ 4096666 w 4236968"/>
              <a:gd name="connsiteY2" fmla="*/ 269240 h 3217729"/>
              <a:gd name="connsiteX3" fmla="*/ 4167558 w 4236968"/>
              <a:gd name="connsiteY3" fmla="*/ 800770 h 3217729"/>
              <a:gd name="connsiteX4" fmla="*/ 4167558 w 4236968"/>
              <a:gd name="connsiteY4" fmla="*/ 2734326 h 3217729"/>
              <a:gd name="connsiteX5" fmla="*/ 3684155 w 4236968"/>
              <a:gd name="connsiteY5" fmla="*/ 3217729 h 3217729"/>
              <a:gd name="connsiteX6" fmla="*/ 758411 w 4236968"/>
              <a:gd name="connsiteY6" fmla="*/ 3217729 h 3217729"/>
              <a:gd name="connsiteX7" fmla="*/ 275008 w 4236968"/>
              <a:gd name="connsiteY7" fmla="*/ 2734326 h 3217729"/>
              <a:gd name="connsiteX8" fmla="*/ 0 w 4236968"/>
              <a:gd name="connsiteY8" fmla="*/ 237005 h 3217729"/>
              <a:gd name="connsiteX0" fmla="*/ 0 w 4236968"/>
              <a:gd name="connsiteY0" fmla="*/ 237005 h 3217729"/>
              <a:gd name="connsiteX1" fmla="*/ 1865316 w 4236968"/>
              <a:gd name="connsiteY1" fmla="*/ 1108 h 3217729"/>
              <a:gd name="connsiteX2" fmla="*/ 4096666 w 4236968"/>
              <a:gd name="connsiteY2" fmla="*/ 269240 h 3217729"/>
              <a:gd name="connsiteX3" fmla="*/ 4167558 w 4236968"/>
              <a:gd name="connsiteY3" fmla="*/ 800770 h 3217729"/>
              <a:gd name="connsiteX4" fmla="*/ 4167558 w 4236968"/>
              <a:gd name="connsiteY4" fmla="*/ 2734326 h 3217729"/>
              <a:gd name="connsiteX5" fmla="*/ 3684155 w 4236968"/>
              <a:gd name="connsiteY5" fmla="*/ 3217729 h 3217729"/>
              <a:gd name="connsiteX6" fmla="*/ 758411 w 4236968"/>
              <a:gd name="connsiteY6" fmla="*/ 3217729 h 3217729"/>
              <a:gd name="connsiteX7" fmla="*/ 275008 w 4236968"/>
              <a:gd name="connsiteY7" fmla="*/ 2734326 h 3217729"/>
              <a:gd name="connsiteX8" fmla="*/ 0 w 4236968"/>
              <a:gd name="connsiteY8" fmla="*/ 237005 h 3217729"/>
              <a:gd name="connsiteX0" fmla="*/ 0 w 4236968"/>
              <a:gd name="connsiteY0" fmla="*/ 249876 h 3216850"/>
              <a:gd name="connsiteX1" fmla="*/ 1865316 w 4236968"/>
              <a:gd name="connsiteY1" fmla="*/ 229 h 3216850"/>
              <a:gd name="connsiteX2" fmla="*/ 4096666 w 4236968"/>
              <a:gd name="connsiteY2" fmla="*/ 268361 h 3216850"/>
              <a:gd name="connsiteX3" fmla="*/ 4167558 w 4236968"/>
              <a:gd name="connsiteY3" fmla="*/ 799891 h 3216850"/>
              <a:gd name="connsiteX4" fmla="*/ 4167558 w 4236968"/>
              <a:gd name="connsiteY4" fmla="*/ 2733447 h 3216850"/>
              <a:gd name="connsiteX5" fmla="*/ 3684155 w 4236968"/>
              <a:gd name="connsiteY5" fmla="*/ 3216850 h 3216850"/>
              <a:gd name="connsiteX6" fmla="*/ 758411 w 4236968"/>
              <a:gd name="connsiteY6" fmla="*/ 3216850 h 3216850"/>
              <a:gd name="connsiteX7" fmla="*/ 275008 w 4236968"/>
              <a:gd name="connsiteY7" fmla="*/ 2733447 h 3216850"/>
              <a:gd name="connsiteX8" fmla="*/ 0 w 4236968"/>
              <a:gd name="connsiteY8" fmla="*/ 249876 h 3216850"/>
              <a:gd name="connsiteX0" fmla="*/ 0 w 4236968"/>
              <a:gd name="connsiteY0" fmla="*/ 249647 h 3216621"/>
              <a:gd name="connsiteX1" fmla="*/ 1865316 w 4236968"/>
              <a:gd name="connsiteY1" fmla="*/ 0 h 3216621"/>
              <a:gd name="connsiteX2" fmla="*/ 4096666 w 4236968"/>
              <a:gd name="connsiteY2" fmla="*/ 268132 h 3216621"/>
              <a:gd name="connsiteX3" fmla="*/ 4167558 w 4236968"/>
              <a:gd name="connsiteY3" fmla="*/ 799662 h 3216621"/>
              <a:gd name="connsiteX4" fmla="*/ 4167558 w 4236968"/>
              <a:gd name="connsiteY4" fmla="*/ 2733218 h 3216621"/>
              <a:gd name="connsiteX5" fmla="*/ 3684155 w 4236968"/>
              <a:gd name="connsiteY5" fmla="*/ 3216621 h 3216621"/>
              <a:gd name="connsiteX6" fmla="*/ 758411 w 4236968"/>
              <a:gd name="connsiteY6" fmla="*/ 3216621 h 3216621"/>
              <a:gd name="connsiteX7" fmla="*/ 275008 w 4236968"/>
              <a:gd name="connsiteY7" fmla="*/ 2733218 h 3216621"/>
              <a:gd name="connsiteX8" fmla="*/ 0 w 4236968"/>
              <a:gd name="connsiteY8" fmla="*/ 249647 h 3216621"/>
              <a:gd name="connsiteX0" fmla="*/ 0 w 4211651"/>
              <a:gd name="connsiteY0" fmla="*/ 249647 h 3216621"/>
              <a:gd name="connsiteX1" fmla="*/ 1865316 w 4211651"/>
              <a:gd name="connsiteY1" fmla="*/ 0 h 3216621"/>
              <a:gd name="connsiteX2" fmla="*/ 4096666 w 4211651"/>
              <a:gd name="connsiteY2" fmla="*/ 268132 h 3216621"/>
              <a:gd name="connsiteX3" fmla="*/ 4082065 w 4211651"/>
              <a:gd name="connsiteY3" fmla="*/ 1818140 h 3216621"/>
              <a:gd name="connsiteX4" fmla="*/ 4167558 w 4211651"/>
              <a:gd name="connsiteY4" fmla="*/ 2733218 h 3216621"/>
              <a:gd name="connsiteX5" fmla="*/ 3684155 w 4211651"/>
              <a:gd name="connsiteY5" fmla="*/ 3216621 h 3216621"/>
              <a:gd name="connsiteX6" fmla="*/ 758411 w 4211651"/>
              <a:gd name="connsiteY6" fmla="*/ 3216621 h 3216621"/>
              <a:gd name="connsiteX7" fmla="*/ 275008 w 4211651"/>
              <a:gd name="connsiteY7" fmla="*/ 2733218 h 3216621"/>
              <a:gd name="connsiteX8" fmla="*/ 0 w 4211651"/>
              <a:gd name="connsiteY8" fmla="*/ 249647 h 3216621"/>
              <a:gd name="connsiteX0" fmla="*/ 0 w 4192337"/>
              <a:gd name="connsiteY0" fmla="*/ 249647 h 3216621"/>
              <a:gd name="connsiteX1" fmla="*/ 1865316 w 4192337"/>
              <a:gd name="connsiteY1" fmla="*/ 0 h 3216621"/>
              <a:gd name="connsiteX2" fmla="*/ 4070647 w 4192337"/>
              <a:gd name="connsiteY2" fmla="*/ 271849 h 3216621"/>
              <a:gd name="connsiteX3" fmla="*/ 4082065 w 4192337"/>
              <a:gd name="connsiteY3" fmla="*/ 1818140 h 3216621"/>
              <a:gd name="connsiteX4" fmla="*/ 4167558 w 4192337"/>
              <a:gd name="connsiteY4" fmla="*/ 2733218 h 3216621"/>
              <a:gd name="connsiteX5" fmla="*/ 3684155 w 4192337"/>
              <a:gd name="connsiteY5" fmla="*/ 3216621 h 3216621"/>
              <a:gd name="connsiteX6" fmla="*/ 758411 w 4192337"/>
              <a:gd name="connsiteY6" fmla="*/ 3216621 h 3216621"/>
              <a:gd name="connsiteX7" fmla="*/ 275008 w 4192337"/>
              <a:gd name="connsiteY7" fmla="*/ 2733218 h 3216621"/>
              <a:gd name="connsiteX8" fmla="*/ 0 w 4192337"/>
              <a:gd name="connsiteY8" fmla="*/ 249647 h 3216621"/>
              <a:gd name="connsiteX0" fmla="*/ 0 w 4167558"/>
              <a:gd name="connsiteY0" fmla="*/ 249647 h 3216621"/>
              <a:gd name="connsiteX1" fmla="*/ 1865316 w 4167558"/>
              <a:gd name="connsiteY1" fmla="*/ 0 h 3216621"/>
              <a:gd name="connsiteX2" fmla="*/ 4070647 w 4167558"/>
              <a:gd name="connsiteY2" fmla="*/ 271849 h 3216621"/>
              <a:gd name="connsiteX3" fmla="*/ 4082065 w 4167558"/>
              <a:gd name="connsiteY3" fmla="*/ 1818140 h 3216621"/>
              <a:gd name="connsiteX4" fmla="*/ 4167558 w 4167558"/>
              <a:gd name="connsiteY4" fmla="*/ 2733218 h 3216621"/>
              <a:gd name="connsiteX5" fmla="*/ 3684155 w 4167558"/>
              <a:gd name="connsiteY5" fmla="*/ 3216621 h 3216621"/>
              <a:gd name="connsiteX6" fmla="*/ 758411 w 4167558"/>
              <a:gd name="connsiteY6" fmla="*/ 3216621 h 3216621"/>
              <a:gd name="connsiteX7" fmla="*/ 275008 w 4167558"/>
              <a:gd name="connsiteY7" fmla="*/ 2733218 h 3216621"/>
              <a:gd name="connsiteX8" fmla="*/ 0 w 4167558"/>
              <a:gd name="connsiteY8" fmla="*/ 249647 h 3216621"/>
              <a:gd name="connsiteX0" fmla="*/ 0 w 4167558"/>
              <a:gd name="connsiteY0" fmla="*/ 249647 h 3216621"/>
              <a:gd name="connsiteX1" fmla="*/ 1865316 w 4167558"/>
              <a:gd name="connsiteY1" fmla="*/ 0 h 3216621"/>
              <a:gd name="connsiteX2" fmla="*/ 4070647 w 4167558"/>
              <a:gd name="connsiteY2" fmla="*/ 271849 h 3216621"/>
              <a:gd name="connsiteX3" fmla="*/ 4082065 w 4167558"/>
              <a:gd name="connsiteY3" fmla="*/ 1818140 h 3216621"/>
              <a:gd name="connsiteX4" fmla="*/ 4167558 w 4167558"/>
              <a:gd name="connsiteY4" fmla="*/ 2733218 h 3216621"/>
              <a:gd name="connsiteX5" fmla="*/ 3684155 w 4167558"/>
              <a:gd name="connsiteY5" fmla="*/ 3216621 h 3216621"/>
              <a:gd name="connsiteX6" fmla="*/ 758411 w 4167558"/>
              <a:gd name="connsiteY6" fmla="*/ 3216621 h 3216621"/>
              <a:gd name="connsiteX7" fmla="*/ 275008 w 4167558"/>
              <a:gd name="connsiteY7" fmla="*/ 2733218 h 3216621"/>
              <a:gd name="connsiteX8" fmla="*/ 0 w 4167558"/>
              <a:gd name="connsiteY8" fmla="*/ 249647 h 3216621"/>
              <a:gd name="connsiteX0" fmla="*/ 0 w 4112354"/>
              <a:gd name="connsiteY0" fmla="*/ 249647 h 3216621"/>
              <a:gd name="connsiteX1" fmla="*/ 1865316 w 4112354"/>
              <a:gd name="connsiteY1" fmla="*/ 0 h 3216621"/>
              <a:gd name="connsiteX2" fmla="*/ 4070647 w 4112354"/>
              <a:gd name="connsiteY2" fmla="*/ 271849 h 3216621"/>
              <a:gd name="connsiteX3" fmla="*/ 4082065 w 4112354"/>
              <a:gd name="connsiteY3" fmla="*/ 1818140 h 3216621"/>
              <a:gd name="connsiteX4" fmla="*/ 3855324 w 4112354"/>
              <a:gd name="connsiteY4" fmla="*/ 2617989 h 3216621"/>
              <a:gd name="connsiteX5" fmla="*/ 3684155 w 4112354"/>
              <a:gd name="connsiteY5" fmla="*/ 3216621 h 3216621"/>
              <a:gd name="connsiteX6" fmla="*/ 758411 w 4112354"/>
              <a:gd name="connsiteY6" fmla="*/ 3216621 h 3216621"/>
              <a:gd name="connsiteX7" fmla="*/ 275008 w 4112354"/>
              <a:gd name="connsiteY7" fmla="*/ 2733218 h 3216621"/>
              <a:gd name="connsiteX8" fmla="*/ 0 w 4112354"/>
              <a:gd name="connsiteY8" fmla="*/ 249647 h 3216621"/>
              <a:gd name="connsiteX0" fmla="*/ 0 w 4112354"/>
              <a:gd name="connsiteY0" fmla="*/ 249647 h 3216621"/>
              <a:gd name="connsiteX1" fmla="*/ 1865316 w 4112354"/>
              <a:gd name="connsiteY1" fmla="*/ 0 h 3216621"/>
              <a:gd name="connsiteX2" fmla="*/ 4070647 w 4112354"/>
              <a:gd name="connsiteY2" fmla="*/ 271849 h 3216621"/>
              <a:gd name="connsiteX3" fmla="*/ 4082065 w 4112354"/>
              <a:gd name="connsiteY3" fmla="*/ 1818140 h 3216621"/>
              <a:gd name="connsiteX4" fmla="*/ 3684155 w 4112354"/>
              <a:gd name="connsiteY4" fmla="*/ 3216621 h 3216621"/>
              <a:gd name="connsiteX5" fmla="*/ 758411 w 4112354"/>
              <a:gd name="connsiteY5" fmla="*/ 3216621 h 3216621"/>
              <a:gd name="connsiteX6" fmla="*/ 275008 w 4112354"/>
              <a:gd name="connsiteY6" fmla="*/ 2733218 h 3216621"/>
              <a:gd name="connsiteX7" fmla="*/ 0 w 4112354"/>
              <a:gd name="connsiteY7" fmla="*/ 249647 h 3216621"/>
              <a:gd name="connsiteX0" fmla="*/ 0 w 4112354"/>
              <a:gd name="connsiteY0" fmla="*/ 249647 h 3324416"/>
              <a:gd name="connsiteX1" fmla="*/ 1865316 w 4112354"/>
              <a:gd name="connsiteY1" fmla="*/ 0 h 3324416"/>
              <a:gd name="connsiteX2" fmla="*/ 4070647 w 4112354"/>
              <a:gd name="connsiteY2" fmla="*/ 271849 h 3324416"/>
              <a:gd name="connsiteX3" fmla="*/ 4082065 w 4112354"/>
              <a:gd name="connsiteY3" fmla="*/ 1818140 h 3324416"/>
              <a:gd name="connsiteX4" fmla="*/ 2193609 w 4112354"/>
              <a:gd name="connsiteY4" fmla="*/ 3324416 h 3324416"/>
              <a:gd name="connsiteX5" fmla="*/ 758411 w 4112354"/>
              <a:gd name="connsiteY5" fmla="*/ 3216621 h 3324416"/>
              <a:gd name="connsiteX6" fmla="*/ 275008 w 4112354"/>
              <a:gd name="connsiteY6" fmla="*/ 2733218 h 3324416"/>
              <a:gd name="connsiteX7" fmla="*/ 0 w 4112354"/>
              <a:gd name="connsiteY7" fmla="*/ 249647 h 3324416"/>
              <a:gd name="connsiteX0" fmla="*/ 0 w 4112354"/>
              <a:gd name="connsiteY0" fmla="*/ 249647 h 3759313"/>
              <a:gd name="connsiteX1" fmla="*/ 1865316 w 4112354"/>
              <a:gd name="connsiteY1" fmla="*/ 0 h 3759313"/>
              <a:gd name="connsiteX2" fmla="*/ 4070647 w 4112354"/>
              <a:gd name="connsiteY2" fmla="*/ 271849 h 3759313"/>
              <a:gd name="connsiteX3" fmla="*/ 4082065 w 4112354"/>
              <a:gd name="connsiteY3" fmla="*/ 1818140 h 3759313"/>
              <a:gd name="connsiteX4" fmla="*/ 1115658 w 4112354"/>
              <a:gd name="connsiteY4" fmla="*/ 3759313 h 3759313"/>
              <a:gd name="connsiteX5" fmla="*/ 758411 w 4112354"/>
              <a:gd name="connsiteY5" fmla="*/ 3216621 h 3759313"/>
              <a:gd name="connsiteX6" fmla="*/ 275008 w 4112354"/>
              <a:gd name="connsiteY6" fmla="*/ 2733218 h 3759313"/>
              <a:gd name="connsiteX7" fmla="*/ 0 w 4112354"/>
              <a:gd name="connsiteY7" fmla="*/ 249647 h 3759313"/>
              <a:gd name="connsiteX0" fmla="*/ 0 w 4112354"/>
              <a:gd name="connsiteY0" fmla="*/ 249647 h 3759313"/>
              <a:gd name="connsiteX1" fmla="*/ 1865316 w 4112354"/>
              <a:gd name="connsiteY1" fmla="*/ 0 h 3759313"/>
              <a:gd name="connsiteX2" fmla="*/ 4070647 w 4112354"/>
              <a:gd name="connsiteY2" fmla="*/ 271849 h 3759313"/>
              <a:gd name="connsiteX3" fmla="*/ 4082065 w 4112354"/>
              <a:gd name="connsiteY3" fmla="*/ 1818140 h 3759313"/>
              <a:gd name="connsiteX4" fmla="*/ 1115658 w 4112354"/>
              <a:gd name="connsiteY4" fmla="*/ 3759313 h 3759313"/>
              <a:gd name="connsiteX5" fmla="*/ 758411 w 4112354"/>
              <a:gd name="connsiteY5" fmla="*/ 3216621 h 3759313"/>
              <a:gd name="connsiteX6" fmla="*/ 275008 w 4112354"/>
              <a:gd name="connsiteY6" fmla="*/ 2733218 h 3759313"/>
              <a:gd name="connsiteX7" fmla="*/ 0 w 4112354"/>
              <a:gd name="connsiteY7" fmla="*/ 249647 h 3759313"/>
              <a:gd name="connsiteX0" fmla="*/ 0 w 4112354"/>
              <a:gd name="connsiteY0" fmla="*/ 249647 h 3759313"/>
              <a:gd name="connsiteX1" fmla="*/ 1865316 w 4112354"/>
              <a:gd name="connsiteY1" fmla="*/ 0 h 3759313"/>
              <a:gd name="connsiteX2" fmla="*/ 4070647 w 4112354"/>
              <a:gd name="connsiteY2" fmla="*/ 271849 h 3759313"/>
              <a:gd name="connsiteX3" fmla="*/ 4082065 w 4112354"/>
              <a:gd name="connsiteY3" fmla="*/ 1818140 h 3759313"/>
              <a:gd name="connsiteX4" fmla="*/ 1115658 w 4112354"/>
              <a:gd name="connsiteY4" fmla="*/ 3759313 h 3759313"/>
              <a:gd name="connsiteX5" fmla="*/ 758411 w 4112354"/>
              <a:gd name="connsiteY5" fmla="*/ 3216621 h 3759313"/>
              <a:gd name="connsiteX6" fmla="*/ 275008 w 4112354"/>
              <a:gd name="connsiteY6" fmla="*/ 2733218 h 3759313"/>
              <a:gd name="connsiteX7" fmla="*/ 0 w 4112354"/>
              <a:gd name="connsiteY7" fmla="*/ 249647 h 3759313"/>
              <a:gd name="connsiteX0" fmla="*/ 0 w 4112354"/>
              <a:gd name="connsiteY0" fmla="*/ 249647 h 3759313"/>
              <a:gd name="connsiteX1" fmla="*/ 1865316 w 4112354"/>
              <a:gd name="connsiteY1" fmla="*/ 0 h 3759313"/>
              <a:gd name="connsiteX2" fmla="*/ 4070647 w 4112354"/>
              <a:gd name="connsiteY2" fmla="*/ 271849 h 3759313"/>
              <a:gd name="connsiteX3" fmla="*/ 4082065 w 4112354"/>
              <a:gd name="connsiteY3" fmla="*/ 1818140 h 3759313"/>
              <a:gd name="connsiteX4" fmla="*/ 1115658 w 4112354"/>
              <a:gd name="connsiteY4" fmla="*/ 3759313 h 3759313"/>
              <a:gd name="connsiteX5" fmla="*/ 758411 w 4112354"/>
              <a:gd name="connsiteY5" fmla="*/ 3216621 h 3759313"/>
              <a:gd name="connsiteX6" fmla="*/ 275008 w 4112354"/>
              <a:gd name="connsiteY6" fmla="*/ 2733218 h 3759313"/>
              <a:gd name="connsiteX7" fmla="*/ 0 w 4112354"/>
              <a:gd name="connsiteY7" fmla="*/ 249647 h 3759313"/>
              <a:gd name="connsiteX0" fmla="*/ 0 w 4112354"/>
              <a:gd name="connsiteY0" fmla="*/ 249647 h 3784346"/>
              <a:gd name="connsiteX1" fmla="*/ 1865316 w 4112354"/>
              <a:gd name="connsiteY1" fmla="*/ 0 h 3784346"/>
              <a:gd name="connsiteX2" fmla="*/ 4070647 w 4112354"/>
              <a:gd name="connsiteY2" fmla="*/ 271849 h 3784346"/>
              <a:gd name="connsiteX3" fmla="*/ 4082065 w 4112354"/>
              <a:gd name="connsiteY3" fmla="*/ 1818140 h 3784346"/>
              <a:gd name="connsiteX4" fmla="*/ 1115658 w 4112354"/>
              <a:gd name="connsiteY4" fmla="*/ 3759313 h 3784346"/>
              <a:gd name="connsiteX5" fmla="*/ 758411 w 4112354"/>
              <a:gd name="connsiteY5" fmla="*/ 3216621 h 3784346"/>
              <a:gd name="connsiteX6" fmla="*/ 275008 w 4112354"/>
              <a:gd name="connsiteY6" fmla="*/ 2733218 h 3784346"/>
              <a:gd name="connsiteX7" fmla="*/ 0 w 4112354"/>
              <a:gd name="connsiteY7" fmla="*/ 249647 h 3784346"/>
              <a:gd name="connsiteX0" fmla="*/ 0 w 4112354"/>
              <a:gd name="connsiteY0" fmla="*/ 249647 h 3805777"/>
              <a:gd name="connsiteX1" fmla="*/ 1865316 w 4112354"/>
              <a:gd name="connsiteY1" fmla="*/ 0 h 3805777"/>
              <a:gd name="connsiteX2" fmla="*/ 4070647 w 4112354"/>
              <a:gd name="connsiteY2" fmla="*/ 271849 h 3805777"/>
              <a:gd name="connsiteX3" fmla="*/ 4082065 w 4112354"/>
              <a:gd name="connsiteY3" fmla="*/ 1818140 h 3805777"/>
              <a:gd name="connsiteX4" fmla="*/ 1041317 w 4112354"/>
              <a:gd name="connsiteY4" fmla="*/ 3781616 h 3805777"/>
              <a:gd name="connsiteX5" fmla="*/ 758411 w 4112354"/>
              <a:gd name="connsiteY5" fmla="*/ 3216621 h 3805777"/>
              <a:gd name="connsiteX6" fmla="*/ 275008 w 4112354"/>
              <a:gd name="connsiteY6" fmla="*/ 2733218 h 3805777"/>
              <a:gd name="connsiteX7" fmla="*/ 0 w 4112354"/>
              <a:gd name="connsiteY7" fmla="*/ 249647 h 3805777"/>
              <a:gd name="connsiteX0" fmla="*/ 0 w 4112354"/>
              <a:gd name="connsiteY0" fmla="*/ 249647 h 3802786"/>
              <a:gd name="connsiteX1" fmla="*/ 1865316 w 4112354"/>
              <a:gd name="connsiteY1" fmla="*/ 0 h 3802786"/>
              <a:gd name="connsiteX2" fmla="*/ 4070647 w 4112354"/>
              <a:gd name="connsiteY2" fmla="*/ 271849 h 3802786"/>
              <a:gd name="connsiteX3" fmla="*/ 4082065 w 4112354"/>
              <a:gd name="connsiteY3" fmla="*/ 1818140 h 3802786"/>
              <a:gd name="connsiteX4" fmla="*/ 1041317 w 4112354"/>
              <a:gd name="connsiteY4" fmla="*/ 3781616 h 3802786"/>
              <a:gd name="connsiteX5" fmla="*/ 758411 w 4112354"/>
              <a:gd name="connsiteY5" fmla="*/ 3216621 h 3802786"/>
              <a:gd name="connsiteX6" fmla="*/ 275008 w 4112354"/>
              <a:gd name="connsiteY6" fmla="*/ 2733218 h 3802786"/>
              <a:gd name="connsiteX7" fmla="*/ 0 w 4112354"/>
              <a:gd name="connsiteY7" fmla="*/ 249647 h 3802786"/>
              <a:gd name="connsiteX0" fmla="*/ 0 w 4112354"/>
              <a:gd name="connsiteY0" fmla="*/ 249647 h 3812801"/>
              <a:gd name="connsiteX1" fmla="*/ 1865316 w 4112354"/>
              <a:gd name="connsiteY1" fmla="*/ 0 h 3812801"/>
              <a:gd name="connsiteX2" fmla="*/ 4070647 w 4112354"/>
              <a:gd name="connsiteY2" fmla="*/ 271849 h 3812801"/>
              <a:gd name="connsiteX3" fmla="*/ 4082065 w 4112354"/>
              <a:gd name="connsiteY3" fmla="*/ 1818140 h 3812801"/>
              <a:gd name="connsiteX4" fmla="*/ 1041317 w 4112354"/>
              <a:gd name="connsiteY4" fmla="*/ 3781616 h 3812801"/>
              <a:gd name="connsiteX5" fmla="*/ 765845 w 4112354"/>
              <a:gd name="connsiteY5" fmla="*/ 3417343 h 3812801"/>
              <a:gd name="connsiteX6" fmla="*/ 275008 w 4112354"/>
              <a:gd name="connsiteY6" fmla="*/ 2733218 h 3812801"/>
              <a:gd name="connsiteX7" fmla="*/ 0 w 4112354"/>
              <a:gd name="connsiteY7" fmla="*/ 249647 h 3812801"/>
              <a:gd name="connsiteX0" fmla="*/ 0 w 4112354"/>
              <a:gd name="connsiteY0" fmla="*/ 249647 h 3815236"/>
              <a:gd name="connsiteX1" fmla="*/ 1865316 w 4112354"/>
              <a:gd name="connsiteY1" fmla="*/ 0 h 3815236"/>
              <a:gd name="connsiteX2" fmla="*/ 4070647 w 4112354"/>
              <a:gd name="connsiteY2" fmla="*/ 271849 h 3815236"/>
              <a:gd name="connsiteX3" fmla="*/ 4082065 w 4112354"/>
              <a:gd name="connsiteY3" fmla="*/ 1818140 h 3815236"/>
              <a:gd name="connsiteX4" fmla="*/ 1041317 w 4112354"/>
              <a:gd name="connsiteY4" fmla="*/ 3781616 h 3815236"/>
              <a:gd name="connsiteX5" fmla="*/ 765845 w 4112354"/>
              <a:gd name="connsiteY5" fmla="*/ 3417343 h 3815236"/>
              <a:gd name="connsiteX6" fmla="*/ 275008 w 4112354"/>
              <a:gd name="connsiteY6" fmla="*/ 2733218 h 3815236"/>
              <a:gd name="connsiteX7" fmla="*/ 0 w 4112354"/>
              <a:gd name="connsiteY7" fmla="*/ 249647 h 3815236"/>
              <a:gd name="connsiteX0" fmla="*/ 0 w 4112354"/>
              <a:gd name="connsiteY0" fmla="*/ 249647 h 3919721"/>
              <a:gd name="connsiteX1" fmla="*/ 1865316 w 4112354"/>
              <a:gd name="connsiteY1" fmla="*/ 0 h 3919721"/>
              <a:gd name="connsiteX2" fmla="*/ 4070647 w 4112354"/>
              <a:gd name="connsiteY2" fmla="*/ 271849 h 3919721"/>
              <a:gd name="connsiteX3" fmla="*/ 4082065 w 4112354"/>
              <a:gd name="connsiteY3" fmla="*/ 1818140 h 3919721"/>
              <a:gd name="connsiteX4" fmla="*/ 1041317 w 4112354"/>
              <a:gd name="connsiteY4" fmla="*/ 3781616 h 3919721"/>
              <a:gd name="connsiteX5" fmla="*/ 862489 w 4112354"/>
              <a:gd name="connsiteY5" fmla="*/ 3792767 h 3919721"/>
              <a:gd name="connsiteX6" fmla="*/ 275008 w 4112354"/>
              <a:gd name="connsiteY6" fmla="*/ 2733218 h 3919721"/>
              <a:gd name="connsiteX7" fmla="*/ 0 w 4112354"/>
              <a:gd name="connsiteY7" fmla="*/ 249647 h 3919721"/>
              <a:gd name="connsiteX0" fmla="*/ 0 w 4112354"/>
              <a:gd name="connsiteY0" fmla="*/ 249647 h 3855985"/>
              <a:gd name="connsiteX1" fmla="*/ 1865316 w 4112354"/>
              <a:gd name="connsiteY1" fmla="*/ 0 h 3855985"/>
              <a:gd name="connsiteX2" fmla="*/ 4070647 w 4112354"/>
              <a:gd name="connsiteY2" fmla="*/ 271849 h 3855985"/>
              <a:gd name="connsiteX3" fmla="*/ 4082065 w 4112354"/>
              <a:gd name="connsiteY3" fmla="*/ 1818140 h 3855985"/>
              <a:gd name="connsiteX4" fmla="*/ 1041317 w 4112354"/>
              <a:gd name="connsiteY4" fmla="*/ 3781616 h 3855985"/>
              <a:gd name="connsiteX5" fmla="*/ 862489 w 4112354"/>
              <a:gd name="connsiteY5" fmla="*/ 3792767 h 3855985"/>
              <a:gd name="connsiteX6" fmla="*/ 275008 w 4112354"/>
              <a:gd name="connsiteY6" fmla="*/ 2733218 h 3855985"/>
              <a:gd name="connsiteX7" fmla="*/ 0 w 4112354"/>
              <a:gd name="connsiteY7" fmla="*/ 249647 h 3855985"/>
              <a:gd name="connsiteX0" fmla="*/ 0 w 4112354"/>
              <a:gd name="connsiteY0" fmla="*/ 249647 h 3805527"/>
              <a:gd name="connsiteX1" fmla="*/ 1865316 w 4112354"/>
              <a:gd name="connsiteY1" fmla="*/ 0 h 3805527"/>
              <a:gd name="connsiteX2" fmla="*/ 4070647 w 4112354"/>
              <a:gd name="connsiteY2" fmla="*/ 271849 h 3805527"/>
              <a:gd name="connsiteX3" fmla="*/ 4082065 w 4112354"/>
              <a:gd name="connsiteY3" fmla="*/ 1818140 h 3805527"/>
              <a:gd name="connsiteX4" fmla="*/ 1041317 w 4112354"/>
              <a:gd name="connsiteY4" fmla="*/ 3781616 h 3805527"/>
              <a:gd name="connsiteX5" fmla="*/ 862489 w 4112354"/>
              <a:gd name="connsiteY5" fmla="*/ 3792767 h 3805527"/>
              <a:gd name="connsiteX6" fmla="*/ 275008 w 4112354"/>
              <a:gd name="connsiteY6" fmla="*/ 2733218 h 3805527"/>
              <a:gd name="connsiteX7" fmla="*/ 0 w 4112354"/>
              <a:gd name="connsiteY7" fmla="*/ 249647 h 3805527"/>
              <a:gd name="connsiteX0" fmla="*/ 0 w 4112354"/>
              <a:gd name="connsiteY0" fmla="*/ 249647 h 3808881"/>
              <a:gd name="connsiteX1" fmla="*/ 1865316 w 4112354"/>
              <a:gd name="connsiteY1" fmla="*/ 0 h 3808881"/>
              <a:gd name="connsiteX2" fmla="*/ 4070647 w 4112354"/>
              <a:gd name="connsiteY2" fmla="*/ 271849 h 3808881"/>
              <a:gd name="connsiteX3" fmla="*/ 4082065 w 4112354"/>
              <a:gd name="connsiteY3" fmla="*/ 1818140 h 3808881"/>
              <a:gd name="connsiteX4" fmla="*/ 1041317 w 4112354"/>
              <a:gd name="connsiteY4" fmla="*/ 3781616 h 3808881"/>
              <a:gd name="connsiteX5" fmla="*/ 855054 w 4112354"/>
              <a:gd name="connsiteY5" fmla="*/ 3796484 h 3808881"/>
              <a:gd name="connsiteX6" fmla="*/ 275008 w 4112354"/>
              <a:gd name="connsiteY6" fmla="*/ 2733218 h 3808881"/>
              <a:gd name="connsiteX7" fmla="*/ 0 w 4112354"/>
              <a:gd name="connsiteY7" fmla="*/ 249647 h 3808881"/>
              <a:gd name="connsiteX0" fmla="*/ 0 w 4112354"/>
              <a:gd name="connsiteY0" fmla="*/ 249647 h 3808881"/>
              <a:gd name="connsiteX1" fmla="*/ 1865316 w 4112354"/>
              <a:gd name="connsiteY1" fmla="*/ 0 h 3808881"/>
              <a:gd name="connsiteX2" fmla="*/ 4070647 w 4112354"/>
              <a:gd name="connsiteY2" fmla="*/ 271849 h 3808881"/>
              <a:gd name="connsiteX3" fmla="*/ 4082065 w 4112354"/>
              <a:gd name="connsiteY3" fmla="*/ 1818140 h 3808881"/>
              <a:gd name="connsiteX4" fmla="*/ 1063620 w 4112354"/>
              <a:gd name="connsiteY4" fmla="*/ 3781616 h 3808881"/>
              <a:gd name="connsiteX5" fmla="*/ 855054 w 4112354"/>
              <a:gd name="connsiteY5" fmla="*/ 3796484 h 3808881"/>
              <a:gd name="connsiteX6" fmla="*/ 275008 w 4112354"/>
              <a:gd name="connsiteY6" fmla="*/ 2733218 h 3808881"/>
              <a:gd name="connsiteX7" fmla="*/ 0 w 4112354"/>
              <a:gd name="connsiteY7" fmla="*/ 249647 h 3808881"/>
              <a:gd name="connsiteX0" fmla="*/ 0 w 4112354"/>
              <a:gd name="connsiteY0" fmla="*/ 249647 h 3812118"/>
              <a:gd name="connsiteX1" fmla="*/ 1865316 w 4112354"/>
              <a:gd name="connsiteY1" fmla="*/ 0 h 3812118"/>
              <a:gd name="connsiteX2" fmla="*/ 4070647 w 4112354"/>
              <a:gd name="connsiteY2" fmla="*/ 271849 h 3812118"/>
              <a:gd name="connsiteX3" fmla="*/ 4082065 w 4112354"/>
              <a:gd name="connsiteY3" fmla="*/ 1818140 h 3812118"/>
              <a:gd name="connsiteX4" fmla="*/ 1063620 w 4112354"/>
              <a:gd name="connsiteY4" fmla="*/ 3781616 h 3812118"/>
              <a:gd name="connsiteX5" fmla="*/ 855054 w 4112354"/>
              <a:gd name="connsiteY5" fmla="*/ 3796484 h 3812118"/>
              <a:gd name="connsiteX6" fmla="*/ 275008 w 4112354"/>
              <a:gd name="connsiteY6" fmla="*/ 2733218 h 3812118"/>
              <a:gd name="connsiteX7" fmla="*/ 0 w 4112354"/>
              <a:gd name="connsiteY7" fmla="*/ 249647 h 3812118"/>
              <a:gd name="connsiteX0" fmla="*/ 0 w 4112354"/>
              <a:gd name="connsiteY0" fmla="*/ 249647 h 3807528"/>
              <a:gd name="connsiteX1" fmla="*/ 1865316 w 4112354"/>
              <a:gd name="connsiteY1" fmla="*/ 0 h 3807528"/>
              <a:gd name="connsiteX2" fmla="*/ 4070647 w 4112354"/>
              <a:gd name="connsiteY2" fmla="*/ 271849 h 3807528"/>
              <a:gd name="connsiteX3" fmla="*/ 4082065 w 4112354"/>
              <a:gd name="connsiteY3" fmla="*/ 1818140 h 3807528"/>
              <a:gd name="connsiteX4" fmla="*/ 1063620 w 4112354"/>
              <a:gd name="connsiteY4" fmla="*/ 3781616 h 3807528"/>
              <a:gd name="connsiteX5" fmla="*/ 855054 w 4112354"/>
              <a:gd name="connsiteY5" fmla="*/ 3796484 h 3807528"/>
              <a:gd name="connsiteX6" fmla="*/ 275008 w 4112354"/>
              <a:gd name="connsiteY6" fmla="*/ 2733218 h 3807528"/>
              <a:gd name="connsiteX7" fmla="*/ 0 w 4112354"/>
              <a:gd name="connsiteY7" fmla="*/ 249647 h 3807528"/>
              <a:gd name="connsiteX0" fmla="*/ 0 w 4112354"/>
              <a:gd name="connsiteY0" fmla="*/ 249647 h 3807528"/>
              <a:gd name="connsiteX1" fmla="*/ 1865316 w 4112354"/>
              <a:gd name="connsiteY1" fmla="*/ 0 h 3807528"/>
              <a:gd name="connsiteX2" fmla="*/ 4070647 w 4112354"/>
              <a:gd name="connsiteY2" fmla="*/ 271849 h 3807528"/>
              <a:gd name="connsiteX3" fmla="*/ 4082065 w 4112354"/>
              <a:gd name="connsiteY3" fmla="*/ 1818140 h 3807528"/>
              <a:gd name="connsiteX4" fmla="*/ 1063620 w 4112354"/>
              <a:gd name="connsiteY4" fmla="*/ 3781616 h 3807528"/>
              <a:gd name="connsiteX5" fmla="*/ 855054 w 4112354"/>
              <a:gd name="connsiteY5" fmla="*/ 3796484 h 3807528"/>
              <a:gd name="connsiteX6" fmla="*/ 275008 w 4112354"/>
              <a:gd name="connsiteY6" fmla="*/ 2733218 h 3807528"/>
              <a:gd name="connsiteX7" fmla="*/ 0 w 4112354"/>
              <a:gd name="connsiteY7" fmla="*/ 249647 h 3807528"/>
              <a:gd name="connsiteX0" fmla="*/ 0 w 4110532"/>
              <a:gd name="connsiteY0" fmla="*/ 249647 h 3807528"/>
              <a:gd name="connsiteX1" fmla="*/ 1865316 w 4110532"/>
              <a:gd name="connsiteY1" fmla="*/ 0 h 3807528"/>
              <a:gd name="connsiteX2" fmla="*/ 4070647 w 4110532"/>
              <a:gd name="connsiteY2" fmla="*/ 271849 h 3807528"/>
              <a:gd name="connsiteX3" fmla="*/ 4078348 w 4110532"/>
              <a:gd name="connsiteY3" fmla="*/ 1825575 h 3807528"/>
              <a:gd name="connsiteX4" fmla="*/ 1063620 w 4110532"/>
              <a:gd name="connsiteY4" fmla="*/ 3781616 h 3807528"/>
              <a:gd name="connsiteX5" fmla="*/ 855054 w 4110532"/>
              <a:gd name="connsiteY5" fmla="*/ 3796484 h 3807528"/>
              <a:gd name="connsiteX6" fmla="*/ 275008 w 4110532"/>
              <a:gd name="connsiteY6" fmla="*/ 2733218 h 3807528"/>
              <a:gd name="connsiteX7" fmla="*/ 0 w 4110532"/>
              <a:gd name="connsiteY7" fmla="*/ 249647 h 3807528"/>
              <a:gd name="connsiteX0" fmla="*/ 0 w 4110532"/>
              <a:gd name="connsiteY0" fmla="*/ 251758 h 3809639"/>
              <a:gd name="connsiteX1" fmla="*/ 1865316 w 4110532"/>
              <a:gd name="connsiteY1" fmla="*/ 2111 h 3809639"/>
              <a:gd name="connsiteX2" fmla="*/ 4070647 w 4110532"/>
              <a:gd name="connsiteY2" fmla="*/ 273960 h 3809639"/>
              <a:gd name="connsiteX3" fmla="*/ 4078348 w 4110532"/>
              <a:gd name="connsiteY3" fmla="*/ 1827686 h 3809639"/>
              <a:gd name="connsiteX4" fmla="*/ 1063620 w 4110532"/>
              <a:gd name="connsiteY4" fmla="*/ 3783727 h 3809639"/>
              <a:gd name="connsiteX5" fmla="*/ 855054 w 4110532"/>
              <a:gd name="connsiteY5" fmla="*/ 3798595 h 3809639"/>
              <a:gd name="connsiteX6" fmla="*/ 275008 w 4110532"/>
              <a:gd name="connsiteY6" fmla="*/ 2735329 h 3809639"/>
              <a:gd name="connsiteX7" fmla="*/ 0 w 4110532"/>
              <a:gd name="connsiteY7" fmla="*/ 251758 h 3809639"/>
              <a:gd name="connsiteX0" fmla="*/ 0 w 4110532"/>
              <a:gd name="connsiteY0" fmla="*/ 246201 h 3804082"/>
              <a:gd name="connsiteX1" fmla="*/ 4070647 w 4110532"/>
              <a:gd name="connsiteY1" fmla="*/ 268403 h 3804082"/>
              <a:gd name="connsiteX2" fmla="*/ 4078348 w 4110532"/>
              <a:gd name="connsiteY2" fmla="*/ 1822129 h 3804082"/>
              <a:gd name="connsiteX3" fmla="*/ 1063620 w 4110532"/>
              <a:gd name="connsiteY3" fmla="*/ 3778170 h 3804082"/>
              <a:gd name="connsiteX4" fmla="*/ 855054 w 4110532"/>
              <a:gd name="connsiteY4" fmla="*/ 3793038 h 3804082"/>
              <a:gd name="connsiteX5" fmla="*/ 275008 w 4110532"/>
              <a:gd name="connsiteY5" fmla="*/ 2729772 h 3804082"/>
              <a:gd name="connsiteX6" fmla="*/ 0 w 4110532"/>
              <a:gd name="connsiteY6" fmla="*/ 246201 h 3804082"/>
              <a:gd name="connsiteX0" fmla="*/ 0 w 4114249"/>
              <a:gd name="connsiteY0" fmla="*/ 233399 h 3824733"/>
              <a:gd name="connsiteX1" fmla="*/ 4074364 w 4114249"/>
              <a:gd name="connsiteY1" fmla="*/ 289054 h 3824733"/>
              <a:gd name="connsiteX2" fmla="*/ 4082065 w 4114249"/>
              <a:gd name="connsiteY2" fmla="*/ 1842780 h 3824733"/>
              <a:gd name="connsiteX3" fmla="*/ 1067337 w 4114249"/>
              <a:gd name="connsiteY3" fmla="*/ 3798821 h 3824733"/>
              <a:gd name="connsiteX4" fmla="*/ 858771 w 4114249"/>
              <a:gd name="connsiteY4" fmla="*/ 3813689 h 3824733"/>
              <a:gd name="connsiteX5" fmla="*/ 278725 w 4114249"/>
              <a:gd name="connsiteY5" fmla="*/ 2750423 h 3824733"/>
              <a:gd name="connsiteX6" fmla="*/ 0 w 4114249"/>
              <a:gd name="connsiteY6" fmla="*/ 233399 h 3824733"/>
              <a:gd name="connsiteX0" fmla="*/ 0 w 4114249"/>
              <a:gd name="connsiteY0" fmla="*/ 227044 h 3818378"/>
              <a:gd name="connsiteX1" fmla="*/ 4074364 w 4114249"/>
              <a:gd name="connsiteY1" fmla="*/ 282699 h 3818378"/>
              <a:gd name="connsiteX2" fmla="*/ 4082065 w 4114249"/>
              <a:gd name="connsiteY2" fmla="*/ 1836425 h 3818378"/>
              <a:gd name="connsiteX3" fmla="*/ 1067337 w 4114249"/>
              <a:gd name="connsiteY3" fmla="*/ 3792466 h 3818378"/>
              <a:gd name="connsiteX4" fmla="*/ 858771 w 4114249"/>
              <a:gd name="connsiteY4" fmla="*/ 3807334 h 3818378"/>
              <a:gd name="connsiteX5" fmla="*/ 278725 w 4114249"/>
              <a:gd name="connsiteY5" fmla="*/ 2744068 h 3818378"/>
              <a:gd name="connsiteX6" fmla="*/ 0 w 4114249"/>
              <a:gd name="connsiteY6" fmla="*/ 227044 h 3818378"/>
              <a:gd name="connsiteX0" fmla="*/ 0 w 4114249"/>
              <a:gd name="connsiteY0" fmla="*/ 219361 h 3810695"/>
              <a:gd name="connsiteX1" fmla="*/ 4074364 w 4114249"/>
              <a:gd name="connsiteY1" fmla="*/ 275016 h 3810695"/>
              <a:gd name="connsiteX2" fmla="*/ 4082065 w 4114249"/>
              <a:gd name="connsiteY2" fmla="*/ 1828742 h 3810695"/>
              <a:gd name="connsiteX3" fmla="*/ 1067337 w 4114249"/>
              <a:gd name="connsiteY3" fmla="*/ 3784783 h 3810695"/>
              <a:gd name="connsiteX4" fmla="*/ 858771 w 4114249"/>
              <a:gd name="connsiteY4" fmla="*/ 3799651 h 3810695"/>
              <a:gd name="connsiteX5" fmla="*/ 278725 w 4114249"/>
              <a:gd name="connsiteY5" fmla="*/ 2736385 h 3810695"/>
              <a:gd name="connsiteX6" fmla="*/ 0 w 4114249"/>
              <a:gd name="connsiteY6" fmla="*/ 219361 h 3810695"/>
              <a:gd name="connsiteX0" fmla="*/ 0 w 4114249"/>
              <a:gd name="connsiteY0" fmla="*/ 219361 h 3810695"/>
              <a:gd name="connsiteX1" fmla="*/ 4074364 w 4114249"/>
              <a:gd name="connsiteY1" fmla="*/ 275016 h 3810695"/>
              <a:gd name="connsiteX2" fmla="*/ 4082065 w 4114249"/>
              <a:gd name="connsiteY2" fmla="*/ 1828742 h 3810695"/>
              <a:gd name="connsiteX3" fmla="*/ 1067337 w 4114249"/>
              <a:gd name="connsiteY3" fmla="*/ 3784783 h 3810695"/>
              <a:gd name="connsiteX4" fmla="*/ 858771 w 4114249"/>
              <a:gd name="connsiteY4" fmla="*/ 3799651 h 3810695"/>
              <a:gd name="connsiteX5" fmla="*/ 278725 w 4114249"/>
              <a:gd name="connsiteY5" fmla="*/ 2736385 h 3810695"/>
              <a:gd name="connsiteX6" fmla="*/ 0 w 4114249"/>
              <a:gd name="connsiteY6" fmla="*/ 219361 h 3810695"/>
              <a:gd name="connsiteX0" fmla="*/ 135330 w 4249579"/>
              <a:gd name="connsiteY0" fmla="*/ 219361 h 3810695"/>
              <a:gd name="connsiteX1" fmla="*/ 4209694 w 4249579"/>
              <a:gd name="connsiteY1" fmla="*/ 275016 h 3810695"/>
              <a:gd name="connsiteX2" fmla="*/ 4217395 w 4249579"/>
              <a:gd name="connsiteY2" fmla="*/ 1828742 h 3810695"/>
              <a:gd name="connsiteX3" fmla="*/ 1202667 w 4249579"/>
              <a:gd name="connsiteY3" fmla="*/ 3784783 h 3810695"/>
              <a:gd name="connsiteX4" fmla="*/ 994101 w 4249579"/>
              <a:gd name="connsiteY4" fmla="*/ 3799651 h 3810695"/>
              <a:gd name="connsiteX5" fmla="*/ 135330 w 4249579"/>
              <a:gd name="connsiteY5" fmla="*/ 219361 h 3810695"/>
              <a:gd name="connsiteX0" fmla="*/ 0 w 4114249"/>
              <a:gd name="connsiteY0" fmla="*/ 219361 h 3810695"/>
              <a:gd name="connsiteX1" fmla="*/ 4074364 w 4114249"/>
              <a:gd name="connsiteY1" fmla="*/ 275016 h 3810695"/>
              <a:gd name="connsiteX2" fmla="*/ 4082065 w 4114249"/>
              <a:gd name="connsiteY2" fmla="*/ 1828742 h 3810695"/>
              <a:gd name="connsiteX3" fmla="*/ 1067337 w 4114249"/>
              <a:gd name="connsiteY3" fmla="*/ 3784783 h 3810695"/>
              <a:gd name="connsiteX4" fmla="*/ 858771 w 4114249"/>
              <a:gd name="connsiteY4" fmla="*/ 3799651 h 3810695"/>
              <a:gd name="connsiteX5" fmla="*/ 0 w 4114249"/>
              <a:gd name="connsiteY5" fmla="*/ 219361 h 3810695"/>
              <a:gd name="connsiteX0" fmla="*/ 0 w 4114249"/>
              <a:gd name="connsiteY0" fmla="*/ 219361 h 3804299"/>
              <a:gd name="connsiteX1" fmla="*/ 4074364 w 4114249"/>
              <a:gd name="connsiteY1" fmla="*/ 275016 h 3804299"/>
              <a:gd name="connsiteX2" fmla="*/ 4082065 w 4114249"/>
              <a:gd name="connsiteY2" fmla="*/ 1828742 h 3804299"/>
              <a:gd name="connsiteX3" fmla="*/ 1067337 w 4114249"/>
              <a:gd name="connsiteY3" fmla="*/ 3784783 h 3804299"/>
              <a:gd name="connsiteX4" fmla="*/ 843902 w 4114249"/>
              <a:gd name="connsiteY4" fmla="*/ 3792217 h 3804299"/>
              <a:gd name="connsiteX5" fmla="*/ 0 w 4114249"/>
              <a:gd name="connsiteY5" fmla="*/ 219361 h 3804299"/>
              <a:gd name="connsiteX0" fmla="*/ 0 w 4114249"/>
              <a:gd name="connsiteY0" fmla="*/ 219361 h 3804299"/>
              <a:gd name="connsiteX1" fmla="*/ 4074364 w 4114249"/>
              <a:gd name="connsiteY1" fmla="*/ 275016 h 3804299"/>
              <a:gd name="connsiteX2" fmla="*/ 4082065 w 4114249"/>
              <a:gd name="connsiteY2" fmla="*/ 1828742 h 3804299"/>
              <a:gd name="connsiteX3" fmla="*/ 1067337 w 4114249"/>
              <a:gd name="connsiteY3" fmla="*/ 3784783 h 3804299"/>
              <a:gd name="connsiteX4" fmla="*/ 843902 w 4114249"/>
              <a:gd name="connsiteY4" fmla="*/ 3792217 h 3804299"/>
              <a:gd name="connsiteX5" fmla="*/ 0 w 4114249"/>
              <a:gd name="connsiteY5" fmla="*/ 219361 h 3804299"/>
              <a:gd name="connsiteX0" fmla="*/ 0 w 4114249"/>
              <a:gd name="connsiteY0" fmla="*/ 219361 h 3804299"/>
              <a:gd name="connsiteX1" fmla="*/ 4074364 w 4114249"/>
              <a:gd name="connsiteY1" fmla="*/ 275016 h 3804299"/>
              <a:gd name="connsiteX2" fmla="*/ 4082065 w 4114249"/>
              <a:gd name="connsiteY2" fmla="*/ 1828742 h 3804299"/>
              <a:gd name="connsiteX3" fmla="*/ 1067337 w 4114249"/>
              <a:gd name="connsiteY3" fmla="*/ 3784783 h 3804299"/>
              <a:gd name="connsiteX4" fmla="*/ 843902 w 4114249"/>
              <a:gd name="connsiteY4" fmla="*/ 3792217 h 3804299"/>
              <a:gd name="connsiteX5" fmla="*/ 0 w 4114249"/>
              <a:gd name="connsiteY5" fmla="*/ 219361 h 3804299"/>
              <a:gd name="connsiteX0" fmla="*/ 0 w 4114249"/>
              <a:gd name="connsiteY0" fmla="*/ 219361 h 3800195"/>
              <a:gd name="connsiteX1" fmla="*/ 4074364 w 4114249"/>
              <a:gd name="connsiteY1" fmla="*/ 275016 h 3800195"/>
              <a:gd name="connsiteX2" fmla="*/ 4082065 w 4114249"/>
              <a:gd name="connsiteY2" fmla="*/ 1828742 h 3800195"/>
              <a:gd name="connsiteX3" fmla="*/ 1465064 w 4114249"/>
              <a:gd name="connsiteY3" fmla="*/ 3743895 h 3800195"/>
              <a:gd name="connsiteX4" fmla="*/ 843902 w 4114249"/>
              <a:gd name="connsiteY4" fmla="*/ 3792217 h 3800195"/>
              <a:gd name="connsiteX5" fmla="*/ 0 w 4114249"/>
              <a:gd name="connsiteY5" fmla="*/ 219361 h 3800195"/>
              <a:gd name="connsiteX0" fmla="*/ 0 w 4114249"/>
              <a:gd name="connsiteY0" fmla="*/ 219361 h 3813630"/>
              <a:gd name="connsiteX1" fmla="*/ 4074364 w 4114249"/>
              <a:gd name="connsiteY1" fmla="*/ 275016 h 3813630"/>
              <a:gd name="connsiteX2" fmla="*/ 4082065 w 4114249"/>
              <a:gd name="connsiteY2" fmla="*/ 1828742 h 3813630"/>
              <a:gd name="connsiteX3" fmla="*/ 1465064 w 4114249"/>
              <a:gd name="connsiteY3" fmla="*/ 3743895 h 3813630"/>
              <a:gd name="connsiteX4" fmla="*/ 843902 w 4114249"/>
              <a:gd name="connsiteY4" fmla="*/ 3792217 h 3813630"/>
              <a:gd name="connsiteX5" fmla="*/ 0 w 4114249"/>
              <a:gd name="connsiteY5" fmla="*/ 219361 h 3813630"/>
              <a:gd name="connsiteX0" fmla="*/ 0 w 4114249"/>
              <a:gd name="connsiteY0" fmla="*/ 219361 h 3803652"/>
              <a:gd name="connsiteX1" fmla="*/ 4074364 w 4114249"/>
              <a:gd name="connsiteY1" fmla="*/ 275016 h 3803652"/>
              <a:gd name="connsiteX2" fmla="*/ 4082065 w 4114249"/>
              <a:gd name="connsiteY2" fmla="*/ 1828742 h 3803652"/>
              <a:gd name="connsiteX3" fmla="*/ 1301513 w 4114249"/>
              <a:gd name="connsiteY3" fmla="*/ 3695573 h 3803652"/>
              <a:gd name="connsiteX4" fmla="*/ 843902 w 4114249"/>
              <a:gd name="connsiteY4" fmla="*/ 3792217 h 3803652"/>
              <a:gd name="connsiteX5" fmla="*/ 0 w 4114249"/>
              <a:gd name="connsiteY5" fmla="*/ 219361 h 3803652"/>
              <a:gd name="connsiteX0" fmla="*/ 0 w 4114249"/>
              <a:gd name="connsiteY0" fmla="*/ 219361 h 3808506"/>
              <a:gd name="connsiteX1" fmla="*/ 4074364 w 4114249"/>
              <a:gd name="connsiteY1" fmla="*/ 275016 h 3808506"/>
              <a:gd name="connsiteX2" fmla="*/ 4082065 w 4114249"/>
              <a:gd name="connsiteY2" fmla="*/ 1828742 h 3808506"/>
              <a:gd name="connsiteX3" fmla="*/ 1301513 w 4114249"/>
              <a:gd name="connsiteY3" fmla="*/ 3695573 h 3808506"/>
              <a:gd name="connsiteX4" fmla="*/ 843902 w 4114249"/>
              <a:gd name="connsiteY4" fmla="*/ 3792217 h 3808506"/>
              <a:gd name="connsiteX5" fmla="*/ 0 w 4114249"/>
              <a:gd name="connsiteY5" fmla="*/ 219361 h 3808506"/>
              <a:gd name="connsiteX0" fmla="*/ 0 w 4114249"/>
              <a:gd name="connsiteY0" fmla="*/ 219361 h 3815017"/>
              <a:gd name="connsiteX1" fmla="*/ 4074364 w 4114249"/>
              <a:gd name="connsiteY1" fmla="*/ 275016 h 3815017"/>
              <a:gd name="connsiteX2" fmla="*/ 4082065 w 4114249"/>
              <a:gd name="connsiteY2" fmla="*/ 1828742 h 3815017"/>
              <a:gd name="connsiteX3" fmla="*/ 1301513 w 4114249"/>
              <a:gd name="connsiteY3" fmla="*/ 3695573 h 3815017"/>
              <a:gd name="connsiteX4" fmla="*/ 843902 w 4114249"/>
              <a:gd name="connsiteY4" fmla="*/ 3792217 h 3815017"/>
              <a:gd name="connsiteX5" fmla="*/ 0 w 4114249"/>
              <a:gd name="connsiteY5" fmla="*/ 219361 h 3815017"/>
              <a:gd name="connsiteX0" fmla="*/ 0 w 4114249"/>
              <a:gd name="connsiteY0" fmla="*/ 219361 h 3815017"/>
              <a:gd name="connsiteX1" fmla="*/ 4074364 w 4114249"/>
              <a:gd name="connsiteY1" fmla="*/ 275016 h 3815017"/>
              <a:gd name="connsiteX2" fmla="*/ 4082065 w 4114249"/>
              <a:gd name="connsiteY2" fmla="*/ 1828742 h 3815017"/>
              <a:gd name="connsiteX3" fmla="*/ 1301513 w 4114249"/>
              <a:gd name="connsiteY3" fmla="*/ 3695573 h 3815017"/>
              <a:gd name="connsiteX4" fmla="*/ 843902 w 4114249"/>
              <a:gd name="connsiteY4" fmla="*/ 3792217 h 3815017"/>
              <a:gd name="connsiteX5" fmla="*/ 0 w 4114249"/>
              <a:gd name="connsiteY5" fmla="*/ 219361 h 3815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4249" h="3815017">
                <a:moveTo>
                  <a:pt x="0" y="219361"/>
                </a:moveTo>
                <a:cubicBezTo>
                  <a:pt x="1561874" y="-175999"/>
                  <a:pt x="3338882" y="38381"/>
                  <a:pt x="4074364" y="275016"/>
                </a:cubicBezTo>
                <a:cubicBezTo>
                  <a:pt x="4133184" y="408830"/>
                  <a:pt x="4119236" y="1442820"/>
                  <a:pt x="4082065" y="1828742"/>
                </a:cubicBezTo>
                <a:cubicBezTo>
                  <a:pt x="2963165" y="2877244"/>
                  <a:pt x="1647338" y="3553086"/>
                  <a:pt x="1301513" y="3695573"/>
                </a:cubicBezTo>
                <a:cubicBezTo>
                  <a:pt x="955688" y="3838060"/>
                  <a:pt x="925813" y="3828149"/>
                  <a:pt x="843902" y="3792217"/>
                </a:cubicBezTo>
                <a:cubicBezTo>
                  <a:pt x="680881" y="2800253"/>
                  <a:pt x="452809" y="1591103"/>
                  <a:pt x="0" y="219361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479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FD81A30-A776-C34E-AA40-B882A67DC71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0" y="4457700"/>
            <a:ext cx="9144000" cy="6858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134405"/>
            <a:ext cx="7886700" cy="61876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64980"/>
            <a:ext cx="7886700" cy="2340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83A81A-73B0-574F-ACE9-3198D6F0E7E9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142504" y="106878"/>
            <a:ext cx="522514" cy="52251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0774" y="4831077"/>
            <a:ext cx="58993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70F5C7B9-24D7-874C-8DBB-3F92BBEDD7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91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2" r:id="rId3"/>
    <p:sldLayoutId id="2147483663" r:id="rId4"/>
    <p:sldLayoutId id="2147483669" r:id="rId5"/>
    <p:sldLayoutId id="2147483670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2"/>
        </a:buClr>
        <a:buFont typeface="Wingdings" pitchFamily="2" charset="2"/>
        <a:buChar char="§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Font typeface="Wingdings" pitchFamily="2" charset="2"/>
        <a:buChar char="§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Font typeface="Wingdings" pitchFamily="2" charset="2"/>
        <a:buChar char="§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Font typeface="Wingdings" pitchFamily="2" charset="2"/>
        <a:buChar char="§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yheartlandsicb.shipc@nhs.ne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england.nhs.uk/long-read/clade-i-mpox-mpxv-pathway-actions-patients-self-presenting-in-general-practice/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ropbox.com/scl/fo/wv2zc5m8dzd07yxxv8kfb/ABo85hpLqTsJEsRk6z-3eko?rlkey=ss27p60e29y0w689oaq2yq3r3&amp;dl=0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syheartlandsicb.shipc@nhs.net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ngland.nhs.uk/national-infection-prevention-and-control-manual-nipcm-for-england/chapter-1-standard-infection-control-precautions-sicps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LDSNvQjXe8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F5B2C-EA92-2E2F-3001-4741AA4468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Practice Nurse IPC Forum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F09CE7-FC59-A8D9-230E-A2D0932D00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49" y="3169455"/>
            <a:ext cx="4847703" cy="1874817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Speakers: </a:t>
            </a:r>
          </a:p>
          <a:p>
            <a:r>
              <a:rPr lang="en-US" b="1" dirty="0"/>
              <a:t>Sharon Egdell Strategic System Lead IPC </a:t>
            </a:r>
          </a:p>
          <a:p>
            <a:r>
              <a:rPr lang="en-US" b="1" dirty="0"/>
              <a:t>Erika Bowker Quality Lead Primary Care</a:t>
            </a:r>
          </a:p>
          <a:p>
            <a:endParaRPr lang="en-US" b="1" dirty="0"/>
          </a:p>
          <a:p>
            <a:r>
              <a:rPr lang="en-US" b="1" dirty="0"/>
              <a:t>IPC queries </a:t>
            </a:r>
            <a:r>
              <a:rPr lang="en-GB" b="1" dirty="0"/>
              <a:t> </a:t>
            </a:r>
            <a:r>
              <a:rPr lang="en-GB" b="1" dirty="0">
                <a:hlinkClick r:id="rId2"/>
              </a:rPr>
              <a:t>syheartlandsicb.shipc@nhs.net</a:t>
            </a:r>
            <a:endParaRPr lang="en-GB" b="1" dirty="0"/>
          </a:p>
          <a:p>
            <a:endParaRPr lang="en-US" b="1" dirty="0"/>
          </a:p>
          <a:p>
            <a:r>
              <a:rPr lang="en-US" b="1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0476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5E12B-BC86-5991-0A22-15CFDB1C6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4405"/>
            <a:ext cx="7886700" cy="618768"/>
          </a:xfrm>
        </p:spPr>
        <p:txBody>
          <a:bodyPr anchor="ctr">
            <a:normAutofit/>
          </a:bodyPr>
          <a:lstStyle/>
          <a:p>
            <a:r>
              <a:rPr lang="en-GB" dirty="0" err="1"/>
              <a:t>MPox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19A5C-31FF-F796-24BF-803D70105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64980"/>
            <a:ext cx="5387340" cy="2340042"/>
          </a:xfrm>
        </p:spPr>
        <p:txBody>
          <a:bodyPr>
            <a:normAutofit lnSpcReduction="10000"/>
          </a:bodyPr>
          <a:lstStyle/>
          <a:p>
            <a:r>
              <a:rPr lang="en-GB" sz="1900" dirty="0">
                <a:hlinkClick r:id="rId2"/>
              </a:rPr>
              <a:t>NHS England » Clade I mpox (MPXV) pathway actions: patients self-presenting in general practice</a:t>
            </a:r>
            <a:endParaRPr lang="en-GB" sz="1900" dirty="0"/>
          </a:p>
          <a:p>
            <a:endParaRPr lang="en-GB" sz="1900" dirty="0"/>
          </a:p>
          <a:p>
            <a:r>
              <a:rPr lang="en-GB" sz="1900" dirty="0"/>
              <a:t>Do you know what to do if you had a suspected case?</a:t>
            </a:r>
          </a:p>
          <a:p>
            <a:r>
              <a:rPr lang="en-GB" sz="1900" dirty="0"/>
              <a:t>We have had a suspected case in Surrey recently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3A317F-364E-F19B-1D36-EF277FEC94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272" r="1887"/>
          <a:stretch/>
        </p:blipFill>
        <p:spPr>
          <a:xfrm>
            <a:off x="6449352" y="2111122"/>
            <a:ext cx="2065997" cy="2093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1429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B5DE0-D928-152B-3A87-298DCCB6B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798" y="1501770"/>
            <a:ext cx="8011774" cy="1069981"/>
          </a:xfrm>
        </p:spPr>
        <p:txBody>
          <a:bodyPr/>
          <a:lstStyle/>
          <a:p>
            <a:r>
              <a:rPr lang="en-GB" dirty="0"/>
              <a:t>Hydrate to Feel Great- why is this so important ?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F2B035-168E-907A-1282-B408DDFE0F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5797" y="4169923"/>
            <a:ext cx="6858000" cy="47747"/>
          </a:xfrm>
        </p:spPr>
        <p:txBody>
          <a:bodyPr>
            <a:normAutofit fontScale="25000" lnSpcReduction="20000"/>
          </a:bodyPr>
          <a:lstStyle/>
          <a:p>
            <a:r>
              <a:rPr lang="en-GB" sz="21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powering people to self-care with person-</a:t>
            </a:r>
            <a:r>
              <a:rPr lang="en-GB" sz="210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centred</a:t>
            </a:r>
            <a:r>
              <a:rPr lang="en-GB" sz="2100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mprovement</a:t>
            </a:r>
            <a:r>
              <a:rPr lang="en-GB" sz="21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Lead </a:t>
            </a:r>
            <a:endParaRPr lang="en-GB" sz="2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011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B60F2-0BB0-A987-BC5F-BD260794C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66" y="199908"/>
            <a:ext cx="7886700" cy="618768"/>
          </a:xfrm>
        </p:spPr>
        <p:txBody>
          <a:bodyPr>
            <a:noAutofit/>
          </a:bodyPr>
          <a:lstStyle/>
          <a:p>
            <a:r>
              <a:rPr lang="en-GB" sz="2000" b="0" i="0" dirty="0">
                <a:solidFill>
                  <a:srgbClr val="425563"/>
                </a:solidFill>
                <a:effectLst/>
                <a:latin typeface="Frutiger"/>
              </a:rPr>
              <a:t>Urinary Tract infections in those aged 70+ - Total (EL+NEL) - Rate of admissions (12 months to quarter end). Data accessed November 2024 </a:t>
            </a:r>
            <a:br>
              <a:rPr lang="en-GB" sz="2000" b="0" i="0" dirty="0">
                <a:solidFill>
                  <a:srgbClr val="425563"/>
                </a:solidFill>
                <a:effectLst/>
                <a:latin typeface="Frutiger"/>
              </a:rPr>
            </a:br>
            <a:endParaRPr lang="en-GB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EF54D-67A2-49B4-70CB-59C53E65E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254" y="890290"/>
            <a:ext cx="7886700" cy="2340042"/>
          </a:xfrm>
        </p:spPr>
        <p:txBody>
          <a:bodyPr>
            <a:normAutofit/>
          </a:bodyPr>
          <a:lstStyle/>
          <a:p>
            <a:r>
              <a:rPr lang="en-GB" sz="1200" dirty="0"/>
              <a:t>Surrey Heartlands ICS continues to experience the highest rate of  hospital admissions for UTI’s in the over 70’s and for those age 65+ living with dementia,   when compared with the other 5 ICB’s in the Southeast  Region</a:t>
            </a:r>
          </a:p>
          <a:p>
            <a:r>
              <a:rPr lang="en-GB" sz="1200" dirty="0"/>
              <a:t>These patients are mostly admitted from their own home</a:t>
            </a:r>
          </a:p>
          <a:p>
            <a:r>
              <a:rPr lang="en-GB" sz="1200" dirty="0"/>
              <a:t>We CAN reduce these rates- UTI’s should not be accepted as an inevitability of aging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D67D56-9FE9-BBE1-2FF9-694A4992D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02" y="1984442"/>
            <a:ext cx="8865141" cy="284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581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8039E93-7095-D0D6-DFF3-29C7EEA83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7422"/>
            <a:ext cx="7886700" cy="849548"/>
          </a:xfrm>
        </p:spPr>
        <p:txBody>
          <a:bodyPr>
            <a:noAutofit/>
          </a:bodyPr>
          <a:lstStyle/>
          <a:p>
            <a:r>
              <a:rPr lang="en-GB" sz="1800" b="0" i="0" dirty="0">
                <a:solidFill>
                  <a:srgbClr val="425563"/>
                </a:solidFill>
                <a:effectLst/>
                <a:latin typeface="Frutiger"/>
              </a:rPr>
              <a:t>Urinary Tract Infections - Non-elective - Rate of admissions in those aged 65+ with dementia coded in any position in spell (12 months to quarter end). Data accessed November 2024 </a:t>
            </a:r>
            <a:br>
              <a:rPr lang="en-GB" sz="1800" b="0" i="0" dirty="0">
                <a:solidFill>
                  <a:srgbClr val="425563"/>
                </a:solidFill>
                <a:effectLst/>
                <a:latin typeface="Frutiger"/>
              </a:rPr>
            </a:br>
            <a:endParaRPr lang="en-US" sz="1800" dirty="0"/>
          </a:p>
        </p:txBody>
      </p:sp>
      <p:pic>
        <p:nvPicPr>
          <p:cNvPr id="5" name="Content Placeholder 4" descr="A screenshot of a graph&#10;&#10;Description automatically generated">
            <a:extLst>
              <a:ext uri="{FF2B5EF4-FFF2-40B4-BE49-F238E27FC236}">
                <a16:creationId xmlns:a16="http://schemas.microsoft.com/office/drawing/2014/main" id="{565133A3-22CE-6EAE-57BD-CC7ADE4D35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40953" r="1" b="1"/>
          <a:stretch/>
        </p:blipFill>
        <p:spPr>
          <a:xfrm>
            <a:off x="628650" y="1627762"/>
            <a:ext cx="7886700" cy="2577260"/>
          </a:xfrm>
          <a:noFill/>
        </p:spPr>
      </p:pic>
    </p:spTree>
    <p:extLst>
      <p:ext uri="{BB962C8B-B14F-4D97-AF65-F5344CB8AC3E}">
        <p14:creationId xmlns:p14="http://schemas.microsoft.com/office/powerpoint/2010/main" val="1144246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705EC7A-EDD2-99AF-0FD5-C5735B7DA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4405"/>
            <a:ext cx="7886700" cy="618768"/>
          </a:xfrm>
        </p:spPr>
        <p:txBody>
          <a:bodyPr>
            <a:noAutofit/>
          </a:bodyPr>
          <a:lstStyle/>
          <a:p>
            <a:r>
              <a:rPr lang="en-GB" sz="1600" b="0" i="0" dirty="0">
                <a:solidFill>
                  <a:srgbClr val="425563"/>
                </a:solidFill>
                <a:effectLst/>
                <a:latin typeface="Frutiger"/>
              </a:rPr>
              <a:t>Rate of community-onset community-associated E.coli bacteraemia per 100,000 age-sex weighted population (12 months to quarter end). </a:t>
            </a:r>
            <a:r>
              <a:rPr lang="en-GB" sz="1600" b="0" dirty="0">
                <a:solidFill>
                  <a:srgbClr val="425563"/>
                </a:solidFill>
                <a:latin typeface="Frutiger"/>
              </a:rPr>
              <a:t>Data accessed November 2024</a:t>
            </a:r>
            <a:br>
              <a:rPr lang="en-GB" sz="1600" b="0" i="0" dirty="0">
                <a:solidFill>
                  <a:srgbClr val="425563"/>
                </a:solidFill>
                <a:effectLst/>
                <a:latin typeface="Frutiger"/>
              </a:rPr>
            </a:br>
            <a:endParaRPr lang="en-US" sz="1600" dirty="0"/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DA7478F6-D9B2-D1B2-532F-B7112562E5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38532" r="1" b="3291"/>
          <a:stretch/>
        </p:blipFill>
        <p:spPr>
          <a:xfrm>
            <a:off x="628650" y="1864980"/>
            <a:ext cx="7886700" cy="2340042"/>
          </a:xfrm>
          <a:noFill/>
        </p:spPr>
      </p:pic>
    </p:spTree>
    <p:extLst>
      <p:ext uri="{BB962C8B-B14F-4D97-AF65-F5344CB8AC3E}">
        <p14:creationId xmlns:p14="http://schemas.microsoft.com/office/powerpoint/2010/main" val="3630869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21FBF-FDD7-4F0F-BD4F-95A4F7EA8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Hydrate To Feel Great resources: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A972755-F1A9-8274-49A3-1E4BF08AE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GB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For further information on Hydrate to Feel Great contact: </a:t>
            </a:r>
            <a:endParaRPr lang="en-GB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r-F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Email: sxicb.sehydratetofeelgreat@nhs.net 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www.sussex.ics.nhs.uk/hydrate-to-feel-great </a:t>
            </a:r>
          </a:p>
          <a:p>
            <a:endParaRPr lang="en-GB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For more advice on dehydration including a useful video: </a:t>
            </a:r>
            <a:endParaRPr lang="en-GB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www.nhs.uk/conditions/dehydration </a:t>
            </a:r>
          </a:p>
          <a:p>
            <a:endParaRPr lang="en-GB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For advice on incontinence and Urinary tract infections: </a:t>
            </a:r>
            <a:endParaRPr lang="en-GB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www.nhs.uk/conditions/urinary-tract-infections-utis 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www.nhs.uk/conditions/urinary-incontinence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9013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4C6BE-7125-1183-9A86-05CC0EE21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Video Resources: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D7085-8619-C427-014F-865A97E738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  <a:hlinkClick r:id="rId2"/>
              </a:rPr>
              <a:t>https://www.dropbox.com/scl/fo/wv2zc5m8dzd07yxxv8kfb/ABo85hpLqTsJEsRk6z-3eko?rlkey=ss27p60e29y0w689oaq2yq3r3&amp;dl=0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5315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D302DA8-8951-E31D-6C98-45FF7DEE2EDD}"/>
              </a:ext>
            </a:extLst>
          </p:cNvPr>
          <p:cNvSpPr txBox="1"/>
          <p:nvPr/>
        </p:nvSpPr>
        <p:spPr>
          <a:xfrm>
            <a:off x="282175" y="1617722"/>
            <a:ext cx="318138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300" b="1" dirty="0">
                <a:solidFill>
                  <a:srgbClr val="103E67"/>
                </a:solidFill>
                <a:latin typeface="Arial" panose="020B0604020202020204"/>
                <a:ea typeface="+mj-ea"/>
                <a:cs typeface="+mj-cs"/>
              </a:rPr>
              <a:t>PDSA 2 demographics</a:t>
            </a:r>
            <a:endParaRPr lang="en-GB" sz="1013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BA8140-D592-F59C-D16E-0717545E3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3754" y="77763"/>
            <a:ext cx="4022492" cy="467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221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D302DA8-8951-E31D-6C98-45FF7DEE2EDD}"/>
              </a:ext>
            </a:extLst>
          </p:cNvPr>
          <p:cNvSpPr txBox="1"/>
          <p:nvPr/>
        </p:nvSpPr>
        <p:spPr>
          <a:xfrm>
            <a:off x="744865" y="1522099"/>
            <a:ext cx="217175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300" b="1" dirty="0">
                <a:solidFill>
                  <a:srgbClr val="103E67"/>
                </a:solidFill>
                <a:latin typeface="Arial" panose="020B0604020202020204"/>
                <a:ea typeface="+mj-ea"/>
                <a:cs typeface="+mj-cs"/>
              </a:rPr>
              <a:t>PDSA 2 impact</a:t>
            </a:r>
            <a:endParaRPr lang="en-GB" sz="1013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8A8474-4A12-EE6E-F551-8D4AA4C89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876" y="102532"/>
            <a:ext cx="4981261" cy="460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659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D302DA8-8951-E31D-6C98-45FF7DEE2EDD}"/>
              </a:ext>
            </a:extLst>
          </p:cNvPr>
          <p:cNvSpPr txBox="1"/>
          <p:nvPr/>
        </p:nvSpPr>
        <p:spPr>
          <a:xfrm>
            <a:off x="719167" y="1648611"/>
            <a:ext cx="269406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300" b="1" dirty="0">
                <a:solidFill>
                  <a:srgbClr val="103E67"/>
                </a:solidFill>
                <a:latin typeface="Arial" panose="020B0604020202020204"/>
                <a:ea typeface="+mj-ea"/>
                <a:cs typeface="+mj-cs"/>
              </a:rPr>
              <a:t>PDSA 2 evaluation</a:t>
            </a:r>
            <a:endParaRPr lang="en-GB" sz="1013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0C56CE-B20C-B012-FC88-42182D435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7065" y="65436"/>
            <a:ext cx="4215360" cy="467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223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58A65-F684-B1EE-0A83-38DECABA9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4C302-58BF-BC9F-DFF3-7E63CF2E9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National IPC manual</a:t>
            </a:r>
          </a:p>
          <a:p>
            <a:r>
              <a:rPr lang="en-GB" dirty="0"/>
              <a:t>Norovirus</a:t>
            </a:r>
          </a:p>
          <a:p>
            <a:r>
              <a:rPr lang="en-GB" dirty="0"/>
              <a:t>Top Tips for Staying well this winter</a:t>
            </a:r>
          </a:p>
        </p:txBody>
      </p:sp>
    </p:spTree>
    <p:extLst>
      <p:ext uri="{BB962C8B-B14F-4D97-AF65-F5344CB8AC3E}">
        <p14:creationId xmlns:p14="http://schemas.microsoft.com/office/powerpoint/2010/main" val="4612746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0007E-1961-8B3F-6CA8-92D5C3E6D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371C4-EE47-CA1A-E194-9A0AD5AD9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64980"/>
            <a:ext cx="7886700" cy="1875170"/>
          </a:xfrm>
        </p:spPr>
        <p:txBody>
          <a:bodyPr/>
          <a:lstStyle/>
          <a:p>
            <a:r>
              <a:rPr lang="en-GB" dirty="0"/>
              <a:t>Please email to: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syheartlandsicb.shipc@nhs.net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Thankyou for your support to achieve continuous IPC  improvements within the system</a:t>
            </a:r>
          </a:p>
        </p:txBody>
      </p:sp>
    </p:spTree>
    <p:extLst>
      <p:ext uri="{BB962C8B-B14F-4D97-AF65-F5344CB8AC3E}">
        <p14:creationId xmlns:p14="http://schemas.microsoft.com/office/powerpoint/2010/main" val="1358695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51797-F790-1B99-589C-A732E639E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351" y="515637"/>
            <a:ext cx="7886700" cy="618768"/>
          </a:xfrm>
        </p:spPr>
        <p:txBody>
          <a:bodyPr>
            <a:normAutofit/>
          </a:bodyPr>
          <a:lstStyle/>
          <a:p>
            <a:r>
              <a:rPr lang="en-GB" sz="1800" dirty="0"/>
              <a:t>Let's not forget the basics – Standard Infection Control Precautions are an essential part of day-to-day practice ( for ALL staff)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7B98C-8A9A-02BA-0E5E-1362B518F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64980"/>
            <a:ext cx="7886700" cy="2340042"/>
          </a:xfrm>
        </p:spPr>
        <p:txBody>
          <a:bodyPr>
            <a:normAutofit/>
          </a:bodyPr>
          <a:lstStyle/>
          <a:p>
            <a:r>
              <a:rPr lang="en-GB" dirty="0">
                <a:hlinkClick r:id="rId2"/>
              </a:rPr>
              <a:t>NHS England » Chapter 1: Standard infection control precautions (SICPs)</a:t>
            </a:r>
            <a:endParaRPr lang="en-GB" dirty="0"/>
          </a:p>
          <a:p>
            <a:pPr marL="342900" lvl="1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3994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56E03-9819-F829-2087-09CE15C6B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Norovirus: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29475-1EA9-A9F9-B762-08F34D5E9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64979"/>
            <a:ext cx="7886700" cy="2797811"/>
          </a:xfrm>
        </p:spPr>
        <p:txBody>
          <a:bodyPr>
            <a:normAutofit fontScale="92500"/>
          </a:bodyPr>
          <a:lstStyle/>
          <a:p>
            <a:r>
              <a:rPr lang="en-GB" dirty="0"/>
              <a:t>Spread by faeco- oral route</a:t>
            </a:r>
          </a:p>
          <a:p>
            <a:r>
              <a:rPr lang="en-GB" dirty="0"/>
              <a:t>Only takes a very small amount of virus particles to make you unwell</a:t>
            </a:r>
          </a:p>
          <a:p>
            <a:r>
              <a:rPr lang="en-GB" dirty="0"/>
              <a:t>Higher than normal number of confirmed cases this year ( compared to same period) </a:t>
            </a:r>
          </a:p>
          <a:p>
            <a:r>
              <a:rPr lang="en-GB" dirty="0"/>
              <a:t>Virus can be shed by people who are not yet displaying symptoms</a:t>
            </a:r>
          </a:p>
          <a:p>
            <a:r>
              <a:rPr lang="en-GB" dirty="0"/>
              <a:t>Environment can very easily become contaminated : 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Vomiting Larry - A demonstration and explanation from his creator - YouTube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957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14F8D-DB8D-7C68-B002-B597E440C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Staying well this winter: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FE4EA-FA9F-7F2C-732B-BABE4352B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Top Tips for staying well this winter:</a:t>
            </a:r>
          </a:p>
          <a:p>
            <a:pPr lvl="1"/>
            <a:r>
              <a:rPr lang="en-GB" dirty="0"/>
              <a:t>Workstation Hygiene</a:t>
            </a:r>
          </a:p>
          <a:p>
            <a:pPr lvl="1"/>
            <a:r>
              <a:rPr lang="en-GB" dirty="0"/>
              <a:t>Hand Hygiene</a:t>
            </a:r>
          </a:p>
          <a:p>
            <a:pPr lvl="1"/>
            <a:r>
              <a:rPr lang="en-GB" dirty="0"/>
              <a:t>Food/ beverage hygiene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5843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672AC-549B-A6A2-572E-05F781A73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520" y="403829"/>
            <a:ext cx="7886700" cy="730575"/>
          </a:xfrm>
        </p:spPr>
        <p:txBody>
          <a:bodyPr>
            <a:noAutofit/>
          </a:bodyPr>
          <a:lstStyle/>
          <a:p>
            <a:r>
              <a:rPr lang="en-GB" sz="2400" dirty="0"/>
              <a:t>Think about how many hands touch a workstation in one day 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AF546-353D-B453-9BD5-A6256AECA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64980"/>
            <a:ext cx="7886700" cy="2757262"/>
          </a:xfrm>
        </p:spPr>
        <p:txBody>
          <a:bodyPr>
            <a:normAutofit fontScale="55000" lnSpcReduction="20000"/>
          </a:bodyPr>
          <a:lstStyle/>
          <a:p>
            <a:pPr marL="0" indent="0">
              <a:spcAft>
                <a:spcPts val="185"/>
              </a:spcAft>
              <a:buNone/>
            </a:pPr>
            <a:r>
              <a:rPr lang="en-GB" sz="2600" b="1" u="sng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Workstation hygiene: </a:t>
            </a:r>
            <a:endParaRPr lang="en-GB" sz="2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185"/>
              </a:spcAft>
              <a:buFont typeface="Symbol" panose="05050102010706020507" pitchFamily="18" charset="2"/>
              <a:buChar char=""/>
            </a:pPr>
            <a:r>
              <a:rPr lang="en-GB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a combined detergent and disinfectant wipe (e.g. Green Clinell or similar) to clean your keyboard, mouse, telephone and headset at the beginning and end of each shift/ working day. (</a:t>
            </a:r>
            <a:r>
              <a:rPr lang="en-GB" sz="2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Remember to use 1 wipe per surface (do not clean multiple surfaces with the same wipe) </a:t>
            </a:r>
            <a:endParaRPr lang="en-GB" sz="2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185"/>
              </a:spcAft>
              <a:buFont typeface="Symbol" panose="05050102010706020507" pitchFamily="18" charset="2"/>
              <a:buChar char=""/>
            </a:pPr>
            <a:r>
              <a:rPr lang="en-GB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Clean using an “S” shape motion to avoid cross contamination </a:t>
            </a:r>
            <a:endParaRPr lang="en-GB" sz="2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185"/>
              </a:spcAft>
              <a:buFont typeface="Symbol" panose="05050102010706020507" pitchFamily="18" charset="2"/>
              <a:buChar char=""/>
            </a:pPr>
            <a:r>
              <a:rPr lang="en-GB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Allow at least 60 seconds contact time and </a:t>
            </a:r>
            <a:r>
              <a:rPr lang="en-GB" sz="26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allow the surfaces to air dry </a:t>
            </a:r>
            <a:endParaRPr lang="en-GB" sz="2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185"/>
              </a:spcAft>
              <a:buFont typeface="Symbol" panose="05050102010706020507" pitchFamily="18" charset="2"/>
              <a:buChar char=""/>
            </a:pPr>
            <a:r>
              <a:rPr lang="en-GB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Keep your workstation clutter free and clear away personal items at the end of each day. This will ensure that the workstation area can be cleaned properly </a:t>
            </a:r>
            <a:endParaRPr lang="en-GB" sz="2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Avoid consuming food at your workstation: </a:t>
            </a:r>
            <a:endParaRPr lang="en-GB" sz="2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there is no alternative – clean your workstation and wash your hands before eating. Avoid touching any workstation equipment or mobile devices whilst you are eating </a:t>
            </a:r>
            <a:endParaRPr lang="en-GB" sz="2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6729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1EE97D-B8BE-4C4F-B140-E89AB2F6A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126" y="34433"/>
            <a:ext cx="6722348" cy="502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206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726C3-B1DC-B362-85FB-2AE130A4A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66" y="541356"/>
            <a:ext cx="7886700" cy="730575"/>
          </a:xfrm>
        </p:spPr>
        <p:txBody>
          <a:bodyPr>
            <a:noAutofit/>
          </a:bodyPr>
          <a:lstStyle/>
          <a:p>
            <a:r>
              <a:rPr lang="en-GB" sz="2400" dirty="0"/>
              <a:t>Hands are the most efficient way to spread infections: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FC9A1-8F4C-B2F1-A54E-F2CC39C53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17301"/>
            <a:ext cx="7886700" cy="3084843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170"/>
              </a:spcAft>
              <a:buNone/>
            </a:pPr>
            <a:r>
              <a:rPr lang="en-GB" sz="18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Hand Hygiene: </a:t>
            </a:r>
            <a:endParaRPr lang="en-GB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Wash hands with soap and water for at least 20 seconds: </a:t>
            </a:r>
            <a:endParaRPr lang="en-GB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arrival at work </a:t>
            </a:r>
            <a:endParaRPr lang="en-GB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spcAft>
                <a:spcPts val="110"/>
              </a:spcAft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After cleaning your workstation </a:t>
            </a:r>
            <a:endParaRPr lang="en-GB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spcAft>
                <a:spcPts val="110"/>
              </a:spcAft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After using the toilet </a:t>
            </a:r>
            <a:endParaRPr lang="en-GB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spcAft>
                <a:spcPts val="110"/>
              </a:spcAft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After coughing/ sneezing into a tissue </a:t>
            </a:r>
            <a:endParaRPr lang="en-GB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spcAft>
                <a:spcPts val="110"/>
              </a:spcAft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Before and after using PPE </a:t>
            </a:r>
            <a:endParaRPr lang="en-GB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spcAft>
                <a:spcPts val="110"/>
              </a:spcAft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Before and after refreshment breaks </a:t>
            </a:r>
            <a:endParaRPr lang="en-GB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Before preparing food </a:t>
            </a:r>
            <a:endParaRPr lang="en-GB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71EE40-5D8C-5C59-7803-B6697788C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9600" y="2250830"/>
            <a:ext cx="3101896" cy="203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29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45A25-20D4-96CA-971D-6F1765CA2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Food/ beverage hygiene 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C87A74-1051-CA54-3370-752092C545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1268" y="2247392"/>
            <a:ext cx="7141464" cy="1575816"/>
          </a:xfrm>
        </p:spPr>
      </p:pic>
    </p:spTree>
    <p:extLst>
      <p:ext uri="{BB962C8B-B14F-4D97-AF65-F5344CB8AC3E}">
        <p14:creationId xmlns:p14="http://schemas.microsoft.com/office/powerpoint/2010/main" val="2170838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H Brand Colours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03E66"/>
      </a:accent1>
      <a:accent2>
        <a:srgbClr val="18AFC3"/>
      </a:accent2>
      <a:accent3>
        <a:srgbClr val="E84186"/>
      </a:accent3>
      <a:accent4>
        <a:srgbClr val="CECFDC"/>
      </a:accent4>
      <a:accent5>
        <a:srgbClr val="E1F0F3"/>
      </a:accent5>
      <a:accent6>
        <a:srgbClr val="FBE2EB"/>
      </a:accent6>
      <a:hlink>
        <a:srgbClr val="E84186"/>
      </a:hlink>
      <a:folHlink>
        <a:srgbClr val="92408E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6741555-A355-4864-9699-2E76F5F0FAE2}" vid="{0AE8F1B4-5D84-4124-9B89-31666233E7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Surrey_Heartlands_PowerPoint_Template_rev_Jul_2022</Template>
  <TotalTime>772</TotalTime>
  <Words>990</Words>
  <Application>Microsoft Office PowerPoint</Application>
  <PresentationFormat>On-screen Show (16:9)</PresentationFormat>
  <Paragraphs>96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Aptos</vt:lpstr>
      <vt:lpstr>Arial</vt:lpstr>
      <vt:lpstr>Calibri</vt:lpstr>
      <vt:lpstr>Calibri Light</vt:lpstr>
      <vt:lpstr>Courier New</vt:lpstr>
      <vt:lpstr>Frutiger</vt:lpstr>
      <vt:lpstr>Symbol</vt:lpstr>
      <vt:lpstr>Wingdings</vt:lpstr>
      <vt:lpstr>Office Theme</vt:lpstr>
      <vt:lpstr>Practice Nurse IPC Forum</vt:lpstr>
      <vt:lpstr>Agenda</vt:lpstr>
      <vt:lpstr>Let's not forget the basics – Standard Infection Control Precautions are an essential part of day-to-day practice ( for ALL staff) </vt:lpstr>
      <vt:lpstr>Norovirus:</vt:lpstr>
      <vt:lpstr>Staying well this winter: </vt:lpstr>
      <vt:lpstr>Think about how many hands touch a workstation in one day :</vt:lpstr>
      <vt:lpstr>PowerPoint Presentation</vt:lpstr>
      <vt:lpstr>Hands are the most efficient way to spread infections:</vt:lpstr>
      <vt:lpstr>Food/ beverage hygiene :</vt:lpstr>
      <vt:lpstr>MPox</vt:lpstr>
      <vt:lpstr>Hydrate to Feel Great- why is this so important ? </vt:lpstr>
      <vt:lpstr>Urinary Tract infections in those aged 70+ - Total (EL+NEL) - Rate of admissions (12 months to quarter end). Data accessed November 2024  </vt:lpstr>
      <vt:lpstr>Urinary Tract Infections - Non-elective - Rate of admissions in those aged 65+ with dementia coded in any position in spell (12 months to quarter end). Data accessed November 2024  </vt:lpstr>
      <vt:lpstr>Rate of community-onset community-associated E.coli bacteraemia per 100,000 age-sex weighted population (12 months to quarter end). Data accessed November 2024 </vt:lpstr>
      <vt:lpstr>Hydrate To Feel Great resources: </vt:lpstr>
      <vt:lpstr>Video Resources:  </vt:lpstr>
      <vt:lpstr>PowerPoint Presentation</vt:lpstr>
      <vt:lpstr>PowerPoint Presentation</vt:lpstr>
      <vt:lpstr>PowerPoint Presentation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Bowker Erika (NHS Surrey Heartlands CCG)</dc:creator>
  <cp:lastModifiedBy>BOWKER, Erika (NHS SURREY HEARTLANDS ICB - 92A)</cp:lastModifiedBy>
  <cp:revision>51</cp:revision>
  <cp:lastPrinted>2018-12-04T11:53:47Z</cp:lastPrinted>
  <dcterms:created xsi:type="dcterms:W3CDTF">2022-07-08T10:20:39Z</dcterms:created>
  <dcterms:modified xsi:type="dcterms:W3CDTF">2025-01-23T13:47:10Z</dcterms:modified>
</cp:coreProperties>
</file>