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65" r:id="rId2"/>
    <p:sldId id="268" r:id="rId3"/>
    <p:sldId id="326" r:id="rId4"/>
    <p:sldId id="327" r:id="rId5"/>
    <p:sldId id="328" r:id="rId6"/>
    <p:sldId id="282" r:id="rId7"/>
    <p:sldId id="295" r:id="rId8"/>
    <p:sldId id="306" r:id="rId9"/>
    <p:sldId id="329" r:id="rId10"/>
    <p:sldId id="311" r:id="rId11"/>
    <p:sldId id="323" r:id="rId12"/>
    <p:sldId id="324" r:id="rId13"/>
    <p:sldId id="294" r:id="rId14"/>
    <p:sldId id="325" r:id="rId15"/>
    <p:sldId id="289" r:id="rId16"/>
    <p:sldId id="330" r:id="rId17"/>
    <p:sldId id="332" r:id="rId18"/>
    <p:sldId id="331" r:id="rId19"/>
    <p:sldId id="333" r:id="rId20"/>
    <p:sldId id="334" r:id="rId21"/>
    <p:sldId id="337" r:id="rId22"/>
    <p:sldId id="335" r:id="rId23"/>
    <p:sldId id="336" r:id="rId2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563"/>
    <a:srgbClr val="54AEC1"/>
    <a:srgbClr val="29A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02"/>
  </p:normalViewPr>
  <p:slideViewPr>
    <p:cSldViewPr snapToGrid="0" snapToObjects="1">
      <p:cViewPr varScale="1">
        <p:scale>
          <a:sx n="137" d="100"/>
          <a:sy n="137" d="100"/>
        </p:scale>
        <p:origin x="900" y="3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E.coli Reported </a:t>
            </a:r>
          </a:p>
          <a:p>
            <a:pPr>
              <a:defRPr/>
            </a:pPr>
            <a:r>
              <a:rPr lang="en-US"/>
              <a:t>1 April 2025 - 30 September 2025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'other infections'!$B$2</c:f>
              <c:strCache>
                <c:ptCount val="1"/>
                <c:pt idx="0">
                  <c:v>HOHA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infections'!$C$1:$E$1</c:f>
              <c:strCache>
                <c:ptCount val="3"/>
                <c:pt idx="0">
                  <c:v>2025/26</c:v>
                </c:pt>
                <c:pt idx="1">
                  <c:v>2024/25</c:v>
                </c:pt>
                <c:pt idx="2">
                  <c:v>2023/24</c:v>
                </c:pt>
              </c:strCache>
            </c:strRef>
          </c:cat>
          <c:val>
            <c:numRef>
              <c:f>'other infections'!$C$2:$E$2</c:f>
              <c:numCache>
                <c:formatCode>General</c:formatCode>
                <c:ptCount val="3"/>
                <c:pt idx="0">
                  <c:v>69</c:v>
                </c:pt>
                <c:pt idx="1">
                  <c:v>125</c:v>
                </c:pt>
                <c:pt idx="2">
                  <c:v>143</c:v>
                </c:pt>
              </c:numCache>
            </c:numRef>
          </c:val>
          <c:extLst>
            <c:ext xmlns:c16="http://schemas.microsoft.com/office/drawing/2014/chart" uri="{C3380CC4-5D6E-409C-BE32-E72D297353CC}">
              <c16:uniqueId val="{00000000-B83F-4CD9-B7F4-D3CEF5E90F96}"/>
            </c:ext>
          </c:extLst>
        </c:ser>
        <c:ser>
          <c:idx val="1"/>
          <c:order val="1"/>
          <c:tx>
            <c:strRef>
              <c:f>'other infections'!$B$3</c:f>
              <c:strCache>
                <c:ptCount val="1"/>
                <c:pt idx="0">
                  <c:v>COHA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infections'!$C$1:$E$1</c:f>
              <c:strCache>
                <c:ptCount val="3"/>
                <c:pt idx="0">
                  <c:v>2025/26</c:v>
                </c:pt>
                <c:pt idx="1">
                  <c:v>2024/25</c:v>
                </c:pt>
                <c:pt idx="2">
                  <c:v>2023/24</c:v>
                </c:pt>
              </c:strCache>
            </c:strRef>
          </c:cat>
          <c:val>
            <c:numRef>
              <c:f>'other infections'!$C$3:$E$3</c:f>
              <c:numCache>
                <c:formatCode>General</c:formatCode>
                <c:ptCount val="3"/>
                <c:pt idx="0">
                  <c:v>55</c:v>
                </c:pt>
                <c:pt idx="1">
                  <c:v>110</c:v>
                </c:pt>
                <c:pt idx="2">
                  <c:v>97</c:v>
                </c:pt>
              </c:numCache>
            </c:numRef>
          </c:val>
          <c:extLst>
            <c:ext xmlns:c16="http://schemas.microsoft.com/office/drawing/2014/chart" uri="{C3380CC4-5D6E-409C-BE32-E72D297353CC}">
              <c16:uniqueId val="{00000001-B83F-4CD9-B7F4-D3CEF5E90F96}"/>
            </c:ext>
          </c:extLst>
        </c:ser>
        <c:ser>
          <c:idx val="2"/>
          <c:order val="2"/>
          <c:tx>
            <c:strRef>
              <c:f>'other infections'!$B$4</c:f>
              <c:strCache>
                <c:ptCount val="1"/>
                <c:pt idx="0">
                  <c:v>COCA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infections'!$C$1:$E$1</c:f>
              <c:strCache>
                <c:ptCount val="3"/>
                <c:pt idx="0">
                  <c:v>2025/26</c:v>
                </c:pt>
                <c:pt idx="1">
                  <c:v>2024/25</c:v>
                </c:pt>
                <c:pt idx="2">
                  <c:v>2023/24</c:v>
                </c:pt>
              </c:strCache>
            </c:strRef>
          </c:cat>
          <c:val>
            <c:numRef>
              <c:f>'other infections'!$C$4:$E$4</c:f>
              <c:numCache>
                <c:formatCode>General</c:formatCode>
                <c:ptCount val="3"/>
                <c:pt idx="0">
                  <c:v>290</c:v>
                </c:pt>
                <c:pt idx="1">
                  <c:v>549</c:v>
                </c:pt>
                <c:pt idx="2">
                  <c:v>564</c:v>
                </c:pt>
              </c:numCache>
            </c:numRef>
          </c:val>
          <c:extLst>
            <c:ext xmlns:c16="http://schemas.microsoft.com/office/drawing/2014/chart" uri="{C3380CC4-5D6E-409C-BE32-E72D297353CC}">
              <c16:uniqueId val="{00000002-B83F-4CD9-B7F4-D3CEF5E90F96}"/>
            </c:ext>
          </c:extLst>
        </c:ser>
        <c:dLbls>
          <c:showLegendKey val="0"/>
          <c:showVal val="0"/>
          <c:showCatName val="0"/>
          <c:showSerName val="0"/>
          <c:showPercent val="0"/>
          <c:showBubbleSize val="0"/>
        </c:dLbls>
        <c:gapWidth val="219"/>
        <c:overlap val="-27"/>
        <c:axId val="898215504"/>
        <c:axId val="898214064"/>
      </c:barChart>
      <c:catAx>
        <c:axId val="89821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98214064"/>
        <c:crosses val="autoZero"/>
        <c:auto val="1"/>
        <c:lblAlgn val="ctr"/>
        <c:lblOffset val="100"/>
        <c:noMultiLvlLbl val="0"/>
      </c:catAx>
      <c:valAx>
        <c:axId val="89821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98215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Klebsiella</a:t>
            </a:r>
            <a:r>
              <a:rPr lang="en-US" baseline="0"/>
              <a:t> Reported</a:t>
            </a:r>
            <a:endParaRPr lang="en-US"/>
          </a:p>
          <a:p>
            <a:pPr>
              <a:defRPr/>
            </a:pPr>
            <a:r>
              <a:rPr lang="en-US"/>
              <a:t>1 April 2025 - 30 September</a:t>
            </a:r>
            <a:r>
              <a:rPr lang="en-US" baseline="0"/>
              <a:t> 2025</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'other infections'!$B$21</c:f>
              <c:strCache>
                <c:ptCount val="1"/>
                <c:pt idx="0">
                  <c:v>HOHA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infections'!$C$20:$E$20</c:f>
              <c:strCache>
                <c:ptCount val="3"/>
                <c:pt idx="0">
                  <c:v>2025/26</c:v>
                </c:pt>
                <c:pt idx="1">
                  <c:v>2024/25</c:v>
                </c:pt>
                <c:pt idx="2">
                  <c:v>2023/24</c:v>
                </c:pt>
              </c:strCache>
            </c:strRef>
          </c:cat>
          <c:val>
            <c:numRef>
              <c:f>'other infections'!$C$21:$E$21</c:f>
              <c:numCache>
                <c:formatCode>General</c:formatCode>
                <c:ptCount val="3"/>
                <c:pt idx="0">
                  <c:v>19</c:v>
                </c:pt>
                <c:pt idx="1">
                  <c:v>70</c:v>
                </c:pt>
                <c:pt idx="2">
                  <c:v>75</c:v>
                </c:pt>
              </c:numCache>
            </c:numRef>
          </c:val>
          <c:extLst>
            <c:ext xmlns:c16="http://schemas.microsoft.com/office/drawing/2014/chart" uri="{C3380CC4-5D6E-409C-BE32-E72D297353CC}">
              <c16:uniqueId val="{00000000-5617-42AB-80F1-146889370C92}"/>
            </c:ext>
          </c:extLst>
        </c:ser>
        <c:ser>
          <c:idx val="1"/>
          <c:order val="1"/>
          <c:tx>
            <c:strRef>
              <c:f>'other infections'!$B$22</c:f>
              <c:strCache>
                <c:ptCount val="1"/>
                <c:pt idx="0">
                  <c:v>COHA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infections'!$C$20:$E$20</c:f>
              <c:strCache>
                <c:ptCount val="3"/>
                <c:pt idx="0">
                  <c:v>2025/26</c:v>
                </c:pt>
                <c:pt idx="1">
                  <c:v>2024/25</c:v>
                </c:pt>
                <c:pt idx="2">
                  <c:v>2023/24</c:v>
                </c:pt>
              </c:strCache>
            </c:strRef>
          </c:cat>
          <c:val>
            <c:numRef>
              <c:f>'other infections'!$C$22:$E$22</c:f>
              <c:numCache>
                <c:formatCode>General</c:formatCode>
                <c:ptCount val="3"/>
                <c:pt idx="0">
                  <c:v>17</c:v>
                </c:pt>
                <c:pt idx="1">
                  <c:v>30</c:v>
                </c:pt>
                <c:pt idx="2">
                  <c:v>25</c:v>
                </c:pt>
              </c:numCache>
            </c:numRef>
          </c:val>
          <c:extLst>
            <c:ext xmlns:c16="http://schemas.microsoft.com/office/drawing/2014/chart" uri="{C3380CC4-5D6E-409C-BE32-E72D297353CC}">
              <c16:uniqueId val="{00000001-5617-42AB-80F1-146889370C92}"/>
            </c:ext>
          </c:extLst>
        </c:ser>
        <c:ser>
          <c:idx val="2"/>
          <c:order val="2"/>
          <c:tx>
            <c:strRef>
              <c:f>'other infections'!$B$23</c:f>
              <c:strCache>
                <c:ptCount val="1"/>
                <c:pt idx="0">
                  <c:v>COCA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infections'!$C$20:$E$20</c:f>
              <c:strCache>
                <c:ptCount val="3"/>
                <c:pt idx="0">
                  <c:v>2025/26</c:v>
                </c:pt>
                <c:pt idx="1">
                  <c:v>2024/25</c:v>
                </c:pt>
                <c:pt idx="2">
                  <c:v>2023/24</c:v>
                </c:pt>
              </c:strCache>
            </c:strRef>
          </c:cat>
          <c:val>
            <c:numRef>
              <c:f>'other infections'!$C$23:$E$23</c:f>
              <c:numCache>
                <c:formatCode>General</c:formatCode>
                <c:ptCount val="3"/>
                <c:pt idx="0">
                  <c:v>79</c:v>
                </c:pt>
                <c:pt idx="1">
                  <c:v>149</c:v>
                </c:pt>
                <c:pt idx="2">
                  <c:v>128</c:v>
                </c:pt>
              </c:numCache>
            </c:numRef>
          </c:val>
          <c:extLst>
            <c:ext xmlns:c16="http://schemas.microsoft.com/office/drawing/2014/chart" uri="{C3380CC4-5D6E-409C-BE32-E72D297353CC}">
              <c16:uniqueId val="{00000002-5617-42AB-80F1-146889370C92}"/>
            </c:ext>
          </c:extLst>
        </c:ser>
        <c:dLbls>
          <c:showLegendKey val="0"/>
          <c:showVal val="0"/>
          <c:showCatName val="0"/>
          <c:showSerName val="0"/>
          <c:showPercent val="0"/>
          <c:showBubbleSize val="0"/>
        </c:dLbls>
        <c:gapWidth val="219"/>
        <c:overlap val="-27"/>
        <c:axId val="898215504"/>
        <c:axId val="898214064"/>
      </c:barChart>
      <c:catAx>
        <c:axId val="89821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98214064"/>
        <c:crosses val="autoZero"/>
        <c:auto val="1"/>
        <c:lblAlgn val="ctr"/>
        <c:lblOffset val="100"/>
        <c:noMultiLvlLbl val="0"/>
      </c:catAx>
      <c:valAx>
        <c:axId val="89821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98215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D58DA-4428-4302-A044-563A716D08F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B03D287-23B9-4CDA-A07C-E2EC07C225C0}">
      <dgm:prSet/>
      <dgm:spPr/>
      <dgm:t>
        <a:bodyPr/>
        <a:lstStyle/>
        <a:p>
          <a:pPr>
            <a:lnSpc>
              <a:spcPct val="100000"/>
            </a:lnSpc>
          </a:pPr>
          <a:r>
            <a:rPr lang="en-GB" dirty="0"/>
            <a:t>Stay at home whilst unwell where possible</a:t>
          </a:r>
          <a:endParaRPr lang="en-US" dirty="0"/>
        </a:p>
      </dgm:t>
    </dgm:pt>
    <dgm:pt modelId="{68DB631F-5101-4B35-83E6-86F959887094}" type="parTrans" cxnId="{066BA4E7-C7BB-4257-B408-560F4C9F0D1B}">
      <dgm:prSet/>
      <dgm:spPr/>
      <dgm:t>
        <a:bodyPr/>
        <a:lstStyle/>
        <a:p>
          <a:endParaRPr lang="en-US"/>
        </a:p>
      </dgm:t>
    </dgm:pt>
    <dgm:pt modelId="{F8876B2B-EAD4-4C93-B643-A221C081B477}" type="sibTrans" cxnId="{066BA4E7-C7BB-4257-B408-560F4C9F0D1B}">
      <dgm:prSet/>
      <dgm:spPr/>
      <dgm:t>
        <a:bodyPr/>
        <a:lstStyle/>
        <a:p>
          <a:endParaRPr lang="en-US"/>
        </a:p>
      </dgm:t>
    </dgm:pt>
    <dgm:pt modelId="{20C95E18-A2B4-43EB-B199-5DC3DF52AC9F}">
      <dgm:prSet/>
      <dgm:spPr/>
      <dgm:t>
        <a:bodyPr/>
        <a:lstStyle/>
        <a:p>
          <a:pPr>
            <a:lnSpc>
              <a:spcPct val="100000"/>
            </a:lnSpc>
          </a:pPr>
          <a:r>
            <a:rPr lang="en-GB" dirty="0"/>
            <a:t>Cover nose &amp; mouth when coughing/ sneezing . Dispose of tissues in an enclosed pedal bin. </a:t>
          </a:r>
          <a:endParaRPr lang="en-US" dirty="0"/>
        </a:p>
      </dgm:t>
    </dgm:pt>
    <dgm:pt modelId="{186B8555-BD58-4376-8618-CC90CB0EFC8A}" type="parTrans" cxnId="{8FF8A4FD-3D00-46BF-AE22-96B6B4230DCF}">
      <dgm:prSet/>
      <dgm:spPr/>
      <dgm:t>
        <a:bodyPr/>
        <a:lstStyle/>
        <a:p>
          <a:endParaRPr lang="en-US"/>
        </a:p>
      </dgm:t>
    </dgm:pt>
    <dgm:pt modelId="{CB45A4B4-DC57-4DB4-B307-ACBB43575DCF}" type="sibTrans" cxnId="{8FF8A4FD-3D00-46BF-AE22-96B6B4230DCF}">
      <dgm:prSet/>
      <dgm:spPr/>
      <dgm:t>
        <a:bodyPr/>
        <a:lstStyle/>
        <a:p>
          <a:endParaRPr lang="en-US"/>
        </a:p>
      </dgm:t>
    </dgm:pt>
    <dgm:pt modelId="{0798EDE6-BF0F-4AE3-A74A-2090892B558D}">
      <dgm:prSet/>
      <dgm:spPr/>
      <dgm:t>
        <a:bodyPr/>
        <a:lstStyle/>
        <a:p>
          <a:pPr>
            <a:lnSpc>
              <a:spcPct val="100000"/>
            </a:lnSpc>
          </a:pPr>
          <a:r>
            <a:rPr lang="en-GB"/>
            <a:t>Wash hands after blowing nose/  putting hands to nose or mouth</a:t>
          </a:r>
          <a:endParaRPr lang="en-US"/>
        </a:p>
      </dgm:t>
    </dgm:pt>
    <dgm:pt modelId="{368E956B-3BD6-414E-A659-94D84BB21B40}" type="parTrans" cxnId="{04325E71-6C96-4D77-A7A1-929D932749C1}">
      <dgm:prSet/>
      <dgm:spPr/>
      <dgm:t>
        <a:bodyPr/>
        <a:lstStyle/>
        <a:p>
          <a:endParaRPr lang="en-US"/>
        </a:p>
      </dgm:t>
    </dgm:pt>
    <dgm:pt modelId="{55CD47CA-917E-4DB8-A476-851F1E870E22}" type="sibTrans" cxnId="{04325E71-6C96-4D77-A7A1-929D932749C1}">
      <dgm:prSet/>
      <dgm:spPr/>
      <dgm:t>
        <a:bodyPr/>
        <a:lstStyle/>
        <a:p>
          <a:endParaRPr lang="en-US"/>
        </a:p>
      </dgm:t>
    </dgm:pt>
    <dgm:pt modelId="{F7B5C202-331D-4E46-ADA6-7286549FEA5B}" type="pres">
      <dgm:prSet presAssocID="{EEAD58DA-4428-4302-A044-563A716D08F1}" presName="root" presStyleCnt="0">
        <dgm:presLayoutVars>
          <dgm:dir/>
          <dgm:resizeHandles val="exact"/>
        </dgm:presLayoutVars>
      </dgm:prSet>
      <dgm:spPr/>
    </dgm:pt>
    <dgm:pt modelId="{21311EBA-DB4D-4724-9441-19C5BBC938C1}" type="pres">
      <dgm:prSet presAssocID="{6B03D287-23B9-4CDA-A07C-E2EC07C225C0}" presName="compNode" presStyleCnt="0"/>
      <dgm:spPr/>
    </dgm:pt>
    <dgm:pt modelId="{4574E521-B88D-4E70-B589-C4D565EB1752}" type="pres">
      <dgm:prSet presAssocID="{6B03D287-23B9-4CDA-A07C-E2EC07C225C0}" presName="bgRect" presStyleLbl="bgShp" presStyleIdx="0" presStyleCnt="3"/>
      <dgm:spPr/>
    </dgm:pt>
    <dgm:pt modelId="{7A24503A-C9B9-4079-8D64-A60428AAB304}" type="pres">
      <dgm:prSet presAssocID="{6B03D287-23B9-4CDA-A07C-E2EC07C225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4709D21C-41B6-4334-920A-8925DFA7CA0D}" type="pres">
      <dgm:prSet presAssocID="{6B03D287-23B9-4CDA-A07C-E2EC07C225C0}" presName="spaceRect" presStyleCnt="0"/>
      <dgm:spPr/>
    </dgm:pt>
    <dgm:pt modelId="{4D574B27-1B02-49B0-AD96-C4239BB25C52}" type="pres">
      <dgm:prSet presAssocID="{6B03D287-23B9-4CDA-A07C-E2EC07C225C0}" presName="parTx" presStyleLbl="revTx" presStyleIdx="0" presStyleCnt="3">
        <dgm:presLayoutVars>
          <dgm:chMax val="0"/>
          <dgm:chPref val="0"/>
        </dgm:presLayoutVars>
      </dgm:prSet>
      <dgm:spPr/>
    </dgm:pt>
    <dgm:pt modelId="{DF5D08DC-F797-4318-B080-6DC2FEB6CCEE}" type="pres">
      <dgm:prSet presAssocID="{F8876B2B-EAD4-4C93-B643-A221C081B477}" presName="sibTrans" presStyleCnt="0"/>
      <dgm:spPr/>
    </dgm:pt>
    <dgm:pt modelId="{BD0DC9FF-DCC2-4CF4-9D42-1ADB946467F4}" type="pres">
      <dgm:prSet presAssocID="{20C95E18-A2B4-43EB-B199-5DC3DF52AC9F}" presName="compNode" presStyleCnt="0"/>
      <dgm:spPr/>
    </dgm:pt>
    <dgm:pt modelId="{FCEF3E82-E0DE-4C15-9AFD-A9DB041086E8}" type="pres">
      <dgm:prSet presAssocID="{20C95E18-A2B4-43EB-B199-5DC3DF52AC9F}" presName="bgRect" presStyleLbl="bgShp" presStyleIdx="1" presStyleCnt="3"/>
      <dgm:spPr/>
    </dgm:pt>
    <dgm:pt modelId="{136BC564-FC2C-4A52-823E-0C78A9346511}" type="pres">
      <dgm:prSet presAssocID="{20C95E18-A2B4-43EB-B199-5DC3DF52AC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se"/>
        </a:ext>
      </dgm:extLst>
    </dgm:pt>
    <dgm:pt modelId="{31A04CEE-4947-4F31-AA51-25F2F54568B0}" type="pres">
      <dgm:prSet presAssocID="{20C95E18-A2B4-43EB-B199-5DC3DF52AC9F}" presName="spaceRect" presStyleCnt="0"/>
      <dgm:spPr/>
    </dgm:pt>
    <dgm:pt modelId="{C6D38661-5DB5-45C6-A98A-A44CDE97B1EC}" type="pres">
      <dgm:prSet presAssocID="{20C95E18-A2B4-43EB-B199-5DC3DF52AC9F}" presName="parTx" presStyleLbl="revTx" presStyleIdx="1" presStyleCnt="3">
        <dgm:presLayoutVars>
          <dgm:chMax val="0"/>
          <dgm:chPref val="0"/>
        </dgm:presLayoutVars>
      </dgm:prSet>
      <dgm:spPr/>
    </dgm:pt>
    <dgm:pt modelId="{4A44D6FC-6A20-40C9-8C63-8EB0E3165E37}" type="pres">
      <dgm:prSet presAssocID="{CB45A4B4-DC57-4DB4-B307-ACBB43575DCF}" presName="sibTrans" presStyleCnt="0"/>
      <dgm:spPr/>
    </dgm:pt>
    <dgm:pt modelId="{7B62B9FC-F556-4158-9DB9-8A8B7983DDD3}" type="pres">
      <dgm:prSet presAssocID="{0798EDE6-BF0F-4AE3-A74A-2090892B558D}" presName="compNode" presStyleCnt="0"/>
      <dgm:spPr/>
    </dgm:pt>
    <dgm:pt modelId="{A06A5C89-C519-49B1-9616-31BE6CF119D1}" type="pres">
      <dgm:prSet presAssocID="{0798EDE6-BF0F-4AE3-A74A-2090892B558D}" presName="bgRect" presStyleLbl="bgShp" presStyleIdx="2" presStyleCnt="3"/>
      <dgm:spPr/>
    </dgm:pt>
    <dgm:pt modelId="{93DDF5E0-1F0E-4CE0-9160-1D0390246487}" type="pres">
      <dgm:prSet presAssocID="{0798EDE6-BF0F-4AE3-A74A-2090892B55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E559302D-747D-4F34-B086-D14270BD6E0F}" type="pres">
      <dgm:prSet presAssocID="{0798EDE6-BF0F-4AE3-A74A-2090892B558D}" presName="spaceRect" presStyleCnt="0"/>
      <dgm:spPr/>
    </dgm:pt>
    <dgm:pt modelId="{81201A85-1962-4F77-B3AE-65742935F8CA}" type="pres">
      <dgm:prSet presAssocID="{0798EDE6-BF0F-4AE3-A74A-2090892B558D}" presName="parTx" presStyleLbl="revTx" presStyleIdx="2" presStyleCnt="3">
        <dgm:presLayoutVars>
          <dgm:chMax val="0"/>
          <dgm:chPref val="0"/>
        </dgm:presLayoutVars>
      </dgm:prSet>
      <dgm:spPr/>
    </dgm:pt>
  </dgm:ptLst>
  <dgm:cxnLst>
    <dgm:cxn modelId="{1C59B611-F872-44F6-AF21-29CA1833CC02}" type="presOf" srcId="{0798EDE6-BF0F-4AE3-A74A-2090892B558D}" destId="{81201A85-1962-4F77-B3AE-65742935F8CA}" srcOrd="0" destOrd="0" presId="urn:microsoft.com/office/officeart/2018/2/layout/IconVerticalSolidList"/>
    <dgm:cxn modelId="{0DF3085E-9433-48D8-99EB-6C0B7D3725A6}" type="presOf" srcId="{6B03D287-23B9-4CDA-A07C-E2EC07C225C0}" destId="{4D574B27-1B02-49B0-AD96-C4239BB25C52}" srcOrd="0" destOrd="0" presId="urn:microsoft.com/office/officeart/2018/2/layout/IconVerticalSolidList"/>
    <dgm:cxn modelId="{04325E71-6C96-4D77-A7A1-929D932749C1}" srcId="{EEAD58DA-4428-4302-A044-563A716D08F1}" destId="{0798EDE6-BF0F-4AE3-A74A-2090892B558D}" srcOrd="2" destOrd="0" parTransId="{368E956B-3BD6-414E-A659-94D84BB21B40}" sibTransId="{55CD47CA-917E-4DB8-A476-851F1E870E22}"/>
    <dgm:cxn modelId="{1DE17C77-AE39-4F3F-BF98-26A813B4C895}" type="presOf" srcId="{20C95E18-A2B4-43EB-B199-5DC3DF52AC9F}" destId="{C6D38661-5DB5-45C6-A98A-A44CDE97B1EC}" srcOrd="0" destOrd="0" presId="urn:microsoft.com/office/officeart/2018/2/layout/IconVerticalSolidList"/>
    <dgm:cxn modelId="{B9AE8092-3FBC-4C59-9D73-71F4FB00900E}" type="presOf" srcId="{EEAD58DA-4428-4302-A044-563A716D08F1}" destId="{F7B5C202-331D-4E46-ADA6-7286549FEA5B}" srcOrd="0" destOrd="0" presId="urn:microsoft.com/office/officeart/2018/2/layout/IconVerticalSolidList"/>
    <dgm:cxn modelId="{066BA4E7-C7BB-4257-B408-560F4C9F0D1B}" srcId="{EEAD58DA-4428-4302-A044-563A716D08F1}" destId="{6B03D287-23B9-4CDA-A07C-E2EC07C225C0}" srcOrd="0" destOrd="0" parTransId="{68DB631F-5101-4B35-83E6-86F959887094}" sibTransId="{F8876B2B-EAD4-4C93-B643-A221C081B477}"/>
    <dgm:cxn modelId="{8FF8A4FD-3D00-46BF-AE22-96B6B4230DCF}" srcId="{EEAD58DA-4428-4302-A044-563A716D08F1}" destId="{20C95E18-A2B4-43EB-B199-5DC3DF52AC9F}" srcOrd="1" destOrd="0" parTransId="{186B8555-BD58-4376-8618-CC90CB0EFC8A}" sibTransId="{CB45A4B4-DC57-4DB4-B307-ACBB43575DCF}"/>
    <dgm:cxn modelId="{5A17605D-4CAD-488F-9E40-2FB854BF7BE8}" type="presParOf" srcId="{F7B5C202-331D-4E46-ADA6-7286549FEA5B}" destId="{21311EBA-DB4D-4724-9441-19C5BBC938C1}" srcOrd="0" destOrd="0" presId="urn:microsoft.com/office/officeart/2018/2/layout/IconVerticalSolidList"/>
    <dgm:cxn modelId="{245C4340-5C07-4F0E-9C29-2798515FFB08}" type="presParOf" srcId="{21311EBA-DB4D-4724-9441-19C5BBC938C1}" destId="{4574E521-B88D-4E70-B589-C4D565EB1752}" srcOrd="0" destOrd="0" presId="urn:microsoft.com/office/officeart/2018/2/layout/IconVerticalSolidList"/>
    <dgm:cxn modelId="{1F26C601-C7DF-4EBC-BB99-B0B06F1C85B4}" type="presParOf" srcId="{21311EBA-DB4D-4724-9441-19C5BBC938C1}" destId="{7A24503A-C9B9-4079-8D64-A60428AAB304}" srcOrd="1" destOrd="0" presId="urn:microsoft.com/office/officeart/2018/2/layout/IconVerticalSolidList"/>
    <dgm:cxn modelId="{092FA0B6-E459-401A-BD05-A9F776805342}" type="presParOf" srcId="{21311EBA-DB4D-4724-9441-19C5BBC938C1}" destId="{4709D21C-41B6-4334-920A-8925DFA7CA0D}" srcOrd="2" destOrd="0" presId="urn:microsoft.com/office/officeart/2018/2/layout/IconVerticalSolidList"/>
    <dgm:cxn modelId="{19C3A1F1-A9CA-4D66-B6FC-51F142C8D0E1}" type="presParOf" srcId="{21311EBA-DB4D-4724-9441-19C5BBC938C1}" destId="{4D574B27-1B02-49B0-AD96-C4239BB25C52}" srcOrd="3" destOrd="0" presId="urn:microsoft.com/office/officeart/2018/2/layout/IconVerticalSolidList"/>
    <dgm:cxn modelId="{10FD1BEA-B97F-41A6-84F7-036BB45F1382}" type="presParOf" srcId="{F7B5C202-331D-4E46-ADA6-7286549FEA5B}" destId="{DF5D08DC-F797-4318-B080-6DC2FEB6CCEE}" srcOrd="1" destOrd="0" presId="urn:microsoft.com/office/officeart/2018/2/layout/IconVerticalSolidList"/>
    <dgm:cxn modelId="{6FB7D198-A6D0-417E-8E84-FA4EF6D79464}" type="presParOf" srcId="{F7B5C202-331D-4E46-ADA6-7286549FEA5B}" destId="{BD0DC9FF-DCC2-4CF4-9D42-1ADB946467F4}" srcOrd="2" destOrd="0" presId="urn:microsoft.com/office/officeart/2018/2/layout/IconVerticalSolidList"/>
    <dgm:cxn modelId="{5B1A7582-8240-4F69-AFAE-B415C8D03E2D}" type="presParOf" srcId="{BD0DC9FF-DCC2-4CF4-9D42-1ADB946467F4}" destId="{FCEF3E82-E0DE-4C15-9AFD-A9DB041086E8}" srcOrd="0" destOrd="0" presId="urn:microsoft.com/office/officeart/2018/2/layout/IconVerticalSolidList"/>
    <dgm:cxn modelId="{AB30B5CF-AA59-4107-B1EC-DF200EEC528B}" type="presParOf" srcId="{BD0DC9FF-DCC2-4CF4-9D42-1ADB946467F4}" destId="{136BC564-FC2C-4A52-823E-0C78A9346511}" srcOrd="1" destOrd="0" presId="urn:microsoft.com/office/officeart/2018/2/layout/IconVerticalSolidList"/>
    <dgm:cxn modelId="{FE1E564C-D20D-4846-96FE-3A268D43A42C}" type="presParOf" srcId="{BD0DC9FF-DCC2-4CF4-9D42-1ADB946467F4}" destId="{31A04CEE-4947-4F31-AA51-25F2F54568B0}" srcOrd="2" destOrd="0" presId="urn:microsoft.com/office/officeart/2018/2/layout/IconVerticalSolidList"/>
    <dgm:cxn modelId="{91CF0C98-D527-4377-BCFA-46465D29932E}" type="presParOf" srcId="{BD0DC9FF-DCC2-4CF4-9D42-1ADB946467F4}" destId="{C6D38661-5DB5-45C6-A98A-A44CDE97B1EC}" srcOrd="3" destOrd="0" presId="urn:microsoft.com/office/officeart/2018/2/layout/IconVerticalSolidList"/>
    <dgm:cxn modelId="{3B9260F9-6CEF-4418-BF76-8F0967CBC0D7}" type="presParOf" srcId="{F7B5C202-331D-4E46-ADA6-7286549FEA5B}" destId="{4A44D6FC-6A20-40C9-8C63-8EB0E3165E37}" srcOrd="3" destOrd="0" presId="urn:microsoft.com/office/officeart/2018/2/layout/IconVerticalSolidList"/>
    <dgm:cxn modelId="{4E38EA46-0353-4EB8-BA89-F6BF6005A8DB}" type="presParOf" srcId="{F7B5C202-331D-4E46-ADA6-7286549FEA5B}" destId="{7B62B9FC-F556-4158-9DB9-8A8B7983DDD3}" srcOrd="4" destOrd="0" presId="urn:microsoft.com/office/officeart/2018/2/layout/IconVerticalSolidList"/>
    <dgm:cxn modelId="{3EF8BC5E-24B0-42D7-B07C-7809C47B93AE}" type="presParOf" srcId="{7B62B9FC-F556-4158-9DB9-8A8B7983DDD3}" destId="{A06A5C89-C519-49B1-9616-31BE6CF119D1}" srcOrd="0" destOrd="0" presId="urn:microsoft.com/office/officeart/2018/2/layout/IconVerticalSolidList"/>
    <dgm:cxn modelId="{61F114C2-14B5-4521-91D0-602C1B26A7B7}" type="presParOf" srcId="{7B62B9FC-F556-4158-9DB9-8A8B7983DDD3}" destId="{93DDF5E0-1F0E-4CE0-9160-1D0390246487}" srcOrd="1" destOrd="0" presId="urn:microsoft.com/office/officeart/2018/2/layout/IconVerticalSolidList"/>
    <dgm:cxn modelId="{93346C60-15F8-4DB3-87A8-3E19A49A9185}" type="presParOf" srcId="{7B62B9FC-F556-4158-9DB9-8A8B7983DDD3}" destId="{E559302D-747D-4F34-B086-D14270BD6E0F}" srcOrd="2" destOrd="0" presId="urn:microsoft.com/office/officeart/2018/2/layout/IconVerticalSolidList"/>
    <dgm:cxn modelId="{18B2EA93-371B-4177-A4A8-BA88676166BF}" type="presParOf" srcId="{7B62B9FC-F556-4158-9DB9-8A8B7983DDD3}" destId="{81201A85-1962-4F77-B3AE-65742935F8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4E521-B88D-4E70-B589-C4D565EB1752}">
      <dsp:nvSpPr>
        <dsp:cNvPr id="0" name=""/>
        <dsp:cNvSpPr/>
      </dsp:nvSpPr>
      <dsp:spPr>
        <a:xfrm>
          <a:off x="0" y="285"/>
          <a:ext cx="7886700" cy="6684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4503A-C9B9-4079-8D64-A60428AAB304}">
      <dsp:nvSpPr>
        <dsp:cNvPr id="0" name=""/>
        <dsp:cNvSpPr/>
      </dsp:nvSpPr>
      <dsp:spPr>
        <a:xfrm>
          <a:off x="202197" y="150680"/>
          <a:ext cx="367631" cy="3676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74B27-1B02-49B0-AD96-C4239BB25C52}">
      <dsp:nvSpPr>
        <dsp:cNvPr id="0" name=""/>
        <dsp:cNvSpPr/>
      </dsp:nvSpPr>
      <dsp:spPr>
        <a:xfrm>
          <a:off x="772025" y="285"/>
          <a:ext cx="7114674" cy="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41" tIns="70741" rIns="70741" bIns="70741" numCol="1" spcCol="1270" anchor="ctr" anchorCtr="0">
          <a:noAutofit/>
        </a:bodyPr>
        <a:lstStyle/>
        <a:p>
          <a:pPr marL="0" lvl="0" indent="0" algn="l" defTabSz="711200">
            <a:lnSpc>
              <a:spcPct val="100000"/>
            </a:lnSpc>
            <a:spcBef>
              <a:spcPct val="0"/>
            </a:spcBef>
            <a:spcAft>
              <a:spcPct val="35000"/>
            </a:spcAft>
            <a:buNone/>
          </a:pPr>
          <a:r>
            <a:rPr lang="en-GB" sz="1600" kern="1200" dirty="0"/>
            <a:t>Stay at home whilst unwell where possible</a:t>
          </a:r>
          <a:endParaRPr lang="en-US" sz="1600" kern="1200" dirty="0"/>
        </a:p>
      </dsp:txBody>
      <dsp:txXfrm>
        <a:off x="772025" y="285"/>
        <a:ext cx="7114674" cy="668420"/>
      </dsp:txXfrm>
    </dsp:sp>
    <dsp:sp modelId="{FCEF3E82-E0DE-4C15-9AFD-A9DB041086E8}">
      <dsp:nvSpPr>
        <dsp:cNvPr id="0" name=""/>
        <dsp:cNvSpPr/>
      </dsp:nvSpPr>
      <dsp:spPr>
        <a:xfrm>
          <a:off x="0" y="835810"/>
          <a:ext cx="7886700" cy="6684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BC564-FC2C-4A52-823E-0C78A9346511}">
      <dsp:nvSpPr>
        <dsp:cNvPr id="0" name=""/>
        <dsp:cNvSpPr/>
      </dsp:nvSpPr>
      <dsp:spPr>
        <a:xfrm>
          <a:off x="202197" y="986205"/>
          <a:ext cx="367631" cy="3676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38661-5DB5-45C6-A98A-A44CDE97B1EC}">
      <dsp:nvSpPr>
        <dsp:cNvPr id="0" name=""/>
        <dsp:cNvSpPr/>
      </dsp:nvSpPr>
      <dsp:spPr>
        <a:xfrm>
          <a:off x="772025" y="835810"/>
          <a:ext cx="7114674" cy="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41" tIns="70741" rIns="70741" bIns="70741" numCol="1" spcCol="1270" anchor="ctr" anchorCtr="0">
          <a:noAutofit/>
        </a:bodyPr>
        <a:lstStyle/>
        <a:p>
          <a:pPr marL="0" lvl="0" indent="0" algn="l" defTabSz="711200">
            <a:lnSpc>
              <a:spcPct val="100000"/>
            </a:lnSpc>
            <a:spcBef>
              <a:spcPct val="0"/>
            </a:spcBef>
            <a:spcAft>
              <a:spcPct val="35000"/>
            </a:spcAft>
            <a:buNone/>
          </a:pPr>
          <a:r>
            <a:rPr lang="en-GB" sz="1600" kern="1200" dirty="0"/>
            <a:t>Cover nose &amp; mouth when coughing/ sneezing . Dispose of tissues in an enclosed pedal bin. </a:t>
          </a:r>
          <a:endParaRPr lang="en-US" sz="1600" kern="1200" dirty="0"/>
        </a:p>
      </dsp:txBody>
      <dsp:txXfrm>
        <a:off x="772025" y="835810"/>
        <a:ext cx="7114674" cy="668420"/>
      </dsp:txXfrm>
    </dsp:sp>
    <dsp:sp modelId="{A06A5C89-C519-49B1-9616-31BE6CF119D1}">
      <dsp:nvSpPr>
        <dsp:cNvPr id="0" name=""/>
        <dsp:cNvSpPr/>
      </dsp:nvSpPr>
      <dsp:spPr>
        <a:xfrm>
          <a:off x="0" y="1671336"/>
          <a:ext cx="7886700" cy="6684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DF5E0-1F0E-4CE0-9160-1D0390246487}">
      <dsp:nvSpPr>
        <dsp:cNvPr id="0" name=""/>
        <dsp:cNvSpPr/>
      </dsp:nvSpPr>
      <dsp:spPr>
        <a:xfrm>
          <a:off x="202197" y="1821730"/>
          <a:ext cx="367631" cy="3676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01A85-1962-4F77-B3AE-65742935F8CA}">
      <dsp:nvSpPr>
        <dsp:cNvPr id="0" name=""/>
        <dsp:cNvSpPr/>
      </dsp:nvSpPr>
      <dsp:spPr>
        <a:xfrm>
          <a:off x="772025" y="1671336"/>
          <a:ext cx="7114674" cy="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41" tIns="70741" rIns="70741" bIns="70741" numCol="1" spcCol="1270" anchor="ctr" anchorCtr="0">
          <a:noAutofit/>
        </a:bodyPr>
        <a:lstStyle/>
        <a:p>
          <a:pPr marL="0" lvl="0" indent="0" algn="l" defTabSz="711200">
            <a:lnSpc>
              <a:spcPct val="100000"/>
            </a:lnSpc>
            <a:spcBef>
              <a:spcPct val="0"/>
            </a:spcBef>
            <a:spcAft>
              <a:spcPct val="35000"/>
            </a:spcAft>
            <a:buNone/>
          </a:pPr>
          <a:r>
            <a:rPr lang="en-GB" sz="1600" kern="1200"/>
            <a:t>Wash hands after blowing nose/  putting hands to nose or mouth</a:t>
          </a:r>
          <a:endParaRPr lang="en-US" sz="1600" kern="1200"/>
        </a:p>
      </dsp:txBody>
      <dsp:txXfrm>
        <a:off x="772025" y="1671336"/>
        <a:ext cx="7114674" cy="6684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C2218-1BE1-448A-A622-01F7870C5CFF}" type="datetimeFigureOut">
              <a:rPr lang="en-GB" smtClean="0"/>
              <a:t>14/10/2025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DB2BB-D19E-445C-B8D0-F1A5462FE2E8}" type="slidenum">
              <a:rPr lang="en-GB" smtClean="0"/>
              <a:t>‹#›</a:t>
            </a:fld>
            <a:endParaRPr lang="en-GB"/>
          </a:p>
        </p:txBody>
      </p:sp>
    </p:spTree>
    <p:extLst>
      <p:ext uri="{BB962C8B-B14F-4D97-AF65-F5344CB8AC3E}">
        <p14:creationId xmlns:p14="http://schemas.microsoft.com/office/powerpoint/2010/main" val="23612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inviting me to join the meeting today to give an update on this project </a:t>
            </a:r>
          </a:p>
        </p:txBody>
      </p:sp>
      <p:sp>
        <p:nvSpPr>
          <p:cNvPr id="4" name="Slide Number Placeholder 3"/>
          <p:cNvSpPr>
            <a:spLocks noGrp="1"/>
          </p:cNvSpPr>
          <p:nvPr>
            <p:ph type="sldNum" sz="quarter" idx="5"/>
          </p:nvPr>
        </p:nvSpPr>
        <p:spPr/>
        <p:txBody>
          <a:bodyPr/>
          <a:lstStyle/>
          <a:p>
            <a:fld id="{7D63CCB1-4C3B-4C3F-AF44-3FC971AEB014}" type="slidenum">
              <a:rPr lang="en-GB" smtClean="0"/>
              <a:t>8</a:t>
            </a:fld>
            <a:endParaRPr lang="en-GB"/>
          </a:p>
        </p:txBody>
      </p:sp>
    </p:spTree>
    <p:extLst>
      <p:ext uri="{BB962C8B-B14F-4D97-AF65-F5344CB8AC3E}">
        <p14:creationId xmlns:p14="http://schemas.microsoft.com/office/powerpoint/2010/main" val="219976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share the PDSA 2 data with you now that is complete </a:t>
            </a:r>
          </a:p>
          <a:p>
            <a:endParaRPr lang="en-GB" dirty="0"/>
          </a:p>
          <a:p>
            <a:r>
              <a:rPr lang="en-GB" dirty="0"/>
              <a:t>The age and gender profile is similar across all PCNs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looked in more detail at the ethnic groups as we were concerned by the low numbers of non-white ethnic groups. We found is that this is very similar to the ethnic group profile seen in the PCN level data on over 65 year olds diagnosed with a UTI, which is the group of people who were invited to take part. </a:t>
            </a:r>
          </a:p>
          <a:p>
            <a:endParaRPr lang="en-GB" dirty="0"/>
          </a:p>
          <a:p>
            <a:endParaRPr lang="en-GB" dirty="0"/>
          </a:p>
        </p:txBody>
      </p:sp>
      <p:sp>
        <p:nvSpPr>
          <p:cNvPr id="4" name="Slide Number Placeholder 3"/>
          <p:cNvSpPr>
            <a:spLocks noGrp="1"/>
          </p:cNvSpPr>
          <p:nvPr>
            <p:ph type="sldNum" sz="quarter" idx="5"/>
          </p:nvPr>
        </p:nvSpPr>
        <p:spPr/>
        <p:txBody>
          <a:bodyPr/>
          <a:lstStyle/>
          <a:p>
            <a:fld id="{7D63CCB1-4C3B-4C3F-AF44-3FC971AEB014}" type="slidenum">
              <a:rPr lang="en-GB" smtClean="0"/>
              <a:t>10</a:t>
            </a:fld>
            <a:endParaRPr lang="en-GB"/>
          </a:p>
        </p:txBody>
      </p:sp>
    </p:spTree>
    <p:extLst>
      <p:ext uri="{BB962C8B-B14F-4D97-AF65-F5344CB8AC3E}">
        <p14:creationId xmlns:p14="http://schemas.microsoft.com/office/powerpoint/2010/main" val="156002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can see a reduction in self-reported UTIs and a drop in the number of falls experienced over the 4 weeks </a:t>
            </a:r>
          </a:p>
          <a:p>
            <a:pPr marL="171450" indent="-171450">
              <a:buFont typeface="Arial" panose="020B0604020202020204" pitchFamily="34" charset="0"/>
              <a:buChar char="•"/>
            </a:pPr>
            <a:r>
              <a:rPr lang="en-GB" dirty="0"/>
              <a:t>On average participants increased their fluid intake by 1.7 drinks per day</a:t>
            </a:r>
          </a:p>
          <a:p>
            <a:pPr marL="171450" indent="-171450">
              <a:buFont typeface="Arial" panose="020B0604020202020204" pitchFamily="34" charset="0"/>
              <a:buChar char="•"/>
            </a:pPr>
            <a:r>
              <a:rPr lang="en-GB" dirty="0"/>
              <a:t>We saw small improvements in the standardized QOL scores – the green line is above the blue bars – we have some more specific data on how participants felt they benefited in a moment </a:t>
            </a:r>
          </a:p>
          <a:p>
            <a:endParaRPr lang="en-GB" dirty="0"/>
          </a:p>
        </p:txBody>
      </p:sp>
      <p:sp>
        <p:nvSpPr>
          <p:cNvPr id="4" name="Slide Number Placeholder 3"/>
          <p:cNvSpPr>
            <a:spLocks noGrp="1"/>
          </p:cNvSpPr>
          <p:nvPr>
            <p:ph type="sldNum" sz="quarter" idx="5"/>
          </p:nvPr>
        </p:nvSpPr>
        <p:spPr/>
        <p:txBody>
          <a:bodyPr/>
          <a:lstStyle/>
          <a:p>
            <a:fld id="{7D63CCB1-4C3B-4C3F-AF44-3FC971AEB014}" type="slidenum">
              <a:rPr lang="en-GB" smtClean="0"/>
              <a:t>11</a:t>
            </a:fld>
            <a:endParaRPr lang="en-GB"/>
          </a:p>
        </p:txBody>
      </p:sp>
    </p:spTree>
    <p:extLst>
      <p:ext uri="{BB962C8B-B14F-4D97-AF65-F5344CB8AC3E}">
        <p14:creationId xmlns:p14="http://schemas.microsoft.com/office/powerpoint/2010/main" val="56927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can see the participants rated their experience highly = 9/10, in fact over half would be happy to complete Hy Hydration plan again. </a:t>
            </a:r>
          </a:p>
          <a:p>
            <a:r>
              <a:rPr lang="en-GB" dirty="0"/>
              <a:t>Nearly ¾ of those who took part reported drinking more by the end of the 4 weeks &amp;  those participants who increased their fluid intake over the 4 weeks were more likely to report a reduction in headaches &amp; constipation and increased energy &amp; ability to focus. </a:t>
            </a:r>
          </a:p>
          <a:p>
            <a:endParaRPr lang="en-GB" dirty="0"/>
          </a:p>
        </p:txBody>
      </p:sp>
      <p:sp>
        <p:nvSpPr>
          <p:cNvPr id="4" name="Slide Number Placeholder 3"/>
          <p:cNvSpPr>
            <a:spLocks noGrp="1"/>
          </p:cNvSpPr>
          <p:nvPr>
            <p:ph type="sldNum" sz="quarter" idx="5"/>
          </p:nvPr>
        </p:nvSpPr>
        <p:spPr/>
        <p:txBody>
          <a:bodyPr/>
          <a:lstStyle/>
          <a:p>
            <a:fld id="{7D63CCB1-4C3B-4C3F-AF44-3FC971AEB014}" type="slidenum">
              <a:rPr lang="en-GB" smtClean="0"/>
              <a:t>12</a:t>
            </a:fld>
            <a:endParaRPr lang="en-GB"/>
          </a:p>
        </p:txBody>
      </p:sp>
    </p:spTree>
    <p:extLst>
      <p:ext uri="{BB962C8B-B14F-4D97-AF65-F5344CB8AC3E}">
        <p14:creationId xmlns:p14="http://schemas.microsoft.com/office/powerpoint/2010/main" val="365329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EED91F-1DB4-BE04-40D6-4E079BD123F3}"/>
              </a:ext>
            </a:extLst>
          </p:cNvPr>
          <p:cNvSpPr/>
          <p:nvPr userDrawn="1"/>
        </p:nvSpPr>
        <p:spPr>
          <a:xfrm>
            <a:off x="0" y="914400"/>
            <a:ext cx="9144000"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29ACB5"/>
              </a:highlight>
            </a:endParaRPr>
          </a:p>
        </p:txBody>
      </p:sp>
      <p:pic>
        <p:nvPicPr>
          <p:cNvPr id="14" name="Picture 13">
            <a:extLst>
              <a:ext uri="{FF2B5EF4-FFF2-40B4-BE49-F238E27FC236}">
                <a16:creationId xmlns:a16="http://schemas.microsoft.com/office/drawing/2014/main" id="{15E715EF-EBF2-D5DE-5733-BBCEBB7A7E86}"/>
              </a:ext>
            </a:extLst>
          </p:cNvPr>
          <p:cNvPicPr>
            <a:picLocks noChangeAspect="1"/>
          </p:cNvPicPr>
          <p:nvPr userDrawn="1"/>
        </p:nvPicPr>
        <p:blipFill>
          <a:blip r:embed="rId2"/>
          <a:srcRect/>
          <a:stretch/>
        </p:blipFill>
        <p:spPr>
          <a:xfrm>
            <a:off x="3863164" y="1134235"/>
            <a:ext cx="5280835" cy="4009266"/>
          </a:xfrm>
          <a:prstGeom prst="rect">
            <a:avLst/>
          </a:prstGeom>
        </p:spPr>
      </p:pic>
      <p:sp>
        <p:nvSpPr>
          <p:cNvPr id="2" name="Title 1"/>
          <p:cNvSpPr>
            <a:spLocks noGrp="1"/>
          </p:cNvSpPr>
          <p:nvPr>
            <p:ph type="ctrTitle" hasCustomPrompt="1"/>
          </p:nvPr>
        </p:nvSpPr>
        <p:spPr>
          <a:xfrm>
            <a:off x="628650" y="1567538"/>
            <a:ext cx="4667458" cy="1601918"/>
          </a:xfrm>
        </p:spPr>
        <p:txBody>
          <a:bodyPr anchor="ctr" anchorCtr="0">
            <a:noAutofit/>
          </a:bodyPr>
          <a:lstStyle>
            <a:lvl1pPr algn="l">
              <a:defRPr sz="4400"/>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628650" y="3286083"/>
            <a:ext cx="4352610" cy="84435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 style</a:t>
            </a:r>
          </a:p>
        </p:txBody>
      </p:sp>
      <p:sp>
        <p:nvSpPr>
          <p:cNvPr id="6" name="Slide Number Placeholder 5"/>
          <p:cNvSpPr>
            <a:spLocks noGrp="1"/>
          </p:cNvSpPr>
          <p:nvPr>
            <p:ph type="sldNum" sz="quarter" idx="12"/>
          </p:nvPr>
        </p:nvSpPr>
        <p:spPr/>
        <p:txBody>
          <a:bodyPr/>
          <a:lstStyle/>
          <a:p>
            <a:fld id="{70F5C7B9-24D7-874C-8DBB-3F92BBEDD7B9}" type="slidenum">
              <a:rPr lang="en-US" smtClean="0"/>
              <a:t>‹#›</a:t>
            </a:fld>
            <a:endParaRPr lang="en-US"/>
          </a:p>
        </p:txBody>
      </p:sp>
      <p:sp>
        <p:nvSpPr>
          <p:cNvPr id="4" name="Rectangle 3">
            <a:extLst>
              <a:ext uri="{FF2B5EF4-FFF2-40B4-BE49-F238E27FC236}">
                <a16:creationId xmlns:a16="http://schemas.microsoft.com/office/drawing/2014/main" id="{B1D337FE-7288-6F74-981B-6A8CE3FC96B4}"/>
              </a:ext>
            </a:extLst>
          </p:cNvPr>
          <p:cNvSpPr/>
          <p:nvPr userDrawn="1"/>
        </p:nvSpPr>
        <p:spPr>
          <a:xfrm>
            <a:off x="0" y="0"/>
            <a:ext cx="9144000" cy="81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A2282A4-9DC4-FD91-36BE-6F247A9F02D9}"/>
              </a:ext>
            </a:extLst>
          </p:cNvPr>
          <p:cNvPicPr>
            <a:picLocks noChangeAspect="1"/>
          </p:cNvPicPr>
          <p:nvPr userDrawn="1"/>
        </p:nvPicPr>
        <p:blipFill>
          <a:blip r:embed="rId3"/>
          <a:srcRect/>
          <a:stretch/>
        </p:blipFill>
        <p:spPr>
          <a:xfrm>
            <a:off x="0" y="0"/>
            <a:ext cx="2068068" cy="981456"/>
          </a:xfrm>
          <a:prstGeom prst="rect">
            <a:avLst/>
          </a:prstGeom>
        </p:spPr>
      </p:pic>
      <p:pic>
        <p:nvPicPr>
          <p:cNvPr id="7" name="Picture 6">
            <a:extLst>
              <a:ext uri="{FF2B5EF4-FFF2-40B4-BE49-F238E27FC236}">
                <a16:creationId xmlns:a16="http://schemas.microsoft.com/office/drawing/2014/main" id="{71370FAB-A02E-A4AB-1C22-7DA4D713F7BE}"/>
              </a:ext>
            </a:extLst>
          </p:cNvPr>
          <p:cNvPicPr>
            <a:picLocks noChangeAspect="1"/>
          </p:cNvPicPr>
          <p:nvPr userDrawn="1"/>
        </p:nvPicPr>
        <p:blipFill>
          <a:blip r:embed="rId4"/>
          <a:stretch>
            <a:fillRect/>
          </a:stretch>
        </p:blipFill>
        <p:spPr>
          <a:xfrm>
            <a:off x="8295773" y="208926"/>
            <a:ext cx="643690" cy="257476"/>
          </a:xfrm>
          <a:prstGeom prst="rect">
            <a:avLst/>
          </a:prstGeom>
        </p:spPr>
      </p:pic>
      <p:pic>
        <p:nvPicPr>
          <p:cNvPr id="8" name="Picture 7">
            <a:extLst>
              <a:ext uri="{FF2B5EF4-FFF2-40B4-BE49-F238E27FC236}">
                <a16:creationId xmlns:a16="http://schemas.microsoft.com/office/drawing/2014/main" id="{6E42351E-BE47-CED7-3CE0-A8D178CC0AF3}"/>
              </a:ext>
            </a:extLst>
          </p:cNvPr>
          <p:cNvPicPr>
            <a:picLocks noChangeAspect="1"/>
          </p:cNvPicPr>
          <p:nvPr userDrawn="1"/>
        </p:nvPicPr>
        <p:blipFill>
          <a:blip r:embed="rId5"/>
          <a:srcRect/>
          <a:stretch/>
        </p:blipFill>
        <p:spPr>
          <a:xfrm>
            <a:off x="7646475" y="193854"/>
            <a:ext cx="350521" cy="315469"/>
          </a:xfrm>
          <a:prstGeom prst="rect">
            <a:avLst/>
          </a:prstGeom>
        </p:spPr>
      </p:pic>
    </p:spTree>
    <p:extLst>
      <p:ext uri="{BB962C8B-B14F-4D97-AF65-F5344CB8AC3E}">
        <p14:creationId xmlns:p14="http://schemas.microsoft.com/office/powerpoint/2010/main" val="63998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F5681E-2277-D049-9D0E-30777869C476}"/>
              </a:ext>
            </a:extLst>
          </p:cNvPr>
          <p:cNvSpPr/>
          <p:nvPr userDrawn="1"/>
        </p:nvSpPr>
        <p:spPr>
          <a:xfrm>
            <a:off x="0" y="914400"/>
            <a:ext cx="9144000" cy="422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29ACB5"/>
              </a:highlight>
            </a:endParaRPr>
          </a:p>
        </p:txBody>
      </p:sp>
      <p:pic>
        <p:nvPicPr>
          <p:cNvPr id="21" name="Picture 20">
            <a:extLst>
              <a:ext uri="{FF2B5EF4-FFF2-40B4-BE49-F238E27FC236}">
                <a16:creationId xmlns:a16="http://schemas.microsoft.com/office/drawing/2014/main" id="{0EA0A38E-A76B-AFCA-5F8E-59C9C80AF3C9}"/>
              </a:ext>
            </a:extLst>
          </p:cNvPr>
          <p:cNvPicPr>
            <a:picLocks noChangeAspect="1"/>
          </p:cNvPicPr>
          <p:nvPr userDrawn="1"/>
        </p:nvPicPr>
        <p:blipFill>
          <a:blip r:embed="rId2"/>
          <a:srcRect/>
          <a:stretch/>
        </p:blipFill>
        <p:spPr>
          <a:xfrm>
            <a:off x="3863163" y="1134235"/>
            <a:ext cx="5280837" cy="4009266"/>
          </a:xfrm>
          <a:prstGeom prst="rect">
            <a:avLst/>
          </a:prstGeom>
        </p:spPr>
      </p:pic>
      <p:sp>
        <p:nvSpPr>
          <p:cNvPr id="2" name="Title 1"/>
          <p:cNvSpPr>
            <a:spLocks noGrp="1"/>
          </p:cNvSpPr>
          <p:nvPr>
            <p:ph type="ctrTitle" hasCustomPrompt="1"/>
          </p:nvPr>
        </p:nvSpPr>
        <p:spPr>
          <a:xfrm>
            <a:off x="628650" y="1567538"/>
            <a:ext cx="4656573" cy="1601918"/>
          </a:xfrm>
        </p:spPr>
        <p:txBody>
          <a:bodyPr anchor="ctr" anchorCtr="0">
            <a:normAutofit/>
          </a:bodyPr>
          <a:lstStyle>
            <a:lvl1pPr algn="l">
              <a:defRPr sz="44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628650" y="3286083"/>
            <a:ext cx="4678344" cy="844358"/>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 style</a:t>
            </a:r>
          </a:p>
        </p:txBody>
      </p:sp>
      <p:sp>
        <p:nvSpPr>
          <p:cNvPr id="9" name="Slide Number Placeholder 5">
            <a:extLst>
              <a:ext uri="{FF2B5EF4-FFF2-40B4-BE49-F238E27FC236}">
                <a16:creationId xmlns:a16="http://schemas.microsoft.com/office/drawing/2014/main" id="{A372B9A2-4804-EE2A-1F52-257BD88718FC}"/>
              </a:ext>
            </a:extLst>
          </p:cNvPr>
          <p:cNvSpPr>
            <a:spLocks noGrp="1"/>
          </p:cNvSpPr>
          <p:nvPr>
            <p:ph type="sldNum" sz="quarter" idx="4"/>
          </p:nvPr>
        </p:nvSpPr>
        <p:spPr>
          <a:xfrm>
            <a:off x="8160774" y="4831077"/>
            <a:ext cx="589936" cy="273844"/>
          </a:xfrm>
          <a:prstGeom prst="rect">
            <a:avLst/>
          </a:prstGeom>
        </p:spPr>
        <p:txBody>
          <a:bodyPr vert="horz" lIns="91440" tIns="45720" rIns="91440" bIns="45720" rtlCol="0" anchor="ctr"/>
          <a:lstStyle>
            <a:lvl1pPr algn="ctr">
              <a:defRPr sz="900">
                <a:solidFill>
                  <a:schemeClr val="accent1"/>
                </a:solidFill>
              </a:defRPr>
            </a:lvl1pPr>
          </a:lstStyle>
          <a:p>
            <a:fld id="{70F5C7B9-24D7-874C-8DBB-3F92BBEDD7B9}" type="slidenum">
              <a:rPr lang="en-US" smtClean="0"/>
              <a:pPr/>
              <a:t>‹#›</a:t>
            </a:fld>
            <a:endParaRPr lang="en-US" dirty="0"/>
          </a:p>
        </p:txBody>
      </p:sp>
      <p:sp>
        <p:nvSpPr>
          <p:cNvPr id="17" name="Rectangle 16">
            <a:extLst>
              <a:ext uri="{FF2B5EF4-FFF2-40B4-BE49-F238E27FC236}">
                <a16:creationId xmlns:a16="http://schemas.microsoft.com/office/drawing/2014/main" id="{9660F679-176D-F03D-120D-2A4B9A799D89}"/>
              </a:ext>
            </a:extLst>
          </p:cNvPr>
          <p:cNvSpPr/>
          <p:nvPr userDrawn="1"/>
        </p:nvSpPr>
        <p:spPr>
          <a:xfrm>
            <a:off x="0" y="0"/>
            <a:ext cx="9144000" cy="81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A04EB0F-E3F2-40C0-696A-67358940E6AB}"/>
              </a:ext>
            </a:extLst>
          </p:cNvPr>
          <p:cNvPicPr>
            <a:picLocks noChangeAspect="1"/>
          </p:cNvPicPr>
          <p:nvPr userDrawn="1"/>
        </p:nvPicPr>
        <p:blipFill>
          <a:blip r:embed="rId3"/>
          <a:srcRect/>
          <a:stretch/>
        </p:blipFill>
        <p:spPr>
          <a:xfrm>
            <a:off x="0" y="0"/>
            <a:ext cx="2068068" cy="981456"/>
          </a:xfrm>
          <a:prstGeom prst="rect">
            <a:avLst/>
          </a:prstGeom>
        </p:spPr>
      </p:pic>
      <p:pic>
        <p:nvPicPr>
          <p:cNvPr id="19" name="Picture 18">
            <a:extLst>
              <a:ext uri="{FF2B5EF4-FFF2-40B4-BE49-F238E27FC236}">
                <a16:creationId xmlns:a16="http://schemas.microsoft.com/office/drawing/2014/main" id="{29053BB1-2F86-098B-20CA-BC79E13115A7}"/>
              </a:ext>
            </a:extLst>
          </p:cNvPr>
          <p:cNvPicPr>
            <a:picLocks noChangeAspect="1"/>
          </p:cNvPicPr>
          <p:nvPr userDrawn="1"/>
        </p:nvPicPr>
        <p:blipFill>
          <a:blip r:embed="rId4"/>
          <a:srcRect/>
          <a:stretch/>
        </p:blipFill>
        <p:spPr>
          <a:xfrm>
            <a:off x="7646475" y="193854"/>
            <a:ext cx="350521" cy="315469"/>
          </a:xfrm>
          <a:prstGeom prst="rect">
            <a:avLst/>
          </a:prstGeom>
        </p:spPr>
      </p:pic>
      <p:pic>
        <p:nvPicPr>
          <p:cNvPr id="20" name="Picture 19">
            <a:extLst>
              <a:ext uri="{FF2B5EF4-FFF2-40B4-BE49-F238E27FC236}">
                <a16:creationId xmlns:a16="http://schemas.microsoft.com/office/drawing/2014/main" id="{87ACA756-CA0C-A56F-29DD-43502711F9A1}"/>
              </a:ext>
            </a:extLst>
          </p:cNvPr>
          <p:cNvPicPr>
            <a:picLocks noChangeAspect="1"/>
          </p:cNvPicPr>
          <p:nvPr userDrawn="1"/>
        </p:nvPicPr>
        <p:blipFill>
          <a:blip r:embed="rId5"/>
          <a:stretch>
            <a:fillRect/>
          </a:stretch>
        </p:blipFill>
        <p:spPr>
          <a:xfrm>
            <a:off x="8295773" y="208926"/>
            <a:ext cx="643690" cy="257476"/>
          </a:xfrm>
          <a:prstGeom prst="rect">
            <a:avLst/>
          </a:prstGeom>
        </p:spPr>
      </p:pic>
    </p:spTree>
    <p:extLst>
      <p:ext uri="{BB962C8B-B14F-4D97-AF65-F5344CB8AC3E}">
        <p14:creationId xmlns:p14="http://schemas.microsoft.com/office/powerpoint/2010/main" val="278205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0F5C7B9-24D7-874C-8DBB-3F92BBEDD7B9}" type="slidenum">
              <a:rPr lang="en-US" smtClean="0"/>
              <a:t>‹#›</a:t>
            </a:fld>
            <a:endParaRPr lang="en-US"/>
          </a:p>
        </p:txBody>
      </p:sp>
    </p:spTree>
    <p:extLst>
      <p:ext uri="{BB962C8B-B14F-4D97-AF65-F5344CB8AC3E}">
        <p14:creationId xmlns:p14="http://schemas.microsoft.com/office/powerpoint/2010/main" val="162854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134405"/>
            <a:ext cx="7886700" cy="625643"/>
          </a:xfrm>
        </p:spPr>
        <p:txBody>
          <a:bodyPr anchor="t" anchorCtr="0">
            <a:normAutofit/>
          </a:bodyPr>
          <a:lstStyle>
            <a:lvl1pPr>
              <a:defRPr sz="3300"/>
            </a:lvl1pPr>
          </a:lstStyle>
          <a:p>
            <a:r>
              <a:rPr lang="en-US"/>
              <a:t>Click to edit Master title style</a:t>
            </a:r>
            <a:endParaRPr lang="en-US" dirty="0"/>
          </a:p>
        </p:txBody>
      </p:sp>
      <p:sp>
        <p:nvSpPr>
          <p:cNvPr id="3" name="Text Placeholder 2"/>
          <p:cNvSpPr>
            <a:spLocks noGrp="1"/>
          </p:cNvSpPr>
          <p:nvPr>
            <p:ph type="body" idx="1"/>
          </p:nvPr>
        </p:nvSpPr>
        <p:spPr>
          <a:xfrm>
            <a:off x="628650" y="1864980"/>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0F5C7B9-24D7-874C-8DBB-3F92BBEDD7B9}" type="slidenum">
              <a:rPr lang="en-US" smtClean="0"/>
              <a:t>‹#›</a:t>
            </a:fld>
            <a:endParaRPr lang="en-US"/>
          </a:p>
        </p:txBody>
      </p:sp>
    </p:spTree>
    <p:extLst>
      <p:ext uri="{BB962C8B-B14F-4D97-AF65-F5344CB8AC3E}">
        <p14:creationId xmlns:p14="http://schemas.microsoft.com/office/powerpoint/2010/main" val="230851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134405"/>
            <a:ext cx="7886700" cy="625643"/>
          </a:xfrm>
        </p:spPr>
        <p:txBody>
          <a:bodyPr anchor="t" anchorCtr="0">
            <a:normAutofit/>
          </a:bodyPr>
          <a:lstStyle>
            <a:lvl1pPr>
              <a:defRPr sz="33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70F5C7B9-24D7-874C-8DBB-3F92BBEDD7B9}" type="slidenum">
              <a:rPr lang="en-US" smtClean="0"/>
              <a:t>‹#›</a:t>
            </a:fld>
            <a:endParaRPr lang="en-US"/>
          </a:p>
        </p:txBody>
      </p:sp>
    </p:spTree>
    <p:extLst>
      <p:ext uri="{BB962C8B-B14F-4D97-AF65-F5344CB8AC3E}">
        <p14:creationId xmlns:p14="http://schemas.microsoft.com/office/powerpoint/2010/main" val="390026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34405"/>
            <a:ext cx="2533936" cy="776897"/>
          </a:xfrm>
        </p:spPr>
        <p:txBody>
          <a:bodyPr anchor="t" anchorCtr="0">
            <a:noAutofit/>
          </a:bodyPr>
          <a:lstStyle>
            <a:lvl1pPr>
              <a:defRPr sz="2400"/>
            </a:lvl1pPr>
          </a:lstStyle>
          <a:p>
            <a:r>
              <a:rPr lang="en-US" dirty="0"/>
              <a:t>Click to edit title style</a:t>
            </a:r>
          </a:p>
        </p:txBody>
      </p:sp>
      <p:sp>
        <p:nvSpPr>
          <p:cNvPr id="3" name="Text Placeholder 2"/>
          <p:cNvSpPr>
            <a:spLocks noGrp="1"/>
          </p:cNvSpPr>
          <p:nvPr>
            <p:ph type="body" idx="1"/>
          </p:nvPr>
        </p:nvSpPr>
        <p:spPr>
          <a:xfrm>
            <a:off x="628650" y="2002484"/>
            <a:ext cx="2540812"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0F5C7B9-24D7-874C-8DBB-3F92BBEDD7B9}" type="slidenum">
              <a:rPr lang="en-US" smtClean="0"/>
              <a:t>‹#›</a:t>
            </a:fld>
            <a:endParaRPr lang="en-US"/>
          </a:p>
        </p:txBody>
      </p:sp>
      <p:sp>
        <p:nvSpPr>
          <p:cNvPr id="5" name="Picture Placeholder 4">
            <a:extLst>
              <a:ext uri="{FF2B5EF4-FFF2-40B4-BE49-F238E27FC236}">
                <a16:creationId xmlns:a16="http://schemas.microsoft.com/office/drawing/2014/main" id="{812FC27B-F51E-E344-0C51-58BE158C3CCE}"/>
              </a:ext>
            </a:extLst>
          </p:cNvPr>
          <p:cNvSpPr>
            <a:spLocks noGrp="1"/>
          </p:cNvSpPr>
          <p:nvPr>
            <p:ph type="pic" sz="quarter" idx="13"/>
          </p:nvPr>
        </p:nvSpPr>
        <p:spPr>
          <a:xfrm>
            <a:off x="4055366" y="939467"/>
            <a:ext cx="4114249" cy="3815017"/>
          </a:xfrm>
          <a:custGeom>
            <a:avLst/>
            <a:gdLst>
              <a:gd name="connsiteX0" fmla="*/ 0 w 3892550"/>
              <a:gd name="connsiteY0" fmla="*/ 483403 h 2900362"/>
              <a:gd name="connsiteX1" fmla="*/ 483403 w 3892550"/>
              <a:gd name="connsiteY1" fmla="*/ 0 h 2900362"/>
              <a:gd name="connsiteX2" fmla="*/ 3409147 w 3892550"/>
              <a:gd name="connsiteY2" fmla="*/ 0 h 2900362"/>
              <a:gd name="connsiteX3" fmla="*/ 3892550 w 3892550"/>
              <a:gd name="connsiteY3" fmla="*/ 483403 h 2900362"/>
              <a:gd name="connsiteX4" fmla="*/ 3892550 w 3892550"/>
              <a:gd name="connsiteY4" fmla="*/ 2416959 h 2900362"/>
              <a:gd name="connsiteX5" fmla="*/ 3409147 w 3892550"/>
              <a:gd name="connsiteY5" fmla="*/ 2900362 h 2900362"/>
              <a:gd name="connsiteX6" fmla="*/ 483403 w 3892550"/>
              <a:gd name="connsiteY6" fmla="*/ 2900362 h 2900362"/>
              <a:gd name="connsiteX7" fmla="*/ 0 w 3892550"/>
              <a:gd name="connsiteY7" fmla="*/ 2416959 h 2900362"/>
              <a:gd name="connsiteX8" fmla="*/ 0 w 3892550"/>
              <a:gd name="connsiteY8" fmla="*/ 483403 h 2900362"/>
              <a:gd name="connsiteX0" fmla="*/ 0 w 4167558"/>
              <a:gd name="connsiteY0" fmla="*/ 100889 h 3081613"/>
              <a:gd name="connsiteX1" fmla="*/ 758411 w 4167558"/>
              <a:gd name="connsiteY1" fmla="*/ 181251 h 3081613"/>
              <a:gd name="connsiteX2" fmla="*/ 3684155 w 4167558"/>
              <a:gd name="connsiteY2" fmla="*/ 181251 h 3081613"/>
              <a:gd name="connsiteX3" fmla="*/ 4167558 w 4167558"/>
              <a:gd name="connsiteY3" fmla="*/ 664654 h 3081613"/>
              <a:gd name="connsiteX4" fmla="*/ 4167558 w 4167558"/>
              <a:gd name="connsiteY4" fmla="*/ 2598210 h 3081613"/>
              <a:gd name="connsiteX5" fmla="*/ 3684155 w 4167558"/>
              <a:gd name="connsiteY5" fmla="*/ 3081613 h 3081613"/>
              <a:gd name="connsiteX6" fmla="*/ 758411 w 4167558"/>
              <a:gd name="connsiteY6" fmla="*/ 3081613 h 3081613"/>
              <a:gd name="connsiteX7" fmla="*/ 275008 w 4167558"/>
              <a:gd name="connsiteY7" fmla="*/ 2598210 h 3081613"/>
              <a:gd name="connsiteX8" fmla="*/ 0 w 4167558"/>
              <a:gd name="connsiteY8" fmla="*/ 100889 h 3081613"/>
              <a:gd name="connsiteX0" fmla="*/ 0 w 4167558"/>
              <a:gd name="connsiteY0" fmla="*/ 237005 h 3217729"/>
              <a:gd name="connsiteX1" fmla="*/ 2044071 w 4167558"/>
              <a:gd name="connsiteY1" fmla="*/ 1108 h 3217729"/>
              <a:gd name="connsiteX2" fmla="*/ 3684155 w 4167558"/>
              <a:gd name="connsiteY2" fmla="*/ 317367 h 3217729"/>
              <a:gd name="connsiteX3" fmla="*/ 4167558 w 4167558"/>
              <a:gd name="connsiteY3" fmla="*/ 800770 h 3217729"/>
              <a:gd name="connsiteX4" fmla="*/ 4167558 w 4167558"/>
              <a:gd name="connsiteY4" fmla="*/ 2734326 h 3217729"/>
              <a:gd name="connsiteX5" fmla="*/ 3684155 w 4167558"/>
              <a:gd name="connsiteY5" fmla="*/ 3217729 h 3217729"/>
              <a:gd name="connsiteX6" fmla="*/ 758411 w 4167558"/>
              <a:gd name="connsiteY6" fmla="*/ 3217729 h 3217729"/>
              <a:gd name="connsiteX7" fmla="*/ 275008 w 4167558"/>
              <a:gd name="connsiteY7" fmla="*/ 2734326 h 3217729"/>
              <a:gd name="connsiteX8" fmla="*/ 0 w 4167558"/>
              <a:gd name="connsiteY8" fmla="*/ 237005 h 3217729"/>
              <a:gd name="connsiteX0" fmla="*/ 0 w 4236968"/>
              <a:gd name="connsiteY0" fmla="*/ 237005 h 3217729"/>
              <a:gd name="connsiteX1" fmla="*/ 2044071 w 4236968"/>
              <a:gd name="connsiteY1" fmla="*/ 1108 h 3217729"/>
              <a:gd name="connsiteX2" fmla="*/ 4096666 w 4236968"/>
              <a:gd name="connsiteY2" fmla="*/ 269240 h 3217729"/>
              <a:gd name="connsiteX3" fmla="*/ 4167558 w 4236968"/>
              <a:gd name="connsiteY3" fmla="*/ 800770 h 3217729"/>
              <a:gd name="connsiteX4" fmla="*/ 4167558 w 4236968"/>
              <a:gd name="connsiteY4" fmla="*/ 2734326 h 3217729"/>
              <a:gd name="connsiteX5" fmla="*/ 3684155 w 4236968"/>
              <a:gd name="connsiteY5" fmla="*/ 3217729 h 3217729"/>
              <a:gd name="connsiteX6" fmla="*/ 758411 w 4236968"/>
              <a:gd name="connsiteY6" fmla="*/ 3217729 h 3217729"/>
              <a:gd name="connsiteX7" fmla="*/ 275008 w 4236968"/>
              <a:gd name="connsiteY7" fmla="*/ 2734326 h 3217729"/>
              <a:gd name="connsiteX8" fmla="*/ 0 w 4236968"/>
              <a:gd name="connsiteY8" fmla="*/ 237005 h 3217729"/>
              <a:gd name="connsiteX0" fmla="*/ 0 w 4236968"/>
              <a:gd name="connsiteY0" fmla="*/ 237005 h 3217729"/>
              <a:gd name="connsiteX1" fmla="*/ 2044071 w 4236968"/>
              <a:gd name="connsiteY1" fmla="*/ 1108 h 3217729"/>
              <a:gd name="connsiteX2" fmla="*/ 4096666 w 4236968"/>
              <a:gd name="connsiteY2" fmla="*/ 269240 h 3217729"/>
              <a:gd name="connsiteX3" fmla="*/ 4167558 w 4236968"/>
              <a:gd name="connsiteY3" fmla="*/ 800770 h 3217729"/>
              <a:gd name="connsiteX4" fmla="*/ 4167558 w 4236968"/>
              <a:gd name="connsiteY4" fmla="*/ 2734326 h 3217729"/>
              <a:gd name="connsiteX5" fmla="*/ 3684155 w 4236968"/>
              <a:gd name="connsiteY5" fmla="*/ 3217729 h 3217729"/>
              <a:gd name="connsiteX6" fmla="*/ 758411 w 4236968"/>
              <a:gd name="connsiteY6" fmla="*/ 3217729 h 3217729"/>
              <a:gd name="connsiteX7" fmla="*/ 275008 w 4236968"/>
              <a:gd name="connsiteY7" fmla="*/ 2734326 h 3217729"/>
              <a:gd name="connsiteX8" fmla="*/ 0 w 4236968"/>
              <a:gd name="connsiteY8" fmla="*/ 237005 h 3217729"/>
              <a:gd name="connsiteX0" fmla="*/ 0 w 4236968"/>
              <a:gd name="connsiteY0" fmla="*/ 237005 h 3217729"/>
              <a:gd name="connsiteX1" fmla="*/ 2044071 w 4236968"/>
              <a:gd name="connsiteY1" fmla="*/ 1108 h 3217729"/>
              <a:gd name="connsiteX2" fmla="*/ 4096666 w 4236968"/>
              <a:gd name="connsiteY2" fmla="*/ 269240 h 3217729"/>
              <a:gd name="connsiteX3" fmla="*/ 4167558 w 4236968"/>
              <a:gd name="connsiteY3" fmla="*/ 800770 h 3217729"/>
              <a:gd name="connsiteX4" fmla="*/ 4167558 w 4236968"/>
              <a:gd name="connsiteY4" fmla="*/ 2734326 h 3217729"/>
              <a:gd name="connsiteX5" fmla="*/ 3684155 w 4236968"/>
              <a:gd name="connsiteY5" fmla="*/ 3217729 h 3217729"/>
              <a:gd name="connsiteX6" fmla="*/ 758411 w 4236968"/>
              <a:gd name="connsiteY6" fmla="*/ 3217729 h 3217729"/>
              <a:gd name="connsiteX7" fmla="*/ 275008 w 4236968"/>
              <a:gd name="connsiteY7" fmla="*/ 2734326 h 3217729"/>
              <a:gd name="connsiteX8" fmla="*/ 0 w 4236968"/>
              <a:gd name="connsiteY8" fmla="*/ 237005 h 3217729"/>
              <a:gd name="connsiteX0" fmla="*/ 0 w 4236968"/>
              <a:gd name="connsiteY0" fmla="*/ 237005 h 3217729"/>
              <a:gd name="connsiteX1" fmla="*/ 1865316 w 4236968"/>
              <a:gd name="connsiteY1" fmla="*/ 1108 h 3217729"/>
              <a:gd name="connsiteX2" fmla="*/ 4096666 w 4236968"/>
              <a:gd name="connsiteY2" fmla="*/ 269240 h 3217729"/>
              <a:gd name="connsiteX3" fmla="*/ 4167558 w 4236968"/>
              <a:gd name="connsiteY3" fmla="*/ 800770 h 3217729"/>
              <a:gd name="connsiteX4" fmla="*/ 4167558 w 4236968"/>
              <a:gd name="connsiteY4" fmla="*/ 2734326 h 3217729"/>
              <a:gd name="connsiteX5" fmla="*/ 3684155 w 4236968"/>
              <a:gd name="connsiteY5" fmla="*/ 3217729 h 3217729"/>
              <a:gd name="connsiteX6" fmla="*/ 758411 w 4236968"/>
              <a:gd name="connsiteY6" fmla="*/ 3217729 h 3217729"/>
              <a:gd name="connsiteX7" fmla="*/ 275008 w 4236968"/>
              <a:gd name="connsiteY7" fmla="*/ 2734326 h 3217729"/>
              <a:gd name="connsiteX8" fmla="*/ 0 w 4236968"/>
              <a:gd name="connsiteY8" fmla="*/ 237005 h 3217729"/>
              <a:gd name="connsiteX0" fmla="*/ 0 w 4236968"/>
              <a:gd name="connsiteY0" fmla="*/ 249876 h 3216850"/>
              <a:gd name="connsiteX1" fmla="*/ 1865316 w 4236968"/>
              <a:gd name="connsiteY1" fmla="*/ 229 h 3216850"/>
              <a:gd name="connsiteX2" fmla="*/ 4096666 w 4236968"/>
              <a:gd name="connsiteY2" fmla="*/ 268361 h 3216850"/>
              <a:gd name="connsiteX3" fmla="*/ 4167558 w 4236968"/>
              <a:gd name="connsiteY3" fmla="*/ 799891 h 3216850"/>
              <a:gd name="connsiteX4" fmla="*/ 4167558 w 4236968"/>
              <a:gd name="connsiteY4" fmla="*/ 2733447 h 3216850"/>
              <a:gd name="connsiteX5" fmla="*/ 3684155 w 4236968"/>
              <a:gd name="connsiteY5" fmla="*/ 3216850 h 3216850"/>
              <a:gd name="connsiteX6" fmla="*/ 758411 w 4236968"/>
              <a:gd name="connsiteY6" fmla="*/ 3216850 h 3216850"/>
              <a:gd name="connsiteX7" fmla="*/ 275008 w 4236968"/>
              <a:gd name="connsiteY7" fmla="*/ 2733447 h 3216850"/>
              <a:gd name="connsiteX8" fmla="*/ 0 w 4236968"/>
              <a:gd name="connsiteY8" fmla="*/ 249876 h 3216850"/>
              <a:gd name="connsiteX0" fmla="*/ 0 w 4236968"/>
              <a:gd name="connsiteY0" fmla="*/ 249647 h 3216621"/>
              <a:gd name="connsiteX1" fmla="*/ 1865316 w 4236968"/>
              <a:gd name="connsiteY1" fmla="*/ 0 h 3216621"/>
              <a:gd name="connsiteX2" fmla="*/ 4096666 w 4236968"/>
              <a:gd name="connsiteY2" fmla="*/ 268132 h 3216621"/>
              <a:gd name="connsiteX3" fmla="*/ 4167558 w 4236968"/>
              <a:gd name="connsiteY3" fmla="*/ 799662 h 3216621"/>
              <a:gd name="connsiteX4" fmla="*/ 4167558 w 4236968"/>
              <a:gd name="connsiteY4" fmla="*/ 2733218 h 3216621"/>
              <a:gd name="connsiteX5" fmla="*/ 3684155 w 4236968"/>
              <a:gd name="connsiteY5" fmla="*/ 3216621 h 3216621"/>
              <a:gd name="connsiteX6" fmla="*/ 758411 w 4236968"/>
              <a:gd name="connsiteY6" fmla="*/ 3216621 h 3216621"/>
              <a:gd name="connsiteX7" fmla="*/ 275008 w 4236968"/>
              <a:gd name="connsiteY7" fmla="*/ 2733218 h 3216621"/>
              <a:gd name="connsiteX8" fmla="*/ 0 w 4236968"/>
              <a:gd name="connsiteY8" fmla="*/ 249647 h 3216621"/>
              <a:gd name="connsiteX0" fmla="*/ 0 w 4211651"/>
              <a:gd name="connsiteY0" fmla="*/ 249647 h 3216621"/>
              <a:gd name="connsiteX1" fmla="*/ 1865316 w 4211651"/>
              <a:gd name="connsiteY1" fmla="*/ 0 h 3216621"/>
              <a:gd name="connsiteX2" fmla="*/ 4096666 w 4211651"/>
              <a:gd name="connsiteY2" fmla="*/ 268132 h 3216621"/>
              <a:gd name="connsiteX3" fmla="*/ 4082065 w 4211651"/>
              <a:gd name="connsiteY3" fmla="*/ 1818140 h 3216621"/>
              <a:gd name="connsiteX4" fmla="*/ 4167558 w 4211651"/>
              <a:gd name="connsiteY4" fmla="*/ 2733218 h 3216621"/>
              <a:gd name="connsiteX5" fmla="*/ 3684155 w 4211651"/>
              <a:gd name="connsiteY5" fmla="*/ 3216621 h 3216621"/>
              <a:gd name="connsiteX6" fmla="*/ 758411 w 4211651"/>
              <a:gd name="connsiteY6" fmla="*/ 3216621 h 3216621"/>
              <a:gd name="connsiteX7" fmla="*/ 275008 w 4211651"/>
              <a:gd name="connsiteY7" fmla="*/ 2733218 h 3216621"/>
              <a:gd name="connsiteX8" fmla="*/ 0 w 4211651"/>
              <a:gd name="connsiteY8" fmla="*/ 249647 h 3216621"/>
              <a:gd name="connsiteX0" fmla="*/ 0 w 4192337"/>
              <a:gd name="connsiteY0" fmla="*/ 249647 h 3216621"/>
              <a:gd name="connsiteX1" fmla="*/ 1865316 w 4192337"/>
              <a:gd name="connsiteY1" fmla="*/ 0 h 3216621"/>
              <a:gd name="connsiteX2" fmla="*/ 4070647 w 4192337"/>
              <a:gd name="connsiteY2" fmla="*/ 271849 h 3216621"/>
              <a:gd name="connsiteX3" fmla="*/ 4082065 w 4192337"/>
              <a:gd name="connsiteY3" fmla="*/ 1818140 h 3216621"/>
              <a:gd name="connsiteX4" fmla="*/ 4167558 w 4192337"/>
              <a:gd name="connsiteY4" fmla="*/ 2733218 h 3216621"/>
              <a:gd name="connsiteX5" fmla="*/ 3684155 w 4192337"/>
              <a:gd name="connsiteY5" fmla="*/ 3216621 h 3216621"/>
              <a:gd name="connsiteX6" fmla="*/ 758411 w 4192337"/>
              <a:gd name="connsiteY6" fmla="*/ 3216621 h 3216621"/>
              <a:gd name="connsiteX7" fmla="*/ 275008 w 4192337"/>
              <a:gd name="connsiteY7" fmla="*/ 2733218 h 3216621"/>
              <a:gd name="connsiteX8" fmla="*/ 0 w 4192337"/>
              <a:gd name="connsiteY8" fmla="*/ 249647 h 3216621"/>
              <a:gd name="connsiteX0" fmla="*/ 0 w 4167558"/>
              <a:gd name="connsiteY0" fmla="*/ 249647 h 3216621"/>
              <a:gd name="connsiteX1" fmla="*/ 1865316 w 4167558"/>
              <a:gd name="connsiteY1" fmla="*/ 0 h 3216621"/>
              <a:gd name="connsiteX2" fmla="*/ 4070647 w 4167558"/>
              <a:gd name="connsiteY2" fmla="*/ 271849 h 3216621"/>
              <a:gd name="connsiteX3" fmla="*/ 4082065 w 4167558"/>
              <a:gd name="connsiteY3" fmla="*/ 1818140 h 3216621"/>
              <a:gd name="connsiteX4" fmla="*/ 4167558 w 4167558"/>
              <a:gd name="connsiteY4" fmla="*/ 2733218 h 3216621"/>
              <a:gd name="connsiteX5" fmla="*/ 3684155 w 4167558"/>
              <a:gd name="connsiteY5" fmla="*/ 3216621 h 3216621"/>
              <a:gd name="connsiteX6" fmla="*/ 758411 w 4167558"/>
              <a:gd name="connsiteY6" fmla="*/ 3216621 h 3216621"/>
              <a:gd name="connsiteX7" fmla="*/ 275008 w 4167558"/>
              <a:gd name="connsiteY7" fmla="*/ 2733218 h 3216621"/>
              <a:gd name="connsiteX8" fmla="*/ 0 w 4167558"/>
              <a:gd name="connsiteY8" fmla="*/ 249647 h 3216621"/>
              <a:gd name="connsiteX0" fmla="*/ 0 w 4167558"/>
              <a:gd name="connsiteY0" fmla="*/ 249647 h 3216621"/>
              <a:gd name="connsiteX1" fmla="*/ 1865316 w 4167558"/>
              <a:gd name="connsiteY1" fmla="*/ 0 h 3216621"/>
              <a:gd name="connsiteX2" fmla="*/ 4070647 w 4167558"/>
              <a:gd name="connsiteY2" fmla="*/ 271849 h 3216621"/>
              <a:gd name="connsiteX3" fmla="*/ 4082065 w 4167558"/>
              <a:gd name="connsiteY3" fmla="*/ 1818140 h 3216621"/>
              <a:gd name="connsiteX4" fmla="*/ 4167558 w 4167558"/>
              <a:gd name="connsiteY4" fmla="*/ 2733218 h 3216621"/>
              <a:gd name="connsiteX5" fmla="*/ 3684155 w 4167558"/>
              <a:gd name="connsiteY5" fmla="*/ 3216621 h 3216621"/>
              <a:gd name="connsiteX6" fmla="*/ 758411 w 4167558"/>
              <a:gd name="connsiteY6" fmla="*/ 3216621 h 3216621"/>
              <a:gd name="connsiteX7" fmla="*/ 275008 w 4167558"/>
              <a:gd name="connsiteY7" fmla="*/ 2733218 h 3216621"/>
              <a:gd name="connsiteX8" fmla="*/ 0 w 4167558"/>
              <a:gd name="connsiteY8" fmla="*/ 249647 h 3216621"/>
              <a:gd name="connsiteX0" fmla="*/ 0 w 4112354"/>
              <a:gd name="connsiteY0" fmla="*/ 249647 h 3216621"/>
              <a:gd name="connsiteX1" fmla="*/ 1865316 w 4112354"/>
              <a:gd name="connsiteY1" fmla="*/ 0 h 3216621"/>
              <a:gd name="connsiteX2" fmla="*/ 4070647 w 4112354"/>
              <a:gd name="connsiteY2" fmla="*/ 271849 h 3216621"/>
              <a:gd name="connsiteX3" fmla="*/ 4082065 w 4112354"/>
              <a:gd name="connsiteY3" fmla="*/ 1818140 h 3216621"/>
              <a:gd name="connsiteX4" fmla="*/ 3855324 w 4112354"/>
              <a:gd name="connsiteY4" fmla="*/ 2617989 h 3216621"/>
              <a:gd name="connsiteX5" fmla="*/ 3684155 w 4112354"/>
              <a:gd name="connsiteY5" fmla="*/ 3216621 h 3216621"/>
              <a:gd name="connsiteX6" fmla="*/ 758411 w 4112354"/>
              <a:gd name="connsiteY6" fmla="*/ 3216621 h 3216621"/>
              <a:gd name="connsiteX7" fmla="*/ 275008 w 4112354"/>
              <a:gd name="connsiteY7" fmla="*/ 2733218 h 3216621"/>
              <a:gd name="connsiteX8" fmla="*/ 0 w 4112354"/>
              <a:gd name="connsiteY8" fmla="*/ 249647 h 3216621"/>
              <a:gd name="connsiteX0" fmla="*/ 0 w 4112354"/>
              <a:gd name="connsiteY0" fmla="*/ 249647 h 3216621"/>
              <a:gd name="connsiteX1" fmla="*/ 1865316 w 4112354"/>
              <a:gd name="connsiteY1" fmla="*/ 0 h 3216621"/>
              <a:gd name="connsiteX2" fmla="*/ 4070647 w 4112354"/>
              <a:gd name="connsiteY2" fmla="*/ 271849 h 3216621"/>
              <a:gd name="connsiteX3" fmla="*/ 4082065 w 4112354"/>
              <a:gd name="connsiteY3" fmla="*/ 1818140 h 3216621"/>
              <a:gd name="connsiteX4" fmla="*/ 3684155 w 4112354"/>
              <a:gd name="connsiteY4" fmla="*/ 3216621 h 3216621"/>
              <a:gd name="connsiteX5" fmla="*/ 758411 w 4112354"/>
              <a:gd name="connsiteY5" fmla="*/ 3216621 h 3216621"/>
              <a:gd name="connsiteX6" fmla="*/ 275008 w 4112354"/>
              <a:gd name="connsiteY6" fmla="*/ 2733218 h 3216621"/>
              <a:gd name="connsiteX7" fmla="*/ 0 w 4112354"/>
              <a:gd name="connsiteY7" fmla="*/ 249647 h 3216621"/>
              <a:gd name="connsiteX0" fmla="*/ 0 w 4112354"/>
              <a:gd name="connsiteY0" fmla="*/ 249647 h 3324416"/>
              <a:gd name="connsiteX1" fmla="*/ 1865316 w 4112354"/>
              <a:gd name="connsiteY1" fmla="*/ 0 h 3324416"/>
              <a:gd name="connsiteX2" fmla="*/ 4070647 w 4112354"/>
              <a:gd name="connsiteY2" fmla="*/ 271849 h 3324416"/>
              <a:gd name="connsiteX3" fmla="*/ 4082065 w 4112354"/>
              <a:gd name="connsiteY3" fmla="*/ 1818140 h 3324416"/>
              <a:gd name="connsiteX4" fmla="*/ 2193609 w 4112354"/>
              <a:gd name="connsiteY4" fmla="*/ 3324416 h 3324416"/>
              <a:gd name="connsiteX5" fmla="*/ 758411 w 4112354"/>
              <a:gd name="connsiteY5" fmla="*/ 3216621 h 3324416"/>
              <a:gd name="connsiteX6" fmla="*/ 275008 w 4112354"/>
              <a:gd name="connsiteY6" fmla="*/ 2733218 h 3324416"/>
              <a:gd name="connsiteX7" fmla="*/ 0 w 4112354"/>
              <a:gd name="connsiteY7" fmla="*/ 249647 h 3324416"/>
              <a:gd name="connsiteX0" fmla="*/ 0 w 4112354"/>
              <a:gd name="connsiteY0" fmla="*/ 249647 h 3759313"/>
              <a:gd name="connsiteX1" fmla="*/ 1865316 w 4112354"/>
              <a:gd name="connsiteY1" fmla="*/ 0 h 3759313"/>
              <a:gd name="connsiteX2" fmla="*/ 4070647 w 4112354"/>
              <a:gd name="connsiteY2" fmla="*/ 271849 h 3759313"/>
              <a:gd name="connsiteX3" fmla="*/ 4082065 w 4112354"/>
              <a:gd name="connsiteY3" fmla="*/ 1818140 h 3759313"/>
              <a:gd name="connsiteX4" fmla="*/ 1115658 w 4112354"/>
              <a:gd name="connsiteY4" fmla="*/ 3759313 h 3759313"/>
              <a:gd name="connsiteX5" fmla="*/ 758411 w 4112354"/>
              <a:gd name="connsiteY5" fmla="*/ 3216621 h 3759313"/>
              <a:gd name="connsiteX6" fmla="*/ 275008 w 4112354"/>
              <a:gd name="connsiteY6" fmla="*/ 2733218 h 3759313"/>
              <a:gd name="connsiteX7" fmla="*/ 0 w 4112354"/>
              <a:gd name="connsiteY7" fmla="*/ 249647 h 3759313"/>
              <a:gd name="connsiteX0" fmla="*/ 0 w 4112354"/>
              <a:gd name="connsiteY0" fmla="*/ 249647 h 3759313"/>
              <a:gd name="connsiteX1" fmla="*/ 1865316 w 4112354"/>
              <a:gd name="connsiteY1" fmla="*/ 0 h 3759313"/>
              <a:gd name="connsiteX2" fmla="*/ 4070647 w 4112354"/>
              <a:gd name="connsiteY2" fmla="*/ 271849 h 3759313"/>
              <a:gd name="connsiteX3" fmla="*/ 4082065 w 4112354"/>
              <a:gd name="connsiteY3" fmla="*/ 1818140 h 3759313"/>
              <a:gd name="connsiteX4" fmla="*/ 1115658 w 4112354"/>
              <a:gd name="connsiteY4" fmla="*/ 3759313 h 3759313"/>
              <a:gd name="connsiteX5" fmla="*/ 758411 w 4112354"/>
              <a:gd name="connsiteY5" fmla="*/ 3216621 h 3759313"/>
              <a:gd name="connsiteX6" fmla="*/ 275008 w 4112354"/>
              <a:gd name="connsiteY6" fmla="*/ 2733218 h 3759313"/>
              <a:gd name="connsiteX7" fmla="*/ 0 w 4112354"/>
              <a:gd name="connsiteY7" fmla="*/ 249647 h 3759313"/>
              <a:gd name="connsiteX0" fmla="*/ 0 w 4112354"/>
              <a:gd name="connsiteY0" fmla="*/ 249647 h 3759313"/>
              <a:gd name="connsiteX1" fmla="*/ 1865316 w 4112354"/>
              <a:gd name="connsiteY1" fmla="*/ 0 h 3759313"/>
              <a:gd name="connsiteX2" fmla="*/ 4070647 w 4112354"/>
              <a:gd name="connsiteY2" fmla="*/ 271849 h 3759313"/>
              <a:gd name="connsiteX3" fmla="*/ 4082065 w 4112354"/>
              <a:gd name="connsiteY3" fmla="*/ 1818140 h 3759313"/>
              <a:gd name="connsiteX4" fmla="*/ 1115658 w 4112354"/>
              <a:gd name="connsiteY4" fmla="*/ 3759313 h 3759313"/>
              <a:gd name="connsiteX5" fmla="*/ 758411 w 4112354"/>
              <a:gd name="connsiteY5" fmla="*/ 3216621 h 3759313"/>
              <a:gd name="connsiteX6" fmla="*/ 275008 w 4112354"/>
              <a:gd name="connsiteY6" fmla="*/ 2733218 h 3759313"/>
              <a:gd name="connsiteX7" fmla="*/ 0 w 4112354"/>
              <a:gd name="connsiteY7" fmla="*/ 249647 h 3759313"/>
              <a:gd name="connsiteX0" fmla="*/ 0 w 4112354"/>
              <a:gd name="connsiteY0" fmla="*/ 249647 h 3759313"/>
              <a:gd name="connsiteX1" fmla="*/ 1865316 w 4112354"/>
              <a:gd name="connsiteY1" fmla="*/ 0 h 3759313"/>
              <a:gd name="connsiteX2" fmla="*/ 4070647 w 4112354"/>
              <a:gd name="connsiteY2" fmla="*/ 271849 h 3759313"/>
              <a:gd name="connsiteX3" fmla="*/ 4082065 w 4112354"/>
              <a:gd name="connsiteY3" fmla="*/ 1818140 h 3759313"/>
              <a:gd name="connsiteX4" fmla="*/ 1115658 w 4112354"/>
              <a:gd name="connsiteY4" fmla="*/ 3759313 h 3759313"/>
              <a:gd name="connsiteX5" fmla="*/ 758411 w 4112354"/>
              <a:gd name="connsiteY5" fmla="*/ 3216621 h 3759313"/>
              <a:gd name="connsiteX6" fmla="*/ 275008 w 4112354"/>
              <a:gd name="connsiteY6" fmla="*/ 2733218 h 3759313"/>
              <a:gd name="connsiteX7" fmla="*/ 0 w 4112354"/>
              <a:gd name="connsiteY7" fmla="*/ 249647 h 3759313"/>
              <a:gd name="connsiteX0" fmla="*/ 0 w 4112354"/>
              <a:gd name="connsiteY0" fmla="*/ 249647 h 3784346"/>
              <a:gd name="connsiteX1" fmla="*/ 1865316 w 4112354"/>
              <a:gd name="connsiteY1" fmla="*/ 0 h 3784346"/>
              <a:gd name="connsiteX2" fmla="*/ 4070647 w 4112354"/>
              <a:gd name="connsiteY2" fmla="*/ 271849 h 3784346"/>
              <a:gd name="connsiteX3" fmla="*/ 4082065 w 4112354"/>
              <a:gd name="connsiteY3" fmla="*/ 1818140 h 3784346"/>
              <a:gd name="connsiteX4" fmla="*/ 1115658 w 4112354"/>
              <a:gd name="connsiteY4" fmla="*/ 3759313 h 3784346"/>
              <a:gd name="connsiteX5" fmla="*/ 758411 w 4112354"/>
              <a:gd name="connsiteY5" fmla="*/ 3216621 h 3784346"/>
              <a:gd name="connsiteX6" fmla="*/ 275008 w 4112354"/>
              <a:gd name="connsiteY6" fmla="*/ 2733218 h 3784346"/>
              <a:gd name="connsiteX7" fmla="*/ 0 w 4112354"/>
              <a:gd name="connsiteY7" fmla="*/ 249647 h 3784346"/>
              <a:gd name="connsiteX0" fmla="*/ 0 w 4112354"/>
              <a:gd name="connsiteY0" fmla="*/ 249647 h 3805777"/>
              <a:gd name="connsiteX1" fmla="*/ 1865316 w 4112354"/>
              <a:gd name="connsiteY1" fmla="*/ 0 h 3805777"/>
              <a:gd name="connsiteX2" fmla="*/ 4070647 w 4112354"/>
              <a:gd name="connsiteY2" fmla="*/ 271849 h 3805777"/>
              <a:gd name="connsiteX3" fmla="*/ 4082065 w 4112354"/>
              <a:gd name="connsiteY3" fmla="*/ 1818140 h 3805777"/>
              <a:gd name="connsiteX4" fmla="*/ 1041317 w 4112354"/>
              <a:gd name="connsiteY4" fmla="*/ 3781616 h 3805777"/>
              <a:gd name="connsiteX5" fmla="*/ 758411 w 4112354"/>
              <a:gd name="connsiteY5" fmla="*/ 3216621 h 3805777"/>
              <a:gd name="connsiteX6" fmla="*/ 275008 w 4112354"/>
              <a:gd name="connsiteY6" fmla="*/ 2733218 h 3805777"/>
              <a:gd name="connsiteX7" fmla="*/ 0 w 4112354"/>
              <a:gd name="connsiteY7" fmla="*/ 249647 h 3805777"/>
              <a:gd name="connsiteX0" fmla="*/ 0 w 4112354"/>
              <a:gd name="connsiteY0" fmla="*/ 249647 h 3802786"/>
              <a:gd name="connsiteX1" fmla="*/ 1865316 w 4112354"/>
              <a:gd name="connsiteY1" fmla="*/ 0 h 3802786"/>
              <a:gd name="connsiteX2" fmla="*/ 4070647 w 4112354"/>
              <a:gd name="connsiteY2" fmla="*/ 271849 h 3802786"/>
              <a:gd name="connsiteX3" fmla="*/ 4082065 w 4112354"/>
              <a:gd name="connsiteY3" fmla="*/ 1818140 h 3802786"/>
              <a:gd name="connsiteX4" fmla="*/ 1041317 w 4112354"/>
              <a:gd name="connsiteY4" fmla="*/ 3781616 h 3802786"/>
              <a:gd name="connsiteX5" fmla="*/ 758411 w 4112354"/>
              <a:gd name="connsiteY5" fmla="*/ 3216621 h 3802786"/>
              <a:gd name="connsiteX6" fmla="*/ 275008 w 4112354"/>
              <a:gd name="connsiteY6" fmla="*/ 2733218 h 3802786"/>
              <a:gd name="connsiteX7" fmla="*/ 0 w 4112354"/>
              <a:gd name="connsiteY7" fmla="*/ 249647 h 3802786"/>
              <a:gd name="connsiteX0" fmla="*/ 0 w 4112354"/>
              <a:gd name="connsiteY0" fmla="*/ 249647 h 3812801"/>
              <a:gd name="connsiteX1" fmla="*/ 1865316 w 4112354"/>
              <a:gd name="connsiteY1" fmla="*/ 0 h 3812801"/>
              <a:gd name="connsiteX2" fmla="*/ 4070647 w 4112354"/>
              <a:gd name="connsiteY2" fmla="*/ 271849 h 3812801"/>
              <a:gd name="connsiteX3" fmla="*/ 4082065 w 4112354"/>
              <a:gd name="connsiteY3" fmla="*/ 1818140 h 3812801"/>
              <a:gd name="connsiteX4" fmla="*/ 1041317 w 4112354"/>
              <a:gd name="connsiteY4" fmla="*/ 3781616 h 3812801"/>
              <a:gd name="connsiteX5" fmla="*/ 765845 w 4112354"/>
              <a:gd name="connsiteY5" fmla="*/ 3417343 h 3812801"/>
              <a:gd name="connsiteX6" fmla="*/ 275008 w 4112354"/>
              <a:gd name="connsiteY6" fmla="*/ 2733218 h 3812801"/>
              <a:gd name="connsiteX7" fmla="*/ 0 w 4112354"/>
              <a:gd name="connsiteY7" fmla="*/ 249647 h 3812801"/>
              <a:gd name="connsiteX0" fmla="*/ 0 w 4112354"/>
              <a:gd name="connsiteY0" fmla="*/ 249647 h 3815236"/>
              <a:gd name="connsiteX1" fmla="*/ 1865316 w 4112354"/>
              <a:gd name="connsiteY1" fmla="*/ 0 h 3815236"/>
              <a:gd name="connsiteX2" fmla="*/ 4070647 w 4112354"/>
              <a:gd name="connsiteY2" fmla="*/ 271849 h 3815236"/>
              <a:gd name="connsiteX3" fmla="*/ 4082065 w 4112354"/>
              <a:gd name="connsiteY3" fmla="*/ 1818140 h 3815236"/>
              <a:gd name="connsiteX4" fmla="*/ 1041317 w 4112354"/>
              <a:gd name="connsiteY4" fmla="*/ 3781616 h 3815236"/>
              <a:gd name="connsiteX5" fmla="*/ 765845 w 4112354"/>
              <a:gd name="connsiteY5" fmla="*/ 3417343 h 3815236"/>
              <a:gd name="connsiteX6" fmla="*/ 275008 w 4112354"/>
              <a:gd name="connsiteY6" fmla="*/ 2733218 h 3815236"/>
              <a:gd name="connsiteX7" fmla="*/ 0 w 4112354"/>
              <a:gd name="connsiteY7" fmla="*/ 249647 h 3815236"/>
              <a:gd name="connsiteX0" fmla="*/ 0 w 4112354"/>
              <a:gd name="connsiteY0" fmla="*/ 249647 h 3919721"/>
              <a:gd name="connsiteX1" fmla="*/ 1865316 w 4112354"/>
              <a:gd name="connsiteY1" fmla="*/ 0 h 3919721"/>
              <a:gd name="connsiteX2" fmla="*/ 4070647 w 4112354"/>
              <a:gd name="connsiteY2" fmla="*/ 271849 h 3919721"/>
              <a:gd name="connsiteX3" fmla="*/ 4082065 w 4112354"/>
              <a:gd name="connsiteY3" fmla="*/ 1818140 h 3919721"/>
              <a:gd name="connsiteX4" fmla="*/ 1041317 w 4112354"/>
              <a:gd name="connsiteY4" fmla="*/ 3781616 h 3919721"/>
              <a:gd name="connsiteX5" fmla="*/ 862489 w 4112354"/>
              <a:gd name="connsiteY5" fmla="*/ 3792767 h 3919721"/>
              <a:gd name="connsiteX6" fmla="*/ 275008 w 4112354"/>
              <a:gd name="connsiteY6" fmla="*/ 2733218 h 3919721"/>
              <a:gd name="connsiteX7" fmla="*/ 0 w 4112354"/>
              <a:gd name="connsiteY7" fmla="*/ 249647 h 3919721"/>
              <a:gd name="connsiteX0" fmla="*/ 0 w 4112354"/>
              <a:gd name="connsiteY0" fmla="*/ 249647 h 3855985"/>
              <a:gd name="connsiteX1" fmla="*/ 1865316 w 4112354"/>
              <a:gd name="connsiteY1" fmla="*/ 0 h 3855985"/>
              <a:gd name="connsiteX2" fmla="*/ 4070647 w 4112354"/>
              <a:gd name="connsiteY2" fmla="*/ 271849 h 3855985"/>
              <a:gd name="connsiteX3" fmla="*/ 4082065 w 4112354"/>
              <a:gd name="connsiteY3" fmla="*/ 1818140 h 3855985"/>
              <a:gd name="connsiteX4" fmla="*/ 1041317 w 4112354"/>
              <a:gd name="connsiteY4" fmla="*/ 3781616 h 3855985"/>
              <a:gd name="connsiteX5" fmla="*/ 862489 w 4112354"/>
              <a:gd name="connsiteY5" fmla="*/ 3792767 h 3855985"/>
              <a:gd name="connsiteX6" fmla="*/ 275008 w 4112354"/>
              <a:gd name="connsiteY6" fmla="*/ 2733218 h 3855985"/>
              <a:gd name="connsiteX7" fmla="*/ 0 w 4112354"/>
              <a:gd name="connsiteY7" fmla="*/ 249647 h 3855985"/>
              <a:gd name="connsiteX0" fmla="*/ 0 w 4112354"/>
              <a:gd name="connsiteY0" fmla="*/ 249647 h 3805527"/>
              <a:gd name="connsiteX1" fmla="*/ 1865316 w 4112354"/>
              <a:gd name="connsiteY1" fmla="*/ 0 h 3805527"/>
              <a:gd name="connsiteX2" fmla="*/ 4070647 w 4112354"/>
              <a:gd name="connsiteY2" fmla="*/ 271849 h 3805527"/>
              <a:gd name="connsiteX3" fmla="*/ 4082065 w 4112354"/>
              <a:gd name="connsiteY3" fmla="*/ 1818140 h 3805527"/>
              <a:gd name="connsiteX4" fmla="*/ 1041317 w 4112354"/>
              <a:gd name="connsiteY4" fmla="*/ 3781616 h 3805527"/>
              <a:gd name="connsiteX5" fmla="*/ 862489 w 4112354"/>
              <a:gd name="connsiteY5" fmla="*/ 3792767 h 3805527"/>
              <a:gd name="connsiteX6" fmla="*/ 275008 w 4112354"/>
              <a:gd name="connsiteY6" fmla="*/ 2733218 h 3805527"/>
              <a:gd name="connsiteX7" fmla="*/ 0 w 4112354"/>
              <a:gd name="connsiteY7" fmla="*/ 249647 h 3805527"/>
              <a:gd name="connsiteX0" fmla="*/ 0 w 4112354"/>
              <a:gd name="connsiteY0" fmla="*/ 249647 h 3808881"/>
              <a:gd name="connsiteX1" fmla="*/ 1865316 w 4112354"/>
              <a:gd name="connsiteY1" fmla="*/ 0 h 3808881"/>
              <a:gd name="connsiteX2" fmla="*/ 4070647 w 4112354"/>
              <a:gd name="connsiteY2" fmla="*/ 271849 h 3808881"/>
              <a:gd name="connsiteX3" fmla="*/ 4082065 w 4112354"/>
              <a:gd name="connsiteY3" fmla="*/ 1818140 h 3808881"/>
              <a:gd name="connsiteX4" fmla="*/ 1041317 w 4112354"/>
              <a:gd name="connsiteY4" fmla="*/ 3781616 h 3808881"/>
              <a:gd name="connsiteX5" fmla="*/ 855054 w 4112354"/>
              <a:gd name="connsiteY5" fmla="*/ 3796484 h 3808881"/>
              <a:gd name="connsiteX6" fmla="*/ 275008 w 4112354"/>
              <a:gd name="connsiteY6" fmla="*/ 2733218 h 3808881"/>
              <a:gd name="connsiteX7" fmla="*/ 0 w 4112354"/>
              <a:gd name="connsiteY7" fmla="*/ 249647 h 3808881"/>
              <a:gd name="connsiteX0" fmla="*/ 0 w 4112354"/>
              <a:gd name="connsiteY0" fmla="*/ 249647 h 3808881"/>
              <a:gd name="connsiteX1" fmla="*/ 1865316 w 4112354"/>
              <a:gd name="connsiteY1" fmla="*/ 0 h 3808881"/>
              <a:gd name="connsiteX2" fmla="*/ 4070647 w 4112354"/>
              <a:gd name="connsiteY2" fmla="*/ 271849 h 3808881"/>
              <a:gd name="connsiteX3" fmla="*/ 4082065 w 4112354"/>
              <a:gd name="connsiteY3" fmla="*/ 1818140 h 3808881"/>
              <a:gd name="connsiteX4" fmla="*/ 1063620 w 4112354"/>
              <a:gd name="connsiteY4" fmla="*/ 3781616 h 3808881"/>
              <a:gd name="connsiteX5" fmla="*/ 855054 w 4112354"/>
              <a:gd name="connsiteY5" fmla="*/ 3796484 h 3808881"/>
              <a:gd name="connsiteX6" fmla="*/ 275008 w 4112354"/>
              <a:gd name="connsiteY6" fmla="*/ 2733218 h 3808881"/>
              <a:gd name="connsiteX7" fmla="*/ 0 w 4112354"/>
              <a:gd name="connsiteY7" fmla="*/ 249647 h 3808881"/>
              <a:gd name="connsiteX0" fmla="*/ 0 w 4112354"/>
              <a:gd name="connsiteY0" fmla="*/ 249647 h 3812118"/>
              <a:gd name="connsiteX1" fmla="*/ 1865316 w 4112354"/>
              <a:gd name="connsiteY1" fmla="*/ 0 h 3812118"/>
              <a:gd name="connsiteX2" fmla="*/ 4070647 w 4112354"/>
              <a:gd name="connsiteY2" fmla="*/ 271849 h 3812118"/>
              <a:gd name="connsiteX3" fmla="*/ 4082065 w 4112354"/>
              <a:gd name="connsiteY3" fmla="*/ 1818140 h 3812118"/>
              <a:gd name="connsiteX4" fmla="*/ 1063620 w 4112354"/>
              <a:gd name="connsiteY4" fmla="*/ 3781616 h 3812118"/>
              <a:gd name="connsiteX5" fmla="*/ 855054 w 4112354"/>
              <a:gd name="connsiteY5" fmla="*/ 3796484 h 3812118"/>
              <a:gd name="connsiteX6" fmla="*/ 275008 w 4112354"/>
              <a:gd name="connsiteY6" fmla="*/ 2733218 h 3812118"/>
              <a:gd name="connsiteX7" fmla="*/ 0 w 4112354"/>
              <a:gd name="connsiteY7" fmla="*/ 249647 h 3812118"/>
              <a:gd name="connsiteX0" fmla="*/ 0 w 4112354"/>
              <a:gd name="connsiteY0" fmla="*/ 249647 h 3807528"/>
              <a:gd name="connsiteX1" fmla="*/ 1865316 w 4112354"/>
              <a:gd name="connsiteY1" fmla="*/ 0 h 3807528"/>
              <a:gd name="connsiteX2" fmla="*/ 4070647 w 4112354"/>
              <a:gd name="connsiteY2" fmla="*/ 271849 h 3807528"/>
              <a:gd name="connsiteX3" fmla="*/ 4082065 w 4112354"/>
              <a:gd name="connsiteY3" fmla="*/ 1818140 h 3807528"/>
              <a:gd name="connsiteX4" fmla="*/ 1063620 w 4112354"/>
              <a:gd name="connsiteY4" fmla="*/ 3781616 h 3807528"/>
              <a:gd name="connsiteX5" fmla="*/ 855054 w 4112354"/>
              <a:gd name="connsiteY5" fmla="*/ 3796484 h 3807528"/>
              <a:gd name="connsiteX6" fmla="*/ 275008 w 4112354"/>
              <a:gd name="connsiteY6" fmla="*/ 2733218 h 3807528"/>
              <a:gd name="connsiteX7" fmla="*/ 0 w 4112354"/>
              <a:gd name="connsiteY7" fmla="*/ 249647 h 3807528"/>
              <a:gd name="connsiteX0" fmla="*/ 0 w 4112354"/>
              <a:gd name="connsiteY0" fmla="*/ 249647 h 3807528"/>
              <a:gd name="connsiteX1" fmla="*/ 1865316 w 4112354"/>
              <a:gd name="connsiteY1" fmla="*/ 0 h 3807528"/>
              <a:gd name="connsiteX2" fmla="*/ 4070647 w 4112354"/>
              <a:gd name="connsiteY2" fmla="*/ 271849 h 3807528"/>
              <a:gd name="connsiteX3" fmla="*/ 4082065 w 4112354"/>
              <a:gd name="connsiteY3" fmla="*/ 1818140 h 3807528"/>
              <a:gd name="connsiteX4" fmla="*/ 1063620 w 4112354"/>
              <a:gd name="connsiteY4" fmla="*/ 3781616 h 3807528"/>
              <a:gd name="connsiteX5" fmla="*/ 855054 w 4112354"/>
              <a:gd name="connsiteY5" fmla="*/ 3796484 h 3807528"/>
              <a:gd name="connsiteX6" fmla="*/ 275008 w 4112354"/>
              <a:gd name="connsiteY6" fmla="*/ 2733218 h 3807528"/>
              <a:gd name="connsiteX7" fmla="*/ 0 w 4112354"/>
              <a:gd name="connsiteY7" fmla="*/ 249647 h 3807528"/>
              <a:gd name="connsiteX0" fmla="*/ 0 w 4110532"/>
              <a:gd name="connsiteY0" fmla="*/ 249647 h 3807528"/>
              <a:gd name="connsiteX1" fmla="*/ 1865316 w 4110532"/>
              <a:gd name="connsiteY1" fmla="*/ 0 h 3807528"/>
              <a:gd name="connsiteX2" fmla="*/ 4070647 w 4110532"/>
              <a:gd name="connsiteY2" fmla="*/ 271849 h 3807528"/>
              <a:gd name="connsiteX3" fmla="*/ 4078348 w 4110532"/>
              <a:gd name="connsiteY3" fmla="*/ 1825575 h 3807528"/>
              <a:gd name="connsiteX4" fmla="*/ 1063620 w 4110532"/>
              <a:gd name="connsiteY4" fmla="*/ 3781616 h 3807528"/>
              <a:gd name="connsiteX5" fmla="*/ 855054 w 4110532"/>
              <a:gd name="connsiteY5" fmla="*/ 3796484 h 3807528"/>
              <a:gd name="connsiteX6" fmla="*/ 275008 w 4110532"/>
              <a:gd name="connsiteY6" fmla="*/ 2733218 h 3807528"/>
              <a:gd name="connsiteX7" fmla="*/ 0 w 4110532"/>
              <a:gd name="connsiteY7" fmla="*/ 249647 h 3807528"/>
              <a:gd name="connsiteX0" fmla="*/ 0 w 4110532"/>
              <a:gd name="connsiteY0" fmla="*/ 251758 h 3809639"/>
              <a:gd name="connsiteX1" fmla="*/ 1865316 w 4110532"/>
              <a:gd name="connsiteY1" fmla="*/ 2111 h 3809639"/>
              <a:gd name="connsiteX2" fmla="*/ 4070647 w 4110532"/>
              <a:gd name="connsiteY2" fmla="*/ 273960 h 3809639"/>
              <a:gd name="connsiteX3" fmla="*/ 4078348 w 4110532"/>
              <a:gd name="connsiteY3" fmla="*/ 1827686 h 3809639"/>
              <a:gd name="connsiteX4" fmla="*/ 1063620 w 4110532"/>
              <a:gd name="connsiteY4" fmla="*/ 3783727 h 3809639"/>
              <a:gd name="connsiteX5" fmla="*/ 855054 w 4110532"/>
              <a:gd name="connsiteY5" fmla="*/ 3798595 h 3809639"/>
              <a:gd name="connsiteX6" fmla="*/ 275008 w 4110532"/>
              <a:gd name="connsiteY6" fmla="*/ 2735329 h 3809639"/>
              <a:gd name="connsiteX7" fmla="*/ 0 w 4110532"/>
              <a:gd name="connsiteY7" fmla="*/ 251758 h 3809639"/>
              <a:gd name="connsiteX0" fmla="*/ 0 w 4110532"/>
              <a:gd name="connsiteY0" fmla="*/ 246201 h 3804082"/>
              <a:gd name="connsiteX1" fmla="*/ 4070647 w 4110532"/>
              <a:gd name="connsiteY1" fmla="*/ 268403 h 3804082"/>
              <a:gd name="connsiteX2" fmla="*/ 4078348 w 4110532"/>
              <a:gd name="connsiteY2" fmla="*/ 1822129 h 3804082"/>
              <a:gd name="connsiteX3" fmla="*/ 1063620 w 4110532"/>
              <a:gd name="connsiteY3" fmla="*/ 3778170 h 3804082"/>
              <a:gd name="connsiteX4" fmla="*/ 855054 w 4110532"/>
              <a:gd name="connsiteY4" fmla="*/ 3793038 h 3804082"/>
              <a:gd name="connsiteX5" fmla="*/ 275008 w 4110532"/>
              <a:gd name="connsiteY5" fmla="*/ 2729772 h 3804082"/>
              <a:gd name="connsiteX6" fmla="*/ 0 w 4110532"/>
              <a:gd name="connsiteY6" fmla="*/ 246201 h 3804082"/>
              <a:gd name="connsiteX0" fmla="*/ 0 w 4114249"/>
              <a:gd name="connsiteY0" fmla="*/ 233399 h 3824733"/>
              <a:gd name="connsiteX1" fmla="*/ 4074364 w 4114249"/>
              <a:gd name="connsiteY1" fmla="*/ 289054 h 3824733"/>
              <a:gd name="connsiteX2" fmla="*/ 4082065 w 4114249"/>
              <a:gd name="connsiteY2" fmla="*/ 1842780 h 3824733"/>
              <a:gd name="connsiteX3" fmla="*/ 1067337 w 4114249"/>
              <a:gd name="connsiteY3" fmla="*/ 3798821 h 3824733"/>
              <a:gd name="connsiteX4" fmla="*/ 858771 w 4114249"/>
              <a:gd name="connsiteY4" fmla="*/ 3813689 h 3824733"/>
              <a:gd name="connsiteX5" fmla="*/ 278725 w 4114249"/>
              <a:gd name="connsiteY5" fmla="*/ 2750423 h 3824733"/>
              <a:gd name="connsiteX6" fmla="*/ 0 w 4114249"/>
              <a:gd name="connsiteY6" fmla="*/ 233399 h 3824733"/>
              <a:gd name="connsiteX0" fmla="*/ 0 w 4114249"/>
              <a:gd name="connsiteY0" fmla="*/ 227044 h 3818378"/>
              <a:gd name="connsiteX1" fmla="*/ 4074364 w 4114249"/>
              <a:gd name="connsiteY1" fmla="*/ 282699 h 3818378"/>
              <a:gd name="connsiteX2" fmla="*/ 4082065 w 4114249"/>
              <a:gd name="connsiteY2" fmla="*/ 1836425 h 3818378"/>
              <a:gd name="connsiteX3" fmla="*/ 1067337 w 4114249"/>
              <a:gd name="connsiteY3" fmla="*/ 3792466 h 3818378"/>
              <a:gd name="connsiteX4" fmla="*/ 858771 w 4114249"/>
              <a:gd name="connsiteY4" fmla="*/ 3807334 h 3818378"/>
              <a:gd name="connsiteX5" fmla="*/ 278725 w 4114249"/>
              <a:gd name="connsiteY5" fmla="*/ 2744068 h 3818378"/>
              <a:gd name="connsiteX6" fmla="*/ 0 w 4114249"/>
              <a:gd name="connsiteY6" fmla="*/ 227044 h 3818378"/>
              <a:gd name="connsiteX0" fmla="*/ 0 w 4114249"/>
              <a:gd name="connsiteY0" fmla="*/ 219361 h 3810695"/>
              <a:gd name="connsiteX1" fmla="*/ 4074364 w 4114249"/>
              <a:gd name="connsiteY1" fmla="*/ 275016 h 3810695"/>
              <a:gd name="connsiteX2" fmla="*/ 4082065 w 4114249"/>
              <a:gd name="connsiteY2" fmla="*/ 1828742 h 3810695"/>
              <a:gd name="connsiteX3" fmla="*/ 1067337 w 4114249"/>
              <a:gd name="connsiteY3" fmla="*/ 3784783 h 3810695"/>
              <a:gd name="connsiteX4" fmla="*/ 858771 w 4114249"/>
              <a:gd name="connsiteY4" fmla="*/ 3799651 h 3810695"/>
              <a:gd name="connsiteX5" fmla="*/ 278725 w 4114249"/>
              <a:gd name="connsiteY5" fmla="*/ 2736385 h 3810695"/>
              <a:gd name="connsiteX6" fmla="*/ 0 w 4114249"/>
              <a:gd name="connsiteY6" fmla="*/ 219361 h 3810695"/>
              <a:gd name="connsiteX0" fmla="*/ 0 w 4114249"/>
              <a:gd name="connsiteY0" fmla="*/ 219361 h 3810695"/>
              <a:gd name="connsiteX1" fmla="*/ 4074364 w 4114249"/>
              <a:gd name="connsiteY1" fmla="*/ 275016 h 3810695"/>
              <a:gd name="connsiteX2" fmla="*/ 4082065 w 4114249"/>
              <a:gd name="connsiteY2" fmla="*/ 1828742 h 3810695"/>
              <a:gd name="connsiteX3" fmla="*/ 1067337 w 4114249"/>
              <a:gd name="connsiteY3" fmla="*/ 3784783 h 3810695"/>
              <a:gd name="connsiteX4" fmla="*/ 858771 w 4114249"/>
              <a:gd name="connsiteY4" fmla="*/ 3799651 h 3810695"/>
              <a:gd name="connsiteX5" fmla="*/ 278725 w 4114249"/>
              <a:gd name="connsiteY5" fmla="*/ 2736385 h 3810695"/>
              <a:gd name="connsiteX6" fmla="*/ 0 w 4114249"/>
              <a:gd name="connsiteY6" fmla="*/ 219361 h 3810695"/>
              <a:gd name="connsiteX0" fmla="*/ 135330 w 4249579"/>
              <a:gd name="connsiteY0" fmla="*/ 219361 h 3810695"/>
              <a:gd name="connsiteX1" fmla="*/ 4209694 w 4249579"/>
              <a:gd name="connsiteY1" fmla="*/ 275016 h 3810695"/>
              <a:gd name="connsiteX2" fmla="*/ 4217395 w 4249579"/>
              <a:gd name="connsiteY2" fmla="*/ 1828742 h 3810695"/>
              <a:gd name="connsiteX3" fmla="*/ 1202667 w 4249579"/>
              <a:gd name="connsiteY3" fmla="*/ 3784783 h 3810695"/>
              <a:gd name="connsiteX4" fmla="*/ 994101 w 4249579"/>
              <a:gd name="connsiteY4" fmla="*/ 3799651 h 3810695"/>
              <a:gd name="connsiteX5" fmla="*/ 135330 w 4249579"/>
              <a:gd name="connsiteY5" fmla="*/ 219361 h 3810695"/>
              <a:gd name="connsiteX0" fmla="*/ 0 w 4114249"/>
              <a:gd name="connsiteY0" fmla="*/ 219361 h 3810695"/>
              <a:gd name="connsiteX1" fmla="*/ 4074364 w 4114249"/>
              <a:gd name="connsiteY1" fmla="*/ 275016 h 3810695"/>
              <a:gd name="connsiteX2" fmla="*/ 4082065 w 4114249"/>
              <a:gd name="connsiteY2" fmla="*/ 1828742 h 3810695"/>
              <a:gd name="connsiteX3" fmla="*/ 1067337 w 4114249"/>
              <a:gd name="connsiteY3" fmla="*/ 3784783 h 3810695"/>
              <a:gd name="connsiteX4" fmla="*/ 858771 w 4114249"/>
              <a:gd name="connsiteY4" fmla="*/ 3799651 h 3810695"/>
              <a:gd name="connsiteX5" fmla="*/ 0 w 4114249"/>
              <a:gd name="connsiteY5" fmla="*/ 219361 h 3810695"/>
              <a:gd name="connsiteX0" fmla="*/ 0 w 4114249"/>
              <a:gd name="connsiteY0" fmla="*/ 219361 h 3804299"/>
              <a:gd name="connsiteX1" fmla="*/ 4074364 w 4114249"/>
              <a:gd name="connsiteY1" fmla="*/ 275016 h 3804299"/>
              <a:gd name="connsiteX2" fmla="*/ 4082065 w 4114249"/>
              <a:gd name="connsiteY2" fmla="*/ 1828742 h 3804299"/>
              <a:gd name="connsiteX3" fmla="*/ 1067337 w 4114249"/>
              <a:gd name="connsiteY3" fmla="*/ 3784783 h 3804299"/>
              <a:gd name="connsiteX4" fmla="*/ 843902 w 4114249"/>
              <a:gd name="connsiteY4" fmla="*/ 3792217 h 3804299"/>
              <a:gd name="connsiteX5" fmla="*/ 0 w 4114249"/>
              <a:gd name="connsiteY5" fmla="*/ 219361 h 3804299"/>
              <a:gd name="connsiteX0" fmla="*/ 0 w 4114249"/>
              <a:gd name="connsiteY0" fmla="*/ 219361 h 3804299"/>
              <a:gd name="connsiteX1" fmla="*/ 4074364 w 4114249"/>
              <a:gd name="connsiteY1" fmla="*/ 275016 h 3804299"/>
              <a:gd name="connsiteX2" fmla="*/ 4082065 w 4114249"/>
              <a:gd name="connsiteY2" fmla="*/ 1828742 h 3804299"/>
              <a:gd name="connsiteX3" fmla="*/ 1067337 w 4114249"/>
              <a:gd name="connsiteY3" fmla="*/ 3784783 h 3804299"/>
              <a:gd name="connsiteX4" fmla="*/ 843902 w 4114249"/>
              <a:gd name="connsiteY4" fmla="*/ 3792217 h 3804299"/>
              <a:gd name="connsiteX5" fmla="*/ 0 w 4114249"/>
              <a:gd name="connsiteY5" fmla="*/ 219361 h 3804299"/>
              <a:gd name="connsiteX0" fmla="*/ 0 w 4114249"/>
              <a:gd name="connsiteY0" fmla="*/ 219361 h 3804299"/>
              <a:gd name="connsiteX1" fmla="*/ 4074364 w 4114249"/>
              <a:gd name="connsiteY1" fmla="*/ 275016 h 3804299"/>
              <a:gd name="connsiteX2" fmla="*/ 4082065 w 4114249"/>
              <a:gd name="connsiteY2" fmla="*/ 1828742 h 3804299"/>
              <a:gd name="connsiteX3" fmla="*/ 1067337 w 4114249"/>
              <a:gd name="connsiteY3" fmla="*/ 3784783 h 3804299"/>
              <a:gd name="connsiteX4" fmla="*/ 843902 w 4114249"/>
              <a:gd name="connsiteY4" fmla="*/ 3792217 h 3804299"/>
              <a:gd name="connsiteX5" fmla="*/ 0 w 4114249"/>
              <a:gd name="connsiteY5" fmla="*/ 219361 h 3804299"/>
              <a:gd name="connsiteX0" fmla="*/ 0 w 4114249"/>
              <a:gd name="connsiteY0" fmla="*/ 219361 h 3800195"/>
              <a:gd name="connsiteX1" fmla="*/ 4074364 w 4114249"/>
              <a:gd name="connsiteY1" fmla="*/ 275016 h 3800195"/>
              <a:gd name="connsiteX2" fmla="*/ 4082065 w 4114249"/>
              <a:gd name="connsiteY2" fmla="*/ 1828742 h 3800195"/>
              <a:gd name="connsiteX3" fmla="*/ 1465064 w 4114249"/>
              <a:gd name="connsiteY3" fmla="*/ 3743895 h 3800195"/>
              <a:gd name="connsiteX4" fmla="*/ 843902 w 4114249"/>
              <a:gd name="connsiteY4" fmla="*/ 3792217 h 3800195"/>
              <a:gd name="connsiteX5" fmla="*/ 0 w 4114249"/>
              <a:gd name="connsiteY5" fmla="*/ 219361 h 3800195"/>
              <a:gd name="connsiteX0" fmla="*/ 0 w 4114249"/>
              <a:gd name="connsiteY0" fmla="*/ 219361 h 3813630"/>
              <a:gd name="connsiteX1" fmla="*/ 4074364 w 4114249"/>
              <a:gd name="connsiteY1" fmla="*/ 275016 h 3813630"/>
              <a:gd name="connsiteX2" fmla="*/ 4082065 w 4114249"/>
              <a:gd name="connsiteY2" fmla="*/ 1828742 h 3813630"/>
              <a:gd name="connsiteX3" fmla="*/ 1465064 w 4114249"/>
              <a:gd name="connsiteY3" fmla="*/ 3743895 h 3813630"/>
              <a:gd name="connsiteX4" fmla="*/ 843902 w 4114249"/>
              <a:gd name="connsiteY4" fmla="*/ 3792217 h 3813630"/>
              <a:gd name="connsiteX5" fmla="*/ 0 w 4114249"/>
              <a:gd name="connsiteY5" fmla="*/ 219361 h 3813630"/>
              <a:gd name="connsiteX0" fmla="*/ 0 w 4114249"/>
              <a:gd name="connsiteY0" fmla="*/ 219361 h 3803652"/>
              <a:gd name="connsiteX1" fmla="*/ 4074364 w 4114249"/>
              <a:gd name="connsiteY1" fmla="*/ 275016 h 3803652"/>
              <a:gd name="connsiteX2" fmla="*/ 4082065 w 4114249"/>
              <a:gd name="connsiteY2" fmla="*/ 1828742 h 3803652"/>
              <a:gd name="connsiteX3" fmla="*/ 1301513 w 4114249"/>
              <a:gd name="connsiteY3" fmla="*/ 3695573 h 3803652"/>
              <a:gd name="connsiteX4" fmla="*/ 843902 w 4114249"/>
              <a:gd name="connsiteY4" fmla="*/ 3792217 h 3803652"/>
              <a:gd name="connsiteX5" fmla="*/ 0 w 4114249"/>
              <a:gd name="connsiteY5" fmla="*/ 219361 h 3803652"/>
              <a:gd name="connsiteX0" fmla="*/ 0 w 4114249"/>
              <a:gd name="connsiteY0" fmla="*/ 219361 h 3808506"/>
              <a:gd name="connsiteX1" fmla="*/ 4074364 w 4114249"/>
              <a:gd name="connsiteY1" fmla="*/ 275016 h 3808506"/>
              <a:gd name="connsiteX2" fmla="*/ 4082065 w 4114249"/>
              <a:gd name="connsiteY2" fmla="*/ 1828742 h 3808506"/>
              <a:gd name="connsiteX3" fmla="*/ 1301513 w 4114249"/>
              <a:gd name="connsiteY3" fmla="*/ 3695573 h 3808506"/>
              <a:gd name="connsiteX4" fmla="*/ 843902 w 4114249"/>
              <a:gd name="connsiteY4" fmla="*/ 3792217 h 3808506"/>
              <a:gd name="connsiteX5" fmla="*/ 0 w 4114249"/>
              <a:gd name="connsiteY5" fmla="*/ 219361 h 3808506"/>
              <a:gd name="connsiteX0" fmla="*/ 0 w 4114249"/>
              <a:gd name="connsiteY0" fmla="*/ 219361 h 3815017"/>
              <a:gd name="connsiteX1" fmla="*/ 4074364 w 4114249"/>
              <a:gd name="connsiteY1" fmla="*/ 275016 h 3815017"/>
              <a:gd name="connsiteX2" fmla="*/ 4082065 w 4114249"/>
              <a:gd name="connsiteY2" fmla="*/ 1828742 h 3815017"/>
              <a:gd name="connsiteX3" fmla="*/ 1301513 w 4114249"/>
              <a:gd name="connsiteY3" fmla="*/ 3695573 h 3815017"/>
              <a:gd name="connsiteX4" fmla="*/ 843902 w 4114249"/>
              <a:gd name="connsiteY4" fmla="*/ 3792217 h 3815017"/>
              <a:gd name="connsiteX5" fmla="*/ 0 w 4114249"/>
              <a:gd name="connsiteY5" fmla="*/ 219361 h 3815017"/>
              <a:gd name="connsiteX0" fmla="*/ 0 w 4114249"/>
              <a:gd name="connsiteY0" fmla="*/ 219361 h 3815017"/>
              <a:gd name="connsiteX1" fmla="*/ 4074364 w 4114249"/>
              <a:gd name="connsiteY1" fmla="*/ 275016 h 3815017"/>
              <a:gd name="connsiteX2" fmla="*/ 4082065 w 4114249"/>
              <a:gd name="connsiteY2" fmla="*/ 1828742 h 3815017"/>
              <a:gd name="connsiteX3" fmla="*/ 1301513 w 4114249"/>
              <a:gd name="connsiteY3" fmla="*/ 3695573 h 3815017"/>
              <a:gd name="connsiteX4" fmla="*/ 843902 w 4114249"/>
              <a:gd name="connsiteY4" fmla="*/ 3792217 h 3815017"/>
              <a:gd name="connsiteX5" fmla="*/ 0 w 4114249"/>
              <a:gd name="connsiteY5" fmla="*/ 219361 h 381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249" h="3815017">
                <a:moveTo>
                  <a:pt x="0" y="219361"/>
                </a:moveTo>
                <a:cubicBezTo>
                  <a:pt x="1561874" y="-175999"/>
                  <a:pt x="3338882" y="38381"/>
                  <a:pt x="4074364" y="275016"/>
                </a:cubicBezTo>
                <a:cubicBezTo>
                  <a:pt x="4133184" y="408830"/>
                  <a:pt x="4119236" y="1442820"/>
                  <a:pt x="4082065" y="1828742"/>
                </a:cubicBezTo>
                <a:cubicBezTo>
                  <a:pt x="2963165" y="2877244"/>
                  <a:pt x="1647338" y="3553086"/>
                  <a:pt x="1301513" y="3695573"/>
                </a:cubicBezTo>
                <a:cubicBezTo>
                  <a:pt x="955688" y="3838060"/>
                  <a:pt x="925813" y="3828149"/>
                  <a:pt x="843902" y="3792217"/>
                </a:cubicBezTo>
                <a:cubicBezTo>
                  <a:pt x="680881" y="2800253"/>
                  <a:pt x="452809" y="1591103"/>
                  <a:pt x="0" y="219361"/>
                </a:cubicBezTo>
                <a:close/>
              </a:path>
            </a:pathLst>
          </a:custGeom>
          <a:solidFill>
            <a:schemeClr val="bg2"/>
          </a:solidFill>
        </p:spPr>
        <p:txBody>
          <a:bodyPr anchor="ctr" anchorCtr="0"/>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91547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10/14/2025</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6034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D81A30-A776-C34E-AA40-B882A67DC71C}"/>
              </a:ext>
            </a:extLst>
          </p:cNvPr>
          <p:cNvPicPr>
            <a:picLocks noChangeAspect="1"/>
          </p:cNvPicPr>
          <p:nvPr userDrawn="1"/>
        </p:nvPicPr>
        <p:blipFill>
          <a:blip r:embed="rId9"/>
          <a:srcRect/>
          <a:stretch/>
        </p:blipFill>
        <p:spPr>
          <a:xfrm>
            <a:off x="0" y="4457700"/>
            <a:ext cx="9144000" cy="685800"/>
          </a:xfrm>
          <a:prstGeom prst="rect">
            <a:avLst/>
          </a:prstGeom>
        </p:spPr>
      </p:pic>
      <p:sp>
        <p:nvSpPr>
          <p:cNvPr id="2" name="Title Placeholder 1"/>
          <p:cNvSpPr>
            <a:spLocks noGrp="1"/>
          </p:cNvSpPr>
          <p:nvPr>
            <p:ph type="title"/>
          </p:nvPr>
        </p:nvSpPr>
        <p:spPr>
          <a:xfrm>
            <a:off x="628650" y="1134405"/>
            <a:ext cx="7886700" cy="618768"/>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64980"/>
            <a:ext cx="7886700" cy="2340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8883A81A-73B0-574F-ACE9-3198D6F0E7E9}"/>
              </a:ext>
            </a:extLst>
          </p:cNvPr>
          <p:cNvPicPr>
            <a:picLocks noChangeAspect="1"/>
          </p:cNvPicPr>
          <p:nvPr userDrawn="1"/>
        </p:nvPicPr>
        <p:blipFill>
          <a:blip r:embed="rId10"/>
          <a:srcRect/>
          <a:stretch/>
        </p:blipFill>
        <p:spPr>
          <a:xfrm>
            <a:off x="142504" y="106878"/>
            <a:ext cx="522514" cy="522514"/>
          </a:xfrm>
          <a:prstGeom prst="rect">
            <a:avLst/>
          </a:prstGeom>
        </p:spPr>
      </p:pic>
      <p:sp>
        <p:nvSpPr>
          <p:cNvPr id="6" name="Slide Number Placeholder 5"/>
          <p:cNvSpPr>
            <a:spLocks noGrp="1"/>
          </p:cNvSpPr>
          <p:nvPr>
            <p:ph type="sldNum" sz="quarter" idx="4"/>
          </p:nvPr>
        </p:nvSpPr>
        <p:spPr>
          <a:xfrm>
            <a:off x="8160774" y="4831077"/>
            <a:ext cx="589936" cy="273844"/>
          </a:xfrm>
          <a:prstGeom prst="rect">
            <a:avLst/>
          </a:prstGeom>
        </p:spPr>
        <p:txBody>
          <a:bodyPr vert="horz" lIns="91440" tIns="45720" rIns="91440" bIns="45720" rtlCol="0" anchor="ctr"/>
          <a:lstStyle>
            <a:lvl1pPr algn="ctr">
              <a:defRPr sz="900">
                <a:solidFill>
                  <a:schemeClr val="bg1"/>
                </a:solidFill>
              </a:defRPr>
            </a:lvl1pPr>
          </a:lstStyle>
          <a:p>
            <a:fld id="{70F5C7B9-24D7-874C-8DBB-3F92BBEDD7B9}" type="slidenum">
              <a:rPr lang="en-US" smtClean="0"/>
              <a:pPr/>
              <a:t>‹#›</a:t>
            </a:fld>
            <a:endParaRPr lang="en-US" dirty="0"/>
          </a:p>
        </p:txBody>
      </p:sp>
    </p:spTree>
    <p:extLst>
      <p:ext uri="{BB962C8B-B14F-4D97-AF65-F5344CB8AC3E}">
        <p14:creationId xmlns:p14="http://schemas.microsoft.com/office/powerpoint/2010/main" val="417291865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9" r:id="rId5"/>
    <p:sldLayoutId id="2147483670" r:id="rId6"/>
    <p:sldLayoutId id="2147483671" r:id="rId7"/>
  </p:sldLayoutIdLst>
  <p:txStyles>
    <p:titleStyle>
      <a:lvl1pPr algn="l" defTabSz="685800" rtl="0" eaLnBrk="1" latinLnBrk="0" hangingPunct="1">
        <a:lnSpc>
          <a:spcPct val="90000"/>
        </a:lnSpc>
        <a:spcBef>
          <a:spcPct val="0"/>
        </a:spcBef>
        <a:buNone/>
        <a:defRPr sz="3300" b="1" i="0"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2"/>
        </a:buClr>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2"/>
        </a:buClr>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2"/>
        </a:buClr>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yheartlandsicb.shipc@nh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learning.rcgp.org.uk/mod/book/view.php?id=12647&amp;chapterid=442"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future.nhs.uk/connect.ti/A_M_R/view?objectID=59610096" TargetMode="External"/><Relationship Id="rId2" Type="http://schemas.openxmlformats.org/officeDocument/2006/relationships/hyperlink" Target="https://youtu.be/4IC3vWp5JCk" TargetMode="External"/><Relationship Id="rId1" Type="http://schemas.openxmlformats.org/officeDocument/2006/relationships/slideLayout" Target="../slideLayouts/slideLayout3.xml"/><Relationship Id="rId4" Type="http://schemas.openxmlformats.org/officeDocument/2006/relationships/hyperlink" Target="mailto:wendy.thomas20@nh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sLDSNvQjXe8"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5B2C-EA92-2E2F-3001-4741AA4468B8}"/>
              </a:ext>
            </a:extLst>
          </p:cNvPr>
          <p:cNvSpPr>
            <a:spLocks noGrp="1"/>
          </p:cNvSpPr>
          <p:nvPr>
            <p:ph type="ctrTitle"/>
          </p:nvPr>
        </p:nvSpPr>
        <p:spPr/>
        <p:txBody>
          <a:bodyPr/>
          <a:lstStyle/>
          <a:p>
            <a:r>
              <a:rPr lang="en-US" sz="3600" dirty="0"/>
              <a:t>Improving Hydration in the community</a:t>
            </a:r>
          </a:p>
        </p:txBody>
      </p:sp>
      <p:sp>
        <p:nvSpPr>
          <p:cNvPr id="3" name="Subtitle 2">
            <a:extLst>
              <a:ext uri="{FF2B5EF4-FFF2-40B4-BE49-F238E27FC236}">
                <a16:creationId xmlns:a16="http://schemas.microsoft.com/office/drawing/2014/main" id="{4AF09CE7-FC59-A8D9-230E-A2D0932D00F7}"/>
              </a:ext>
            </a:extLst>
          </p:cNvPr>
          <p:cNvSpPr>
            <a:spLocks noGrp="1"/>
          </p:cNvSpPr>
          <p:nvPr>
            <p:ph type="subTitle" idx="1"/>
          </p:nvPr>
        </p:nvSpPr>
        <p:spPr>
          <a:xfrm>
            <a:off x="628649" y="3169455"/>
            <a:ext cx="4847703" cy="1874817"/>
          </a:xfrm>
        </p:spPr>
        <p:txBody>
          <a:bodyPr>
            <a:normAutofit lnSpcReduction="10000"/>
          </a:bodyPr>
          <a:lstStyle/>
          <a:p>
            <a:r>
              <a:rPr lang="en-US" b="1" dirty="0"/>
              <a:t>Sharon Egdell IPC Lead for the Integrated Care System</a:t>
            </a:r>
          </a:p>
          <a:p>
            <a:r>
              <a:rPr lang="en-US" b="1" dirty="0"/>
              <a:t>IPC queries </a:t>
            </a:r>
            <a:r>
              <a:rPr lang="en-GB" b="1" dirty="0"/>
              <a:t> </a:t>
            </a:r>
            <a:r>
              <a:rPr lang="en-GB" b="1" dirty="0">
                <a:hlinkClick r:id="rId2"/>
              </a:rPr>
              <a:t>syheartlandsicb.shipc@nhs.net</a:t>
            </a:r>
            <a:endParaRPr lang="en-GB" b="1" dirty="0"/>
          </a:p>
          <a:p>
            <a:endParaRPr lang="en-US" b="1" dirty="0"/>
          </a:p>
          <a:p>
            <a:r>
              <a:rPr lang="en-US" b="1" dirty="0"/>
              <a:t> October 2025  </a:t>
            </a:r>
            <a:endParaRPr lang="en-GB" dirty="0"/>
          </a:p>
        </p:txBody>
      </p:sp>
    </p:spTree>
    <p:extLst>
      <p:ext uri="{BB962C8B-B14F-4D97-AF65-F5344CB8AC3E}">
        <p14:creationId xmlns:p14="http://schemas.microsoft.com/office/powerpoint/2010/main" val="269047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02DA8-8951-E31D-6C98-45FF7DEE2EDD}"/>
              </a:ext>
            </a:extLst>
          </p:cNvPr>
          <p:cNvSpPr txBox="1"/>
          <p:nvPr/>
        </p:nvSpPr>
        <p:spPr>
          <a:xfrm>
            <a:off x="282175" y="1617722"/>
            <a:ext cx="3181380" cy="1107996"/>
          </a:xfrm>
          <a:prstGeom prst="rect">
            <a:avLst/>
          </a:prstGeom>
          <a:noFill/>
        </p:spPr>
        <p:txBody>
          <a:bodyPr wrap="square">
            <a:spAutoFit/>
          </a:bodyPr>
          <a:lstStyle/>
          <a:p>
            <a:r>
              <a:rPr lang="en-GB" sz="3300" b="1" dirty="0">
                <a:solidFill>
                  <a:srgbClr val="103E67"/>
                </a:solidFill>
                <a:latin typeface="Arial" panose="020B0604020202020204"/>
                <a:ea typeface="+mj-ea"/>
                <a:cs typeface="+mj-cs"/>
              </a:rPr>
              <a:t>PDSA 2 demographics</a:t>
            </a:r>
            <a:endParaRPr lang="en-GB" sz="1013" dirty="0"/>
          </a:p>
        </p:txBody>
      </p:sp>
      <p:pic>
        <p:nvPicPr>
          <p:cNvPr id="3" name="Picture 2">
            <a:extLst>
              <a:ext uri="{FF2B5EF4-FFF2-40B4-BE49-F238E27FC236}">
                <a16:creationId xmlns:a16="http://schemas.microsoft.com/office/drawing/2014/main" id="{A2BA8140-D592-F59C-D16E-0717545E33E9}"/>
              </a:ext>
            </a:extLst>
          </p:cNvPr>
          <p:cNvPicPr>
            <a:picLocks noChangeAspect="1"/>
          </p:cNvPicPr>
          <p:nvPr/>
        </p:nvPicPr>
        <p:blipFill>
          <a:blip r:embed="rId3"/>
          <a:stretch>
            <a:fillRect/>
          </a:stretch>
        </p:blipFill>
        <p:spPr>
          <a:xfrm>
            <a:off x="3703754" y="77763"/>
            <a:ext cx="4022492" cy="4672664"/>
          </a:xfrm>
          <a:prstGeom prst="rect">
            <a:avLst/>
          </a:prstGeom>
        </p:spPr>
      </p:pic>
    </p:spTree>
    <p:extLst>
      <p:ext uri="{BB962C8B-B14F-4D97-AF65-F5344CB8AC3E}">
        <p14:creationId xmlns:p14="http://schemas.microsoft.com/office/powerpoint/2010/main" val="385622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02DA8-8951-E31D-6C98-45FF7DEE2EDD}"/>
              </a:ext>
            </a:extLst>
          </p:cNvPr>
          <p:cNvSpPr txBox="1"/>
          <p:nvPr/>
        </p:nvSpPr>
        <p:spPr>
          <a:xfrm>
            <a:off x="744865" y="1522099"/>
            <a:ext cx="2171756" cy="1107996"/>
          </a:xfrm>
          <a:prstGeom prst="rect">
            <a:avLst/>
          </a:prstGeom>
          <a:noFill/>
        </p:spPr>
        <p:txBody>
          <a:bodyPr wrap="square">
            <a:spAutoFit/>
          </a:bodyPr>
          <a:lstStyle/>
          <a:p>
            <a:r>
              <a:rPr lang="en-GB" sz="3300" b="1" dirty="0">
                <a:solidFill>
                  <a:srgbClr val="103E67"/>
                </a:solidFill>
                <a:latin typeface="Arial" panose="020B0604020202020204"/>
                <a:ea typeface="+mj-ea"/>
                <a:cs typeface="+mj-cs"/>
              </a:rPr>
              <a:t>PDSA 2 impact</a:t>
            </a:r>
            <a:endParaRPr lang="en-GB" sz="1013" dirty="0"/>
          </a:p>
        </p:txBody>
      </p:sp>
      <p:pic>
        <p:nvPicPr>
          <p:cNvPr id="3" name="Picture 2">
            <a:extLst>
              <a:ext uri="{FF2B5EF4-FFF2-40B4-BE49-F238E27FC236}">
                <a16:creationId xmlns:a16="http://schemas.microsoft.com/office/drawing/2014/main" id="{2C8A8474-4A12-EE6E-F551-8D4AA4C8953C}"/>
              </a:ext>
            </a:extLst>
          </p:cNvPr>
          <p:cNvPicPr>
            <a:picLocks noChangeAspect="1"/>
          </p:cNvPicPr>
          <p:nvPr/>
        </p:nvPicPr>
        <p:blipFill>
          <a:blip r:embed="rId3"/>
          <a:stretch>
            <a:fillRect/>
          </a:stretch>
        </p:blipFill>
        <p:spPr>
          <a:xfrm>
            <a:off x="3417876" y="102532"/>
            <a:ext cx="4981261" cy="4605601"/>
          </a:xfrm>
          <a:prstGeom prst="rect">
            <a:avLst/>
          </a:prstGeom>
        </p:spPr>
      </p:pic>
    </p:spTree>
    <p:extLst>
      <p:ext uri="{BB962C8B-B14F-4D97-AF65-F5344CB8AC3E}">
        <p14:creationId xmlns:p14="http://schemas.microsoft.com/office/powerpoint/2010/main" val="365565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02DA8-8951-E31D-6C98-45FF7DEE2EDD}"/>
              </a:ext>
            </a:extLst>
          </p:cNvPr>
          <p:cNvSpPr txBox="1"/>
          <p:nvPr/>
        </p:nvSpPr>
        <p:spPr>
          <a:xfrm>
            <a:off x="719167" y="1648611"/>
            <a:ext cx="2694068" cy="1107996"/>
          </a:xfrm>
          <a:prstGeom prst="rect">
            <a:avLst/>
          </a:prstGeom>
          <a:noFill/>
        </p:spPr>
        <p:txBody>
          <a:bodyPr wrap="square">
            <a:spAutoFit/>
          </a:bodyPr>
          <a:lstStyle/>
          <a:p>
            <a:r>
              <a:rPr lang="en-GB" sz="3300" b="1" dirty="0">
                <a:solidFill>
                  <a:srgbClr val="103E67"/>
                </a:solidFill>
                <a:latin typeface="Arial" panose="020B0604020202020204"/>
                <a:ea typeface="+mj-ea"/>
                <a:cs typeface="+mj-cs"/>
              </a:rPr>
              <a:t>PDSA 2 evaluation</a:t>
            </a:r>
            <a:endParaRPr lang="en-GB" sz="1013" dirty="0"/>
          </a:p>
        </p:txBody>
      </p:sp>
      <p:pic>
        <p:nvPicPr>
          <p:cNvPr id="3" name="Picture 2">
            <a:extLst>
              <a:ext uri="{FF2B5EF4-FFF2-40B4-BE49-F238E27FC236}">
                <a16:creationId xmlns:a16="http://schemas.microsoft.com/office/drawing/2014/main" id="{CB0C56CE-B20C-B012-FC88-42182D435ED4}"/>
              </a:ext>
            </a:extLst>
          </p:cNvPr>
          <p:cNvPicPr>
            <a:picLocks noChangeAspect="1"/>
          </p:cNvPicPr>
          <p:nvPr/>
        </p:nvPicPr>
        <p:blipFill>
          <a:blip r:embed="rId3"/>
          <a:stretch>
            <a:fillRect/>
          </a:stretch>
        </p:blipFill>
        <p:spPr>
          <a:xfrm>
            <a:off x="3757065" y="65436"/>
            <a:ext cx="4215360" cy="4671530"/>
          </a:xfrm>
          <a:prstGeom prst="rect">
            <a:avLst/>
          </a:prstGeom>
        </p:spPr>
      </p:pic>
    </p:spTree>
    <p:extLst>
      <p:ext uri="{BB962C8B-B14F-4D97-AF65-F5344CB8AC3E}">
        <p14:creationId xmlns:p14="http://schemas.microsoft.com/office/powerpoint/2010/main" val="90922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FBF-FDD7-4F0F-BD4F-95A4F7EA8061}"/>
              </a:ext>
            </a:extLst>
          </p:cNvPr>
          <p:cNvSpPr>
            <a:spLocks noGrp="1"/>
          </p:cNvSpPr>
          <p:nvPr>
            <p:ph type="title"/>
          </p:nvPr>
        </p:nvSpPr>
        <p:spPr/>
        <p:txBody>
          <a:bodyPr/>
          <a:lstStyle/>
          <a:p>
            <a:r>
              <a:rPr lang="en-GB" dirty="0"/>
              <a:t>Participants feedback: </a:t>
            </a:r>
          </a:p>
        </p:txBody>
      </p:sp>
      <p:sp>
        <p:nvSpPr>
          <p:cNvPr id="8" name="Content Placeholder 7">
            <a:extLst>
              <a:ext uri="{FF2B5EF4-FFF2-40B4-BE49-F238E27FC236}">
                <a16:creationId xmlns:a16="http://schemas.microsoft.com/office/drawing/2014/main" id="{3A972755-F1A9-8274-49A3-1E4BF08AE777}"/>
              </a:ext>
            </a:extLst>
          </p:cNvPr>
          <p:cNvSpPr>
            <a:spLocks noGrp="1"/>
          </p:cNvSpPr>
          <p:nvPr>
            <p:ph idx="1"/>
          </p:nvPr>
        </p:nvSpPr>
        <p:spPr>
          <a:xfrm>
            <a:off x="628650" y="1689197"/>
            <a:ext cx="7886700" cy="3175969"/>
          </a:xfrm>
        </p:spPr>
        <p:txBody>
          <a:bodyPr>
            <a:normAutofit fontScale="70000" lnSpcReduction="20000"/>
          </a:bodyPr>
          <a:lstStyle/>
          <a:p>
            <a:pPr marL="0" indent="0">
              <a:buNone/>
            </a:pPr>
            <a:endParaRPr lang="en-GB" sz="1800" b="0" i="0" u="none" strike="noStrike" baseline="0" dirty="0">
              <a:solidFill>
                <a:srgbClr val="000000"/>
              </a:solidFill>
              <a:latin typeface="Arial" panose="020B0604020202020204" pitchFamily="34" charset="0"/>
            </a:endParaRPr>
          </a:p>
          <a:p>
            <a:pPr marL="285750" indent="-285750">
              <a:lnSpc>
                <a:spcPct val="150000"/>
              </a:lnSpc>
              <a:buClr>
                <a:srgbClr val="65B32E"/>
              </a:buClr>
              <a:buFont typeface="Arial" panose="020B0604020202020204" pitchFamily="34" charset="0"/>
              <a:buChar char="•"/>
            </a:pPr>
            <a:r>
              <a:rPr lang="en-GB" dirty="0">
                <a:solidFill>
                  <a:srgbClr val="000000"/>
                </a:solidFill>
                <a:latin typeface="Calibri"/>
                <a:ea typeface="Calibri"/>
                <a:cs typeface="Calibri"/>
              </a:rPr>
              <a:t>75% of people who took part completed drinks diary for the full 4-weeks.</a:t>
            </a:r>
          </a:p>
          <a:p>
            <a:pPr marL="285750" indent="-285750">
              <a:lnSpc>
                <a:spcPct val="150000"/>
              </a:lnSpc>
              <a:buClr>
                <a:srgbClr val="65B32E"/>
              </a:buClr>
              <a:buFont typeface="Arial" panose="020B0604020202020204" pitchFamily="34" charset="0"/>
              <a:buChar char="•"/>
            </a:pPr>
            <a:r>
              <a:rPr lang="en-GB" dirty="0">
                <a:latin typeface="Calibri"/>
                <a:ea typeface="Calibri"/>
                <a:cs typeface="Calibri"/>
              </a:rPr>
              <a:t>Participants experience increased through each PDSA cycle.</a:t>
            </a:r>
          </a:p>
          <a:p>
            <a:pPr marL="285750" indent="-285750">
              <a:lnSpc>
                <a:spcPct val="150000"/>
              </a:lnSpc>
              <a:buClr>
                <a:srgbClr val="65B32E"/>
              </a:buClr>
              <a:buFont typeface="Arial" panose="020B0604020202020204" pitchFamily="34" charset="0"/>
              <a:buChar char="•"/>
            </a:pPr>
            <a:r>
              <a:rPr lang="en-GB" dirty="0">
                <a:solidFill>
                  <a:srgbClr val="000000"/>
                </a:solidFill>
                <a:latin typeface="Calibri"/>
                <a:ea typeface="Calibri"/>
                <a:cs typeface="Calibri"/>
              </a:rPr>
              <a:t>Participants reported improvement in all quality-of-life indicators. </a:t>
            </a:r>
          </a:p>
          <a:p>
            <a:pPr marL="285750" indent="-285750">
              <a:lnSpc>
                <a:spcPct val="150000"/>
              </a:lnSpc>
              <a:buClr>
                <a:srgbClr val="65B32E"/>
              </a:buClr>
              <a:buFont typeface="Arial" panose="020B0604020202020204" pitchFamily="34" charset="0"/>
              <a:buChar char="•"/>
            </a:pPr>
            <a:r>
              <a:rPr lang="en-GB" dirty="0">
                <a:solidFill>
                  <a:srgbClr val="000000"/>
                </a:solidFill>
                <a:latin typeface="Calibri"/>
                <a:ea typeface="Calibri"/>
                <a:cs typeface="Calibri"/>
              </a:rPr>
              <a:t>People told us the plan was:  </a:t>
            </a:r>
          </a:p>
          <a:p>
            <a:pPr marL="742950" lvl="1" indent="-285750">
              <a:lnSpc>
                <a:spcPct val="150000"/>
              </a:lnSpc>
              <a:buClr>
                <a:srgbClr val="65B32E"/>
              </a:buClr>
              <a:buFont typeface="Wingdings" panose="05000000000000000000" pitchFamily="2" charset="2"/>
              <a:buChar char="Ø"/>
            </a:pPr>
            <a:r>
              <a:rPr lang="en-GB" dirty="0">
                <a:solidFill>
                  <a:srgbClr val="000000"/>
                </a:solidFill>
                <a:latin typeface="Calibri"/>
                <a:ea typeface="Calibri"/>
                <a:cs typeface="Calibri"/>
              </a:rPr>
              <a:t>Easy to complete</a:t>
            </a:r>
          </a:p>
          <a:p>
            <a:pPr marL="742950" lvl="1" indent="-285750">
              <a:lnSpc>
                <a:spcPct val="150000"/>
              </a:lnSpc>
              <a:buClr>
                <a:srgbClr val="65B32E"/>
              </a:buClr>
              <a:buFont typeface="Wingdings" panose="05000000000000000000" pitchFamily="2" charset="2"/>
              <a:buChar char="Ø"/>
            </a:pPr>
            <a:r>
              <a:rPr lang="en-GB" dirty="0">
                <a:solidFill>
                  <a:srgbClr val="000000"/>
                </a:solidFill>
                <a:latin typeface="Calibri"/>
                <a:ea typeface="Calibri"/>
                <a:cs typeface="Calibri"/>
              </a:rPr>
              <a:t>Beneficial for their health</a:t>
            </a:r>
          </a:p>
          <a:p>
            <a:pPr marL="742950" lvl="1" indent="-285750">
              <a:lnSpc>
                <a:spcPct val="150000"/>
              </a:lnSpc>
              <a:buClr>
                <a:srgbClr val="65B32E"/>
              </a:buClr>
              <a:buFont typeface="Wingdings" panose="05000000000000000000" pitchFamily="2" charset="2"/>
              <a:buChar char="Ø"/>
            </a:pPr>
            <a:r>
              <a:rPr lang="en-GB" dirty="0">
                <a:solidFill>
                  <a:srgbClr val="000000"/>
                </a:solidFill>
                <a:latin typeface="Calibri"/>
                <a:ea typeface="Calibri"/>
                <a:cs typeface="Calibri"/>
              </a:rPr>
              <a:t>Informative</a:t>
            </a:r>
          </a:p>
          <a:p>
            <a:pPr marL="285750" indent="-285750">
              <a:lnSpc>
                <a:spcPct val="150000"/>
              </a:lnSpc>
              <a:buClr>
                <a:srgbClr val="65B32E"/>
              </a:buClr>
              <a:buFont typeface="Arial" panose="020B0604020202020204" pitchFamily="34" charset="0"/>
              <a:buChar char="•"/>
            </a:pPr>
            <a:r>
              <a:rPr lang="en-GB"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Staff gained a better understanding of the link between hydration, UTIs, and patient well-being.</a:t>
            </a:r>
          </a:p>
          <a:p>
            <a:endParaRPr lang="en-GB" dirty="0"/>
          </a:p>
        </p:txBody>
      </p:sp>
    </p:spTree>
    <p:extLst>
      <p:ext uri="{BB962C8B-B14F-4D97-AF65-F5344CB8AC3E}">
        <p14:creationId xmlns:p14="http://schemas.microsoft.com/office/powerpoint/2010/main" val="59901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16FC-8174-B455-A5CB-520670561000}"/>
              </a:ext>
            </a:extLst>
          </p:cNvPr>
          <p:cNvSpPr>
            <a:spLocks noGrp="1"/>
          </p:cNvSpPr>
          <p:nvPr>
            <p:ph type="title"/>
          </p:nvPr>
        </p:nvSpPr>
        <p:spPr/>
        <p:txBody>
          <a:bodyPr/>
          <a:lstStyle/>
          <a:p>
            <a:r>
              <a:rPr lang="en-GB" dirty="0"/>
              <a:t>Ideas for hydrating drinks &amp; snacks </a:t>
            </a:r>
          </a:p>
        </p:txBody>
      </p:sp>
      <p:pic>
        <p:nvPicPr>
          <p:cNvPr id="5" name="Content Placeholder 4">
            <a:extLst>
              <a:ext uri="{FF2B5EF4-FFF2-40B4-BE49-F238E27FC236}">
                <a16:creationId xmlns:a16="http://schemas.microsoft.com/office/drawing/2014/main" id="{F7898731-7499-E6C6-4C64-E5E6E0EC0CA9}"/>
              </a:ext>
            </a:extLst>
          </p:cNvPr>
          <p:cNvPicPr>
            <a:picLocks noGrp="1" noChangeAspect="1"/>
          </p:cNvPicPr>
          <p:nvPr>
            <p:ph idx="1"/>
          </p:nvPr>
        </p:nvPicPr>
        <p:blipFill>
          <a:blip r:embed="rId2"/>
          <a:stretch>
            <a:fillRect/>
          </a:stretch>
        </p:blipFill>
        <p:spPr>
          <a:xfrm>
            <a:off x="776896" y="1698171"/>
            <a:ext cx="7150196" cy="3279465"/>
          </a:xfrm>
        </p:spPr>
      </p:pic>
    </p:spTree>
    <p:extLst>
      <p:ext uri="{BB962C8B-B14F-4D97-AF65-F5344CB8AC3E}">
        <p14:creationId xmlns:p14="http://schemas.microsoft.com/office/powerpoint/2010/main" val="266814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2CF7-9467-A882-2341-66DFD1873BBF}"/>
              </a:ext>
            </a:extLst>
          </p:cNvPr>
          <p:cNvSpPr>
            <a:spLocks noGrp="1"/>
          </p:cNvSpPr>
          <p:nvPr>
            <p:ph type="title"/>
          </p:nvPr>
        </p:nvSpPr>
        <p:spPr>
          <a:xfrm>
            <a:off x="628650" y="230982"/>
            <a:ext cx="8293894" cy="677099"/>
          </a:xfrm>
        </p:spPr>
        <p:txBody>
          <a:bodyPr>
            <a:normAutofit fontScale="90000"/>
          </a:bodyPr>
          <a:lstStyle/>
          <a:p>
            <a:r>
              <a:rPr lang="en-GB" dirty="0"/>
              <a:t>UTI Information Leaflet for Older Adults and Carers</a:t>
            </a:r>
          </a:p>
        </p:txBody>
      </p:sp>
      <p:sp>
        <p:nvSpPr>
          <p:cNvPr id="4" name="TextBox 3">
            <a:extLst>
              <a:ext uri="{FF2B5EF4-FFF2-40B4-BE49-F238E27FC236}">
                <a16:creationId xmlns:a16="http://schemas.microsoft.com/office/drawing/2014/main" id="{D8592FE2-B1B8-CBF3-9F73-DEF6FDE2911C}"/>
              </a:ext>
            </a:extLst>
          </p:cNvPr>
          <p:cNvSpPr txBox="1"/>
          <p:nvPr/>
        </p:nvSpPr>
        <p:spPr>
          <a:xfrm>
            <a:off x="6430518" y="1165860"/>
            <a:ext cx="1956816" cy="871713"/>
          </a:xfrm>
          <a:prstGeom prst="rect">
            <a:avLst/>
          </a:prstGeom>
          <a:noFill/>
        </p:spPr>
        <p:txBody>
          <a:bodyPr wrap="square" rtlCol="0">
            <a:spAutoFit/>
          </a:bodyPr>
          <a:lstStyle/>
          <a:p>
            <a:r>
              <a:rPr lang="en-GB" sz="1013" dirty="0"/>
              <a:t>Download at</a:t>
            </a:r>
          </a:p>
          <a:p>
            <a:r>
              <a:rPr lang="en-GB" sz="1013" dirty="0">
                <a:hlinkClick r:id="rId2"/>
              </a:rPr>
              <a:t>Leaflets to discuss with patients: UTI Leaflet - Older Adults (rcgp.org.uk)</a:t>
            </a:r>
            <a:endParaRPr lang="en-GB" sz="1013" dirty="0"/>
          </a:p>
          <a:p>
            <a:endParaRPr lang="en-GB" sz="1013" dirty="0"/>
          </a:p>
        </p:txBody>
      </p:sp>
      <p:sp>
        <p:nvSpPr>
          <p:cNvPr id="3" name="TextBox 2">
            <a:extLst>
              <a:ext uri="{FF2B5EF4-FFF2-40B4-BE49-F238E27FC236}">
                <a16:creationId xmlns:a16="http://schemas.microsoft.com/office/drawing/2014/main" id="{3789C093-75AD-C2B4-8A4E-08EE00847E5C}"/>
              </a:ext>
            </a:extLst>
          </p:cNvPr>
          <p:cNvSpPr txBox="1"/>
          <p:nvPr/>
        </p:nvSpPr>
        <p:spPr>
          <a:xfrm>
            <a:off x="6880697" y="3735267"/>
            <a:ext cx="1755648" cy="404085"/>
          </a:xfrm>
          <a:prstGeom prst="rect">
            <a:avLst/>
          </a:prstGeom>
          <a:noFill/>
        </p:spPr>
        <p:txBody>
          <a:bodyPr wrap="square" rtlCol="0">
            <a:spAutoFit/>
          </a:bodyPr>
          <a:lstStyle/>
          <a:p>
            <a:r>
              <a:rPr lang="en-GB" sz="1013" dirty="0"/>
              <a:t>Developed by RCGP TARGET Antibiotics</a:t>
            </a:r>
          </a:p>
        </p:txBody>
      </p:sp>
      <p:pic>
        <p:nvPicPr>
          <p:cNvPr id="6" name="Picture 5">
            <a:extLst>
              <a:ext uri="{FF2B5EF4-FFF2-40B4-BE49-F238E27FC236}">
                <a16:creationId xmlns:a16="http://schemas.microsoft.com/office/drawing/2014/main" id="{29E6223A-8101-9E3A-2156-211FB36B5220}"/>
              </a:ext>
            </a:extLst>
          </p:cNvPr>
          <p:cNvPicPr>
            <a:picLocks noChangeAspect="1"/>
          </p:cNvPicPr>
          <p:nvPr/>
        </p:nvPicPr>
        <p:blipFill>
          <a:blip r:embed="rId3"/>
          <a:stretch>
            <a:fillRect/>
          </a:stretch>
        </p:blipFill>
        <p:spPr>
          <a:xfrm>
            <a:off x="382770" y="1088166"/>
            <a:ext cx="1669006" cy="2354491"/>
          </a:xfrm>
          <a:prstGeom prst="rect">
            <a:avLst/>
          </a:prstGeom>
        </p:spPr>
      </p:pic>
      <p:pic>
        <p:nvPicPr>
          <p:cNvPr id="8" name="Picture 7">
            <a:extLst>
              <a:ext uri="{FF2B5EF4-FFF2-40B4-BE49-F238E27FC236}">
                <a16:creationId xmlns:a16="http://schemas.microsoft.com/office/drawing/2014/main" id="{760D0874-7C92-0111-EAEB-78DB49A1F727}"/>
              </a:ext>
            </a:extLst>
          </p:cNvPr>
          <p:cNvPicPr>
            <a:picLocks noChangeAspect="1"/>
          </p:cNvPicPr>
          <p:nvPr/>
        </p:nvPicPr>
        <p:blipFill>
          <a:blip r:embed="rId4"/>
          <a:stretch>
            <a:fillRect/>
          </a:stretch>
        </p:blipFill>
        <p:spPr>
          <a:xfrm>
            <a:off x="2364218" y="639588"/>
            <a:ext cx="1550726" cy="2183732"/>
          </a:xfrm>
          <a:prstGeom prst="rect">
            <a:avLst/>
          </a:prstGeom>
        </p:spPr>
      </p:pic>
      <p:pic>
        <p:nvPicPr>
          <p:cNvPr id="11" name="Picture 10">
            <a:extLst>
              <a:ext uri="{FF2B5EF4-FFF2-40B4-BE49-F238E27FC236}">
                <a16:creationId xmlns:a16="http://schemas.microsoft.com/office/drawing/2014/main" id="{91E8F6DA-E909-B9B1-07BC-A0DD99DBBFE3}"/>
              </a:ext>
            </a:extLst>
          </p:cNvPr>
          <p:cNvPicPr>
            <a:picLocks noChangeAspect="1"/>
          </p:cNvPicPr>
          <p:nvPr/>
        </p:nvPicPr>
        <p:blipFill>
          <a:blip r:embed="rId5"/>
          <a:stretch>
            <a:fillRect/>
          </a:stretch>
        </p:blipFill>
        <p:spPr>
          <a:xfrm>
            <a:off x="3274647" y="2823320"/>
            <a:ext cx="1532201" cy="2183732"/>
          </a:xfrm>
          <a:prstGeom prst="rect">
            <a:avLst/>
          </a:prstGeom>
        </p:spPr>
      </p:pic>
      <p:pic>
        <p:nvPicPr>
          <p:cNvPr id="13" name="Picture 12">
            <a:extLst>
              <a:ext uri="{FF2B5EF4-FFF2-40B4-BE49-F238E27FC236}">
                <a16:creationId xmlns:a16="http://schemas.microsoft.com/office/drawing/2014/main" id="{064428DB-34D3-6B33-C7F3-8708783EBE01}"/>
              </a:ext>
            </a:extLst>
          </p:cNvPr>
          <p:cNvPicPr>
            <a:picLocks noChangeAspect="1"/>
          </p:cNvPicPr>
          <p:nvPr/>
        </p:nvPicPr>
        <p:blipFill>
          <a:blip r:embed="rId6"/>
          <a:stretch>
            <a:fillRect/>
          </a:stretch>
        </p:blipFill>
        <p:spPr>
          <a:xfrm>
            <a:off x="4754584" y="639588"/>
            <a:ext cx="1667267" cy="2354491"/>
          </a:xfrm>
          <a:prstGeom prst="rect">
            <a:avLst/>
          </a:prstGeom>
        </p:spPr>
      </p:pic>
      <p:sp>
        <p:nvSpPr>
          <p:cNvPr id="15" name="TextBox 14">
            <a:extLst>
              <a:ext uri="{FF2B5EF4-FFF2-40B4-BE49-F238E27FC236}">
                <a16:creationId xmlns:a16="http://schemas.microsoft.com/office/drawing/2014/main" id="{E558F08B-007D-8B8E-7250-7CCA8614804A}"/>
              </a:ext>
            </a:extLst>
          </p:cNvPr>
          <p:cNvSpPr txBox="1"/>
          <p:nvPr/>
        </p:nvSpPr>
        <p:spPr>
          <a:xfrm>
            <a:off x="7089406" y="2484694"/>
            <a:ext cx="909466" cy="923330"/>
          </a:xfrm>
          <a:prstGeom prst="rect">
            <a:avLst/>
          </a:prstGeom>
          <a:noFill/>
        </p:spPr>
        <p:txBody>
          <a:bodyPr wrap="square">
            <a:spAutoFit/>
          </a:bodyPr>
          <a:lstStyle/>
          <a:p>
            <a:r>
              <a:rPr lang="en-GB" dirty="0">
                <a:solidFill>
                  <a:schemeClr val="accent1">
                    <a:lumMod val="75000"/>
                  </a:schemeClr>
                </a:solidFill>
              </a:rPr>
              <a:t>Available in multiple languages</a:t>
            </a:r>
          </a:p>
        </p:txBody>
      </p:sp>
    </p:spTree>
    <p:extLst>
      <p:ext uri="{BB962C8B-B14F-4D97-AF65-F5344CB8AC3E}">
        <p14:creationId xmlns:p14="http://schemas.microsoft.com/office/powerpoint/2010/main" val="110443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CFD28-F1B8-C51F-4886-1A2146EDF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641C9-9AAD-83DE-DA09-A67A138F8EC4}"/>
              </a:ext>
            </a:extLst>
          </p:cNvPr>
          <p:cNvSpPr>
            <a:spLocks noGrp="1"/>
          </p:cNvSpPr>
          <p:nvPr>
            <p:ph type="title"/>
          </p:nvPr>
        </p:nvSpPr>
        <p:spPr/>
        <p:txBody>
          <a:bodyPr/>
          <a:lstStyle/>
          <a:p>
            <a:r>
              <a:rPr lang="en-GB" dirty="0"/>
              <a:t>Hydrate To Feel Great resources: </a:t>
            </a:r>
          </a:p>
        </p:txBody>
      </p:sp>
      <p:sp>
        <p:nvSpPr>
          <p:cNvPr id="8" name="Content Placeholder 7">
            <a:extLst>
              <a:ext uri="{FF2B5EF4-FFF2-40B4-BE49-F238E27FC236}">
                <a16:creationId xmlns:a16="http://schemas.microsoft.com/office/drawing/2014/main" id="{80EF12FD-CBF3-D593-64D0-C52ECBB481A0}"/>
              </a:ext>
            </a:extLst>
          </p:cNvPr>
          <p:cNvSpPr>
            <a:spLocks noGrp="1"/>
          </p:cNvSpPr>
          <p:nvPr>
            <p:ph idx="1"/>
          </p:nvPr>
        </p:nvSpPr>
        <p:spPr/>
        <p:txBody>
          <a:bodyPr>
            <a:normAutofit/>
          </a:bodyPr>
          <a:lstStyle/>
          <a:p>
            <a:pPr marL="0" indent="0">
              <a:buNone/>
            </a:pPr>
            <a:endParaRPr lang="en-GB" sz="1800" b="0" i="0" u="none" strike="noStrike" baseline="0" dirty="0">
              <a:solidFill>
                <a:srgbClr val="000000"/>
              </a:solidFill>
              <a:latin typeface="Arial" panose="020B0604020202020204" pitchFamily="34" charset="0"/>
            </a:endParaRPr>
          </a:p>
          <a:p>
            <a:r>
              <a:rPr lang="en-GB" sz="2400" u="sng" dirty="0">
                <a:solidFill>
                  <a:srgbClr val="467886"/>
                </a:solidFill>
                <a:latin typeface="Aptos" panose="020B0004020202020204" pitchFamily="34" charset="0"/>
                <a:ea typeface="Times New Roman" panose="02020603050405020304" pitchFamily="18" charset="0"/>
                <a:cs typeface="Aptos" panose="020B0004020202020204" pitchFamily="34" charset="0"/>
                <a:hlinkClick r:id="rId2"/>
              </a:rPr>
              <a:t>https://youtu.be/4IC3vWp5JCk</a:t>
            </a:r>
            <a:endParaRPr lang="en-GB" dirty="0"/>
          </a:p>
          <a:p>
            <a:r>
              <a:rPr lang="en-GB" dirty="0">
                <a:hlinkClick r:id="rId3"/>
              </a:rPr>
              <a:t>Southeast hydration project - Antimicrobial Resistance Programme – Futures</a:t>
            </a:r>
            <a:endParaRPr lang="en-GB" dirty="0"/>
          </a:p>
          <a:p>
            <a:r>
              <a:rPr lang="en-GB" dirty="0"/>
              <a:t>Hard copies of the Personal Hydration Plan : </a:t>
            </a:r>
            <a:r>
              <a:rPr lang="en-GB" dirty="0">
                <a:hlinkClick r:id="rId4"/>
              </a:rPr>
              <a:t>wendy.thomas20@nhs.net</a:t>
            </a:r>
            <a:endParaRPr lang="en-GB" dirty="0"/>
          </a:p>
          <a:p>
            <a:endParaRPr lang="en-GB" dirty="0"/>
          </a:p>
        </p:txBody>
      </p:sp>
    </p:spTree>
    <p:extLst>
      <p:ext uri="{BB962C8B-B14F-4D97-AF65-F5344CB8AC3E}">
        <p14:creationId xmlns:p14="http://schemas.microsoft.com/office/powerpoint/2010/main" val="308625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4F8D-DB8D-7C68-B002-B597E440CA52}"/>
              </a:ext>
            </a:extLst>
          </p:cNvPr>
          <p:cNvSpPr>
            <a:spLocks noGrp="1"/>
          </p:cNvSpPr>
          <p:nvPr>
            <p:ph type="title"/>
          </p:nvPr>
        </p:nvSpPr>
        <p:spPr/>
        <p:txBody>
          <a:bodyPr/>
          <a:lstStyle/>
          <a:p>
            <a:r>
              <a:rPr lang="en-GB" dirty="0"/>
              <a:t>Staying well this winter: </a:t>
            </a:r>
          </a:p>
        </p:txBody>
      </p:sp>
      <p:sp>
        <p:nvSpPr>
          <p:cNvPr id="3" name="Content Placeholder 2">
            <a:extLst>
              <a:ext uri="{FF2B5EF4-FFF2-40B4-BE49-F238E27FC236}">
                <a16:creationId xmlns:a16="http://schemas.microsoft.com/office/drawing/2014/main" id="{867FE4EA-FA9F-7F2C-732B-BABE4352B6F2}"/>
              </a:ext>
            </a:extLst>
          </p:cNvPr>
          <p:cNvSpPr>
            <a:spLocks noGrp="1"/>
          </p:cNvSpPr>
          <p:nvPr>
            <p:ph idx="1"/>
          </p:nvPr>
        </p:nvSpPr>
        <p:spPr/>
        <p:txBody>
          <a:bodyPr/>
          <a:lstStyle/>
          <a:p>
            <a:r>
              <a:rPr lang="en-GB" dirty="0"/>
              <a:t>Top Tips for staying well this winter:</a:t>
            </a:r>
          </a:p>
          <a:p>
            <a:pPr lvl="1"/>
            <a:r>
              <a:rPr lang="en-GB" dirty="0"/>
              <a:t>Workstation Hygiene</a:t>
            </a:r>
          </a:p>
          <a:p>
            <a:pPr lvl="1"/>
            <a:r>
              <a:rPr lang="en-GB" dirty="0"/>
              <a:t>Respiratory Hygiene </a:t>
            </a:r>
          </a:p>
          <a:p>
            <a:pPr lvl="1"/>
            <a:r>
              <a:rPr lang="en-GB" dirty="0"/>
              <a:t>Hand Hygiene</a:t>
            </a:r>
          </a:p>
          <a:p>
            <a:pPr lvl="1"/>
            <a:r>
              <a:rPr lang="en-GB" dirty="0"/>
              <a:t>Food/ beverage hygiene </a:t>
            </a:r>
          </a:p>
          <a:p>
            <a:pPr lvl="1"/>
            <a:r>
              <a:rPr lang="en-GB" dirty="0"/>
              <a:t>Flu Vaccination </a:t>
            </a:r>
          </a:p>
          <a:p>
            <a:endParaRPr lang="en-GB" dirty="0"/>
          </a:p>
        </p:txBody>
      </p:sp>
    </p:spTree>
    <p:extLst>
      <p:ext uri="{BB962C8B-B14F-4D97-AF65-F5344CB8AC3E}">
        <p14:creationId xmlns:p14="http://schemas.microsoft.com/office/powerpoint/2010/main" val="381584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6E03-9819-F829-2087-09CE15C6B666}"/>
              </a:ext>
            </a:extLst>
          </p:cNvPr>
          <p:cNvSpPr>
            <a:spLocks noGrp="1"/>
          </p:cNvSpPr>
          <p:nvPr>
            <p:ph type="title"/>
          </p:nvPr>
        </p:nvSpPr>
        <p:spPr/>
        <p:txBody>
          <a:bodyPr/>
          <a:lstStyle/>
          <a:p>
            <a:r>
              <a:rPr lang="en-GB" dirty="0"/>
              <a:t>Norovirus:</a:t>
            </a:r>
          </a:p>
        </p:txBody>
      </p:sp>
      <p:sp>
        <p:nvSpPr>
          <p:cNvPr id="3" name="Content Placeholder 2">
            <a:extLst>
              <a:ext uri="{FF2B5EF4-FFF2-40B4-BE49-F238E27FC236}">
                <a16:creationId xmlns:a16="http://schemas.microsoft.com/office/drawing/2014/main" id="{E3F29475-1EA9-A9F9-B762-08F34D5E9E0D}"/>
              </a:ext>
            </a:extLst>
          </p:cNvPr>
          <p:cNvSpPr>
            <a:spLocks noGrp="1"/>
          </p:cNvSpPr>
          <p:nvPr>
            <p:ph idx="1"/>
          </p:nvPr>
        </p:nvSpPr>
        <p:spPr>
          <a:xfrm>
            <a:off x="628650" y="1864979"/>
            <a:ext cx="7886700" cy="2797811"/>
          </a:xfrm>
        </p:spPr>
        <p:txBody>
          <a:bodyPr>
            <a:normAutofit fontScale="92500"/>
          </a:bodyPr>
          <a:lstStyle/>
          <a:p>
            <a:r>
              <a:rPr lang="en-GB" dirty="0"/>
              <a:t>Spread by faeco- oral route</a:t>
            </a:r>
          </a:p>
          <a:p>
            <a:r>
              <a:rPr lang="en-GB" dirty="0"/>
              <a:t>Only takes a very small amount of virus particles to make you unwell</a:t>
            </a:r>
          </a:p>
          <a:p>
            <a:r>
              <a:rPr lang="en-GB" dirty="0"/>
              <a:t>Higher than normal number of confirmed cases this year ( compared to same period) </a:t>
            </a:r>
          </a:p>
          <a:p>
            <a:r>
              <a:rPr lang="en-GB" dirty="0"/>
              <a:t>Virus can be shed by people who are not yet displaying symptoms</a:t>
            </a:r>
          </a:p>
          <a:p>
            <a:r>
              <a:rPr lang="en-GB" dirty="0"/>
              <a:t>Environment can very easily become contaminated : </a:t>
            </a:r>
          </a:p>
          <a:p>
            <a:pPr marL="0" indent="0">
              <a:buNone/>
            </a:pPr>
            <a:r>
              <a:rPr lang="en-GB" dirty="0">
                <a:hlinkClick r:id="rId2"/>
              </a:rPr>
              <a:t>Vomiting Larry - A demonstration and explanation from his creator - YouTube</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6495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72AC-549B-A6A2-572E-05F781A734B1}"/>
              </a:ext>
            </a:extLst>
          </p:cNvPr>
          <p:cNvSpPr>
            <a:spLocks noGrp="1"/>
          </p:cNvSpPr>
          <p:nvPr>
            <p:ph type="title"/>
          </p:nvPr>
        </p:nvSpPr>
        <p:spPr>
          <a:xfrm>
            <a:off x="809520" y="403829"/>
            <a:ext cx="7886700" cy="730575"/>
          </a:xfrm>
        </p:spPr>
        <p:txBody>
          <a:bodyPr>
            <a:noAutofit/>
          </a:bodyPr>
          <a:lstStyle/>
          <a:p>
            <a:r>
              <a:rPr lang="en-GB" sz="2400" dirty="0"/>
              <a:t>Think about how many hands touch a workstation in one day :</a:t>
            </a:r>
          </a:p>
        </p:txBody>
      </p:sp>
      <p:sp>
        <p:nvSpPr>
          <p:cNvPr id="3" name="Content Placeholder 2">
            <a:extLst>
              <a:ext uri="{FF2B5EF4-FFF2-40B4-BE49-F238E27FC236}">
                <a16:creationId xmlns:a16="http://schemas.microsoft.com/office/drawing/2014/main" id="{F7CAF546-353D-B453-9BD5-A6256AECA737}"/>
              </a:ext>
            </a:extLst>
          </p:cNvPr>
          <p:cNvSpPr>
            <a:spLocks noGrp="1"/>
          </p:cNvSpPr>
          <p:nvPr>
            <p:ph idx="1"/>
          </p:nvPr>
        </p:nvSpPr>
        <p:spPr>
          <a:xfrm>
            <a:off x="628650" y="1864980"/>
            <a:ext cx="7886700" cy="2757262"/>
          </a:xfrm>
        </p:spPr>
        <p:txBody>
          <a:bodyPr>
            <a:normAutofit fontScale="55000" lnSpcReduction="20000"/>
          </a:bodyPr>
          <a:lstStyle/>
          <a:p>
            <a:pPr marL="0" indent="0">
              <a:spcAft>
                <a:spcPts val="185"/>
              </a:spcAft>
              <a:buNone/>
            </a:pPr>
            <a:r>
              <a:rPr lang="en-GB" sz="2600" b="1" u="sng" dirty="0">
                <a:solidFill>
                  <a:srgbClr val="000000"/>
                </a:solidFill>
                <a:effectLst/>
                <a:latin typeface="Calibri Light" panose="020F0302020204030204" pitchFamily="34" charset="0"/>
                <a:ea typeface="Calibri" panose="020F0502020204030204" pitchFamily="34" charset="0"/>
              </a:rPr>
              <a:t>Workstation hygiene: </a:t>
            </a:r>
            <a:endParaRPr lang="en-GB" sz="2600" dirty="0">
              <a:solidFill>
                <a:srgbClr val="000000"/>
              </a:solidFill>
              <a:effectLst/>
              <a:latin typeface="Calibri" panose="020F0502020204030204" pitchFamily="34" charset="0"/>
              <a:ea typeface="Calibri" panose="020F0502020204030204" pitchFamily="34" charset="0"/>
            </a:endParaRPr>
          </a:p>
          <a:p>
            <a:pPr marL="342900" lvl="0" indent="-342900">
              <a:spcAft>
                <a:spcPts val="185"/>
              </a:spcAft>
              <a:buFont typeface="Symbol" panose="05050102010706020507" pitchFamily="18" charset="2"/>
              <a:buChar char=""/>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a combined detergent and disinfectant wipe (e.g. Green Clinell or similar) to clean your keyboard, mouse, telephone and headset at the beginning and end of each shift/ working day. (</a:t>
            </a:r>
            <a:r>
              <a:rPr lang="en-GB" sz="2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Remember to use 1 wipe per surface (do not clean multiple surfaces with the same wipe) </a:t>
            </a:r>
            <a:endParaRPr lang="en-GB" sz="2600" dirty="0">
              <a:solidFill>
                <a:srgbClr val="000000"/>
              </a:solidFill>
              <a:effectLst/>
              <a:latin typeface="Calibri" panose="020F0502020204030204" pitchFamily="34" charset="0"/>
              <a:ea typeface="Calibri" panose="020F0502020204030204" pitchFamily="34" charset="0"/>
            </a:endParaRPr>
          </a:p>
          <a:p>
            <a:pPr marL="342900" lvl="0" indent="-342900">
              <a:spcAft>
                <a:spcPts val="185"/>
              </a:spcAft>
              <a:buFont typeface="Symbol" panose="05050102010706020507" pitchFamily="18" charset="2"/>
              <a:buChar char=""/>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Clean using an “S” shape motion to avoid cross contamination </a:t>
            </a:r>
            <a:endParaRPr lang="en-GB" sz="2600" dirty="0">
              <a:solidFill>
                <a:srgbClr val="000000"/>
              </a:solidFill>
              <a:effectLst/>
              <a:latin typeface="Calibri" panose="020F0502020204030204" pitchFamily="34" charset="0"/>
              <a:ea typeface="Calibri" panose="020F0502020204030204" pitchFamily="34" charset="0"/>
            </a:endParaRPr>
          </a:p>
          <a:p>
            <a:pPr marL="342900" lvl="0" indent="-342900">
              <a:spcAft>
                <a:spcPts val="185"/>
              </a:spcAft>
              <a:buFont typeface="Symbol" panose="05050102010706020507" pitchFamily="18" charset="2"/>
              <a:buChar char=""/>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 at least 60 seconds contact time and </a:t>
            </a:r>
            <a:r>
              <a:rPr lang="en-GB"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 the surfaces to air dry </a:t>
            </a:r>
            <a:endParaRPr lang="en-GB" sz="2600" dirty="0">
              <a:solidFill>
                <a:srgbClr val="000000"/>
              </a:solidFill>
              <a:effectLst/>
              <a:latin typeface="Calibri" panose="020F0502020204030204" pitchFamily="34" charset="0"/>
              <a:ea typeface="Calibri" panose="020F0502020204030204" pitchFamily="34" charset="0"/>
            </a:endParaRPr>
          </a:p>
          <a:p>
            <a:pPr marL="342900" lvl="0" indent="-342900">
              <a:spcAft>
                <a:spcPts val="185"/>
              </a:spcAft>
              <a:buFont typeface="Symbol" panose="05050102010706020507" pitchFamily="18" charset="2"/>
              <a:buChar char=""/>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Keep your workstation clutter free and clear away personal items at the end of each day. This will ensure that the workstation area can be cleaned properly </a:t>
            </a:r>
            <a:endParaRPr lang="en-GB" sz="26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Avoid consuming food at your workstation: </a:t>
            </a:r>
            <a:endParaRPr lang="en-GB" sz="26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there is no alternative – clean your workstation and wash your hands before eating. Avoid touching any workstation equipment or mobile devices whilst you are eating </a:t>
            </a:r>
            <a:endParaRPr lang="en-GB" sz="2600" dirty="0">
              <a:solidFill>
                <a:srgbClr val="000000"/>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89672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4FA3-566A-3FF8-F6D5-8E4D03377640}"/>
              </a:ext>
            </a:extLst>
          </p:cNvPr>
          <p:cNvSpPr>
            <a:spLocks noGrp="1"/>
          </p:cNvSpPr>
          <p:nvPr>
            <p:ph type="title"/>
          </p:nvPr>
        </p:nvSpPr>
        <p:spPr/>
        <p:txBody>
          <a:bodyPr/>
          <a:lstStyle/>
          <a:p>
            <a:r>
              <a:rPr lang="en-GB" dirty="0"/>
              <a:t>Why is hydration so important ?</a:t>
            </a:r>
          </a:p>
        </p:txBody>
      </p:sp>
      <p:sp>
        <p:nvSpPr>
          <p:cNvPr id="3" name="Content Placeholder 2">
            <a:extLst>
              <a:ext uri="{FF2B5EF4-FFF2-40B4-BE49-F238E27FC236}">
                <a16:creationId xmlns:a16="http://schemas.microsoft.com/office/drawing/2014/main" id="{5E848AAB-AEA3-2C04-E07A-A0C915A5F16B}"/>
              </a:ext>
            </a:extLst>
          </p:cNvPr>
          <p:cNvSpPr>
            <a:spLocks noGrp="1"/>
          </p:cNvSpPr>
          <p:nvPr>
            <p:ph idx="1"/>
          </p:nvPr>
        </p:nvSpPr>
        <p:spPr>
          <a:xfrm>
            <a:off x="628650" y="1692613"/>
            <a:ext cx="7886700" cy="2996119"/>
          </a:xfrm>
        </p:spPr>
        <p:txBody>
          <a:bodyPr>
            <a:normAutofit fontScale="92500"/>
          </a:bodyPr>
          <a:lstStyle/>
          <a:p>
            <a:r>
              <a:rPr lang="en-GB" dirty="0"/>
              <a:t>Reduction of Urinary Tracy Infections ( UTI’s):</a:t>
            </a:r>
          </a:p>
          <a:p>
            <a:pPr lvl="1"/>
            <a:r>
              <a:rPr lang="en-GB" dirty="0"/>
              <a:t>Reduces the need for antibiotics- antibiotics increase the risk of developing C.diff infection ( associated with increased mortality) , resistant organisms ( less choices of antibiotics available to treat severe infections, e.g. Sepsis) </a:t>
            </a:r>
          </a:p>
          <a:p>
            <a:pPr lvl="1"/>
            <a:r>
              <a:rPr lang="en-GB" dirty="0"/>
              <a:t>UTI’s increase your risk of developing a Blood Stream Infection (BSI) </a:t>
            </a:r>
          </a:p>
          <a:p>
            <a:r>
              <a:rPr lang="en-GB" dirty="0"/>
              <a:t>Reduces likelihood of falls- less Ambulance attendances, increased confidence and independence, better quality of life :</a:t>
            </a:r>
          </a:p>
          <a:p>
            <a:pPr lvl="1"/>
            <a:r>
              <a:rPr lang="en-GB" dirty="0"/>
              <a:t>Reduces hospital attendances/ admissions ( hospital admissions increase the risk of developing Healthcare Associated Infections </a:t>
            </a:r>
          </a:p>
          <a:p>
            <a:pPr lvl="2"/>
            <a:r>
              <a:rPr lang="en-GB" dirty="0"/>
              <a:t>Individuals decondition from the moment they go into hospital – increasing the likelihood of needing increased levels of care on discharge </a:t>
            </a:r>
          </a:p>
          <a:p>
            <a:pPr marL="685800" lvl="2" indent="0">
              <a:buNone/>
            </a:pPr>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195917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1EE97D-B8BE-4C4F-B140-E89AB2F6A24A}"/>
              </a:ext>
            </a:extLst>
          </p:cNvPr>
          <p:cNvPicPr>
            <a:picLocks noChangeAspect="1"/>
          </p:cNvPicPr>
          <p:nvPr/>
        </p:nvPicPr>
        <p:blipFill>
          <a:blip r:embed="rId2"/>
          <a:stretch>
            <a:fillRect/>
          </a:stretch>
        </p:blipFill>
        <p:spPr>
          <a:xfrm>
            <a:off x="1065126" y="34433"/>
            <a:ext cx="6722348" cy="5022083"/>
          </a:xfrm>
          <a:prstGeom prst="rect">
            <a:avLst/>
          </a:prstGeom>
        </p:spPr>
      </p:pic>
    </p:spTree>
    <p:extLst>
      <p:ext uri="{BB962C8B-B14F-4D97-AF65-F5344CB8AC3E}">
        <p14:creationId xmlns:p14="http://schemas.microsoft.com/office/powerpoint/2010/main" val="270420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8E4-FEEA-366C-7459-A146158C3631}"/>
              </a:ext>
            </a:extLst>
          </p:cNvPr>
          <p:cNvSpPr>
            <a:spLocks noGrp="1"/>
          </p:cNvSpPr>
          <p:nvPr>
            <p:ph type="title"/>
          </p:nvPr>
        </p:nvSpPr>
        <p:spPr>
          <a:xfrm>
            <a:off x="628650" y="1134405"/>
            <a:ext cx="7886700" cy="618768"/>
          </a:xfrm>
        </p:spPr>
        <p:txBody>
          <a:bodyPr anchor="t">
            <a:normAutofit/>
          </a:bodyPr>
          <a:lstStyle/>
          <a:p>
            <a:r>
              <a:rPr lang="en-GB" dirty="0"/>
              <a:t>Respiratory Hygiene</a:t>
            </a:r>
          </a:p>
        </p:txBody>
      </p:sp>
      <p:graphicFrame>
        <p:nvGraphicFramePr>
          <p:cNvPr id="9" name="Content Placeholder 2">
            <a:extLst>
              <a:ext uri="{FF2B5EF4-FFF2-40B4-BE49-F238E27FC236}">
                <a16:creationId xmlns:a16="http://schemas.microsoft.com/office/drawing/2014/main" id="{F007B8F1-DA9C-3347-E440-22D2DDAFB088}"/>
              </a:ext>
            </a:extLst>
          </p:cNvPr>
          <p:cNvGraphicFramePr>
            <a:graphicFrameLocks noGrp="1"/>
          </p:cNvGraphicFramePr>
          <p:nvPr>
            <p:ph idx="1"/>
            <p:extLst>
              <p:ext uri="{D42A27DB-BD31-4B8C-83A1-F6EECF244321}">
                <p14:modId xmlns:p14="http://schemas.microsoft.com/office/powerpoint/2010/main" val="4275142698"/>
              </p:ext>
            </p:extLst>
          </p:nvPr>
        </p:nvGraphicFramePr>
        <p:xfrm>
          <a:off x="628650" y="1864980"/>
          <a:ext cx="7886700" cy="234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13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26C3-B1DC-B362-85FB-2AE130A4AAFC}"/>
              </a:ext>
            </a:extLst>
          </p:cNvPr>
          <p:cNvSpPr>
            <a:spLocks noGrp="1"/>
          </p:cNvSpPr>
          <p:nvPr>
            <p:ph type="title"/>
          </p:nvPr>
        </p:nvSpPr>
        <p:spPr>
          <a:xfrm>
            <a:off x="839666" y="541356"/>
            <a:ext cx="7886700" cy="730575"/>
          </a:xfrm>
        </p:spPr>
        <p:txBody>
          <a:bodyPr>
            <a:noAutofit/>
          </a:bodyPr>
          <a:lstStyle/>
          <a:p>
            <a:r>
              <a:rPr lang="en-GB" sz="2400" dirty="0"/>
              <a:t>Hands are the most efficient way to spread infections:</a:t>
            </a:r>
          </a:p>
        </p:txBody>
      </p:sp>
      <p:sp>
        <p:nvSpPr>
          <p:cNvPr id="3" name="Content Placeholder 2">
            <a:extLst>
              <a:ext uri="{FF2B5EF4-FFF2-40B4-BE49-F238E27FC236}">
                <a16:creationId xmlns:a16="http://schemas.microsoft.com/office/drawing/2014/main" id="{643FC9A1-8F4C-B2F1-A54E-F2CC39C53449}"/>
              </a:ext>
            </a:extLst>
          </p:cNvPr>
          <p:cNvSpPr>
            <a:spLocks noGrp="1"/>
          </p:cNvSpPr>
          <p:nvPr>
            <p:ph idx="1"/>
          </p:nvPr>
        </p:nvSpPr>
        <p:spPr>
          <a:xfrm>
            <a:off x="628650" y="1517301"/>
            <a:ext cx="7886700" cy="3084843"/>
          </a:xfrm>
        </p:spPr>
        <p:txBody>
          <a:bodyPr>
            <a:normAutofit lnSpcReduction="10000"/>
          </a:bodyPr>
          <a:lstStyle/>
          <a:p>
            <a:pPr marL="0" indent="0">
              <a:spcAft>
                <a:spcPts val="170"/>
              </a:spcAft>
              <a:buNone/>
            </a:pPr>
            <a:r>
              <a:rPr lang="en-GB"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Hand Hygiene: </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Wash hands with soap and water for at least 20 seconds: </a:t>
            </a:r>
            <a:endParaRPr lang="en-GB" sz="1800" dirty="0">
              <a:solidFill>
                <a:srgbClr val="00000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arrival at work </a:t>
            </a:r>
            <a:endParaRPr lang="en-GB" dirty="0">
              <a:solidFill>
                <a:srgbClr val="000000"/>
              </a:solidFill>
              <a:effectLst/>
              <a:latin typeface="Calibri" panose="020F0502020204030204" pitchFamily="34" charset="0"/>
              <a:ea typeface="Calibri" panose="020F0502020204030204" pitchFamily="34" charset="0"/>
            </a:endParaRPr>
          </a:p>
          <a:p>
            <a:pPr marL="742950" lvl="1" indent="-285750">
              <a:spcAft>
                <a:spcPts val="110"/>
              </a:spcAft>
              <a:buFont typeface="Courier New" panose="02070309020205020404" pitchFamily="49" charset="0"/>
              <a:buChar char="o"/>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cleaning your workstation </a:t>
            </a:r>
            <a:endParaRPr lang="en-GB" dirty="0">
              <a:solidFill>
                <a:srgbClr val="000000"/>
              </a:solidFill>
              <a:effectLst/>
              <a:latin typeface="Calibri" panose="020F0502020204030204" pitchFamily="34" charset="0"/>
              <a:ea typeface="Calibri" panose="020F0502020204030204" pitchFamily="34" charset="0"/>
            </a:endParaRPr>
          </a:p>
          <a:p>
            <a:pPr marL="742950" lvl="1" indent="-285750">
              <a:spcAft>
                <a:spcPts val="110"/>
              </a:spcAft>
              <a:buFont typeface="Courier New" panose="02070309020205020404" pitchFamily="49" charset="0"/>
              <a:buChar char="o"/>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using the toilet </a:t>
            </a:r>
            <a:endParaRPr lang="en-GB" dirty="0">
              <a:solidFill>
                <a:srgbClr val="000000"/>
              </a:solidFill>
              <a:effectLst/>
              <a:latin typeface="Calibri" panose="020F0502020204030204" pitchFamily="34" charset="0"/>
              <a:ea typeface="Calibri" panose="020F0502020204030204" pitchFamily="34" charset="0"/>
            </a:endParaRPr>
          </a:p>
          <a:p>
            <a:pPr marL="742950" lvl="1" indent="-285750">
              <a:spcAft>
                <a:spcPts val="110"/>
              </a:spcAft>
              <a:buFont typeface="Courier New" panose="02070309020205020404" pitchFamily="49" charset="0"/>
              <a:buChar char="o"/>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coughing/ sneezing into a tissue </a:t>
            </a:r>
            <a:endParaRPr lang="en-GB" dirty="0">
              <a:solidFill>
                <a:srgbClr val="000000"/>
              </a:solidFill>
              <a:effectLst/>
              <a:latin typeface="Calibri" panose="020F0502020204030204" pitchFamily="34" charset="0"/>
              <a:ea typeface="Calibri" panose="020F0502020204030204" pitchFamily="34" charset="0"/>
            </a:endParaRPr>
          </a:p>
          <a:p>
            <a:pPr marL="742950" lvl="1" indent="-285750">
              <a:spcAft>
                <a:spcPts val="110"/>
              </a:spcAft>
              <a:buFont typeface="Courier New" panose="02070309020205020404" pitchFamily="49" charset="0"/>
              <a:buChar char="o"/>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Before and after using PPE </a:t>
            </a:r>
            <a:endParaRPr lang="en-GB" dirty="0">
              <a:solidFill>
                <a:srgbClr val="000000"/>
              </a:solidFill>
              <a:effectLst/>
              <a:latin typeface="Calibri" panose="020F0502020204030204" pitchFamily="34" charset="0"/>
              <a:ea typeface="Calibri" panose="020F0502020204030204" pitchFamily="34" charset="0"/>
            </a:endParaRPr>
          </a:p>
          <a:p>
            <a:pPr marL="742950" lvl="1" indent="-285750">
              <a:spcAft>
                <a:spcPts val="110"/>
              </a:spcAft>
              <a:buFont typeface="Courier New" panose="02070309020205020404" pitchFamily="49" charset="0"/>
              <a:buChar char="o"/>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Before and after refreshment breaks </a:t>
            </a:r>
            <a:endParaRPr lang="en-GB" dirty="0">
              <a:solidFill>
                <a:srgbClr val="000000"/>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Before preparing food </a:t>
            </a:r>
            <a:endParaRPr lang="en-GB" dirty="0">
              <a:solidFill>
                <a:srgbClr val="000000"/>
              </a:solidFill>
              <a:effectLst/>
              <a:latin typeface="Calibri" panose="020F0502020204030204" pitchFamily="34" charset="0"/>
              <a:ea typeface="Calibri" panose="020F0502020204030204" pitchFamily="34" charset="0"/>
            </a:endParaRPr>
          </a:p>
          <a:p>
            <a:pPr marL="0" indent="0">
              <a:buNone/>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3371EE40-5D8C-5C59-7803-B6697788C485}"/>
              </a:ext>
            </a:extLst>
          </p:cNvPr>
          <p:cNvPicPr>
            <a:picLocks noChangeAspect="1"/>
          </p:cNvPicPr>
          <p:nvPr/>
        </p:nvPicPr>
        <p:blipFill>
          <a:blip r:embed="rId2"/>
          <a:stretch>
            <a:fillRect/>
          </a:stretch>
        </p:blipFill>
        <p:spPr>
          <a:xfrm>
            <a:off x="5229600" y="2250830"/>
            <a:ext cx="3101896" cy="2031651"/>
          </a:xfrm>
          <a:prstGeom prst="rect">
            <a:avLst/>
          </a:prstGeom>
        </p:spPr>
      </p:pic>
    </p:spTree>
    <p:extLst>
      <p:ext uri="{BB962C8B-B14F-4D97-AF65-F5344CB8AC3E}">
        <p14:creationId xmlns:p14="http://schemas.microsoft.com/office/powerpoint/2010/main" val="4572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45A25-20D4-96CA-971D-6F1765CA23D5}"/>
              </a:ext>
            </a:extLst>
          </p:cNvPr>
          <p:cNvSpPr>
            <a:spLocks noGrp="1"/>
          </p:cNvSpPr>
          <p:nvPr>
            <p:ph type="title"/>
          </p:nvPr>
        </p:nvSpPr>
        <p:spPr/>
        <p:txBody>
          <a:bodyPr/>
          <a:lstStyle/>
          <a:p>
            <a:r>
              <a:rPr lang="en-GB" dirty="0"/>
              <a:t>Food/ beverage hygiene :</a:t>
            </a:r>
          </a:p>
        </p:txBody>
      </p:sp>
      <p:pic>
        <p:nvPicPr>
          <p:cNvPr id="5" name="Content Placeholder 4">
            <a:extLst>
              <a:ext uri="{FF2B5EF4-FFF2-40B4-BE49-F238E27FC236}">
                <a16:creationId xmlns:a16="http://schemas.microsoft.com/office/drawing/2014/main" id="{B1C87A74-1051-CA54-3370-752092C54587}"/>
              </a:ext>
            </a:extLst>
          </p:cNvPr>
          <p:cNvPicPr>
            <a:picLocks noGrp="1" noChangeAspect="1"/>
          </p:cNvPicPr>
          <p:nvPr>
            <p:ph idx="1"/>
          </p:nvPr>
        </p:nvPicPr>
        <p:blipFill>
          <a:blip r:embed="rId2"/>
          <a:stretch>
            <a:fillRect/>
          </a:stretch>
        </p:blipFill>
        <p:spPr>
          <a:xfrm>
            <a:off x="1001268" y="1753173"/>
            <a:ext cx="7141464" cy="2768427"/>
          </a:xfrm>
        </p:spPr>
      </p:pic>
    </p:spTree>
    <p:extLst>
      <p:ext uri="{BB962C8B-B14F-4D97-AF65-F5344CB8AC3E}">
        <p14:creationId xmlns:p14="http://schemas.microsoft.com/office/powerpoint/2010/main" val="217083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2E94-E76A-BFA3-5DF5-00E7979E5B19}"/>
              </a:ext>
            </a:extLst>
          </p:cNvPr>
          <p:cNvSpPr>
            <a:spLocks noGrp="1"/>
          </p:cNvSpPr>
          <p:nvPr>
            <p:ph type="title"/>
          </p:nvPr>
        </p:nvSpPr>
        <p:spPr/>
        <p:txBody>
          <a:bodyPr/>
          <a:lstStyle/>
          <a:p>
            <a:r>
              <a:rPr lang="en-GB" dirty="0"/>
              <a:t>Surrey Heartlands position: </a:t>
            </a:r>
          </a:p>
        </p:txBody>
      </p:sp>
      <p:sp>
        <p:nvSpPr>
          <p:cNvPr id="3" name="Content Placeholder 2">
            <a:extLst>
              <a:ext uri="{FF2B5EF4-FFF2-40B4-BE49-F238E27FC236}">
                <a16:creationId xmlns:a16="http://schemas.microsoft.com/office/drawing/2014/main" id="{F9B52859-E537-8199-56FE-1B16A9870882}"/>
              </a:ext>
            </a:extLst>
          </p:cNvPr>
          <p:cNvSpPr>
            <a:spLocks noGrp="1"/>
          </p:cNvSpPr>
          <p:nvPr>
            <p:ph idx="1"/>
          </p:nvPr>
        </p:nvSpPr>
        <p:spPr>
          <a:xfrm>
            <a:off x="628650" y="1648800"/>
            <a:ext cx="7886700" cy="3362949"/>
          </a:xfrm>
        </p:spPr>
        <p:txBody>
          <a:bodyPr>
            <a:normAutofit fontScale="92500"/>
          </a:bodyPr>
          <a:lstStyle/>
          <a:p>
            <a:r>
              <a:rPr lang="en-GB" dirty="0"/>
              <a:t>E Coli Blood Stream Infection (BSI)  rates- 414 cases reported so far, this financial year ( against an NHSE Standard Contract threshold of 714) .</a:t>
            </a:r>
          </a:p>
          <a:p>
            <a:r>
              <a:rPr lang="en-GB" dirty="0"/>
              <a:t>Klebsiella Blood Stream Infection (BSI)  rates- 115 cases reported so far, this financial year ( against an NHSE Standard Contract threshold of 216) </a:t>
            </a:r>
          </a:p>
          <a:p>
            <a:r>
              <a:rPr lang="en-GB" dirty="0"/>
              <a:t>Both organisms are associated with UTI’s</a:t>
            </a:r>
          </a:p>
          <a:p>
            <a:r>
              <a:rPr lang="en-GB" dirty="0"/>
              <a:t>The highest numbers of cases are reported in the Community Onset Community Acquired (COCA)  UKHSA defined category- important to note patients with BSI will be admitted to hospital.  (</a:t>
            </a:r>
            <a:r>
              <a:rPr lang="en-GB" sz="1100" i="1" dirty="0"/>
              <a:t>i.e.</a:t>
            </a:r>
            <a:r>
              <a:rPr lang="en-GB" dirty="0"/>
              <a:t> </a:t>
            </a:r>
            <a:r>
              <a:rPr lang="en-GB" sz="1100" i="1" dirty="0"/>
              <a:t>Any case reported by an NHS acute trust not determined to be Hospital-Onset Healthcare Associated but where the patient has not been discharged from the reporting organisation within the past 84 days, to the current specimen date (Where date of discharge is day 1).</a:t>
            </a:r>
          </a:p>
          <a:p>
            <a:endParaRPr lang="en-GB" dirty="0"/>
          </a:p>
          <a:p>
            <a:endParaRPr lang="en-GB" dirty="0"/>
          </a:p>
          <a:p>
            <a:endParaRPr lang="en-GB" dirty="0"/>
          </a:p>
        </p:txBody>
      </p:sp>
    </p:spTree>
    <p:extLst>
      <p:ext uri="{BB962C8B-B14F-4D97-AF65-F5344CB8AC3E}">
        <p14:creationId xmlns:p14="http://schemas.microsoft.com/office/powerpoint/2010/main" val="159728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B066-B38D-C15F-0339-035E25818F08}"/>
              </a:ext>
            </a:extLst>
          </p:cNvPr>
          <p:cNvSpPr>
            <a:spLocks noGrp="1"/>
          </p:cNvSpPr>
          <p:nvPr>
            <p:ph type="title"/>
          </p:nvPr>
        </p:nvSpPr>
        <p:spPr/>
        <p:txBody>
          <a:bodyPr>
            <a:noAutofit/>
          </a:bodyPr>
          <a:lstStyle/>
          <a:p>
            <a:r>
              <a:rPr lang="en-GB" sz="2800" dirty="0"/>
              <a:t>E Coli BSI reported cases to date ( Sept 2025)  : </a:t>
            </a:r>
          </a:p>
        </p:txBody>
      </p:sp>
      <p:graphicFrame>
        <p:nvGraphicFramePr>
          <p:cNvPr id="4" name="Content Placeholder 3">
            <a:extLst>
              <a:ext uri="{FF2B5EF4-FFF2-40B4-BE49-F238E27FC236}">
                <a16:creationId xmlns:a16="http://schemas.microsoft.com/office/drawing/2014/main" id="{8A3115B9-307D-04C6-0A54-A0325A136765}"/>
              </a:ext>
            </a:extLst>
          </p:cNvPr>
          <p:cNvGraphicFramePr>
            <a:graphicFrameLocks noGrp="1"/>
          </p:cNvGraphicFramePr>
          <p:nvPr>
            <p:ph idx="1"/>
            <p:extLst>
              <p:ext uri="{D42A27DB-BD31-4B8C-83A1-F6EECF244321}">
                <p14:modId xmlns:p14="http://schemas.microsoft.com/office/powerpoint/2010/main" val="435275090"/>
              </p:ext>
            </p:extLst>
          </p:nvPr>
        </p:nvGraphicFramePr>
        <p:xfrm>
          <a:off x="628650" y="1865313"/>
          <a:ext cx="7886700" cy="2339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08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7845-33C0-E45B-114A-07E205857A9C}"/>
              </a:ext>
            </a:extLst>
          </p:cNvPr>
          <p:cNvSpPr>
            <a:spLocks noGrp="1"/>
          </p:cNvSpPr>
          <p:nvPr>
            <p:ph type="title"/>
          </p:nvPr>
        </p:nvSpPr>
        <p:spPr/>
        <p:txBody>
          <a:bodyPr>
            <a:normAutofit/>
          </a:bodyPr>
          <a:lstStyle/>
          <a:p>
            <a:r>
              <a:rPr lang="en-GB" sz="2400" dirty="0"/>
              <a:t>Klebsiella BSI reported cases to date ( Sept 2025) </a:t>
            </a:r>
          </a:p>
        </p:txBody>
      </p:sp>
      <p:graphicFrame>
        <p:nvGraphicFramePr>
          <p:cNvPr id="4" name="Content Placeholder 3">
            <a:extLst>
              <a:ext uri="{FF2B5EF4-FFF2-40B4-BE49-F238E27FC236}">
                <a16:creationId xmlns:a16="http://schemas.microsoft.com/office/drawing/2014/main" id="{1C0DE750-C253-490B-480E-1539C9383773}"/>
              </a:ext>
            </a:extLst>
          </p:cNvPr>
          <p:cNvGraphicFramePr>
            <a:graphicFrameLocks noGrp="1"/>
          </p:cNvGraphicFramePr>
          <p:nvPr>
            <p:ph idx="1"/>
            <p:extLst>
              <p:ext uri="{D42A27DB-BD31-4B8C-83A1-F6EECF244321}">
                <p14:modId xmlns:p14="http://schemas.microsoft.com/office/powerpoint/2010/main" val="3267594344"/>
              </p:ext>
            </p:extLst>
          </p:nvPr>
        </p:nvGraphicFramePr>
        <p:xfrm>
          <a:off x="628650" y="1865313"/>
          <a:ext cx="7886700" cy="2339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60F2-0BB0-A987-BC5F-BD260794CAAD}"/>
              </a:ext>
            </a:extLst>
          </p:cNvPr>
          <p:cNvSpPr>
            <a:spLocks noGrp="1"/>
          </p:cNvSpPr>
          <p:nvPr>
            <p:ph type="title"/>
          </p:nvPr>
        </p:nvSpPr>
        <p:spPr>
          <a:xfrm>
            <a:off x="839666" y="199908"/>
            <a:ext cx="7886700" cy="618768"/>
          </a:xfrm>
        </p:spPr>
        <p:txBody>
          <a:bodyPr>
            <a:normAutofit/>
          </a:bodyPr>
          <a:lstStyle/>
          <a:p>
            <a:r>
              <a:rPr lang="en-GB" sz="1800" dirty="0"/>
              <a:t>Urinary Tract Infections – UTI Model Hospital data: </a:t>
            </a:r>
          </a:p>
        </p:txBody>
      </p:sp>
      <p:sp>
        <p:nvSpPr>
          <p:cNvPr id="3" name="Content Placeholder 2">
            <a:extLst>
              <a:ext uri="{FF2B5EF4-FFF2-40B4-BE49-F238E27FC236}">
                <a16:creationId xmlns:a16="http://schemas.microsoft.com/office/drawing/2014/main" id="{F54EF54D-67A2-49B4-70CB-59C53E65E796}"/>
              </a:ext>
            </a:extLst>
          </p:cNvPr>
          <p:cNvSpPr>
            <a:spLocks noGrp="1"/>
          </p:cNvSpPr>
          <p:nvPr>
            <p:ph idx="1"/>
          </p:nvPr>
        </p:nvSpPr>
        <p:spPr>
          <a:xfrm>
            <a:off x="624253" y="890290"/>
            <a:ext cx="8289401" cy="491780"/>
          </a:xfrm>
        </p:spPr>
        <p:txBody>
          <a:bodyPr>
            <a:normAutofit fontScale="85000" lnSpcReduction="20000"/>
          </a:bodyPr>
          <a:lstStyle/>
          <a:p>
            <a:r>
              <a:rPr lang="en-GB" dirty="0"/>
              <a:t>Urinary Tract infections in those aged 70+ - Total (EL+NEL) - Rate of admissions (12 months to quarter end)</a:t>
            </a:r>
          </a:p>
          <a:p>
            <a:endParaRPr lang="en-GB" sz="1200" dirty="0"/>
          </a:p>
        </p:txBody>
      </p:sp>
      <p:pic>
        <p:nvPicPr>
          <p:cNvPr id="6" name="Picture 5">
            <a:extLst>
              <a:ext uri="{FF2B5EF4-FFF2-40B4-BE49-F238E27FC236}">
                <a16:creationId xmlns:a16="http://schemas.microsoft.com/office/drawing/2014/main" id="{2C44A556-BE46-C696-6C3F-4E0D2528C64C}"/>
              </a:ext>
            </a:extLst>
          </p:cNvPr>
          <p:cNvPicPr>
            <a:picLocks noChangeAspect="1"/>
          </p:cNvPicPr>
          <p:nvPr/>
        </p:nvPicPr>
        <p:blipFill>
          <a:blip r:embed="rId2"/>
          <a:stretch>
            <a:fillRect/>
          </a:stretch>
        </p:blipFill>
        <p:spPr>
          <a:xfrm>
            <a:off x="0" y="1312270"/>
            <a:ext cx="9144000" cy="3776262"/>
          </a:xfrm>
          <a:prstGeom prst="rect">
            <a:avLst/>
          </a:prstGeom>
        </p:spPr>
      </p:pic>
    </p:spTree>
    <p:extLst>
      <p:ext uri="{BB962C8B-B14F-4D97-AF65-F5344CB8AC3E}">
        <p14:creationId xmlns:p14="http://schemas.microsoft.com/office/powerpoint/2010/main" val="108058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0383E39-0E9B-2D65-9611-3C7B0DBAFBEA}"/>
              </a:ext>
            </a:extLst>
          </p:cNvPr>
          <p:cNvSpPr>
            <a:spLocks noGrp="1"/>
          </p:cNvSpPr>
          <p:nvPr>
            <p:ph type="title"/>
          </p:nvPr>
        </p:nvSpPr>
        <p:spPr>
          <a:xfrm>
            <a:off x="628650" y="1134405"/>
            <a:ext cx="7886700" cy="618768"/>
          </a:xfrm>
        </p:spPr>
        <p:txBody>
          <a:bodyPr>
            <a:noAutofit/>
          </a:bodyPr>
          <a:lstStyle/>
          <a:p>
            <a:r>
              <a:rPr lang="en-GB" sz="1800" b="0" dirty="0"/>
              <a:t>Urinary Tract Infections - Non-elective - Rate of admissions in those aged 65+ with dementia coded in any position in spell (12 months to quarter end)</a:t>
            </a:r>
            <a:br>
              <a:rPr lang="en-GB" sz="1800" b="0" dirty="0"/>
            </a:br>
            <a:endParaRPr lang="en-US" sz="1800" dirty="0"/>
          </a:p>
        </p:txBody>
      </p:sp>
      <p:pic>
        <p:nvPicPr>
          <p:cNvPr id="7" name="Content Placeholder 6">
            <a:extLst>
              <a:ext uri="{FF2B5EF4-FFF2-40B4-BE49-F238E27FC236}">
                <a16:creationId xmlns:a16="http://schemas.microsoft.com/office/drawing/2014/main" id="{BA357B49-3DB5-2767-EB56-02C7E891F140}"/>
              </a:ext>
            </a:extLst>
          </p:cNvPr>
          <p:cNvPicPr>
            <a:picLocks noGrp="1" noChangeAspect="1"/>
          </p:cNvPicPr>
          <p:nvPr>
            <p:ph idx="1"/>
          </p:nvPr>
        </p:nvPicPr>
        <p:blipFill>
          <a:blip r:embed="rId2"/>
          <a:stretch>
            <a:fillRect/>
          </a:stretch>
        </p:blipFill>
        <p:spPr>
          <a:xfrm>
            <a:off x="314107" y="1865313"/>
            <a:ext cx="8145837" cy="2944012"/>
          </a:xfrm>
          <a:prstGeom prst="rect">
            <a:avLst/>
          </a:prstGeom>
        </p:spPr>
      </p:pic>
    </p:spTree>
    <p:extLst>
      <p:ext uri="{BB962C8B-B14F-4D97-AF65-F5344CB8AC3E}">
        <p14:creationId xmlns:p14="http://schemas.microsoft.com/office/powerpoint/2010/main" val="330284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5DE0-D928-152B-3A87-298DCCB6B1FD}"/>
              </a:ext>
            </a:extLst>
          </p:cNvPr>
          <p:cNvSpPr>
            <a:spLocks noGrp="1"/>
          </p:cNvSpPr>
          <p:nvPr>
            <p:ph type="ctrTitle"/>
          </p:nvPr>
        </p:nvSpPr>
        <p:spPr>
          <a:xfrm>
            <a:off x="315798" y="1501770"/>
            <a:ext cx="8011774" cy="1069981"/>
          </a:xfrm>
        </p:spPr>
        <p:txBody>
          <a:bodyPr/>
          <a:lstStyle/>
          <a:p>
            <a:r>
              <a:rPr lang="en-GB" dirty="0"/>
              <a:t>Hydrate to Feel Great</a:t>
            </a:r>
          </a:p>
        </p:txBody>
      </p:sp>
      <p:sp>
        <p:nvSpPr>
          <p:cNvPr id="3" name="Subtitle 2">
            <a:extLst>
              <a:ext uri="{FF2B5EF4-FFF2-40B4-BE49-F238E27FC236}">
                <a16:creationId xmlns:a16="http://schemas.microsoft.com/office/drawing/2014/main" id="{12F2B035-168E-907A-1282-B408DDFE0F34}"/>
              </a:ext>
            </a:extLst>
          </p:cNvPr>
          <p:cNvSpPr>
            <a:spLocks noGrp="1"/>
          </p:cNvSpPr>
          <p:nvPr>
            <p:ph type="subTitle" idx="1"/>
          </p:nvPr>
        </p:nvSpPr>
        <p:spPr>
          <a:xfrm>
            <a:off x="315797" y="2537711"/>
            <a:ext cx="6858000" cy="1679959"/>
          </a:xfrm>
        </p:spPr>
        <p:txBody>
          <a:bodyPr>
            <a:normAutofit/>
          </a:bodyPr>
          <a:lstStyle/>
          <a:p>
            <a:r>
              <a:rPr lang="en-GB" sz="2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Empowering people to self-care with person-</a:t>
            </a:r>
            <a:r>
              <a:rPr lang="en-GB" sz="2100"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centred</a:t>
            </a:r>
            <a:r>
              <a:rPr lang="en-GB" sz="2100" dirty="0" err="1">
                <a:solidFill>
                  <a:schemeClr val="bg1"/>
                </a:solidFill>
                <a:latin typeface="Calibri" panose="020F0502020204030204" pitchFamily="34" charset="0"/>
                <a:cs typeface="Times New Roman" panose="02020603050405020304" pitchFamily="18" charset="0"/>
              </a:rPr>
              <a:t>mprovement</a:t>
            </a:r>
            <a:r>
              <a:rPr lang="en-GB" sz="2100" dirty="0">
                <a:solidFill>
                  <a:schemeClr val="bg1"/>
                </a:solidFill>
                <a:latin typeface="Calibri" panose="020F0502020204030204" pitchFamily="34" charset="0"/>
                <a:cs typeface="Times New Roman" panose="02020603050405020304" pitchFamily="18" charset="0"/>
              </a:rPr>
              <a:t> Lead </a:t>
            </a:r>
            <a:endParaRPr lang="en-GB" sz="2700" dirty="0">
              <a:solidFill>
                <a:schemeClr val="bg1"/>
              </a:solidFill>
            </a:endParaRPr>
          </a:p>
        </p:txBody>
      </p:sp>
    </p:spTree>
    <p:extLst>
      <p:ext uri="{BB962C8B-B14F-4D97-AF65-F5344CB8AC3E}">
        <p14:creationId xmlns:p14="http://schemas.microsoft.com/office/powerpoint/2010/main" val="50901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D597-156B-5EED-BA19-6970F8D2F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15E6E-BA8F-3A18-8D6C-688288B0BEF0}"/>
              </a:ext>
            </a:extLst>
          </p:cNvPr>
          <p:cNvSpPr>
            <a:spLocks noGrp="1"/>
          </p:cNvSpPr>
          <p:nvPr>
            <p:ph type="title"/>
          </p:nvPr>
        </p:nvSpPr>
        <p:spPr/>
        <p:txBody>
          <a:bodyPr/>
          <a:lstStyle/>
          <a:p>
            <a:r>
              <a:rPr lang="en-GB" dirty="0"/>
              <a:t>Project summary: </a:t>
            </a:r>
          </a:p>
        </p:txBody>
      </p:sp>
      <p:sp>
        <p:nvSpPr>
          <p:cNvPr id="8" name="Content Placeholder 7">
            <a:extLst>
              <a:ext uri="{FF2B5EF4-FFF2-40B4-BE49-F238E27FC236}">
                <a16:creationId xmlns:a16="http://schemas.microsoft.com/office/drawing/2014/main" id="{18B6331F-05FD-AF2C-4904-48BE9896646C}"/>
              </a:ext>
            </a:extLst>
          </p:cNvPr>
          <p:cNvSpPr>
            <a:spLocks noGrp="1"/>
          </p:cNvSpPr>
          <p:nvPr>
            <p:ph idx="1"/>
          </p:nvPr>
        </p:nvSpPr>
        <p:spPr>
          <a:xfrm>
            <a:off x="628650" y="1626376"/>
            <a:ext cx="7886700" cy="3015426"/>
          </a:xfrm>
        </p:spPr>
        <p:txBody>
          <a:bodyPr>
            <a:normAutofit fontScale="25000" lnSpcReduction="20000"/>
          </a:bodyPr>
          <a:lstStyle/>
          <a:p>
            <a:pPr marL="0" indent="0">
              <a:buNone/>
            </a:pPr>
            <a:endParaRPr lang="en-GB" sz="1800" b="0" i="0" u="none" strike="noStrike" baseline="0" dirty="0">
              <a:solidFill>
                <a:srgbClr val="000000"/>
              </a:solidFill>
              <a:latin typeface="Arial" panose="020B0604020202020204" pitchFamily="34" charset="0"/>
            </a:endParaRPr>
          </a:p>
          <a:p>
            <a:r>
              <a:rPr lang="en-GB" sz="5600" dirty="0">
                <a:latin typeface="Calibri"/>
                <a:ea typeface="Times New Roman" panose="02020603050405020304" pitchFamily="18" charset="0"/>
                <a:cs typeface="Calibri"/>
              </a:rPr>
              <a:t>In 2022, NHS England’s Antimicrobial Resistance (AMR) Programme funded </a:t>
            </a:r>
            <a:r>
              <a:rPr lang="en-GB" sz="5600" b="1" dirty="0">
                <a:latin typeface="Calibri"/>
                <a:ea typeface="Times New Roman" panose="02020603050405020304" pitchFamily="18" charset="0"/>
                <a:cs typeface="Calibri"/>
              </a:rPr>
              <a:t>a series of hydration pilots </a:t>
            </a:r>
            <a:r>
              <a:rPr lang="en-GB" sz="5600" dirty="0">
                <a:latin typeface="Calibri"/>
                <a:ea typeface="Times New Roman" panose="02020603050405020304" pitchFamily="18" charset="0"/>
                <a:cs typeface="Calibri"/>
              </a:rPr>
              <a:t>to support the</a:t>
            </a:r>
            <a:r>
              <a:rPr lang="en-GB" sz="5600" b="1" dirty="0">
                <a:latin typeface="Calibri"/>
                <a:ea typeface="Times New Roman" panose="02020603050405020304" pitchFamily="18" charset="0"/>
                <a:cs typeface="Calibri"/>
              </a:rPr>
              <a:t> development of a knowledge base regarding which hydration interventions can effectively increase fluid uptake in older people</a:t>
            </a:r>
            <a:r>
              <a:rPr lang="en-GB" sz="5600" dirty="0">
                <a:latin typeface="Calibri"/>
                <a:ea typeface="Times New Roman" panose="02020603050405020304" pitchFamily="18" charset="0"/>
                <a:cs typeface="Calibri"/>
              </a:rPr>
              <a:t>. </a:t>
            </a:r>
            <a:endParaRPr lang="en-GB" sz="5600" dirty="0">
              <a:latin typeface="Aptos" panose="02110004020202020204"/>
              <a:ea typeface="Times New Roman" panose="02020603050405020304" pitchFamily="18" charset="0"/>
              <a:cs typeface="Calibri"/>
            </a:endParaRPr>
          </a:p>
          <a:p>
            <a:r>
              <a:rPr lang="en-GB" sz="5600" dirty="0">
                <a:latin typeface="Calibri"/>
                <a:ea typeface="Times New Roman" panose="02020603050405020304" pitchFamily="18" charset="0"/>
                <a:cs typeface="Calibri"/>
              </a:rPr>
              <a:t>Improved hydration was expected to</a:t>
            </a:r>
            <a:r>
              <a:rPr lang="en-GB" sz="5600" b="1" dirty="0">
                <a:latin typeface="Calibri"/>
                <a:ea typeface="Times New Roman" panose="02020603050405020304" pitchFamily="18" charset="0"/>
                <a:cs typeface="Calibri"/>
              </a:rPr>
              <a:t> prevent or reduce the incidence of urinary tract infections</a:t>
            </a:r>
            <a:r>
              <a:rPr lang="en-GB" sz="5600" dirty="0">
                <a:latin typeface="Calibri"/>
                <a:ea typeface="Times New Roman" panose="02020603050405020304" pitchFamily="18" charset="0"/>
                <a:cs typeface="Calibri"/>
              </a:rPr>
              <a:t> (UTIs), and </a:t>
            </a:r>
            <a:r>
              <a:rPr lang="en-GB" sz="5600" b="1" dirty="0">
                <a:latin typeface="Calibri"/>
                <a:ea typeface="Times New Roman" panose="02020603050405020304" pitchFamily="18" charset="0"/>
                <a:cs typeface="Calibri"/>
              </a:rPr>
              <a:t>antimicrobial resistance</a:t>
            </a:r>
            <a:r>
              <a:rPr lang="en-GB" sz="5600" dirty="0">
                <a:latin typeface="Calibri"/>
                <a:ea typeface="Times New Roman" panose="02020603050405020304" pitchFamily="18" charset="0"/>
                <a:cs typeface="Calibri"/>
              </a:rPr>
              <a:t> which is a core priority of the AMR National Action Plan.</a:t>
            </a:r>
            <a:endParaRPr lang="en-GB" sz="5600" dirty="0"/>
          </a:p>
          <a:p>
            <a:pPr marL="0" lvl="0" indent="0" algn="just" defTabSz="914400" eaLnBrk="0" fontAlgn="base" hangingPunct="0">
              <a:lnSpc>
                <a:spcPct val="100000"/>
              </a:lnSpc>
              <a:spcBef>
                <a:spcPct val="0"/>
              </a:spcBef>
              <a:spcAft>
                <a:spcPct val="0"/>
              </a:spcAft>
              <a:buClrTx/>
              <a:buNone/>
            </a:pPr>
            <a:endParaRPr lang="en-GB" altLang="en-US" sz="5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eaLnBrk="0" fontAlgn="base" hangingPunct="0">
              <a:spcBef>
                <a:spcPct val="0"/>
              </a:spcBef>
              <a:spcAft>
                <a:spcPct val="0"/>
              </a:spcAft>
            </a:pPr>
            <a:r>
              <a:rPr lang="en-GB" altLang="en-US" sz="5600" dirty="0">
                <a:solidFill>
                  <a:srgbClr val="000000"/>
                </a:solidFill>
                <a:latin typeface="Calibri"/>
                <a:ea typeface="Times New Roman" panose="02020603050405020304" pitchFamily="18" charset="0"/>
                <a:cs typeface="Calibri"/>
              </a:rPr>
              <a:t>The Southeast regional Hydration project was undertaken collaboratively by NHS Surrey Heartlands, NHS Frimley, and NHS Sussex. Pilot was a 2-year programme with a dedicated financial envelope.</a:t>
            </a:r>
          </a:p>
          <a:p>
            <a:pPr marL="0" lvl="0" indent="0" algn="just" defTabSz="914400" eaLnBrk="0" fontAlgn="base" hangingPunct="0">
              <a:lnSpc>
                <a:spcPct val="100000"/>
              </a:lnSpc>
              <a:spcBef>
                <a:spcPct val="0"/>
              </a:spcBef>
              <a:spcAft>
                <a:spcPct val="0"/>
              </a:spcAft>
              <a:buClrTx/>
              <a:buNone/>
            </a:pPr>
            <a:endParaRPr lang="en-GB" altLang="en-US" sz="5600" dirty="0">
              <a:latin typeface="Calibri" panose="020F0502020204030204" pitchFamily="34" charset="0"/>
              <a:cs typeface="Calibri" panose="020F0502020204030204" pitchFamily="34" charset="0"/>
            </a:endParaRPr>
          </a:p>
          <a:p>
            <a:pPr marL="0" lvl="0" indent="0" algn="just" defTabSz="914400" eaLnBrk="0" fontAlgn="base" hangingPunct="0">
              <a:lnSpc>
                <a:spcPct val="100000"/>
              </a:lnSpc>
              <a:spcBef>
                <a:spcPct val="0"/>
              </a:spcBef>
              <a:spcAft>
                <a:spcPct val="0"/>
              </a:spcAft>
              <a:buClrTx/>
              <a:buNone/>
            </a:pPr>
            <a:r>
              <a:rPr lang="en-GB" altLang="en-US" sz="5600" dirty="0">
                <a:solidFill>
                  <a:srgbClr val="000000"/>
                </a:solidFill>
                <a:latin typeface="Calibri"/>
                <a:ea typeface="Times New Roman" panose="02020603050405020304" pitchFamily="18" charset="0"/>
                <a:cs typeface="Calibri"/>
              </a:rPr>
              <a:t>The aim of the improvement project was to:</a:t>
            </a:r>
          </a:p>
          <a:p>
            <a:pPr marL="742950" lvl="1" indent="-285750" defTabSz="914400" eaLnBrk="0" fontAlgn="base" hangingPunct="0">
              <a:lnSpc>
                <a:spcPct val="100000"/>
              </a:lnSpc>
              <a:spcBef>
                <a:spcPct val="0"/>
              </a:spcBef>
              <a:spcAft>
                <a:spcPct val="0"/>
              </a:spcAft>
              <a:buClrTx/>
              <a:buFont typeface="Arial" panose="020B0604020202020204" pitchFamily="34" charset="0"/>
              <a:buChar char="•"/>
            </a:pPr>
            <a:r>
              <a:rPr lang="en-GB" altLang="en-US" sz="5600" b="1" dirty="0">
                <a:solidFill>
                  <a:srgbClr val="000000"/>
                </a:solidFill>
                <a:latin typeface="Calibri"/>
                <a:ea typeface="Times New Roman" panose="02020603050405020304" pitchFamily="18" charset="0"/>
                <a:cs typeface="Calibri"/>
              </a:rPr>
              <a:t>Empower people to self-care </a:t>
            </a:r>
            <a:r>
              <a:rPr lang="en-GB" altLang="en-US" sz="5600" dirty="0">
                <a:solidFill>
                  <a:srgbClr val="000000"/>
                </a:solidFill>
                <a:latin typeface="Calibri"/>
                <a:ea typeface="Times New Roman" panose="02020603050405020304" pitchFamily="18" charset="0"/>
                <a:cs typeface="Calibri"/>
              </a:rPr>
              <a:t>with person centred hydration planning.</a:t>
            </a:r>
          </a:p>
          <a:p>
            <a:pPr marL="742950" lvl="1" indent="-285750" defTabSz="914400" eaLnBrk="0" fontAlgn="base" hangingPunct="0">
              <a:lnSpc>
                <a:spcPct val="100000"/>
              </a:lnSpc>
              <a:spcBef>
                <a:spcPct val="0"/>
              </a:spcBef>
              <a:spcAft>
                <a:spcPct val="0"/>
              </a:spcAft>
              <a:buClrTx/>
              <a:buFont typeface="Arial" panose="020B0604020202020204" pitchFamily="34" charset="0"/>
              <a:buChar char="•"/>
            </a:pPr>
            <a:r>
              <a:rPr lang="en-GB" altLang="en-US" sz="5600" dirty="0">
                <a:solidFill>
                  <a:srgbClr val="000000"/>
                </a:solidFill>
                <a:latin typeface="Calibri"/>
                <a:ea typeface="Times New Roman" panose="02020603050405020304" pitchFamily="18" charset="0"/>
                <a:cs typeface="Calibri"/>
              </a:rPr>
              <a:t>To </a:t>
            </a:r>
            <a:r>
              <a:rPr lang="en-GB" altLang="en-US" sz="5600" b="1" dirty="0">
                <a:solidFill>
                  <a:srgbClr val="000000"/>
                </a:solidFill>
                <a:latin typeface="Calibri"/>
                <a:ea typeface="Times New Roman" panose="02020603050405020304" pitchFamily="18" charset="0"/>
                <a:cs typeface="Calibri"/>
              </a:rPr>
              <a:t>improve</a:t>
            </a:r>
            <a:r>
              <a:rPr lang="en-GB" altLang="en-US" sz="5600" dirty="0">
                <a:solidFill>
                  <a:srgbClr val="000000"/>
                </a:solidFill>
                <a:latin typeface="Calibri"/>
                <a:ea typeface="Times New Roman" panose="02020603050405020304" pitchFamily="18" charset="0"/>
                <a:cs typeface="Calibri"/>
              </a:rPr>
              <a:t> hydration in the </a:t>
            </a:r>
            <a:r>
              <a:rPr lang="en-GB" altLang="en-US" sz="5600" b="1" dirty="0">
                <a:solidFill>
                  <a:srgbClr val="000000"/>
                </a:solidFill>
                <a:latin typeface="Calibri"/>
                <a:ea typeface="Times New Roman" panose="02020603050405020304" pitchFamily="18" charset="0"/>
                <a:cs typeface="Calibri"/>
              </a:rPr>
              <a:t>over 65 years </a:t>
            </a:r>
            <a:r>
              <a:rPr lang="en-GB" altLang="en-US" sz="5600" dirty="0">
                <a:solidFill>
                  <a:srgbClr val="000000"/>
                </a:solidFill>
                <a:latin typeface="Calibri"/>
                <a:ea typeface="Times New Roman" panose="02020603050405020304" pitchFamily="18" charset="0"/>
                <a:cs typeface="Calibri"/>
              </a:rPr>
              <a:t>population, living in their </a:t>
            </a:r>
            <a:r>
              <a:rPr lang="en-GB" altLang="en-US" sz="5600" b="1" dirty="0">
                <a:solidFill>
                  <a:srgbClr val="000000"/>
                </a:solidFill>
                <a:latin typeface="Calibri"/>
                <a:ea typeface="Times New Roman" panose="02020603050405020304" pitchFamily="18" charset="0"/>
                <a:cs typeface="Calibri"/>
              </a:rPr>
              <a:t>own homes</a:t>
            </a:r>
            <a:r>
              <a:rPr lang="en-GB" altLang="en-US" sz="5600" dirty="0">
                <a:solidFill>
                  <a:srgbClr val="000000"/>
                </a:solidFill>
                <a:latin typeface="Calibri"/>
                <a:ea typeface="Times New Roman" panose="02020603050405020304" pitchFamily="18" charset="0"/>
                <a:cs typeface="Calibri"/>
              </a:rPr>
              <a:t> in the community within the Southeast Region.</a:t>
            </a:r>
          </a:p>
          <a:p>
            <a:pPr marL="742950" lvl="1" indent="-285750" defTabSz="914400" eaLnBrk="0" fontAlgn="base" hangingPunct="0">
              <a:lnSpc>
                <a:spcPct val="100000"/>
              </a:lnSpc>
              <a:spcBef>
                <a:spcPct val="0"/>
              </a:spcBef>
              <a:spcAft>
                <a:spcPct val="0"/>
              </a:spcAft>
              <a:buClrTx/>
              <a:buFont typeface="Arial" panose="020B0604020202020204" pitchFamily="34" charset="0"/>
              <a:buChar char="•"/>
            </a:pPr>
            <a:r>
              <a:rPr lang="en-GB" altLang="en-US" sz="5600" dirty="0">
                <a:solidFill>
                  <a:srgbClr val="000000"/>
                </a:solidFill>
                <a:latin typeface="Calibri"/>
                <a:ea typeface="Times New Roman" panose="02020603050405020304" pitchFamily="18" charset="0"/>
                <a:cs typeface="Calibri"/>
              </a:rPr>
              <a:t>To support the r</a:t>
            </a:r>
            <a:r>
              <a:rPr lang="en-GB" altLang="en-US" sz="5600" b="1" dirty="0">
                <a:solidFill>
                  <a:srgbClr val="000000"/>
                </a:solidFill>
                <a:latin typeface="Calibri"/>
                <a:ea typeface="Times New Roman" panose="02020603050405020304" pitchFamily="18" charset="0"/>
                <a:cs typeface="Calibri"/>
              </a:rPr>
              <a:t>eduction in Urinary Tract Infections </a:t>
            </a:r>
            <a:r>
              <a:rPr lang="en-GB" altLang="en-US" sz="5600" dirty="0">
                <a:solidFill>
                  <a:srgbClr val="000000"/>
                </a:solidFill>
                <a:latin typeface="Calibri"/>
                <a:ea typeface="Times New Roman" panose="02020603050405020304" pitchFamily="18" charset="0"/>
                <a:cs typeface="Calibri"/>
              </a:rPr>
              <a:t>(UTIs) by improving hydration status.</a:t>
            </a:r>
          </a:p>
          <a:p>
            <a:pPr marL="742950" lvl="1" indent="-285750" eaLnBrk="0" fontAlgn="base" hangingPunct="0">
              <a:spcBef>
                <a:spcPct val="0"/>
              </a:spcBef>
              <a:spcAft>
                <a:spcPct val="0"/>
              </a:spcAft>
              <a:buFont typeface="Arial" panose="020B0604020202020204" pitchFamily="34" charset="0"/>
              <a:buChar char="•"/>
            </a:pPr>
            <a:r>
              <a:rPr lang="en-GB" altLang="en-US" sz="5600" dirty="0">
                <a:solidFill>
                  <a:srgbClr val="000000"/>
                </a:solidFill>
                <a:latin typeface="Calibri"/>
                <a:ea typeface="Arial" panose="020B0604020202020204" pitchFamily="34" charset="0"/>
                <a:cs typeface="Calibri"/>
              </a:rPr>
              <a:t>The tool had to be </a:t>
            </a:r>
            <a:r>
              <a:rPr lang="en-GB" altLang="en-US" sz="5600" b="1" dirty="0">
                <a:solidFill>
                  <a:srgbClr val="000000"/>
                </a:solidFill>
                <a:latin typeface="Calibri"/>
                <a:ea typeface="Arial" panose="020B0604020202020204" pitchFamily="34" charset="0"/>
                <a:cs typeface="Calibri"/>
              </a:rPr>
              <a:t>easy to use</a:t>
            </a:r>
            <a:r>
              <a:rPr lang="en-GB" altLang="en-US" sz="5600" dirty="0">
                <a:solidFill>
                  <a:srgbClr val="000000"/>
                </a:solidFill>
                <a:latin typeface="Calibri"/>
                <a:ea typeface="Arial" panose="020B0604020202020204" pitchFamily="34" charset="0"/>
                <a:cs typeface="Calibri"/>
              </a:rPr>
              <a:t> across communities, and </a:t>
            </a:r>
            <a:r>
              <a:rPr lang="en-GB" altLang="en-US" sz="5600" b="1" dirty="0">
                <a:solidFill>
                  <a:srgbClr val="000000"/>
                </a:solidFill>
                <a:latin typeface="Calibri"/>
                <a:ea typeface="Arial" panose="020B0604020202020204" pitchFamily="34" charset="0"/>
                <a:cs typeface="Calibri"/>
              </a:rPr>
              <a:t>effective</a:t>
            </a:r>
            <a:r>
              <a:rPr lang="en-GB" altLang="en-US" sz="5600" dirty="0">
                <a:solidFill>
                  <a:srgbClr val="000000"/>
                </a:solidFill>
                <a:latin typeface="Calibri"/>
                <a:ea typeface="Arial" panose="020B0604020202020204" pitchFamily="34" charset="0"/>
                <a:cs typeface="Calibri"/>
              </a:rPr>
              <a:t> at improving fluid intake. </a:t>
            </a:r>
            <a:endParaRPr lang="en-GB" altLang="en-US" sz="5600" dirty="0">
              <a:latin typeface="Calibri"/>
              <a:cs typeface="Calibri"/>
            </a:endParaRPr>
          </a:p>
          <a:p>
            <a:endParaRPr lang="en-GB" dirty="0"/>
          </a:p>
        </p:txBody>
      </p:sp>
    </p:spTree>
    <p:extLst>
      <p:ext uri="{BB962C8B-B14F-4D97-AF65-F5344CB8AC3E}">
        <p14:creationId xmlns:p14="http://schemas.microsoft.com/office/powerpoint/2010/main" val="327932438"/>
      </p:ext>
    </p:extLst>
  </p:cSld>
  <p:clrMapOvr>
    <a:masterClrMapping/>
  </p:clrMapOvr>
</p:sld>
</file>

<file path=ppt/theme/theme1.xml><?xml version="1.0" encoding="utf-8"?>
<a:theme xmlns:a="http://schemas.openxmlformats.org/drawingml/2006/main" name="Office Theme">
  <a:themeElements>
    <a:clrScheme name="SH Brand Colours 2022">
      <a:dk1>
        <a:srgbClr val="000000"/>
      </a:dk1>
      <a:lt1>
        <a:srgbClr val="FFFFFF"/>
      </a:lt1>
      <a:dk2>
        <a:srgbClr val="44546A"/>
      </a:dk2>
      <a:lt2>
        <a:srgbClr val="E7E6E6"/>
      </a:lt2>
      <a:accent1>
        <a:srgbClr val="103E66"/>
      </a:accent1>
      <a:accent2>
        <a:srgbClr val="18AFC3"/>
      </a:accent2>
      <a:accent3>
        <a:srgbClr val="E84186"/>
      </a:accent3>
      <a:accent4>
        <a:srgbClr val="CECFDC"/>
      </a:accent4>
      <a:accent5>
        <a:srgbClr val="E1F0F3"/>
      </a:accent5>
      <a:accent6>
        <a:srgbClr val="FBE2EB"/>
      </a:accent6>
      <a:hlink>
        <a:srgbClr val="E84186"/>
      </a:hlink>
      <a:folHlink>
        <a:srgbClr val="92408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741555-A355-4864-9699-2E76F5F0FAE2}" vid="{0AE8F1B4-5D84-4124-9B89-31666233E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Surrey_Heartlands_PowerPoint_Template_rev_Jul_2022</Template>
  <TotalTime>1458</TotalTime>
  <Words>1358</Words>
  <Application>Microsoft Office PowerPoint</Application>
  <PresentationFormat>On-screen Show (16:9)</PresentationFormat>
  <Paragraphs>120</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Courier New</vt:lpstr>
      <vt:lpstr>Symbol</vt:lpstr>
      <vt:lpstr>Wingdings</vt:lpstr>
      <vt:lpstr>Office Theme</vt:lpstr>
      <vt:lpstr>Improving Hydration in the community</vt:lpstr>
      <vt:lpstr>Why is hydration so important ?</vt:lpstr>
      <vt:lpstr>Surrey Heartlands position: </vt:lpstr>
      <vt:lpstr>E Coli BSI reported cases to date ( Sept 2025)  : </vt:lpstr>
      <vt:lpstr>Klebsiella BSI reported cases to date ( Sept 2025) </vt:lpstr>
      <vt:lpstr>Urinary Tract Infections – UTI Model Hospital data: </vt:lpstr>
      <vt:lpstr>Urinary Tract Infections - Non-elective - Rate of admissions in those aged 65+ with dementia coded in any position in spell (12 months to quarter end) </vt:lpstr>
      <vt:lpstr>Hydrate to Feel Great</vt:lpstr>
      <vt:lpstr>Project summary: </vt:lpstr>
      <vt:lpstr>PowerPoint Presentation</vt:lpstr>
      <vt:lpstr>PowerPoint Presentation</vt:lpstr>
      <vt:lpstr>PowerPoint Presentation</vt:lpstr>
      <vt:lpstr>Participants feedback: </vt:lpstr>
      <vt:lpstr>Ideas for hydrating drinks &amp; snacks </vt:lpstr>
      <vt:lpstr>UTI Information Leaflet for Older Adults and Carers</vt:lpstr>
      <vt:lpstr>Hydrate To Feel Great resources: </vt:lpstr>
      <vt:lpstr>Staying well this winter: </vt:lpstr>
      <vt:lpstr>Norovirus:</vt:lpstr>
      <vt:lpstr>Think about how many hands touch a workstation in one day :</vt:lpstr>
      <vt:lpstr>PowerPoint Presentation</vt:lpstr>
      <vt:lpstr>Respiratory Hygiene</vt:lpstr>
      <vt:lpstr>Hands are the most efficient way to spread infections:</vt:lpstr>
      <vt:lpstr>Food/ beverage hygiene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Bowker Erika (NHS Surrey Heartlands CCG)</dc:creator>
  <cp:lastModifiedBy>Egdell Sharon</cp:lastModifiedBy>
  <cp:revision>47</cp:revision>
  <cp:lastPrinted>2018-12-04T11:53:47Z</cp:lastPrinted>
  <dcterms:created xsi:type="dcterms:W3CDTF">2022-07-08T10:20:39Z</dcterms:created>
  <dcterms:modified xsi:type="dcterms:W3CDTF">2025-10-14T10:07:50Z</dcterms:modified>
</cp:coreProperties>
</file>