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13"/>
  </p:notesMasterIdLst>
  <p:handoutMasterIdLst>
    <p:handoutMasterId r:id="rId14"/>
  </p:handoutMasterIdLst>
  <p:sldIdLst>
    <p:sldId id="2145707352" r:id="rId5"/>
    <p:sldId id="2145707355" r:id="rId6"/>
    <p:sldId id="2145707350" r:id="rId7"/>
    <p:sldId id="2145707319" r:id="rId8"/>
    <p:sldId id="2145707351" r:id="rId9"/>
    <p:sldId id="2145707320" r:id="rId10"/>
    <p:sldId id="2145707353" r:id="rId11"/>
    <p:sldId id="214570735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00FF"/>
    <a:srgbClr val="F6F8F8"/>
    <a:srgbClr val="CC66FF"/>
    <a:srgbClr val="CC3300"/>
    <a:srgbClr val="008080"/>
    <a:srgbClr val="FF00FF"/>
    <a:srgbClr val="8A6636"/>
    <a:srgbClr val="003087"/>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17" autoAdjust="0"/>
    <p:restoredTop sz="74015" autoAdjust="0"/>
  </p:normalViewPr>
  <p:slideViewPr>
    <p:cSldViewPr snapToGrid="0">
      <p:cViewPr varScale="1">
        <p:scale>
          <a:sx n="58" d="100"/>
          <a:sy n="58" d="100"/>
        </p:scale>
        <p:origin x="415" y="38"/>
      </p:cViewPr>
      <p:guideLst>
        <p:guide orient="horz" pos="2160"/>
        <p:guide pos="3840"/>
      </p:guideLst>
    </p:cSldViewPr>
  </p:slideViewPr>
  <p:outlineViewPr>
    <p:cViewPr>
      <p:scale>
        <a:sx n="33" d="100"/>
        <a:sy n="33" d="100"/>
      </p:scale>
      <p:origin x="0" y="-5117"/>
    </p:cViewPr>
  </p:outlineViewPr>
  <p:notesTextViewPr>
    <p:cViewPr>
      <p:scale>
        <a:sx n="3" d="2"/>
        <a:sy n="3" d="2"/>
      </p:scale>
      <p:origin x="0" y="0"/>
    </p:cViewPr>
  </p:notesTextViewPr>
  <p:sorterViewPr>
    <p:cViewPr varScale="1">
      <p:scale>
        <a:sx n="1" d="1"/>
        <a:sy n="1" d="1"/>
      </p:scale>
      <p:origin x="0" y="-2263"/>
    </p:cViewPr>
  </p:sorterViewPr>
  <p:notesViewPr>
    <p:cSldViewPr snapToGrid="0">
      <p:cViewPr varScale="1">
        <p:scale>
          <a:sx n="65" d="100"/>
          <a:sy n="65" d="100"/>
        </p:scale>
        <p:origin x="1964"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IN, Hester (NHS ENGLAND - X24)" userId="a75840a2-5acf-4ab6-9b0c-9a7daa6a4569" providerId="ADAL" clId="{4D099C56-438E-4284-BE89-AE3A6E414876}"/>
    <pc:docChg chg="modSld">
      <pc:chgData name="WAIN, Hester (NHS ENGLAND - X24)" userId="a75840a2-5acf-4ab6-9b0c-9a7daa6a4569" providerId="ADAL" clId="{4D099C56-438E-4284-BE89-AE3A6E414876}" dt="2024-10-01T09:31:07.503" v="7" actId="20577"/>
      <pc:docMkLst>
        <pc:docMk/>
      </pc:docMkLst>
      <pc:sldChg chg="modSp mod">
        <pc:chgData name="WAIN, Hester (NHS ENGLAND - X24)" userId="a75840a2-5acf-4ab6-9b0c-9a7daa6a4569" providerId="ADAL" clId="{4D099C56-438E-4284-BE89-AE3A6E414876}" dt="2024-10-01T09:31:07.503" v="7" actId="20577"/>
        <pc:sldMkLst>
          <pc:docMk/>
          <pc:sldMk cId="3539531096" sldId="2145707354"/>
        </pc:sldMkLst>
        <pc:spChg chg="mod">
          <ac:chgData name="WAIN, Hester (NHS ENGLAND - X24)" userId="a75840a2-5acf-4ab6-9b0c-9a7daa6a4569" providerId="ADAL" clId="{4D099C56-438E-4284-BE89-AE3A6E414876}" dt="2024-10-01T09:31:07.503" v="7" actId="20577"/>
          <ac:spMkLst>
            <pc:docMk/>
            <pc:sldMk cId="3539531096" sldId="2145707354"/>
            <ac:spMk id="2" creationId="{328FFC98-18F9-F9D5-ED89-9070B33880C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01/10/2024</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01/10/2024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ngland.nhs.uk/patient-safety/the-nhs-patient-safety-strateg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ED1FD-B95C-33C7-A563-0AB379248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0C87BC-D3F8-EEFC-03D1-9202D4E6CE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167EB7-9953-CFE7-D960-7353F60D19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C6420F-FEC6-0A18-AF12-D854641B973C}"/>
              </a:ext>
            </a:extLst>
          </p:cNvPr>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102053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Primary care patient safety strategy was published on 26</a:t>
            </a:r>
            <a:r>
              <a:rPr lang="en-GB" baseline="30000" dirty="0"/>
              <a:t>th</a:t>
            </a:r>
            <a:r>
              <a:rPr lang="en-GB" dirty="0"/>
              <a:t> Sept 24.  </a:t>
            </a:r>
          </a:p>
          <a:p>
            <a:endParaRPr lang="en-GB" dirty="0"/>
          </a:p>
          <a:p>
            <a:pPr>
              <a:lnSpc>
                <a:spcPct val="110000"/>
              </a:lnSpc>
              <a:spcAft>
                <a:spcPts val="12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Co-designed with NHS front-line staff and lay patient safety partners, the strategy builds on </a:t>
            </a:r>
            <a:r>
              <a:rPr lang="en-GB" sz="1800" dirty="0">
                <a:solidFill>
                  <a:srgbClr val="4EA72E"/>
                </a:solidFill>
                <a:effectLst/>
                <a:latin typeface="Arial" panose="020B0604020202020204" pitchFamily="34" charset="0"/>
                <a:ea typeface="Times New Roman" panose="02020603050405020304" pitchFamily="18" charset="0"/>
                <a:cs typeface="Arial" panose="020B0604020202020204" pitchFamily="34" charset="0"/>
              </a:rPr>
              <a:t>the wider NHS </a:t>
            </a:r>
            <a:r>
              <a:rPr lang="en-GB" sz="1800" u="sng" strike="noStrike" dirty="0">
                <a:solidFill>
                  <a:srgbClr val="4EA72E"/>
                </a:solidFill>
                <a:effectLst/>
                <a:latin typeface="Aptos" panose="020B0004020202020204" pitchFamily="34" charset="0"/>
                <a:ea typeface="Times New Roman" panose="02020603050405020304" pitchFamily="18" charset="0"/>
                <a:cs typeface="Arial" panose="020B0604020202020204" pitchFamily="34" charset="0"/>
                <a:hlinkClick r:id="rId3"/>
              </a:rPr>
              <a:t>Patient Safety Strategy</a:t>
            </a:r>
            <a:r>
              <a:rPr lang="en-GB" sz="1800" dirty="0">
                <a:solidFill>
                  <a:srgbClr val="4EA72E"/>
                </a:solidFill>
                <a:effectLst/>
                <a:latin typeface="Arial" panose="020B0604020202020204" pitchFamily="34" charset="0"/>
                <a:ea typeface="Times New Roman" panose="02020603050405020304" pitchFamily="18" charset="0"/>
                <a:cs typeface="Arial" panose="020B0604020202020204" pitchFamily="34" charset="0"/>
              </a:rPr>
              <a:t> and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aims to develop a supportive environment within primary care where learning can be shared more widely to benefit patient and staff safety and wellbeing. The intention is to ensure that we manage safety with an approach based on safety science and systems thinking.</a:t>
            </a:r>
            <a:endParaRPr lang="en-GB" sz="1800" dirty="0">
              <a:solidFill>
                <a:srgbClr val="4EA72E"/>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154886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4EA72E"/>
                </a:solidFill>
                <a:effectLst/>
                <a:latin typeface="Arial" panose="020B0604020202020204" pitchFamily="34" charset="0"/>
                <a:ea typeface="Times New Roman" panose="02020603050405020304" pitchFamily="18" charset="0"/>
                <a:cs typeface="Arial" panose="020B0604020202020204" pitchFamily="34" charset="0"/>
              </a:rPr>
              <a:t>This strategy has been developed over time with </a:t>
            </a:r>
            <a:r>
              <a:rPr lang="en-GB" sz="1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rPr>
              <a:t>primary care providers, commissioners and patients from across general practice, community pharmacy, dentistry and optometry.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4EA72E"/>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4EA72E"/>
                </a:solidFill>
                <a:effectLst/>
                <a:latin typeface="Arial" panose="020B0604020202020204" pitchFamily="34" charset="0"/>
                <a:ea typeface="Times New Roman" panose="02020603050405020304" pitchFamily="18" charset="0"/>
                <a:cs typeface="Arial" panose="020B0604020202020204" pitchFamily="34" charset="0"/>
              </a:rPr>
              <a:t>It sets the ambition and vision for patient safety in primary care to encourage discussion and exploration. It is not about implementing everything on day one in all sectors of primary care. The strategy draws together best practice, providing a range of ideas and opportunities that can be shared. It is not a contractual requirement on primary care providers, or ICBs. </a:t>
            </a:r>
            <a:endParaRPr lang="en-GB" sz="1800" dirty="0">
              <a:solidFill>
                <a:srgbClr val="4EA72E"/>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115586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1200"/>
              </a:spcAft>
            </a:pPr>
            <a:r>
              <a:rPr lang="en-GB" sz="1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rPr>
              <a:t>We have some information on the impacts of patient safety in primary care. </a:t>
            </a:r>
          </a:p>
          <a:p>
            <a:pPr>
              <a:lnSpc>
                <a:spcPct val="110000"/>
              </a:lnSpc>
              <a:spcAft>
                <a:spcPts val="1200"/>
              </a:spcAft>
            </a:pPr>
            <a:r>
              <a:rPr lang="en-GB" sz="1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rPr>
              <a:t>Recent research into the incidence, nature and causes of avoidable significant harm in general practice indicates that while the majority </a:t>
            </a:r>
            <a:r>
              <a:rPr lang="en-GB" sz="1800" b="1"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rPr>
              <a:t>(97%) </a:t>
            </a:r>
            <a:r>
              <a:rPr lang="en-GB" sz="1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rPr>
              <a:t>of encounters in general practice are safe, there are between 19,800 and 32,200 incidents of avoidable significant harm in general practice in England each year. </a:t>
            </a:r>
          </a:p>
          <a:p>
            <a:pPr>
              <a:lnSpc>
                <a:spcPct val="110000"/>
              </a:lnSpc>
              <a:spcAft>
                <a:spcPts val="1200"/>
              </a:spcAft>
            </a:pPr>
            <a:r>
              <a:rPr lang="en-GB" sz="1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rPr>
              <a:t>In creating a supportive, learning environment with a just culture we aim to learn more from what goes well, as well as to respond appropriately to things that go wrong.</a:t>
            </a:r>
          </a:p>
          <a:p>
            <a:pPr marL="0" marR="0" lvl="0" indent="0" algn="l" defTabSz="914400" rtl="0" eaLnBrk="1" fontAlgn="auto" latinLnBrk="0" hangingPunct="1">
              <a:lnSpc>
                <a:spcPct val="110000"/>
              </a:lnSpc>
              <a:spcBef>
                <a:spcPts val="0"/>
              </a:spcBef>
              <a:spcAft>
                <a:spcPts val="1200"/>
              </a:spcAft>
              <a:buClrTx/>
              <a:buSzTx/>
              <a:buFontTx/>
              <a:buNone/>
              <a:tabLst/>
              <a:defRPr/>
            </a:pPr>
            <a:r>
              <a:rPr lang="en-GB" sz="1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rPr>
              <a:t>Why record safety events or incidents  - </a:t>
            </a:r>
            <a:r>
              <a:rPr lang="en-GB" sz="1800" dirty="0"/>
              <a:t>so that nationally we can identify new and under-recognised concerns and so issue timely patient safety alerts and so that locally we can share insight and learn more from each other. So there is a real opportunity to learn more.</a:t>
            </a:r>
          </a:p>
          <a:p>
            <a:pPr>
              <a:lnSpc>
                <a:spcPct val="110000"/>
              </a:lnSpc>
              <a:spcAft>
                <a:spcPts val="1200"/>
              </a:spcAft>
            </a:pPr>
            <a:r>
              <a:rPr lang="en-GB" sz="1800" dirty="0"/>
              <a:t>So one obvious area for improvement is building a greater understanding of </a:t>
            </a:r>
            <a:r>
              <a:rPr lang="en-GB" sz="4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rPr>
              <a:t>patient safety events (recording them) occurring in primary care, </a:t>
            </a:r>
            <a:endParaRPr lang="en-GB" sz="1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rPr>
              <a:t>We have some information on the impacts of patient safety in primary care. Recent research into the incidence, nature and causes of avoidable significant harm in general practice indicates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rPr>
              <a:t>Data are also available from national incident recording data, however, we know that the culture of incident recording from primary care is relatively underdeveloped</a:t>
            </a:r>
            <a:endParaRPr lang="en-GB" sz="800" dirty="0"/>
          </a:p>
          <a:p>
            <a:pPr marL="171450" indent="-171450">
              <a:buFont typeface="Arial" panose="020B0604020202020204" pitchFamily="34" charset="0"/>
              <a:buChar char="•"/>
            </a:pPr>
            <a:r>
              <a:rPr lang="en-GB" sz="800" dirty="0"/>
              <a:t>So one obvious area for improvement is building a greater understanding of </a:t>
            </a:r>
            <a:r>
              <a:rPr lang="en-GB" sz="1800" dirty="0">
                <a:solidFill>
                  <a:srgbClr val="425563"/>
                </a:solidFill>
                <a:effectLst/>
                <a:latin typeface="Arial" panose="020B0604020202020204" pitchFamily="34" charset="0"/>
                <a:ea typeface="Times New Roman" panose="02020603050405020304" pitchFamily="18" charset="0"/>
                <a:cs typeface="Times New Roman" panose="02020603050405020304" pitchFamily="18" charset="0"/>
              </a:rPr>
              <a:t>patient safety events (recording them) occurring in primary care, </a:t>
            </a:r>
          </a:p>
          <a:p>
            <a:pPr marL="171450" indent="-171450">
              <a:buFont typeface="Arial" panose="020B0604020202020204" pitchFamily="34" charset="0"/>
              <a:buChar char="•"/>
            </a:pPr>
            <a:r>
              <a:rPr lang="en-GB" sz="800" dirty="0"/>
              <a:t>so that nationally we can identify new and under-recognised concerns and so issue timely patient safety alerts and so that locally we can share insight and learn more from each other. So there is a real opportunity to learn more.</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199969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800"/>
              </a:lnSpc>
              <a:spcAft>
                <a:spcPts val="1400"/>
              </a:spcAft>
              <a:buFont typeface="+mj-lt"/>
              <a:buNone/>
            </a:pPr>
            <a:r>
              <a:rPr lang="en-GB" sz="1800" dirty="0">
                <a:solidFill>
                  <a:srgbClr val="231F20"/>
                </a:solidFill>
                <a:effectLst/>
                <a:latin typeface="Arial" panose="020B0604020202020204" pitchFamily="34" charset="0"/>
                <a:ea typeface="Arial" panose="020B0604020202020204" pitchFamily="34" charset="0"/>
                <a:cs typeface="Arial" panose="020B0604020202020204" pitchFamily="34" charset="0"/>
              </a:rPr>
              <a:t>The strategy is based around the NHS patient safety strategy structure of the 3Is, identifies those areas where improvements are underway and sets ambitions for future improvement.  It includes patient stories and examples of good practice and key actions for local and national implementation.</a:t>
            </a:r>
          </a:p>
          <a:p>
            <a:pPr marL="0" lvl="0" indent="0">
              <a:lnSpc>
                <a:spcPct val="110000"/>
              </a:lnSpc>
              <a:spcAft>
                <a:spcPts val="900"/>
              </a:spcAft>
              <a:buFont typeface="+mj-lt"/>
              <a:buNone/>
            </a:pPr>
            <a:endParaRPr lang="en-GB" sz="1800" dirty="0">
              <a:solidFill>
                <a:srgbClr val="231F2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147331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We acknowledge </a:t>
            </a:r>
            <a:r>
              <a:rPr lang="en-GB" sz="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the significant resourcing and capacity challenges currently faced by primary care.  These challenges have a direct impact on patient safety, and so we are keen for these recommendations to utilise existing processes and structures for implementation where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Arial" panose="020B0604020202020204" pitchFamily="34" charset="0"/>
                <a:ea typeface="Times New Roman" panose="02020603050405020304" pitchFamily="18" charset="0"/>
              </a:rPr>
              <a:t>Given the capacity pressures in primary care and integrated care boards, this strategy seeks to build on existing safety culture and utilise opportunities to learn and redefine the steps involved.  It is intended that the timeframes for the implementation of the local commitments are flexible to allow for piloting different approaches. This strategy is for all areas of primary care, though with some improvements implemented first in general practice  to enable the successes and learning to be used in the rollout to community pharmacy, optometry and dental services </a:t>
            </a:r>
            <a:endParaRPr lang="en-GB" sz="8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rgbClr val="000000"/>
              </a:solidFill>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342339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lang="en-GB" sz="1800" kern="0" dirty="0">
                <a:effectLst/>
                <a:latin typeface="Arial" panose="020B0604020202020204" pitchFamily="34" charset="0"/>
                <a:ea typeface="Times New Roman" panose="02020603050405020304" pitchFamily="18" charset="0"/>
              </a:rPr>
              <a:t>Improving patient safety may feel like a challenging task in an already stretched environment; however, there are some significant benefits to these relatively small changes that are intended to reduce rather than increase the workload while improving patient safety.  These benefits will affect patients, staff, organisations and systems.  We’ve presented some of these here focussed on the benefits to patients and staff.  These are very much focussed on fostering a safety culture that moves away from blame, supporting people to do their best and learn from each other when things go wrong.  </a:t>
            </a: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226301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70AD47"/>
                </a:solidFill>
                <a:effectLst/>
                <a:latin typeface="Arial" panose="020B0604020202020204" pitchFamily="34" charset="0"/>
                <a:ea typeface="Times New Roman" panose="02020603050405020304" pitchFamily="18" charset="0"/>
                <a:cs typeface="Arial" panose="020B0604020202020204" pitchFamily="34" charset="0"/>
              </a:rPr>
              <a:t>This strategy is about setting the ambition and vision for patient safety in primary care to encourage discussion and exploration across all primary care platforms.  This is not about implementing everything on day one in all sectors, it is about providing ideas and opportunities that can shared. This strategy draws together best practice. It is not a contractual requirement on primary care providers, or ICBs. NHS England will continuously review its effectiveness and how we can best implement the strategy to improve patient safety.  </a:t>
            </a:r>
            <a:endParaRPr lang="en-GB" sz="1800" dirty="0">
              <a:solidFill>
                <a:srgbClr val="70AD47"/>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70AD47"/>
                </a:solidFill>
                <a:effectLst/>
                <a:latin typeface="Arial" panose="020B0604020202020204" pitchFamily="34" charset="0"/>
                <a:ea typeface="Times New Roman" panose="02020603050405020304" pitchFamily="18" charset="0"/>
                <a:cs typeface="Arial" panose="020B0604020202020204" pitchFamily="34" charset="0"/>
              </a:rPr>
              <a:t>This is about step by step implementation bearing in mind that GP, community pharmacy, optometry and dental services are at very different stages and have different contractual and regulatory requirements. </a:t>
            </a:r>
            <a:r>
              <a:rPr lang="en-GB" sz="1800" dirty="0">
                <a:solidFill>
                  <a:srgbClr val="323130"/>
                </a:solidFill>
                <a:effectLst/>
                <a:latin typeface="Arial" panose="020B0604020202020204" pitchFamily="34" charset="0"/>
                <a:ea typeface="Segoe UI" panose="020B0502040204020203" pitchFamily="34" charset="0"/>
                <a:cs typeface="Arial" panose="020B0604020202020204" pitchFamily="34" charset="0"/>
              </a:rPr>
              <a:t>This is not a sprint, it's a marathon.</a:t>
            </a:r>
            <a:endParaRPr lang="en-GB" sz="1800" dirty="0">
              <a:solidFill>
                <a:srgbClr val="70AD47"/>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kern="0" dirty="0">
                <a:ln>
                  <a:noFill/>
                </a:ln>
                <a:effectLst/>
                <a:latin typeface="Arial" panose="020B0604020202020204" pitchFamily="34" charset="0"/>
                <a:ea typeface="Times New Roman" panose="02020603050405020304" pitchFamily="18" charset="0"/>
              </a:rPr>
              <a:t>Most areas need testing and piloting in primary care before full implementation, so t</a:t>
            </a:r>
            <a:r>
              <a:rPr lang="en-GB" sz="1800" kern="0" dirty="0">
                <a:effectLst/>
                <a:latin typeface="Arial" panose="020B0604020202020204" pitchFamily="34" charset="0"/>
                <a:ea typeface="Times New Roman" panose="02020603050405020304" pitchFamily="18" charset="0"/>
              </a:rPr>
              <a:t>he delivery timeframe is iterative starting with pilot introductions of some projects</a:t>
            </a:r>
            <a:r>
              <a:rPr lang="en-GB" sz="1800" kern="0" dirty="0">
                <a:ln>
                  <a:noFill/>
                </a:ln>
                <a:effectLst/>
                <a:latin typeface="Arial" panose="020B0604020202020204" pitchFamily="34" charset="0"/>
                <a:ea typeface="Times New Roman" panose="02020603050405020304" pitchFamily="18" charset="0"/>
              </a:rPr>
              <a:t>.  For example, the first step towards PSIRF implementation is a funded pilot approach for a small number of General Practices supported by the Health Innovation Network.  There is no intention to make PSIRF a requirement for General practice at the end of 12 months.</a:t>
            </a:r>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303764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dirty="0"/>
              <a:t>Text content goes over single column. Text content here goes over single column. Text content here goes over single column.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dirty="0"/>
              <a:t>Text content goes over single column. Text content here goes over single column. Text content here goes over single column.  </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dirty="0"/>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dirty="0"/>
              <a:t>“Quote text here. Quote text here.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a:t>
            </a:r>
            <a:r>
              <a:rPr kumimoji="0" lang="en-GB" sz="2400" b="1" i="0" u="none" strike="noStrike" kern="1200" cap="none" spc="20" normalizeH="0" baseline="0" noProof="0" dirty="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dirty="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01/10/2024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785" r:id="rId2"/>
    <p:sldLayoutId id="2147483833" r:id="rId3"/>
    <p:sldLayoutId id="2147483834" r:id="rId4"/>
    <p:sldLayoutId id="2147483826" r:id="rId5"/>
    <p:sldLayoutId id="2147483931" r:id="rId6"/>
    <p:sldLayoutId id="2147483827" r:id="rId7"/>
    <p:sldLayoutId id="2147483789" r:id="rId8"/>
    <p:sldLayoutId id="2147483818" r:id="rId9"/>
    <p:sldLayoutId id="2147483813" r:id="rId10"/>
    <p:sldLayoutId id="2147483814" r:id="rId11"/>
    <p:sldLayoutId id="2147483815" r:id="rId12"/>
    <p:sldLayoutId id="2147483719" r:id="rId13"/>
    <p:sldLayoutId id="2147483938" r:id="rId14"/>
    <p:sldLayoutId id="2147483939" r:id="rId15"/>
    <p:sldLayoutId id="2147483933" r:id="rId16"/>
    <p:sldLayoutId id="2147483824" r:id="rId17"/>
    <p:sldLayoutId id="2147483926" r:id="rId18"/>
    <p:sldLayoutId id="2147483927" r:id="rId19"/>
    <p:sldLayoutId id="2147483929" r:id="rId20"/>
    <p:sldLayoutId id="2147483928" r:id="rId21"/>
    <p:sldLayoutId id="2147483930" r:id="rId22"/>
    <p:sldLayoutId id="2147483924" r:id="rId23"/>
    <p:sldLayoutId id="2147483940" r:id="rId24"/>
    <p:sldLayoutId id="2147483934" r:id="rId25"/>
    <p:sldLayoutId id="2147483936" r:id="rId26"/>
    <p:sldLayoutId id="2147483937" r:id="rId27"/>
    <p:sldLayoutId id="2147483825" r:id="rId28"/>
    <p:sldLayoutId id="214748393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england.nhs.uk/long-read/primary-care-patient-safety-strategy/" TargetMode="Externa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3" Type="http://schemas.openxmlformats.org/officeDocument/2006/relationships/image" Target="../media/image33.svg"/><Relationship Id="rId18" Type="http://schemas.openxmlformats.org/officeDocument/2006/relationships/image" Target="../media/image38.png"/><Relationship Id="rId26" Type="http://schemas.openxmlformats.org/officeDocument/2006/relationships/image" Target="../media/image46.png"/><Relationship Id="rId39" Type="http://schemas.openxmlformats.org/officeDocument/2006/relationships/image" Target="../media/image59.svg"/><Relationship Id="rId21" Type="http://schemas.openxmlformats.org/officeDocument/2006/relationships/image" Target="../media/image41.svg"/><Relationship Id="rId34" Type="http://schemas.openxmlformats.org/officeDocument/2006/relationships/image" Target="../media/image54.png"/><Relationship Id="rId42" Type="http://schemas.openxmlformats.org/officeDocument/2006/relationships/image" Target="../media/image62.png"/><Relationship Id="rId47" Type="http://schemas.openxmlformats.org/officeDocument/2006/relationships/image" Target="../media/image67.svg"/><Relationship Id="rId7" Type="http://schemas.openxmlformats.org/officeDocument/2006/relationships/image" Target="../media/image27.svg"/><Relationship Id="rId2" Type="http://schemas.openxmlformats.org/officeDocument/2006/relationships/notesSlide" Target="../notesSlides/notesSlide3.xml"/><Relationship Id="rId16" Type="http://schemas.openxmlformats.org/officeDocument/2006/relationships/image" Target="../media/image36.png"/><Relationship Id="rId29" Type="http://schemas.openxmlformats.org/officeDocument/2006/relationships/image" Target="../media/image49.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svg"/><Relationship Id="rId40" Type="http://schemas.openxmlformats.org/officeDocument/2006/relationships/image" Target="../media/image60.png"/><Relationship Id="rId45" Type="http://schemas.openxmlformats.org/officeDocument/2006/relationships/image" Target="../media/image65.svg"/><Relationship Id="rId5" Type="http://schemas.openxmlformats.org/officeDocument/2006/relationships/image" Target="../media/image25.svg"/><Relationship Id="rId15" Type="http://schemas.openxmlformats.org/officeDocument/2006/relationships/image" Target="../media/image35.svg"/><Relationship Id="rId23" Type="http://schemas.openxmlformats.org/officeDocument/2006/relationships/image" Target="../media/image43.sv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0.png"/><Relationship Id="rId19" Type="http://schemas.openxmlformats.org/officeDocument/2006/relationships/image" Target="../media/image39.svg"/><Relationship Id="rId31" Type="http://schemas.openxmlformats.org/officeDocument/2006/relationships/image" Target="../media/image51.svg"/><Relationship Id="rId44" Type="http://schemas.openxmlformats.org/officeDocument/2006/relationships/image" Target="../media/image64.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svg"/><Relationship Id="rId30" Type="http://schemas.openxmlformats.org/officeDocument/2006/relationships/image" Target="../media/image50.png"/><Relationship Id="rId35" Type="http://schemas.openxmlformats.org/officeDocument/2006/relationships/image" Target="../media/image55.svg"/><Relationship Id="rId43" Type="http://schemas.openxmlformats.org/officeDocument/2006/relationships/image" Target="../media/image63.svg"/><Relationship Id="rId8" Type="http://schemas.openxmlformats.org/officeDocument/2006/relationships/image" Target="../media/image28.png"/><Relationship Id="rId3" Type="http://schemas.openxmlformats.org/officeDocument/2006/relationships/image" Target="../media/image23.png"/><Relationship Id="rId12" Type="http://schemas.openxmlformats.org/officeDocument/2006/relationships/image" Target="../media/image32.png"/><Relationship Id="rId17" Type="http://schemas.openxmlformats.org/officeDocument/2006/relationships/image" Target="../media/image37.svg"/><Relationship Id="rId25" Type="http://schemas.openxmlformats.org/officeDocument/2006/relationships/image" Target="../media/image45.svg"/><Relationship Id="rId33" Type="http://schemas.openxmlformats.org/officeDocument/2006/relationships/image" Target="../media/image53.svg"/><Relationship Id="rId38" Type="http://schemas.openxmlformats.org/officeDocument/2006/relationships/image" Target="../media/image58.png"/><Relationship Id="rId46" Type="http://schemas.openxmlformats.org/officeDocument/2006/relationships/image" Target="../media/image66.png"/><Relationship Id="rId20" Type="http://schemas.openxmlformats.org/officeDocument/2006/relationships/image" Target="../media/image40.png"/><Relationship Id="rId41" Type="http://schemas.openxmlformats.org/officeDocument/2006/relationships/image" Target="../media/image61.svg"/></Relationships>
</file>

<file path=ppt/slides/_rels/slide4.xml.rels><?xml version="1.0" encoding="UTF-8" standalone="yes"?>
<Relationships xmlns="http://schemas.openxmlformats.org/package/2006/relationships"><Relationship Id="rId3" Type="http://schemas.openxmlformats.org/officeDocument/2006/relationships/hyperlink" Target="https://resolution.nhs.uk/"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8.jpeg"/><Relationship Id="rId5" Type="http://schemas.openxmlformats.org/officeDocument/2006/relationships/hyperlink" Target="https://qualitysafety.bmj.com/content/early/2020/11/03/bmjqs-2020-011405" TargetMode="External"/><Relationship Id="rId4" Type="http://schemas.openxmlformats.org/officeDocument/2006/relationships/hyperlink" Target="https://resolution.nhs.uk/wp-content/uploads/2024/07/NHS-Resolution-Annual-report-and-accounts_23-24_Acces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0.jpeg"/></Relationships>
</file>

<file path=ppt/slides/_rels/slide7.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hyperlink" Target="https://www.e-lfh.org.uk/programmes/patient-safety-syllabus-training/" TargetMode="External"/><Relationship Id="rId7"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72.svg"/><Relationship Id="rId11" Type="http://schemas.openxmlformats.org/officeDocument/2006/relationships/image" Target="../media/image76.jpeg"/><Relationship Id="rId5" Type="http://schemas.openxmlformats.org/officeDocument/2006/relationships/image" Target="../media/image71.png"/><Relationship Id="rId10" Type="http://schemas.openxmlformats.org/officeDocument/2006/relationships/image" Target="../media/image75.gif"/><Relationship Id="rId4" Type="http://schemas.openxmlformats.org/officeDocument/2006/relationships/hyperlink" Target="https://www.england.nhs.uk/patient-safety/patient-safety-insight/incident-response-framework/" TargetMode="External"/><Relationship Id="rId9" Type="http://schemas.openxmlformats.org/officeDocument/2006/relationships/hyperlink" Target="https://jessicabradycedartrust.org.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FD48B-92E6-5B1D-EACB-5AF45B926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D06CA-7D02-6CB3-5931-ECFF3AA2A3A1}"/>
              </a:ext>
            </a:extLst>
          </p:cNvPr>
          <p:cNvSpPr>
            <a:spLocks noGrp="1"/>
          </p:cNvSpPr>
          <p:nvPr>
            <p:ph type="ctrTitle"/>
          </p:nvPr>
        </p:nvSpPr>
        <p:spPr>
          <a:xfrm>
            <a:off x="431999" y="921305"/>
            <a:ext cx="4643853" cy="2507695"/>
          </a:xfrm>
        </p:spPr>
        <p:txBody>
          <a:bodyPr/>
          <a:lstStyle/>
          <a:p>
            <a:r>
              <a:rPr lang="en-GB" sz="4800" dirty="0"/>
              <a:t>Primary care patient safety strategy</a:t>
            </a:r>
          </a:p>
        </p:txBody>
      </p:sp>
      <p:sp>
        <p:nvSpPr>
          <p:cNvPr id="3" name="Text Placeholder 8">
            <a:extLst>
              <a:ext uri="{FF2B5EF4-FFF2-40B4-BE49-F238E27FC236}">
                <a16:creationId xmlns:a16="http://schemas.microsoft.com/office/drawing/2014/main" id="{74B5324F-88CD-C3AB-984A-2FA3B6CC207B}"/>
              </a:ext>
            </a:extLst>
          </p:cNvPr>
          <p:cNvSpPr txBox="1">
            <a:spLocks/>
          </p:cNvSpPr>
          <p:nvPr/>
        </p:nvSpPr>
        <p:spPr>
          <a:xfrm>
            <a:off x="431999" y="4245688"/>
            <a:ext cx="6259513" cy="199821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357188" indent="0" algn="l" defTabSz="914400"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714375" indent="0" algn="l" defTabSz="914400"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081087"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438275"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u="sng" dirty="0">
              <a:solidFill>
                <a:schemeClr val="bg2"/>
              </a:solidFill>
            </a:endParaRPr>
          </a:p>
          <a:p>
            <a:endParaRPr lang="en-GB" sz="1800" u="sng" dirty="0">
              <a:solidFill>
                <a:schemeClr val="bg2"/>
              </a:solidFill>
            </a:endParaRPr>
          </a:p>
          <a:p>
            <a:endParaRPr lang="en-GB" sz="1800" u="sng" dirty="0">
              <a:solidFill>
                <a:schemeClr val="bg2"/>
              </a:solidFill>
            </a:endParaRPr>
          </a:p>
          <a:p>
            <a:pPr>
              <a:lnSpc>
                <a:spcPct val="120000"/>
              </a:lnSpc>
            </a:pPr>
            <a:endParaRPr lang="en-GB" sz="1800" dirty="0">
              <a:solidFill>
                <a:schemeClr val="tx1"/>
              </a:solidFill>
            </a:endParaRPr>
          </a:p>
        </p:txBody>
      </p:sp>
      <p:pic>
        <p:nvPicPr>
          <p:cNvPr id="6" name="Picture 5">
            <a:extLst>
              <a:ext uri="{FF2B5EF4-FFF2-40B4-BE49-F238E27FC236}">
                <a16:creationId xmlns:a16="http://schemas.microsoft.com/office/drawing/2014/main" id="{80ED6BEB-5976-8786-56FC-8C8D281A1910}"/>
              </a:ext>
            </a:extLst>
          </p:cNvPr>
          <p:cNvPicPr>
            <a:picLocks noChangeAspect="1"/>
          </p:cNvPicPr>
          <p:nvPr/>
        </p:nvPicPr>
        <p:blipFill>
          <a:blip r:embed="rId3"/>
          <a:stretch>
            <a:fillRect/>
          </a:stretch>
        </p:blipFill>
        <p:spPr>
          <a:xfrm>
            <a:off x="9776224" y="4499454"/>
            <a:ext cx="1915939" cy="1490682"/>
          </a:xfrm>
          <a:prstGeom prst="rect">
            <a:avLst/>
          </a:prstGeom>
        </p:spPr>
      </p:pic>
      <p:pic>
        <p:nvPicPr>
          <p:cNvPr id="4" name="Picture 3">
            <a:extLst>
              <a:ext uri="{FF2B5EF4-FFF2-40B4-BE49-F238E27FC236}">
                <a16:creationId xmlns:a16="http://schemas.microsoft.com/office/drawing/2014/main" id="{EDFB28AF-01E3-7840-6526-7DB0B5D34870}"/>
              </a:ext>
            </a:extLst>
          </p:cNvPr>
          <p:cNvPicPr>
            <a:picLocks noChangeAspect="1"/>
          </p:cNvPicPr>
          <p:nvPr/>
        </p:nvPicPr>
        <p:blipFill>
          <a:blip r:embed="rId4"/>
          <a:stretch>
            <a:fillRect/>
          </a:stretch>
        </p:blipFill>
        <p:spPr>
          <a:xfrm>
            <a:off x="6814979" y="1700617"/>
            <a:ext cx="4877183" cy="2176116"/>
          </a:xfrm>
          <a:prstGeom prst="rect">
            <a:avLst/>
          </a:prstGeom>
        </p:spPr>
      </p:pic>
    </p:spTree>
    <p:extLst>
      <p:ext uri="{BB962C8B-B14F-4D97-AF65-F5344CB8AC3E}">
        <p14:creationId xmlns:p14="http://schemas.microsoft.com/office/powerpoint/2010/main" val="56771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A7F0C5-E087-4C31-1378-97562793653C}"/>
              </a:ext>
            </a:extLst>
          </p:cNvPr>
          <p:cNvSpPr/>
          <p:nvPr/>
        </p:nvSpPr>
        <p:spPr>
          <a:xfrm>
            <a:off x="350874" y="445168"/>
            <a:ext cx="10044410" cy="274648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NPA urges pharmacists to engage with NHS stocktake of integrated care |  InPharmacy">
            <a:extLst>
              <a:ext uri="{FF2B5EF4-FFF2-40B4-BE49-F238E27FC236}">
                <a16:creationId xmlns:a16="http://schemas.microsoft.com/office/drawing/2014/main" id="{909B2124-7D5F-F3CA-764B-20F9937EEBC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447222" y="719553"/>
            <a:ext cx="1815719" cy="2199105"/>
          </a:xfrm>
          <a:prstGeom prst="ellipse">
            <a:avLst/>
          </a:prstGeom>
          <a:ln w="3175" cap="rnd">
            <a:solidFill>
              <a:srgbClr val="C8C6BD"/>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id="{B384D5BF-AB99-0225-975D-6CC354957893}"/>
              </a:ext>
            </a:extLst>
          </p:cNvPr>
          <p:cNvSpPr txBox="1">
            <a:spLocks/>
          </p:cNvSpPr>
          <p:nvPr/>
        </p:nvSpPr>
        <p:spPr>
          <a:xfrm>
            <a:off x="446568" y="535870"/>
            <a:ext cx="7783032" cy="2532177"/>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solidFill>
                  <a:schemeClr val="bg1"/>
                </a:solidFill>
                <a:latin typeface="Arial" panose="020B0604020202020204" pitchFamily="34" charset="0"/>
              </a:rPr>
              <a:t> “</a:t>
            </a:r>
            <a:r>
              <a:rPr lang="en-GB"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While the millions of interactions patients have with General Practice, dental, optometry and pharmacy teams each week are safe, the NHS wants to ensure that when things do go wrong, we do everything in our power to ensure patients are supported, the event is responded to, and action is taken to ensure it does not happen again with learning shared between organisations</a:t>
            </a:r>
            <a:r>
              <a:rPr lang="en-GB" sz="2000" dirty="0">
                <a:solidFill>
                  <a:schemeClr val="bg1"/>
                </a:solidFill>
                <a:latin typeface="Arial" panose="020B0604020202020204" pitchFamily="34" charset="0"/>
              </a:rPr>
              <a:t>.”</a:t>
            </a:r>
          </a:p>
          <a:p>
            <a:pPr marL="0" indent="0">
              <a:lnSpc>
                <a:spcPct val="100000"/>
              </a:lnSpc>
              <a:spcBef>
                <a:spcPts val="0"/>
              </a:spcBef>
              <a:buFont typeface="Arial" panose="020B0604020202020204" pitchFamily="34" charset="0"/>
              <a:buNone/>
            </a:pPr>
            <a:endParaRPr lang="en-GB" sz="1600" b="1" dirty="0">
              <a:solidFill>
                <a:schemeClr val="bg1"/>
              </a:solidFill>
            </a:endParaRPr>
          </a:p>
          <a:p>
            <a:pPr marL="0" indent="0">
              <a:lnSpc>
                <a:spcPct val="100000"/>
              </a:lnSpc>
              <a:spcBef>
                <a:spcPts val="0"/>
              </a:spcBef>
              <a:buFont typeface="Arial" panose="020B0604020202020204" pitchFamily="34" charset="0"/>
              <a:buNone/>
            </a:pPr>
            <a:r>
              <a:rPr lang="en-GB" sz="1600" b="1" dirty="0">
                <a:solidFill>
                  <a:schemeClr val="bg1"/>
                </a:solidFill>
              </a:rPr>
              <a:t>Claire Fuller </a:t>
            </a:r>
          </a:p>
          <a:p>
            <a:pPr marL="0" indent="0">
              <a:lnSpc>
                <a:spcPct val="100000"/>
              </a:lnSpc>
              <a:spcBef>
                <a:spcPts val="0"/>
              </a:spcBef>
              <a:buFont typeface="Arial" panose="020B0604020202020204" pitchFamily="34" charset="0"/>
              <a:buNone/>
            </a:pPr>
            <a:r>
              <a:rPr lang="en-GB" sz="1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National Primary Care Medical Director </a:t>
            </a:r>
            <a:endParaRPr lang="en-GB" sz="1600" b="1" dirty="0">
              <a:solidFill>
                <a:schemeClr val="bg1"/>
              </a:solidFill>
            </a:endParaRPr>
          </a:p>
          <a:p>
            <a:pPr marL="0" indent="0">
              <a:buFont typeface="Arial" panose="020B0604020202020204" pitchFamily="34" charset="0"/>
              <a:buNone/>
            </a:pPr>
            <a:endParaRPr lang="en-GB" sz="1800" b="1" dirty="0">
              <a:solidFill>
                <a:schemeClr val="bg1"/>
              </a:solidFill>
            </a:endParaRPr>
          </a:p>
          <a:p>
            <a:pPr marL="0" indent="0">
              <a:buFont typeface="Arial" panose="020B0604020202020204" pitchFamily="34" charset="0"/>
              <a:buNone/>
            </a:pPr>
            <a:endParaRPr lang="en-GB" sz="2000" dirty="0">
              <a:solidFill>
                <a:schemeClr val="bg1"/>
              </a:solidFill>
            </a:endParaRPr>
          </a:p>
        </p:txBody>
      </p:sp>
      <p:sp>
        <p:nvSpPr>
          <p:cNvPr id="14" name="TextBox 13">
            <a:extLst>
              <a:ext uri="{FF2B5EF4-FFF2-40B4-BE49-F238E27FC236}">
                <a16:creationId xmlns:a16="http://schemas.microsoft.com/office/drawing/2014/main" id="{5D2C3774-4158-1EFE-8CA9-B7524999974D}"/>
              </a:ext>
            </a:extLst>
          </p:cNvPr>
          <p:cNvSpPr txBox="1"/>
          <p:nvPr/>
        </p:nvSpPr>
        <p:spPr>
          <a:xfrm>
            <a:off x="1757921" y="3056585"/>
            <a:ext cx="8637363" cy="523220"/>
          </a:xfrm>
          <a:prstGeom prst="rect">
            <a:avLst/>
          </a:prstGeom>
          <a:solidFill>
            <a:schemeClr val="bg2"/>
          </a:solidFill>
        </p:spPr>
        <p:txBody>
          <a:bodyPr wrap="square" rtlCol="0">
            <a:spAutoFit/>
          </a:bodyPr>
          <a:lstStyle/>
          <a:p>
            <a:r>
              <a:rPr lang="en-GB" sz="2800" b="1" dirty="0">
                <a:solidFill>
                  <a:srgbClr val="FFFF00"/>
                </a:solidFill>
              </a:rPr>
              <a:t>       Strategy published 26</a:t>
            </a:r>
            <a:r>
              <a:rPr lang="en-GB" sz="2800" b="1" baseline="30000" dirty="0">
                <a:solidFill>
                  <a:srgbClr val="FFFF00"/>
                </a:solidFill>
              </a:rPr>
              <a:t>th</a:t>
            </a:r>
            <a:r>
              <a:rPr lang="en-GB" sz="2800" b="1" dirty="0">
                <a:solidFill>
                  <a:srgbClr val="FFFF00"/>
                </a:solidFill>
              </a:rPr>
              <a:t> September 2024</a:t>
            </a:r>
          </a:p>
        </p:txBody>
      </p:sp>
      <p:sp>
        <p:nvSpPr>
          <p:cNvPr id="16" name="Rectangle 15">
            <a:extLst>
              <a:ext uri="{FF2B5EF4-FFF2-40B4-BE49-F238E27FC236}">
                <a16:creationId xmlns:a16="http://schemas.microsoft.com/office/drawing/2014/main" id="{8E4B0D7A-60BE-9D9D-EEA5-329E3FDFD57E}"/>
              </a:ext>
            </a:extLst>
          </p:cNvPr>
          <p:cNvSpPr/>
          <p:nvPr/>
        </p:nvSpPr>
        <p:spPr>
          <a:xfrm>
            <a:off x="1757921" y="3533948"/>
            <a:ext cx="10044410" cy="274648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
            <a:extLst>
              <a:ext uri="{FF2B5EF4-FFF2-40B4-BE49-F238E27FC236}">
                <a16:creationId xmlns:a16="http://schemas.microsoft.com/office/drawing/2014/main" id="{AF61612D-DD28-87B4-E6F5-9E03E158089A}"/>
              </a:ext>
            </a:extLst>
          </p:cNvPr>
          <p:cNvSpPr txBox="1">
            <a:spLocks/>
          </p:cNvSpPr>
          <p:nvPr/>
        </p:nvSpPr>
        <p:spPr>
          <a:xfrm>
            <a:off x="1857154" y="3748252"/>
            <a:ext cx="7783032" cy="2532177"/>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solidFill>
                  <a:schemeClr val="bg1"/>
                </a:solidFill>
                <a:latin typeface="Arial" panose="020B0604020202020204" pitchFamily="34" charset="0"/>
              </a:rPr>
              <a:t> “</a:t>
            </a:r>
            <a:r>
              <a:rPr lang="en-GB"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That’s why the NHS is launching the patient safety strategy for primary care which will enable staff to record incidents on a national platform, receive additional training on how to identify and manage risks, and nominate staff within their organisations who will involve patients in their plans to improve safety</a:t>
            </a:r>
            <a:r>
              <a:rPr lang="en-GB" sz="2000" dirty="0">
                <a:solidFill>
                  <a:schemeClr val="bg1"/>
                </a:solidFill>
                <a:latin typeface="Arial" panose="020B0604020202020204" pitchFamily="34" charset="0"/>
              </a:rPr>
              <a:t>.”</a:t>
            </a:r>
          </a:p>
          <a:p>
            <a:pPr marL="0" indent="0">
              <a:lnSpc>
                <a:spcPct val="100000"/>
              </a:lnSpc>
              <a:spcBef>
                <a:spcPts val="0"/>
              </a:spcBef>
              <a:buFont typeface="Arial" panose="020B0604020202020204" pitchFamily="34" charset="0"/>
              <a:buNone/>
            </a:pPr>
            <a:endParaRPr lang="en-GB" sz="1600" b="1" dirty="0">
              <a:solidFill>
                <a:schemeClr val="bg1"/>
              </a:solidFill>
            </a:endParaRPr>
          </a:p>
          <a:p>
            <a:pPr marL="0" indent="0">
              <a:lnSpc>
                <a:spcPct val="100000"/>
              </a:lnSpc>
              <a:spcBef>
                <a:spcPts val="0"/>
              </a:spcBef>
              <a:buFont typeface="Arial" panose="020B0604020202020204" pitchFamily="34" charset="0"/>
              <a:buNone/>
            </a:pPr>
            <a:r>
              <a:rPr lang="en-GB" sz="1600" b="1" dirty="0">
                <a:solidFill>
                  <a:schemeClr val="bg1"/>
                </a:solidFill>
              </a:rPr>
              <a:t>Aidan Fowler</a:t>
            </a:r>
          </a:p>
          <a:p>
            <a:pPr marL="0" indent="0">
              <a:lnSpc>
                <a:spcPct val="100000"/>
              </a:lnSpc>
              <a:spcBef>
                <a:spcPts val="0"/>
              </a:spcBef>
              <a:buFont typeface="Arial" panose="020B0604020202020204" pitchFamily="34" charset="0"/>
              <a:buNone/>
            </a:pPr>
            <a:r>
              <a:rPr lang="en-GB" sz="1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National Director of Patient </a:t>
            </a:r>
            <a:r>
              <a:rPr lang="en-GB" sz="16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a:t>
            </a:r>
            <a:r>
              <a:rPr lang="en-GB" sz="1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afety </a:t>
            </a:r>
            <a:endParaRPr lang="en-GB" sz="1600" b="1" dirty="0">
              <a:solidFill>
                <a:schemeClr val="bg1"/>
              </a:solidFill>
            </a:endParaRPr>
          </a:p>
          <a:p>
            <a:pPr marL="0" indent="0">
              <a:buFont typeface="Arial" panose="020B0604020202020204" pitchFamily="34" charset="0"/>
              <a:buNone/>
            </a:pPr>
            <a:endParaRPr lang="en-GB" sz="1800" b="1" dirty="0">
              <a:solidFill>
                <a:schemeClr val="bg1"/>
              </a:solidFill>
            </a:endParaRPr>
          </a:p>
          <a:p>
            <a:pPr marL="0" indent="0">
              <a:buFont typeface="Arial" panose="020B0604020202020204" pitchFamily="34" charset="0"/>
              <a:buNone/>
            </a:pPr>
            <a:endParaRPr lang="en-GB" sz="2000" dirty="0">
              <a:solidFill>
                <a:schemeClr val="bg1"/>
              </a:solidFill>
            </a:endParaRPr>
          </a:p>
        </p:txBody>
      </p:sp>
      <p:pic>
        <p:nvPicPr>
          <p:cNvPr id="6" name="Picture 2" descr="Aidan Fowler, national director of patient safety, said: &quot;For patient safety to be at its most effective it is vital to partner with those that receive care. The perspective, knowledge, and experience of patients, carers and families, as well as their ability to challenge, must become a key part of patient safety governance and improvement work across the NHS.&quot;">
            <a:extLst>
              <a:ext uri="{FF2B5EF4-FFF2-40B4-BE49-F238E27FC236}">
                <a16:creationId xmlns:a16="http://schemas.microsoft.com/office/drawing/2014/main" id="{D5775A10-A457-BD61-4785-09DA0EE70D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555414" y="3745981"/>
            <a:ext cx="2218660" cy="2243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E963ED-DA2F-53BB-BCF6-82558F7F3C18}"/>
              </a:ext>
            </a:extLst>
          </p:cNvPr>
          <p:cNvSpPr txBox="1"/>
          <p:nvPr/>
        </p:nvSpPr>
        <p:spPr>
          <a:xfrm>
            <a:off x="350874" y="6412832"/>
            <a:ext cx="5468164" cy="369332"/>
          </a:xfrm>
          <a:prstGeom prst="rect">
            <a:avLst/>
          </a:prstGeom>
          <a:noFill/>
        </p:spPr>
        <p:txBody>
          <a:bodyPr wrap="none" rtlCol="0">
            <a:spAutoFit/>
          </a:bodyPr>
          <a:lstStyle/>
          <a:p>
            <a:r>
              <a:rPr lang="en-GB" dirty="0">
                <a:hlinkClick r:id="rId5"/>
              </a:rPr>
              <a:t>NHS England » Primary care patient safety strategy</a:t>
            </a:r>
            <a:endParaRPr lang="en-GB" dirty="0"/>
          </a:p>
        </p:txBody>
      </p:sp>
    </p:spTree>
    <p:extLst>
      <p:ext uri="{BB962C8B-B14F-4D97-AF65-F5344CB8AC3E}">
        <p14:creationId xmlns:p14="http://schemas.microsoft.com/office/powerpoint/2010/main" val="192248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a:extLst>
              <a:ext uri="{FF2B5EF4-FFF2-40B4-BE49-F238E27FC236}">
                <a16:creationId xmlns:a16="http://schemas.microsoft.com/office/drawing/2014/main" id="{F4FFC4D7-0CA3-812F-FF40-7BA39448FC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29293" y="1000669"/>
            <a:ext cx="1131296" cy="10894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FC1D10E-F8C1-1D93-CC73-84FDA4BC9BC2}"/>
              </a:ext>
            </a:extLst>
          </p:cNvPr>
          <p:cNvSpPr>
            <a:spLocks noGrp="1"/>
          </p:cNvSpPr>
          <p:nvPr>
            <p:ph type="title"/>
          </p:nvPr>
        </p:nvSpPr>
        <p:spPr/>
        <p:txBody>
          <a:bodyPr/>
          <a:lstStyle/>
          <a:p>
            <a:r>
              <a:rPr lang="en-GB" dirty="0"/>
              <a:t>Discovery journey</a:t>
            </a:r>
          </a:p>
        </p:txBody>
      </p:sp>
      <p:sp>
        <p:nvSpPr>
          <p:cNvPr id="22" name="TextBox 21">
            <a:extLst>
              <a:ext uri="{FF2B5EF4-FFF2-40B4-BE49-F238E27FC236}">
                <a16:creationId xmlns:a16="http://schemas.microsoft.com/office/drawing/2014/main" id="{9C4CE9B6-9457-265F-05F3-1CD3F205A0C2}"/>
              </a:ext>
            </a:extLst>
          </p:cNvPr>
          <p:cNvSpPr txBox="1"/>
          <p:nvPr/>
        </p:nvSpPr>
        <p:spPr>
          <a:xfrm>
            <a:off x="10114588" y="3894337"/>
            <a:ext cx="1744792" cy="646331"/>
          </a:xfrm>
          <a:prstGeom prst="rect">
            <a:avLst/>
          </a:prstGeom>
          <a:noFill/>
        </p:spPr>
        <p:txBody>
          <a:bodyPr wrap="square">
            <a:spAutoFit/>
          </a:bodyPr>
          <a:lstStyle/>
          <a:p>
            <a:pPr algn="ctr"/>
            <a:r>
              <a:rPr lang="en-GB" dirty="0"/>
              <a:t>Transformation Board</a:t>
            </a:r>
          </a:p>
        </p:txBody>
      </p:sp>
      <p:sp>
        <p:nvSpPr>
          <p:cNvPr id="28" name="TextBox 27">
            <a:extLst>
              <a:ext uri="{FF2B5EF4-FFF2-40B4-BE49-F238E27FC236}">
                <a16:creationId xmlns:a16="http://schemas.microsoft.com/office/drawing/2014/main" id="{165BF964-67B1-95A3-D490-98D5A4B0C821}"/>
              </a:ext>
            </a:extLst>
          </p:cNvPr>
          <p:cNvSpPr txBox="1"/>
          <p:nvPr/>
        </p:nvSpPr>
        <p:spPr>
          <a:xfrm>
            <a:off x="8737247" y="5469864"/>
            <a:ext cx="1553349" cy="646331"/>
          </a:xfrm>
          <a:prstGeom prst="rect">
            <a:avLst/>
          </a:prstGeom>
          <a:noFill/>
        </p:spPr>
        <p:txBody>
          <a:bodyPr wrap="square">
            <a:spAutoFit/>
          </a:bodyPr>
          <a:lstStyle/>
          <a:p>
            <a:pPr algn="ctr"/>
            <a:r>
              <a:rPr lang="en-GB" dirty="0"/>
              <a:t>Revamped strategy</a:t>
            </a:r>
          </a:p>
        </p:txBody>
      </p:sp>
      <p:pic>
        <p:nvPicPr>
          <p:cNvPr id="30" name="Graphic 29" descr="Arrow Rotate right">
            <a:extLst>
              <a:ext uri="{FF2B5EF4-FFF2-40B4-BE49-F238E27FC236}">
                <a16:creationId xmlns:a16="http://schemas.microsoft.com/office/drawing/2014/main" id="{D661DAB1-8582-9431-C6CC-C00ED5081B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247025">
            <a:off x="3969895" y="1502364"/>
            <a:ext cx="914400" cy="914400"/>
          </a:xfrm>
          <a:prstGeom prst="rect">
            <a:avLst/>
          </a:prstGeom>
        </p:spPr>
      </p:pic>
      <p:sp>
        <p:nvSpPr>
          <p:cNvPr id="32" name="TextBox 31">
            <a:extLst>
              <a:ext uri="{FF2B5EF4-FFF2-40B4-BE49-F238E27FC236}">
                <a16:creationId xmlns:a16="http://schemas.microsoft.com/office/drawing/2014/main" id="{C67138CF-059D-D553-D35F-172BD5353608}"/>
              </a:ext>
            </a:extLst>
          </p:cNvPr>
          <p:cNvSpPr txBox="1"/>
          <p:nvPr/>
        </p:nvSpPr>
        <p:spPr>
          <a:xfrm>
            <a:off x="8678792" y="1411793"/>
            <a:ext cx="1689209" cy="646331"/>
          </a:xfrm>
          <a:prstGeom prst="rect">
            <a:avLst/>
          </a:prstGeom>
          <a:noFill/>
        </p:spPr>
        <p:txBody>
          <a:bodyPr wrap="square">
            <a:spAutoFit/>
          </a:bodyPr>
          <a:lstStyle/>
          <a:p>
            <a:pPr algn="ctr"/>
            <a:r>
              <a:rPr lang="en-GB" sz="1800" dirty="0"/>
              <a:t>Draft safety plan</a:t>
            </a:r>
            <a:endParaRPr lang="en-GB" dirty="0"/>
          </a:p>
        </p:txBody>
      </p:sp>
      <p:sp>
        <p:nvSpPr>
          <p:cNvPr id="39" name="TextBox 38">
            <a:extLst>
              <a:ext uri="{FF2B5EF4-FFF2-40B4-BE49-F238E27FC236}">
                <a16:creationId xmlns:a16="http://schemas.microsoft.com/office/drawing/2014/main" id="{DF31C057-85A7-3C48-6B56-EBA8ADE2135F}"/>
              </a:ext>
            </a:extLst>
          </p:cNvPr>
          <p:cNvSpPr txBox="1"/>
          <p:nvPr/>
        </p:nvSpPr>
        <p:spPr>
          <a:xfrm>
            <a:off x="6494136" y="3897545"/>
            <a:ext cx="1984277" cy="369332"/>
          </a:xfrm>
          <a:prstGeom prst="rect">
            <a:avLst/>
          </a:prstGeom>
          <a:noFill/>
        </p:spPr>
        <p:txBody>
          <a:bodyPr wrap="square">
            <a:spAutoFit/>
          </a:bodyPr>
          <a:lstStyle/>
          <a:p>
            <a:pPr algn="ctr"/>
            <a:r>
              <a:rPr lang="en-GB" sz="1800" dirty="0"/>
              <a:t>More feedback</a:t>
            </a:r>
            <a:endParaRPr lang="en-GB" dirty="0"/>
          </a:p>
        </p:txBody>
      </p:sp>
      <p:pic>
        <p:nvPicPr>
          <p:cNvPr id="42" name="Graphic 41" descr="Line arrow Counter clockwise curve">
            <a:extLst>
              <a:ext uri="{FF2B5EF4-FFF2-40B4-BE49-F238E27FC236}">
                <a16:creationId xmlns:a16="http://schemas.microsoft.com/office/drawing/2014/main" id="{BF78E3FB-79D5-27D0-9DFA-5E08B4ADC4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012890" flipH="1">
            <a:off x="10247278" y="4329655"/>
            <a:ext cx="1324041" cy="1324041"/>
          </a:xfrm>
          <a:prstGeom prst="rect">
            <a:avLst/>
          </a:prstGeom>
        </p:spPr>
      </p:pic>
      <p:sp>
        <p:nvSpPr>
          <p:cNvPr id="44" name="Rounded Rectangular Callout 43">
            <a:extLst>
              <a:ext uri="{FF2B5EF4-FFF2-40B4-BE49-F238E27FC236}">
                <a16:creationId xmlns:a16="http://schemas.microsoft.com/office/drawing/2014/main" id="{1DD5D22F-4F7F-93A5-6CDA-7EBD967AF1F2}"/>
              </a:ext>
            </a:extLst>
          </p:cNvPr>
          <p:cNvSpPr/>
          <p:nvPr/>
        </p:nvSpPr>
        <p:spPr>
          <a:xfrm>
            <a:off x="2537859" y="1297186"/>
            <a:ext cx="9298295" cy="4779960"/>
          </a:xfr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Questions">
            <a:extLst>
              <a:ext uri="{FF2B5EF4-FFF2-40B4-BE49-F238E27FC236}">
                <a16:creationId xmlns:a16="http://schemas.microsoft.com/office/drawing/2014/main" id="{0460B7A9-6CFF-92D2-32DD-1E19A9F2D1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72467" y="2979937"/>
            <a:ext cx="914400" cy="914400"/>
          </a:xfrm>
          <a:prstGeom prst="rect">
            <a:avLst/>
          </a:prstGeom>
        </p:spPr>
      </p:pic>
      <p:sp>
        <p:nvSpPr>
          <p:cNvPr id="12" name="TextBox 11">
            <a:extLst>
              <a:ext uri="{FF2B5EF4-FFF2-40B4-BE49-F238E27FC236}">
                <a16:creationId xmlns:a16="http://schemas.microsoft.com/office/drawing/2014/main" id="{1D27ACAD-5A91-18EA-2F4B-0324B3DE1C84}"/>
              </a:ext>
            </a:extLst>
          </p:cNvPr>
          <p:cNvSpPr txBox="1"/>
          <p:nvPr/>
        </p:nvSpPr>
        <p:spPr>
          <a:xfrm>
            <a:off x="4966124" y="3009390"/>
            <a:ext cx="3063381" cy="369332"/>
          </a:xfrm>
          <a:prstGeom prst="rect">
            <a:avLst/>
          </a:prstGeom>
          <a:noFill/>
        </p:spPr>
        <p:txBody>
          <a:bodyPr wrap="square" rtlCol="0">
            <a:spAutoFit/>
          </a:bodyPr>
          <a:lstStyle/>
          <a:p>
            <a:pPr algn="ctr"/>
            <a:r>
              <a:rPr lang="en-GB" dirty="0"/>
              <a:t>Discovery group</a:t>
            </a:r>
          </a:p>
        </p:txBody>
      </p:sp>
      <p:pic>
        <p:nvPicPr>
          <p:cNvPr id="19" name="Graphic 18" descr="Graduation cap with solid fill">
            <a:extLst>
              <a:ext uri="{FF2B5EF4-FFF2-40B4-BE49-F238E27FC236}">
                <a16:creationId xmlns:a16="http://schemas.microsoft.com/office/drawing/2014/main" id="{0ADE43E0-6FFC-A884-528B-8D49FB4D8B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9052" y="1162719"/>
            <a:ext cx="1306126" cy="1306126"/>
          </a:xfrm>
          <a:prstGeom prst="rect">
            <a:avLst/>
          </a:prstGeom>
        </p:spPr>
      </p:pic>
      <p:sp>
        <p:nvSpPr>
          <p:cNvPr id="21" name="TextBox 20">
            <a:extLst>
              <a:ext uri="{FF2B5EF4-FFF2-40B4-BE49-F238E27FC236}">
                <a16:creationId xmlns:a16="http://schemas.microsoft.com/office/drawing/2014/main" id="{FA132CFC-64D8-BC09-1447-99D0C5DD827A}"/>
              </a:ext>
            </a:extLst>
          </p:cNvPr>
          <p:cNvSpPr txBox="1"/>
          <p:nvPr/>
        </p:nvSpPr>
        <p:spPr>
          <a:xfrm>
            <a:off x="381347" y="2270016"/>
            <a:ext cx="1723318" cy="646331"/>
          </a:xfrm>
          <a:prstGeom prst="rect">
            <a:avLst/>
          </a:prstGeom>
          <a:noFill/>
        </p:spPr>
        <p:txBody>
          <a:bodyPr wrap="square" rtlCol="0">
            <a:spAutoFit/>
          </a:bodyPr>
          <a:lstStyle/>
          <a:p>
            <a:pPr algn="ctr"/>
            <a:r>
              <a:rPr lang="en-GB" dirty="0"/>
              <a:t>Research published</a:t>
            </a:r>
          </a:p>
        </p:txBody>
      </p:sp>
      <p:pic>
        <p:nvPicPr>
          <p:cNvPr id="23" name="Graphic 22" descr="Online meeting with solid fill">
            <a:extLst>
              <a:ext uri="{FF2B5EF4-FFF2-40B4-BE49-F238E27FC236}">
                <a16:creationId xmlns:a16="http://schemas.microsoft.com/office/drawing/2014/main" id="{23E72533-B7FA-7DE1-EA67-B9B29623C53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13057" y="1742732"/>
            <a:ext cx="1151641" cy="1151641"/>
          </a:xfrm>
          <a:prstGeom prst="rect">
            <a:avLst/>
          </a:prstGeom>
        </p:spPr>
      </p:pic>
      <p:pic>
        <p:nvPicPr>
          <p:cNvPr id="25" name="Graphic 24" descr="Target Audience">
            <a:extLst>
              <a:ext uri="{FF2B5EF4-FFF2-40B4-BE49-F238E27FC236}">
                <a16:creationId xmlns:a16="http://schemas.microsoft.com/office/drawing/2014/main" id="{803495D3-99D9-A477-3DCD-5DB1C962379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277382" y="1168505"/>
            <a:ext cx="1370712" cy="1370712"/>
          </a:xfrm>
          <a:prstGeom prst="rect">
            <a:avLst/>
          </a:prstGeom>
        </p:spPr>
      </p:pic>
      <p:pic>
        <p:nvPicPr>
          <p:cNvPr id="31" name="Graphic 30" descr="Upward trend with solid fill">
            <a:extLst>
              <a:ext uri="{FF2B5EF4-FFF2-40B4-BE49-F238E27FC236}">
                <a16:creationId xmlns:a16="http://schemas.microsoft.com/office/drawing/2014/main" id="{0CA45BE5-2372-A592-E14B-5FE9CDB8A5E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450631" y="2731131"/>
            <a:ext cx="1103500" cy="1103500"/>
          </a:xfrm>
          <a:prstGeom prst="rect">
            <a:avLst/>
          </a:prstGeom>
        </p:spPr>
      </p:pic>
      <p:sp>
        <p:nvSpPr>
          <p:cNvPr id="33" name="TextBox 32">
            <a:extLst>
              <a:ext uri="{FF2B5EF4-FFF2-40B4-BE49-F238E27FC236}">
                <a16:creationId xmlns:a16="http://schemas.microsoft.com/office/drawing/2014/main" id="{673F301D-2AAE-99E0-DB3F-742B62CF49A3}"/>
              </a:ext>
            </a:extLst>
          </p:cNvPr>
          <p:cNvSpPr txBox="1"/>
          <p:nvPr/>
        </p:nvSpPr>
        <p:spPr>
          <a:xfrm>
            <a:off x="1140722" y="3796831"/>
            <a:ext cx="1723318" cy="369332"/>
          </a:xfrm>
          <a:prstGeom prst="rect">
            <a:avLst/>
          </a:prstGeom>
          <a:noFill/>
        </p:spPr>
        <p:txBody>
          <a:bodyPr wrap="square" rtlCol="0">
            <a:spAutoFit/>
          </a:bodyPr>
          <a:lstStyle/>
          <a:p>
            <a:pPr algn="ctr"/>
            <a:r>
              <a:rPr lang="en-GB" dirty="0"/>
              <a:t>Data analysis</a:t>
            </a:r>
          </a:p>
        </p:txBody>
      </p:sp>
      <p:sp>
        <p:nvSpPr>
          <p:cNvPr id="35" name="TextBox 34">
            <a:extLst>
              <a:ext uri="{FF2B5EF4-FFF2-40B4-BE49-F238E27FC236}">
                <a16:creationId xmlns:a16="http://schemas.microsoft.com/office/drawing/2014/main" id="{DD6E52C1-F850-CEB7-8599-3D471215AE28}"/>
              </a:ext>
            </a:extLst>
          </p:cNvPr>
          <p:cNvSpPr txBox="1"/>
          <p:nvPr/>
        </p:nvSpPr>
        <p:spPr>
          <a:xfrm>
            <a:off x="2121639" y="2362336"/>
            <a:ext cx="1723318" cy="646331"/>
          </a:xfrm>
          <a:prstGeom prst="rect">
            <a:avLst/>
          </a:prstGeom>
          <a:noFill/>
        </p:spPr>
        <p:txBody>
          <a:bodyPr wrap="square" rtlCol="0">
            <a:spAutoFit/>
          </a:bodyPr>
          <a:lstStyle/>
          <a:p>
            <a:pPr algn="ctr"/>
            <a:r>
              <a:rPr lang="en-GB" dirty="0"/>
              <a:t>Safety culture focus group</a:t>
            </a:r>
          </a:p>
        </p:txBody>
      </p:sp>
      <p:pic>
        <p:nvPicPr>
          <p:cNvPr id="41" name="Graphic 40" descr="Document">
            <a:extLst>
              <a:ext uri="{FF2B5EF4-FFF2-40B4-BE49-F238E27FC236}">
                <a16:creationId xmlns:a16="http://schemas.microsoft.com/office/drawing/2014/main" id="{4B333D10-BB7F-765E-E829-DC18895BEE6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170529" y="2122164"/>
            <a:ext cx="761538" cy="761538"/>
          </a:xfrm>
          <a:prstGeom prst="rect">
            <a:avLst/>
          </a:prstGeom>
        </p:spPr>
      </p:pic>
      <p:pic>
        <p:nvPicPr>
          <p:cNvPr id="43" name="Graphic 42" descr="Thermometer">
            <a:extLst>
              <a:ext uri="{FF2B5EF4-FFF2-40B4-BE49-F238E27FC236}">
                <a16:creationId xmlns:a16="http://schemas.microsoft.com/office/drawing/2014/main" id="{BD52CDB3-9EDB-0144-8B2C-F736A99AC03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051680" y="3017852"/>
            <a:ext cx="914400" cy="914400"/>
          </a:xfrm>
          <a:prstGeom prst="rect">
            <a:avLst/>
          </a:prstGeom>
        </p:spPr>
      </p:pic>
      <p:pic>
        <p:nvPicPr>
          <p:cNvPr id="46" name="Graphic 45" descr="Marketing">
            <a:extLst>
              <a:ext uri="{FF2B5EF4-FFF2-40B4-BE49-F238E27FC236}">
                <a16:creationId xmlns:a16="http://schemas.microsoft.com/office/drawing/2014/main" id="{93392640-204F-3DD7-8967-F68C6DF5167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232482" y="5403239"/>
            <a:ext cx="914400" cy="914400"/>
          </a:xfrm>
          <a:prstGeom prst="rect">
            <a:avLst/>
          </a:prstGeom>
        </p:spPr>
      </p:pic>
      <p:pic>
        <p:nvPicPr>
          <p:cNvPr id="47" name="Graphic 46" descr="Social network">
            <a:extLst>
              <a:ext uri="{FF2B5EF4-FFF2-40B4-BE49-F238E27FC236}">
                <a16:creationId xmlns:a16="http://schemas.microsoft.com/office/drawing/2014/main" id="{CEB63BF1-CDF7-DB6F-EE83-C86B32515A8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46695" y="5211978"/>
            <a:ext cx="1254060" cy="1254060"/>
          </a:xfrm>
          <a:prstGeom prst="rect">
            <a:avLst/>
          </a:prstGeom>
        </p:spPr>
      </p:pic>
      <p:grpSp>
        <p:nvGrpSpPr>
          <p:cNvPr id="48" name="Group 47">
            <a:extLst>
              <a:ext uri="{FF2B5EF4-FFF2-40B4-BE49-F238E27FC236}">
                <a16:creationId xmlns:a16="http://schemas.microsoft.com/office/drawing/2014/main" id="{06EBA25D-59B9-C643-CEF5-7161DB5BE387}"/>
              </a:ext>
            </a:extLst>
          </p:cNvPr>
          <p:cNvGrpSpPr/>
          <p:nvPr/>
        </p:nvGrpSpPr>
        <p:grpSpPr>
          <a:xfrm>
            <a:off x="5097290" y="1957821"/>
            <a:ext cx="1749723" cy="1089437"/>
            <a:chOff x="370090" y="561262"/>
            <a:chExt cx="1749723" cy="914400"/>
          </a:xfrm>
        </p:grpSpPr>
        <p:pic>
          <p:nvPicPr>
            <p:cNvPr id="49" name="Graphic 48" descr="Universal access with solid fill">
              <a:extLst>
                <a:ext uri="{FF2B5EF4-FFF2-40B4-BE49-F238E27FC236}">
                  <a16:creationId xmlns:a16="http://schemas.microsoft.com/office/drawing/2014/main" id="{A9424128-4E17-0BAA-089A-1F095D49920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86398" y="561262"/>
              <a:ext cx="914400" cy="914400"/>
            </a:xfrm>
            <a:prstGeom prst="rect">
              <a:avLst/>
            </a:prstGeom>
          </p:spPr>
        </p:pic>
        <p:pic>
          <p:nvPicPr>
            <p:cNvPr id="50" name="Graphic 49" descr="Woman with cane with solid fill">
              <a:extLst>
                <a:ext uri="{FF2B5EF4-FFF2-40B4-BE49-F238E27FC236}">
                  <a16:creationId xmlns:a16="http://schemas.microsoft.com/office/drawing/2014/main" id="{84B3E902-00B0-7D0F-17A7-A23872AF9E9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70090" y="780835"/>
              <a:ext cx="531271" cy="531271"/>
            </a:xfrm>
            <a:prstGeom prst="rect">
              <a:avLst/>
            </a:prstGeom>
          </p:spPr>
        </p:pic>
        <p:pic>
          <p:nvPicPr>
            <p:cNvPr id="51" name="Graphic 50" descr="Man with baby with solid fill">
              <a:extLst>
                <a:ext uri="{FF2B5EF4-FFF2-40B4-BE49-F238E27FC236}">
                  <a16:creationId xmlns:a16="http://schemas.microsoft.com/office/drawing/2014/main" id="{7BCA9A06-05C9-4A1B-737F-A017A323DB8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547516" y="739809"/>
              <a:ext cx="572297" cy="572297"/>
            </a:xfrm>
            <a:prstGeom prst="rect">
              <a:avLst/>
            </a:prstGeom>
          </p:spPr>
        </p:pic>
      </p:grpSp>
      <p:pic>
        <p:nvPicPr>
          <p:cNvPr id="52" name="Graphic 51" descr="Boardroom">
            <a:extLst>
              <a:ext uri="{FF2B5EF4-FFF2-40B4-BE49-F238E27FC236}">
                <a16:creationId xmlns:a16="http://schemas.microsoft.com/office/drawing/2014/main" id="{3D378852-0E60-C2EE-FB25-BE8396BABD2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479293" y="4067003"/>
            <a:ext cx="1312414" cy="1312414"/>
          </a:xfrm>
          <a:prstGeom prst="rect">
            <a:avLst/>
          </a:prstGeom>
        </p:spPr>
      </p:pic>
      <p:pic>
        <p:nvPicPr>
          <p:cNvPr id="53" name="Graphic 52" descr="Clipboard">
            <a:extLst>
              <a:ext uri="{FF2B5EF4-FFF2-40B4-BE49-F238E27FC236}">
                <a16:creationId xmlns:a16="http://schemas.microsoft.com/office/drawing/2014/main" id="{7A43878E-8D0B-5B21-8CE3-FFAE01AE062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650035" y="4302648"/>
            <a:ext cx="914400" cy="914400"/>
          </a:xfrm>
          <a:prstGeom prst="rect">
            <a:avLst/>
          </a:prstGeom>
        </p:spPr>
      </p:pic>
      <p:pic>
        <p:nvPicPr>
          <p:cNvPr id="54" name="Content Placeholder 6" descr="Open hand">
            <a:extLst>
              <a:ext uri="{FF2B5EF4-FFF2-40B4-BE49-F238E27FC236}">
                <a16:creationId xmlns:a16="http://schemas.microsoft.com/office/drawing/2014/main" id="{935735A2-0CB6-49F0-7B59-1FE0C652C4B2}"/>
              </a:ext>
            </a:extLst>
          </p:cNvPr>
          <p:cNvPicPr>
            <a:picLocks noGrp="1" noChangeAspect="1"/>
          </p:cNvPicPr>
          <p:nvPr>
            <p:ph idx="1"/>
          </p:nvPr>
        </p:nvPicPr>
        <p:blipFill>
          <a:blip r:embed="rId36">
            <a:extLst>
              <a:ext uri="{96DAC541-7B7A-43D3-8B79-37D633B846F1}">
                <asvg:svgBlip xmlns:asvg="http://schemas.microsoft.com/office/drawing/2016/SVG/main" r:embed="rId37"/>
              </a:ext>
            </a:extLst>
          </a:blip>
          <a:stretch>
            <a:fillRect/>
          </a:stretch>
        </p:blipFill>
        <p:spPr>
          <a:xfrm>
            <a:off x="5354916" y="4436755"/>
            <a:ext cx="995502" cy="995502"/>
          </a:xfrm>
        </p:spPr>
      </p:pic>
      <p:pic>
        <p:nvPicPr>
          <p:cNvPr id="55" name="Graphic 54" descr="Teacher">
            <a:extLst>
              <a:ext uri="{FF2B5EF4-FFF2-40B4-BE49-F238E27FC236}">
                <a16:creationId xmlns:a16="http://schemas.microsoft.com/office/drawing/2014/main" id="{B19ADE78-9682-BA12-1958-BC197C2EEDB7}"/>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4533954" y="4280824"/>
            <a:ext cx="817940" cy="817940"/>
          </a:xfrm>
          <a:prstGeom prst="rect">
            <a:avLst/>
          </a:prstGeom>
        </p:spPr>
      </p:pic>
      <p:sp>
        <p:nvSpPr>
          <p:cNvPr id="56" name="TextBox 55">
            <a:extLst>
              <a:ext uri="{FF2B5EF4-FFF2-40B4-BE49-F238E27FC236}">
                <a16:creationId xmlns:a16="http://schemas.microsoft.com/office/drawing/2014/main" id="{B7E962BF-2803-75B6-B6D6-6B71E20BE2BD}"/>
              </a:ext>
            </a:extLst>
          </p:cNvPr>
          <p:cNvSpPr txBox="1"/>
          <p:nvPr/>
        </p:nvSpPr>
        <p:spPr>
          <a:xfrm>
            <a:off x="4600711" y="5184814"/>
            <a:ext cx="1893425" cy="646331"/>
          </a:xfrm>
          <a:prstGeom prst="rect">
            <a:avLst/>
          </a:prstGeom>
          <a:noFill/>
        </p:spPr>
        <p:txBody>
          <a:bodyPr wrap="square">
            <a:spAutoFit/>
          </a:bodyPr>
          <a:lstStyle/>
          <a:p>
            <a:pPr algn="ctr"/>
            <a:r>
              <a:rPr lang="en-GB" sz="1800" dirty="0"/>
              <a:t>Understanding impacts</a:t>
            </a:r>
            <a:endParaRPr lang="en-GB" dirty="0"/>
          </a:p>
        </p:txBody>
      </p:sp>
      <p:sp>
        <p:nvSpPr>
          <p:cNvPr id="57" name="Speech Bubble: Oval 56">
            <a:extLst>
              <a:ext uri="{FF2B5EF4-FFF2-40B4-BE49-F238E27FC236}">
                <a16:creationId xmlns:a16="http://schemas.microsoft.com/office/drawing/2014/main" id="{278F3352-7285-25C3-FBD4-87809E9E3A0A}"/>
              </a:ext>
            </a:extLst>
          </p:cNvPr>
          <p:cNvSpPr/>
          <p:nvPr/>
        </p:nvSpPr>
        <p:spPr>
          <a:xfrm>
            <a:off x="2427625" y="4786692"/>
            <a:ext cx="1942247" cy="612648"/>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Socialising</a:t>
            </a:r>
          </a:p>
        </p:txBody>
      </p:sp>
      <p:pic>
        <p:nvPicPr>
          <p:cNvPr id="59" name="Graphic 58" descr="Blog with solid fill">
            <a:extLst>
              <a:ext uri="{FF2B5EF4-FFF2-40B4-BE49-F238E27FC236}">
                <a16:creationId xmlns:a16="http://schemas.microsoft.com/office/drawing/2014/main" id="{B4FE72F4-11C8-E92B-D8A4-81712E6EC3A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8888216" y="4271424"/>
            <a:ext cx="1326164" cy="1326164"/>
          </a:xfrm>
          <a:prstGeom prst="rect">
            <a:avLst/>
          </a:prstGeom>
        </p:spPr>
      </p:pic>
      <p:grpSp>
        <p:nvGrpSpPr>
          <p:cNvPr id="60" name="Group 59">
            <a:extLst>
              <a:ext uri="{FF2B5EF4-FFF2-40B4-BE49-F238E27FC236}">
                <a16:creationId xmlns:a16="http://schemas.microsoft.com/office/drawing/2014/main" id="{826E3511-1A3B-655C-44EF-2A29795565CE}"/>
              </a:ext>
            </a:extLst>
          </p:cNvPr>
          <p:cNvGrpSpPr/>
          <p:nvPr/>
        </p:nvGrpSpPr>
        <p:grpSpPr>
          <a:xfrm>
            <a:off x="5248216" y="3804133"/>
            <a:ext cx="1088029" cy="914400"/>
            <a:chOff x="4491316" y="1684324"/>
            <a:chExt cx="3694499" cy="3694499"/>
          </a:xfrm>
          <a:solidFill>
            <a:srgbClr val="CC3300"/>
          </a:solidFill>
        </p:grpSpPr>
        <p:pic>
          <p:nvPicPr>
            <p:cNvPr id="61" name="Graphic 60" descr="Checklist">
              <a:extLst>
                <a:ext uri="{FF2B5EF4-FFF2-40B4-BE49-F238E27FC236}">
                  <a16:creationId xmlns:a16="http://schemas.microsoft.com/office/drawing/2014/main" id="{3460B6DB-4465-C0A1-E95C-69D9C88B6555}"/>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4491316" y="1684324"/>
              <a:ext cx="3694499" cy="3694499"/>
            </a:xfrm>
            <a:prstGeom prst="rect">
              <a:avLst/>
            </a:prstGeom>
          </p:spPr>
        </p:pic>
        <p:sp>
          <p:nvSpPr>
            <p:cNvPr id="62" name="Rectangle 61">
              <a:extLst>
                <a:ext uri="{FF2B5EF4-FFF2-40B4-BE49-F238E27FC236}">
                  <a16:creationId xmlns:a16="http://schemas.microsoft.com/office/drawing/2014/main" id="{46BB6E3E-46A9-4B48-896B-7E0692E30F90}"/>
                </a:ext>
              </a:extLst>
            </p:cNvPr>
            <p:cNvSpPr/>
            <p:nvPr/>
          </p:nvSpPr>
          <p:spPr>
            <a:xfrm>
              <a:off x="5522259" y="2294965"/>
              <a:ext cx="770965" cy="174856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3" name="Graphic 62" descr="Arrow Rotate right">
            <a:extLst>
              <a:ext uri="{FF2B5EF4-FFF2-40B4-BE49-F238E27FC236}">
                <a16:creationId xmlns:a16="http://schemas.microsoft.com/office/drawing/2014/main" id="{E9610071-5604-2C82-4C17-B471FB63A2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247025">
            <a:off x="7958373" y="1772100"/>
            <a:ext cx="914400" cy="914400"/>
          </a:xfrm>
          <a:prstGeom prst="rect">
            <a:avLst/>
          </a:prstGeom>
        </p:spPr>
      </p:pic>
      <p:pic>
        <p:nvPicPr>
          <p:cNvPr id="2048" name="Graphic 2047" descr="Arrow Rotate right">
            <a:extLst>
              <a:ext uri="{FF2B5EF4-FFF2-40B4-BE49-F238E27FC236}">
                <a16:creationId xmlns:a16="http://schemas.microsoft.com/office/drawing/2014/main" id="{396E6B33-014D-A276-A1A7-B4C2C18EDC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436485">
            <a:off x="3940149" y="5470124"/>
            <a:ext cx="914400" cy="914400"/>
          </a:xfrm>
          <a:prstGeom prst="rect">
            <a:avLst/>
          </a:prstGeom>
        </p:spPr>
      </p:pic>
      <p:pic>
        <p:nvPicPr>
          <p:cNvPr id="2049" name="Graphic 2048" descr="Arrow Rotate right">
            <a:extLst>
              <a:ext uri="{FF2B5EF4-FFF2-40B4-BE49-F238E27FC236}">
                <a16:creationId xmlns:a16="http://schemas.microsoft.com/office/drawing/2014/main" id="{E0C970F1-0973-D3EB-49E1-F19B1357E7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531138">
            <a:off x="5985800" y="5343161"/>
            <a:ext cx="914400" cy="914400"/>
          </a:xfrm>
          <a:prstGeom prst="rect">
            <a:avLst/>
          </a:prstGeom>
        </p:spPr>
      </p:pic>
      <p:pic>
        <p:nvPicPr>
          <p:cNvPr id="2053" name="Graphic 2052" descr="Arrow Rotate right">
            <a:extLst>
              <a:ext uri="{FF2B5EF4-FFF2-40B4-BE49-F238E27FC236}">
                <a16:creationId xmlns:a16="http://schemas.microsoft.com/office/drawing/2014/main" id="{E6E6D2CA-233A-6891-4400-6FFED9A78C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837727">
            <a:off x="8117350" y="5268304"/>
            <a:ext cx="716739" cy="716739"/>
          </a:xfrm>
          <a:prstGeom prst="rect">
            <a:avLst/>
          </a:prstGeom>
        </p:spPr>
      </p:pic>
      <p:pic>
        <p:nvPicPr>
          <p:cNvPr id="2054" name="Graphic 2053" descr="Line arrow Counter clockwise curve">
            <a:extLst>
              <a:ext uri="{FF2B5EF4-FFF2-40B4-BE49-F238E27FC236}">
                <a16:creationId xmlns:a16="http://schemas.microsoft.com/office/drawing/2014/main" id="{CA9304F7-9F7C-F1F2-A1ED-5D27964BE3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7519634" flipH="1">
            <a:off x="10264252" y="1281332"/>
            <a:ext cx="1324041" cy="1324041"/>
          </a:xfrm>
          <a:prstGeom prst="rect">
            <a:avLst/>
          </a:prstGeom>
        </p:spPr>
      </p:pic>
      <p:sp>
        <p:nvSpPr>
          <p:cNvPr id="2055" name="Arrow: Left 2054">
            <a:extLst>
              <a:ext uri="{FF2B5EF4-FFF2-40B4-BE49-F238E27FC236}">
                <a16:creationId xmlns:a16="http://schemas.microsoft.com/office/drawing/2014/main" id="{A0F0C0E2-6FF3-F42D-D41D-AEA5C289D2D5}"/>
              </a:ext>
            </a:extLst>
          </p:cNvPr>
          <p:cNvSpPr/>
          <p:nvPr/>
        </p:nvSpPr>
        <p:spPr>
          <a:xfrm>
            <a:off x="1247174" y="5055470"/>
            <a:ext cx="756964" cy="914399"/>
          </a:xfrm>
          <a:prstGeom prst="leftArrow">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7" name="Graphic 2056" descr="Email">
            <a:extLst>
              <a:ext uri="{FF2B5EF4-FFF2-40B4-BE49-F238E27FC236}">
                <a16:creationId xmlns:a16="http://schemas.microsoft.com/office/drawing/2014/main" id="{62F55936-C253-E99E-CFAB-FAEA4E34E4CD}"/>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7246750" y="5166497"/>
            <a:ext cx="687720" cy="687720"/>
          </a:xfrm>
          <a:prstGeom prst="rect">
            <a:avLst/>
          </a:prstGeom>
        </p:spPr>
      </p:pic>
      <p:pic>
        <p:nvPicPr>
          <p:cNvPr id="2058" name="Graphic 2057" descr="Shield Tick with solid fill">
            <a:extLst>
              <a:ext uri="{FF2B5EF4-FFF2-40B4-BE49-F238E27FC236}">
                <a16:creationId xmlns:a16="http://schemas.microsoft.com/office/drawing/2014/main" id="{F28C1C66-3CB8-F851-F93F-84CAD7B73D44}"/>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379983" y="4825050"/>
            <a:ext cx="914400" cy="914400"/>
          </a:xfrm>
          <a:prstGeom prst="rect">
            <a:avLst/>
          </a:prstGeom>
        </p:spPr>
      </p:pic>
      <p:sp>
        <p:nvSpPr>
          <p:cNvPr id="2060" name="TextBox 2059">
            <a:extLst>
              <a:ext uri="{FF2B5EF4-FFF2-40B4-BE49-F238E27FC236}">
                <a16:creationId xmlns:a16="http://schemas.microsoft.com/office/drawing/2014/main" id="{4119D005-21D8-0E37-676F-4BC9D2C53322}"/>
              </a:ext>
            </a:extLst>
          </p:cNvPr>
          <p:cNvSpPr txBox="1"/>
          <p:nvPr/>
        </p:nvSpPr>
        <p:spPr>
          <a:xfrm>
            <a:off x="99470" y="5714357"/>
            <a:ext cx="1553349" cy="646331"/>
          </a:xfrm>
          <a:prstGeom prst="rect">
            <a:avLst/>
          </a:prstGeom>
          <a:noFill/>
        </p:spPr>
        <p:txBody>
          <a:bodyPr wrap="square">
            <a:spAutoFit/>
          </a:bodyPr>
          <a:lstStyle/>
          <a:p>
            <a:pPr algn="ctr"/>
            <a:r>
              <a:rPr lang="en-GB" dirty="0"/>
              <a:t>Strategy</a:t>
            </a:r>
          </a:p>
          <a:p>
            <a:pPr algn="ctr"/>
            <a:r>
              <a:rPr lang="en-GB" dirty="0"/>
              <a:t>published</a:t>
            </a:r>
          </a:p>
        </p:txBody>
      </p:sp>
    </p:spTree>
    <p:extLst>
      <p:ext uri="{BB962C8B-B14F-4D97-AF65-F5344CB8AC3E}">
        <p14:creationId xmlns:p14="http://schemas.microsoft.com/office/powerpoint/2010/main" val="16805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a:bodyPr>
          <a:lstStyle/>
          <a:p>
            <a:r>
              <a:rPr lang="en-GB" dirty="0"/>
              <a:t>The impact of patient safety in primary care</a:t>
            </a:r>
            <a:endParaRPr lang="en-GB" spc="-40" dirty="0"/>
          </a:p>
        </p:txBody>
      </p:sp>
      <p:sp>
        <p:nvSpPr>
          <p:cNvPr id="5" name="Content Placeholder 1">
            <a:extLst>
              <a:ext uri="{FF2B5EF4-FFF2-40B4-BE49-F238E27FC236}">
                <a16:creationId xmlns:a16="http://schemas.microsoft.com/office/drawing/2014/main" id="{8504371A-E61A-D66B-E989-A9C3F256D28B}"/>
              </a:ext>
            </a:extLst>
          </p:cNvPr>
          <p:cNvSpPr txBox="1">
            <a:spLocks/>
          </p:cNvSpPr>
          <p:nvPr/>
        </p:nvSpPr>
        <p:spPr>
          <a:xfrm>
            <a:off x="432000" y="1275446"/>
            <a:ext cx="11404154" cy="51075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0B050"/>
                </a:solidFill>
                <a:ea typeface="Times New Roman" panose="02020603050405020304" pitchFamily="18" charset="0"/>
                <a:cs typeface="Times New Roman" panose="02020603050405020304" pitchFamily="18" charset="0"/>
              </a:rPr>
              <a:t>90% </a:t>
            </a:r>
            <a:r>
              <a:rPr lang="en-GB" sz="1800" dirty="0">
                <a:ea typeface="Times New Roman" panose="02020603050405020304" pitchFamily="18" charset="0"/>
                <a:cs typeface="Times New Roman" panose="02020603050405020304" pitchFamily="18" charset="0"/>
              </a:rPr>
              <a:t>of all NHS patient interactions occur in primary care </a:t>
            </a:r>
          </a:p>
          <a:p>
            <a:r>
              <a:rPr lang="en-GB" sz="1800" dirty="0">
                <a:solidFill>
                  <a:srgbClr val="00B050"/>
                </a:solidFill>
                <a:effectLst/>
                <a:ea typeface="Times New Roman" panose="02020603050405020304" pitchFamily="18" charset="0"/>
                <a:cs typeface="Times New Roman" panose="02020603050405020304" pitchFamily="18" charset="0"/>
              </a:rPr>
              <a:t>97% </a:t>
            </a:r>
            <a:r>
              <a:rPr lang="en-GB" sz="1800" dirty="0">
                <a:solidFill>
                  <a:srgbClr val="425563"/>
                </a:solidFill>
                <a:effectLst/>
                <a:ea typeface="Times New Roman" panose="02020603050405020304" pitchFamily="18" charset="0"/>
                <a:cs typeface="Times New Roman" panose="02020603050405020304" pitchFamily="18" charset="0"/>
              </a:rPr>
              <a:t>of encounters in general practice are safe</a:t>
            </a:r>
            <a:endParaRPr lang="en-GB" sz="1800" dirty="0">
              <a:cs typeface="Arial" panose="020B0604020202020204" pitchFamily="34" charset="0"/>
            </a:endParaRPr>
          </a:p>
          <a:p>
            <a:r>
              <a:rPr lang="en-GB" sz="1800" dirty="0">
                <a:solidFill>
                  <a:srgbClr val="FF0000"/>
                </a:solidFill>
                <a:cs typeface="Arial" panose="020B0604020202020204" pitchFamily="34" charset="0"/>
              </a:rPr>
              <a:t>0.7% </a:t>
            </a:r>
            <a:r>
              <a:rPr lang="en-GB" sz="1800" dirty="0">
                <a:cs typeface="Arial" panose="020B0604020202020204" pitchFamily="34" charset="0"/>
              </a:rPr>
              <a:t>of the 2.4 million patient safety incidents annually recorded nationally</a:t>
            </a:r>
          </a:p>
          <a:p>
            <a:pPr marL="0" indent="0">
              <a:buNone/>
            </a:pPr>
            <a:r>
              <a:rPr lang="en-GB" sz="1800" dirty="0">
                <a:cs typeface="Arial" panose="020B0604020202020204" pitchFamily="34" charset="0"/>
              </a:rPr>
              <a:t>    relate to primary care, so there is probably an </a:t>
            </a:r>
            <a:r>
              <a:rPr lang="en-GB" sz="1800" dirty="0">
                <a:effectLst/>
                <a:ea typeface="Times New Roman" panose="02020603050405020304" pitchFamily="18" charset="0"/>
                <a:cs typeface="Times New Roman" panose="02020603050405020304" pitchFamily="18" charset="0"/>
              </a:rPr>
              <a:t>under-representation of harm</a:t>
            </a:r>
          </a:p>
          <a:p>
            <a:r>
              <a:rPr lang="en-GB" sz="1800" kern="0" dirty="0">
                <a:solidFill>
                  <a:srgbClr val="FF0000"/>
                </a:solidFill>
                <a:ea typeface="Times New Roman" panose="02020603050405020304" pitchFamily="18" charset="0"/>
              </a:rPr>
              <a:t>21% </a:t>
            </a:r>
            <a:r>
              <a:rPr lang="en-GB" sz="1800" kern="0" dirty="0">
                <a:ea typeface="Times New Roman" panose="02020603050405020304" pitchFamily="18" charset="0"/>
              </a:rPr>
              <a:t>of all new claims </a:t>
            </a:r>
            <a:r>
              <a:rPr lang="en-GB" sz="1800" dirty="0">
                <a:effectLst/>
                <a:highlight>
                  <a:srgbClr val="F6F8F8"/>
                </a:highlight>
                <a:ea typeface="Times New Roman" panose="02020603050405020304" pitchFamily="18" charset="0"/>
              </a:rPr>
              <a:t>to </a:t>
            </a:r>
            <a:r>
              <a:rPr lang="en-GB" sz="1800" u="none" strike="noStrike" dirty="0">
                <a:solidFill>
                  <a:srgbClr val="425563"/>
                </a:solidFill>
                <a:effectLst/>
                <a:highlight>
                  <a:srgbClr val="F6F8F8"/>
                </a:highlight>
                <a:ea typeface="Times New Roman" panose="02020603050405020304" pitchFamily="18" charset="0"/>
                <a:cs typeface="Arial" panose="020B0604020202020204" pitchFamily="34" charset="0"/>
                <a:hlinkClick r:id="rId3"/>
              </a:rPr>
              <a:t>NHS Resolution</a:t>
            </a:r>
            <a:r>
              <a:rPr lang="en-GB" sz="1800" dirty="0">
                <a:effectLst/>
                <a:highlight>
                  <a:srgbClr val="F6F8F8"/>
                </a:highlight>
                <a:ea typeface="Times New Roman" panose="02020603050405020304" pitchFamily="18" charset="0"/>
              </a:rPr>
              <a:t> are from general practice </a:t>
            </a:r>
          </a:p>
          <a:p>
            <a:pPr marL="0" indent="0">
              <a:buNone/>
            </a:pPr>
            <a:r>
              <a:rPr lang="en-GB" sz="1800" dirty="0">
                <a:highlight>
                  <a:srgbClr val="F6F8F8"/>
                </a:highlight>
                <a:ea typeface="Times New Roman" panose="02020603050405020304" pitchFamily="18" charset="0"/>
              </a:rPr>
              <a:t>   </a:t>
            </a:r>
            <a:r>
              <a:rPr lang="en-GB" sz="1800" dirty="0">
                <a:effectLst/>
                <a:highlight>
                  <a:srgbClr val="F6F8F8"/>
                </a:highlight>
                <a:ea typeface="Times New Roman" panose="02020603050405020304" pitchFamily="18" charset="0"/>
              </a:rPr>
              <a:t>(as reported in the </a:t>
            </a:r>
            <a:r>
              <a:rPr lang="en-GB" sz="1800" u="none" strike="noStrike" dirty="0">
                <a:solidFill>
                  <a:srgbClr val="425563"/>
                </a:solidFill>
                <a:effectLst/>
                <a:highlight>
                  <a:srgbClr val="F6F8F8"/>
                </a:highlight>
                <a:ea typeface="Times New Roman" panose="02020603050405020304" pitchFamily="18" charset="0"/>
                <a:cs typeface="Times New Roman" panose="02020603050405020304" pitchFamily="18" charset="0"/>
                <a:hlinkClick r:id="rId4"/>
              </a:rPr>
              <a:t>new CNSGP and ELSP claims notified in 2023/24</a:t>
            </a:r>
            <a:r>
              <a:rPr lang="en-GB" sz="1800" u="none" strike="noStrike" dirty="0">
                <a:solidFill>
                  <a:srgbClr val="231F20"/>
                </a:solidFill>
                <a:effectLst/>
                <a:highlight>
                  <a:srgbClr val="F6F8F8"/>
                </a:highlight>
                <a:ea typeface="Times New Roman" panose="02020603050405020304" pitchFamily="18" charset="0"/>
              </a:rPr>
              <a:t>)</a:t>
            </a:r>
            <a:endParaRPr lang="en-GB" sz="1800" kern="0" dirty="0">
              <a:effectLst/>
              <a:highlight>
                <a:srgbClr val="F6F8F8"/>
              </a:highlight>
              <a:ea typeface="Times New Roman" panose="02020603050405020304" pitchFamily="18" charset="0"/>
            </a:endParaRPr>
          </a:p>
          <a:p>
            <a:r>
              <a:rPr lang="en-GB" sz="1800" kern="0" dirty="0">
                <a:ea typeface="Times New Roman" panose="02020603050405020304" pitchFamily="18" charset="0"/>
              </a:rPr>
              <a:t>E</a:t>
            </a:r>
            <a:r>
              <a:rPr lang="en-GB" sz="1800" kern="0" dirty="0">
                <a:effectLst/>
                <a:ea typeface="Times New Roman" panose="02020603050405020304" pitchFamily="18" charset="0"/>
              </a:rPr>
              <a:t>xpenditure of</a:t>
            </a:r>
            <a:r>
              <a:rPr lang="en-GB" sz="1800" kern="0" dirty="0">
                <a:solidFill>
                  <a:srgbClr val="FF0000"/>
                </a:solidFill>
                <a:effectLst/>
                <a:ea typeface="Times New Roman" panose="02020603050405020304" pitchFamily="18" charset="0"/>
              </a:rPr>
              <a:t> £149 million </a:t>
            </a:r>
            <a:r>
              <a:rPr lang="en-GB" sz="1800" kern="0" dirty="0">
                <a:effectLst/>
                <a:ea typeface="Times New Roman" panose="02020603050405020304" pitchFamily="18" charset="0"/>
              </a:rPr>
              <a:t>for GP indemnity via NHS Resolution in 2023/34</a:t>
            </a:r>
            <a:endParaRPr lang="en-GB" sz="1800" dirty="0"/>
          </a:p>
          <a:p>
            <a:r>
              <a:rPr lang="en-GB" sz="1800" u="sng" dirty="0">
                <a:hlinkClick r:id="rId5"/>
              </a:rPr>
              <a:t>Avery et al., 2020</a:t>
            </a:r>
            <a:r>
              <a:rPr lang="en-GB" sz="1800" dirty="0"/>
              <a:t>  estimated there are between </a:t>
            </a:r>
            <a:r>
              <a:rPr lang="en-GB" sz="1800" dirty="0">
                <a:solidFill>
                  <a:srgbClr val="FF0000"/>
                </a:solidFill>
              </a:rPr>
              <a:t>19,800 and 32,200 </a:t>
            </a:r>
            <a:r>
              <a:rPr lang="en-GB" sz="1800" dirty="0"/>
              <a:t>incidents of avoidable significant harm in general practice in England per year (similar data for community pharmacy, optometry and dental services are unknown): 61% diagnosis; 26% medication; 11% referrals</a:t>
            </a:r>
          </a:p>
          <a:p>
            <a:r>
              <a:rPr lang="en-GB" sz="1800" dirty="0">
                <a:effectLst/>
                <a:ea typeface="Calibri" panose="020F0502020204030204" pitchFamily="34" charset="0"/>
                <a:cs typeface="Arial" panose="020B0604020202020204" pitchFamily="34" charset="0"/>
              </a:rPr>
              <a:t>Every incident of significant harm has a </a:t>
            </a:r>
            <a:r>
              <a:rPr lang="en-GB" sz="1800" dirty="0">
                <a:solidFill>
                  <a:srgbClr val="FF0000"/>
                </a:solidFill>
                <a:effectLst/>
                <a:ea typeface="Calibri" panose="020F0502020204030204" pitchFamily="34" charset="0"/>
                <a:cs typeface="Arial" panose="020B0604020202020204" pitchFamily="34" charset="0"/>
              </a:rPr>
              <a:t>personal cost</a:t>
            </a:r>
            <a:r>
              <a:rPr lang="en-GB" sz="1800" dirty="0">
                <a:effectLst/>
                <a:ea typeface="Calibri" panose="020F0502020204030204" pitchFamily="34" charset="0"/>
                <a:cs typeface="Arial" panose="020B0604020202020204" pitchFamily="34" charset="0"/>
              </a:rPr>
              <a:t> to patients, service users, families, carers and staff.  </a:t>
            </a:r>
          </a:p>
          <a:p>
            <a:r>
              <a:rPr lang="en-GB" sz="1800" dirty="0">
                <a:effectLst/>
                <a:ea typeface="Calibri" panose="020F0502020204030204" pitchFamily="34" charset="0"/>
                <a:cs typeface="Arial" panose="020B0604020202020204" pitchFamily="34" charset="0"/>
              </a:rPr>
              <a:t>Plus the financial cost of incident-related treatments, estimated at more than </a:t>
            </a:r>
            <a:r>
              <a:rPr lang="en-GB" sz="1800" dirty="0">
                <a:solidFill>
                  <a:srgbClr val="FF0000"/>
                </a:solidFill>
                <a:effectLst/>
                <a:ea typeface="Calibri" panose="020F0502020204030204" pitchFamily="34" charset="0"/>
                <a:cs typeface="Arial" panose="020B0604020202020204" pitchFamily="34" charset="0"/>
              </a:rPr>
              <a:t>£100 million </a:t>
            </a:r>
            <a:r>
              <a:rPr lang="en-GB" sz="1800" dirty="0">
                <a:effectLst/>
                <a:ea typeface="Calibri" panose="020F0502020204030204" pitchFamily="34" charset="0"/>
                <a:cs typeface="Arial" panose="020B0604020202020204" pitchFamily="34" charset="0"/>
              </a:rPr>
              <a:t>per year across the whole of primary care</a:t>
            </a:r>
            <a:endParaRPr lang="en-GB" sz="1800" dirty="0">
              <a:effectLst/>
              <a:ea typeface="Calibri" panose="020F0502020204030204" pitchFamily="34" charset="0"/>
              <a:cs typeface="Times New Roman" panose="02020603050405020304" pitchFamily="18" charset="0"/>
            </a:endParaRPr>
          </a:p>
        </p:txBody>
      </p:sp>
      <p:pic>
        <p:nvPicPr>
          <p:cNvPr id="1030" name="Picture 6" descr="A doctor in discussion with a patient">
            <a:extLst>
              <a:ext uri="{FF2B5EF4-FFF2-40B4-BE49-F238E27FC236}">
                <a16:creationId xmlns:a16="http://schemas.microsoft.com/office/drawing/2014/main" id="{6EF19E88-C121-EA9E-9904-AF59287D91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5654" y="1375941"/>
            <a:ext cx="3168305" cy="238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18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DEDF2A-D2D6-4DC8-82BF-2F02394FE946}"/>
              </a:ext>
            </a:extLst>
          </p:cNvPr>
          <p:cNvSpPr txBox="1"/>
          <p:nvPr/>
        </p:nvSpPr>
        <p:spPr>
          <a:xfrm>
            <a:off x="432001" y="1388629"/>
            <a:ext cx="3769866" cy="4635628"/>
          </a:xfrm>
          <a:prstGeom prst="rect">
            <a:avLst/>
          </a:prstGeom>
          <a:noFill/>
        </p:spPr>
        <p:txBody>
          <a:bodyPr wrap="square" rtlCol="0">
            <a:spAutoFit/>
          </a:bodyPr>
          <a:lstStyle/>
          <a:p>
            <a:pPr marL="342900" lvl="0" indent="-342900">
              <a:lnSpc>
                <a:spcPct val="110000"/>
              </a:lnSpc>
              <a:spcAft>
                <a:spcPts val="900"/>
              </a:spcAft>
              <a:buFont typeface="+mj-lt"/>
              <a:buAutoNum type="arabicPeriod"/>
            </a:pPr>
            <a:r>
              <a:rPr lang="en-GB" sz="1600" dirty="0">
                <a:solidFill>
                  <a:srgbClr val="425563"/>
                </a:solidFill>
                <a:effectLst/>
                <a:highlight>
                  <a:srgbClr val="F6F8F8"/>
                </a:highlight>
                <a:latin typeface="Arial" panose="020B0604020202020204" pitchFamily="34" charset="0"/>
                <a:ea typeface="Times New Roman" panose="02020603050405020304" pitchFamily="18" charset="0"/>
                <a:cs typeface="Times New Roman" panose="02020603050405020304" pitchFamily="18" charset="0"/>
              </a:rPr>
              <a:t>Developing a supportive, learning environment and just culture in primary care, with sharing across the system so that the services can </a:t>
            </a:r>
            <a:r>
              <a:rPr lang="en-GB" sz="1600" dirty="0">
                <a:solidFill>
                  <a:schemeClr val="accent6"/>
                </a:solidFill>
                <a:effectLst/>
                <a:highlight>
                  <a:srgbClr val="F6F8F8"/>
                </a:highlight>
                <a:latin typeface="Arial" panose="020B0604020202020204" pitchFamily="34" charset="0"/>
                <a:ea typeface="Times New Roman" panose="02020603050405020304" pitchFamily="18" charset="0"/>
                <a:cs typeface="Times New Roman" panose="02020603050405020304" pitchFamily="18" charset="0"/>
              </a:rPr>
              <a:t>continually improve.</a:t>
            </a:r>
          </a:p>
          <a:p>
            <a:pPr marL="342900" indent="-342900">
              <a:lnSpc>
                <a:spcPct val="110000"/>
              </a:lnSpc>
              <a:spcAft>
                <a:spcPts val="900"/>
              </a:spcAft>
              <a:buFont typeface="+mj-lt"/>
              <a:buAutoNum type="arabicPeriod"/>
            </a:pPr>
            <a:r>
              <a:rPr lang="en-GB" sz="1600" dirty="0">
                <a:solidFill>
                  <a:schemeClr val="accent6"/>
                </a:solidFill>
                <a:effectLst/>
                <a:highlight>
                  <a:srgbClr val="F6F8F8"/>
                </a:highlight>
                <a:latin typeface="Arial" panose="020B0604020202020204" pitchFamily="34" charset="0"/>
                <a:ea typeface="Times New Roman" panose="02020603050405020304" pitchFamily="18" charset="0"/>
                <a:cs typeface="Arial" panose="020B0604020202020204" pitchFamily="34" charset="0"/>
              </a:rPr>
              <a:t>Ensuring that the safety and wellbeing of patients and staff is central, and that our approach to managing safety is systematic and based on safety science and systems thinking.</a:t>
            </a:r>
            <a:endParaRPr lang="en-GB" sz="1600" dirty="0">
              <a:solidFill>
                <a:schemeClr val="accent6"/>
              </a:solidFill>
              <a:effectLst/>
              <a:highlight>
                <a:srgbClr val="F6F8F8"/>
              </a:highligh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900"/>
              </a:spcAft>
              <a:buFont typeface="+mj-lt"/>
              <a:buAutoNum type="arabicPeriod"/>
            </a:pPr>
            <a:r>
              <a:rPr lang="en-GB" sz="1600" dirty="0">
                <a:solidFill>
                  <a:srgbClr val="425563"/>
                </a:solidFill>
                <a:effectLst/>
                <a:highlight>
                  <a:srgbClr val="F6F8F8"/>
                </a:highlight>
                <a:latin typeface="Arial" panose="020B0604020202020204" pitchFamily="34" charset="0"/>
                <a:ea typeface="Times New Roman" panose="02020603050405020304" pitchFamily="18" charset="0"/>
                <a:cs typeface="Times New Roman" panose="02020603050405020304" pitchFamily="18" charset="0"/>
              </a:rPr>
              <a:t>Involving patients in the identification and co-design of primary care patient safety ambitions, opportunities and improvements. </a:t>
            </a:r>
          </a:p>
        </p:txBody>
      </p:sp>
      <p:sp>
        <p:nvSpPr>
          <p:cNvPr id="7" name="Title 4">
            <a:extLst>
              <a:ext uri="{FF2B5EF4-FFF2-40B4-BE49-F238E27FC236}">
                <a16:creationId xmlns:a16="http://schemas.microsoft.com/office/drawing/2014/main" id="{AA9CFB9B-2FAD-3439-40E0-765D8FFEA8C8}"/>
              </a:ext>
            </a:extLst>
          </p:cNvPr>
          <p:cNvSpPr>
            <a:spLocks noGrp="1"/>
          </p:cNvSpPr>
          <p:nvPr>
            <p:ph type="title"/>
          </p:nvPr>
        </p:nvSpPr>
        <p:spPr>
          <a:xfrm>
            <a:off x="432000" y="432000"/>
            <a:ext cx="11404154" cy="865186"/>
          </a:xfrm>
        </p:spPr>
        <p:txBody>
          <a:bodyPr>
            <a:normAutofit/>
          </a:bodyPr>
          <a:lstStyle/>
          <a:p>
            <a:r>
              <a:rPr lang="en-GB" dirty="0"/>
              <a:t>Patient safety primary care strategy</a:t>
            </a:r>
            <a:endParaRPr lang="en-GB" spc="-40" dirty="0"/>
          </a:p>
        </p:txBody>
      </p:sp>
      <p:pic>
        <p:nvPicPr>
          <p:cNvPr id="2" name="Picture 1">
            <a:extLst>
              <a:ext uri="{FF2B5EF4-FFF2-40B4-BE49-F238E27FC236}">
                <a16:creationId xmlns:a16="http://schemas.microsoft.com/office/drawing/2014/main" id="{B6806B23-3282-255C-348F-F171187D8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993" y="1388629"/>
            <a:ext cx="7681850" cy="4841483"/>
          </a:xfrm>
          <a:prstGeom prst="rect">
            <a:avLst/>
          </a:prstGeom>
        </p:spPr>
      </p:pic>
    </p:spTree>
    <p:extLst>
      <p:ext uri="{BB962C8B-B14F-4D97-AF65-F5344CB8AC3E}">
        <p14:creationId xmlns:p14="http://schemas.microsoft.com/office/powerpoint/2010/main" val="137534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Capacity</a:t>
            </a:r>
            <a:endParaRPr lang="en-GB" spc="-40" dirty="0"/>
          </a:p>
        </p:txBody>
      </p:sp>
      <p:sp>
        <p:nvSpPr>
          <p:cNvPr id="2" name="Content Placeholder 1">
            <a:extLst>
              <a:ext uri="{FF2B5EF4-FFF2-40B4-BE49-F238E27FC236}">
                <a16:creationId xmlns:a16="http://schemas.microsoft.com/office/drawing/2014/main" id="{0E04A38D-E217-F305-D42A-950D9F1E6A95}"/>
              </a:ext>
            </a:extLst>
          </p:cNvPr>
          <p:cNvSpPr txBox="1">
            <a:spLocks/>
          </p:cNvSpPr>
          <p:nvPr/>
        </p:nvSpPr>
        <p:spPr>
          <a:xfrm>
            <a:off x="4033624" y="3951470"/>
            <a:ext cx="8158376" cy="21148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b="1" dirty="0">
                <a:solidFill>
                  <a:schemeClr val="accent2">
                    <a:lumMod val="50000"/>
                  </a:schemeClr>
                </a:solidFill>
                <a:ea typeface="Times New Roman" panose="02020603050405020304" pitchFamily="18" charset="0"/>
              </a:rPr>
              <a:t>National commitments </a:t>
            </a:r>
            <a:r>
              <a:rPr lang="en-GB" sz="2100" dirty="0">
                <a:solidFill>
                  <a:schemeClr val="accent2">
                    <a:lumMod val="50000"/>
                  </a:schemeClr>
                </a:solidFill>
                <a:ea typeface="Times New Roman" panose="02020603050405020304" pitchFamily="18" charset="0"/>
              </a:rPr>
              <a:t>to support primary care (</a:t>
            </a:r>
            <a:r>
              <a:rPr lang="en-GB" sz="2100" dirty="0" err="1">
                <a:solidFill>
                  <a:schemeClr val="accent2">
                    <a:lumMod val="50000"/>
                  </a:schemeClr>
                </a:solidFill>
                <a:ea typeface="Times New Roman" panose="02020603050405020304" pitchFamily="18" charset="0"/>
              </a:rPr>
              <a:t>ie</a:t>
            </a:r>
            <a:r>
              <a:rPr lang="en-GB" sz="2100" dirty="0">
                <a:solidFill>
                  <a:schemeClr val="accent2">
                    <a:lumMod val="50000"/>
                  </a:schemeClr>
                </a:solidFill>
                <a:ea typeface="Times New Roman" panose="02020603050405020304" pitchFamily="18" charset="0"/>
              </a:rPr>
              <a:t> it is not all directed at primary care frontline teams)</a:t>
            </a:r>
          </a:p>
          <a:p>
            <a:r>
              <a:rPr lang="en-GB" sz="2100" b="1" dirty="0">
                <a:solidFill>
                  <a:schemeClr val="accent2">
                    <a:lumMod val="50000"/>
                  </a:schemeClr>
                </a:solidFill>
                <a:ea typeface="Times New Roman" panose="02020603050405020304" pitchFamily="18" charset="0"/>
              </a:rPr>
              <a:t>Timeframe</a:t>
            </a:r>
            <a:r>
              <a:rPr lang="en-GB" sz="2100" dirty="0">
                <a:solidFill>
                  <a:schemeClr val="accent2">
                    <a:lumMod val="50000"/>
                  </a:schemeClr>
                </a:solidFill>
                <a:ea typeface="Times New Roman" panose="02020603050405020304" pitchFamily="18" charset="0"/>
              </a:rPr>
              <a:t> for local commitments is iterative and flexible</a:t>
            </a:r>
          </a:p>
          <a:p>
            <a:r>
              <a:rPr lang="en-GB" sz="2100" dirty="0">
                <a:solidFill>
                  <a:schemeClr val="accent2">
                    <a:lumMod val="50000"/>
                  </a:schemeClr>
                </a:solidFill>
                <a:ea typeface="Times New Roman" panose="02020603050405020304" pitchFamily="18" charset="0"/>
              </a:rPr>
              <a:t>Implementation is about </a:t>
            </a:r>
            <a:r>
              <a:rPr lang="en-GB" sz="2100" b="1" dirty="0">
                <a:solidFill>
                  <a:schemeClr val="accent2">
                    <a:lumMod val="50000"/>
                  </a:schemeClr>
                </a:solidFill>
                <a:ea typeface="Times New Roman" panose="02020603050405020304" pitchFamily="18" charset="0"/>
              </a:rPr>
              <a:t>what we can do well </a:t>
            </a:r>
          </a:p>
          <a:p>
            <a:r>
              <a:rPr lang="en-GB" sz="2100" b="1" dirty="0">
                <a:solidFill>
                  <a:schemeClr val="accent2">
                    <a:lumMod val="50000"/>
                  </a:schemeClr>
                </a:solidFill>
                <a:ea typeface="Times New Roman" panose="02020603050405020304" pitchFamily="18" charset="0"/>
              </a:rPr>
              <a:t>Share the burden </a:t>
            </a:r>
            <a:r>
              <a:rPr lang="en-GB" sz="2100" dirty="0">
                <a:solidFill>
                  <a:schemeClr val="accent2">
                    <a:lumMod val="50000"/>
                  </a:schemeClr>
                </a:solidFill>
                <a:ea typeface="Times New Roman" panose="02020603050405020304" pitchFamily="18" charset="0"/>
              </a:rPr>
              <a:t>across boundaries and between systems</a:t>
            </a:r>
          </a:p>
        </p:txBody>
      </p:sp>
      <p:pic>
        <p:nvPicPr>
          <p:cNvPr id="1026" name="Picture 2" descr="Dentist">
            <a:extLst>
              <a:ext uri="{FF2B5EF4-FFF2-40B4-BE49-F238E27FC236}">
                <a16:creationId xmlns:a16="http://schemas.microsoft.com/office/drawing/2014/main" id="{68C5E75F-2418-72B9-7996-D3F03AF92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848" y="1297186"/>
            <a:ext cx="3168306" cy="21148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emale ophthalmologist checking eye">
            <a:extLst>
              <a:ext uri="{FF2B5EF4-FFF2-40B4-BE49-F238E27FC236}">
                <a16:creationId xmlns:a16="http://schemas.microsoft.com/office/drawing/2014/main" id="{AEB68CB8-1531-E12F-FD2D-945CBE4E4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318" y="3833610"/>
            <a:ext cx="3168306" cy="21148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1">
            <a:extLst>
              <a:ext uri="{FF2B5EF4-FFF2-40B4-BE49-F238E27FC236}">
                <a16:creationId xmlns:a16="http://schemas.microsoft.com/office/drawing/2014/main" id="{4168AC35-3C60-D199-62E2-35394BDCF891}"/>
              </a:ext>
            </a:extLst>
          </p:cNvPr>
          <p:cNvSpPr txBox="1">
            <a:spLocks/>
          </p:cNvSpPr>
          <p:nvPr/>
        </p:nvSpPr>
        <p:spPr>
          <a:xfrm>
            <a:off x="509472" y="1442658"/>
            <a:ext cx="8158376" cy="20033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solidFill>
                  <a:schemeClr val="accent2">
                    <a:lumMod val="50000"/>
                  </a:schemeClr>
                </a:solidFill>
              </a:rPr>
              <a:t>Acknowledging the </a:t>
            </a:r>
            <a:r>
              <a:rPr lang="en-GB" sz="2100" b="1" dirty="0">
                <a:solidFill>
                  <a:schemeClr val="accent2">
                    <a:lumMod val="50000"/>
                  </a:schemeClr>
                </a:solidFill>
              </a:rPr>
              <a:t>huge pressures </a:t>
            </a:r>
            <a:r>
              <a:rPr lang="en-GB" sz="2100" dirty="0">
                <a:solidFill>
                  <a:schemeClr val="accent2">
                    <a:lumMod val="50000"/>
                  </a:schemeClr>
                </a:solidFill>
              </a:rPr>
              <a:t>in primary care </a:t>
            </a:r>
          </a:p>
          <a:p>
            <a:r>
              <a:rPr lang="en-GB" sz="2100" b="1" dirty="0">
                <a:solidFill>
                  <a:schemeClr val="accent2">
                    <a:lumMod val="50000"/>
                  </a:schemeClr>
                </a:solidFill>
                <a:ea typeface="Times New Roman" panose="02020603050405020304" pitchFamily="18" charset="0"/>
              </a:rPr>
              <a:t>Suggestions</a:t>
            </a:r>
            <a:r>
              <a:rPr lang="en-GB" sz="2100" dirty="0">
                <a:solidFill>
                  <a:schemeClr val="accent2">
                    <a:lumMod val="50000"/>
                  </a:schemeClr>
                </a:solidFill>
                <a:ea typeface="Times New Roman" panose="02020603050405020304" pitchFamily="18" charset="0"/>
              </a:rPr>
              <a:t> came from primary care to address issues that have arisen locally</a:t>
            </a:r>
          </a:p>
          <a:p>
            <a:r>
              <a:rPr lang="en-GB" sz="2100" dirty="0">
                <a:solidFill>
                  <a:schemeClr val="accent2">
                    <a:lumMod val="50000"/>
                  </a:schemeClr>
                </a:solidFill>
                <a:ea typeface="Times New Roman" panose="02020603050405020304" pitchFamily="18" charset="0"/>
              </a:rPr>
              <a:t>Many of the actions are about the </a:t>
            </a:r>
            <a:r>
              <a:rPr lang="en-GB" sz="2100" b="1" dirty="0">
                <a:solidFill>
                  <a:schemeClr val="accent2">
                    <a:lumMod val="50000"/>
                  </a:schemeClr>
                </a:solidFill>
                <a:ea typeface="Times New Roman" panose="02020603050405020304" pitchFamily="18" charset="0"/>
              </a:rPr>
              <a:t>process of enhancing safety</a:t>
            </a:r>
            <a:r>
              <a:rPr lang="en-GB" sz="2100" dirty="0">
                <a:solidFill>
                  <a:schemeClr val="accent2">
                    <a:lumMod val="50000"/>
                  </a:schemeClr>
                </a:solidFill>
                <a:ea typeface="Times New Roman" panose="02020603050405020304" pitchFamily="18" charset="0"/>
              </a:rPr>
              <a:t> </a:t>
            </a:r>
          </a:p>
          <a:p>
            <a:r>
              <a:rPr lang="en-GB" sz="2100" dirty="0">
                <a:solidFill>
                  <a:schemeClr val="accent2">
                    <a:lumMod val="50000"/>
                  </a:schemeClr>
                </a:solidFill>
                <a:ea typeface="Times New Roman" panose="02020603050405020304" pitchFamily="18" charset="0"/>
              </a:rPr>
              <a:t>Keep bureaucracy to a minimum </a:t>
            </a:r>
            <a:r>
              <a:rPr lang="en-GB" sz="2100" b="1" i="1" dirty="0">
                <a:solidFill>
                  <a:schemeClr val="accent2">
                    <a:lumMod val="50000"/>
                  </a:schemeClr>
                </a:solidFill>
                <a:ea typeface="Calibri" panose="020F0502020204030204" pitchFamily="34" charset="0"/>
              </a:rPr>
              <a:t>instead of rather than more of</a:t>
            </a:r>
          </a:p>
        </p:txBody>
      </p:sp>
    </p:spTree>
    <p:extLst>
      <p:ext uri="{BB962C8B-B14F-4D97-AF65-F5344CB8AC3E}">
        <p14:creationId xmlns:p14="http://schemas.microsoft.com/office/powerpoint/2010/main" val="35452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B30550-ED9B-8B86-53E0-2B50907E3AE5}"/>
              </a:ext>
            </a:extLst>
          </p:cNvPr>
          <p:cNvSpPr>
            <a:spLocks noGrp="1"/>
          </p:cNvSpPr>
          <p:nvPr>
            <p:ph idx="1"/>
          </p:nvPr>
        </p:nvSpPr>
        <p:spPr>
          <a:xfrm>
            <a:off x="6096000" y="1778923"/>
            <a:ext cx="5721408" cy="2662012"/>
          </a:xfrm>
        </p:spPr>
        <p:txBody>
          <a:bodyPr numCol="1">
            <a:noAutofit/>
          </a:bodyPr>
          <a:lstStyle/>
          <a:p>
            <a:pPr marL="342900" lvl="0" indent="-342900">
              <a:spcAft>
                <a:spcPts val="0"/>
              </a:spcAft>
              <a:buFont typeface="+mj-lt"/>
              <a:buAutoNum type="arabicPeriod"/>
            </a:pPr>
            <a:r>
              <a:rPr lang="en-GB" sz="1600" dirty="0">
                <a:solidFill>
                  <a:schemeClr val="tx1"/>
                </a:solidFill>
                <a:effectLst/>
                <a:ea typeface="Times New Roman" panose="02020603050405020304" pitchFamily="18" charset="0"/>
                <a:cs typeface="Arial" panose="020B0604020202020204" pitchFamily="34" charset="0"/>
              </a:rPr>
              <a:t>Free, online </a:t>
            </a:r>
            <a:r>
              <a:rPr lang="en-GB" sz="1600" u="none" strike="noStrike" dirty="0">
                <a:solidFill>
                  <a:srgbClr val="0070C0"/>
                </a:solidFill>
                <a:effectLst/>
                <a:ea typeface="Times New Roman" panose="02020603050405020304" pitchFamily="18" charset="0"/>
                <a:cs typeface="Arial" panose="020B0604020202020204" pitchFamily="34" charset="0"/>
                <a:hlinkClick r:id="rId3"/>
              </a:rPr>
              <a:t>patient safety training</a:t>
            </a:r>
            <a:r>
              <a:rPr lang="en-GB" sz="1600" dirty="0">
                <a:solidFill>
                  <a:srgbClr val="70AD47"/>
                </a:solidFill>
                <a:effectLst/>
                <a:ea typeface="Times New Roman" panose="02020603050405020304" pitchFamily="18" charset="0"/>
                <a:cs typeface="Arial" panose="020B0604020202020204" pitchFamily="34" charset="0"/>
              </a:rPr>
              <a:t> </a:t>
            </a:r>
            <a:endParaRPr lang="en-GB" sz="1600" dirty="0">
              <a:solidFill>
                <a:schemeClr val="tx1"/>
              </a:solidFill>
              <a:ea typeface="Times New Roman" panose="02020603050405020304" pitchFamily="18" charset="0"/>
              <a:cs typeface="Arial" panose="020B0604020202020204" pitchFamily="34" charset="0"/>
            </a:endParaRPr>
          </a:p>
          <a:p>
            <a:pPr marL="342900" lvl="0" indent="-342900">
              <a:spcAft>
                <a:spcPts val="0"/>
              </a:spcAft>
              <a:buFont typeface="+mj-lt"/>
              <a:buAutoNum type="arabicPeriod"/>
            </a:pPr>
            <a:r>
              <a:rPr lang="en-GB" sz="1600" dirty="0">
                <a:solidFill>
                  <a:schemeClr val="tx1"/>
                </a:solidFill>
                <a:ea typeface="Times New Roman" panose="02020603050405020304" pitchFamily="18" charset="0"/>
                <a:cs typeface="Arial" panose="020B0604020202020204" pitchFamily="34" charset="0"/>
              </a:rPr>
              <a:t>Support from ICB Patient safety specialists</a:t>
            </a:r>
          </a:p>
          <a:p>
            <a:pPr marL="342900" lvl="0" indent="-342900">
              <a:spcAft>
                <a:spcPts val="0"/>
              </a:spcAft>
              <a:buFont typeface="+mj-lt"/>
              <a:buAutoNum type="arabicPeriod"/>
            </a:pPr>
            <a:r>
              <a:rPr lang="en-GB" sz="1600" dirty="0">
                <a:solidFill>
                  <a:schemeClr val="tx1"/>
                </a:solidFill>
                <a:effectLst/>
                <a:ea typeface="Times New Roman" panose="02020603050405020304" pitchFamily="18" charset="0"/>
                <a:cs typeface="Arial" panose="020B0604020202020204" pitchFamily="34" charset="0"/>
              </a:rPr>
              <a:t>National system (LFPSE) to record patient safety incidents and </a:t>
            </a:r>
            <a:r>
              <a:rPr lang="en-GB" sz="1600" dirty="0">
                <a:solidFill>
                  <a:schemeClr val="tx1"/>
                </a:solidFill>
                <a:ea typeface="Times New Roman" panose="02020603050405020304" pitchFamily="18" charset="0"/>
                <a:cs typeface="Arial" panose="020B0604020202020204" pitchFamily="34" charset="0"/>
              </a:rPr>
              <a:t>use as evidence for </a:t>
            </a:r>
            <a:r>
              <a:rPr lang="en-GB" sz="1600" dirty="0">
                <a:solidFill>
                  <a:schemeClr val="tx1"/>
                </a:solidFill>
                <a:effectLst/>
                <a:ea typeface="Times New Roman" panose="02020603050405020304" pitchFamily="18" charset="0"/>
                <a:cs typeface="Arial" panose="020B0604020202020204" pitchFamily="34" charset="0"/>
              </a:rPr>
              <a:t>revalidation</a:t>
            </a:r>
            <a:r>
              <a:rPr lang="en-GB" sz="1600" dirty="0">
                <a:solidFill>
                  <a:schemeClr val="tx1"/>
                </a:solidFill>
                <a:ea typeface="Times New Roman" panose="02020603050405020304" pitchFamily="18" charset="0"/>
                <a:cs typeface="Arial" panose="020B0604020202020204" pitchFamily="34" charset="0"/>
              </a:rPr>
              <a:t> and</a:t>
            </a:r>
            <a:r>
              <a:rPr lang="en-GB" sz="1600" dirty="0">
                <a:solidFill>
                  <a:schemeClr val="tx1"/>
                </a:solidFill>
                <a:effectLst/>
                <a:ea typeface="Times New Roman" panose="02020603050405020304" pitchFamily="18" charset="0"/>
                <a:cs typeface="Arial" panose="020B0604020202020204" pitchFamily="34" charset="0"/>
              </a:rPr>
              <a:t> annual appraisals</a:t>
            </a:r>
          </a:p>
          <a:p>
            <a:pPr marL="342900" lvl="0" indent="-342900">
              <a:spcAft>
                <a:spcPts val="0"/>
              </a:spcAft>
              <a:buFont typeface="+mj-lt"/>
              <a:buAutoNum type="arabicPeriod"/>
            </a:pPr>
            <a:r>
              <a:rPr lang="en-GB" sz="1600" dirty="0">
                <a:solidFill>
                  <a:schemeClr val="tx1"/>
                </a:solidFill>
                <a:ea typeface="Times New Roman" panose="02020603050405020304" pitchFamily="18" charset="0"/>
                <a:cs typeface="Arial" panose="020B0604020202020204" pitchFamily="34" charset="0"/>
              </a:rPr>
              <a:t>Enabling demonstration of</a:t>
            </a:r>
            <a:r>
              <a:rPr lang="en-GB" sz="1600" dirty="0">
                <a:solidFill>
                  <a:schemeClr val="tx1"/>
                </a:solidFill>
                <a:effectLst/>
                <a:ea typeface="Times New Roman" panose="02020603050405020304" pitchFamily="18" charset="0"/>
                <a:cs typeface="Arial" panose="020B0604020202020204" pitchFamily="34" charset="0"/>
              </a:rPr>
              <a:t> positive patient safety culture to </a:t>
            </a:r>
            <a:r>
              <a:rPr lang="en-GB" sz="1600" dirty="0">
                <a:solidFill>
                  <a:schemeClr val="tx1"/>
                </a:solidFill>
                <a:ea typeface="Times New Roman" panose="02020603050405020304" pitchFamily="18" charset="0"/>
                <a:cs typeface="Arial" panose="020B0604020202020204" pitchFamily="34" charset="0"/>
              </a:rPr>
              <a:t>professional regulators </a:t>
            </a:r>
            <a:endParaRPr lang="en-GB" sz="1600" dirty="0">
              <a:solidFill>
                <a:schemeClr val="tx1"/>
              </a:solidFill>
              <a:effectLs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pPr>
            <a:r>
              <a:rPr lang="en-GB" sz="1600" dirty="0">
                <a:solidFill>
                  <a:schemeClr val="tx1"/>
                </a:solidFill>
                <a:effectLst/>
                <a:ea typeface="Times New Roman" panose="02020603050405020304" pitchFamily="18" charset="0"/>
                <a:cs typeface="Arial" panose="020B0604020202020204" pitchFamily="34" charset="0"/>
              </a:rPr>
              <a:t>Using </a:t>
            </a:r>
            <a:r>
              <a:rPr lang="en-GB" sz="1600" u="none" strike="noStrike" dirty="0">
                <a:solidFill>
                  <a:srgbClr val="0070C0"/>
                </a:solidFill>
                <a:effectLst/>
                <a:ea typeface="Times New Roman" panose="02020603050405020304" pitchFamily="18" charset="0"/>
                <a:cs typeface="Arial" panose="020B0604020202020204" pitchFamily="34" charset="0"/>
                <a:hlinkClick r:id="rId4"/>
              </a:rPr>
              <a:t>Patient safety incident response framework (PSIRF)</a:t>
            </a:r>
            <a:r>
              <a:rPr lang="en-GB" sz="1600" dirty="0">
                <a:solidFill>
                  <a:srgbClr val="70AD47"/>
                </a:solidFill>
                <a:effectLst/>
                <a:ea typeface="Times New Roman" panose="02020603050405020304" pitchFamily="18" charset="0"/>
                <a:cs typeface="Arial" panose="020B0604020202020204" pitchFamily="34" charset="0"/>
              </a:rPr>
              <a:t> </a:t>
            </a:r>
            <a:r>
              <a:rPr lang="en-GB" sz="1600" dirty="0">
                <a:solidFill>
                  <a:schemeClr val="tx1"/>
                </a:solidFill>
                <a:effectLst/>
                <a:ea typeface="Times New Roman" panose="02020603050405020304" pitchFamily="18" charset="0"/>
                <a:cs typeface="Arial" panose="020B0604020202020204" pitchFamily="34" charset="0"/>
              </a:rPr>
              <a:t>to enable learning and sharing </a:t>
            </a:r>
            <a:endParaRPr lang="en-GB" sz="1600" dirty="0">
              <a:solidFill>
                <a:schemeClr val="tx1"/>
              </a:solidFill>
              <a:effectLst/>
              <a:ea typeface="Times New Roman" panose="02020603050405020304" pitchFamily="18" charset="0"/>
              <a:cs typeface="Times New Roman" panose="02020603050405020304" pitchFamily="18" charset="0"/>
            </a:endParaRPr>
          </a:p>
          <a:p>
            <a:pPr>
              <a:spcAft>
                <a:spcPts val="0"/>
              </a:spcAft>
            </a:pPr>
            <a:endParaRPr lang="en-GB" sz="1600" dirty="0"/>
          </a:p>
        </p:txBody>
      </p:sp>
      <p:sp>
        <p:nvSpPr>
          <p:cNvPr id="4" name="Title 3">
            <a:extLst>
              <a:ext uri="{FF2B5EF4-FFF2-40B4-BE49-F238E27FC236}">
                <a16:creationId xmlns:a16="http://schemas.microsoft.com/office/drawing/2014/main" id="{EB79C65E-DD8B-1B61-83F2-E22CE37880EB}"/>
              </a:ext>
            </a:extLst>
          </p:cNvPr>
          <p:cNvSpPr>
            <a:spLocks noGrp="1"/>
          </p:cNvSpPr>
          <p:nvPr>
            <p:ph type="title"/>
          </p:nvPr>
        </p:nvSpPr>
        <p:spPr/>
        <p:txBody>
          <a:bodyPr/>
          <a:lstStyle/>
          <a:p>
            <a:r>
              <a:rPr lang="en-GB" dirty="0"/>
              <a:t>Benefits</a:t>
            </a:r>
          </a:p>
        </p:txBody>
      </p:sp>
      <p:pic>
        <p:nvPicPr>
          <p:cNvPr id="5" name="Graphic 4" descr="Sling outline">
            <a:extLst>
              <a:ext uri="{FF2B5EF4-FFF2-40B4-BE49-F238E27FC236}">
                <a16:creationId xmlns:a16="http://schemas.microsoft.com/office/drawing/2014/main" id="{E59CC12F-7D8D-3E24-120E-177E9F3AD5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99957" y="523702"/>
            <a:ext cx="1146933" cy="1146933"/>
          </a:xfrm>
          <a:prstGeom prst="rect">
            <a:avLst/>
          </a:prstGeom>
        </p:spPr>
      </p:pic>
      <p:pic>
        <p:nvPicPr>
          <p:cNvPr id="7" name="Graphic 6" descr="Doctor female with solid fill">
            <a:extLst>
              <a:ext uri="{FF2B5EF4-FFF2-40B4-BE49-F238E27FC236}">
                <a16:creationId xmlns:a16="http://schemas.microsoft.com/office/drawing/2014/main" id="{4374699C-BD84-D5CE-1568-CAE0BDF69F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77297" y="478047"/>
            <a:ext cx="1238241" cy="1238241"/>
          </a:xfrm>
          <a:prstGeom prst="rect">
            <a:avLst/>
          </a:prstGeom>
        </p:spPr>
      </p:pic>
      <p:sp>
        <p:nvSpPr>
          <p:cNvPr id="10" name="Content Placeholder 1">
            <a:extLst>
              <a:ext uri="{FF2B5EF4-FFF2-40B4-BE49-F238E27FC236}">
                <a16:creationId xmlns:a16="http://schemas.microsoft.com/office/drawing/2014/main" id="{619E50A1-023C-B375-E790-7660F4CE0BBC}"/>
              </a:ext>
            </a:extLst>
          </p:cNvPr>
          <p:cNvSpPr txBox="1">
            <a:spLocks/>
          </p:cNvSpPr>
          <p:nvPr/>
        </p:nvSpPr>
        <p:spPr>
          <a:xfrm>
            <a:off x="563361" y="1778923"/>
            <a:ext cx="4718308" cy="2662012"/>
          </a:xfrm>
          <a:prstGeom prst="rect">
            <a:avLst/>
          </a:prstGeom>
        </p:spPr>
        <p:txBody>
          <a:bodyPr vert="horz" lIns="0" tIns="0" rIns="0" bIns="0" numCol="1"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0"/>
              </a:spcAft>
              <a:buFont typeface="+mj-lt"/>
              <a:buAutoNum type="arabicPeriod"/>
            </a:pPr>
            <a:r>
              <a:rPr lang="en-GB" sz="1600" dirty="0">
                <a:solidFill>
                  <a:schemeClr val="tx1"/>
                </a:solidFill>
                <a:ea typeface="Times New Roman" panose="02020603050405020304" pitchFamily="18" charset="0"/>
                <a:cs typeface="Arial" panose="020B0604020202020204" pitchFamily="34" charset="0"/>
              </a:rPr>
              <a:t>Fewer patients harmed</a:t>
            </a:r>
          </a:p>
          <a:p>
            <a:pPr marL="342900" indent="-342900">
              <a:spcAft>
                <a:spcPts val="0"/>
              </a:spcAft>
              <a:buFont typeface="+mj-lt"/>
              <a:buAutoNum type="arabicPeriod"/>
            </a:pPr>
            <a:r>
              <a:rPr lang="en-GB" sz="1600" dirty="0">
                <a:solidFill>
                  <a:schemeClr val="tx1"/>
                </a:solidFill>
                <a:ea typeface="Times New Roman" panose="02020603050405020304" pitchFamily="18" charset="0"/>
                <a:cs typeface="Arial" panose="020B0604020202020204" pitchFamily="34" charset="0"/>
              </a:rPr>
              <a:t>Fewer complaints</a:t>
            </a:r>
            <a:endParaRPr lang="en-GB" sz="1600" dirty="0">
              <a:solidFill>
                <a:schemeClr val="tx1"/>
              </a:solidFill>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pPr>
            <a:r>
              <a:rPr lang="en-GB" sz="1600" dirty="0">
                <a:solidFill>
                  <a:schemeClr val="tx1"/>
                </a:solidFill>
                <a:effectLst/>
                <a:ea typeface="Times New Roman" panose="02020603050405020304" pitchFamily="18" charset="0"/>
                <a:cs typeface="Arial" panose="020B0604020202020204" pitchFamily="34" charset="0"/>
              </a:rPr>
              <a:t>Free, online </a:t>
            </a:r>
            <a:r>
              <a:rPr lang="en-GB" sz="1600" u="none" strike="noStrike" dirty="0">
                <a:solidFill>
                  <a:srgbClr val="0070C0"/>
                </a:solidFill>
                <a:effectLst/>
                <a:ea typeface="Times New Roman" panose="02020603050405020304" pitchFamily="18" charset="0"/>
                <a:cs typeface="Arial" panose="020B0604020202020204" pitchFamily="34" charset="0"/>
                <a:hlinkClick r:id="rId3"/>
              </a:rPr>
              <a:t>patient safety training</a:t>
            </a:r>
            <a:r>
              <a:rPr lang="en-GB" sz="1600" dirty="0">
                <a:solidFill>
                  <a:srgbClr val="70AD47"/>
                </a:solidFill>
                <a:effectLst/>
                <a:ea typeface="Times New Roman" panose="02020603050405020304" pitchFamily="18" charset="0"/>
                <a:cs typeface="Arial" panose="020B0604020202020204" pitchFamily="34" charset="0"/>
              </a:rPr>
              <a:t> </a:t>
            </a:r>
            <a:endParaRPr lang="en-GB" sz="1600" dirty="0">
              <a:solidFill>
                <a:schemeClr val="tx1"/>
              </a:solidFill>
              <a:ea typeface="Times New Roman" panose="02020603050405020304" pitchFamily="18" charset="0"/>
              <a:cs typeface="Arial" panose="020B0604020202020204" pitchFamily="34" charset="0"/>
            </a:endParaRPr>
          </a:p>
          <a:p>
            <a:pPr marL="342900" indent="-342900">
              <a:spcAft>
                <a:spcPts val="0"/>
              </a:spcAft>
              <a:buFont typeface="+mj-lt"/>
              <a:buAutoNum type="arabicPeriod"/>
            </a:pPr>
            <a:r>
              <a:rPr lang="en-GB" sz="1600" dirty="0">
                <a:solidFill>
                  <a:schemeClr val="tx1"/>
                </a:solidFill>
                <a:ea typeface="Times New Roman" panose="02020603050405020304" pitchFamily="18" charset="0"/>
                <a:cs typeface="Arial" panose="020B0604020202020204" pitchFamily="34" charset="0"/>
              </a:rPr>
              <a:t>Opportunity to raise what matters most </a:t>
            </a:r>
          </a:p>
          <a:p>
            <a:pPr marL="342900" indent="-342900">
              <a:spcAft>
                <a:spcPts val="0"/>
              </a:spcAft>
              <a:buFont typeface="+mj-lt"/>
              <a:buAutoNum type="arabicPeriod"/>
            </a:pPr>
            <a:r>
              <a:rPr lang="en-GB" sz="1600" dirty="0">
                <a:solidFill>
                  <a:schemeClr val="tx1"/>
                </a:solidFill>
                <a:ea typeface="Times New Roman" panose="02020603050405020304" pitchFamily="18" charset="0"/>
                <a:cs typeface="Arial" panose="020B0604020202020204" pitchFamily="34" charset="0"/>
              </a:rPr>
              <a:t>Improved primary care patient safety alerts and solutions </a:t>
            </a:r>
          </a:p>
          <a:p>
            <a:pPr marL="342900" indent="-342900">
              <a:spcAft>
                <a:spcPts val="0"/>
              </a:spcAft>
              <a:buFont typeface="+mj-lt"/>
              <a:buAutoNum type="arabicPeriod"/>
            </a:pPr>
            <a:r>
              <a:rPr lang="en-GB" sz="1600" dirty="0">
                <a:solidFill>
                  <a:schemeClr val="tx1"/>
                </a:solidFill>
                <a:ea typeface="Times New Roman" panose="02020603050405020304" pitchFamily="18" charset="0"/>
                <a:cs typeface="Arial" panose="020B0604020202020204" pitchFamily="34" charset="0"/>
              </a:rPr>
              <a:t>Reassurance of </a:t>
            </a:r>
            <a:r>
              <a:rPr lang="en-GB" sz="1600" dirty="0">
                <a:solidFill>
                  <a:srgbClr val="70AD47"/>
                </a:solidFill>
                <a:ea typeface="Times New Roman" panose="02020603050405020304" pitchFamily="18" charset="0"/>
                <a:cs typeface="Arial" panose="020B0604020202020204" pitchFamily="34" charset="0"/>
              </a:rPr>
              <a:t>‘</a:t>
            </a:r>
            <a:r>
              <a:rPr lang="en-GB" sz="1600" dirty="0">
                <a:solidFill>
                  <a:srgbClr val="0070C0"/>
                </a:solidFill>
                <a:ea typeface="Times New Roman" panose="02020603050405020304" pitchFamily="18" charset="0"/>
                <a:cs typeface="Arial" panose="020B0604020202020204" pitchFamily="34" charset="0"/>
                <a:hlinkClick r:id="rId9"/>
              </a:rPr>
              <a:t>3 strikes and we rethink</a:t>
            </a:r>
            <a:r>
              <a:rPr lang="en-GB" sz="1600" dirty="0">
                <a:solidFill>
                  <a:srgbClr val="70AD47"/>
                </a:solidFill>
                <a:ea typeface="Times New Roman" panose="02020603050405020304" pitchFamily="18" charset="0"/>
                <a:cs typeface="Arial" panose="020B0604020202020204" pitchFamily="34" charset="0"/>
              </a:rPr>
              <a:t>’ </a:t>
            </a:r>
            <a:r>
              <a:rPr lang="en-GB" sz="1600" dirty="0">
                <a:solidFill>
                  <a:schemeClr val="tx1"/>
                </a:solidFill>
                <a:ea typeface="Times New Roman" panose="02020603050405020304" pitchFamily="18" charset="0"/>
                <a:cs typeface="Arial" panose="020B0604020202020204" pitchFamily="34" charset="0"/>
              </a:rPr>
              <a:t>principles</a:t>
            </a:r>
          </a:p>
          <a:p>
            <a:pPr>
              <a:spcAft>
                <a:spcPts val="0"/>
              </a:spcAft>
            </a:pPr>
            <a:endParaRPr lang="en-GB" sz="1600" b="1" dirty="0">
              <a:solidFill>
                <a:srgbClr val="70AD47"/>
              </a:solidFill>
              <a:ea typeface="Times New Roman" panose="02020603050405020304" pitchFamily="18" charset="0"/>
              <a:cs typeface="Arial" panose="020B0604020202020204" pitchFamily="34" charset="0"/>
            </a:endParaRPr>
          </a:p>
          <a:p>
            <a:pPr>
              <a:spcAft>
                <a:spcPts val="0"/>
              </a:spcAft>
            </a:pPr>
            <a:endParaRPr lang="en-GB" sz="1600" b="1" dirty="0">
              <a:solidFill>
                <a:srgbClr val="70AD47"/>
              </a:solidFill>
              <a:ea typeface="Times New Roman" panose="02020603050405020304" pitchFamily="18" charset="0"/>
              <a:cs typeface="Arial" panose="020B0604020202020204" pitchFamily="34" charset="0"/>
            </a:endParaRPr>
          </a:p>
          <a:p>
            <a:pPr>
              <a:spcAft>
                <a:spcPts val="0"/>
              </a:spcAft>
            </a:pPr>
            <a:endParaRPr lang="en-GB" sz="1600" b="1" dirty="0">
              <a:solidFill>
                <a:srgbClr val="70AD47"/>
              </a:solidFill>
              <a:ea typeface="Times New Roman" panose="02020603050405020304" pitchFamily="18" charset="0"/>
              <a:cs typeface="Arial" panose="020B0604020202020204" pitchFamily="34" charset="0"/>
            </a:endParaRPr>
          </a:p>
          <a:p>
            <a:pPr>
              <a:spcAft>
                <a:spcPts val="0"/>
              </a:spcAft>
            </a:pPr>
            <a:endParaRPr lang="en-GB" sz="1600" dirty="0"/>
          </a:p>
        </p:txBody>
      </p:sp>
      <p:sp>
        <p:nvSpPr>
          <p:cNvPr id="11" name="TextBox 10">
            <a:extLst>
              <a:ext uri="{FF2B5EF4-FFF2-40B4-BE49-F238E27FC236}">
                <a16:creationId xmlns:a16="http://schemas.microsoft.com/office/drawing/2014/main" id="{A849C40F-88E2-2F22-C4A8-F80B0A616B43}"/>
              </a:ext>
            </a:extLst>
          </p:cNvPr>
          <p:cNvSpPr txBox="1"/>
          <p:nvPr/>
        </p:nvSpPr>
        <p:spPr>
          <a:xfrm>
            <a:off x="416975" y="1229822"/>
            <a:ext cx="6996659" cy="461665"/>
          </a:xfrm>
          <a:prstGeom prst="rect">
            <a:avLst/>
          </a:prstGeom>
          <a:noFill/>
        </p:spPr>
        <p:txBody>
          <a:bodyPr wrap="none" rtlCol="0">
            <a:spAutoFit/>
          </a:bodyPr>
          <a:lstStyle/>
          <a:p>
            <a:r>
              <a:rPr lang="en-GB" sz="2400" b="1" dirty="0"/>
              <a:t>To patients and families:                        To staff:</a:t>
            </a:r>
          </a:p>
        </p:txBody>
      </p:sp>
      <p:pic>
        <p:nvPicPr>
          <p:cNvPr id="1026" name="Picture 2" descr="A doctor in his surgery room">
            <a:extLst>
              <a:ext uri="{FF2B5EF4-FFF2-40B4-BE49-F238E27FC236}">
                <a16:creationId xmlns:a16="http://schemas.microsoft.com/office/drawing/2014/main" id="{13589C13-8CE2-9C3A-94D5-1DD35558A3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8735" y="3886200"/>
            <a:ext cx="3545260" cy="2366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neral Practice Nursing Careers">
            <a:extLst>
              <a:ext uri="{FF2B5EF4-FFF2-40B4-BE49-F238E27FC236}">
                <a16:creationId xmlns:a16="http://schemas.microsoft.com/office/drawing/2014/main" id="{B51B517A-3B08-F019-3D05-CA6C462E8C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1456" y="4023560"/>
            <a:ext cx="4385433" cy="190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76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8FFC98-18F9-F9D5-ED89-9070B33880C5}"/>
              </a:ext>
            </a:extLst>
          </p:cNvPr>
          <p:cNvSpPr>
            <a:spLocks noGrp="1"/>
          </p:cNvSpPr>
          <p:nvPr>
            <p:ph idx="1"/>
          </p:nvPr>
        </p:nvSpPr>
        <p:spPr>
          <a:xfrm>
            <a:off x="432000" y="1507524"/>
            <a:ext cx="11088000" cy="4720475"/>
          </a:xfrm>
        </p:spPr>
        <p:txBody>
          <a:bodyPr>
            <a:noAutofit/>
          </a:bodyPr>
          <a:lstStyle/>
          <a:p>
            <a:pPr marL="285750" indent="-285750">
              <a:lnSpc>
                <a:spcPct val="110000"/>
              </a:lnSpc>
              <a:spcAft>
                <a:spcPts val="1200"/>
              </a:spcAft>
              <a:buFont typeface="Arial" panose="020B0604020202020204" pitchFamily="34" charset="0"/>
              <a:buChar char="•"/>
            </a:pPr>
            <a:r>
              <a:rPr lang="en-GB" sz="2000" kern="0" dirty="0">
                <a:solidFill>
                  <a:schemeClr val="tx1"/>
                </a:solidFill>
                <a:effectLst/>
                <a:latin typeface="Arial" panose="020B0604020202020204" pitchFamily="34" charset="0"/>
                <a:ea typeface="Times New Roman" panose="02020603050405020304" pitchFamily="18" charset="0"/>
              </a:rPr>
              <a:t>The strategy is about setting the </a:t>
            </a:r>
            <a:r>
              <a:rPr lang="en-GB" sz="2000" b="1" kern="0" dirty="0">
                <a:solidFill>
                  <a:schemeClr val="tx1"/>
                </a:solidFill>
                <a:effectLst/>
                <a:highlight>
                  <a:srgbClr val="00CC99"/>
                </a:highlight>
                <a:latin typeface="Arial" panose="020B0604020202020204" pitchFamily="34" charset="0"/>
                <a:ea typeface="Times New Roman" panose="02020603050405020304" pitchFamily="18" charset="0"/>
              </a:rPr>
              <a:t>ambition and vision </a:t>
            </a:r>
          </a:p>
          <a:p>
            <a:pPr marL="285750" indent="-285750">
              <a:lnSpc>
                <a:spcPct val="110000"/>
              </a:lnSpc>
              <a:spcAft>
                <a:spcPts val="1200"/>
              </a:spcAft>
              <a:buFont typeface="Arial" panose="020B0604020202020204" pitchFamily="34" charset="0"/>
              <a:buChar char="•"/>
            </a:pPr>
            <a:r>
              <a:rPr lang="en-GB" sz="2000" kern="0" dirty="0">
                <a:solidFill>
                  <a:schemeClr val="tx1"/>
                </a:solidFill>
                <a:latin typeface="Arial" panose="020B0604020202020204" pitchFamily="34" charset="0"/>
                <a:ea typeface="Times New Roman" panose="02020603050405020304" pitchFamily="18" charset="0"/>
              </a:rPr>
              <a:t>T</a:t>
            </a:r>
            <a:r>
              <a:rPr lang="en-GB" sz="2000" kern="0" dirty="0">
                <a:solidFill>
                  <a:schemeClr val="tx1"/>
                </a:solidFill>
                <a:effectLst/>
                <a:latin typeface="Arial" panose="020B0604020202020204" pitchFamily="34" charset="0"/>
                <a:ea typeface="Times New Roman" panose="02020603050405020304" pitchFamily="18" charset="0"/>
              </a:rPr>
              <a:t>o encourage </a:t>
            </a:r>
            <a:r>
              <a:rPr lang="en-GB" sz="2000" b="1" kern="0" dirty="0">
                <a:solidFill>
                  <a:schemeClr val="tx1"/>
                </a:solidFill>
                <a:effectLst/>
                <a:highlight>
                  <a:srgbClr val="00CC99"/>
                </a:highlight>
                <a:latin typeface="Arial" panose="020B0604020202020204" pitchFamily="34" charset="0"/>
                <a:ea typeface="Times New Roman" panose="02020603050405020304" pitchFamily="18" charset="0"/>
              </a:rPr>
              <a:t>discussion and exploration </a:t>
            </a:r>
          </a:p>
          <a:p>
            <a:pPr marL="285750" indent="-285750">
              <a:lnSpc>
                <a:spcPct val="110000"/>
              </a:lnSpc>
              <a:spcAft>
                <a:spcPts val="1200"/>
              </a:spcAft>
              <a:buFont typeface="Arial" panose="020B0604020202020204" pitchFamily="34" charset="0"/>
              <a:buChar char="•"/>
            </a:pPr>
            <a:r>
              <a:rPr lang="en-GB" sz="2000" b="1" dirty="0">
                <a:solidFill>
                  <a:schemeClr val="tx1"/>
                </a:solidFill>
                <a:effectLst/>
                <a:highlight>
                  <a:srgbClr val="FF0000"/>
                </a:highlight>
                <a:latin typeface="Arial" panose="020B0604020202020204" pitchFamily="34" charset="0"/>
                <a:ea typeface="Times New Roman" panose="02020603050405020304" pitchFamily="18" charset="0"/>
                <a:cs typeface="Arial" panose="020B0604020202020204" pitchFamily="34" charset="0"/>
              </a:rPr>
              <a:t>Not</a:t>
            </a:r>
            <a:r>
              <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about implementing everything on day one</a:t>
            </a:r>
          </a:p>
          <a:p>
            <a:pPr marL="285750" indent="-285750">
              <a:lnSpc>
                <a:spcPct val="110000"/>
              </a:lnSpc>
              <a:spcAft>
                <a:spcPts val="1200"/>
              </a:spcAft>
              <a:buFont typeface="Arial" panose="020B0604020202020204" pitchFamily="34" charset="0"/>
              <a:buChar char="•"/>
            </a:pPr>
            <a:r>
              <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Provides </a:t>
            </a:r>
            <a:r>
              <a:rPr lang="en-GB" sz="2000" b="1" dirty="0">
                <a:solidFill>
                  <a:schemeClr val="tx1"/>
                </a:solidFill>
                <a:effectLst/>
                <a:highlight>
                  <a:srgbClr val="00CC99"/>
                </a:highlight>
                <a:latin typeface="Arial" panose="020B0604020202020204" pitchFamily="34" charset="0"/>
                <a:ea typeface="Times New Roman" panose="02020603050405020304" pitchFamily="18" charset="0"/>
                <a:cs typeface="Arial" panose="020B0604020202020204" pitchFamily="34" charset="0"/>
              </a:rPr>
              <a:t>new ideas and opportunities </a:t>
            </a:r>
            <a:r>
              <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that can shared</a:t>
            </a:r>
          </a:p>
          <a:p>
            <a:pPr marL="285750" indent="-285750">
              <a:lnSpc>
                <a:spcPct val="110000"/>
              </a:lnSpc>
              <a:spcAft>
                <a:spcPts val="1200"/>
              </a:spcAft>
              <a:buFont typeface="Arial" panose="020B0604020202020204" pitchFamily="34" charset="0"/>
              <a:buChar char="•"/>
            </a:pPr>
            <a:r>
              <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Draws together </a:t>
            </a:r>
            <a:r>
              <a:rPr lang="en-GB" sz="2000" b="1" dirty="0">
                <a:solidFill>
                  <a:schemeClr val="tx1"/>
                </a:solidFill>
                <a:effectLst/>
                <a:highlight>
                  <a:srgbClr val="00CC99"/>
                </a:highlight>
                <a:latin typeface="Arial" panose="020B0604020202020204" pitchFamily="34" charset="0"/>
                <a:ea typeface="Times New Roman" panose="02020603050405020304" pitchFamily="18" charset="0"/>
                <a:cs typeface="Arial" panose="020B0604020202020204" pitchFamily="34" charset="0"/>
              </a:rPr>
              <a:t>best practice</a:t>
            </a:r>
          </a:p>
          <a:p>
            <a:pPr marL="285750" indent="-285750">
              <a:lnSpc>
                <a:spcPct val="110000"/>
              </a:lnSpc>
              <a:spcAft>
                <a:spcPts val="1200"/>
              </a:spcAft>
              <a:buFont typeface="Arial" panose="020B0604020202020204" pitchFamily="34" charset="0"/>
              <a:buChar char="•"/>
            </a:pPr>
            <a:r>
              <a:rPr lang="en-GB" sz="2000" b="1" dirty="0">
                <a:solidFill>
                  <a:schemeClr val="tx1"/>
                </a:solidFill>
                <a:effectLst/>
                <a:highlight>
                  <a:srgbClr val="FF0000"/>
                </a:highlight>
                <a:latin typeface="Arial" panose="020B0604020202020204" pitchFamily="34" charset="0"/>
                <a:ea typeface="Times New Roman" panose="02020603050405020304" pitchFamily="18" charset="0"/>
                <a:cs typeface="Arial" panose="020B0604020202020204" pitchFamily="34" charset="0"/>
              </a:rPr>
              <a:t>No</a:t>
            </a:r>
            <a:r>
              <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sz="2000" dirty="0">
                <a:solidFill>
                  <a:schemeClr val="tx1"/>
                </a:solidFill>
                <a:latin typeface="Arial" panose="020B0604020202020204" pitchFamily="34" charset="0"/>
                <a:ea typeface="Times New Roman" panose="02020603050405020304" pitchFamily="18" charset="0"/>
                <a:cs typeface="Arial" panose="020B0604020202020204" pitchFamily="34" charset="0"/>
              </a:rPr>
              <a:t>new</a:t>
            </a:r>
            <a:r>
              <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contractual requirement</a:t>
            </a:r>
            <a:r>
              <a:rPr lang="en-GB" sz="2000">
                <a:solidFill>
                  <a:schemeClr val="tx1"/>
                </a:solidFill>
                <a:latin typeface="Arial" panose="020B0604020202020204" pitchFamily="34" charset="0"/>
                <a:ea typeface="Times New Roman" panose="02020603050405020304" pitchFamily="18" charset="0"/>
                <a:cs typeface="Arial" panose="020B0604020202020204" pitchFamily="34" charset="0"/>
              </a:rPr>
              <a:t>s</a:t>
            </a:r>
            <a:r>
              <a:rPr lang="en-GB"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10000"/>
              </a:lnSpc>
              <a:spcAft>
                <a:spcPts val="1200"/>
              </a:spcAft>
              <a:buFont typeface="Arial" panose="020B0604020202020204" pitchFamily="34" charset="0"/>
              <a:buChar char="•"/>
            </a:pPr>
            <a:r>
              <a:rPr lang="en-GB" sz="2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Most areas need </a:t>
            </a:r>
            <a:r>
              <a:rPr lang="en-GB" sz="2000" b="1" dirty="0">
                <a:ln>
                  <a:noFill/>
                </a:ln>
                <a:solidFill>
                  <a:schemeClr val="tx1"/>
                </a:solidFill>
                <a:effectLst/>
                <a:highlight>
                  <a:srgbClr val="00CC99"/>
                </a:highlight>
                <a:latin typeface="Arial" panose="020B0604020202020204" pitchFamily="34" charset="0"/>
                <a:ea typeface="Times New Roman" panose="02020603050405020304" pitchFamily="18" charset="0"/>
                <a:cs typeface="Arial" panose="020B0604020202020204" pitchFamily="34" charset="0"/>
              </a:rPr>
              <a:t>testing and piloting</a:t>
            </a:r>
          </a:p>
          <a:p>
            <a:pPr marL="285750" indent="-285750">
              <a:lnSpc>
                <a:spcPct val="110000"/>
              </a:lnSpc>
              <a:spcAft>
                <a:spcPts val="1200"/>
              </a:spcAft>
              <a:buFont typeface="Arial" panose="020B0604020202020204" pitchFamily="34" charset="0"/>
              <a:buChar char="•"/>
            </a:pPr>
            <a:r>
              <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Delivery timeframe is </a:t>
            </a:r>
            <a:r>
              <a:rPr lang="en-GB" sz="2000" b="1" dirty="0">
                <a:solidFill>
                  <a:schemeClr val="tx1"/>
                </a:solidFill>
                <a:effectLst/>
                <a:highlight>
                  <a:srgbClr val="00CC99"/>
                </a:highlight>
                <a:latin typeface="Arial" panose="020B0604020202020204" pitchFamily="34" charset="0"/>
                <a:ea typeface="Times New Roman" panose="02020603050405020304" pitchFamily="18" charset="0"/>
                <a:cs typeface="Arial" panose="020B0604020202020204" pitchFamily="34" charset="0"/>
              </a:rPr>
              <a:t>iterative</a:t>
            </a:r>
          </a:p>
          <a:p>
            <a:pPr marL="285750" indent="-285750">
              <a:lnSpc>
                <a:spcPct val="110000"/>
              </a:lnSpc>
              <a:spcAft>
                <a:spcPts val="1200"/>
              </a:spcAft>
              <a:buFont typeface="Arial" panose="020B0604020202020204" pitchFamily="34" charset="0"/>
              <a:buChar char="•"/>
            </a:pPr>
            <a:r>
              <a:rPr lang="en-GB" sz="2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Funded </a:t>
            </a:r>
            <a:r>
              <a:rPr lang="en-GB" sz="2000" b="1" dirty="0">
                <a:ln>
                  <a:noFill/>
                </a:ln>
                <a:solidFill>
                  <a:schemeClr val="tx1"/>
                </a:solidFill>
                <a:effectLst/>
                <a:highlight>
                  <a:srgbClr val="00CC99"/>
                </a:highlight>
                <a:latin typeface="Arial" panose="020B0604020202020204" pitchFamily="34" charset="0"/>
                <a:ea typeface="Times New Roman" panose="02020603050405020304" pitchFamily="18" charset="0"/>
                <a:cs typeface="Arial" panose="020B0604020202020204" pitchFamily="34" charset="0"/>
              </a:rPr>
              <a:t>pilot approach for PSRIF </a:t>
            </a:r>
            <a:r>
              <a:rPr lang="en-GB" sz="2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 a small number of General Practices supported by the Health Innovation Network</a:t>
            </a:r>
            <a:r>
              <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2000" dirty="0">
              <a:solidFill>
                <a:schemeClr val="tx1"/>
              </a:solidFill>
            </a:endParaRPr>
          </a:p>
        </p:txBody>
      </p:sp>
      <p:sp>
        <p:nvSpPr>
          <p:cNvPr id="4" name="Title 3">
            <a:extLst>
              <a:ext uri="{FF2B5EF4-FFF2-40B4-BE49-F238E27FC236}">
                <a16:creationId xmlns:a16="http://schemas.microsoft.com/office/drawing/2014/main" id="{1CDC075B-24C2-9FA6-C470-41C96E79E6D4}"/>
              </a:ext>
            </a:extLst>
          </p:cNvPr>
          <p:cNvSpPr>
            <a:spLocks noGrp="1"/>
          </p:cNvSpPr>
          <p:nvPr>
            <p:ph type="title"/>
          </p:nvPr>
        </p:nvSpPr>
        <p:spPr/>
        <p:txBody>
          <a:bodyPr/>
          <a:lstStyle/>
          <a:p>
            <a:r>
              <a:rPr lang="en-GB" dirty="0"/>
              <a:t>Implementation</a:t>
            </a:r>
          </a:p>
        </p:txBody>
      </p:sp>
      <p:pic>
        <p:nvPicPr>
          <p:cNvPr id="1028" name="Picture 4" descr="Pharmacist showing a patient some medicine from over the counter">
            <a:extLst>
              <a:ext uri="{FF2B5EF4-FFF2-40B4-BE49-F238E27FC236}">
                <a16:creationId xmlns:a16="http://schemas.microsoft.com/office/drawing/2014/main" id="{B178D59B-F30D-B8BF-05AD-8A9F49DDB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7120" y="1507524"/>
            <a:ext cx="4442880" cy="296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53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FAC06ADD7EA74395EB9E853C7AFA71" ma:contentTypeVersion="25" ma:contentTypeDescription="Create a new document." ma:contentTypeScope="" ma:versionID="3d91ad13d2efe223ab96882d1f0b2740">
  <xsd:schema xmlns:xsd="http://www.w3.org/2001/XMLSchema" xmlns:xs="http://www.w3.org/2001/XMLSchema" xmlns:p="http://schemas.microsoft.com/office/2006/metadata/properties" xmlns:ns1="http://schemas.microsoft.com/sharepoint/v3" xmlns:ns2="768272ff-30e2-44e5-bc00-e42a8654cac1" xmlns:ns3="cccaf3ac-2de9-44d4-aa31-54302fceb5f7" xmlns:ns4="6e9906aa-e3ac-4ee8-80e3-1cec6a39d65c" targetNamespace="http://schemas.microsoft.com/office/2006/metadata/properties" ma:root="true" ma:fieldsID="f47390270cc8dd1c486f01e9fdd8c368" ns1:_="" ns2:_="" ns3:_="" ns4:_="">
    <xsd:import namespace="http://schemas.microsoft.com/sharepoint/v3"/>
    <xsd:import namespace="768272ff-30e2-44e5-bc00-e42a8654cac1"/>
    <xsd:import namespace="cccaf3ac-2de9-44d4-aa31-54302fceb5f7"/>
    <xsd:import namespace="6e9906aa-e3ac-4ee8-80e3-1cec6a39d65c"/>
    <xsd:element name="properties">
      <xsd:complexType>
        <xsd:sequence>
          <xsd:element name="documentManagement">
            <xsd:complexType>
              <xsd:all>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bjectDetectorVersions"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8272ff-30e2-44e5-bc00-e42a8654cac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ternalName="MediaServiceDateTaken" ma:readOnly="true">
      <xsd:simpleType>
        <xsd:restriction base="dms:Text"/>
      </xsd:simpleType>
    </xsd:element>
    <xsd:element name="MediaServiceAutoTags" ma:index="9" nillable="true" ma:displayName="Tags" ma:internalName="MediaServiceAutoTags" ma:readOnly="true">
      <xsd:simpleType>
        <xsd:restriction base="dms:Text"/>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76c0586-99a1-427c-ac2f-3e117a8f572b}" ma:internalName="TaxCatchAll" ma:showField="CatchAllData" ma:web="6435f83e-f2ef-42f9-890b-f3e7eb7667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9906aa-e3ac-4ee8-80e3-1cec6a39d65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768272ff-30e2-44e5-bc00-e42a8654cac1">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55321CA-640C-4504-8C80-5C9F746B82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8272ff-30e2-44e5-bc00-e42a8654cac1"/>
    <ds:schemaRef ds:uri="cccaf3ac-2de9-44d4-aa31-54302fceb5f7"/>
    <ds:schemaRef ds:uri="6e9906aa-e3ac-4ee8-80e3-1cec6a39d6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A12B3C52-C4E5-4003-8240-632FDE102EAB}">
  <ds:schemaRefs>
    <ds:schemaRef ds:uri="http://schemas.microsoft.com/office/infopath/2007/PartnerControls"/>
    <ds:schemaRef ds:uri="cccaf3ac-2de9-44d4-aa31-54302fceb5f7"/>
    <ds:schemaRef ds:uri="http://schemas.microsoft.com/office/2006/documentManagement/types"/>
    <ds:schemaRef ds:uri="http://www.w3.org/XML/1998/namespace"/>
    <ds:schemaRef ds:uri="http://schemas.openxmlformats.org/package/2006/metadata/core-properties"/>
    <ds:schemaRef ds:uri="6e9906aa-e3ac-4ee8-80e3-1cec6a39d65c"/>
    <ds:schemaRef ds:uri="http://purl.org/dc/dcmitype/"/>
    <ds:schemaRef ds:uri="http://purl.org/dc/elements/1.1/"/>
    <ds:schemaRef ds:uri="http://purl.org/dc/terms/"/>
    <ds:schemaRef ds:uri="768272ff-30e2-44e5-bc00-e42a8654cac1"/>
    <ds:schemaRef ds:uri="http://schemas.microsoft.com/sharepoint/v3"/>
    <ds:schemaRef ds:uri="http://schemas.microsoft.com/office/2006/metadata/propertie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NHSD-Refresh-Theme-NOV1120B</Template>
  <TotalTime>0</TotalTime>
  <Words>1671</Words>
  <Application>Microsoft Office PowerPoint</Application>
  <PresentationFormat>Widescreen</PresentationFormat>
  <Paragraphs>105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Calibri</vt:lpstr>
      <vt:lpstr>Times New Roman</vt:lpstr>
      <vt:lpstr>NHSD-Refresh-Theme-NOV1120B</vt:lpstr>
      <vt:lpstr>Primary care patient safety strategy</vt:lpstr>
      <vt:lpstr>PowerPoint Presentation</vt:lpstr>
      <vt:lpstr>Discovery journey</vt:lpstr>
      <vt:lpstr>The impact of patient safety in primary care</vt:lpstr>
      <vt:lpstr>Patient safety primary care strategy</vt:lpstr>
      <vt:lpstr>Capacity</vt:lpstr>
      <vt:lpstr>Benefits</vt:lpstr>
      <vt:lpstr>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WAIN, Hester (NHS ENGLAND - X24)</cp:lastModifiedBy>
  <cp:revision>92</cp:revision>
  <dcterms:created xsi:type="dcterms:W3CDTF">2020-11-30T10:49:03Z</dcterms:created>
  <dcterms:modified xsi:type="dcterms:W3CDTF">2024-10-01T09:31:07Z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0x010100E6FAC06ADD7EA74395EB9E853C7AFA71</vt:lpwstr>
  </property>
  <property fmtid="{D5CDD505-2E9C-101B-9397-08002B2CF9AE}" pid="3" name="_dlc_DocIdItemGuid">
    <vt:lpwstr>56579ddb-1cdf-4035-9a3d-2da04fab6c26</vt:lpwstr>
  </property>
  <property fmtid="{D5CDD505-2E9C-101B-9397-08002B2CF9AE}" pid="4" name="MediaServiceImageTags">
    <vt:lpwstr/>
  </property>
</Properties>
</file>