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omments/modernComment_120_0.xml" ContentType="application/vnd.ms-powerpoint.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4"/>
    <p:sldMasterId id="2147483648" r:id="rId5"/>
  </p:sldMasterIdLst>
  <p:notesMasterIdLst>
    <p:notesMasterId r:id="rId88"/>
  </p:notesMasterIdLst>
  <p:sldIdLst>
    <p:sldId id="311" r:id="rId6"/>
    <p:sldId id="354" r:id="rId7"/>
    <p:sldId id="395" r:id="rId8"/>
    <p:sldId id="398" r:id="rId9"/>
    <p:sldId id="399" r:id="rId10"/>
    <p:sldId id="397" r:id="rId11"/>
    <p:sldId id="258" r:id="rId12"/>
    <p:sldId id="259" r:id="rId13"/>
    <p:sldId id="366" r:id="rId14"/>
    <p:sldId id="343" r:id="rId15"/>
    <p:sldId id="305" r:id="rId16"/>
    <p:sldId id="344" r:id="rId17"/>
    <p:sldId id="345" r:id="rId18"/>
    <p:sldId id="406" r:id="rId19"/>
    <p:sldId id="347" r:id="rId20"/>
    <p:sldId id="408" r:id="rId21"/>
    <p:sldId id="348" r:id="rId22"/>
    <p:sldId id="349" r:id="rId23"/>
    <p:sldId id="350" r:id="rId24"/>
    <p:sldId id="407" r:id="rId25"/>
    <p:sldId id="274" r:id="rId26"/>
    <p:sldId id="290" r:id="rId27"/>
    <p:sldId id="283" r:id="rId28"/>
    <p:sldId id="356" r:id="rId29"/>
    <p:sldId id="289" r:id="rId30"/>
    <p:sldId id="331" r:id="rId31"/>
    <p:sldId id="279" r:id="rId32"/>
    <p:sldId id="262" r:id="rId33"/>
    <p:sldId id="276" r:id="rId34"/>
    <p:sldId id="335" r:id="rId35"/>
    <p:sldId id="281" r:id="rId36"/>
    <p:sldId id="267" r:id="rId37"/>
    <p:sldId id="261" r:id="rId38"/>
    <p:sldId id="284" r:id="rId39"/>
    <p:sldId id="266" r:id="rId40"/>
    <p:sldId id="291" r:id="rId41"/>
    <p:sldId id="292" r:id="rId42"/>
    <p:sldId id="288" r:id="rId43"/>
    <p:sldId id="358" r:id="rId44"/>
    <p:sldId id="285" r:id="rId45"/>
    <p:sldId id="394" r:id="rId46"/>
    <p:sldId id="282" r:id="rId47"/>
    <p:sldId id="329" r:id="rId48"/>
    <p:sldId id="286" r:id="rId49"/>
    <p:sldId id="306" r:id="rId50"/>
    <p:sldId id="373" r:id="rId51"/>
    <p:sldId id="316" r:id="rId52"/>
    <p:sldId id="320" r:id="rId53"/>
    <p:sldId id="339" r:id="rId54"/>
    <p:sldId id="318" r:id="rId55"/>
    <p:sldId id="265" r:id="rId56"/>
    <p:sldId id="409" r:id="rId57"/>
    <p:sldId id="403" r:id="rId58"/>
    <p:sldId id="410" r:id="rId59"/>
    <p:sldId id="294" r:id="rId60"/>
    <p:sldId id="371" r:id="rId61"/>
    <p:sldId id="263" r:id="rId62"/>
    <p:sldId id="256" r:id="rId63"/>
    <p:sldId id="302" r:id="rId64"/>
    <p:sldId id="268" r:id="rId65"/>
    <p:sldId id="322" r:id="rId66"/>
    <p:sldId id="270" r:id="rId67"/>
    <p:sldId id="271" r:id="rId68"/>
    <p:sldId id="333" r:id="rId69"/>
    <p:sldId id="272" r:id="rId70"/>
    <p:sldId id="325" r:id="rId71"/>
    <p:sldId id="273" r:id="rId72"/>
    <p:sldId id="365" r:id="rId73"/>
    <p:sldId id="295" r:id="rId74"/>
    <p:sldId id="275" r:id="rId75"/>
    <p:sldId id="360" r:id="rId76"/>
    <p:sldId id="296" r:id="rId77"/>
    <p:sldId id="304" r:id="rId78"/>
    <p:sldId id="303" r:id="rId79"/>
    <p:sldId id="307" r:id="rId80"/>
    <p:sldId id="301" r:id="rId81"/>
    <p:sldId id="298" r:id="rId82"/>
    <p:sldId id="337" r:id="rId83"/>
    <p:sldId id="353" r:id="rId84"/>
    <p:sldId id="300" r:id="rId85"/>
    <p:sldId id="299" r:id="rId86"/>
    <p:sldId id="308" r:id="rId87"/>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92DF509-DB91-E243-A92F-3D3D702E4153}" name="ARNOLD, Suzi (NHS ENGLAND)" initials="AE" userId="S::suzi.arnold2@nhs.net::44533cec-b3a7-448a-a01a-1d1e45cab77f" providerId="AD"/>
  <p188:author id="{8A9D2062-FF29-65B7-8E81-21FFF36A1803}" name="JOHNSTONE, Eleanor (NHS SURREY HEARTLANDS ICB - 92A)" initials="J9" userId="S::eleanor.johnstone@nhs.net::5534663d-432f-4f15-865c-f0362c5413d7" providerId="AD"/>
  <p188:author id="{668F95EB-A91C-D172-41A1-DD8B45816763}" name="DYER, Alexandria (NHS ENGLAND)" initials="DE" userId="S::alexandria.dyer4@nhs.net::882cb3d2-108b-42c0-adfb-798b582d639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loop="1" showAnimation="0">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1EFF"/>
    <a:srgbClr val="BF0378"/>
    <a:srgbClr val="FFFFFF"/>
    <a:srgbClr val="D9D9D9"/>
    <a:srgbClr val="93CDDD"/>
    <a:srgbClr val="00AFEF"/>
    <a:srgbClr val="7B2854"/>
    <a:srgbClr val="44247C"/>
    <a:srgbClr val="33CCFF"/>
    <a:srgbClr val="B7DE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CC962A-11F5-1297-CB62-5D6DF83CA79A}" v="18" dt="2026-04-13T12:49:26.667"/>
    <p1510:client id="{657FDCC4-66DD-C501-0409-F5457130CD2B}" v="50" dt="2026-04-13T11:21:57.203"/>
    <p1510:client id="{8769F657-C8CE-4959-B244-0F77562EEB0C}" v="204" dt="2026-04-14T10:36:52.95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6" d="100"/>
          <a:sy n="96" d="100"/>
        </p:scale>
        <p:origin x="2736" y="312"/>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presProps" Target="presProp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90" Type="http://schemas.openxmlformats.org/officeDocument/2006/relationships/viewProps" Target="viewProps.xml"/><Relationship Id="rId95" Type="http://schemas.microsoft.com/office/2018/10/relationships/authors" Target="authors.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tableStyles" Target="tableStyles.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YER, Alexandria (NHS ENGLAND)" userId="882cb3d2-108b-42c0-adfb-798b582d6391" providerId="ADAL" clId="{595BC2E7-8568-4C88-83E4-0DF54F4A06CF}"/>
    <pc:docChg chg="undo custSel modSld">
      <pc:chgData name="DYER, Alexandria (NHS ENGLAND)" userId="882cb3d2-108b-42c0-adfb-798b582d6391" providerId="ADAL" clId="{595BC2E7-8568-4C88-83E4-0DF54F4A06CF}" dt="2026-04-14T10:36:52.950" v="284"/>
      <pc:docMkLst>
        <pc:docMk/>
      </pc:docMkLst>
      <pc:sldChg chg="modSp mod modNotesTx">
        <pc:chgData name="DYER, Alexandria (NHS ENGLAND)" userId="882cb3d2-108b-42c0-adfb-798b582d6391" providerId="ADAL" clId="{595BC2E7-8568-4C88-83E4-0DF54F4A06CF}" dt="2026-04-14T10:23:28.893" v="270" actId="255"/>
        <pc:sldMkLst>
          <pc:docMk/>
          <pc:sldMk cId="0" sldId="261"/>
        </pc:sldMkLst>
        <pc:spChg chg="mod">
          <ac:chgData name="DYER, Alexandria (NHS ENGLAND)" userId="882cb3d2-108b-42c0-adfb-798b582d6391" providerId="ADAL" clId="{595BC2E7-8568-4C88-83E4-0DF54F4A06CF}" dt="2026-04-14T10:22:59.170" v="264" actId="255"/>
          <ac:spMkLst>
            <pc:docMk/>
            <pc:sldMk cId="0" sldId="261"/>
            <ac:spMk id="29" creationId="{00000000-0000-0000-0000-000000000000}"/>
          </ac:spMkLst>
        </pc:spChg>
        <pc:spChg chg="mod">
          <ac:chgData name="DYER, Alexandria (NHS ENGLAND)" userId="882cb3d2-108b-42c0-adfb-798b582d6391" providerId="ADAL" clId="{595BC2E7-8568-4C88-83E4-0DF54F4A06CF}" dt="2026-04-14T10:22:51.292" v="263" actId="255"/>
          <ac:spMkLst>
            <pc:docMk/>
            <pc:sldMk cId="0" sldId="261"/>
            <ac:spMk id="30" creationId="{00000000-0000-0000-0000-000000000000}"/>
          </ac:spMkLst>
        </pc:spChg>
        <pc:spChg chg="mod">
          <ac:chgData name="DYER, Alexandria (NHS ENGLAND)" userId="882cb3d2-108b-42c0-adfb-798b582d6391" providerId="ADAL" clId="{595BC2E7-8568-4C88-83E4-0DF54F4A06CF}" dt="2026-04-14T10:23:28.893" v="270" actId="255"/>
          <ac:spMkLst>
            <pc:docMk/>
            <pc:sldMk cId="0" sldId="261"/>
            <ac:spMk id="31" creationId="{00000000-0000-0000-0000-000000000000}"/>
          </ac:spMkLst>
        </pc:spChg>
        <pc:spChg chg="mod">
          <ac:chgData name="DYER, Alexandria (NHS ENGLAND)" userId="882cb3d2-108b-42c0-adfb-798b582d6391" providerId="ADAL" clId="{595BC2E7-8568-4C88-83E4-0DF54F4A06CF}" dt="2026-04-14T10:23:13.973" v="267" actId="255"/>
          <ac:spMkLst>
            <pc:docMk/>
            <pc:sldMk cId="0" sldId="261"/>
            <ac:spMk id="32" creationId="{00000000-0000-0000-0000-000000000000}"/>
          </ac:spMkLst>
        </pc:spChg>
        <pc:spChg chg="mod">
          <ac:chgData name="DYER, Alexandria (NHS ENGLAND)" userId="882cb3d2-108b-42c0-adfb-798b582d6391" providerId="ADAL" clId="{595BC2E7-8568-4C88-83E4-0DF54F4A06CF}" dt="2026-04-14T10:23:08.418" v="266" actId="1076"/>
          <ac:spMkLst>
            <pc:docMk/>
            <pc:sldMk cId="0" sldId="261"/>
            <ac:spMk id="45" creationId="{98B59CE3-D2B0-0049-A3D7-C28BC7997DA4}"/>
          </ac:spMkLst>
        </pc:spChg>
        <pc:spChg chg="mod">
          <ac:chgData name="DYER, Alexandria (NHS ENGLAND)" userId="882cb3d2-108b-42c0-adfb-798b582d6391" providerId="ADAL" clId="{595BC2E7-8568-4C88-83E4-0DF54F4A06CF}" dt="2026-04-14T10:23:23.373" v="269" actId="1076"/>
          <ac:spMkLst>
            <pc:docMk/>
            <pc:sldMk cId="0" sldId="261"/>
            <ac:spMk id="46" creationId="{D04998B9-1E01-4AAA-5AEC-99BC9A2CA7B0}"/>
          </ac:spMkLst>
        </pc:spChg>
      </pc:sldChg>
      <pc:sldChg chg="addSp delSp modSp mod modNotesTx">
        <pc:chgData name="DYER, Alexandria (NHS ENGLAND)" userId="882cb3d2-108b-42c0-adfb-798b582d6391" providerId="ADAL" clId="{595BC2E7-8568-4C88-83E4-0DF54F4A06CF}" dt="2026-04-13T08:49:20.716" v="65" actId="20577"/>
        <pc:sldMkLst>
          <pc:docMk/>
          <pc:sldMk cId="0" sldId="263"/>
        </pc:sldMkLst>
        <pc:spChg chg="del mod">
          <ac:chgData name="DYER, Alexandria (NHS ENGLAND)" userId="882cb3d2-108b-42c0-adfb-798b582d6391" providerId="ADAL" clId="{595BC2E7-8568-4C88-83E4-0DF54F4A06CF}" dt="2026-04-13T08:46:49.776" v="48" actId="478"/>
          <ac:spMkLst>
            <pc:docMk/>
            <pc:sldMk cId="0" sldId="263"/>
            <ac:spMk id="2" creationId="{ECEF9AB6-E3F4-FB08-EC6F-31D4C13DF68D}"/>
          </ac:spMkLst>
        </pc:spChg>
        <pc:spChg chg="add del mod">
          <ac:chgData name="DYER, Alexandria (NHS ENGLAND)" userId="882cb3d2-108b-42c0-adfb-798b582d6391" providerId="ADAL" clId="{595BC2E7-8568-4C88-83E4-0DF54F4A06CF}" dt="2026-04-13T08:44:34.872" v="39" actId="478"/>
          <ac:spMkLst>
            <pc:docMk/>
            <pc:sldMk cId="0" sldId="263"/>
            <ac:spMk id="4" creationId="{B57C3519-F69C-E32F-6E5F-82CF0C797463}"/>
          </ac:spMkLst>
        </pc:spChg>
        <pc:spChg chg="del mod">
          <ac:chgData name="DYER, Alexandria (NHS ENGLAND)" userId="882cb3d2-108b-42c0-adfb-798b582d6391" providerId="ADAL" clId="{595BC2E7-8568-4C88-83E4-0DF54F4A06CF}" dt="2026-04-13T08:46:49.780" v="50"/>
          <ac:spMkLst>
            <pc:docMk/>
            <pc:sldMk cId="0" sldId="263"/>
            <ac:spMk id="6" creationId="{B5DD410A-6639-E868-8556-1B5C8C5FC527}"/>
          </ac:spMkLst>
        </pc:spChg>
        <pc:spChg chg="del">
          <ac:chgData name="DYER, Alexandria (NHS ENGLAND)" userId="882cb3d2-108b-42c0-adfb-798b582d6391" providerId="ADAL" clId="{595BC2E7-8568-4C88-83E4-0DF54F4A06CF}" dt="2026-04-13T08:48:39.365" v="63" actId="478"/>
          <ac:spMkLst>
            <pc:docMk/>
            <pc:sldMk cId="0" sldId="263"/>
            <ac:spMk id="10" creationId="{FF2A4773-D0F7-4F63-775F-76004DB9C50F}"/>
          </ac:spMkLst>
        </pc:spChg>
        <pc:spChg chg="mod">
          <ac:chgData name="DYER, Alexandria (NHS ENGLAND)" userId="882cb3d2-108b-42c0-adfb-798b582d6391" providerId="ADAL" clId="{595BC2E7-8568-4C88-83E4-0DF54F4A06CF}" dt="2026-04-13T08:48:45.306" v="64" actId="14100"/>
          <ac:spMkLst>
            <pc:docMk/>
            <pc:sldMk cId="0" sldId="263"/>
            <ac:spMk id="12" creationId="{00000000-0000-0000-0000-000000000000}"/>
          </ac:spMkLst>
        </pc:spChg>
        <pc:spChg chg="mod">
          <ac:chgData name="DYER, Alexandria (NHS ENGLAND)" userId="882cb3d2-108b-42c0-adfb-798b582d6391" providerId="ADAL" clId="{595BC2E7-8568-4C88-83E4-0DF54F4A06CF}" dt="2026-04-13T08:48:13.055" v="61" actId="14100"/>
          <ac:spMkLst>
            <pc:docMk/>
            <pc:sldMk cId="0" sldId="263"/>
            <ac:spMk id="13" creationId="{00000000-0000-0000-0000-000000000000}"/>
          </ac:spMkLst>
        </pc:spChg>
      </pc:sldChg>
      <pc:sldChg chg="modSp mod">
        <pc:chgData name="DYER, Alexandria (NHS ENGLAND)" userId="882cb3d2-108b-42c0-adfb-798b582d6391" providerId="ADAL" clId="{595BC2E7-8568-4C88-83E4-0DF54F4A06CF}" dt="2026-04-14T10:24:02.029" v="271" actId="313"/>
        <pc:sldMkLst>
          <pc:docMk/>
          <pc:sldMk cId="0" sldId="266"/>
        </pc:sldMkLst>
        <pc:spChg chg="mod">
          <ac:chgData name="DYER, Alexandria (NHS ENGLAND)" userId="882cb3d2-108b-42c0-adfb-798b582d6391" providerId="ADAL" clId="{595BC2E7-8568-4C88-83E4-0DF54F4A06CF}" dt="2026-04-14T10:12:20.709" v="246" actId="3626"/>
          <ac:spMkLst>
            <pc:docMk/>
            <pc:sldMk cId="0" sldId="266"/>
            <ac:spMk id="22" creationId="{00000000-0000-0000-0000-000000000000}"/>
          </ac:spMkLst>
        </pc:spChg>
        <pc:spChg chg="mod">
          <ac:chgData name="DYER, Alexandria (NHS ENGLAND)" userId="882cb3d2-108b-42c0-adfb-798b582d6391" providerId="ADAL" clId="{595BC2E7-8568-4C88-83E4-0DF54F4A06CF}" dt="2026-04-14T10:24:02.029" v="271" actId="313"/>
          <ac:spMkLst>
            <pc:docMk/>
            <pc:sldMk cId="0" sldId="266"/>
            <ac:spMk id="35" creationId="{14A1D349-8C97-C775-76FA-59DAA1FD064E}"/>
          </ac:spMkLst>
        </pc:spChg>
      </pc:sldChg>
      <pc:sldChg chg="modSp mod">
        <pc:chgData name="DYER, Alexandria (NHS ENGLAND)" userId="882cb3d2-108b-42c0-adfb-798b582d6391" providerId="ADAL" clId="{595BC2E7-8568-4C88-83E4-0DF54F4A06CF}" dt="2026-04-14T10:10:09.756" v="242" actId="3626"/>
        <pc:sldMkLst>
          <pc:docMk/>
          <pc:sldMk cId="0" sldId="267"/>
        </pc:sldMkLst>
        <pc:spChg chg="mod">
          <ac:chgData name="DYER, Alexandria (NHS ENGLAND)" userId="882cb3d2-108b-42c0-adfb-798b582d6391" providerId="ADAL" clId="{595BC2E7-8568-4C88-83E4-0DF54F4A06CF}" dt="2026-04-14T10:10:09.756" v="242" actId="3626"/>
          <ac:spMkLst>
            <pc:docMk/>
            <pc:sldMk cId="0" sldId="267"/>
            <ac:spMk id="14" creationId="{00000000-0000-0000-0000-000000000000}"/>
          </ac:spMkLst>
        </pc:spChg>
      </pc:sldChg>
      <pc:sldChg chg="modSp mod modNotesTx">
        <pc:chgData name="DYER, Alexandria (NHS ENGLAND)" userId="882cb3d2-108b-42c0-adfb-798b582d6391" providerId="ADAL" clId="{595BC2E7-8568-4C88-83E4-0DF54F4A06CF}" dt="2026-04-13T10:17:14.175" v="133" actId="1076"/>
        <pc:sldMkLst>
          <pc:docMk/>
          <pc:sldMk cId="0" sldId="268"/>
        </pc:sldMkLst>
        <pc:spChg chg="mod">
          <ac:chgData name="DYER, Alexandria (NHS ENGLAND)" userId="882cb3d2-108b-42c0-adfb-798b582d6391" providerId="ADAL" clId="{595BC2E7-8568-4C88-83E4-0DF54F4A06CF}" dt="2026-04-13T10:16:42.546" v="126" actId="6549"/>
          <ac:spMkLst>
            <pc:docMk/>
            <pc:sldMk cId="0" sldId="268"/>
            <ac:spMk id="23" creationId="{00000000-0000-0000-0000-000000000000}"/>
          </ac:spMkLst>
        </pc:spChg>
        <pc:spChg chg="mod">
          <ac:chgData name="DYER, Alexandria (NHS ENGLAND)" userId="882cb3d2-108b-42c0-adfb-798b582d6391" providerId="ADAL" clId="{595BC2E7-8568-4C88-83E4-0DF54F4A06CF}" dt="2026-04-13T10:16:54.326" v="130" actId="1076"/>
          <ac:spMkLst>
            <pc:docMk/>
            <pc:sldMk cId="0" sldId="268"/>
            <ac:spMk id="44" creationId="{45DC2A5C-B07D-E38E-8054-A530156C3E71}"/>
          </ac:spMkLst>
        </pc:spChg>
        <pc:spChg chg="mod">
          <ac:chgData name="DYER, Alexandria (NHS ENGLAND)" userId="882cb3d2-108b-42c0-adfb-798b582d6391" providerId="ADAL" clId="{595BC2E7-8568-4C88-83E4-0DF54F4A06CF}" dt="2026-04-13T10:17:14.175" v="133" actId="1076"/>
          <ac:spMkLst>
            <pc:docMk/>
            <pc:sldMk cId="0" sldId="268"/>
            <ac:spMk id="49" creationId="{BA19D922-F5FA-B0FC-8E8C-E06B994D4B28}"/>
          </ac:spMkLst>
        </pc:spChg>
        <pc:spChg chg="mod">
          <ac:chgData name="DYER, Alexandria (NHS ENGLAND)" userId="882cb3d2-108b-42c0-adfb-798b582d6391" providerId="ADAL" clId="{595BC2E7-8568-4C88-83E4-0DF54F4A06CF}" dt="2026-04-13T09:54:31.477" v="117" actId="14100"/>
          <ac:spMkLst>
            <pc:docMk/>
            <pc:sldMk cId="0" sldId="268"/>
            <ac:spMk id="51" creationId="{1613C55A-A09E-26CE-812E-4D8BF516C65D}"/>
          </ac:spMkLst>
        </pc:spChg>
      </pc:sldChg>
      <pc:sldChg chg="addSp delSp modSp mod modNotesTx">
        <pc:chgData name="DYER, Alexandria (NHS ENGLAND)" userId="882cb3d2-108b-42c0-adfb-798b582d6391" providerId="ADAL" clId="{595BC2E7-8568-4C88-83E4-0DF54F4A06CF}" dt="2026-04-14T10:34:42.238" v="280" actId="478"/>
        <pc:sldMkLst>
          <pc:docMk/>
          <pc:sldMk cId="0" sldId="270"/>
        </pc:sldMkLst>
        <pc:spChg chg="mod">
          <ac:chgData name="DYER, Alexandria (NHS ENGLAND)" userId="882cb3d2-108b-42c0-adfb-798b582d6391" providerId="ADAL" clId="{595BC2E7-8568-4C88-83E4-0DF54F4A06CF}" dt="2026-04-13T08:38:43.288" v="27" actId="113"/>
          <ac:spMkLst>
            <pc:docMk/>
            <pc:sldMk cId="0" sldId="270"/>
            <ac:spMk id="15" creationId="{7270B1B2-1003-57D7-FAE5-3233EF245667}"/>
          </ac:spMkLst>
        </pc:spChg>
        <pc:spChg chg="add del mod">
          <ac:chgData name="DYER, Alexandria (NHS ENGLAND)" userId="882cb3d2-108b-42c0-adfb-798b582d6391" providerId="ADAL" clId="{595BC2E7-8568-4C88-83E4-0DF54F4A06CF}" dt="2026-04-14T10:34:42.238" v="280" actId="478"/>
          <ac:spMkLst>
            <pc:docMk/>
            <pc:sldMk cId="0" sldId="270"/>
            <ac:spMk id="16" creationId="{B53051D1-FA0E-E1C9-757D-59F587B8ED6E}"/>
          </ac:spMkLst>
        </pc:spChg>
        <pc:spChg chg="del">
          <ac:chgData name="DYER, Alexandria (NHS ENGLAND)" userId="882cb3d2-108b-42c0-adfb-798b582d6391" providerId="ADAL" clId="{595BC2E7-8568-4C88-83E4-0DF54F4A06CF}" dt="2026-04-14T10:34:27.369" v="278" actId="21"/>
          <ac:spMkLst>
            <pc:docMk/>
            <pc:sldMk cId="0" sldId="270"/>
            <ac:spMk id="44" creationId="{B53051D1-FA0E-E1C9-757D-59F587B8ED6E}"/>
          </ac:spMkLst>
        </pc:spChg>
      </pc:sldChg>
      <pc:sldChg chg="modSp mod modNotesTx">
        <pc:chgData name="DYER, Alexandria (NHS ENGLAND)" userId="882cb3d2-108b-42c0-adfb-798b582d6391" providerId="ADAL" clId="{595BC2E7-8568-4C88-83E4-0DF54F4A06CF}" dt="2026-04-13T11:46:32.004" v="197" actId="20577"/>
        <pc:sldMkLst>
          <pc:docMk/>
          <pc:sldMk cId="0" sldId="272"/>
        </pc:sldMkLst>
        <pc:spChg chg="mod">
          <ac:chgData name="DYER, Alexandria (NHS ENGLAND)" userId="882cb3d2-108b-42c0-adfb-798b582d6391" providerId="ADAL" clId="{595BC2E7-8568-4C88-83E4-0DF54F4A06CF}" dt="2026-04-13T11:46:10.233" v="195" actId="12"/>
          <ac:spMkLst>
            <pc:docMk/>
            <pc:sldMk cId="0" sldId="272"/>
            <ac:spMk id="22" creationId="{00000000-0000-0000-0000-000000000000}"/>
          </ac:spMkLst>
        </pc:spChg>
      </pc:sldChg>
      <pc:sldChg chg="modSp mod">
        <pc:chgData name="DYER, Alexandria (NHS ENGLAND)" userId="882cb3d2-108b-42c0-adfb-798b582d6391" providerId="ADAL" clId="{595BC2E7-8568-4C88-83E4-0DF54F4A06CF}" dt="2026-04-14T10:13:54.613" v="251" actId="3626"/>
        <pc:sldMkLst>
          <pc:docMk/>
          <pc:sldMk cId="0" sldId="282"/>
        </pc:sldMkLst>
        <pc:spChg chg="mod">
          <ac:chgData name="DYER, Alexandria (NHS ENGLAND)" userId="882cb3d2-108b-42c0-adfb-798b582d6391" providerId="ADAL" clId="{595BC2E7-8568-4C88-83E4-0DF54F4A06CF}" dt="2026-04-14T10:13:54.613" v="251" actId="3626"/>
          <ac:spMkLst>
            <pc:docMk/>
            <pc:sldMk cId="0" sldId="282"/>
            <ac:spMk id="21" creationId="{00000000-0000-0000-0000-000000000000}"/>
          </ac:spMkLst>
        </pc:spChg>
      </pc:sldChg>
      <pc:sldChg chg="modSp mod">
        <pc:chgData name="DYER, Alexandria (NHS ENGLAND)" userId="882cb3d2-108b-42c0-adfb-798b582d6391" providerId="ADAL" clId="{595BC2E7-8568-4C88-83E4-0DF54F4A06CF}" dt="2026-04-14T10:08:42.613" v="238" actId="3626"/>
        <pc:sldMkLst>
          <pc:docMk/>
          <pc:sldMk cId="0" sldId="283"/>
        </pc:sldMkLst>
        <pc:spChg chg="mod">
          <ac:chgData name="DYER, Alexandria (NHS ENGLAND)" userId="882cb3d2-108b-42c0-adfb-798b582d6391" providerId="ADAL" clId="{595BC2E7-8568-4C88-83E4-0DF54F4A06CF}" dt="2026-04-14T10:08:42.613" v="238" actId="3626"/>
          <ac:spMkLst>
            <pc:docMk/>
            <pc:sldMk cId="0" sldId="283"/>
            <ac:spMk id="17" creationId="{00000000-0000-0000-0000-000000000000}"/>
          </ac:spMkLst>
        </pc:spChg>
      </pc:sldChg>
      <pc:sldChg chg="modSp mod">
        <pc:chgData name="DYER, Alexandria (NHS ENGLAND)" userId="882cb3d2-108b-42c0-adfb-798b582d6391" providerId="ADAL" clId="{595BC2E7-8568-4C88-83E4-0DF54F4A06CF}" dt="2026-04-14T10:10:30.503" v="243" actId="3626"/>
        <pc:sldMkLst>
          <pc:docMk/>
          <pc:sldMk cId="0" sldId="284"/>
        </pc:sldMkLst>
        <pc:spChg chg="mod">
          <ac:chgData name="DYER, Alexandria (NHS ENGLAND)" userId="882cb3d2-108b-42c0-adfb-798b582d6391" providerId="ADAL" clId="{595BC2E7-8568-4C88-83E4-0DF54F4A06CF}" dt="2026-04-14T10:10:30.503" v="243" actId="3626"/>
          <ac:spMkLst>
            <pc:docMk/>
            <pc:sldMk cId="0" sldId="284"/>
            <ac:spMk id="16" creationId="{00000000-0000-0000-0000-000000000000}"/>
          </ac:spMkLst>
        </pc:spChg>
      </pc:sldChg>
      <pc:sldChg chg="modSp mod">
        <pc:chgData name="DYER, Alexandria (NHS ENGLAND)" userId="882cb3d2-108b-42c0-adfb-798b582d6391" providerId="ADAL" clId="{595BC2E7-8568-4C88-83E4-0DF54F4A06CF}" dt="2026-04-14T10:13:32.357" v="250" actId="3626"/>
        <pc:sldMkLst>
          <pc:docMk/>
          <pc:sldMk cId="0" sldId="285"/>
        </pc:sldMkLst>
        <pc:spChg chg="mod">
          <ac:chgData name="DYER, Alexandria (NHS ENGLAND)" userId="882cb3d2-108b-42c0-adfb-798b582d6391" providerId="ADAL" clId="{595BC2E7-8568-4C88-83E4-0DF54F4A06CF}" dt="2026-04-14T10:13:32.357" v="250" actId="3626"/>
          <ac:spMkLst>
            <pc:docMk/>
            <pc:sldMk cId="0" sldId="285"/>
            <ac:spMk id="16" creationId="{00000000-0000-0000-0000-000000000000}"/>
          </ac:spMkLst>
        </pc:spChg>
      </pc:sldChg>
      <pc:sldChg chg="modSp mod">
        <pc:chgData name="DYER, Alexandria (NHS ENGLAND)" userId="882cb3d2-108b-42c0-adfb-798b582d6391" providerId="ADAL" clId="{595BC2E7-8568-4C88-83E4-0DF54F4A06CF}" dt="2026-04-14T10:14:12.272" v="252" actId="3626"/>
        <pc:sldMkLst>
          <pc:docMk/>
          <pc:sldMk cId="0" sldId="286"/>
        </pc:sldMkLst>
        <pc:spChg chg="mod">
          <ac:chgData name="DYER, Alexandria (NHS ENGLAND)" userId="882cb3d2-108b-42c0-adfb-798b582d6391" providerId="ADAL" clId="{595BC2E7-8568-4C88-83E4-0DF54F4A06CF}" dt="2026-04-14T10:14:12.272" v="252" actId="3626"/>
          <ac:spMkLst>
            <pc:docMk/>
            <pc:sldMk cId="0" sldId="286"/>
            <ac:spMk id="15" creationId="{00000000-0000-0000-0000-000000000000}"/>
          </ac:spMkLst>
        </pc:spChg>
      </pc:sldChg>
      <pc:sldChg chg="modSp mod">
        <pc:chgData name="DYER, Alexandria (NHS ENGLAND)" userId="882cb3d2-108b-42c0-adfb-798b582d6391" providerId="ADAL" clId="{595BC2E7-8568-4C88-83E4-0DF54F4A06CF}" dt="2026-04-14T10:13:11.844" v="249" actId="3626"/>
        <pc:sldMkLst>
          <pc:docMk/>
          <pc:sldMk cId="0" sldId="288"/>
        </pc:sldMkLst>
        <pc:spChg chg="mod">
          <ac:chgData name="DYER, Alexandria (NHS ENGLAND)" userId="882cb3d2-108b-42c0-adfb-798b582d6391" providerId="ADAL" clId="{595BC2E7-8568-4C88-83E4-0DF54F4A06CF}" dt="2026-04-14T10:13:11.844" v="249" actId="3626"/>
          <ac:spMkLst>
            <pc:docMk/>
            <pc:sldMk cId="0" sldId="288"/>
            <ac:spMk id="27" creationId="{00000000-0000-0000-0000-000000000000}"/>
          </ac:spMkLst>
        </pc:spChg>
      </pc:sldChg>
      <pc:sldChg chg="modSp mod">
        <pc:chgData name="DYER, Alexandria (NHS ENGLAND)" userId="882cb3d2-108b-42c0-adfb-798b582d6391" providerId="ADAL" clId="{595BC2E7-8568-4C88-83E4-0DF54F4A06CF}" dt="2026-04-14T10:09:36.185" v="241" actId="3626"/>
        <pc:sldMkLst>
          <pc:docMk/>
          <pc:sldMk cId="0" sldId="289"/>
        </pc:sldMkLst>
        <pc:spChg chg="mod">
          <ac:chgData name="DYER, Alexandria (NHS ENGLAND)" userId="882cb3d2-108b-42c0-adfb-798b582d6391" providerId="ADAL" clId="{595BC2E7-8568-4C88-83E4-0DF54F4A06CF}" dt="2026-04-14T10:09:36.185" v="241" actId="3626"/>
          <ac:spMkLst>
            <pc:docMk/>
            <pc:sldMk cId="0" sldId="289"/>
            <ac:spMk id="21" creationId="{00000000-0000-0000-0000-000000000000}"/>
          </ac:spMkLst>
        </pc:spChg>
      </pc:sldChg>
      <pc:sldChg chg="modSp mod">
        <pc:chgData name="DYER, Alexandria (NHS ENGLAND)" userId="882cb3d2-108b-42c0-adfb-798b582d6391" providerId="ADAL" clId="{595BC2E7-8568-4C88-83E4-0DF54F4A06CF}" dt="2026-04-14T10:08:58.999" v="240" actId="1076"/>
        <pc:sldMkLst>
          <pc:docMk/>
          <pc:sldMk cId="0" sldId="290"/>
        </pc:sldMkLst>
        <pc:spChg chg="mod">
          <ac:chgData name="DYER, Alexandria (NHS ENGLAND)" userId="882cb3d2-108b-42c0-adfb-798b582d6391" providerId="ADAL" clId="{595BC2E7-8568-4C88-83E4-0DF54F4A06CF}" dt="2026-04-14T10:07:46.970" v="237" actId="3626"/>
          <ac:spMkLst>
            <pc:docMk/>
            <pc:sldMk cId="0" sldId="290"/>
            <ac:spMk id="19" creationId="{00000000-0000-0000-0000-000000000000}"/>
          </ac:spMkLst>
        </pc:spChg>
        <pc:spChg chg="mod">
          <ac:chgData name="DYER, Alexandria (NHS ENGLAND)" userId="882cb3d2-108b-42c0-adfb-798b582d6391" providerId="ADAL" clId="{595BC2E7-8568-4C88-83E4-0DF54F4A06CF}" dt="2026-04-14T10:08:58.999" v="240" actId="1076"/>
          <ac:spMkLst>
            <pc:docMk/>
            <pc:sldMk cId="0" sldId="290"/>
            <ac:spMk id="25" creationId="{85B0F7DD-5409-B635-A76A-92A6B4D4CF12}"/>
          </ac:spMkLst>
        </pc:spChg>
      </pc:sldChg>
      <pc:sldChg chg="modSp mod">
        <pc:chgData name="DYER, Alexandria (NHS ENGLAND)" userId="882cb3d2-108b-42c0-adfb-798b582d6391" providerId="ADAL" clId="{595BC2E7-8568-4C88-83E4-0DF54F4A06CF}" dt="2026-04-14T10:12:36.623" v="247" actId="3626"/>
        <pc:sldMkLst>
          <pc:docMk/>
          <pc:sldMk cId="0" sldId="291"/>
        </pc:sldMkLst>
        <pc:spChg chg="mod">
          <ac:chgData name="DYER, Alexandria (NHS ENGLAND)" userId="882cb3d2-108b-42c0-adfb-798b582d6391" providerId="ADAL" clId="{595BC2E7-8568-4C88-83E4-0DF54F4A06CF}" dt="2026-04-14T10:12:36.623" v="247" actId="3626"/>
          <ac:spMkLst>
            <pc:docMk/>
            <pc:sldMk cId="0" sldId="291"/>
            <ac:spMk id="20" creationId="{D36855AF-9507-EE6E-FC13-73FA394402D4}"/>
          </ac:spMkLst>
        </pc:spChg>
      </pc:sldChg>
      <pc:sldChg chg="modSp mod">
        <pc:chgData name="DYER, Alexandria (NHS ENGLAND)" userId="882cb3d2-108b-42c0-adfb-798b582d6391" providerId="ADAL" clId="{595BC2E7-8568-4C88-83E4-0DF54F4A06CF}" dt="2026-04-14T10:12:52.804" v="248" actId="3626"/>
        <pc:sldMkLst>
          <pc:docMk/>
          <pc:sldMk cId="0" sldId="292"/>
        </pc:sldMkLst>
        <pc:spChg chg="mod">
          <ac:chgData name="DYER, Alexandria (NHS ENGLAND)" userId="882cb3d2-108b-42c0-adfb-798b582d6391" providerId="ADAL" clId="{595BC2E7-8568-4C88-83E4-0DF54F4A06CF}" dt="2026-04-14T10:12:52.804" v="248" actId="3626"/>
          <ac:spMkLst>
            <pc:docMk/>
            <pc:sldMk cId="0" sldId="292"/>
            <ac:spMk id="18" creationId="{00000000-0000-0000-0000-000000000000}"/>
          </ac:spMkLst>
        </pc:spChg>
      </pc:sldChg>
      <pc:sldChg chg="modSp mod">
        <pc:chgData name="DYER, Alexandria (NHS ENGLAND)" userId="882cb3d2-108b-42c0-adfb-798b582d6391" providerId="ADAL" clId="{595BC2E7-8568-4C88-83E4-0DF54F4A06CF}" dt="2026-04-14T10:36:13.891" v="283" actId="1076"/>
        <pc:sldMkLst>
          <pc:docMk/>
          <pc:sldMk cId="0" sldId="296"/>
        </pc:sldMkLst>
        <pc:spChg chg="mod">
          <ac:chgData name="DYER, Alexandria (NHS ENGLAND)" userId="882cb3d2-108b-42c0-adfb-798b582d6391" providerId="ADAL" clId="{595BC2E7-8568-4C88-83E4-0DF54F4A06CF}" dt="2026-04-14T10:36:13.891" v="283" actId="1076"/>
          <ac:spMkLst>
            <pc:docMk/>
            <pc:sldMk cId="0" sldId="296"/>
            <ac:spMk id="2" creationId="{B1636CBC-0597-9C19-EAAE-3AB20A32B8D1}"/>
          </ac:spMkLst>
        </pc:spChg>
        <pc:spChg chg="mod">
          <ac:chgData name="DYER, Alexandria (NHS ENGLAND)" userId="882cb3d2-108b-42c0-adfb-798b582d6391" providerId="ADAL" clId="{595BC2E7-8568-4C88-83E4-0DF54F4A06CF}" dt="2026-04-13T09:47:19.653" v="90" actId="14100"/>
          <ac:spMkLst>
            <pc:docMk/>
            <pc:sldMk cId="0" sldId="296"/>
            <ac:spMk id="3" creationId="{65828EDF-352E-8E1D-3312-A80FE08DC324}"/>
          </ac:spMkLst>
        </pc:spChg>
        <pc:spChg chg="mod">
          <ac:chgData name="DYER, Alexandria (NHS ENGLAND)" userId="882cb3d2-108b-42c0-adfb-798b582d6391" providerId="ADAL" clId="{595BC2E7-8568-4C88-83E4-0DF54F4A06CF}" dt="2026-04-13T09:47:57.307" v="95" actId="6549"/>
          <ac:spMkLst>
            <pc:docMk/>
            <pc:sldMk cId="0" sldId="296"/>
            <ac:spMk id="4" creationId="{1879447C-A4BE-D14B-31F3-46FEF26C7441}"/>
          </ac:spMkLst>
        </pc:spChg>
        <pc:spChg chg="mod">
          <ac:chgData name="DYER, Alexandria (NHS ENGLAND)" userId="882cb3d2-108b-42c0-adfb-798b582d6391" providerId="ADAL" clId="{595BC2E7-8568-4C88-83E4-0DF54F4A06CF}" dt="2026-04-14T10:36:01.252" v="282" actId="1076"/>
          <ac:spMkLst>
            <pc:docMk/>
            <pc:sldMk cId="0" sldId="296"/>
            <ac:spMk id="5" creationId="{C74424D4-F6A5-8AB1-478B-8DC076E9EA86}"/>
          </ac:spMkLst>
        </pc:spChg>
        <pc:spChg chg="mod">
          <ac:chgData name="DYER, Alexandria (NHS ENGLAND)" userId="882cb3d2-108b-42c0-adfb-798b582d6391" providerId="ADAL" clId="{595BC2E7-8568-4C88-83E4-0DF54F4A06CF}" dt="2026-04-13T09:47:10.835" v="88" actId="1076"/>
          <ac:spMkLst>
            <pc:docMk/>
            <pc:sldMk cId="0" sldId="296"/>
            <ac:spMk id="37" creationId="{00000000-0000-0000-0000-000000000000}"/>
          </ac:spMkLst>
        </pc:spChg>
      </pc:sldChg>
      <pc:sldChg chg="modSp mod">
        <pc:chgData name="DYER, Alexandria (NHS ENGLAND)" userId="882cb3d2-108b-42c0-adfb-798b582d6391" providerId="ADAL" clId="{595BC2E7-8568-4C88-83E4-0DF54F4A06CF}" dt="2026-04-13T11:31:01.245" v="157" actId="14100"/>
        <pc:sldMkLst>
          <pc:docMk/>
          <pc:sldMk cId="0" sldId="298"/>
        </pc:sldMkLst>
        <pc:spChg chg="mod">
          <ac:chgData name="DYER, Alexandria (NHS ENGLAND)" userId="882cb3d2-108b-42c0-adfb-798b582d6391" providerId="ADAL" clId="{595BC2E7-8568-4C88-83E4-0DF54F4A06CF}" dt="2026-04-13T11:30:13.102" v="153" actId="14100"/>
          <ac:spMkLst>
            <pc:docMk/>
            <pc:sldMk cId="0" sldId="298"/>
            <ac:spMk id="6" creationId="{3E433C16-E4A0-1E00-9598-88DD398210DF}"/>
          </ac:spMkLst>
        </pc:spChg>
        <pc:spChg chg="mod">
          <ac:chgData name="DYER, Alexandria (NHS ENGLAND)" userId="882cb3d2-108b-42c0-adfb-798b582d6391" providerId="ADAL" clId="{595BC2E7-8568-4C88-83E4-0DF54F4A06CF}" dt="2026-04-13T11:30:19.780" v="154" actId="1076"/>
          <ac:spMkLst>
            <pc:docMk/>
            <pc:sldMk cId="0" sldId="298"/>
            <ac:spMk id="8" creationId="{BC299860-4362-9C40-F767-BDB67DE4AE69}"/>
          </ac:spMkLst>
        </pc:spChg>
        <pc:spChg chg="mod">
          <ac:chgData name="DYER, Alexandria (NHS ENGLAND)" userId="882cb3d2-108b-42c0-adfb-798b582d6391" providerId="ADAL" clId="{595BC2E7-8568-4C88-83E4-0DF54F4A06CF}" dt="2026-04-13T11:31:01.245" v="157" actId="14100"/>
          <ac:spMkLst>
            <pc:docMk/>
            <pc:sldMk cId="0" sldId="298"/>
            <ac:spMk id="26" creationId="{00000000-0000-0000-0000-000000000000}"/>
          </ac:spMkLst>
        </pc:spChg>
      </pc:sldChg>
      <pc:sldChg chg="modNotesTx">
        <pc:chgData name="DYER, Alexandria (NHS ENGLAND)" userId="882cb3d2-108b-42c0-adfb-798b582d6391" providerId="ADAL" clId="{595BC2E7-8568-4C88-83E4-0DF54F4A06CF}" dt="2026-04-13T09:44:34.999" v="75" actId="6549"/>
        <pc:sldMkLst>
          <pc:docMk/>
          <pc:sldMk cId="0" sldId="301"/>
        </pc:sldMkLst>
      </pc:sldChg>
      <pc:sldChg chg="modSp mod modNotesTx">
        <pc:chgData name="DYER, Alexandria (NHS ENGLAND)" userId="882cb3d2-108b-42c0-adfb-798b582d6391" providerId="ADAL" clId="{595BC2E7-8568-4C88-83E4-0DF54F4A06CF}" dt="2026-04-13T11:25:41.829" v="145" actId="20577"/>
        <pc:sldMkLst>
          <pc:docMk/>
          <pc:sldMk cId="0" sldId="302"/>
        </pc:sldMkLst>
        <pc:spChg chg="mod">
          <ac:chgData name="DYER, Alexandria (NHS ENGLAND)" userId="882cb3d2-108b-42c0-adfb-798b582d6391" providerId="ADAL" clId="{595BC2E7-8568-4C88-83E4-0DF54F4A06CF}" dt="2026-04-13T11:24:47.477" v="143" actId="14100"/>
          <ac:spMkLst>
            <pc:docMk/>
            <pc:sldMk cId="0" sldId="302"/>
            <ac:spMk id="36" creationId="{00000000-0000-0000-0000-000000000000}"/>
          </ac:spMkLst>
        </pc:spChg>
      </pc:sldChg>
      <pc:sldChg chg="addSp modSp mod">
        <pc:chgData name="DYER, Alexandria (NHS ENGLAND)" userId="882cb3d2-108b-42c0-adfb-798b582d6391" providerId="ADAL" clId="{595BC2E7-8568-4C88-83E4-0DF54F4A06CF}" dt="2026-04-13T09:50:45.268" v="108" actId="14100"/>
        <pc:sldMkLst>
          <pc:docMk/>
          <pc:sldMk cId="0" sldId="303"/>
        </pc:sldMkLst>
        <pc:spChg chg="add mod">
          <ac:chgData name="DYER, Alexandria (NHS ENGLAND)" userId="882cb3d2-108b-42c0-adfb-798b582d6391" providerId="ADAL" clId="{595BC2E7-8568-4C88-83E4-0DF54F4A06CF}" dt="2026-04-13T09:50:07.456" v="103" actId="2711"/>
          <ac:spMkLst>
            <pc:docMk/>
            <pc:sldMk cId="0" sldId="303"/>
            <ac:spMk id="3" creationId="{2D9EA6D4-4667-5047-FC96-52CFB53FA78E}"/>
          </ac:spMkLst>
        </pc:spChg>
        <pc:spChg chg="mod">
          <ac:chgData name="DYER, Alexandria (NHS ENGLAND)" userId="882cb3d2-108b-42c0-adfb-798b582d6391" providerId="ADAL" clId="{595BC2E7-8568-4C88-83E4-0DF54F4A06CF}" dt="2026-04-13T09:50:45.268" v="108" actId="14100"/>
          <ac:spMkLst>
            <pc:docMk/>
            <pc:sldMk cId="0" sldId="303"/>
            <ac:spMk id="55" creationId="{707F4689-564D-96A8-0C15-8CB7379694FA}"/>
          </ac:spMkLst>
        </pc:spChg>
      </pc:sldChg>
      <pc:sldChg chg="addSp modSp">
        <pc:chgData name="DYER, Alexandria (NHS ENGLAND)" userId="882cb3d2-108b-42c0-adfb-798b582d6391" providerId="ADAL" clId="{595BC2E7-8568-4C88-83E4-0DF54F4A06CF}" dt="2026-04-14T10:36:52.950" v="284"/>
        <pc:sldMkLst>
          <pc:docMk/>
          <pc:sldMk cId="0" sldId="304"/>
        </pc:sldMkLst>
        <pc:spChg chg="add mod">
          <ac:chgData name="DYER, Alexandria (NHS ENGLAND)" userId="882cb3d2-108b-42c0-adfb-798b582d6391" providerId="ADAL" clId="{595BC2E7-8568-4C88-83E4-0DF54F4A06CF}" dt="2026-04-14T10:36:52.950" v="284"/>
          <ac:spMkLst>
            <pc:docMk/>
            <pc:sldMk cId="0" sldId="304"/>
            <ac:spMk id="3" creationId="{F8D9F286-FEA4-A9C9-E8EE-DBD799776A9E}"/>
          </ac:spMkLst>
        </pc:spChg>
      </pc:sldChg>
      <pc:sldChg chg="modSp mod modNotesTx">
        <pc:chgData name="DYER, Alexandria (NHS ENGLAND)" userId="882cb3d2-108b-42c0-adfb-798b582d6391" providerId="ADAL" clId="{595BC2E7-8568-4C88-83E4-0DF54F4A06CF}" dt="2026-04-13T11:39:31.666" v="173" actId="20577"/>
        <pc:sldMkLst>
          <pc:docMk/>
          <pc:sldMk cId="0" sldId="305"/>
        </pc:sldMkLst>
        <pc:spChg chg="mod">
          <ac:chgData name="DYER, Alexandria (NHS ENGLAND)" userId="882cb3d2-108b-42c0-adfb-798b582d6391" providerId="ADAL" clId="{595BC2E7-8568-4C88-83E4-0DF54F4A06CF}" dt="2026-04-13T11:38:49.561" v="168" actId="1076"/>
          <ac:spMkLst>
            <pc:docMk/>
            <pc:sldMk cId="0" sldId="305"/>
            <ac:spMk id="8" creationId="{EFEC1A05-D1D6-CC64-4124-00853FF89E6B}"/>
          </ac:spMkLst>
        </pc:spChg>
        <pc:spChg chg="mod">
          <ac:chgData name="DYER, Alexandria (NHS ENGLAND)" userId="882cb3d2-108b-42c0-adfb-798b582d6391" providerId="ADAL" clId="{595BC2E7-8568-4C88-83E4-0DF54F4A06CF}" dt="2026-04-13T11:38:55.279" v="169" actId="1076"/>
          <ac:spMkLst>
            <pc:docMk/>
            <pc:sldMk cId="0" sldId="305"/>
            <ac:spMk id="47" creationId="{67B4DB25-7089-55B5-DD5F-108E7A9EF88D}"/>
          </ac:spMkLst>
        </pc:spChg>
        <pc:graphicFrameChg chg="mod modGraphic">
          <ac:chgData name="DYER, Alexandria (NHS ENGLAND)" userId="882cb3d2-108b-42c0-adfb-798b582d6391" providerId="ADAL" clId="{595BC2E7-8568-4C88-83E4-0DF54F4A06CF}" dt="2026-04-13T11:39:01.303" v="171" actId="14100"/>
          <ac:graphicFrameMkLst>
            <pc:docMk/>
            <pc:sldMk cId="0" sldId="305"/>
            <ac:graphicFrameMk id="40" creationId="{E89EDE26-D45E-9F7C-F86A-030D02A91C14}"/>
          </ac:graphicFrameMkLst>
        </pc:graphicFrameChg>
      </pc:sldChg>
      <pc:sldChg chg="modSp mod">
        <pc:chgData name="DYER, Alexandria (NHS ENGLAND)" userId="882cb3d2-108b-42c0-adfb-798b582d6391" providerId="ADAL" clId="{595BC2E7-8568-4C88-83E4-0DF54F4A06CF}" dt="2026-04-13T11:43:30.048" v="186" actId="1076"/>
        <pc:sldMkLst>
          <pc:docMk/>
          <pc:sldMk cId="0" sldId="306"/>
        </pc:sldMkLst>
        <pc:spChg chg="mod">
          <ac:chgData name="DYER, Alexandria (NHS ENGLAND)" userId="882cb3d2-108b-42c0-adfb-798b582d6391" providerId="ADAL" clId="{595BC2E7-8568-4C88-83E4-0DF54F4A06CF}" dt="2026-04-13T11:43:03.798" v="185" actId="1076"/>
          <ac:spMkLst>
            <pc:docMk/>
            <pc:sldMk cId="0" sldId="306"/>
            <ac:spMk id="35" creationId="{00000000-0000-0000-0000-000000000000}"/>
          </ac:spMkLst>
        </pc:spChg>
        <pc:spChg chg="mod">
          <ac:chgData name="DYER, Alexandria (NHS ENGLAND)" userId="882cb3d2-108b-42c0-adfb-798b582d6391" providerId="ADAL" clId="{595BC2E7-8568-4C88-83E4-0DF54F4A06CF}" dt="2026-04-13T11:43:30.048" v="186" actId="1076"/>
          <ac:spMkLst>
            <pc:docMk/>
            <pc:sldMk cId="0" sldId="306"/>
            <ac:spMk id="37" creationId="{00000000-0000-0000-0000-000000000000}"/>
          </ac:spMkLst>
        </pc:spChg>
      </pc:sldChg>
      <pc:sldChg chg="modSp mod">
        <pc:chgData name="DYER, Alexandria (NHS ENGLAND)" userId="882cb3d2-108b-42c0-adfb-798b582d6391" providerId="ADAL" clId="{595BC2E7-8568-4C88-83E4-0DF54F4A06CF}" dt="2026-04-14T10:25:26.847" v="277" actId="1076"/>
        <pc:sldMkLst>
          <pc:docMk/>
          <pc:sldMk cId="1822179743" sldId="316"/>
        </pc:sldMkLst>
        <pc:spChg chg="mod">
          <ac:chgData name="DYER, Alexandria (NHS ENGLAND)" userId="882cb3d2-108b-42c0-adfb-798b582d6391" providerId="ADAL" clId="{595BC2E7-8568-4C88-83E4-0DF54F4A06CF}" dt="2026-04-14T10:25:03.110" v="274" actId="255"/>
          <ac:spMkLst>
            <pc:docMk/>
            <pc:sldMk cId="1822179743" sldId="316"/>
            <ac:spMk id="7" creationId="{ACDA6694-A612-7856-EB1A-043AB90ECDD2}"/>
          </ac:spMkLst>
        </pc:spChg>
        <pc:spChg chg="mod">
          <ac:chgData name="DYER, Alexandria (NHS ENGLAND)" userId="882cb3d2-108b-42c0-adfb-798b582d6391" providerId="ADAL" clId="{595BC2E7-8568-4C88-83E4-0DF54F4A06CF}" dt="2026-04-14T10:24:49.674" v="272" actId="255"/>
          <ac:spMkLst>
            <pc:docMk/>
            <pc:sldMk cId="1822179743" sldId="316"/>
            <ac:spMk id="8" creationId="{AA88AA3A-BE8C-EA71-413D-C33BACF2531F}"/>
          </ac:spMkLst>
        </pc:spChg>
        <pc:spChg chg="mod">
          <ac:chgData name="DYER, Alexandria (NHS ENGLAND)" userId="882cb3d2-108b-42c0-adfb-798b582d6391" providerId="ADAL" clId="{595BC2E7-8568-4C88-83E4-0DF54F4A06CF}" dt="2026-04-14T10:24:55.907" v="273" actId="255"/>
          <ac:spMkLst>
            <pc:docMk/>
            <pc:sldMk cId="1822179743" sldId="316"/>
            <ac:spMk id="11" creationId="{5F6D412D-D629-97BE-3736-1D1CACB5EACE}"/>
          </ac:spMkLst>
        </pc:spChg>
        <pc:spChg chg="mod">
          <ac:chgData name="DYER, Alexandria (NHS ENGLAND)" userId="882cb3d2-108b-42c0-adfb-798b582d6391" providerId="ADAL" clId="{595BC2E7-8568-4C88-83E4-0DF54F4A06CF}" dt="2026-04-14T10:25:26.847" v="277" actId="1076"/>
          <ac:spMkLst>
            <pc:docMk/>
            <pc:sldMk cId="1822179743" sldId="316"/>
            <ac:spMk id="15" creationId="{16600CFD-10CC-C353-4DB6-A41C1B0DB806}"/>
          </ac:spMkLst>
        </pc:spChg>
        <pc:spChg chg="mod">
          <ac:chgData name="DYER, Alexandria (NHS ENGLAND)" userId="882cb3d2-108b-42c0-adfb-798b582d6391" providerId="ADAL" clId="{595BC2E7-8568-4C88-83E4-0DF54F4A06CF}" dt="2026-04-14T10:25:16.752" v="276" actId="255"/>
          <ac:spMkLst>
            <pc:docMk/>
            <pc:sldMk cId="1822179743" sldId="316"/>
            <ac:spMk id="53" creationId="{89BF1005-12FC-2ABF-7782-867333C0208B}"/>
          </ac:spMkLst>
        </pc:spChg>
      </pc:sldChg>
      <pc:sldChg chg="modSp mod">
        <pc:chgData name="DYER, Alexandria (NHS ENGLAND)" userId="882cb3d2-108b-42c0-adfb-798b582d6391" providerId="ADAL" clId="{595BC2E7-8568-4C88-83E4-0DF54F4A06CF}" dt="2026-04-13T11:55:09.271" v="207" actId="6549"/>
        <pc:sldMkLst>
          <pc:docMk/>
          <pc:sldMk cId="1108571482" sldId="339"/>
        </pc:sldMkLst>
        <pc:spChg chg="mod">
          <ac:chgData name="DYER, Alexandria (NHS ENGLAND)" userId="882cb3d2-108b-42c0-adfb-798b582d6391" providerId="ADAL" clId="{595BC2E7-8568-4C88-83E4-0DF54F4A06CF}" dt="2026-04-13T11:55:09.271" v="207" actId="6549"/>
          <ac:spMkLst>
            <pc:docMk/>
            <pc:sldMk cId="1108571482" sldId="339"/>
            <ac:spMk id="30" creationId="{D69251B3-07E6-728A-6C08-8E0DD7E6C011}"/>
          </ac:spMkLst>
        </pc:spChg>
      </pc:sldChg>
      <pc:sldChg chg="modSp mod">
        <pc:chgData name="DYER, Alexandria (NHS ENGLAND)" userId="882cb3d2-108b-42c0-adfb-798b582d6391" providerId="ADAL" clId="{595BC2E7-8568-4C88-83E4-0DF54F4A06CF}" dt="2026-04-14T10:20:47.838" v="257" actId="20577"/>
        <pc:sldMkLst>
          <pc:docMk/>
          <pc:sldMk cId="3232079579" sldId="347"/>
        </pc:sldMkLst>
        <pc:spChg chg="mod">
          <ac:chgData name="DYER, Alexandria (NHS ENGLAND)" userId="882cb3d2-108b-42c0-adfb-798b582d6391" providerId="ADAL" clId="{595BC2E7-8568-4C88-83E4-0DF54F4A06CF}" dt="2026-04-14T10:20:47.838" v="257" actId="20577"/>
          <ac:spMkLst>
            <pc:docMk/>
            <pc:sldMk cId="3232079579" sldId="347"/>
            <ac:spMk id="8" creationId="{83CCB417-F1D7-EA48-7CFC-1FA760118AB1}"/>
          </ac:spMkLst>
        </pc:spChg>
        <pc:spChg chg="mod">
          <ac:chgData name="DYER, Alexandria (NHS ENGLAND)" userId="882cb3d2-108b-42c0-adfb-798b582d6391" providerId="ADAL" clId="{595BC2E7-8568-4C88-83E4-0DF54F4A06CF}" dt="2026-04-14T10:20:29.172" v="255" actId="20577"/>
          <ac:spMkLst>
            <pc:docMk/>
            <pc:sldMk cId="3232079579" sldId="347"/>
            <ac:spMk id="12" creationId="{B409A115-FE5B-4D61-1460-1BAF6F68F228}"/>
          </ac:spMkLst>
        </pc:spChg>
      </pc:sldChg>
      <pc:sldChg chg="modSp mod">
        <pc:chgData name="DYER, Alexandria (NHS ENGLAND)" userId="882cb3d2-108b-42c0-adfb-798b582d6391" providerId="ADAL" clId="{595BC2E7-8568-4C88-83E4-0DF54F4A06CF}" dt="2026-04-13T08:35:24.698" v="23" actId="12"/>
        <pc:sldMkLst>
          <pc:docMk/>
          <pc:sldMk cId="331512867" sldId="348"/>
        </pc:sldMkLst>
        <pc:spChg chg="mod">
          <ac:chgData name="DYER, Alexandria (NHS ENGLAND)" userId="882cb3d2-108b-42c0-adfb-798b582d6391" providerId="ADAL" clId="{595BC2E7-8568-4C88-83E4-0DF54F4A06CF}" dt="2026-04-13T08:35:24.698" v="23" actId="12"/>
          <ac:spMkLst>
            <pc:docMk/>
            <pc:sldMk cId="331512867" sldId="348"/>
            <ac:spMk id="4" creationId="{C17ADE53-467E-586F-2F0C-CD188A15E678}"/>
          </ac:spMkLst>
        </pc:spChg>
      </pc:sldChg>
      <pc:sldChg chg="modSp mod">
        <pc:chgData name="DYER, Alexandria (NHS ENGLAND)" userId="882cb3d2-108b-42c0-adfb-798b582d6391" providerId="ADAL" clId="{595BC2E7-8568-4C88-83E4-0DF54F4A06CF}" dt="2026-04-13T09:46:03.466" v="82" actId="1076"/>
        <pc:sldMkLst>
          <pc:docMk/>
          <pc:sldMk cId="1906531117" sldId="353"/>
        </pc:sldMkLst>
        <pc:spChg chg="mod">
          <ac:chgData name="DYER, Alexandria (NHS ENGLAND)" userId="882cb3d2-108b-42c0-adfb-798b582d6391" providerId="ADAL" clId="{595BC2E7-8568-4C88-83E4-0DF54F4A06CF}" dt="2026-04-13T09:46:03.466" v="82" actId="1076"/>
          <ac:spMkLst>
            <pc:docMk/>
            <pc:sldMk cId="1906531117" sldId="353"/>
            <ac:spMk id="36" creationId="{00000000-0000-0000-0000-000000000000}"/>
          </ac:spMkLst>
        </pc:spChg>
      </pc:sldChg>
      <pc:sldChg chg="modSp mod">
        <pc:chgData name="DYER, Alexandria (NHS ENGLAND)" userId="882cb3d2-108b-42c0-adfb-798b582d6391" providerId="ADAL" clId="{595BC2E7-8568-4C88-83E4-0DF54F4A06CF}" dt="2026-04-14T10:05:40.184" v="236" actId="113"/>
        <pc:sldMkLst>
          <pc:docMk/>
          <pc:sldMk cId="252107660" sldId="354"/>
        </pc:sldMkLst>
        <pc:graphicFrameChg chg="mod modGraphic">
          <ac:chgData name="DYER, Alexandria (NHS ENGLAND)" userId="882cb3d2-108b-42c0-adfb-798b582d6391" providerId="ADAL" clId="{595BC2E7-8568-4C88-83E4-0DF54F4A06CF}" dt="2026-04-14T10:05:40.184" v="236" actId="113"/>
          <ac:graphicFrameMkLst>
            <pc:docMk/>
            <pc:sldMk cId="252107660" sldId="354"/>
            <ac:graphicFrameMk id="12" creationId="{D28D3ABB-C5F7-A3A8-2464-3B732AB7594B}"/>
          </ac:graphicFrameMkLst>
        </pc:graphicFrameChg>
      </pc:sldChg>
      <pc:sldChg chg="delSp modSp mod">
        <pc:chgData name="DYER, Alexandria (NHS ENGLAND)" userId="882cb3d2-108b-42c0-adfb-798b582d6391" providerId="ADAL" clId="{595BC2E7-8568-4C88-83E4-0DF54F4A06CF}" dt="2026-04-14T10:19:09.267" v="254" actId="313"/>
        <pc:sldMkLst>
          <pc:docMk/>
          <pc:sldMk cId="2520986986" sldId="395"/>
        </pc:sldMkLst>
        <pc:spChg chg="mod">
          <ac:chgData name="DYER, Alexandria (NHS ENGLAND)" userId="882cb3d2-108b-42c0-adfb-798b582d6391" providerId="ADAL" clId="{595BC2E7-8568-4C88-83E4-0DF54F4A06CF}" dt="2026-04-14T10:19:09.267" v="254" actId="313"/>
          <ac:spMkLst>
            <pc:docMk/>
            <pc:sldMk cId="2520986986" sldId="395"/>
            <ac:spMk id="5" creationId="{A535A193-5396-A6C4-2A36-D0DB53922BF5}"/>
          </ac:spMkLst>
        </pc:spChg>
        <pc:spChg chg="del">
          <ac:chgData name="DYER, Alexandria (NHS ENGLAND)" userId="882cb3d2-108b-42c0-adfb-798b582d6391" providerId="ADAL" clId="{595BC2E7-8568-4C88-83E4-0DF54F4A06CF}" dt="2026-04-14T10:18:59.299" v="253" actId="478"/>
          <ac:spMkLst>
            <pc:docMk/>
            <pc:sldMk cId="2520986986" sldId="395"/>
            <ac:spMk id="28" creationId="{00000000-0000-0000-0000-000000000000}"/>
          </ac:spMkLst>
        </pc:spChg>
      </pc:sldChg>
      <pc:sldChg chg="modSp mod">
        <pc:chgData name="DYER, Alexandria (NHS ENGLAND)" userId="882cb3d2-108b-42c0-adfb-798b582d6391" providerId="ADAL" clId="{595BC2E7-8568-4C88-83E4-0DF54F4A06CF}" dt="2026-04-14T10:21:42.722" v="261" actId="20577"/>
        <pc:sldMkLst>
          <pc:docMk/>
          <pc:sldMk cId="3984124147" sldId="407"/>
        </pc:sldMkLst>
        <pc:spChg chg="mod">
          <ac:chgData name="DYER, Alexandria (NHS ENGLAND)" userId="882cb3d2-108b-42c0-adfb-798b582d6391" providerId="ADAL" clId="{595BC2E7-8568-4C88-83E4-0DF54F4A06CF}" dt="2026-04-14T10:21:42.722" v="261" actId="20577"/>
          <ac:spMkLst>
            <pc:docMk/>
            <pc:sldMk cId="3984124147" sldId="407"/>
            <ac:spMk id="5" creationId="{FA9C4C0A-0F26-34F1-98D4-42D1BDC7B1C6}"/>
          </ac:spMkLst>
        </pc:spChg>
      </pc:sldChg>
      <pc:sldChg chg="modSp mod modNotesTx">
        <pc:chgData name="DYER, Alexandria (NHS ENGLAND)" userId="882cb3d2-108b-42c0-adfb-798b582d6391" providerId="ADAL" clId="{595BC2E7-8568-4C88-83E4-0DF54F4A06CF}" dt="2026-04-13T08:55:32.531" v="72" actId="20577"/>
        <pc:sldMkLst>
          <pc:docMk/>
          <pc:sldMk cId="3939940900" sldId="410"/>
        </pc:sldMkLst>
        <pc:spChg chg="mod">
          <ac:chgData name="DYER, Alexandria (NHS ENGLAND)" userId="882cb3d2-108b-42c0-adfb-798b582d6391" providerId="ADAL" clId="{595BC2E7-8568-4C88-83E4-0DF54F4A06CF}" dt="2026-04-13T08:53:55.693" v="70" actId="113"/>
          <ac:spMkLst>
            <pc:docMk/>
            <pc:sldMk cId="3939940900" sldId="410"/>
            <ac:spMk id="2" creationId="{7038850D-CFFF-2B4B-723F-8A188D33EB31}"/>
          </ac:spMkLst>
        </pc:spChg>
      </pc:sldChg>
    </pc:docChg>
  </pc:docChgLst>
  <pc:docChgLst>
    <pc:chgData name="DYER, Alexandria (NHS ENGLAND)" userId="S::alexandria.dyer4@nhs.net::882cb3d2-108b-42c0-adfb-798b582d6391" providerId="AD" clId="Web-{DB572B49-3BC8-8203-3101-A87F6AF02C64}"/>
    <pc:docChg chg="modSld">
      <pc:chgData name="DYER, Alexandria (NHS ENGLAND)" userId="S::alexandria.dyer4@nhs.net::882cb3d2-108b-42c0-adfb-798b582d6391" providerId="AD" clId="Web-{DB572B49-3BC8-8203-3101-A87F6AF02C64}" dt="2026-04-13T08:28:24.167" v="72" actId="20577"/>
      <pc:docMkLst>
        <pc:docMk/>
      </pc:docMkLst>
      <pc:sldChg chg="modSp">
        <pc:chgData name="DYER, Alexandria (NHS ENGLAND)" userId="S::alexandria.dyer4@nhs.net::882cb3d2-108b-42c0-adfb-798b582d6391" providerId="AD" clId="Web-{DB572B49-3BC8-8203-3101-A87F6AF02C64}" dt="2026-04-13T08:28:24.167" v="72" actId="20577"/>
        <pc:sldMkLst>
          <pc:docMk/>
          <pc:sldMk cId="331512867" sldId="348"/>
        </pc:sldMkLst>
        <pc:spChg chg="mod">
          <ac:chgData name="DYER, Alexandria (NHS ENGLAND)" userId="S::alexandria.dyer4@nhs.net::882cb3d2-108b-42c0-adfb-798b582d6391" providerId="AD" clId="Web-{DB572B49-3BC8-8203-3101-A87F6AF02C64}" dt="2026-04-13T08:28:24.167" v="72" actId="20577"/>
          <ac:spMkLst>
            <pc:docMk/>
            <pc:sldMk cId="331512867" sldId="348"/>
            <ac:spMk id="4" creationId="{C17ADE53-467E-586F-2F0C-CD188A15E678}"/>
          </ac:spMkLst>
        </pc:spChg>
      </pc:sldChg>
    </pc:docChg>
  </pc:docChgLst>
  <pc:docChgLst>
    <pc:chgData name="DYER, Alexandria (NHS ENGLAND)" userId="S::alexandria.dyer4@nhs.net::882cb3d2-108b-42c0-adfb-798b582d6391" providerId="AD" clId="Web-{657FDCC4-66DD-C501-0409-F5457130CD2B}"/>
    <pc:docChg chg="modSld">
      <pc:chgData name="DYER, Alexandria (NHS ENGLAND)" userId="S::alexandria.dyer4@nhs.net::882cb3d2-108b-42c0-adfb-798b582d6391" providerId="AD" clId="Web-{657FDCC4-66DD-C501-0409-F5457130CD2B}" dt="2026-04-13T11:21:57.203" v="34" actId="20577"/>
      <pc:docMkLst>
        <pc:docMk/>
      </pc:docMkLst>
      <pc:sldChg chg="modSp">
        <pc:chgData name="DYER, Alexandria (NHS ENGLAND)" userId="S::alexandria.dyer4@nhs.net::882cb3d2-108b-42c0-adfb-798b582d6391" providerId="AD" clId="Web-{657FDCC4-66DD-C501-0409-F5457130CD2B}" dt="2026-04-13T11:21:57.203" v="34" actId="20577"/>
        <pc:sldMkLst>
          <pc:docMk/>
          <pc:sldMk cId="0" sldId="301"/>
        </pc:sldMkLst>
        <pc:spChg chg="mod">
          <ac:chgData name="DYER, Alexandria (NHS ENGLAND)" userId="S::alexandria.dyer4@nhs.net::882cb3d2-108b-42c0-adfb-798b582d6391" providerId="AD" clId="Web-{657FDCC4-66DD-C501-0409-F5457130CD2B}" dt="2026-04-13T11:21:57.203" v="34" actId="20577"/>
          <ac:spMkLst>
            <pc:docMk/>
            <pc:sldMk cId="0" sldId="301"/>
            <ac:spMk id="46" creationId="{9043C86D-7B96-6ACC-60DE-98D6BEBB38AF}"/>
          </ac:spMkLst>
        </pc:spChg>
      </pc:sldChg>
      <pc:sldChg chg="modSp">
        <pc:chgData name="DYER, Alexandria (NHS ENGLAND)" userId="S::alexandria.dyer4@nhs.net::882cb3d2-108b-42c0-adfb-798b582d6391" providerId="AD" clId="Web-{657FDCC4-66DD-C501-0409-F5457130CD2B}" dt="2026-04-13T08:31:08.840" v="33" actId="20577"/>
        <pc:sldMkLst>
          <pc:docMk/>
          <pc:sldMk cId="331512867" sldId="348"/>
        </pc:sldMkLst>
        <pc:spChg chg="mod">
          <ac:chgData name="DYER, Alexandria (NHS ENGLAND)" userId="S::alexandria.dyer4@nhs.net::882cb3d2-108b-42c0-adfb-798b582d6391" providerId="AD" clId="Web-{657FDCC4-66DD-C501-0409-F5457130CD2B}" dt="2026-04-13T08:31:08.840" v="33" actId="20577"/>
          <ac:spMkLst>
            <pc:docMk/>
            <pc:sldMk cId="331512867" sldId="348"/>
            <ac:spMk id="4" creationId="{C17ADE53-467E-586F-2F0C-CD188A15E678}"/>
          </ac:spMkLst>
        </pc:spChg>
      </pc:sldChg>
    </pc:docChg>
  </pc:docChgLst>
  <pc:docChgLst>
    <pc:chgData name="DYER, Alexandria (NHS ENGLAND)" userId="S::alexandria.dyer4@nhs.net::882cb3d2-108b-42c0-adfb-798b582d6391" providerId="AD" clId="Web-{16CC962A-11F5-1297-CB62-5D6DF83CA79A}"/>
    <pc:docChg chg="modSld">
      <pc:chgData name="DYER, Alexandria (NHS ENGLAND)" userId="S::alexandria.dyer4@nhs.net::882cb3d2-108b-42c0-adfb-798b582d6391" providerId="AD" clId="Web-{16CC962A-11F5-1297-CB62-5D6DF83CA79A}" dt="2026-04-13T12:49:26.667" v="17" actId="14100"/>
      <pc:docMkLst>
        <pc:docMk/>
      </pc:docMkLst>
      <pc:sldChg chg="modSp">
        <pc:chgData name="DYER, Alexandria (NHS ENGLAND)" userId="S::alexandria.dyer4@nhs.net::882cb3d2-108b-42c0-adfb-798b582d6391" providerId="AD" clId="Web-{16CC962A-11F5-1297-CB62-5D6DF83CA79A}" dt="2026-04-13T12:49:26.667" v="17" actId="14100"/>
        <pc:sldMkLst>
          <pc:docMk/>
          <pc:sldMk cId="586127872" sldId="366"/>
        </pc:sldMkLst>
        <pc:picChg chg="mod modCrop">
          <ac:chgData name="DYER, Alexandria (NHS ENGLAND)" userId="S::alexandria.dyer4@nhs.net::882cb3d2-108b-42c0-adfb-798b582d6391" providerId="AD" clId="Web-{16CC962A-11F5-1297-CB62-5D6DF83CA79A}" dt="2026-04-13T12:49:26.667" v="17" actId="14100"/>
          <ac:picMkLst>
            <pc:docMk/>
            <pc:sldMk cId="586127872" sldId="366"/>
            <ac:picMk id="13" creationId="{C34FFC19-7F26-4658-7622-A0A22688BCA5}"/>
          </ac:picMkLst>
        </pc:picChg>
        <pc:picChg chg="mod modCrop">
          <ac:chgData name="DYER, Alexandria (NHS ENGLAND)" userId="S::alexandria.dyer4@nhs.net::882cb3d2-108b-42c0-adfb-798b582d6391" providerId="AD" clId="Web-{16CC962A-11F5-1297-CB62-5D6DF83CA79A}" dt="2026-04-13T12:49:06.118" v="13" actId="14100"/>
          <ac:picMkLst>
            <pc:docMk/>
            <pc:sldMk cId="586127872" sldId="366"/>
            <ac:picMk id="17" creationId="{5759FC99-E351-0F62-EF0C-482104393D5D}"/>
          </ac:picMkLst>
        </pc:picChg>
      </pc:sldChg>
      <pc:sldChg chg="modSp">
        <pc:chgData name="DYER, Alexandria (NHS ENGLAND)" userId="S::alexandria.dyer4@nhs.net::882cb3d2-108b-42c0-adfb-798b582d6391" providerId="AD" clId="Web-{16CC962A-11F5-1297-CB62-5D6DF83CA79A}" dt="2026-04-13T12:47:39.078" v="6" actId="20577"/>
        <pc:sldMkLst>
          <pc:docMk/>
          <pc:sldMk cId="3955436844" sldId="399"/>
        </pc:sldMkLst>
        <pc:spChg chg="mod">
          <ac:chgData name="DYER, Alexandria (NHS ENGLAND)" userId="S::alexandria.dyer4@nhs.net::882cb3d2-108b-42c0-adfb-798b582d6391" providerId="AD" clId="Web-{16CC962A-11F5-1297-CB62-5D6DF83CA79A}" dt="2026-04-13T12:47:39.078" v="6" actId="20577"/>
          <ac:spMkLst>
            <pc:docMk/>
            <pc:sldMk cId="3955436844" sldId="399"/>
            <ac:spMk id="11" creationId="{60A97890-CAB5-B1FB-7029-283C799CC0E2}"/>
          </ac:spMkLst>
        </pc:spChg>
      </pc:sldChg>
    </pc:docChg>
  </pc:docChgLst>
</pc:chgInfo>
</file>

<file path=ppt/comments/modernComment_120_0.xml><?xml version="1.0" encoding="utf-8"?>
<p188:cmLst xmlns:a="http://schemas.openxmlformats.org/drawingml/2006/main" xmlns:r="http://schemas.openxmlformats.org/officeDocument/2006/relationships" xmlns:p188="http://schemas.microsoft.com/office/powerpoint/2018/8/main">
  <p188:cm id="{36F4DB73-1C57-4747-8D68-92A4C01E4B1F}" authorId="{792DF509-DB91-E243-A92F-3D3D702E4153}" created="2025-09-24T12:51:34.411">
    <pc:sldMkLst xmlns:pc="http://schemas.microsoft.com/office/powerpoint/2013/main/command">
      <pc:docMk/>
      <pc:sldMk cId="0" sldId="288"/>
    </pc:sldMkLst>
    <p188:txBody>
      <a:bodyPr/>
      <a:lstStyle/>
      <a:p>
        <a:r>
          <a:rPr lang="en-US"/>
          <a:t>could lead to place based or system wide leadership opps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D92875A2-F194-4F55-96E6-AC98C8B006B2}" type="datetimeFigureOut">
              <a:t>4/14/2026</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29392506-8B0F-4919-BB73-B1DD70FBC12C}" type="slidenum">
              <a:t>‹#›</a:t>
            </a:fld>
            <a:endParaRPr lang="en-US"/>
          </a:p>
        </p:txBody>
      </p:sp>
    </p:spTree>
    <p:extLst>
      <p:ext uri="{BB962C8B-B14F-4D97-AF65-F5344CB8AC3E}">
        <p14:creationId xmlns:p14="http://schemas.microsoft.com/office/powerpoint/2010/main" val="253622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kss.hee.nhs.uk/primary-care/"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www.surreytraininghub.co.uk/your-health-and-wellbeing" TargetMode="External"/><Relationship Id="rId4" Type="http://schemas.openxmlformats.org/officeDocument/2006/relationships/hyperlink" Target="https://www.practitionerhealth.nhs.uk/"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learn.nes.nhs.scot/63510" TargetMode="External"/><Relationship Id="rId13" Type="http://schemas.openxmlformats.org/officeDocument/2006/relationships/hyperlink" Target="https://learn.nes.nhs.scot/23763/leadership-and-management-zone/beginning-in-leadership-and-management/managing-people-and-resources" TargetMode="External"/><Relationship Id="rId3" Type="http://schemas.openxmlformats.org/officeDocument/2006/relationships/hyperlink" Target="https://learn.nes.nhs.scot/63580/advanced-practice-toolkit/leadership-pillar" TargetMode="External"/><Relationship Id="rId7" Type="http://schemas.openxmlformats.org/officeDocument/2006/relationships/hyperlink" Target="https://learn.nes.nhs.scot/64937" TargetMode="External"/><Relationship Id="rId12" Type="http://schemas.openxmlformats.org/officeDocument/2006/relationships/hyperlink" Target="https://learn.nes.nhs.scot/63608/advanced-practice-toolkit/evidence-research-and-development-pillar"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learn.nes.nhs.scot/63502" TargetMode="External"/><Relationship Id="rId11" Type="http://schemas.openxmlformats.org/officeDocument/2006/relationships/hyperlink" Target="https://learn.nes.nhs.scot/63608" TargetMode="External"/><Relationship Id="rId5" Type="http://schemas.openxmlformats.org/officeDocument/2006/relationships/hyperlink" Target="https://learn.nes.nhs.scot/63344" TargetMode="External"/><Relationship Id="rId15" Type="http://schemas.openxmlformats.org/officeDocument/2006/relationships/hyperlink" Target="https://www.myersbriggs.org/my-mbti-personality-type/myers-briggs-overview/" TargetMode="External"/><Relationship Id="rId10" Type="http://schemas.openxmlformats.org/officeDocument/2006/relationships/hyperlink" Target="https://learn.nes.nhs.scot/63580" TargetMode="External"/><Relationship Id="rId4" Type="http://schemas.openxmlformats.org/officeDocument/2006/relationships/hyperlink" Target="https://learn.nes.nhs.scot/63343" TargetMode="External"/><Relationship Id="rId9" Type="http://schemas.openxmlformats.org/officeDocument/2006/relationships/hyperlink" Target="https://learn.nes.nhs.scot/63512" TargetMode="External"/><Relationship Id="rId14" Type="http://schemas.openxmlformats.org/officeDocument/2006/relationships/hyperlink" Target="https://learn.nes.nhs.scot/23761/leadership-and-management-zone/extending-through-leadership-and-management/managing-people-and-resources" TargetMode="Externa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learn.nes.nhs.scot/63510" TargetMode="External"/><Relationship Id="rId13" Type="http://schemas.openxmlformats.org/officeDocument/2006/relationships/hyperlink" Target="https://learn.nes.nhs.scot/23763/leadership-and-management-zone/beginning-in-leadership-and-management/managing-people-and-resources" TargetMode="External"/><Relationship Id="rId3" Type="http://schemas.openxmlformats.org/officeDocument/2006/relationships/hyperlink" Target="https://learn.nes.nhs.scot/63580/advanced-practice-toolkit/leadership-pillar" TargetMode="External"/><Relationship Id="rId7" Type="http://schemas.openxmlformats.org/officeDocument/2006/relationships/hyperlink" Target="https://learn.nes.nhs.scot/64937" TargetMode="External"/><Relationship Id="rId12" Type="http://schemas.openxmlformats.org/officeDocument/2006/relationships/hyperlink" Target="https://learn.nes.nhs.scot/63608/advanced-practice-toolkit/evidence-research-and-development-pillar"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learn.nes.nhs.scot/63502" TargetMode="External"/><Relationship Id="rId11" Type="http://schemas.openxmlformats.org/officeDocument/2006/relationships/hyperlink" Target="https://learn.nes.nhs.scot/63608" TargetMode="External"/><Relationship Id="rId5" Type="http://schemas.openxmlformats.org/officeDocument/2006/relationships/hyperlink" Target="https://learn.nes.nhs.scot/63344" TargetMode="External"/><Relationship Id="rId15" Type="http://schemas.openxmlformats.org/officeDocument/2006/relationships/hyperlink" Target="https://www.myersbriggs.org/my-mbti-personality-type/myers-briggs-overview/" TargetMode="External"/><Relationship Id="rId10" Type="http://schemas.openxmlformats.org/officeDocument/2006/relationships/hyperlink" Target="https://learn.nes.nhs.scot/63580" TargetMode="External"/><Relationship Id="rId4" Type="http://schemas.openxmlformats.org/officeDocument/2006/relationships/hyperlink" Target="https://learn.nes.nhs.scot/63343" TargetMode="External"/><Relationship Id="rId9" Type="http://schemas.openxmlformats.org/officeDocument/2006/relationships/hyperlink" Target="https://learn.nes.nhs.scot/63512" TargetMode="External"/><Relationship Id="rId14" Type="http://schemas.openxmlformats.org/officeDocument/2006/relationships/hyperlink" Target="https://learn.nes.nhs.scot/23761/leadership-and-management-zone/extending-through-leadership-and-management/managing-people-and-resources"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england.nhs.uk/long-read/how-to-improve-care-navigation-in-general-practice/"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gbr01.safelinks.protection.outlook.com/?url=https%3A%2F%2Fsurreyccg.res-systems.net%2FPAD%2FGuidelines%2FDetail%2F4401&amp;data=05%7C02%7Calexandria.dyer4%40nhs.net%7Cbdb4b1ff9b61481ca4ca08dd96d021c6%7C37c354b285b047f5b22207b48d774ee3%7C0%7C0%7C638832542876378437%7CUnknown%7CTWFpbGZsb3d8eyJFbXB0eU1hcGkiOnRydWUsIlYiOiIwLjAuMDAwMCIsIlAiOiJXaW4zMiIsIkFOIjoiTWFpbCIsIldUIjoyfQ%3D%3D%7C0%7C%7C%7C&amp;sdata=cP6zpwkRqbLcIGCLurdSYcjjBNeN8twvEEbhJGQ0Upk%3D&amp;reserved=0" TargetMode="External"/><Relationship Id="rId2" Type="http://schemas.openxmlformats.org/officeDocument/2006/relationships/slide" Target="../slides/slide32.xml"/><Relationship Id="rId1" Type="http://schemas.openxmlformats.org/officeDocument/2006/relationships/notesMaster" Target="../notesMasters/notesMaster1.xml"/><Relationship Id="rId5" Type="http://schemas.openxmlformats.org/officeDocument/2006/relationships/hyperlink" Target="https://gbr01.safelinks.protection.outlook.com/?url=https%3A%2F%2Fsurreyccg.res-systems.net%2FPAD%2FGuidelines%2FDetail%2F5198&amp;data=05%7C02%7Calexandria.dyer4%40nhs.net%7Cbdb4b1ff9b61481ca4ca08dd96d021c6%7C37c354b285b047f5b22207b48d774ee3%7C0%7C0%7C638832542876410014%7CUnknown%7CTWFpbGZsb3d8eyJFbXB0eU1hcGkiOnRydWUsIlYiOiIwLjAuMDAwMCIsIlAiOiJXaW4zMiIsIkFOIjoiTWFpbCIsIldUIjoyfQ%3D%3D%7C0%7C%7C%7C&amp;sdata=Qw1a8a27pOwzUATqxt%2FAXxHywkGBGnakY64XsYRIDNs%3D&amp;reserved=0" TargetMode="External"/><Relationship Id="rId4" Type="http://schemas.openxmlformats.org/officeDocument/2006/relationships/hyperlink" Target="https://gbr01.safelinks.protection.outlook.com/?url=https%3A%2F%2Fsurreyccg.res-systems.net%2FPAD%2FContent%2FDocuments%2F2%2FSection%25205%2520-%2520Prescribing%2520situations%2520and%2520issues%2520(Processes)%2520Oct%25202023.pdf&amp;data=05%7C02%7Calexandria.dyer4%40nhs.net%7Cbdb4b1ff9b61481ca4ca08dd96d021c6%7C37c354b285b047f5b22207b48d774ee3%7C0%7C0%7C638832542876397014%7CUnknown%7CTWFpbGZsb3d8eyJFbXB0eU1hcGkiOnRydWUsIlYiOiIwLjAuMDAwMCIsIlAiOiJXaW4zMiIsIkFOIjoiTWFpbCIsIldUIjoyfQ%3D%3D%7C0%7C%7C%7C&amp;sdata=kgL95h6vflWl3UXyhXhZyW5SNMYYh4vbVJyzO6oOJtE%3D&amp;reserved=0"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secure.toolkitfiles.co.uk/clients/40995/sitedata/files/GP-Assistant-Flyer.docx" TargetMode="External"/><Relationship Id="rId2" Type="http://schemas.openxmlformats.org/officeDocument/2006/relationships/slide" Target="../slides/slide33.xml"/><Relationship Id="rId1" Type="http://schemas.openxmlformats.org/officeDocument/2006/relationships/notesMaster" Target="../notesMasters/notesMaster1.xml"/><Relationship Id="rId5" Type="http://schemas.openxmlformats.org/officeDocument/2006/relationships/hyperlink" Target="mailto:GeneralPracticeAssistant@bucks.ac.uk?subject=GPA" TargetMode="External"/><Relationship Id="rId4" Type="http://schemas.openxmlformats.org/officeDocument/2006/relationships/hyperlink" Target="https://secure.toolkitfiles.co.uk/clients/40995/sitedata/files/GPA-EOI-Form-Feb-2025.docx"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surreytraininghub.co.uk/practice-manager" TargetMode="External"/><Relationship Id="rId7" Type="http://schemas.openxmlformats.org/officeDocument/2006/relationships/hyperlink" Target="https://practiceindex.co.uk/gp/solutions/training/" TargetMode="External"/><Relationship Id="rId2" Type="http://schemas.openxmlformats.org/officeDocument/2006/relationships/slide" Target="../slides/slide37.xml"/><Relationship Id="rId1" Type="http://schemas.openxmlformats.org/officeDocument/2006/relationships/notesMaster" Target="../notesMasters/notesMaster1.xml"/><Relationship Id="rId6" Type="http://schemas.openxmlformats.org/officeDocument/2006/relationships/hyperlink" Target="https://secure.toolkitfiles.co.uk/clients/40995/sitedata/files/Practice-Index-Summer-2024-brochure.pdf" TargetMode="External"/><Relationship Id="rId5" Type="http://schemas.openxmlformats.org/officeDocument/2006/relationships/hyperlink" Target="https://www.sslmcs.co.uk/" TargetMode="External"/><Relationship Id="rId4" Type="http://schemas.openxmlformats.org/officeDocument/2006/relationships/hyperlink" Target="https://www.healthcareers.nhs.uk/explore-roles/management/roles-management/practice-manager/training-and-development-practice-management/training-and-development-practice-management"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england.nhs.uk/gp/digital-first-primary-care/" TargetMode="External"/><Relationship Id="rId2" Type="http://schemas.openxmlformats.org/officeDocument/2006/relationships/slide" Target="../slides/slide45.xml"/><Relationship Id="rId1" Type="http://schemas.openxmlformats.org/officeDocument/2006/relationships/notesMaster" Target="../notesMasters/notesMaster1.xml"/><Relationship Id="rId4" Type="http://schemas.openxmlformats.org/officeDocument/2006/relationships/hyperlink" Target="https://www.england.nhs.uk/digitaltechnology/"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8" Type="http://schemas.openxmlformats.org/officeDocument/2006/relationships/hyperlink" Target="https://www.e-lfh.org.uk/programmes/" TargetMode="External"/><Relationship Id="rId3" Type="http://schemas.openxmlformats.org/officeDocument/2006/relationships/hyperlink" Target="https://www.cppe.ac.uk/" TargetMode="External"/><Relationship Id="rId7" Type="http://schemas.openxmlformats.org/officeDocument/2006/relationships/hyperlink" Target="https://www.hee.nhs.uk/our-work/pharmacy" TargetMode="External"/><Relationship Id="rId2" Type="http://schemas.openxmlformats.org/officeDocument/2006/relationships/slide" Target="../slides/slide49.xml"/><Relationship Id="rId1" Type="http://schemas.openxmlformats.org/officeDocument/2006/relationships/notesMaster" Target="../notesMasters/notesMaster1.xml"/><Relationship Id="rId6" Type="http://schemas.openxmlformats.org/officeDocument/2006/relationships/hyperlink" Target="https://www.pharmacyregulation.org/education/approved-providers-education-and-training/approved-courses-pharmacy-technician" TargetMode="External"/><Relationship Id="rId5" Type="http://schemas.openxmlformats.org/officeDocument/2006/relationships/hyperlink" Target="https://www.healthcareers.nhs.uk/explore-roles/pharmacy/roles-pharmacy/pharmacy-technician" TargetMode="External"/><Relationship Id="rId4" Type="http://schemas.openxmlformats.org/officeDocument/2006/relationships/hyperlink" Target="https://www.pharmacyregulation.org/" TargetMode="External"/><Relationship Id="rId9" Type="http://schemas.openxmlformats.org/officeDocument/2006/relationships/hyperlink" Target="https://secure.toolkitfiles.co.uk/clients/40995/sitedata/files/Pharmacists-and-pharmacy-tech-Flyer.pdf"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8" Type="http://schemas.openxmlformats.org/officeDocument/2006/relationships/hyperlink" Target="https://www.cppe.ac.uk/career/cpgpe/case-studies" TargetMode="External"/><Relationship Id="rId3" Type="http://schemas.openxmlformats.org/officeDocument/2006/relationships/hyperlink" Target="https://www.cppe.ac.uk/" TargetMode="External"/><Relationship Id="rId7" Type="http://schemas.openxmlformats.org/officeDocument/2006/relationships/hyperlink" Target="https://www.rpharms.com/development/credentialing/core-advanced-pharmacist-curriculum" TargetMode="External"/><Relationship Id="rId2" Type="http://schemas.openxmlformats.org/officeDocument/2006/relationships/slide" Target="../slides/slide54.xml"/><Relationship Id="rId1" Type="http://schemas.openxmlformats.org/officeDocument/2006/relationships/notesMaster" Target="../notesMasters/notesMaster1.xml"/><Relationship Id="rId6" Type="http://schemas.openxmlformats.org/officeDocument/2006/relationships/hyperlink" Target="https://www.hee.nhs.uk/our-work/pharmacy" TargetMode="External"/><Relationship Id="rId11" Type="http://schemas.openxmlformats.org/officeDocument/2006/relationships/hyperlink" Target="https://www.surreytraininghub.co.uk/pharmacy-page" TargetMode="External"/><Relationship Id="rId5" Type="http://schemas.openxmlformats.org/officeDocument/2006/relationships/hyperlink" Target="https://www.pharmacyregulation.org/" TargetMode="External"/><Relationship Id="rId10" Type="http://schemas.openxmlformats.org/officeDocument/2006/relationships/hyperlink" Target="https://secure.toolkitfiles.co.uk/clients/40995/sitedata/files/Pharmacists-and-pharmacy-tech-Flyer.pdf" TargetMode="External"/><Relationship Id="rId4" Type="http://schemas.openxmlformats.org/officeDocument/2006/relationships/hyperlink" Target="https://www.hee.nhs.uk/our-work/pharmacy/independent-prescribing" TargetMode="External"/><Relationship Id="rId9" Type="http://schemas.openxmlformats.org/officeDocument/2006/relationships/hyperlink" Target="https://www.e-lfh.org.uk/programmes/" TargetMode="External"/></Relationships>
</file>

<file path=ppt/notesSlides/_rels/notesSlide35.xml.rels><?xml version="1.0" encoding="UTF-8" standalone="yes"?>
<Relationships xmlns="http://schemas.openxmlformats.org/package/2006/relationships"><Relationship Id="rId8" Type="http://schemas.openxmlformats.org/officeDocument/2006/relationships/hyperlink" Target="https://pma-uk.org/workshops/pma-senior-healthcare-support-worker-city-guilds-level-3-diploma/?portfolioCats=25" TargetMode="External"/><Relationship Id="rId13" Type="http://schemas.openxmlformats.org/officeDocument/2006/relationships/hyperlink" Target="https://www.youtube.com/watch?v=rM9QAxFSBMU&amp;t=83s" TargetMode="External"/><Relationship Id="rId18" Type="http://schemas.openxmlformats.org/officeDocument/2006/relationships/hyperlink" Target="https://www.youtube.com/watch?v=gnSs0kWn8Wc" TargetMode="External"/><Relationship Id="rId3" Type="http://schemas.openxmlformats.org/officeDocument/2006/relationships/hyperlink" Target="https://www.surreytraininghub.co.uk/www.skillsforcare.org.uk/Home.aspx" TargetMode="External"/><Relationship Id="rId21" Type="http://schemas.openxmlformats.org/officeDocument/2006/relationships/hyperlink" Target="https://www.youtube.com/watch?v=AFeV4lzEf68" TargetMode="External"/><Relationship Id="rId7" Type="http://schemas.openxmlformats.org/officeDocument/2006/relationships/hyperlink" Target="https://www.surreytraininghub.co.uk/www.skillsforhealth.org.uk/services/item/146-core-skills-training-framework" TargetMode="External"/><Relationship Id="rId12" Type="http://schemas.openxmlformats.org/officeDocument/2006/relationships/hyperlink" Target="https://secure.toolkitfiles.co.uk/clients/40995/sitedata/files/HCSW-Handbook.pdf" TargetMode="External"/><Relationship Id="rId17" Type="http://schemas.openxmlformats.org/officeDocument/2006/relationships/hyperlink" Target="https://www.youtube.com/watch?v=iMaVr1M-slA" TargetMode="External"/><Relationship Id="rId25" Type="http://schemas.openxmlformats.org/officeDocument/2006/relationships/hyperlink" Target="https://www.youtube.com/watch?v=pdlyKZhJbts" TargetMode="External"/><Relationship Id="rId2" Type="http://schemas.openxmlformats.org/officeDocument/2006/relationships/slide" Target="../slides/slide57.xml"/><Relationship Id="rId16" Type="http://schemas.openxmlformats.org/officeDocument/2006/relationships/hyperlink" Target="https://www.youtube.com/watch?v=O4IWH-w4xLA&amp;t=6s" TargetMode="External"/><Relationship Id="rId20" Type="http://schemas.openxmlformats.org/officeDocument/2006/relationships/hyperlink" Target="https://www.youtube.com/watch?v=zFRE_H-nbik" TargetMode="External"/><Relationship Id="rId1" Type="http://schemas.openxmlformats.org/officeDocument/2006/relationships/notesMaster" Target="../notesMasters/notesMaster1.xml"/><Relationship Id="rId6" Type="http://schemas.openxmlformats.org/officeDocument/2006/relationships/hyperlink" Target="https://www.e-lfh.org.uk/programmes/care-certificate/" TargetMode="External"/><Relationship Id="rId11" Type="http://schemas.openxmlformats.org/officeDocument/2006/relationships/hyperlink" Target="http://www.skillsforhealth.org.uk/services/item/146-core-skills-training-framework" TargetMode="External"/><Relationship Id="rId24" Type="http://schemas.openxmlformats.org/officeDocument/2006/relationships/hyperlink" Target="https://www.youtube.com/watch?v=swi7r-mBVW4" TargetMode="External"/><Relationship Id="rId5" Type="http://schemas.openxmlformats.org/officeDocument/2006/relationships/hyperlink" Target="https://www.surreytraininghub.co.uk/hee.nhs.uk/" TargetMode="External"/><Relationship Id="rId15" Type="http://schemas.openxmlformats.org/officeDocument/2006/relationships/hyperlink" Target="https://www.youtube.com/watch?v=O4IWH-w4xLA&amp;t=1s" TargetMode="External"/><Relationship Id="rId23" Type="http://schemas.openxmlformats.org/officeDocument/2006/relationships/hyperlink" Target="https://www.youtube.com/watch?v=mcAn6MrSBDk" TargetMode="External"/><Relationship Id="rId10" Type="http://schemas.openxmlformats.org/officeDocument/2006/relationships/hyperlink" Target="https://www.surreycc.gov.uk/schools-and-learning/adult-learning/courses/english-and-maths" TargetMode="External"/><Relationship Id="rId19" Type="http://schemas.openxmlformats.org/officeDocument/2006/relationships/hyperlink" Target="https://www.youtube.com/watch?v=TX01OVnK0-o" TargetMode="External"/><Relationship Id="rId4" Type="http://schemas.openxmlformats.org/officeDocument/2006/relationships/hyperlink" Target="https://www.surreytraininghub.co.uk/www.skillsforhealth.org.uk/" TargetMode="External"/><Relationship Id="rId9" Type="http://schemas.openxmlformats.org/officeDocument/2006/relationships/hyperlink" Target="https://www.eoeprimarycarecareers.nhs.uk/careers/healthcare-assistant/" TargetMode="External"/><Relationship Id="rId14" Type="http://schemas.openxmlformats.org/officeDocument/2006/relationships/hyperlink" Target="https://www.youtube.com/watch?v=UBNhABfc5Y8&amp;t=1s" TargetMode="External"/><Relationship Id="rId22" Type="http://schemas.openxmlformats.org/officeDocument/2006/relationships/hyperlink" Target="https://www.youtube.com/watch?v=gXaZ2U_BuoE"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8" Type="http://schemas.openxmlformats.org/officeDocument/2006/relationships/hyperlink" Target="https://www.hee.nhs.uk/sites/default/files/documents/Nursing%20associates%20Frequently%20asked%20questions%20(FAQs)%20for%20employers.pdf" TargetMode="External"/><Relationship Id="rId13" Type="http://schemas.openxmlformats.org/officeDocument/2006/relationships/hyperlink" Target="https://www.gov.uk/guidance/how-to-register-and-use-the-apprenticeship-service-as-a-training-provider" TargetMode="External"/><Relationship Id="rId3" Type="http://schemas.openxmlformats.org/officeDocument/2006/relationships/hyperlink" Target="https://www.surreytraininghub.co.uk/student-nursing-associate" TargetMode="External"/><Relationship Id="rId7" Type="http://schemas.openxmlformats.org/officeDocument/2006/relationships/hyperlink" Target="https://nursing-associates.hee.nhs.uk/about-the-role/training-and-development/" TargetMode="External"/><Relationship Id="rId12" Type="http://schemas.openxmlformats.org/officeDocument/2006/relationships/hyperlink" Target="https://www.youtube.com/watch?v=WYXYqwTC47o" TargetMode="External"/><Relationship Id="rId2" Type="http://schemas.openxmlformats.org/officeDocument/2006/relationships/slide" Target="../slides/slide59.xml"/><Relationship Id="rId1" Type="http://schemas.openxmlformats.org/officeDocument/2006/relationships/notesMaster" Target="../notesMasters/notesMaster1.xml"/><Relationship Id="rId6" Type="http://schemas.openxmlformats.org/officeDocument/2006/relationships/hyperlink" Target="https://www.healthcareers.nhs.uk/explore-roles/nursing/roles-nursing/nursing-associate" TargetMode="External"/><Relationship Id="rId11" Type="http://schemas.openxmlformats.org/officeDocument/2006/relationships/hyperlink" Target="https://secure.toolkitfiles.co.uk/clients/40995/sitedata/Useful%20Resources%20-%20Safeguarding/TNA-Info-Pack.pdf" TargetMode="External"/><Relationship Id="rId5" Type="http://schemas.openxmlformats.org/officeDocument/2006/relationships/hyperlink" Target="https://www.nmc.org.uk/standards/standards-for-nursing-associates/" TargetMode="External"/><Relationship Id="rId10" Type="http://schemas.openxmlformats.org/officeDocument/2006/relationships/hyperlink" Target="https://secure.toolkitfiles.co.uk/clients/40995/sitedata/files/Levy-Transfer-Request-Form.docx" TargetMode="External"/><Relationship Id="rId4" Type="http://schemas.openxmlformats.org/officeDocument/2006/relationships/hyperlink" Target="https://www.nhsemployers.org/articles/what-nursing-associate" TargetMode="External"/><Relationship Id="rId9" Type="http://schemas.openxmlformats.org/officeDocument/2006/relationships/hyperlink" Target="https://secure.toolkitfiles.co.uk/clients/40995/sitedata/files/Expression-of-interest-form.docx" TargetMode="External"/><Relationship Id="rId14" Type="http://schemas.openxmlformats.org/officeDocument/2006/relationships/hyperlink" Target="https://gbr01.safelinks.protection.outlook.com/?url=https%3A%2F%2Fwww.aboutapprenticeships.com%2Fguides-advice%2Fregistering-digital-apprenticeship-service-account%2F&amp;data=05%7C02%7Cmaria.stevenson4%40nhs.net%7C2cbf304c24ee49d827df08dc1c2a09af%7C37c354b285b047f5b22207b48d774ee3%7C0%7C0%7C638416214203182278%7CUnknown%7CTWFpbGZsb3d8eyJWIjoiMC4wLjAwMDAiLCJQIjoiV2luMzIiLCJBTiI6Ik1haWwiLCJXVCI6Mn0%3D%7C3000%7C%7C%7C&amp;sdata=7vOB0pabsOcKJgsmnj6n8LwWZfjDJnXPniR49wAp77g%3D&amp;reserved=0" TargetMode="External"/></Relationships>
</file>

<file path=ppt/notesSlides/_rels/notesSlide38.xml.rels><?xml version="1.0" encoding="UTF-8" standalone="yes"?>
<Relationships xmlns="http://schemas.openxmlformats.org/package/2006/relationships"><Relationship Id="rId8" Type="http://schemas.openxmlformats.org/officeDocument/2006/relationships/hyperlink" Target="https://gbr01.safelinks.protection.outlook.com/?url=https%3A%2F%2Fwww.rcn.org.uk%2FProfessional-Development%2Fpublications%2Frcn-position-statement-on-nursing-associates-training-in-cervical-screening-uk-pub-011-651&amp;data=05%7C02%7Cmaria.stevenson4%40nhs.net%7C435e19cf274447e2deb408dd15df77b2%7C37c354b285b047f5b22207b48d774ee3%7C0%7C0%7C638690771728078278%7CUnknown%7CTWFpbGZsb3d8eyJFbXB0eU1hcGkiOnRydWUsIlYiOiIwLjAuMDAwMCIsIlAiOiJXaW4zMiIsIkFOIjoiTWFpbCIsIldUIjoyfQ%3D%3D%7C0%7C%7C%7C&amp;sdata=60mwmIaD6%2BgRfbHHrbP7jEY%2FVh4qc5jp%2Brk9M0Sdafw%3D&amp;reserved=0" TargetMode="External"/><Relationship Id="rId13" Type="http://schemas.openxmlformats.org/officeDocument/2006/relationships/hyperlink" Target="https://nursing-associates.hee.nhs.uk/about-the-role/training-and-development/" TargetMode="External"/><Relationship Id="rId18" Type="http://schemas.openxmlformats.org/officeDocument/2006/relationships/hyperlink" Target="https://www.youtube.com/watch?v=O4IWH-w4xLA&amp;t=6s" TargetMode="External"/><Relationship Id="rId3" Type="http://schemas.openxmlformats.org/officeDocument/2006/relationships/hyperlink" Target="https://www.nhsemployers.org/-/media/Employers/Documents/Workforce-supply/Routes-to-Nursing-Associates-Digi.pdf" TargetMode="External"/><Relationship Id="rId21" Type="http://schemas.openxmlformats.org/officeDocument/2006/relationships/hyperlink" Target="https://www.youtube.com/watch?v=TX01OVnK0-o" TargetMode="External"/><Relationship Id="rId7" Type="http://schemas.openxmlformats.org/officeDocument/2006/relationships/hyperlink" Target="https://www.surreytraininghub.co.uk/nursing-associate" TargetMode="External"/><Relationship Id="rId12" Type="http://schemas.openxmlformats.org/officeDocument/2006/relationships/hyperlink" Target="https://www.healthcareers.nhs.uk/explore-roles/nursing/roles-nursing/nursing-associate" TargetMode="External"/><Relationship Id="rId17" Type="http://schemas.openxmlformats.org/officeDocument/2006/relationships/hyperlink" Target="https://www.youtube.com/watch?v=O4IWH-w4xLA&amp;t=1s" TargetMode="External"/><Relationship Id="rId25" Type="http://schemas.openxmlformats.org/officeDocument/2006/relationships/hyperlink" Target="https://www.youtube.com/watch?v=mcAn6MrSBDk" TargetMode="External"/><Relationship Id="rId2" Type="http://schemas.openxmlformats.org/officeDocument/2006/relationships/slide" Target="../slides/slide60.xml"/><Relationship Id="rId16" Type="http://schemas.openxmlformats.org/officeDocument/2006/relationships/hyperlink" Target="https://www.youtube.com/watch?v=UBNhABfc5Y8&amp;t=1s" TargetMode="External"/><Relationship Id="rId20" Type="http://schemas.openxmlformats.org/officeDocument/2006/relationships/hyperlink" Target="https://www.youtube.com/watch?v=gnSs0kWn8Wc" TargetMode="External"/><Relationship Id="rId1" Type="http://schemas.openxmlformats.org/officeDocument/2006/relationships/notesMaster" Target="../notesMasters/notesMaster1.xml"/><Relationship Id="rId6" Type="http://schemas.openxmlformats.org/officeDocument/2006/relationships/hyperlink" Target="https://gbr01.safelinks.protection.outlook.com/?url=https%3A%2F%2Fwww.aboutapprenticeships.com%2Fguides-advice%2Fregistering-digital-apprenticeship-service-account%2F&amp;data=05%7C02%7Cmaria.stevenson4%40nhs.net%7C2cbf304c24ee49d827df08dc1c2a09af%7C37c354b285b047f5b22207b48d774ee3%7C0%7C0%7C638416214203182278%7CUnknown%7CTWFpbGZsb3d8eyJWIjoiMC4wLjAwMDAiLCJQIjoiV2luMzIiLCJBTiI6Ik1haWwiLCJXVCI6Mn0%3D%7C3000%7C%7C%7C&amp;sdata=7vOB0pabsOcKJgsmnj6n8LwWZfjDJnXPniR49wAp77g%3D&amp;reserved=0" TargetMode="External"/><Relationship Id="rId11" Type="http://schemas.openxmlformats.org/officeDocument/2006/relationships/hyperlink" Target="https://www.nmc.org.uk/standards/standards-for-nursing-associates/" TargetMode="External"/><Relationship Id="rId24" Type="http://schemas.openxmlformats.org/officeDocument/2006/relationships/hyperlink" Target="https://www.youtube.com/watch?v=gXaZ2U_BuoE" TargetMode="External"/><Relationship Id="rId5" Type="http://schemas.openxmlformats.org/officeDocument/2006/relationships/hyperlink" Target="https://www.gov.uk/guidance/how-to-register-and-use-the-apprenticeship-service-as-a-training-provider" TargetMode="External"/><Relationship Id="rId15" Type="http://schemas.openxmlformats.org/officeDocument/2006/relationships/hyperlink" Target="https://www.youtube.com/watch?v=rM9QAxFSBMU&amp;t=83s" TargetMode="External"/><Relationship Id="rId23" Type="http://schemas.openxmlformats.org/officeDocument/2006/relationships/hyperlink" Target="https://www.youtube.com/watch?v=AFeV4lzEf68" TargetMode="External"/><Relationship Id="rId10" Type="http://schemas.openxmlformats.org/officeDocument/2006/relationships/hyperlink" Target="https://www.nhsemployers.org/articles/what-nursing-associate" TargetMode="External"/><Relationship Id="rId19" Type="http://schemas.openxmlformats.org/officeDocument/2006/relationships/hyperlink" Target="https://www.youtube.com/watch?v=iMaVr1M-slA" TargetMode="External"/><Relationship Id="rId4" Type="http://schemas.openxmlformats.org/officeDocument/2006/relationships/hyperlink" Target="https://www.nmc.org.uk/globalassets/sitedocuments/education-standards/nursing-associates-programme-standards.pdf" TargetMode="External"/><Relationship Id="rId9" Type="http://schemas.openxmlformats.org/officeDocument/2006/relationships/hyperlink" Target="https://kss.hee.nhs.uk/wp-content/uploads/sites/15/2024/08/Nursing-Associates-working-in-Primary-Care-V1.2.pdf" TargetMode="External"/><Relationship Id="rId14" Type="http://schemas.openxmlformats.org/officeDocument/2006/relationships/hyperlink" Target="https://www.hee.nhs.uk/sites/default/files/documents/Nursing%20associates%20Frequently%20asked%20questions%20(FAQs)%20for%20employers.pdf" TargetMode="External"/><Relationship Id="rId22" Type="http://schemas.openxmlformats.org/officeDocument/2006/relationships/hyperlink" Target="https://www.youtube.com/watch?v=zFRE_H-nbik" TargetMode="Externa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www.fparcp.co.uk/webapp/data/media/5d80f3abe8bdb_Who_are_Physician_Associates_Booklet.pdf" TargetMode="External"/><Relationship Id="rId13" Type="http://schemas.openxmlformats.org/officeDocument/2006/relationships/slide" Target="../slides/slide3.xml"/><Relationship Id="rId3" Type="http://schemas.openxmlformats.org/officeDocument/2006/relationships/hyperlink" Target="mailto:syheartlandsicb.surreytraininghub@nhs.net?subject=Access%20to%20PA%20Teams%20Channel" TargetMode="External"/><Relationship Id="rId7" Type="http://schemas.openxmlformats.org/officeDocument/2006/relationships/hyperlink" Target="https://www.fparcp.co.uk/" TargetMode="External"/><Relationship Id="rId12" Type="http://schemas.openxmlformats.org/officeDocument/2006/relationships/hyperlink" Target="https://www.rcp.ac.uk/about-us/"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www.hee.nhs.uk/our-work/primary-care/physician-associates-primary-care" TargetMode="External"/><Relationship Id="rId11" Type="http://schemas.openxmlformats.org/officeDocument/2006/relationships/hyperlink" Target="https://www.nhsemployers.org/articles/physician-associates" TargetMode="External"/><Relationship Id="rId5" Type="http://schemas.openxmlformats.org/officeDocument/2006/relationships/hyperlink" Target="https://www.hee.nhs.uk/our-work/physician-associates" TargetMode="External"/><Relationship Id="rId10" Type="http://schemas.openxmlformats.org/officeDocument/2006/relationships/hyperlink" Target="https://www.e-lfh.org.uk/programmes/" TargetMode="External"/><Relationship Id="rId4" Type="http://schemas.openxmlformats.org/officeDocument/2006/relationships/hyperlink" Target="https://seschoolofpas.org/" TargetMode="External"/><Relationship Id="rId9" Type="http://schemas.openxmlformats.org/officeDocument/2006/relationships/hyperlink" Target="https://www.cqc.org.uk/guidance-providers/gps/gp-mythbuster-82-physician-associates-general-practice" TargetMode="External"/></Relationships>
</file>

<file path=ppt/notesSlides/_rels/notesSlide40.xml.rels><?xml version="1.0" encoding="UTF-8" standalone="yes"?>
<Relationships xmlns="http://schemas.openxmlformats.org/package/2006/relationships"><Relationship Id="rId8" Type="http://schemas.openxmlformats.org/officeDocument/2006/relationships/hyperlink" Target="https://nationalcareers.service.gov.uk/job-profiles/practice-nurse" TargetMode="External"/><Relationship Id="rId13" Type="http://schemas.openxmlformats.org/officeDocument/2006/relationships/hyperlink" Target="https://gbr01.safelinks.protection.outlook.com/?url=https%3A%2F%2Fwww.kingston.ac.uk%2Fabout%2Fevents%2Fpractice-assessor-and-practice-supervisor-workshop-and-epad-training&amp;data=05%7C02%7Cmaria.stevenson4%40nhs.net%7Cf6586f1fe45946986fd208dda454b352%7C37c354b285b047f5b22207b48d774ee3%7C0%7C0%7C638847405866879212%7CUnknown%7CTWFpbGZsb3d8eyJFbXB0eU1hcGkiOnRydWUsIlYiOiIwLjAuMDAwMCIsIlAiOiJXaW4zMiIsIkFOIjoiTWFpbCIsIldUIjoyfQ%3D%3D%7C0%7C%7C%7C&amp;sdata=3kkDGL31GgHSX6XDckdqqQm58sL3UXtwgL%2Fs1XZJ0uY%3D&amp;reserved=0" TargetMode="External"/><Relationship Id="rId18" Type="http://schemas.openxmlformats.org/officeDocument/2006/relationships/hyperlink" Target="https://www.youtube.com/watch?v=iMaVr1M-slA" TargetMode="External"/><Relationship Id="rId3" Type="http://schemas.openxmlformats.org/officeDocument/2006/relationships/hyperlink" Target="https://www.skillsforhealth.org.uk/wp-content/uploads/2022/05/Primary-Care-and-GPN-Framework-May22.pdf" TargetMode="External"/><Relationship Id="rId21" Type="http://schemas.openxmlformats.org/officeDocument/2006/relationships/hyperlink" Target="https://www.youtube.com/watch?v=zFRE_H-nbik" TargetMode="External"/><Relationship Id="rId7" Type="http://schemas.openxmlformats.org/officeDocument/2006/relationships/hyperlink" Target="https://www.england.nhs.uk/2017/07/10-point-plan-sets-out-actions-to-deliver-general-practice-nursing-workforce-for-the-future/" TargetMode="External"/><Relationship Id="rId12" Type="http://schemas.openxmlformats.org/officeDocument/2006/relationships/hyperlink" Target="https://gbr01.safelinks.protection.outlook.com/?url=https%3A%2F%2Fwww.ticketsource.co.uk%2Funiversity-of-brighton-school-of-health-sciences&amp;data=05%7C02%7Cmaria.stevenson4%40nhs.net%7Cf6586f1fe45946986fd208dda454b352%7C37c354b285b047f5b22207b48d774ee3%7C0%7C0%7C638847405866865803%7CUnknown%7CTWFpbGZsb3d8eyJFbXB0eU1hcGkiOnRydWUsIlYiOiIwLjAuMDAwMCIsIlAiOiJXaW4zMiIsIkFOIjoiTWFpbCIsIldUIjoyfQ%3D%3D%7C0%7C%7C%7C&amp;sdata=sN8TKoG6KCwd3fCJjOEZPTOXSaPN3hyev92Oxk1bspQ%3D&amp;reserved=0" TargetMode="External"/><Relationship Id="rId17" Type="http://schemas.openxmlformats.org/officeDocument/2006/relationships/hyperlink" Target="https://www.youtube.com/watch?v=O4IWH-w4xLA&amp;t=6s" TargetMode="External"/><Relationship Id="rId2" Type="http://schemas.openxmlformats.org/officeDocument/2006/relationships/slide" Target="../slides/slide62.xml"/><Relationship Id="rId16" Type="http://schemas.openxmlformats.org/officeDocument/2006/relationships/hyperlink" Target="https://www.youtube.com/watch?v=O4IWH-w4xLA&amp;t=1s" TargetMode="External"/><Relationship Id="rId20" Type="http://schemas.openxmlformats.org/officeDocument/2006/relationships/hyperlink" Target="https://www.youtube.com/watch?v=TX01OVnK0-o" TargetMode="External"/><Relationship Id="rId1" Type="http://schemas.openxmlformats.org/officeDocument/2006/relationships/notesMaster" Target="../notesMasters/notesMaster1.xml"/><Relationship Id="rId6" Type="http://schemas.openxmlformats.org/officeDocument/2006/relationships/hyperlink" Target="https://www.rcgp.org.uk/policy/rcgp-policy-areas/nursing.aspx" TargetMode="External"/><Relationship Id="rId11" Type="http://schemas.openxmlformats.org/officeDocument/2006/relationships/hyperlink" Target="https://gbr01.safelinks.protection.outlook.com/?url=https%3A%2F%2Fwww.kingston.ac.uk%2Fabout%2Fevents%2Fkingston-university-practice-assessor-and-supervisor-update&amp;data=05%7C02%7Cmaria.stevenson4%40nhs.net%7Cf6586f1fe45946986fd208dda454b352%7C37c354b285b047f5b22207b48d774ee3%7C0%7C0%7C638847405866852096%7CUnknown%7CTWFpbGZsb3d8eyJFbXB0eU1hcGkiOnRydWUsIlYiOiIwLjAuMDAwMCIsIlAiOiJXaW4zMiIsIkFOIjoiTWFpbCIsIldUIjoyfQ%3D%3D%7C0%7C%7C%7C&amp;sdata=nFdRvHgRgh0DlXjnn%2BMAwSkJKDG2fg7P4bOgYxxzlpA%3D&amp;reserved=0" TargetMode="External"/><Relationship Id="rId24" Type="http://schemas.openxmlformats.org/officeDocument/2006/relationships/hyperlink" Target="https://www.youtube.com/watch?v=mcAn6MrSBDk" TargetMode="External"/><Relationship Id="rId5" Type="http://schemas.openxmlformats.org/officeDocument/2006/relationships/hyperlink" Target="https://www.qni.org.uk/" TargetMode="External"/><Relationship Id="rId15" Type="http://schemas.openxmlformats.org/officeDocument/2006/relationships/hyperlink" Target="https://www.youtube.com/watch?v=UBNhABfc5Y8&amp;t=1s" TargetMode="External"/><Relationship Id="rId23" Type="http://schemas.openxmlformats.org/officeDocument/2006/relationships/hyperlink" Target="https://www.youtube.com/watch?v=gXaZ2U_BuoE" TargetMode="External"/><Relationship Id="rId10" Type="http://schemas.openxmlformats.org/officeDocument/2006/relationships/hyperlink" Target="https://gbr01.safelinks.protection.outlook.com/?url=https%3A%2F%2Fwww.surrey.ac.uk%2Fschool-health-sciences%2Fprofessional-development%2Fsupporting-learners-in-practice&amp;data=05%7C02%7Cmaria.stevenson4%40nhs.net%7Cf6586f1fe45946986fd208dda454b352%7C37c354b285b047f5b22207b48d774ee3%7C0%7C0%7C638847405866832802%7CUnknown%7CTWFpbGZsb3d8eyJFbXB0eU1hcGkiOnRydWUsIlYiOiIwLjAuMDAwMCIsIlAiOiJXaW4zMiIsIkFOIjoiTWFpbCIsIldUIjoyfQ%3D%3D%7C0%7C%7C%7C&amp;sdata=0NsaBpdXBT4%2B9o00R9Ya6QSqecI4k0t5gGu4FlhTqvg%3D&amp;reserved=0" TargetMode="External"/><Relationship Id="rId19" Type="http://schemas.openxmlformats.org/officeDocument/2006/relationships/hyperlink" Target="https://www.youtube.com/watch?v=gnSs0kWn8Wc" TargetMode="External"/><Relationship Id="rId4" Type="http://schemas.openxmlformats.org/officeDocument/2006/relationships/hyperlink" Target="https://gpnen.org.uk/early-career/how-do-i-become-a-gpn/" TargetMode="External"/><Relationship Id="rId9" Type="http://schemas.openxmlformats.org/officeDocument/2006/relationships/hyperlink" Target="https://www.healthcareers.nhs.uk/explore-roles/nursing/roles-nursing/general-practice-nurse" TargetMode="External"/><Relationship Id="rId14" Type="http://schemas.openxmlformats.org/officeDocument/2006/relationships/hyperlink" Target="https://www.youtube.com/watch?v=rM9QAxFSBMU&amp;t=83s" TargetMode="External"/><Relationship Id="rId22" Type="http://schemas.openxmlformats.org/officeDocument/2006/relationships/hyperlink" Target="https://www.youtube.com/watch?v=AFeV4lzEf68" TargetMode="Externa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youtube.com/watch?v=pnUpU3VPYu4" TargetMode="External"/><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8" Type="http://schemas.openxmlformats.org/officeDocument/2006/relationships/hyperlink" Target="https://www.youtube.com/watch?v=pnUpU3VPYu4" TargetMode="External"/><Relationship Id="rId3" Type="http://schemas.openxmlformats.org/officeDocument/2006/relationships/hyperlink" Target="https://www.surreytraininghub.co.uk/commissioned-places" TargetMode="External"/><Relationship Id="rId7" Type="http://schemas.openxmlformats.org/officeDocument/2006/relationships/hyperlink" Target="https://www.youtube.com/watch?v=SC0ljWhYzt8" TargetMode="External"/><Relationship Id="rId2" Type="http://schemas.openxmlformats.org/officeDocument/2006/relationships/slide" Target="../slides/slide65.xml"/><Relationship Id="rId1" Type="http://schemas.openxmlformats.org/officeDocument/2006/relationships/notesMaster" Target="../notesMasters/notesMaster1.xml"/><Relationship Id="rId6" Type="http://schemas.openxmlformats.org/officeDocument/2006/relationships/hyperlink" Target="https://docs.google.com/forms/d/e/1FAIpQLSe_2zaq2H20cMu9GiZDqDsxL2vurQa71xhAGFvNkhBhVzSD4w/viewform" TargetMode="External"/><Relationship Id="rId5" Type="http://schemas.openxmlformats.org/officeDocument/2006/relationships/hyperlink" Target="https://secure.toolkitfiles.co.uk/clients/40995/sitedata/files/Community-of-Practice-flyer.pdf" TargetMode="External"/><Relationship Id="rId4" Type="http://schemas.openxmlformats.org/officeDocument/2006/relationships/hyperlink" Target="mailto:syheartlandsicb.surreytraininghub@nhs.net?subject=Advanced%20practitioner%20enquiry" TargetMode="Externa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www.youtube.com/watch?v=pnUpU3VPYu4" TargetMode="External"/><Relationship Id="rId2" Type="http://schemas.openxmlformats.org/officeDocument/2006/relationships/slide" Target="../slides/slide67.xml"/><Relationship Id="rId1" Type="http://schemas.openxmlformats.org/officeDocument/2006/relationships/notesMaster" Target="../notesMasters/notesMaster1.xml"/><Relationship Id="rId4" Type="http://schemas.openxmlformats.org/officeDocument/2006/relationships/hyperlink" Target="https://advanced-practice.hee.nhs.uk/consultant/" TargetMode="Externa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future.nhs.uk/system/login?nextURL=%2Fconnect%2Eti%2FCareCoordinators" TargetMode="External"/><Relationship Id="rId2" Type="http://schemas.openxmlformats.org/officeDocument/2006/relationships/slide" Target="../slides/slide70.xml"/><Relationship Id="rId1" Type="http://schemas.openxmlformats.org/officeDocument/2006/relationships/notesMaster" Target="../notesMasters/notesMaster1.xml"/><Relationship Id="rId6" Type="http://schemas.openxmlformats.org/officeDocument/2006/relationships/hyperlink" Target="https://www.personalisedcareinstitute.org.uk/training-standards/" TargetMode="External"/><Relationship Id="rId5" Type="http://schemas.openxmlformats.org/officeDocument/2006/relationships/hyperlink" Target="https://www.personalisedcareinstitute.org.uk/" TargetMode="External"/><Relationship Id="rId4" Type="http://schemas.openxmlformats.org/officeDocument/2006/relationships/hyperlink" Target="https://future.nhs.uk/system/login?nextURL=%2Fconnect%2Eti%2FPCCN" TargetMode="Externa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8" Type="http://schemas.openxmlformats.org/officeDocument/2006/relationships/hyperlink" Target="https://www.surreytraininghub.co.uk/www.skillsforhealth.org.uk/services/item/146-core-skills-training-framework" TargetMode="External"/><Relationship Id="rId3" Type="http://schemas.openxmlformats.org/officeDocument/2006/relationships/hyperlink" Target="https://www.healthcareers.nhs.uk/i-am/secondary-school-or-fe-college/apprenticeships-traineeships-and-cadet-schemes" TargetMode="External"/><Relationship Id="rId7" Type="http://schemas.openxmlformats.org/officeDocument/2006/relationships/hyperlink" Target="https://www.e-lfh.org.uk/programmes/care-certificate/" TargetMode="External"/><Relationship Id="rId12" Type="http://schemas.openxmlformats.org/officeDocument/2006/relationships/hyperlink" Target="https://secure.toolkitfiles.co.uk/clients/40995/sitedata/files/HCSW-Handbook.pdf" TargetMode="External"/><Relationship Id="rId2" Type="http://schemas.openxmlformats.org/officeDocument/2006/relationships/slide" Target="../slides/slide72.xml"/><Relationship Id="rId1" Type="http://schemas.openxmlformats.org/officeDocument/2006/relationships/notesMaster" Target="../notesMasters/notesMaster1.xml"/><Relationship Id="rId6" Type="http://schemas.openxmlformats.org/officeDocument/2006/relationships/hyperlink" Target="https://www.surreytraininghub.co.uk/hee.nhs.uk/" TargetMode="External"/><Relationship Id="rId11" Type="http://schemas.openxmlformats.org/officeDocument/2006/relationships/hyperlink" Target="http://www.skillsforhealth.org.uk/services/item/146-core-skills-training-framework" TargetMode="External"/><Relationship Id="rId5" Type="http://schemas.openxmlformats.org/officeDocument/2006/relationships/hyperlink" Target="https://www.surreytraininghub.co.uk/www.skillsforhealth.org.uk/" TargetMode="External"/><Relationship Id="rId10" Type="http://schemas.openxmlformats.org/officeDocument/2006/relationships/hyperlink" Target="https://www.surreycc.gov.uk/schools-and-learning/adult-learning/courses/english-and-maths" TargetMode="External"/><Relationship Id="rId4" Type="http://schemas.openxmlformats.org/officeDocument/2006/relationships/hyperlink" Target="https://www.surreytraininghub.co.uk/www.skillsforcare.org.uk/Home.aspx" TargetMode="External"/><Relationship Id="rId9" Type="http://schemas.openxmlformats.org/officeDocument/2006/relationships/hyperlink" Target="https://www.surreytraininghub.co.uk/hcsw-hca" TargetMode="Externa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www.england.nhs.uk/mental-health/adults/nhs-talking-therapies/integrating-mental-health-therapy-into-primary-care/" TargetMode="External"/><Relationship Id="rId2" Type="http://schemas.openxmlformats.org/officeDocument/2006/relationships/slide" Target="../slides/slide74.xml"/><Relationship Id="rId1" Type="http://schemas.openxmlformats.org/officeDocument/2006/relationships/notesMaster" Target="../notesMasters/notesMaster1.xml"/><Relationship Id="rId6" Type="http://schemas.openxmlformats.org/officeDocument/2006/relationships/hyperlink" Target="https://www.surreytraininghub.co.uk/your-health-and-wellbeing" TargetMode="External"/><Relationship Id="rId5" Type="http://schemas.openxmlformats.org/officeDocument/2006/relationships/hyperlink" Target="https://www.england.nhs.uk/publication/guidance-on-co-locating-mental-health-therapists-in-primary-care/" TargetMode="External"/><Relationship Id="rId4" Type="http://schemas.openxmlformats.org/officeDocument/2006/relationships/hyperlink" Target="https://www.england.nhs.uk/publication/the-five-year-forward-view-for-mental-health/"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rcp.ac.uk/search?query=pysician+associates&amp;sortOrder=1879&amp;itemsPerPage=10&amp;page=1"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www.bda.uk.com/static/3e5f9b58-7656-450e-a5548a64ef18d2de/Dietitians-in-primary-care-a-guide-for-general-practice.pdf" TargetMode="External"/><Relationship Id="rId2" Type="http://schemas.openxmlformats.org/officeDocument/2006/relationships/slide" Target="../slides/slide76.xml"/><Relationship Id="rId1" Type="http://schemas.openxmlformats.org/officeDocument/2006/relationships/notesMaster" Target="../notesMasters/notesMaster1.xml"/><Relationship Id="rId6" Type="http://schemas.openxmlformats.org/officeDocument/2006/relationships/hyperlink" Target="https://secure.toolkitfiles.co.uk/clients/40995/sitedata/files/MP-IP-in-General-Practice.pdf" TargetMode="External"/><Relationship Id="rId5" Type="http://schemas.openxmlformats.org/officeDocument/2006/relationships/hyperlink" Target="https://secure.toolkitfiles.co.uk/clients/40995/sitedata/files/KSS-FAQ-for-FCPs-final-April-2024.pdf" TargetMode="External"/><Relationship Id="rId4" Type="http://schemas.openxmlformats.org/officeDocument/2006/relationships/hyperlink" Target="https://www.hcpc-uk.org/standards/" TargetMode="Externa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www.surreytraininghub.co.uk/occupational-therapist" TargetMode="External"/><Relationship Id="rId7" Type="http://schemas.openxmlformats.org/officeDocument/2006/relationships/hyperlink" Target="https://kss.hee.nhs.uk/wp-content/uploads/sites/15/2024/04/KSS-FAQ-for-FCPs-final-April-2024-v.1.0.pdf" TargetMode="External"/><Relationship Id="rId2" Type="http://schemas.openxmlformats.org/officeDocument/2006/relationships/slide" Target="../slides/slide79.xml"/><Relationship Id="rId1" Type="http://schemas.openxmlformats.org/officeDocument/2006/relationships/notesMaster" Target="../notesMasters/notesMaster1.xml"/><Relationship Id="rId6" Type="http://schemas.openxmlformats.org/officeDocument/2006/relationships/hyperlink" Target="https://www.cqc.org.uk/guidance-providers/gps/gp-mythbusters/gp-mythbuster-106-primary-care-first-contact-practitioners-fcps" TargetMode="External"/><Relationship Id="rId5" Type="http://schemas.openxmlformats.org/officeDocument/2006/relationships/hyperlink" Target="https://www.england.nhs.uk/gp/investment/gp-contract/network-contract-directed-enhanced-service-des/" TargetMode="External"/><Relationship Id="rId4" Type="http://schemas.openxmlformats.org/officeDocument/2006/relationships/hyperlink" Target="https://www.hee.nhs.uk/our-work/allied-health-professions/enable-workforce/ahp-roadmaps/first-contact-practitioners-advanced-practitioners-roadmaps-practice" TargetMode="Externa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www.hee.nhs.uk/sites/default/files/documents/Podiatrists%20as%20First%20Contact%20Practitioners%20271120%20%281%29.pdf" TargetMode="External"/><Relationship Id="rId7" Type="http://schemas.openxmlformats.org/officeDocument/2006/relationships/hyperlink" Target="https://secure.toolkitfiles.co.uk/clients/40995/sitedata/files/MP-IP-in-General-Practice.pdf" TargetMode="External"/><Relationship Id="rId2" Type="http://schemas.openxmlformats.org/officeDocument/2006/relationships/slide" Target="../slides/slide80.xml"/><Relationship Id="rId1" Type="http://schemas.openxmlformats.org/officeDocument/2006/relationships/notesMaster" Target="../notesMasters/notesMaster1.xml"/><Relationship Id="rId6" Type="http://schemas.openxmlformats.org/officeDocument/2006/relationships/hyperlink" Target="https://secure.toolkitfiles.co.uk/clients/40995/sitedata/files/KSS-FAQ-for-FCPs-final-April-2024.pdf" TargetMode="External"/><Relationship Id="rId5" Type="http://schemas.openxmlformats.org/officeDocument/2006/relationships/hyperlink" Target="https://www.cqc.org.uk/guidance-providers/gps/gp-mythbusters/gp-mythbuster-106-primary-care-first-contact-practitioners-fcps" TargetMode="External"/><Relationship Id="rId4" Type="http://schemas.openxmlformats.org/officeDocument/2006/relationships/hyperlink" Target="https://www.e-lfh.org.uk/programmes/" TargetMode="Externa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www.surreytraininghub.co.uk/occupational-therapist" TargetMode="External"/><Relationship Id="rId7" Type="http://schemas.openxmlformats.org/officeDocument/2006/relationships/hyperlink" Target="https://kss.hee.nhs.uk/wp-content/uploads/sites/15/2024/04/KSS-FAQ-for-FCPs-final-April-2024-v.1.0.pdf" TargetMode="External"/><Relationship Id="rId2" Type="http://schemas.openxmlformats.org/officeDocument/2006/relationships/slide" Target="../slides/slide81.xml"/><Relationship Id="rId1" Type="http://schemas.openxmlformats.org/officeDocument/2006/relationships/notesMaster" Target="../notesMasters/notesMaster1.xml"/><Relationship Id="rId6" Type="http://schemas.openxmlformats.org/officeDocument/2006/relationships/hyperlink" Target="https://www.cqc.org.uk/guidance-providers/gps/gp-mythbusters/gp-mythbuster-106-primary-care-first-contact-practitioners-fcps" TargetMode="External"/><Relationship Id="rId5" Type="http://schemas.openxmlformats.org/officeDocument/2006/relationships/hyperlink" Target="https://www.england.nhs.uk/gp/investment/gp-contract/network-contract-directed-enhanced-service-des/" TargetMode="External"/><Relationship Id="rId4" Type="http://schemas.openxmlformats.org/officeDocument/2006/relationships/hyperlink" Target="https://www.hee.nhs.uk/our-work/allied-health-professions/enable-workforce/ahp-roadmaps/first-contact-practitioners-advanced-practitioners-roadmaps-practice"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hee.nhs.uk/our-work/foundation-medical-training/2025-specialised-foundation-programme-sfp-recruitment-allocation"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rcp.ac.uk/search?query=pysician+associates&amp;sortOrder=1879&amp;itemsPerPage=10&amp;page=1"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hee.nhs.uk/our-work/foundation-medical-training/2025-specialised-foundation-programme-sfp-recruitment-allocation"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rcp.ac.uk/search?query=pysician+associates&amp;sortOrder=1879&amp;itemsPerPage=10&amp;page=1"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rcp.ac.uk/search?query=pysician+associates&amp;sortOrder=1879&amp;itemsPerPage=10&amp;page=1"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rcp.ac.uk/search?query=pysician+associates&amp;sortOrder=1879&amp;itemsPerPage=10&amp;page=1"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9392506-8B0F-4919-BB73-B1DD70FBC12C}" type="slidenum">
              <a:rPr lang="en-GB" smtClean="0"/>
              <a:t>4</a:t>
            </a:fld>
            <a:endParaRPr lang="en-GB"/>
          </a:p>
        </p:txBody>
      </p:sp>
    </p:spTree>
    <p:extLst>
      <p:ext uri="{BB962C8B-B14F-4D97-AF65-F5344CB8AC3E}">
        <p14:creationId xmlns:p14="http://schemas.microsoft.com/office/powerpoint/2010/main" val="1270111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FC5B7-22CC-AEF5-5904-A3A10CABFC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77B954-BC62-8F0D-7C90-3F2B4DE979E0}"/>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579A5E36-C04B-39AB-E289-12AEBD3F8669}"/>
              </a:ext>
            </a:extLst>
          </p:cNvPr>
          <p:cNvSpPr>
            <a:spLocks noGrp="1"/>
          </p:cNvSpPr>
          <p:nvPr>
            <p:ph type="body" idx="1"/>
          </p:nvPr>
        </p:nvSpPr>
        <p:spPr/>
        <p:txBody>
          <a:bodyPr/>
          <a:lstStyle/>
          <a:p>
            <a:r>
              <a:rPr lang="en-GB" sz="1200" b="0" i="0" kern="1200" dirty="0">
                <a:solidFill>
                  <a:schemeClr val="tx1"/>
                </a:solidFill>
                <a:effectLst/>
                <a:latin typeface="+mn-lt"/>
                <a:ea typeface="+mn-ea"/>
                <a:cs typeface="+mn-cs"/>
              </a:rPr>
              <a:t>What can the Training Hub offer you?</a:t>
            </a:r>
          </a:p>
          <a:p>
            <a:r>
              <a:rPr lang="en-GB" sz="1200" b="0" i="0" kern="1200" dirty="0">
                <a:solidFill>
                  <a:schemeClr val="tx1"/>
                </a:solidFill>
                <a:effectLst/>
                <a:latin typeface="+mn-lt"/>
                <a:ea typeface="+mn-ea"/>
                <a:cs typeface="+mn-cs"/>
              </a:rPr>
              <a:t>Some examples and not limited to:</a:t>
            </a:r>
          </a:p>
          <a:p>
            <a:r>
              <a:rPr lang="en-GB" sz="1200" b="0" i="0" kern="1200" dirty="0">
                <a:solidFill>
                  <a:schemeClr val="tx1"/>
                </a:solidFill>
                <a:effectLst/>
                <a:latin typeface="+mn-lt"/>
                <a:ea typeface="+mn-ea"/>
                <a:cs typeface="+mn-cs"/>
              </a:rPr>
              <a:t>Protected Learning Time</a:t>
            </a:r>
          </a:p>
          <a:p>
            <a:r>
              <a:rPr lang="en-GB" sz="1200" b="0" i="0" kern="1200" dirty="0">
                <a:solidFill>
                  <a:schemeClr val="tx1"/>
                </a:solidFill>
                <a:effectLst/>
                <a:latin typeface="+mn-lt"/>
                <a:ea typeface="+mn-ea"/>
                <a:cs typeface="+mn-cs"/>
              </a:rPr>
              <a:t>Access to online courses and workshops on various topics</a:t>
            </a:r>
          </a:p>
          <a:p>
            <a:r>
              <a:rPr lang="en-GB" sz="1200" b="0" i="0" kern="1200" dirty="0">
                <a:solidFill>
                  <a:schemeClr val="tx1"/>
                </a:solidFill>
                <a:effectLst/>
                <a:latin typeface="+mn-lt"/>
                <a:ea typeface="+mn-ea"/>
                <a:cs typeface="+mn-cs"/>
              </a:rPr>
              <a:t>Tools and resources for improving communication and professional skills </a:t>
            </a:r>
          </a:p>
          <a:p>
            <a:r>
              <a:rPr lang="en-GB" sz="1200" b="0" i="0" kern="1200" dirty="0">
                <a:solidFill>
                  <a:schemeClr val="tx1"/>
                </a:solidFill>
                <a:effectLst/>
                <a:latin typeface="+mn-lt"/>
                <a:ea typeface="+mn-ea"/>
                <a:cs typeface="+mn-cs"/>
              </a:rPr>
              <a:t>Best practices and guidelines</a:t>
            </a:r>
          </a:p>
          <a:p>
            <a:r>
              <a:rPr lang="en-GB" sz="1200" b="0" i="0" kern="1200" dirty="0">
                <a:solidFill>
                  <a:schemeClr val="tx1"/>
                </a:solidFill>
                <a:effectLst/>
                <a:latin typeface="+mn-lt"/>
                <a:ea typeface="+mn-ea"/>
                <a:cs typeface="+mn-cs"/>
              </a:rPr>
              <a:t>Networking opportunities with peers and other healthcare professionals</a:t>
            </a:r>
          </a:p>
          <a:p>
            <a:r>
              <a:rPr lang="en-GB" sz="1200" b="0" i="0" kern="1200" dirty="0">
                <a:solidFill>
                  <a:schemeClr val="tx1"/>
                </a:solidFill>
                <a:effectLst/>
                <a:latin typeface="+mn-lt"/>
                <a:ea typeface="+mn-ea"/>
                <a:cs typeface="+mn-cs"/>
              </a:rPr>
              <a:t>Continued education and professional development opportunities</a:t>
            </a:r>
          </a:p>
          <a:p>
            <a:r>
              <a:rPr lang="en-GB" sz="1200" b="0" i="0" kern="1200" dirty="0">
                <a:solidFill>
                  <a:schemeClr val="tx1"/>
                </a:solidFill>
                <a:effectLst/>
                <a:latin typeface="+mn-lt"/>
                <a:ea typeface="+mn-ea"/>
                <a:cs typeface="+mn-cs"/>
              </a:rPr>
              <a:t>Access to the latest research and information</a:t>
            </a:r>
          </a:p>
          <a:p>
            <a:r>
              <a:rPr lang="en-GB" sz="1200" b="0" i="0" kern="1200" dirty="0">
                <a:solidFill>
                  <a:schemeClr val="tx1"/>
                </a:solidFill>
                <a:effectLst/>
                <a:latin typeface="+mn-lt"/>
                <a:ea typeface="+mn-ea"/>
                <a:cs typeface="+mn-cs"/>
              </a:rPr>
              <a:t>Useful Resources</a:t>
            </a:r>
          </a:p>
          <a:p>
            <a:r>
              <a:rPr lang="en-GB" sz="1200" b="0" i="0" u="none" strike="noStrike" kern="1200" dirty="0">
                <a:solidFill>
                  <a:schemeClr val="tx1"/>
                </a:solidFill>
                <a:effectLst/>
                <a:latin typeface="+mn-lt"/>
                <a:ea typeface="+mn-ea"/>
                <a:cs typeface="+mn-cs"/>
                <a:hlinkClick r:id="rId3"/>
              </a:rPr>
              <a:t>NHSE Primary Care GP</a:t>
            </a:r>
            <a:endParaRPr lang="en-GB" sz="1200" b="0" i="0"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hlinkClick r:id="rId4"/>
              </a:rPr>
              <a:t>Practitioner Health</a:t>
            </a:r>
            <a:endParaRPr lang="en-GB" sz="1200" b="0" i="0"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hlinkClick r:id="rId5"/>
              </a:rPr>
              <a:t>Health and Wellbeing resources</a:t>
            </a:r>
            <a:endParaRPr lang="en-GB" sz="1200" b="0" i="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5DADC5A8-3C20-B025-0842-097EB0DD9845}"/>
              </a:ext>
            </a:extLst>
          </p:cNvPr>
          <p:cNvSpPr>
            <a:spLocks noGrp="1"/>
          </p:cNvSpPr>
          <p:nvPr>
            <p:ph type="sldNum" sz="quarter" idx="5"/>
          </p:nvPr>
        </p:nvSpPr>
        <p:spPr/>
        <p:txBody>
          <a:bodyPr/>
          <a:lstStyle/>
          <a:p>
            <a:fld id="{29392506-8B0F-4919-BB73-B1DD70FBC12C}" type="slidenum">
              <a:rPr lang="en-GB"/>
              <a:t>17</a:t>
            </a:fld>
            <a:endParaRPr lang="en-GB"/>
          </a:p>
        </p:txBody>
      </p:sp>
    </p:spTree>
    <p:extLst>
      <p:ext uri="{BB962C8B-B14F-4D97-AF65-F5344CB8AC3E}">
        <p14:creationId xmlns:p14="http://schemas.microsoft.com/office/powerpoint/2010/main" val="197185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1446E-9D45-80B4-D59A-BFB7DBEFFA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BCECC5-D706-10EB-BC6E-CF0A9906EC85}"/>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C3E8AA76-E1C5-A50E-179F-971870D42398}"/>
              </a:ext>
            </a:extLst>
          </p:cNvPr>
          <p:cNvSpPr>
            <a:spLocks noGrp="1"/>
          </p:cNvSpPr>
          <p:nvPr>
            <p:ph type="body" idx="1"/>
          </p:nvPr>
        </p:nvSpPr>
        <p:spPr/>
        <p:txBody>
          <a:bodyPr/>
          <a:lstStyle/>
          <a:p>
            <a:r>
              <a:rPr lang="en-US">
                <a:ea typeface="Calibri"/>
                <a:cs typeface="Calibri"/>
              </a:rPr>
              <a:t>Update GPA with New information from BNU received 15/04/2025 Make generic EOI and Flyer</a:t>
            </a:r>
          </a:p>
        </p:txBody>
      </p:sp>
      <p:sp>
        <p:nvSpPr>
          <p:cNvPr id="4" name="Slide Number Placeholder 3">
            <a:extLst>
              <a:ext uri="{FF2B5EF4-FFF2-40B4-BE49-F238E27FC236}">
                <a16:creationId xmlns:a16="http://schemas.microsoft.com/office/drawing/2014/main" id="{4D8B575A-2889-9F13-5D29-70177874CB1A}"/>
              </a:ext>
            </a:extLst>
          </p:cNvPr>
          <p:cNvSpPr>
            <a:spLocks noGrp="1"/>
          </p:cNvSpPr>
          <p:nvPr>
            <p:ph type="sldNum" sz="quarter" idx="5"/>
          </p:nvPr>
        </p:nvSpPr>
        <p:spPr/>
        <p:txBody>
          <a:bodyPr/>
          <a:lstStyle/>
          <a:p>
            <a:fld id="{29392506-8B0F-4919-BB73-B1DD70FBC12C}" type="slidenum">
              <a:rPr lang="en-GB"/>
              <a:t>18</a:t>
            </a:fld>
            <a:endParaRPr lang="en-GB"/>
          </a:p>
        </p:txBody>
      </p:sp>
    </p:spTree>
    <p:extLst>
      <p:ext uri="{BB962C8B-B14F-4D97-AF65-F5344CB8AC3E}">
        <p14:creationId xmlns:p14="http://schemas.microsoft.com/office/powerpoint/2010/main" val="3758192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2F3F7-A256-FAE9-46A7-EA4D1D34BC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398DEB-1717-1AF0-21B3-84BA557FFE3E}"/>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58380224-BD48-1103-7416-CECC7EE3BB03}"/>
              </a:ext>
            </a:extLst>
          </p:cNvPr>
          <p:cNvSpPr>
            <a:spLocks noGrp="1"/>
          </p:cNvSpPr>
          <p:nvPr>
            <p:ph type="body" idx="1"/>
          </p:nvPr>
        </p:nvSpPr>
        <p:spPr/>
        <p:txBody>
          <a:bodyPr/>
          <a:lstStyle/>
          <a:p>
            <a:r>
              <a:rPr lang="en-US">
                <a:ea typeface="Calibri"/>
                <a:cs typeface="Calibri"/>
              </a:rPr>
              <a:t>Create webpage</a:t>
            </a:r>
          </a:p>
          <a:p>
            <a:r>
              <a:rPr lang="en-US">
                <a:ea typeface="Calibri"/>
                <a:cs typeface="Calibri"/>
              </a:rPr>
              <a:t>Add to webpage </a:t>
            </a:r>
            <a:r>
              <a:rPr lang="en-GB">
                <a:hlinkClick r:id="rId3"/>
              </a:rPr>
              <a:t>Leadership pillar | Turas | Learn</a:t>
            </a:r>
            <a:endParaRPr lang="en-US">
              <a:ea typeface="Calibri"/>
              <a:cs typeface="Calibri"/>
            </a:endParaRPr>
          </a:p>
          <a:p>
            <a:pPr algn="l">
              <a:buFont typeface="Arial" panose="020B0604020202020204" pitchFamily="34" charset="0"/>
              <a:buChar char="•"/>
            </a:pPr>
            <a:r>
              <a:rPr lang="en-US" err="1">
                <a:ea typeface="Calibri"/>
                <a:cs typeface="Calibri"/>
              </a:rPr>
              <a:t>Tookit</a:t>
            </a:r>
            <a:r>
              <a:rPr lang="en-US">
                <a:ea typeface="Calibri"/>
                <a:cs typeface="Calibri"/>
              </a:rPr>
              <a:t> </a:t>
            </a:r>
            <a:r>
              <a:rPr lang="en-GB">
                <a:hlinkClick r:id="rId4"/>
              </a:rPr>
              <a:t>Advanced practice toolkit | Turas | Learn</a:t>
            </a:r>
            <a:endParaRPr lang="en-GB"/>
          </a:p>
          <a:p>
            <a:pPr algn="l">
              <a:buFont typeface="Arial" panose="020B0604020202020204" pitchFamily="34" charset="0"/>
              <a:buChar char="•"/>
            </a:pPr>
            <a:r>
              <a:rPr lang="en-GB" b="0" i="0" u="sng">
                <a:solidFill>
                  <a:srgbClr val="1D1D1D"/>
                </a:solidFill>
                <a:effectLst/>
                <a:latin typeface="Source Sans Pro" panose="020B0503030403020204" pitchFamily="34" charset="0"/>
                <a:hlinkClick r:id="rId5"/>
              </a:rPr>
              <a:t>Introduction to Advanced Practice</a:t>
            </a:r>
            <a:endParaRPr lang="en-GB" b="0" i="0">
              <a:solidFill>
                <a:srgbClr val="1D1D1D"/>
              </a:solidFill>
              <a:effectLst/>
              <a:latin typeface="Source Sans Pro" panose="020B0503030403020204" pitchFamily="34" charset="0"/>
            </a:endParaRPr>
          </a:p>
          <a:p>
            <a:pPr algn="l">
              <a:buFont typeface="Arial" panose="020B0604020202020204" pitchFamily="34" charset="0"/>
              <a:buChar char="•"/>
            </a:pPr>
            <a:r>
              <a:rPr lang="en-GB" b="0" i="0" u="none" strike="noStrike">
                <a:solidFill>
                  <a:srgbClr val="1D1D1D"/>
                </a:solidFill>
                <a:effectLst/>
                <a:latin typeface="Source Sans Pro" panose="020B0503030403020204" pitchFamily="34" charset="0"/>
                <a:hlinkClick r:id="rId6"/>
              </a:rPr>
              <a:t>Professional Development and Advanced Practice</a:t>
            </a:r>
            <a:endParaRPr lang="en-GB" b="0" i="0">
              <a:solidFill>
                <a:srgbClr val="1D1D1D"/>
              </a:solidFill>
              <a:effectLst/>
              <a:latin typeface="Source Sans Pro" panose="020B0503030403020204" pitchFamily="34" charset="0"/>
            </a:endParaRPr>
          </a:p>
          <a:p>
            <a:pPr algn="l">
              <a:buFont typeface="Arial" panose="020B0604020202020204" pitchFamily="34" charset="0"/>
              <a:buChar char="•"/>
            </a:pPr>
            <a:endParaRPr lang="en-GB"/>
          </a:p>
          <a:p>
            <a:pPr algn="l">
              <a:buFont typeface="Arial" panose="020B0604020202020204" pitchFamily="34" charset="0"/>
              <a:buChar char="•"/>
            </a:pPr>
            <a:r>
              <a:rPr lang="en-GB" b="1" i="0" u="none" strike="noStrike">
                <a:solidFill>
                  <a:srgbClr val="000000"/>
                </a:solidFill>
                <a:effectLst/>
                <a:latin typeface="Source Sans Pro" panose="020F0502020204030204" pitchFamily="34" charset="0"/>
                <a:hlinkClick r:id="rId7"/>
              </a:rPr>
              <a:t>Pillars of practice</a:t>
            </a:r>
            <a:endParaRPr lang="en-GB" b="0" i="0">
              <a:solidFill>
                <a:srgbClr val="1D1D1D"/>
              </a:solidFill>
              <a:effectLst/>
              <a:latin typeface="Source Sans Pro" panose="020F0502020204030204" pitchFamily="34" charset="0"/>
            </a:endParaRPr>
          </a:p>
          <a:p>
            <a:pPr algn="l">
              <a:buFont typeface="Arial" panose="020B0604020202020204" pitchFamily="34" charset="0"/>
              <a:buChar char="•"/>
            </a:pPr>
            <a:r>
              <a:rPr lang="en-GB" b="0" i="0" u="none" strike="noStrike">
                <a:solidFill>
                  <a:srgbClr val="1D1D1D"/>
                </a:solidFill>
                <a:effectLst/>
                <a:latin typeface="Source Sans Pro" panose="020F0502020204030204" pitchFamily="34" charset="0"/>
                <a:hlinkClick r:id="rId8"/>
              </a:rPr>
              <a:t>Clinical practice pillar</a:t>
            </a:r>
            <a:endParaRPr lang="en-GB" b="0" i="0">
              <a:solidFill>
                <a:srgbClr val="1D1D1D"/>
              </a:solidFill>
              <a:effectLst/>
              <a:latin typeface="Source Sans Pro" panose="020F0502020204030204" pitchFamily="34" charset="0"/>
            </a:endParaRPr>
          </a:p>
          <a:p>
            <a:pPr algn="l">
              <a:buFont typeface="Arial" panose="020B0604020202020204" pitchFamily="34" charset="0"/>
              <a:buChar char="•"/>
            </a:pPr>
            <a:r>
              <a:rPr lang="en-GB" b="0" i="0" u="none" strike="noStrike">
                <a:solidFill>
                  <a:srgbClr val="1D1D1D"/>
                </a:solidFill>
                <a:effectLst/>
                <a:latin typeface="Source Sans Pro" panose="020F0502020204030204" pitchFamily="34" charset="0"/>
                <a:hlinkClick r:id="rId9"/>
              </a:rPr>
              <a:t>Facilitation of Learning pillar</a:t>
            </a:r>
            <a:endParaRPr lang="en-GB" b="0" i="0">
              <a:solidFill>
                <a:srgbClr val="1D1D1D"/>
              </a:solidFill>
              <a:effectLst/>
              <a:latin typeface="Source Sans Pro" panose="020F0502020204030204" pitchFamily="34" charset="0"/>
            </a:endParaRPr>
          </a:p>
          <a:p>
            <a:pPr algn="l">
              <a:buFont typeface="Arial" panose="020B0604020202020204" pitchFamily="34" charset="0"/>
              <a:buChar char="•"/>
            </a:pPr>
            <a:r>
              <a:rPr lang="en-GB" b="0" i="0" u="none" strike="noStrike">
                <a:solidFill>
                  <a:srgbClr val="1D1D1D"/>
                </a:solidFill>
                <a:effectLst/>
                <a:latin typeface="Source Sans Pro" panose="020F0502020204030204" pitchFamily="34" charset="0"/>
                <a:hlinkClick r:id="rId10"/>
              </a:rPr>
              <a:t>Leadership pillar</a:t>
            </a:r>
            <a:endParaRPr lang="en-GB" b="0" i="0">
              <a:solidFill>
                <a:srgbClr val="1D1D1D"/>
              </a:solidFill>
              <a:effectLst/>
              <a:latin typeface="Source Sans Pro" panose="020F0502020204030204" pitchFamily="34" charset="0"/>
            </a:endParaRPr>
          </a:p>
          <a:p>
            <a:pPr algn="l">
              <a:buFont typeface="Arial" panose="020B0604020202020204" pitchFamily="34" charset="0"/>
              <a:buChar char="•"/>
            </a:pPr>
            <a:r>
              <a:rPr lang="en-GB" b="0" i="0" u="sng">
                <a:solidFill>
                  <a:srgbClr val="1D1D1D"/>
                </a:solidFill>
                <a:effectLst/>
                <a:latin typeface="Source Sans Pro" panose="020F0502020204030204" pitchFamily="34" charset="0"/>
                <a:hlinkClick r:id="rId11"/>
              </a:rPr>
              <a:t>Evidence, research and development pillar</a:t>
            </a:r>
            <a:endParaRPr lang="en-GB" b="0" i="0" u="sng">
              <a:solidFill>
                <a:srgbClr val="1D1D1D"/>
              </a:solidFill>
              <a:effectLst/>
              <a:latin typeface="Source Sans Pro" panose="020F0502020204030204" pitchFamily="34" charset="0"/>
            </a:endParaRPr>
          </a:p>
          <a:p>
            <a:pPr algn="l">
              <a:buFont typeface="Arial" panose="020B0604020202020204" pitchFamily="34" charset="0"/>
              <a:buChar char="•"/>
            </a:pPr>
            <a:r>
              <a:rPr lang="en-GB" b="0" i="0" u="sng">
                <a:solidFill>
                  <a:srgbClr val="1D1D1D"/>
                </a:solidFill>
                <a:effectLst/>
                <a:latin typeface="Source Sans Pro" panose="020F0502020204030204" pitchFamily="34" charset="0"/>
              </a:rPr>
              <a:t>Leadership </a:t>
            </a:r>
            <a:r>
              <a:rPr lang="en-GB" b="0" i="0" u="sng" err="1">
                <a:solidFill>
                  <a:srgbClr val="1D1D1D"/>
                </a:solidFill>
                <a:effectLst/>
                <a:latin typeface="Source Sans Pro" panose="020F0502020204030204" pitchFamily="34" charset="0"/>
              </a:rPr>
              <a:t>Pllar</a:t>
            </a:r>
            <a:r>
              <a:rPr lang="en-GB" b="0" i="0" u="sng">
                <a:solidFill>
                  <a:srgbClr val="1D1D1D"/>
                </a:solidFill>
                <a:effectLst/>
                <a:latin typeface="Source Sans Pro" panose="020F0502020204030204" pitchFamily="34" charset="0"/>
              </a:rPr>
              <a:t> </a:t>
            </a:r>
            <a:r>
              <a:rPr lang="en-GB">
                <a:hlinkClick r:id="rId10"/>
              </a:rPr>
              <a:t>Leadership pillar | Turas | Learn</a:t>
            </a:r>
            <a:endParaRPr lang="en-GB"/>
          </a:p>
          <a:p>
            <a:pPr algn="l">
              <a:buFont typeface="Arial" panose="020B0604020202020204" pitchFamily="34" charset="0"/>
              <a:buChar char="•"/>
            </a:pPr>
            <a:r>
              <a:rPr lang="en-GB"/>
              <a:t>Clinical Pillar </a:t>
            </a:r>
            <a:r>
              <a:rPr lang="en-GB">
                <a:hlinkClick r:id="rId8"/>
              </a:rPr>
              <a:t>Clinical practice pillar | Turas | Learn</a:t>
            </a:r>
            <a:endParaRPr lang="en-GB"/>
          </a:p>
          <a:p>
            <a:pPr algn="l">
              <a:buFont typeface="Arial" panose="020B0604020202020204" pitchFamily="34" charset="0"/>
              <a:buChar char="•"/>
            </a:pPr>
            <a:r>
              <a:rPr lang="en-GB"/>
              <a:t>Education Pillar </a:t>
            </a:r>
            <a:r>
              <a:rPr lang="en-GB">
                <a:hlinkClick r:id="rId9"/>
              </a:rPr>
              <a:t>Facilitation of Learning pillar | Turas | Learn</a:t>
            </a:r>
            <a:endParaRPr lang="en-GB"/>
          </a:p>
          <a:p>
            <a:pPr algn="l">
              <a:buFont typeface="Arial" panose="020B0604020202020204" pitchFamily="34" charset="0"/>
              <a:buChar char="•"/>
            </a:pPr>
            <a:r>
              <a:rPr lang="en-GB"/>
              <a:t>Research Pillar </a:t>
            </a:r>
            <a:r>
              <a:rPr lang="en-GB">
                <a:hlinkClick r:id="rId12"/>
              </a:rPr>
              <a:t>Evidence, research and development pillar | Turas | Learn</a:t>
            </a:r>
            <a:endParaRPr lang="en-GB"/>
          </a:p>
          <a:p>
            <a:pPr algn="l">
              <a:buFont typeface="Arial" panose="020B0604020202020204" pitchFamily="34" charset="0"/>
              <a:buChar char="•"/>
            </a:pPr>
            <a:r>
              <a:rPr lang="en-GB"/>
              <a:t>Developing leadership knowledge and skills </a:t>
            </a:r>
            <a:r>
              <a:rPr lang="en-GB">
                <a:hlinkClick r:id="rId12"/>
              </a:rPr>
              <a:t>Evidence, research and development pillar | Turas | Learn</a:t>
            </a:r>
            <a:endParaRPr lang="en-GB"/>
          </a:p>
          <a:p>
            <a:pPr algn="l">
              <a:buFont typeface="Arial" panose="020B0604020202020204" pitchFamily="34" charset="0"/>
              <a:buChar char="•"/>
            </a:pPr>
            <a:endParaRPr lang="en-GB"/>
          </a:p>
          <a:p>
            <a:pPr algn="l">
              <a:spcAft>
                <a:spcPts val="1500"/>
              </a:spcAft>
              <a:buFont typeface="Arial" panose="020B0604020202020204" pitchFamily="34" charset="0"/>
              <a:buChar char="•"/>
            </a:pPr>
            <a:r>
              <a:rPr lang="en-GB"/>
              <a:t>Working with others </a:t>
            </a:r>
            <a:r>
              <a:rPr lang="en-GB" b="0" i="0">
                <a:solidFill>
                  <a:srgbClr val="1D1D1D"/>
                </a:solidFill>
                <a:effectLst/>
                <a:latin typeface="Source Sans Pro" panose="020B0503030403020204" pitchFamily="34" charset="0"/>
              </a:rPr>
              <a:t>Beginning </a:t>
            </a:r>
            <a:r>
              <a:rPr lang="en-GB" b="0" i="0" u="sng">
                <a:solidFill>
                  <a:srgbClr val="0563C1"/>
                </a:solidFill>
                <a:effectLst/>
                <a:latin typeface="Source Sans Pro" panose="020B0503030403020204" pitchFamily="34" charset="0"/>
                <a:hlinkClick r:id="rId13"/>
              </a:rPr>
              <a:t>Managing people and resources | Turas | Learn (</a:t>
            </a:r>
            <a:r>
              <a:rPr lang="en-GB" b="0" i="0" u="sng" err="1">
                <a:solidFill>
                  <a:srgbClr val="0563C1"/>
                </a:solidFill>
                <a:effectLst/>
                <a:latin typeface="Source Sans Pro" panose="020B0503030403020204" pitchFamily="34" charset="0"/>
                <a:hlinkClick r:id="rId13"/>
              </a:rPr>
              <a:t>nhs.scot</a:t>
            </a:r>
            <a:r>
              <a:rPr lang="en-GB" b="0" i="0" u="sng">
                <a:solidFill>
                  <a:srgbClr val="0563C1"/>
                </a:solidFill>
                <a:effectLst/>
                <a:latin typeface="Source Sans Pro" panose="020B0503030403020204" pitchFamily="34" charset="0"/>
                <a:hlinkClick r:id="rId13"/>
              </a:rPr>
              <a:t>)</a:t>
            </a:r>
            <a:endParaRPr lang="en-GB" b="0" i="0">
              <a:solidFill>
                <a:srgbClr val="1D1D1D"/>
              </a:solidFill>
              <a:effectLst/>
              <a:latin typeface="Source Sans Pro" panose="020B0503030403020204" pitchFamily="34" charset="0"/>
            </a:endParaRPr>
          </a:p>
          <a:p>
            <a:pPr algn="l">
              <a:spcAft>
                <a:spcPts val="1500"/>
              </a:spcAft>
              <a:buFont typeface="Arial" panose="020B0604020202020204" pitchFamily="34" charset="0"/>
              <a:buChar char="•"/>
            </a:pPr>
            <a:r>
              <a:rPr lang="en-GB" b="0" i="0">
                <a:solidFill>
                  <a:srgbClr val="1D1D1D"/>
                </a:solidFill>
                <a:effectLst/>
                <a:latin typeface="Source Sans Pro" panose="020B0503030403020204" pitchFamily="34" charset="0"/>
              </a:rPr>
              <a:t>Developing </a:t>
            </a:r>
            <a:r>
              <a:rPr lang="en-GB" b="0" i="0" u="sng">
                <a:solidFill>
                  <a:srgbClr val="0563C1"/>
                </a:solidFill>
                <a:effectLst/>
                <a:latin typeface="Source Sans Pro" panose="020B0503030403020204" pitchFamily="34" charset="0"/>
                <a:hlinkClick r:id="rId13"/>
              </a:rPr>
              <a:t>Managing people and resources | Turas | Learn (</a:t>
            </a:r>
            <a:r>
              <a:rPr lang="en-GB" b="0" i="0" u="sng" err="1">
                <a:solidFill>
                  <a:srgbClr val="0563C1"/>
                </a:solidFill>
                <a:effectLst/>
                <a:latin typeface="Source Sans Pro" panose="020B0503030403020204" pitchFamily="34" charset="0"/>
                <a:hlinkClick r:id="rId13"/>
              </a:rPr>
              <a:t>nhs.scot</a:t>
            </a:r>
            <a:r>
              <a:rPr lang="en-GB" b="0" i="0" u="sng">
                <a:solidFill>
                  <a:srgbClr val="0563C1"/>
                </a:solidFill>
                <a:effectLst/>
                <a:latin typeface="Source Sans Pro" panose="020B0503030403020204" pitchFamily="34" charset="0"/>
                <a:hlinkClick r:id="rId13"/>
              </a:rPr>
              <a:t>)</a:t>
            </a:r>
            <a:endParaRPr lang="en-GB" b="0" i="0">
              <a:solidFill>
                <a:srgbClr val="1D1D1D"/>
              </a:solidFill>
              <a:effectLst/>
              <a:latin typeface="Source Sans Pro" panose="020B0503030403020204" pitchFamily="34" charset="0"/>
            </a:endParaRPr>
          </a:p>
          <a:p>
            <a:pPr algn="l">
              <a:spcAft>
                <a:spcPts val="1500"/>
              </a:spcAft>
              <a:buFont typeface="Arial" panose="020B0604020202020204" pitchFamily="34" charset="0"/>
              <a:buChar char="•"/>
            </a:pPr>
            <a:r>
              <a:rPr lang="en-GB" b="0" i="0">
                <a:solidFill>
                  <a:srgbClr val="1D1D1D"/>
                </a:solidFill>
                <a:effectLst/>
                <a:latin typeface="Source Sans Pro" panose="020B0503030403020204" pitchFamily="34" charset="0"/>
              </a:rPr>
              <a:t>Extending </a:t>
            </a:r>
            <a:r>
              <a:rPr lang="en-GB" b="0" i="0" u="sng">
                <a:solidFill>
                  <a:srgbClr val="0563C1"/>
                </a:solidFill>
                <a:effectLst/>
                <a:latin typeface="Source Sans Pro" panose="020B0503030403020204" pitchFamily="34" charset="0"/>
                <a:hlinkClick r:id="rId14"/>
              </a:rPr>
              <a:t>Managing people and resources | Turas | Learn (</a:t>
            </a:r>
            <a:r>
              <a:rPr lang="en-GB" b="0" i="0" u="sng" err="1">
                <a:solidFill>
                  <a:srgbClr val="0563C1"/>
                </a:solidFill>
                <a:effectLst/>
                <a:latin typeface="Source Sans Pro" panose="020B0503030403020204" pitchFamily="34" charset="0"/>
                <a:hlinkClick r:id="rId14"/>
              </a:rPr>
              <a:t>nhs.scot</a:t>
            </a:r>
            <a:r>
              <a:rPr lang="en-GB" b="0" i="0" u="sng">
                <a:solidFill>
                  <a:srgbClr val="0563C1"/>
                </a:solidFill>
                <a:effectLst/>
                <a:latin typeface="Source Sans Pro" panose="020B0503030403020204" pitchFamily="34" charset="0"/>
                <a:hlinkClick r:id="rId14"/>
              </a:rPr>
              <a:t>)</a:t>
            </a:r>
            <a:endParaRPr lang="en-GB" b="0" i="0" u="sng">
              <a:solidFill>
                <a:srgbClr val="0563C1"/>
              </a:solidFill>
              <a:effectLst/>
              <a:latin typeface="Source Sans Pro" panose="020B0503030403020204" pitchFamily="34" charset="0"/>
            </a:endParaRPr>
          </a:p>
          <a:p>
            <a:pPr algn="l">
              <a:spcAft>
                <a:spcPts val="1500"/>
              </a:spcAft>
              <a:buFont typeface="Arial" panose="020B0604020202020204" pitchFamily="34" charset="0"/>
              <a:buChar char="•"/>
            </a:pPr>
            <a:endParaRPr lang="en-GB" b="0" i="0">
              <a:solidFill>
                <a:srgbClr val="1D1D1D"/>
              </a:solidFill>
              <a:effectLst/>
              <a:latin typeface="Source Sans Pro" panose="020B0503030403020204" pitchFamily="34" charset="0"/>
            </a:endParaRPr>
          </a:p>
          <a:p>
            <a:pPr algn="l">
              <a:buFont typeface="Arial" panose="020B0604020202020204" pitchFamily="34" charset="0"/>
              <a:buChar char="•"/>
            </a:pPr>
            <a:r>
              <a:rPr lang="en-GB">
                <a:hlinkClick r:id="rId15"/>
              </a:rPr>
              <a:t> Myers Briggs Type Preferences Perception Judgment</a:t>
            </a:r>
            <a:endParaRPr lang="en-GB"/>
          </a:p>
          <a:p>
            <a:pPr algn="l">
              <a:buFont typeface="Arial" panose="020B0604020202020204" pitchFamily="34" charset="0"/>
              <a:buChar char="•"/>
            </a:pPr>
            <a:r>
              <a:rPr lang="en-GB" err="1"/>
              <a:t>Myrersbriggs</a:t>
            </a:r>
            <a:r>
              <a:rPr lang="en-GB"/>
              <a:t> </a:t>
            </a:r>
          </a:p>
          <a:p>
            <a:pPr algn="l">
              <a:buFont typeface="Arial" panose="020B0604020202020204" pitchFamily="34" charset="0"/>
              <a:buChar char="•"/>
            </a:pPr>
            <a:endParaRPr lang="en-GB"/>
          </a:p>
          <a:p>
            <a:pPr algn="l">
              <a:buFont typeface="Arial" panose="020B0604020202020204" pitchFamily="34" charset="0"/>
              <a:buChar char="•"/>
            </a:pPr>
            <a:endParaRPr lang="en-GB" b="0" i="0">
              <a:solidFill>
                <a:srgbClr val="1D1D1D"/>
              </a:solidFill>
              <a:effectLst/>
              <a:latin typeface="Source Sans Pro" panose="020F0502020204030204" pitchFamily="34" charset="0"/>
            </a:endParaRPr>
          </a:p>
          <a:p>
            <a:endParaRPr lang="en-US">
              <a:ea typeface="Calibri"/>
              <a:cs typeface="Calibri"/>
            </a:endParaRPr>
          </a:p>
        </p:txBody>
      </p:sp>
      <p:sp>
        <p:nvSpPr>
          <p:cNvPr id="4" name="Slide Number Placeholder 3">
            <a:extLst>
              <a:ext uri="{FF2B5EF4-FFF2-40B4-BE49-F238E27FC236}">
                <a16:creationId xmlns:a16="http://schemas.microsoft.com/office/drawing/2014/main" id="{968DF6FA-820B-68B5-4925-E705960EBAF1}"/>
              </a:ext>
            </a:extLst>
          </p:cNvPr>
          <p:cNvSpPr>
            <a:spLocks noGrp="1"/>
          </p:cNvSpPr>
          <p:nvPr>
            <p:ph type="sldNum" sz="quarter" idx="5"/>
          </p:nvPr>
        </p:nvSpPr>
        <p:spPr/>
        <p:txBody>
          <a:bodyPr/>
          <a:lstStyle/>
          <a:p>
            <a:fld id="{29392506-8B0F-4919-BB73-B1DD70FBC12C}" type="slidenum">
              <a:rPr lang="en-GB"/>
              <a:t>19</a:t>
            </a:fld>
            <a:endParaRPr lang="en-GB"/>
          </a:p>
        </p:txBody>
      </p:sp>
    </p:spTree>
    <p:extLst>
      <p:ext uri="{BB962C8B-B14F-4D97-AF65-F5344CB8AC3E}">
        <p14:creationId xmlns:p14="http://schemas.microsoft.com/office/powerpoint/2010/main" val="3600943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710494-CC03-CF2D-1BA4-5383F607A2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625EFD-04BE-7943-69B4-CA97A5DC5E67}"/>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8D424B29-B552-41E3-C5E2-A71BEB9D9F27}"/>
              </a:ext>
            </a:extLst>
          </p:cNvPr>
          <p:cNvSpPr>
            <a:spLocks noGrp="1"/>
          </p:cNvSpPr>
          <p:nvPr>
            <p:ph type="body" idx="1"/>
          </p:nvPr>
        </p:nvSpPr>
        <p:spPr/>
        <p:txBody>
          <a:bodyPr/>
          <a:lstStyle/>
          <a:p>
            <a:r>
              <a:rPr lang="en-US">
                <a:ea typeface="Calibri"/>
                <a:cs typeface="Calibri"/>
              </a:rPr>
              <a:t>Create webpage</a:t>
            </a:r>
          </a:p>
          <a:p>
            <a:r>
              <a:rPr lang="en-US">
                <a:ea typeface="Calibri"/>
                <a:cs typeface="Calibri"/>
              </a:rPr>
              <a:t>Add to webpage </a:t>
            </a:r>
            <a:r>
              <a:rPr lang="en-GB">
                <a:hlinkClick r:id="rId3"/>
              </a:rPr>
              <a:t>Leadership pillar | Turas | Learn</a:t>
            </a:r>
            <a:endParaRPr lang="en-US">
              <a:ea typeface="Calibri"/>
              <a:cs typeface="Calibri"/>
            </a:endParaRPr>
          </a:p>
          <a:p>
            <a:pPr algn="l">
              <a:buFont typeface="Arial" panose="020B0604020202020204" pitchFamily="34" charset="0"/>
              <a:buChar char="•"/>
            </a:pPr>
            <a:r>
              <a:rPr lang="en-US" err="1">
                <a:ea typeface="Calibri"/>
                <a:cs typeface="Calibri"/>
              </a:rPr>
              <a:t>Tookit</a:t>
            </a:r>
            <a:r>
              <a:rPr lang="en-US">
                <a:ea typeface="Calibri"/>
                <a:cs typeface="Calibri"/>
              </a:rPr>
              <a:t> </a:t>
            </a:r>
            <a:r>
              <a:rPr lang="en-GB">
                <a:hlinkClick r:id="rId4"/>
              </a:rPr>
              <a:t>Advanced practice toolkit | Turas | Learn</a:t>
            </a:r>
            <a:endParaRPr lang="en-GB"/>
          </a:p>
          <a:p>
            <a:pPr algn="l">
              <a:buFont typeface="Arial" panose="020B0604020202020204" pitchFamily="34" charset="0"/>
              <a:buChar char="•"/>
            </a:pPr>
            <a:r>
              <a:rPr lang="en-GB" b="0" i="0" u="sng">
                <a:solidFill>
                  <a:srgbClr val="1D1D1D"/>
                </a:solidFill>
                <a:effectLst/>
                <a:latin typeface="Source Sans Pro" panose="020B0503030403020204" pitchFamily="34" charset="0"/>
                <a:hlinkClick r:id="rId5"/>
              </a:rPr>
              <a:t>Introduction to Advanced Practice</a:t>
            </a:r>
            <a:endParaRPr lang="en-GB" b="0" i="0">
              <a:solidFill>
                <a:srgbClr val="1D1D1D"/>
              </a:solidFill>
              <a:effectLst/>
              <a:latin typeface="Source Sans Pro" panose="020B0503030403020204" pitchFamily="34" charset="0"/>
            </a:endParaRPr>
          </a:p>
          <a:p>
            <a:pPr algn="l">
              <a:buFont typeface="Arial" panose="020B0604020202020204" pitchFamily="34" charset="0"/>
              <a:buChar char="•"/>
            </a:pPr>
            <a:r>
              <a:rPr lang="en-GB" b="0" i="0" u="none" strike="noStrike">
                <a:solidFill>
                  <a:srgbClr val="1D1D1D"/>
                </a:solidFill>
                <a:effectLst/>
                <a:latin typeface="Source Sans Pro" panose="020B0503030403020204" pitchFamily="34" charset="0"/>
                <a:hlinkClick r:id="rId6"/>
              </a:rPr>
              <a:t>Professional Development and Advanced Practice</a:t>
            </a:r>
            <a:endParaRPr lang="en-GB" b="0" i="0">
              <a:solidFill>
                <a:srgbClr val="1D1D1D"/>
              </a:solidFill>
              <a:effectLst/>
              <a:latin typeface="Source Sans Pro" panose="020B0503030403020204" pitchFamily="34" charset="0"/>
            </a:endParaRPr>
          </a:p>
          <a:p>
            <a:pPr algn="l">
              <a:buFont typeface="Arial" panose="020B0604020202020204" pitchFamily="34" charset="0"/>
              <a:buChar char="•"/>
            </a:pPr>
            <a:endParaRPr lang="en-GB"/>
          </a:p>
          <a:p>
            <a:pPr algn="l">
              <a:buFont typeface="Arial" panose="020B0604020202020204" pitchFamily="34" charset="0"/>
              <a:buChar char="•"/>
            </a:pPr>
            <a:r>
              <a:rPr lang="en-GB" b="1" i="0" u="none" strike="noStrike">
                <a:solidFill>
                  <a:srgbClr val="000000"/>
                </a:solidFill>
                <a:effectLst/>
                <a:latin typeface="Source Sans Pro" panose="020F0502020204030204" pitchFamily="34" charset="0"/>
                <a:hlinkClick r:id="rId7"/>
              </a:rPr>
              <a:t>Pillars of practice</a:t>
            </a:r>
            <a:endParaRPr lang="en-GB" b="0" i="0">
              <a:solidFill>
                <a:srgbClr val="1D1D1D"/>
              </a:solidFill>
              <a:effectLst/>
              <a:latin typeface="Source Sans Pro" panose="020F0502020204030204" pitchFamily="34" charset="0"/>
            </a:endParaRPr>
          </a:p>
          <a:p>
            <a:pPr algn="l">
              <a:buFont typeface="Arial" panose="020B0604020202020204" pitchFamily="34" charset="0"/>
              <a:buChar char="•"/>
            </a:pPr>
            <a:r>
              <a:rPr lang="en-GB" b="0" i="0" u="none" strike="noStrike">
                <a:solidFill>
                  <a:srgbClr val="1D1D1D"/>
                </a:solidFill>
                <a:effectLst/>
                <a:latin typeface="Source Sans Pro" panose="020F0502020204030204" pitchFamily="34" charset="0"/>
                <a:hlinkClick r:id="rId8"/>
              </a:rPr>
              <a:t>Clinical practice pillar</a:t>
            </a:r>
            <a:endParaRPr lang="en-GB" b="0" i="0">
              <a:solidFill>
                <a:srgbClr val="1D1D1D"/>
              </a:solidFill>
              <a:effectLst/>
              <a:latin typeface="Source Sans Pro" panose="020F0502020204030204" pitchFamily="34" charset="0"/>
            </a:endParaRPr>
          </a:p>
          <a:p>
            <a:pPr algn="l">
              <a:buFont typeface="Arial" panose="020B0604020202020204" pitchFamily="34" charset="0"/>
              <a:buChar char="•"/>
            </a:pPr>
            <a:r>
              <a:rPr lang="en-GB" b="0" i="0" u="none" strike="noStrike">
                <a:solidFill>
                  <a:srgbClr val="1D1D1D"/>
                </a:solidFill>
                <a:effectLst/>
                <a:latin typeface="Source Sans Pro" panose="020F0502020204030204" pitchFamily="34" charset="0"/>
                <a:hlinkClick r:id="rId9"/>
              </a:rPr>
              <a:t>Facilitation of Learning pillar</a:t>
            </a:r>
            <a:endParaRPr lang="en-GB" b="0" i="0">
              <a:solidFill>
                <a:srgbClr val="1D1D1D"/>
              </a:solidFill>
              <a:effectLst/>
              <a:latin typeface="Source Sans Pro" panose="020F0502020204030204" pitchFamily="34" charset="0"/>
            </a:endParaRPr>
          </a:p>
          <a:p>
            <a:pPr algn="l">
              <a:buFont typeface="Arial" panose="020B0604020202020204" pitchFamily="34" charset="0"/>
              <a:buChar char="•"/>
            </a:pPr>
            <a:r>
              <a:rPr lang="en-GB" b="0" i="0" u="none" strike="noStrike">
                <a:solidFill>
                  <a:srgbClr val="1D1D1D"/>
                </a:solidFill>
                <a:effectLst/>
                <a:latin typeface="Source Sans Pro" panose="020F0502020204030204" pitchFamily="34" charset="0"/>
                <a:hlinkClick r:id="rId10"/>
              </a:rPr>
              <a:t>Leadership pillar</a:t>
            </a:r>
            <a:endParaRPr lang="en-GB" b="0" i="0">
              <a:solidFill>
                <a:srgbClr val="1D1D1D"/>
              </a:solidFill>
              <a:effectLst/>
              <a:latin typeface="Source Sans Pro" panose="020F0502020204030204" pitchFamily="34" charset="0"/>
            </a:endParaRPr>
          </a:p>
          <a:p>
            <a:pPr algn="l">
              <a:buFont typeface="Arial" panose="020B0604020202020204" pitchFamily="34" charset="0"/>
              <a:buChar char="•"/>
            </a:pPr>
            <a:r>
              <a:rPr lang="en-GB" b="0" i="0" u="sng">
                <a:solidFill>
                  <a:srgbClr val="1D1D1D"/>
                </a:solidFill>
                <a:effectLst/>
                <a:latin typeface="Source Sans Pro" panose="020F0502020204030204" pitchFamily="34" charset="0"/>
                <a:hlinkClick r:id="rId11"/>
              </a:rPr>
              <a:t>Evidence, research and development pillar</a:t>
            </a:r>
            <a:endParaRPr lang="en-GB" b="0" i="0" u="sng">
              <a:solidFill>
                <a:srgbClr val="1D1D1D"/>
              </a:solidFill>
              <a:effectLst/>
              <a:latin typeface="Source Sans Pro" panose="020F0502020204030204" pitchFamily="34" charset="0"/>
            </a:endParaRPr>
          </a:p>
          <a:p>
            <a:pPr algn="l">
              <a:buFont typeface="Arial" panose="020B0604020202020204" pitchFamily="34" charset="0"/>
              <a:buChar char="•"/>
            </a:pPr>
            <a:r>
              <a:rPr lang="en-GB" b="0" i="0" u="sng">
                <a:solidFill>
                  <a:srgbClr val="1D1D1D"/>
                </a:solidFill>
                <a:effectLst/>
                <a:latin typeface="Source Sans Pro" panose="020F0502020204030204" pitchFamily="34" charset="0"/>
              </a:rPr>
              <a:t>Leadership </a:t>
            </a:r>
            <a:r>
              <a:rPr lang="en-GB" b="0" i="0" u="sng" err="1">
                <a:solidFill>
                  <a:srgbClr val="1D1D1D"/>
                </a:solidFill>
                <a:effectLst/>
                <a:latin typeface="Source Sans Pro" panose="020F0502020204030204" pitchFamily="34" charset="0"/>
              </a:rPr>
              <a:t>Pllar</a:t>
            </a:r>
            <a:r>
              <a:rPr lang="en-GB" b="0" i="0" u="sng">
                <a:solidFill>
                  <a:srgbClr val="1D1D1D"/>
                </a:solidFill>
                <a:effectLst/>
                <a:latin typeface="Source Sans Pro" panose="020F0502020204030204" pitchFamily="34" charset="0"/>
              </a:rPr>
              <a:t> </a:t>
            </a:r>
            <a:r>
              <a:rPr lang="en-GB">
                <a:hlinkClick r:id="rId10"/>
              </a:rPr>
              <a:t>Leadership pillar | Turas | Learn</a:t>
            </a:r>
            <a:endParaRPr lang="en-GB"/>
          </a:p>
          <a:p>
            <a:pPr algn="l">
              <a:buFont typeface="Arial" panose="020B0604020202020204" pitchFamily="34" charset="0"/>
              <a:buChar char="•"/>
            </a:pPr>
            <a:r>
              <a:rPr lang="en-GB"/>
              <a:t>Clinical Pillar </a:t>
            </a:r>
            <a:r>
              <a:rPr lang="en-GB">
                <a:hlinkClick r:id="rId8"/>
              </a:rPr>
              <a:t>Clinical practice pillar | Turas | Learn</a:t>
            </a:r>
            <a:endParaRPr lang="en-GB"/>
          </a:p>
          <a:p>
            <a:pPr algn="l">
              <a:buFont typeface="Arial" panose="020B0604020202020204" pitchFamily="34" charset="0"/>
              <a:buChar char="•"/>
            </a:pPr>
            <a:r>
              <a:rPr lang="en-GB"/>
              <a:t>Education Pillar </a:t>
            </a:r>
            <a:r>
              <a:rPr lang="en-GB">
                <a:hlinkClick r:id="rId9"/>
              </a:rPr>
              <a:t>Facilitation of Learning pillar | Turas | Learn</a:t>
            </a:r>
            <a:endParaRPr lang="en-GB"/>
          </a:p>
          <a:p>
            <a:pPr algn="l">
              <a:buFont typeface="Arial" panose="020B0604020202020204" pitchFamily="34" charset="0"/>
              <a:buChar char="•"/>
            </a:pPr>
            <a:r>
              <a:rPr lang="en-GB"/>
              <a:t>Research Pillar </a:t>
            </a:r>
            <a:r>
              <a:rPr lang="en-GB">
                <a:hlinkClick r:id="rId12"/>
              </a:rPr>
              <a:t>Evidence, research and development pillar | Turas | Learn</a:t>
            </a:r>
            <a:endParaRPr lang="en-GB"/>
          </a:p>
          <a:p>
            <a:pPr algn="l">
              <a:buFont typeface="Arial" panose="020B0604020202020204" pitchFamily="34" charset="0"/>
              <a:buChar char="•"/>
            </a:pPr>
            <a:r>
              <a:rPr lang="en-GB"/>
              <a:t>Developing leadership knowledge and skills </a:t>
            </a:r>
            <a:r>
              <a:rPr lang="en-GB">
                <a:hlinkClick r:id="rId12"/>
              </a:rPr>
              <a:t>Evidence, research and development pillar | Turas | Learn</a:t>
            </a:r>
            <a:endParaRPr lang="en-GB"/>
          </a:p>
          <a:p>
            <a:pPr algn="l">
              <a:buFont typeface="Arial" panose="020B0604020202020204" pitchFamily="34" charset="0"/>
              <a:buChar char="•"/>
            </a:pPr>
            <a:endParaRPr lang="en-GB"/>
          </a:p>
          <a:p>
            <a:pPr algn="l">
              <a:spcAft>
                <a:spcPts val="1500"/>
              </a:spcAft>
              <a:buFont typeface="Arial" panose="020B0604020202020204" pitchFamily="34" charset="0"/>
              <a:buChar char="•"/>
            </a:pPr>
            <a:r>
              <a:rPr lang="en-GB"/>
              <a:t>Working with others </a:t>
            </a:r>
            <a:r>
              <a:rPr lang="en-GB" b="0" i="0">
                <a:solidFill>
                  <a:srgbClr val="1D1D1D"/>
                </a:solidFill>
                <a:effectLst/>
                <a:latin typeface="Source Sans Pro" panose="020B0503030403020204" pitchFamily="34" charset="0"/>
              </a:rPr>
              <a:t>Beginning </a:t>
            </a:r>
            <a:r>
              <a:rPr lang="en-GB" b="0" i="0" u="sng">
                <a:solidFill>
                  <a:srgbClr val="0563C1"/>
                </a:solidFill>
                <a:effectLst/>
                <a:latin typeface="Source Sans Pro" panose="020B0503030403020204" pitchFamily="34" charset="0"/>
                <a:hlinkClick r:id="rId13"/>
              </a:rPr>
              <a:t>Managing people and resources | Turas | Learn (</a:t>
            </a:r>
            <a:r>
              <a:rPr lang="en-GB" b="0" i="0" u="sng" err="1">
                <a:solidFill>
                  <a:srgbClr val="0563C1"/>
                </a:solidFill>
                <a:effectLst/>
                <a:latin typeface="Source Sans Pro" panose="020B0503030403020204" pitchFamily="34" charset="0"/>
                <a:hlinkClick r:id="rId13"/>
              </a:rPr>
              <a:t>nhs.scot</a:t>
            </a:r>
            <a:r>
              <a:rPr lang="en-GB" b="0" i="0" u="sng">
                <a:solidFill>
                  <a:srgbClr val="0563C1"/>
                </a:solidFill>
                <a:effectLst/>
                <a:latin typeface="Source Sans Pro" panose="020B0503030403020204" pitchFamily="34" charset="0"/>
                <a:hlinkClick r:id="rId13"/>
              </a:rPr>
              <a:t>)</a:t>
            </a:r>
            <a:endParaRPr lang="en-GB" b="0" i="0">
              <a:solidFill>
                <a:srgbClr val="1D1D1D"/>
              </a:solidFill>
              <a:effectLst/>
              <a:latin typeface="Source Sans Pro" panose="020B0503030403020204" pitchFamily="34" charset="0"/>
            </a:endParaRPr>
          </a:p>
          <a:p>
            <a:pPr algn="l">
              <a:spcAft>
                <a:spcPts val="1500"/>
              </a:spcAft>
              <a:buFont typeface="Arial" panose="020B0604020202020204" pitchFamily="34" charset="0"/>
              <a:buChar char="•"/>
            </a:pPr>
            <a:r>
              <a:rPr lang="en-GB" b="0" i="0">
                <a:solidFill>
                  <a:srgbClr val="1D1D1D"/>
                </a:solidFill>
                <a:effectLst/>
                <a:latin typeface="Source Sans Pro" panose="020B0503030403020204" pitchFamily="34" charset="0"/>
              </a:rPr>
              <a:t>Developing </a:t>
            </a:r>
            <a:r>
              <a:rPr lang="en-GB" b="0" i="0" u="sng">
                <a:solidFill>
                  <a:srgbClr val="0563C1"/>
                </a:solidFill>
                <a:effectLst/>
                <a:latin typeface="Source Sans Pro" panose="020B0503030403020204" pitchFamily="34" charset="0"/>
                <a:hlinkClick r:id="rId13"/>
              </a:rPr>
              <a:t>Managing people and resources | Turas | Learn (</a:t>
            </a:r>
            <a:r>
              <a:rPr lang="en-GB" b="0" i="0" u="sng" err="1">
                <a:solidFill>
                  <a:srgbClr val="0563C1"/>
                </a:solidFill>
                <a:effectLst/>
                <a:latin typeface="Source Sans Pro" panose="020B0503030403020204" pitchFamily="34" charset="0"/>
                <a:hlinkClick r:id="rId13"/>
              </a:rPr>
              <a:t>nhs.scot</a:t>
            </a:r>
            <a:r>
              <a:rPr lang="en-GB" b="0" i="0" u="sng">
                <a:solidFill>
                  <a:srgbClr val="0563C1"/>
                </a:solidFill>
                <a:effectLst/>
                <a:latin typeface="Source Sans Pro" panose="020B0503030403020204" pitchFamily="34" charset="0"/>
                <a:hlinkClick r:id="rId13"/>
              </a:rPr>
              <a:t>)</a:t>
            </a:r>
            <a:endParaRPr lang="en-GB" b="0" i="0">
              <a:solidFill>
                <a:srgbClr val="1D1D1D"/>
              </a:solidFill>
              <a:effectLst/>
              <a:latin typeface="Source Sans Pro" panose="020B0503030403020204" pitchFamily="34" charset="0"/>
            </a:endParaRPr>
          </a:p>
          <a:p>
            <a:pPr algn="l">
              <a:spcAft>
                <a:spcPts val="1500"/>
              </a:spcAft>
              <a:buFont typeface="Arial" panose="020B0604020202020204" pitchFamily="34" charset="0"/>
              <a:buChar char="•"/>
            </a:pPr>
            <a:r>
              <a:rPr lang="en-GB" b="0" i="0">
                <a:solidFill>
                  <a:srgbClr val="1D1D1D"/>
                </a:solidFill>
                <a:effectLst/>
                <a:latin typeface="Source Sans Pro" panose="020B0503030403020204" pitchFamily="34" charset="0"/>
              </a:rPr>
              <a:t>Extending </a:t>
            </a:r>
            <a:r>
              <a:rPr lang="en-GB" b="0" i="0" u="sng">
                <a:solidFill>
                  <a:srgbClr val="0563C1"/>
                </a:solidFill>
                <a:effectLst/>
                <a:latin typeface="Source Sans Pro" panose="020B0503030403020204" pitchFamily="34" charset="0"/>
                <a:hlinkClick r:id="rId14"/>
              </a:rPr>
              <a:t>Managing people and resources | Turas | Learn (</a:t>
            </a:r>
            <a:r>
              <a:rPr lang="en-GB" b="0" i="0" u="sng" err="1">
                <a:solidFill>
                  <a:srgbClr val="0563C1"/>
                </a:solidFill>
                <a:effectLst/>
                <a:latin typeface="Source Sans Pro" panose="020B0503030403020204" pitchFamily="34" charset="0"/>
                <a:hlinkClick r:id="rId14"/>
              </a:rPr>
              <a:t>nhs.scot</a:t>
            </a:r>
            <a:r>
              <a:rPr lang="en-GB" b="0" i="0" u="sng">
                <a:solidFill>
                  <a:srgbClr val="0563C1"/>
                </a:solidFill>
                <a:effectLst/>
                <a:latin typeface="Source Sans Pro" panose="020B0503030403020204" pitchFamily="34" charset="0"/>
                <a:hlinkClick r:id="rId14"/>
              </a:rPr>
              <a:t>)</a:t>
            </a:r>
            <a:endParaRPr lang="en-GB" b="0" i="0" u="sng">
              <a:solidFill>
                <a:srgbClr val="0563C1"/>
              </a:solidFill>
              <a:effectLst/>
              <a:latin typeface="Source Sans Pro" panose="020B0503030403020204" pitchFamily="34" charset="0"/>
            </a:endParaRPr>
          </a:p>
          <a:p>
            <a:pPr algn="l">
              <a:spcAft>
                <a:spcPts val="1500"/>
              </a:spcAft>
              <a:buFont typeface="Arial" panose="020B0604020202020204" pitchFamily="34" charset="0"/>
              <a:buChar char="•"/>
            </a:pPr>
            <a:endParaRPr lang="en-GB" b="0" i="0">
              <a:solidFill>
                <a:srgbClr val="1D1D1D"/>
              </a:solidFill>
              <a:effectLst/>
              <a:latin typeface="Source Sans Pro" panose="020B0503030403020204" pitchFamily="34" charset="0"/>
            </a:endParaRPr>
          </a:p>
          <a:p>
            <a:pPr algn="l">
              <a:buFont typeface="Arial" panose="020B0604020202020204" pitchFamily="34" charset="0"/>
              <a:buChar char="•"/>
            </a:pPr>
            <a:r>
              <a:rPr lang="en-GB">
                <a:hlinkClick r:id="rId15"/>
              </a:rPr>
              <a:t> Myers Briggs Type Preferences Perception Judgment</a:t>
            </a:r>
            <a:endParaRPr lang="en-GB"/>
          </a:p>
          <a:p>
            <a:pPr algn="l">
              <a:buFont typeface="Arial" panose="020B0604020202020204" pitchFamily="34" charset="0"/>
              <a:buChar char="•"/>
            </a:pPr>
            <a:r>
              <a:rPr lang="en-GB" err="1"/>
              <a:t>Myrersbriggs</a:t>
            </a:r>
            <a:r>
              <a:rPr lang="en-GB"/>
              <a:t> </a:t>
            </a:r>
          </a:p>
          <a:p>
            <a:pPr algn="l">
              <a:buFont typeface="Arial" panose="020B0604020202020204" pitchFamily="34" charset="0"/>
              <a:buChar char="•"/>
            </a:pPr>
            <a:endParaRPr lang="en-GB"/>
          </a:p>
          <a:p>
            <a:pPr algn="l">
              <a:buFont typeface="Arial" panose="020B0604020202020204" pitchFamily="34" charset="0"/>
              <a:buChar char="•"/>
            </a:pPr>
            <a:endParaRPr lang="en-GB" b="0" i="0">
              <a:solidFill>
                <a:srgbClr val="1D1D1D"/>
              </a:solidFill>
              <a:effectLst/>
              <a:latin typeface="Source Sans Pro" panose="020F0502020204030204" pitchFamily="34" charset="0"/>
            </a:endParaRPr>
          </a:p>
          <a:p>
            <a:endParaRPr lang="en-US">
              <a:ea typeface="Calibri"/>
              <a:cs typeface="Calibri"/>
            </a:endParaRPr>
          </a:p>
        </p:txBody>
      </p:sp>
      <p:sp>
        <p:nvSpPr>
          <p:cNvPr id="4" name="Slide Number Placeholder 3">
            <a:extLst>
              <a:ext uri="{FF2B5EF4-FFF2-40B4-BE49-F238E27FC236}">
                <a16:creationId xmlns:a16="http://schemas.microsoft.com/office/drawing/2014/main" id="{A32D7221-7A9B-0493-0888-3242E423D747}"/>
              </a:ext>
            </a:extLst>
          </p:cNvPr>
          <p:cNvSpPr>
            <a:spLocks noGrp="1"/>
          </p:cNvSpPr>
          <p:nvPr>
            <p:ph type="sldNum" sz="quarter" idx="5"/>
          </p:nvPr>
        </p:nvSpPr>
        <p:spPr/>
        <p:txBody>
          <a:bodyPr/>
          <a:lstStyle/>
          <a:p>
            <a:fld id="{29392506-8B0F-4919-BB73-B1DD70FBC12C}" type="slidenum">
              <a:rPr lang="en-GB"/>
              <a:t>20</a:t>
            </a:fld>
            <a:endParaRPr lang="en-GB"/>
          </a:p>
        </p:txBody>
      </p:sp>
    </p:spTree>
    <p:extLst>
      <p:ext uri="{BB962C8B-B14F-4D97-AF65-F5344CB8AC3E}">
        <p14:creationId xmlns:p14="http://schemas.microsoft.com/office/powerpoint/2010/main" val="2294256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US">
                <a:ea typeface="Calibri"/>
                <a:cs typeface="Calibri"/>
              </a:rPr>
              <a:t>Update this slide on slide 3</a:t>
            </a:r>
          </a:p>
          <a:p>
            <a:r>
              <a:rPr lang="en-US">
                <a:ea typeface="Calibri"/>
                <a:cs typeface="Calibri"/>
              </a:rPr>
              <a:t>Correct the arrow</a:t>
            </a:r>
          </a:p>
          <a:p>
            <a:r>
              <a:rPr lang="en-US">
                <a:ea typeface="Calibri"/>
                <a:cs typeface="Calibri"/>
              </a:rPr>
              <a:t>Tabs need rearranging</a:t>
            </a:r>
          </a:p>
        </p:txBody>
      </p:sp>
      <p:sp>
        <p:nvSpPr>
          <p:cNvPr id="4" name="Slide Number Placeholder 3"/>
          <p:cNvSpPr>
            <a:spLocks noGrp="1"/>
          </p:cNvSpPr>
          <p:nvPr>
            <p:ph type="sldNum" sz="quarter" idx="5"/>
          </p:nvPr>
        </p:nvSpPr>
        <p:spPr/>
        <p:txBody>
          <a:bodyPr/>
          <a:lstStyle/>
          <a:p>
            <a:fld id="{29392506-8B0F-4919-BB73-B1DD70FBC12C}" type="slidenum">
              <a:rPr lang="en-GB"/>
              <a:t>21</a:t>
            </a:fld>
            <a:endParaRPr lang="en-GB"/>
          </a:p>
        </p:txBody>
      </p:sp>
    </p:spTree>
    <p:extLst>
      <p:ext uri="{BB962C8B-B14F-4D97-AF65-F5344CB8AC3E}">
        <p14:creationId xmlns:p14="http://schemas.microsoft.com/office/powerpoint/2010/main" val="2997848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463821E-1270-4276-A97D-C527687466E5}" type="slidenum">
              <a:rPr lang="en-GB" smtClean="0"/>
              <a:t>24</a:t>
            </a:fld>
            <a:endParaRPr lang="en-GB"/>
          </a:p>
        </p:txBody>
      </p:sp>
    </p:spTree>
    <p:extLst>
      <p:ext uri="{BB962C8B-B14F-4D97-AF65-F5344CB8AC3E}">
        <p14:creationId xmlns:p14="http://schemas.microsoft.com/office/powerpoint/2010/main" val="3304985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463821E-1270-4276-A97D-C527687466E5}" type="slidenum">
              <a:rPr lang="en-GB" smtClean="0"/>
              <a:t>26</a:t>
            </a:fld>
            <a:endParaRPr lang="en-GB"/>
          </a:p>
        </p:txBody>
      </p:sp>
    </p:spTree>
    <p:extLst>
      <p:ext uri="{BB962C8B-B14F-4D97-AF65-F5344CB8AC3E}">
        <p14:creationId xmlns:p14="http://schemas.microsoft.com/office/powerpoint/2010/main" val="33049858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a:t>Create on </a:t>
            </a:r>
            <a:r>
              <a:rPr lang="en-GB" err="1"/>
              <a:t>ebpabe</a:t>
            </a:r>
            <a:r>
              <a:rPr lang="en-GB"/>
              <a:t> block links for each receptionist/Administration role </a:t>
            </a:r>
          </a:p>
        </p:txBody>
      </p:sp>
      <p:sp>
        <p:nvSpPr>
          <p:cNvPr id="4" name="Slide Number Placeholder 3"/>
          <p:cNvSpPr>
            <a:spLocks noGrp="1"/>
          </p:cNvSpPr>
          <p:nvPr>
            <p:ph type="sldNum" sz="quarter" idx="5"/>
          </p:nvPr>
        </p:nvSpPr>
        <p:spPr/>
        <p:txBody>
          <a:bodyPr/>
          <a:lstStyle/>
          <a:p>
            <a:fld id="{29392506-8B0F-4919-BB73-B1DD70FBC12C}" type="slidenum">
              <a:rPr lang="en-GB" smtClean="0"/>
              <a:t>27</a:t>
            </a:fld>
            <a:endParaRPr lang="en-GB"/>
          </a:p>
        </p:txBody>
      </p:sp>
    </p:spTree>
    <p:extLst>
      <p:ext uri="{BB962C8B-B14F-4D97-AF65-F5344CB8AC3E}">
        <p14:creationId xmlns:p14="http://schemas.microsoft.com/office/powerpoint/2010/main" val="6344712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a:t>Add Care navigator to receptionist/Administration webpage</a:t>
            </a:r>
          </a:p>
          <a:p>
            <a:r>
              <a:rPr lang="en-GB"/>
              <a:t>How to improve care navigation in general practice </a:t>
            </a:r>
            <a:r>
              <a:rPr lang="en-GB">
                <a:hlinkClick r:id="rId3"/>
              </a:rPr>
              <a:t>NHS England » How to improve care navigation in general practice</a:t>
            </a:r>
            <a:r>
              <a:rPr lang="en-GB"/>
              <a:t> </a:t>
            </a:r>
          </a:p>
        </p:txBody>
      </p:sp>
      <p:sp>
        <p:nvSpPr>
          <p:cNvPr id="4" name="Slide Number Placeholder 3"/>
          <p:cNvSpPr>
            <a:spLocks noGrp="1"/>
          </p:cNvSpPr>
          <p:nvPr>
            <p:ph type="sldNum" sz="quarter" idx="5"/>
          </p:nvPr>
        </p:nvSpPr>
        <p:spPr/>
        <p:txBody>
          <a:bodyPr/>
          <a:lstStyle/>
          <a:p>
            <a:fld id="{29392506-8B0F-4919-BB73-B1DD70FBC12C}" type="slidenum">
              <a:rPr lang="en-GB" smtClean="0"/>
              <a:t>28</a:t>
            </a:fld>
            <a:endParaRPr lang="en-GB"/>
          </a:p>
        </p:txBody>
      </p:sp>
    </p:spTree>
    <p:extLst>
      <p:ext uri="{BB962C8B-B14F-4D97-AF65-F5344CB8AC3E}">
        <p14:creationId xmlns:p14="http://schemas.microsoft.com/office/powerpoint/2010/main" val="26579181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9463821E-1270-4276-A97D-C527687466E5}"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30</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304985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a:t>Change </a:t>
            </a:r>
            <a:r>
              <a:rPr lang="en-GB" err="1"/>
              <a:t>hese</a:t>
            </a:r>
            <a:r>
              <a:rPr lang="en-GB"/>
              <a:t> when updated 16/07</a:t>
            </a:r>
          </a:p>
        </p:txBody>
      </p:sp>
      <p:sp>
        <p:nvSpPr>
          <p:cNvPr id="4" name="Slide Number Placeholder 3"/>
          <p:cNvSpPr>
            <a:spLocks noGrp="1"/>
          </p:cNvSpPr>
          <p:nvPr>
            <p:ph type="sldNum" sz="quarter" idx="5"/>
          </p:nvPr>
        </p:nvSpPr>
        <p:spPr/>
        <p:txBody>
          <a:bodyPr/>
          <a:lstStyle/>
          <a:p>
            <a:fld id="{29392506-8B0F-4919-BB73-B1DD70FBC12C}" type="slidenum">
              <a:rPr lang="en-GB" smtClean="0"/>
              <a:t>8</a:t>
            </a:fld>
            <a:endParaRPr lang="en-GB"/>
          </a:p>
        </p:txBody>
      </p:sp>
    </p:spTree>
    <p:extLst>
      <p:ext uri="{BB962C8B-B14F-4D97-AF65-F5344CB8AC3E}">
        <p14:creationId xmlns:p14="http://schemas.microsoft.com/office/powerpoint/2010/main" val="26761299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algn="l">
              <a:buNone/>
            </a:pPr>
            <a:r>
              <a:rPr lang="en-GB" sz="1800" b="0" i="0">
                <a:solidFill>
                  <a:srgbClr val="242424"/>
                </a:solidFill>
                <a:effectLst/>
                <a:latin typeface="Aptos" panose="020B0004020202020204" pitchFamily="34" charset="0"/>
              </a:rPr>
              <a:t>The ‘Medicines Management Guide to Prescribing’ on the Surrey Prescribing Advisory Database (PAD) contains useful information including:</a:t>
            </a:r>
          </a:p>
          <a:p>
            <a:pPr algn="l">
              <a:buFont typeface="Arial" panose="020B0604020202020204" pitchFamily="34" charset="0"/>
              <a:buChar char="•"/>
            </a:pPr>
            <a:r>
              <a:rPr lang="en-GB" sz="1800" b="0" i="0">
                <a:solidFill>
                  <a:srgbClr val="242424"/>
                </a:solidFill>
                <a:effectLst/>
                <a:latin typeface="Aptos" panose="020B0004020202020204" pitchFamily="34" charset="0"/>
              </a:rPr>
              <a:t>Signposting (section 1)</a:t>
            </a:r>
          </a:p>
          <a:p>
            <a:pPr algn="l">
              <a:buFont typeface="Arial" panose="020B0604020202020204" pitchFamily="34" charset="0"/>
              <a:buChar char="•"/>
            </a:pPr>
            <a:r>
              <a:rPr lang="en-GB" sz="1800" b="0" i="0">
                <a:solidFill>
                  <a:srgbClr val="242424"/>
                </a:solidFill>
                <a:effectLst/>
                <a:latin typeface="Aptos" panose="020B0004020202020204" pitchFamily="34" charset="0"/>
              </a:rPr>
              <a:t>Guidance on </a:t>
            </a:r>
            <a:r>
              <a:rPr lang="en-GB" sz="1800" b="1" i="0">
                <a:solidFill>
                  <a:srgbClr val="242424"/>
                </a:solidFill>
                <a:effectLst/>
                <a:latin typeface="Aptos" panose="020B0004020202020204" pitchFamily="34" charset="0"/>
              </a:rPr>
              <a:t>general</a:t>
            </a:r>
            <a:r>
              <a:rPr lang="en-GB" sz="1800" b="0" i="0">
                <a:solidFill>
                  <a:srgbClr val="242424"/>
                </a:solidFill>
                <a:effectLst/>
                <a:latin typeface="Aptos" panose="020B0004020202020204" pitchFamily="34" charset="0"/>
              </a:rPr>
              <a:t> prescribing situations and issues (section 3) - </a:t>
            </a:r>
            <a:r>
              <a:rPr lang="en-GB" sz="1800" b="0" i="0">
                <a:solidFill>
                  <a:srgbClr val="242424"/>
                </a:solidFill>
                <a:effectLst/>
                <a:latin typeface="Aptos" panose="020B0004020202020204" pitchFamily="34" charset="0"/>
                <a:hlinkClick r:id="rId3" tooltip="Original URL: https://surreyccg.res-systems.net/PAD/Guidelines/Detail/4401. Click or tap if you trust this link."/>
              </a:rPr>
              <a:t>Guidelines : Medicines Management Prescribing Guides</a:t>
            </a:r>
            <a:endParaRPr lang="en-GB" sz="1800" b="0" i="0">
              <a:solidFill>
                <a:srgbClr val="242424"/>
              </a:solidFill>
              <a:effectLst/>
              <a:latin typeface="Aptos" panose="020B0004020202020204" pitchFamily="34" charset="0"/>
            </a:endParaRPr>
          </a:p>
          <a:p>
            <a:pPr algn="l">
              <a:buFont typeface="Arial" panose="020B0604020202020204" pitchFamily="34" charset="0"/>
              <a:buChar char="•"/>
            </a:pPr>
            <a:r>
              <a:rPr lang="en-GB" sz="1800" b="0" i="0">
                <a:solidFill>
                  <a:srgbClr val="242424"/>
                </a:solidFill>
                <a:effectLst/>
                <a:latin typeface="Aptos" panose="020B0004020202020204" pitchFamily="34" charset="0"/>
              </a:rPr>
              <a:t>Prescribing situations and issues around </a:t>
            </a:r>
            <a:r>
              <a:rPr lang="en-GB" sz="1800" b="1" i="0">
                <a:solidFill>
                  <a:srgbClr val="242424"/>
                </a:solidFill>
                <a:effectLst/>
                <a:latin typeface="Aptos" panose="020B0004020202020204" pitchFamily="34" charset="0"/>
              </a:rPr>
              <a:t>processes</a:t>
            </a:r>
            <a:r>
              <a:rPr lang="en-GB" sz="1800" b="0" i="0">
                <a:solidFill>
                  <a:srgbClr val="242424"/>
                </a:solidFill>
                <a:effectLst/>
                <a:latin typeface="Aptos" panose="020B0004020202020204" pitchFamily="34" charset="0"/>
              </a:rPr>
              <a:t> (section 5) - </a:t>
            </a:r>
            <a:r>
              <a:rPr lang="en-GB" sz="1800" b="0" i="0">
                <a:solidFill>
                  <a:srgbClr val="242424"/>
                </a:solidFill>
                <a:effectLst/>
                <a:latin typeface="Aptos" panose="020B0004020202020204" pitchFamily="34" charset="0"/>
                <a:hlinkClick r:id="rId4" tooltip="Original URL: https://surreyccg.res-systems.net/PAD/Content/Documents/2/Section%205%20-%20Prescribing%20situations%20and%20issues%20(Processes)%20Oct%202023.pdf. Click or tap if you trust this link."/>
              </a:rPr>
              <a:t>Section 5 - Prescribing situations and issues (Processes) Oct 2023.pdf</a:t>
            </a:r>
            <a:endParaRPr lang="en-GB" sz="1800" b="0" i="0">
              <a:solidFill>
                <a:srgbClr val="242424"/>
              </a:solidFill>
              <a:effectLst/>
              <a:latin typeface="Aptos" panose="020B0004020202020204" pitchFamily="34" charset="0"/>
            </a:endParaRPr>
          </a:p>
          <a:p>
            <a:pPr algn="l">
              <a:buNone/>
            </a:pPr>
            <a:r>
              <a:rPr lang="en-GB" sz="1800" b="0" i="0">
                <a:solidFill>
                  <a:srgbClr val="242424"/>
                </a:solidFill>
                <a:effectLst/>
                <a:latin typeface="Aptos" panose="020B0004020202020204" pitchFamily="34" charset="0"/>
              </a:rPr>
              <a:t> </a:t>
            </a:r>
          </a:p>
          <a:p>
            <a:pPr algn="l"/>
            <a:r>
              <a:rPr lang="en-GB" sz="1800" b="0" i="0">
                <a:solidFill>
                  <a:srgbClr val="242424"/>
                </a:solidFill>
                <a:effectLst/>
                <a:latin typeface="Aptos" panose="020B0004020202020204" pitchFamily="34" charset="0"/>
              </a:rPr>
              <a:t>The ‘Repeat Prescription Management Guidelines’ on the Surrey PAD includes guidance for writing a practice prescribing policy and guidance on repeat prescribing: </a:t>
            </a:r>
            <a:r>
              <a:rPr lang="en-GB" sz="1800" b="0" i="0">
                <a:solidFill>
                  <a:srgbClr val="242424"/>
                </a:solidFill>
                <a:effectLst/>
                <a:latin typeface="Aptos" panose="020B0004020202020204" pitchFamily="34" charset="0"/>
                <a:hlinkClick r:id="rId5" tooltip="Original URL: https://surreyccg.res-systems.net/PAD/Guidelines/Detail/5198. Click or tap if you trust this link."/>
              </a:rPr>
              <a:t>Guidelines : Repeat Prescription Management</a:t>
            </a:r>
            <a:endParaRPr lang="en-GB" sz="1800" b="0" i="0">
              <a:solidFill>
                <a:srgbClr val="242424"/>
              </a:solidFill>
              <a:effectLst/>
              <a:latin typeface="Aptos" panose="020B0004020202020204" pitchFamily="34" charset="0"/>
            </a:endParaRPr>
          </a:p>
          <a:p>
            <a:endParaRPr lang="en-GB"/>
          </a:p>
        </p:txBody>
      </p:sp>
      <p:sp>
        <p:nvSpPr>
          <p:cNvPr id="4" name="Slide Number Placeholder 3"/>
          <p:cNvSpPr>
            <a:spLocks noGrp="1"/>
          </p:cNvSpPr>
          <p:nvPr>
            <p:ph type="sldNum" sz="quarter" idx="5"/>
          </p:nvPr>
        </p:nvSpPr>
        <p:spPr/>
        <p:txBody>
          <a:bodyPr/>
          <a:lstStyle/>
          <a:p>
            <a:fld id="{29392506-8B0F-4919-BB73-B1DD70FBC12C}" type="slidenum">
              <a:rPr lang="en-GB" smtClean="0"/>
              <a:t>32</a:t>
            </a:fld>
            <a:endParaRPr lang="en-GB"/>
          </a:p>
        </p:txBody>
      </p:sp>
    </p:spTree>
    <p:extLst>
      <p:ext uri="{BB962C8B-B14F-4D97-AF65-F5344CB8AC3E}">
        <p14:creationId xmlns:p14="http://schemas.microsoft.com/office/powerpoint/2010/main" val="3605000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Buckinghamshire New University contact details and Expression of Interest Form</a:t>
            </a:r>
          </a:p>
          <a:p>
            <a:r>
              <a:rPr lang="en-GB" sz="1200" b="0" i="0" kern="1200" dirty="0">
                <a:solidFill>
                  <a:schemeClr val="tx1"/>
                </a:solidFill>
                <a:effectLst/>
                <a:latin typeface="+mn-lt"/>
                <a:ea typeface="+mn-ea"/>
                <a:cs typeface="+mn-cs"/>
              </a:rPr>
              <a:t>Please click </a:t>
            </a:r>
            <a:r>
              <a:rPr lang="en-GB" sz="1200" b="0" i="0" u="none" strike="noStrike" kern="1200" dirty="0">
                <a:solidFill>
                  <a:schemeClr val="tx1"/>
                </a:solidFill>
                <a:effectLst/>
                <a:latin typeface="+mn-lt"/>
                <a:ea typeface="+mn-ea"/>
                <a:cs typeface="+mn-cs"/>
                <a:hlinkClick r:id="rId3"/>
              </a:rPr>
              <a:t>here </a:t>
            </a:r>
            <a:r>
              <a:rPr lang="en-GB" sz="1200" b="0" i="0" kern="1200" dirty="0">
                <a:solidFill>
                  <a:schemeClr val="tx1"/>
                </a:solidFill>
                <a:effectLst/>
                <a:latin typeface="+mn-lt"/>
                <a:ea typeface="+mn-ea"/>
                <a:cs typeface="+mn-cs"/>
              </a:rPr>
              <a:t>to view the flyer and </a:t>
            </a:r>
            <a:r>
              <a:rPr lang="en-GB" sz="1200" b="0" i="0" u="none" strike="noStrike" kern="1200" dirty="0">
                <a:solidFill>
                  <a:schemeClr val="tx1"/>
                </a:solidFill>
                <a:effectLst/>
                <a:latin typeface="+mn-lt"/>
                <a:ea typeface="+mn-ea"/>
                <a:cs typeface="+mn-cs"/>
                <a:hlinkClick r:id="rId4"/>
              </a:rPr>
              <a:t>here </a:t>
            </a:r>
            <a:r>
              <a:rPr lang="en-GB" sz="1200" b="0" i="0" kern="1200" dirty="0">
                <a:solidFill>
                  <a:schemeClr val="tx1"/>
                </a:solidFill>
                <a:effectLst/>
                <a:latin typeface="+mn-lt"/>
                <a:ea typeface="+mn-ea"/>
                <a:cs typeface="+mn-cs"/>
              </a:rPr>
              <a:t>to access the expression of interest form. Once you download and fill it in, please send it to </a:t>
            </a:r>
            <a:r>
              <a:rPr lang="en-GB" sz="1200" b="0" i="0" u="none" strike="noStrike" kern="1200" dirty="0">
                <a:solidFill>
                  <a:schemeClr val="tx1"/>
                </a:solidFill>
                <a:effectLst/>
                <a:latin typeface="+mn-lt"/>
                <a:ea typeface="+mn-ea"/>
                <a:cs typeface="+mn-cs"/>
                <a:hlinkClick r:id="rId5"/>
              </a:rPr>
              <a:t>this email address </a:t>
            </a:r>
            <a:r>
              <a:rPr lang="en-GB" sz="1200" b="0" i="0" kern="1200" dirty="0">
                <a:solidFill>
                  <a:schemeClr val="tx1"/>
                </a:solidFill>
                <a:effectLst/>
                <a:latin typeface="+mn-lt"/>
                <a:ea typeface="+mn-ea"/>
                <a:cs typeface="+mn-cs"/>
              </a:rPr>
              <a:t>, copying your Practice Manager and GP Mentor.</a:t>
            </a:r>
            <a:endParaRPr lang="en-US" dirty="0">
              <a:ea typeface="Calibri"/>
              <a:cs typeface="Calibri"/>
            </a:endParaRPr>
          </a:p>
          <a:p>
            <a:endParaRPr lang="en-US" dirty="0">
              <a:ea typeface="Calibri"/>
              <a:cs typeface="Calibri"/>
            </a:endParaRPr>
          </a:p>
          <a:p>
            <a:r>
              <a:rPr lang="en-US" dirty="0">
                <a:ea typeface="Calibri"/>
                <a:cs typeface="Calibri"/>
              </a:rPr>
              <a:t>Update GPA with New information from BNU received 15/04/2025 Make generic EOI and Flyer</a:t>
            </a:r>
          </a:p>
        </p:txBody>
      </p:sp>
      <p:sp>
        <p:nvSpPr>
          <p:cNvPr id="4" name="Slide Number Placeholder 3"/>
          <p:cNvSpPr>
            <a:spLocks noGrp="1"/>
          </p:cNvSpPr>
          <p:nvPr>
            <p:ph type="sldNum" sz="quarter" idx="5"/>
          </p:nvPr>
        </p:nvSpPr>
        <p:spPr/>
        <p:txBody>
          <a:bodyPr/>
          <a:lstStyle/>
          <a:p>
            <a:fld id="{29392506-8B0F-4919-BB73-B1DD70FBC12C}" type="slidenum">
              <a:rPr lang="en-GB"/>
              <a:t>33</a:t>
            </a:fld>
            <a:endParaRPr lang="en-GB"/>
          </a:p>
        </p:txBody>
      </p:sp>
    </p:spTree>
    <p:extLst>
      <p:ext uri="{BB962C8B-B14F-4D97-AF65-F5344CB8AC3E}">
        <p14:creationId xmlns:p14="http://schemas.microsoft.com/office/powerpoint/2010/main" val="7609852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US">
                <a:ea typeface="Calibri"/>
                <a:cs typeface="Calibri"/>
              </a:rPr>
              <a:t>to change icon on key roles/responsibility</a:t>
            </a:r>
          </a:p>
        </p:txBody>
      </p:sp>
      <p:sp>
        <p:nvSpPr>
          <p:cNvPr id="4" name="Slide Number Placeholder 3"/>
          <p:cNvSpPr>
            <a:spLocks noGrp="1"/>
          </p:cNvSpPr>
          <p:nvPr>
            <p:ph type="sldNum" sz="quarter" idx="5"/>
          </p:nvPr>
        </p:nvSpPr>
        <p:spPr/>
        <p:txBody>
          <a:bodyPr/>
          <a:lstStyle/>
          <a:p>
            <a:fld id="{29392506-8B0F-4919-BB73-B1DD70FBC12C}" type="slidenum">
              <a:rPr lang="en-GB"/>
              <a:t>35</a:t>
            </a:fld>
            <a:endParaRPr lang="en-GB"/>
          </a:p>
        </p:txBody>
      </p:sp>
    </p:spTree>
    <p:extLst>
      <p:ext uri="{BB962C8B-B14F-4D97-AF65-F5344CB8AC3E}">
        <p14:creationId xmlns:p14="http://schemas.microsoft.com/office/powerpoint/2010/main" val="36529786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Additional Qualifications Required for Primary Care</a:t>
            </a:r>
          </a:p>
          <a:p>
            <a:r>
              <a:rPr lang="en-GB" sz="1200" b="0" i="0" kern="1200" dirty="0">
                <a:solidFill>
                  <a:schemeClr val="tx1"/>
                </a:solidFill>
                <a:effectLst/>
                <a:latin typeface="+mn-lt"/>
                <a:ea typeface="+mn-ea"/>
                <a:cs typeface="+mn-cs"/>
              </a:rPr>
              <a:t>The following management qualifications may be of benefit:</a:t>
            </a:r>
          </a:p>
          <a:p>
            <a:r>
              <a:rPr lang="en-GB" sz="1200" b="0" i="0" kern="1200" dirty="0">
                <a:solidFill>
                  <a:schemeClr val="tx1"/>
                </a:solidFill>
                <a:effectLst/>
                <a:latin typeface="+mn-lt"/>
                <a:ea typeface="+mn-ea"/>
                <a:cs typeface="+mn-cs"/>
              </a:rPr>
              <a:t>MBA (Master of Business of Administration) or</a:t>
            </a:r>
          </a:p>
          <a:p>
            <a:r>
              <a:rPr lang="en-GB" sz="1200" b="0" i="0" kern="1200" dirty="0">
                <a:solidFill>
                  <a:schemeClr val="tx1"/>
                </a:solidFill>
                <a:effectLst/>
                <a:latin typeface="+mn-lt"/>
                <a:ea typeface="+mn-ea"/>
                <a:cs typeface="+mn-cs"/>
              </a:rPr>
              <a:t>DMS (Diploma in Management Studies)</a:t>
            </a:r>
          </a:p>
          <a:p>
            <a:r>
              <a:rPr lang="en-GB" sz="1200" b="0" i="0" kern="1200" dirty="0">
                <a:solidFill>
                  <a:schemeClr val="tx1"/>
                </a:solidFill>
                <a:effectLst/>
                <a:latin typeface="+mn-lt"/>
                <a:ea typeface="+mn-ea"/>
                <a:cs typeface="+mn-cs"/>
              </a:rPr>
              <a:t>Leadership and Management qualifications can be obtained through </a:t>
            </a:r>
            <a:r>
              <a:rPr lang="en-GB" sz="1200" b="0" i="0" u="none" strike="noStrike" kern="1200" dirty="0">
                <a:solidFill>
                  <a:schemeClr val="tx1"/>
                </a:solidFill>
                <a:effectLst/>
                <a:latin typeface="+mn-lt"/>
                <a:ea typeface="+mn-ea"/>
                <a:cs typeface="+mn-cs"/>
                <a:hlinkClick r:id="rId3"/>
              </a:rPr>
              <a:t>Apprenticeships </a:t>
            </a:r>
            <a:r>
              <a:rPr lang="en-GB" sz="1200" b="0" i="0" kern="1200" dirty="0">
                <a:solidFill>
                  <a:schemeClr val="tx1"/>
                </a:solidFill>
                <a:effectLst/>
                <a:latin typeface="+mn-lt"/>
                <a:ea typeface="+mn-ea"/>
                <a:cs typeface="+mn-cs"/>
              </a:rPr>
              <a:t>for example:</a:t>
            </a:r>
          </a:p>
          <a:p>
            <a:r>
              <a:rPr lang="en-GB" sz="1200" b="0" i="0" kern="1200" dirty="0">
                <a:solidFill>
                  <a:schemeClr val="tx1"/>
                </a:solidFill>
                <a:effectLst/>
                <a:latin typeface="+mn-lt"/>
                <a:ea typeface="+mn-ea"/>
                <a:cs typeface="+mn-cs"/>
              </a:rPr>
              <a:t>Level 5- HR Business Partner</a:t>
            </a:r>
          </a:p>
          <a:p>
            <a:r>
              <a:rPr lang="en-GB" sz="1200" b="0" i="0" kern="1200" dirty="0">
                <a:solidFill>
                  <a:schemeClr val="tx1"/>
                </a:solidFill>
                <a:effectLst/>
                <a:latin typeface="+mn-lt"/>
                <a:ea typeface="+mn-ea"/>
                <a:cs typeface="+mn-cs"/>
              </a:rPr>
              <a:t>Level 5 Operations Manager</a:t>
            </a:r>
          </a:p>
          <a:p>
            <a:r>
              <a:rPr lang="en-GB" sz="1200" b="0" i="0" kern="1200" dirty="0">
                <a:solidFill>
                  <a:schemeClr val="tx1"/>
                </a:solidFill>
                <a:effectLst/>
                <a:latin typeface="+mn-lt"/>
                <a:ea typeface="+mn-ea"/>
                <a:cs typeface="+mn-cs"/>
              </a:rPr>
              <a:t>Level 6- Chartered Manager</a:t>
            </a:r>
          </a:p>
          <a:p>
            <a:r>
              <a:rPr lang="en-GB" sz="1200" b="0" i="0" kern="1200" dirty="0">
                <a:solidFill>
                  <a:schemeClr val="tx1"/>
                </a:solidFill>
                <a:effectLst/>
                <a:latin typeface="+mn-lt"/>
                <a:ea typeface="+mn-ea"/>
                <a:cs typeface="+mn-cs"/>
              </a:rPr>
              <a:t>Regulatory Body</a:t>
            </a:r>
          </a:p>
          <a:p>
            <a:r>
              <a:rPr lang="en-GB" sz="1200" b="0" i="0" kern="1200" dirty="0">
                <a:solidFill>
                  <a:schemeClr val="tx1"/>
                </a:solidFill>
                <a:effectLst/>
                <a:latin typeface="+mn-lt"/>
                <a:ea typeface="+mn-ea"/>
                <a:cs typeface="+mn-cs"/>
              </a:rPr>
              <a:t>Not applicable</a:t>
            </a:r>
          </a:p>
          <a:p>
            <a:r>
              <a:rPr lang="en-GB" sz="1200" b="0" i="0" kern="1200" dirty="0">
                <a:solidFill>
                  <a:schemeClr val="tx1"/>
                </a:solidFill>
                <a:effectLst/>
                <a:latin typeface="+mn-lt"/>
                <a:ea typeface="+mn-ea"/>
                <a:cs typeface="+mn-cs"/>
              </a:rPr>
              <a:t>Supervision Requirements</a:t>
            </a:r>
          </a:p>
          <a:p>
            <a:r>
              <a:rPr lang="en-GB" sz="1200" b="0" i="0" kern="1200" dirty="0">
                <a:solidFill>
                  <a:schemeClr val="tx1"/>
                </a:solidFill>
                <a:effectLst/>
                <a:latin typeface="+mn-lt"/>
                <a:ea typeface="+mn-ea"/>
                <a:cs typeface="+mn-cs"/>
              </a:rPr>
              <a:t>No supervision requirements however good practice to access peer support</a:t>
            </a:r>
          </a:p>
          <a:p>
            <a:r>
              <a:rPr lang="en-GB" sz="1200" b="0" i="0" kern="1200" dirty="0">
                <a:solidFill>
                  <a:schemeClr val="tx1"/>
                </a:solidFill>
                <a:effectLst/>
                <a:latin typeface="+mn-lt"/>
                <a:ea typeface="+mn-ea"/>
                <a:cs typeface="+mn-cs"/>
              </a:rPr>
              <a:t>What can the Training Hub offer you?</a:t>
            </a:r>
          </a:p>
          <a:p>
            <a:r>
              <a:rPr lang="en-GB" sz="1200" b="0" i="0" kern="1200" dirty="0">
                <a:solidFill>
                  <a:schemeClr val="tx1"/>
                </a:solidFill>
                <a:effectLst/>
                <a:latin typeface="+mn-lt"/>
                <a:ea typeface="+mn-ea"/>
                <a:cs typeface="+mn-cs"/>
              </a:rPr>
              <a:t>Access to apprenticeships</a:t>
            </a:r>
          </a:p>
          <a:p>
            <a:r>
              <a:rPr lang="en-GB" sz="1200" b="0" i="0" kern="1200" dirty="0">
                <a:solidFill>
                  <a:schemeClr val="tx1"/>
                </a:solidFill>
                <a:effectLst/>
                <a:latin typeface="+mn-lt"/>
                <a:ea typeface="+mn-ea"/>
                <a:cs typeface="+mn-cs"/>
              </a:rPr>
              <a:t>Access to peer support</a:t>
            </a:r>
          </a:p>
          <a:p>
            <a:r>
              <a:rPr lang="en-GB" sz="1200" b="0" i="0" kern="1200" dirty="0">
                <a:solidFill>
                  <a:schemeClr val="tx1"/>
                </a:solidFill>
                <a:effectLst/>
                <a:latin typeface="+mn-lt"/>
                <a:ea typeface="+mn-ea"/>
                <a:cs typeface="+mn-cs"/>
              </a:rPr>
              <a:t>Access to online courses and workshops on various topics</a:t>
            </a:r>
          </a:p>
          <a:p>
            <a:r>
              <a:rPr lang="en-GB" sz="1200" b="0" i="0" kern="1200" dirty="0">
                <a:solidFill>
                  <a:schemeClr val="tx1"/>
                </a:solidFill>
                <a:effectLst/>
                <a:latin typeface="+mn-lt"/>
                <a:ea typeface="+mn-ea"/>
                <a:cs typeface="+mn-cs"/>
              </a:rPr>
              <a:t>Tools and resources for improving communication and professional skills.</a:t>
            </a:r>
          </a:p>
          <a:p>
            <a:r>
              <a:rPr lang="en-GB" sz="1200" b="0" i="0" kern="1200" dirty="0">
                <a:solidFill>
                  <a:schemeClr val="tx1"/>
                </a:solidFill>
                <a:effectLst/>
                <a:latin typeface="+mn-lt"/>
                <a:ea typeface="+mn-ea"/>
                <a:cs typeface="+mn-cs"/>
              </a:rPr>
              <a:t>Best practices and guidelines.</a:t>
            </a:r>
          </a:p>
          <a:p>
            <a:r>
              <a:rPr lang="en-GB" sz="1200" b="0" i="0" kern="1200" dirty="0">
                <a:solidFill>
                  <a:schemeClr val="tx1"/>
                </a:solidFill>
                <a:effectLst/>
                <a:latin typeface="+mn-lt"/>
                <a:ea typeface="+mn-ea"/>
                <a:cs typeface="+mn-cs"/>
              </a:rPr>
              <a:t>Continued education and professional development opportunities.</a:t>
            </a:r>
          </a:p>
          <a:p>
            <a:r>
              <a:rPr lang="en-GB" sz="1200" b="0" i="0" kern="1200" dirty="0">
                <a:solidFill>
                  <a:schemeClr val="tx1"/>
                </a:solidFill>
                <a:effectLst/>
                <a:latin typeface="+mn-lt"/>
                <a:ea typeface="+mn-ea"/>
                <a:cs typeface="+mn-cs"/>
              </a:rPr>
              <a:t>Access to the latest research and information.</a:t>
            </a:r>
          </a:p>
          <a:p>
            <a:r>
              <a:rPr lang="en-GB" sz="1200" b="0" i="0" kern="1200" dirty="0">
                <a:solidFill>
                  <a:schemeClr val="tx1"/>
                </a:solidFill>
                <a:effectLst/>
                <a:latin typeface="+mn-lt"/>
                <a:ea typeface="+mn-ea"/>
                <a:cs typeface="+mn-cs"/>
              </a:rPr>
              <a:t>Useful Resources</a:t>
            </a:r>
          </a:p>
          <a:p>
            <a:r>
              <a:rPr lang="en-GB" sz="1200" b="0" i="0" u="none" strike="noStrike" kern="1200" dirty="0">
                <a:solidFill>
                  <a:schemeClr val="tx1"/>
                </a:solidFill>
                <a:effectLst/>
                <a:latin typeface="+mn-lt"/>
                <a:ea typeface="+mn-ea"/>
                <a:cs typeface="+mn-cs"/>
                <a:hlinkClick r:id="rId4"/>
              </a:rPr>
              <a:t>Practice Manager Training and Development</a:t>
            </a:r>
            <a:endParaRPr lang="en-GB" sz="1200" b="0" i="0"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hlinkClick r:id="rId4"/>
              </a:rPr>
              <a:t>NHS Careers - Practice Managers</a:t>
            </a:r>
            <a:endParaRPr lang="en-GB" sz="1200" b="0" i="0"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hlinkClick r:id="rId5"/>
              </a:rPr>
              <a:t>Surrey and Sussex LMC</a:t>
            </a:r>
            <a:endParaRPr lang="en-GB" sz="1200" b="0" i="0"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hlinkClick r:id="rId6"/>
              </a:rPr>
              <a:t>Practice Index brochure </a:t>
            </a:r>
            <a:r>
              <a:rPr lang="en-GB" sz="1200" b="0" i="0" kern="1200" dirty="0">
                <a:solidFill>
                  <a:schemeClr val="tx1"/>
                </a:solidFill>
                <a:effectLst/>
                <a:latin typeface="+mn-lt"/>
                <a:ea typeface="+mn-ea"/>
                <a:cs typeface="+mn-cs"/>
              </a:rPr>
              <a:t>with the latest courses for non-clinical staff. Click </a:t>
            </a:r>
            <a:r>
              <a:rPr lang="en-GB" sz="1200" b="0" i="0" u="none" strike="noStrike" kern="1200" dirty="0">
                <a:solidFill>
                  <a:schemeClr val="tx1"/>
                </a:solidFill>
                <a:effectLst/>
                <a:latin typeface="+mn-lt"/>
                <a:ea typeface="+mn-ea"/>
                <a:cs typeface="+mn-cs"/>
                <a:hlinkClick r:id="rId7"/>
              </a:rPr>
              <a:t>here </a:t>
            </a:r>
            <a:r>
              <a:rPr lang="en-GB" sz="1200" b="0" i="0" kern="1200" dirty="0">
                <a:solidFill>
                  <a:schemeClr val="tx1"/>
                </a:solidFill>
                <a:effectLst/>
                <a:latin typeface="+mn-lt"/>
                <a:ea typeface="+mn-ea"/>
                <a:cs typeface="+mn-cs"/>
              </a:rPr>
              <a:t>to go directly to Practice Index Website.</a:t>
            </a:r>
          </a:p>
          <a:p>
            <a:endParaRPr lang="en-GB" dirty="0"/>
          </a:p>
        </p:txBody>
      </p:sp>
      <p:sp>
        <p:nvSpPr>
          <p:cNvPr id="4" name="Slide Number Placeholder 3"/>
          <p:cNvSpPr>
            <a:spLocks noGrp="1"/>
          </p:cNvSpPr>
          <p:nvPr>
            <p:ph type="sldNum" sz="quarter" idx="5"/>
          </p:nvPr>
        </p:nvSpPr>
        <p:spPr/>
        <p:txBody>
          <a:bodyPr/>
          <a:lstStyle/>
          <a:p>
            <a:fld id="{29392506-8B0F-4919-BB73-B1DD70FBC12C}" type="slidenum">
              <a:rPr lang="en-GB" smtClean="0"/>
              <a:t>37</a:t>
            </a:fld>
            <a:endParaRPr lang="en-GB"/>
          </a:p>
        </p:txBody>
      </p:sp>
    </p:spTree>
    <p:extLst>
      <p:ext uri="{BB962C8B-B14F-4D97-AF65-F5344CB8AC3E}">
        <p14:creationId xmlns:p14="http://schemas.microsoft.com/office/powerpoint/2010/main" val="29116432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463821E-1270-4276-A97D-C527687466E5}" type="slidenum">
              <a:rPr lang="en-GB" smtClean="0"/>
              <a:t>39</a:t>
            </a:fld>
            <a:endParaRPr lang="en-GB"/>
          </a:p>
        </p:txBody>
      </p:sp>
    </p:spTree>
    <p:extLst>
      <p:ext uri="{BB962C8B-B14F-4D97-AF65-F5344CB8AC3E}">
        <p14:creationId xmlns:p14="http://schemas.microsoft.com/office/powerpoint/2010/main" val="33049858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C8866B-505E-8942-80C6-9920E90992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2FC273-3A75-2348-504B-9D045A197FE6}"/>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3082C44D-3FCB-AB76-43F2-05CEF320D25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3C35144-59E2-CEC8-7B1C-38FB82E6D38C}"/>
              </a:ext>
            </a:extLst>
          </p:cNvPr>
          <p:cNvSpPr>
            <a:spLocks noGrp="1"/>
          </p:cNvSpPr>
          <p:nvPr>
            <p:ph type="sldNum" sz="quarter" idx="5"/>
          </p:nvPr>
        </p:nvSpPr>
        <p:spPr/>
        <p:txBody>
          <a:bodyPr/>
          <a:lstStyle/>
          <a:p>
            <a:fld id="{29392506-8B0F-4919-BB73-B1DD70FBC12C}" type="slidenum">
              <a:rPr lang="en-GB" smtClean="0"/>
              <a:t>41</a:t>
            </a:fld>
            <a:endParaRPr lang="en-GB"/>
          </a:p>
        </p:txBody>
      </p:sp>
    </p:spTree>
    <p:extLst>
      <p:ext uri="{BB962C8B-B14F-4D97-AF65-F5344CB8AC3E}">
        <p14:creationId xmlns:p14="http://schemas.microsoft.com/office/powerpoint/2010/main" val="27843007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a:t>Edit the link for T from Bus finance manager</a:t>
            </a:r>
          </a:p>
        </p:txBody>
      </p:sp>
      <p:sp>
        <p:nvSpPr>
          <p:cNvPr id="4" name="Slide Number Placeholder 3"/>
          <p:cNvSpPr>
            <a:spLocks noGrp="1"/>
          </p:cNvSpPr>
          <p:nvPr>
            <p:ph type="sldNum" sz="quarter" idx="5"/>
          </p:nvPr>
        </p:nvSpPr>
        <p:spPr/>
        <p:txBody>
          <a:bodyPr/>
          <a:lstStyle/>
          <a:p>
            <a:fld id="{29392506-8B0F-4919-BB73-B1DD70FBC12C}" type="slidenum">
              <a:rPr lang="en-GB" smtClean="0"/>
              <a:t>42</a:t>
            </a:fld>
            <a:endParaRPr lang="en-GB"/>
          </a:p>
        </p:txBody>
      </p:sp>
    </p:spTree>
    <p:extLst>
      <p:ext uri="{BB962C8B-B14F-4D97-AF65-F5344CB8AC3E}">
        <p14:creationId xmlns:p14="http://schemas.microsoft.com/office/powerpoint/2010/main" val="7235791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463821E-1270-4276-A97D-C527687466E5}" type="slidenum">
              <a:rPr lang="en-GB" smtClean="0"/>
              <a:t>43</a:t>
            </a:fld>
            <a:endParaRPr lang="en-GB"/>
          </a:p>
        </p:txBody>
      </p:sp>
    </p:spTree>
    <p:extLst>
      <p:ext uri="{BB962C8B-B14F-4D97-AF65-F5344CB8AC3E}">
        <p14:creationId xmlns:p14="http://schemas.microsoft.com/office/powerpoint/2010/main" val="33049858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What can the Training Hub offer you?</a:t>
            </a:r>
          </a:p>
          <a:p>
            <a:r>
              <a:rPr lang="en-GB" sz="1200" b="0" i="0" kern="1200" dirty="0">
                <a:solidFill>
                  <a:schemeClr val="tx1"/>
                </a:solidFill>
                <a:effectLst/>
                <a:latin typeface="+mn-lt"/>
                <a:ea typeface="+mn-ea"/>
                <a:cs typeface="+mn-cs"/>
              </a:rPr>
              <a:t>Access to online courses and workshops on various topics</a:t>
            </a:r>
          </a:p>
          <a:p>
            <a:r>
              <a:rPr lang="en-GB" sz="1200" b="0" i="0" kern="1200" dirty="0">
                <a:solidFill>
                  <a:schemeClr val="tx1"/>
                </a:solidFill>
                <a:effectLst/>
                <a:latin typeface="+mn-lt"/>
                <a:ea typeface="+mn-ea"/>
                <a:cs typeface="+mn-cs"/>
              </a:rPr>
              <a:t>Tools and resources for improving communication and professional skills. </a:t>
            </a:r>
          </a:p>
          <a:p>
            <a:r>
              <a:rPr lang="en-GB" sz="1200" b="0" i="0" kern="1200" dirty="0">
                <a:solidFill>
                  <a:schemeClr val="tx1"/>
                </a:solidFill>
                <a:effectLst/>
                <a:latin typeface="+mn-lt"/>
                <a:ea typeface="+mn-ea"/>
                <a:cs typeface="+mn-cs"/>
              </a:rPr>
              <a:t>Best practices and guidelines. </a:t>
            </a:r>
          </a:p>
          <a:p>
            <a:r>
              <a:rPr lang="en-GB" sz="1200" b="0" i="0" kern="1200" dirty="0">
                <a:solidFill>
                  <a:schemeClr val="tx1"/>
                </a:solidFill>
                <a:effectLst/>
                <a:latin typeface="+mn-lt"/>
                <a:ea typeface="+mn-ea"/>
                <a:cs typeface="+mn-cs"/>
              </a:rPr>
              <a:t>Networking opportunities with peers and healthcare professionals.</a:t>
            </a:r>
          </a:p>
          <a:p>
            <a:r>
              <a:rPr lang="en-GB" sz="1200" b="0" i="0" kern="1200" dirty="0">
                <a:solidFill>
                  <a:schemeClr val="tx1"/>
                </a:solidFill>
                <a:effectLst/>
                <a:latin typeface="+mn-lt"/>
                <a:ea typeface="+mn-ea"/>
                <a:cs typeface="+mn-cs"/>
              </a:rPr>
              <a:t>Continued education and professional development opportunities. </a:t>
            </a:r>
          </a:p>
          <a:p>
            <a:r>
              <a:rPr lang="en-GB" sz="1200" b="0" i="0" kern="1200" dirty="0">
                <a:solidFill>
                  <a:schemeClr val="tx1"/>
                </a:solidFill>
                <a:effectLst/>
                <a:latin typeface="+mn-lt"/>
                <a:ea typeface="+mn-ea"/>
                <a:cs typeface="+mn-cs"/>
              </a:rPr>
              <a:t>Access to the latest research and information</a:t>
            </a:r>
          </a:p>
          <a:p>
            <a:r>
              <a:rPr lang="en-GB" sz="1200" b="0" i="0" kern="1200" dirty="0">
                <a:solidFill>
                  <a:schemeClr val="tx1"/>
                </a:solidFill>
                <a:effectLst/>
                <a:latin typeface="+mn-lt"/>
                <a:ea typeface="+mn-ea"/>
                <a:cs typeface="+mn-cs"/>
              </a:rPr>
              <a:t>Useful Resources</a:t>
            </a:r>
          </a:p>
          <a:p>
            <a:r>
              <a:rPr lang="en-GB" sz="1200" b="0" i="0" u="none" strike="noStrike" kern="1200" dirty="0">
                <a:solidFill>
                  <a:schemeClr val="tx1"/>
                </a:solidFill>
                <a:effectLst/>
                <a:latin typeface="+mn-lt"/>
                <a:ea typeface="+mn-ea"/>
                <a:cs typeface="+mn-cs"/>
                <a:hlinkClick r:id="rId3"/>
              </a:rPr>
              <a:t>Digital First Primary Care</a:t>
            </a:r>
            <a:endParaRPr lang="en-GB" sz="1200" b="0" i="0"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hlinkClick r:id="rId4"/>
              </a:rPr>
              <a:t>NHSE Digital Transformation</a:t>
            </a:r>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29392506-8B0F-4919-BB73-B1DD70FBC12C}" type="slidenum">
              <a:rPr lang="en-GB" smtClean="0"/>
              <a:t>45</a:t>
            </a:fld>
            <a:endParaRPr lang="en-GB"/>
          </a:p>
        </p:txBody>
      </p:sp>
    </p:spTree>
    <p:extLst>
      <p:ext uri="{BB962C8B-B14F-4D97-AF65-F5344CB8AC3E}">
        <p14:creationId xmlns:p14="http://schemas.microsoft.com/office/powerpoint/2010/main" val="1639071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463821E-1270-4276-A97D-C527687466E5}" type="slidenum">
              <a:rPr lang="en-GB" smtClean="0"/>
              <a:t>48</a:t>
            </a:fld>
            <a:endParaRPr lang="en-GB"/>
          </a:p>
        </p:txBody>
      </p:sp>
    </p:spTree>
    <p:extLst>
      <p:ext uri="{BB962C8B-B14F-4D97-AF65-F5344CB8AC3E}">
        <p14:creationId xmlns:p14="http://schemas.microsoft.com/office/powerpoint/2010/main" val="3304985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US">
                <a:ea typeface="Calibri"/>
                <a:cs typeface="Calibri"/>
              </a:rPr>
              <a:t>Change tabs at the end when all agreed</a:t>
            </a:r>
          </a:p>
        </p:txBody>
      </p:sp>
      <p:sp>
        <p:nvSpPr>
          <p:cNvPr id="4" name="Slide Number Placeholder 3"/>
          <p:cNvSpPr>
            <a:spLocks noGrp="1"/>
          </p:cNvSpPr>
          <p:nvPr>
            <p:ph type="sldNum" sz="quarter" idx="5"/>
          </p:nvPr>
        </p:nvSpPr>
        <p:spPr/>
        <p:txBody>
          <a:bodyPr/>
          <a:lstStyle/>
          <a:p>
            <a:fld id="{29392506-8B0F-4919-BB73-B1DD70FBC12C}" type="slidenum">
              <a:rPr lang="en-GB"/>
              <a:t>10</a:t>
            </a:fld>
            <a:endParaRPr lang="en-GB"/>
          </a:p>
        </p:txBody>
      </p:sp>
    </p:spTree>
    <p:extLst>
      <p:ext uri="{BB962C8B-B14F-4D97-AF65-F5344CB8AC3E}">
        <p14:creationId xmlns:p14="http://schemas.microsoft.com/office/powerpoint/2010/main" val="19459103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What can the Training Hub offer you?</a:t>
            </a:r>
          </a:p>
          <a:p>
            <a:r>
              <a:rPr lang="en-GB" sz="1200" b="0" i="0" kern="1200" dirty="0">
                <a:solidFill>
                  <a:schemeClr val="tx1"/>
                </a:solidFill>
                <a:effectLst/>
                <a:latin typeface="+mn-lt"/>
                <a:ea typeface="+mn-ea"/>
                <a:cs typeface="+mn-cs"/>
              </a:rPr>
              <a:t>Access to online courses and workshops on various topics related to pharmacy. </a:t>
            </a:r>
          </a:p>
          <a:p>
            <a:r>
              <a:rPr lang="en-GB" sz="1200" b="0" i="0" kern="1200" dirty="0">
                <a:solidFill>
                  <a:schemeClr val="tx1"/>
                </a:solidFill>
                <a:effectLst/>
                <a:latin typeface="+mn-lt"/>
                <a:ea typeface="+mn-ea"/>
                <a:cs typeface="+mn-cs"/>
              </a:rPr>
              <a:t>Tools and resources for improving communication and professional skills. </a:t>
            </a:r>
          </a:p>
          <a:p>
            <a:r>
              <a:rPr lang="en-GB" sz="1200" b="0" i="0" kern="1200" dirty="0">
                <a:solidFill>
                  <a:schemeClr val="tx1"/>
                </a:solidFill>
                <a:effectLst/>
                <a:latin typeface="+mn-lt"/>
                <a:ea typeface="+mn-ea"/>
                <a:cs typeface="+mn-cs"/>
              </a:rPr>
              <a:t>Best practices and guidelines for pharmacy teams. </a:t>
            </a:r>
          </a:p>
          <a:p>
            <a:r>
              <a:rPr lang="en-GB" sz="1200" b="0" i="0" kern="1200" dirty="0">
                <a:solidFill>
                  <a:schemeClr val="tx1"/>
                </a:solidFill>
                <a:effectLst/>
                <a:latin typeface="+mn-lt"/>
                <a:ea typeface="+mn-ea"/>
                <a:cs typeface="+mn-cs"/>
              </a:rPr>
              <a:t>Networking opportunities with other pharmacy teams and healthcare professionals. </a:t>
            </a:r>
          </a:p>
          <a:p>
            <a:r>
              <a:rPr lang="en-GB" sz="1200" b="0" i="0" kern="1200" dirty="0">
                <a:solidFill>
                  <a:schemeClr val="tx1"/>
                </a:solidFill>
                <a:effectLst/>
                <a:latin typeface="+mn-lt"/>
                <a:ea typeface="+mn-ea"/>
                <a:cs typeface="+mn-cs"/>
              </a:rPr>
              <a:t>Continued education and professional development opportunities. </a:t>
            </a:r>
          </a:p>
          <a:p>
            <a:r>
              <a:rPr lang="en-GB" sz="1200" b="0" i="0" kern="1200" dirty="0">
                <a:solidFill>
                  <a:schemeClr val="tx1"/>
                </a:solidFill>
                <a:effectLst/>
                <a:latin typeface="+mn-lt"/>
                <a:ea typeface="+mn-ea"/>
                <a:cs typeface="+mn-cs"/>
              </a:rPr>
              <a:t>Access to the latest research and information.</a:t>
            </a:r>
          </a:p>
          <a:p>
            <a:r>
              <a:rPr lang="en-GB" sz="1200" b="0" i="0" kern="1200" dirty="0">
                <a:solidFill>
                  <a:schemeClr val="tx1"/>
                </a:solidFill>
                <a:effectLst/>
                <a:latin typeface="+mn-lt"/>
                <a:ea typeface="+mn-ea"/>
                <a:cs typeface="+mn-cs"/>
              </a:rPr>
              <a:t>Useful Resources</a:t>
            </a:r>
          </a:p>
          <a:p>
            <a:r>
              <a:rPr lang="en-GB" sz="1200" b="0" i="0" u="none" strike="noStrike" kern="1200" dirty="0">
                <a:solidFill>
                  <a:schemeClr val="tx1"/>
                </a:solidFill>
                <a:effectLst/>
                <a:latin typeface="+mn-lt"/>
                <a:ea typeface="+mn-ea"/>
                <a:cs typeface="+mn-cs"/>
                <a:hlinkClick r:id="rId3"/>
              </a:rPr>
              <a:t>CPPE - Centre for Pharmacy Postgraduate Education</a:t>
            </a:r>
            <a:endParaRPr lang="en-GB" sz="1200" b="0" i="0"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hlinkClick r:id="rId4"/>
              </a:rPr>
              <a:t>General Pharmaceutical Council</a:t>
            </a:r>
            <a:endParaRPr lang="en-GB" sz="1200" b="0" i="0"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hlinkClick r:id="rId5"/>
              </a:rPr>
              <a:t>NHS Health Careers</a:t>
            </a:r>
            <a:endParaRPr lang="en-GB" sz="1200" b="0" i="0"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hlinkClick r:id="rId6"/>
              </a:rPr>
              <a:t>Approved Pharmacy Technician Courses</a:t>
            </a:r>
            <a:endParaRPr lang="en-GB" sz="1200" b="0" i="0"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hlinkClick r:id="rId7"/>
              </a:rPr>
              <a:t>Pharmacy | Health Education England</a:t>
            </a:r>
            <a:endParaRPr lang="en-GB" sz="1200" b="0" i="0"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hlinkClick r:id="rId8"/>
              </a:rPr>
              <a:t>Programmes - </a:t>
            </a:r>
            <a:r>
              <a:rPr lang="en-GB" sz="1200" b="0" i="0" u="none" strike="noStrike" kern="1200" dirty="0" err="1">
                <a:solidFill>
                  <a:schemeClr val="tx1"/>
                </a:solidFill>
                <a:effectLst/>
                <a:latin typeface="+mn-lt"/>
                <a:ea typeface="+mn-ea"/>
                <a:cs typeface="+mn-cs"/>
                <a:hlinkClick r:id="rId8"/>
              </a:rPr>
              <a:t>elearning</a:t>
            </a:r>
            <a:r>
              <a:rPr lang="en-GB" sz="1200" b="0" i="0" u="none" strike="noStrike" kern="1200" dirty="0">
                <a:solidFill>
                  <a:schemeClr val="tx1"/>
                </a:solidFill>
                <a:effectLst/>
                <a:latin typeface="+mn-lt"/>
                <a:ea typeface="+mn-ea"/>
                <a:cs typeface="+mn-cs"/>
                <a:hlinkClick r:id="rId8"/>
              </a:rPr>
              <a:t> for healthcare</a:t>
            </a:r>
            <a:endParaRPr lang="en-GB" sz="1200" b="0" i="0"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hlinkClick r:id="rId9"/>
              </a:rPr>
              <a:t>NHS Knowledge and Library Services Digital flyer</a:t>
            </a:r>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29392506-8B0F-4919-BB73-B1DD70FBC12C}" type="slidenum">
              <a:rPr lang="en-GB" smtClean="0"/>
              <a:t>49</a:t>
            </a:fld>
            <a:endParaRPr lang="en-GB"/>
          </a:p>
        </p:txBody>
      </p:sp>
    </p:spTree>
    <p:extLst>
      <p:ext uri="{BB962C8B-B14F-4D97-AF65-F5344CB8AC3E}">
        <p14:creationId xmlns:p14="http://schemas.microsoft.com/office/powerpoint/2010/main" val="6516965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463821E-1270-4276-A97D-C527687466E5}" type="slidenum">
              <a:rPr lang="en-GB" smtClean="0"/>
              <a:t>50</a:t>
            </a:fld>
            <a:endParaRPr lang="en-GB"/>
          </a:p>
        </p:txBody>
      </p:sp>
    </p:spTree>
    <p:extLst>
      <p:ext uri="{BB962C8B-B14F-4D97-AF65-F5344CB8AC3E}">
        <p14:creationId xmlns:p14="http://schemas.microsoft.com/office/powerpoint/2010/main" val="33049858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a:t>Add to page 2 and associated linked pages</a:t>
            </a:r>
          </a:p>
        </p:txBody>
      </p:sp>
      <p:sp>
        <p:nvSpPr>
          <p:cNvPr id="4" name="Slide Number Placeholder 3"/>
          <p:cNvSpPr>
            <a:spLocks noGrp="1"/>
          </p:cNvSpPr>
          <p:nvPr>
            <p:ph type="sldNum" sz="quarter" idx="5"/>
          </p:nvPr>
        </p:nvSpPr>
        <p:spPr/>
        <p:txBody>
          <a:bodyPr/>
          <a:lstStyle/>
          <a:p>
            <a:fld id="{29392506-8B0F-4919-BB73-B1DD70FBC12C}" type="slidenum">
              <a:rPr lang="en-GB" smtClean="0"/>
              <a:t>52</a:t>
            </a:fld>
            <a:endParaRPr lang="en-GB"/>
          </a:p>
        </p:txBody>
      </p:sp>
    </p:spTree>
    <p:extLst>
      <p:ext uri="{BB962C8B-B14F-4D97-AF65-F5344CB8AC3E}">
        <p14:creationId xmlns:p14="http://schemas.microsoft.com/office/powerpoint/2010/main" val="33917740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ea typeface="Calibri"/>
              <a:cs typeface="Calibri"/>
            </a:endParaRPr>
          </a:p>
        </p:txBody>
      </p:sp>
      <p:sp>
        <p:nvSpPr>
          <p:cNvPr id="4" name="Slide Number Placeholder 3"/>
          <p:cNvSpPr>
            <a:spLocks noGrp="1"/>
          </p:cNvSpPr>
          <p:nvPr>
            <p:ph type="sldNum" sz="quarter" idx="5"/>
          </p:nvPr>
        </p:nvSpPr>
        <p:spPr/>
        <p:txBody>
          <a:bodyPr/>
          <a:lstStyle/>
          <a:p>
            <a:fld id="{29392506-8B0F-4919-BB73-B1DD70FBC12C}" type="slidenum">
              <a:rPr lang="en-GB" smtClean="0"/>
              <a:t>53</a:t>
            </a:fld>
            <a:endParaRPr lang="en-GB"/>
          </a:p>
        </p:txBody>
      </p:sp>
    </p:spTree>
    <p:extLst>
      <p:ext uri="{BB962C8B-B14F-4D97-AF65-F5344CB8AC3E}">
        <p14:creationId xmlns:p14="http://schemas.microsoft.com/office/powerpoint/2010/main" val="5010017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Further Useful Resources</a:t>
            </a:r>
          </a:p>
          <a:p>
            <a:r>
              <a:rPr lang="en-GB" sz="1200" b="0" i="0" u="none" strike="noStrike" kern="1200" dirty="0">
                <a:solidFill>
                  <a:schemeClr val="tx1"/>
                </a:solidFill>
                <a:effectLst/>
                <a:latin typeface="+mn-lt"/>
                <a:ea typeface="+mn-ea"/>
                <a:cs typeface="+mn-cs"/>
                <a:hlinkClick r:id="rId3"/>
              </a:rPr>
              <a:t>CPPE - Centre for Pharmacy Postgraduate Education</a:t>
            </a:r>
            <a:endParaRPr lang="en-GB" sz="1200" b="0" i="0"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hlinkClick r:id="rId4"/>
              </a:rPr>
              <a:t>Independent Prescribing | Health Education England (hee.nhs.uk)</a:t>
            </a:r>
            <a:endParaRPr lang="en-GB" sz="1200" b="0" i="0"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hlinkClick r:id="rId5"/>
              </a:rPr>
              <a:t>General Pharmaceutical Council (pharmacyregulation.org)</a:t>
            </a:r>
            <a:endParaRPr lang="en-GB" sz="1200" b="0" i="0"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hlinkClick r:id="rId6"/>
              </a:rPr>
              <a:t>Pharmacy | NHS England (hee.nhs.uk)</a:t>
            </a:r>
            <a:endParaRPr lang="en-GB" sz="1200" b="0" i="0"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hlinkClick r:id="rId7"/>
              </a:rPr>
              <a:t>Royal Pharmaceutical Society: Core Advanced Pharmacist Curriculum (rpharms.com)</a:t>
            </a:r>
            <a:endParaRPr lang="en-GB" sz="1200" b="0" i="0"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hlinkClick r:id="rId8"/>
              </a:rPr>
              <a:t>Find Clinical Pharmacists case studies here</a:t>
            </a:r>
            <a:endParaRPr lang="en-GB" sz="1200" b="0" i="0"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hlinkClick r:id="rId9"/>
              </a:rPr>
              <a:t>Programmes - </a:t>
            </a:r>
            <a:r>
              <a:rPr lang="en-GB" sz="1200" b="0" i="0" u="none" strike="noStrike" kern="1200" dirty="0" err="1">
                <a:solidFill>
                  <a:schemeClr val="tx1"/>
                </a:solidFill>
                <a:effectLst/>
                <a:latin typeface="+mn-lt"/>
                <a:ea typeface="+mn-ea"/>
                <a:cs typeface="+mn-cs"/>
                <a:hlinkClick r:id="rId9"/>
              </a:rPr>
              <a:t>elearning</a:t>
            </a:r>
            <a:r>
              <a:rPr lang="en-GB" sz="1200" b="0" i="0" u="none" strike="noStrike" kern="1200" dirty="0">
                <a:solidFill>
                  <a:schemeClr val="tx1"/>
                </a:solidFill>
                <a:effectLst/>
                <a:latin typeface="+mn-lt"/>
                <a:ea typeface="+mn-ea"/>
                <a:cs typeface="+mn-cs"/>
                <a:hlinkClick r:id="rId9"/>
              </a:rPr>
              <a:t> for healthcare (e-lfh.org.uk)</a:t>
            </a:r>
            <a:endParaRPr lang="en-GB" sz="1200" b="0" i="0"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hlinkClick r:id="rId10"/>
              </a:rPr>
              <a:t>NHS Knowledge and Library Services digital flyer</a:t>
            </a:r>
            <a:endParaRPr lang="en-GB" sz="1200" b="0" i="0" u="none" strike="noStrike" kern="1200" dirty="0">
              <a:solidFill>
                <a:schemeClr val="tx1"/>
              </a:solidFill>
              <a:effectLst/>
              <a:latin typeface="+mn-lt"/>
              <a:ea typeface="+mn-ea"/>
              <a:cs typeface="+mn-cs"/>
            </a:endParaRPr>
          </a:p>
          <a:p>
            <a:endParaRPr lang="en-GB"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For pharmacy updates, webinars and pharmacy-specific training resources please visit the </a:t>
            </a:r>
            <a:r>
              <a:rPr lang="en-GB" sz="1200" b="0" i="0" u="none" strike="noStrike" kern="1200" dirty="0">
                <a:solidFill>
                  <a:schemeClr val="tx1"/>
                </a:solidFill>
                <a:effectLst/>
                <a:latin typeface="+mn-lt"/>
                <a:ea typeface="+mn-ea"/>
                <a:cs typeface="+mn-cs"/>
                <a:hlinkClick r:id="rId11"/>
              </a:rPr>
              <a:t>new Pharmacy Page</a:t>
            </a:r>
            <a:r>
              <a:rPr lang="en-GB" sz="1200" b="0" i="0" kern="1200" dirty="0">
                <a:solidFill>
                  <a:schemeClr val="tx1"/>
                </a:solidFill>
                <a:effectLst/>
                <a:latin typeface="+mn-lt"/>
                <a:ea typeface="+mn-ea"/>
                <a:cs typeface="+mn-cs"/>
              </a:rPr>
              <a:t>.</a:t>
            </a:r>
          </a:p>
          <a:p>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29392506-8B0F-4919-BB73-B1DD70FBC12C}" type="slidenum">
              <a:rPr lang="en-GB" smtClean="0"/>
              <a:t>54</a:t>
            </a:fld>
            <a:endParaRPr lang="en-GB"/>
          </a:p>
        </p:txBody>
      </p:sp>
    </p:spTree>
    <p:extLst>
      <p:ext uri="{BB962C8B-B14F-4D97-AF65-F5344CB8AC3E}">
        <p14:creationId xmlns:p14="http://schemas.microsoft.com/office/powerpoint/2010/main" val="38054490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Recommended training requirements include –</a:t>
            </a:r>
          </a:p>
          <a:p>
            <a:r>
              <a:rPr lang="en-GB" sz="1200" b="0" i="0" kern="1200" dirty="0">
                <a:solidFill>
                  <a:schemeClr val="tx1"/>
                </a:solidFill>
                <a:effectLst/>
                <a:latin typeface="+mn-lt"/>
                <a:ea typeface="+mn-ea"/>
                <a:cs typeface="+mn-cs"/>
              </a:rPr>
              <a:t>Basic training which includes fundamental nursing skills appropriate to employment setting</a:t>
            </a:r>
          </a:p>
          <a:p>
            <a:r>
              <a:rPr lang="en-GB" sz="1200" b="0" i="0" kern="1200" dirty="0">
                <a:solidFill>
                  <a:schemeClr val="tx1"/>
                </a:solidFill>
                <a:effectLst/>
                <a:latin typeface="+mn-lt"/>
                <a:ea typeface="+mn-ea"/>
                <a:cs typeface="+mn-cs"/>
              </a:rPr>
              <a:t>Working towards Care Certificate which has been jointly developed by   </a:t>
            </a:r>
            <a:r>
              <a:rPr lang="en-GB" sz="1200" b="0" i="0" u="none" strike="noStrike" kern="1200" dirty="0">
                <a:solidFill>
                  <a:schemeClr val="tx1"/>
                </a:solidFill>
                <a:effectLst/>
                <a:latin typeface="+mn-lt"/>
                <a:ea typeface="+mn-ea"/>
                <a:cs typeface="+mn-cs"/>
                <a:hlinkClick r:id="rId3"/>
              </a:rPr>
              <a:t>Skills for Care </a:t>
            </a:r>
            <a:r>
              <a:rPr lang="en-GB" sz="1200" b="0" i="0" kern="120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hlinkClick r:id="rId4"/>
              </a:rPr>
              <a:t>Skills for Health </a:t>
            </a:r>
            <a:r>
              <a:rPr lang="en-GB" sz="1200" b="0" i="0" kern="1200" dirty="0">
                <a:solidFill>
                  <a:schemeClr val="tx1"/>
                </a:solidFill>
                <a:effectLst/>
                <a:latin typeface="+mn-lt"/>
                <a:ea typeface="+mn-ea"/>
                <a:cs typeface="+mn-cs"/>
              </a:rPr>
              <a:t>and </a:t>
            </a:r>
            <a:r>
              <a:rPr lang="en-GB" sz="1200" b="0" i="0" u="none" strike="noStrike" kern="1200" dirty="0">
                <a:solidFill>
                  <a:schemeClr val="tx1"/>
                </a:solidFill>
                <a:effectLst/>
                <a:latin typeface="+mn-lt"/>
                <a:ea typeface="+mn-ea"/>
                <a:cs typeface="+mn-cs"/>
                <a:hlinkClick r:id="rId5"/>
              </a:rPr>
              <a:t>Health Education England </a:t>
            </a:r>
            <a:r>
              <a:rPr lang="en-GB" sz="1200" b="0" i="0" kern="1200" dirty="0">
                <a:solidFill>
                  <a:schemeClr val="tx1"/>
                </a:solidFill>
                <a:effectLst/>
                <a:latin typeface="+mn-lt"/>
                <a:ea typeface="+mn-ea"/>
                <a:cs typeface="+mn-cs"/>
              </a:rPr>
              <a:t>to meet the 15 standards required by the Care Quality Commission as set out in the Care Certificate. The Care Certificate is aimed at equipping health and social care support workers with the knowledge and skills which they need to provide safe and compassionate care. It can be done as part of a Level 2 or Level 3 Health and Social Care Programme (Apprenticeship) or as part of a robust induction when starting your career in Health and Social Care. It is free to access through:</a:t>
            </a:r>
            <a:br>
              <a:rPr lang="en-GB" sz="1200" b="0" i="0" kern="1200" dirty="0">
                <a:solidFill>
                  <a:schemeClr val="tx1"/>
                </a:solidFill>
                <a:effectLst/>
                <a:latin typeface="+mn-lt"/>
                <a:ea typeface="+mn-ea"/>
                <a:cs typeface="+mn-cs"/>
              </a:rPr>
            </a:br>
            <a:r>
              <a:rPr lang="en-GB" sz="1200" b="0" i="0" u="none" strike="noStrike" kern="1200" dirty="0">
                <a:solidFill>
                  <a:schemeClr val="tx1"/>
                </a:solidFill>
                <a:effectLst/>
                <a:latin typeface="+mn-lt"/>
                <a:ea typeface="+mn-ea"/>
                <a:cs typeface="+mn-cs"/>
                <a:hlinkClick r:id="rId6"/>
              </a:rPr>
              <a:t>https://www.e-lfh.org.uk/programmes/care-certificate/</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Additional modules may also be completed depending on local needs i.e. integrated care working</a:t>
            </a:r>
          </a:p>
          <a:p>
            <a:r>
              <a:rPr lang="en-GB" sz="1200" b="0" i="0" kern="1200" dirty="0">
                <a:solidFill>
                  <a:schemeClr val="tx1"/>
                </a:solidFill>
                <a:effectLst/>
                <a:latin typeface="+mn-lt"/>
                <a:ea typeface="+mn-ea"/>
                <a:cs typeface="+mn-cs"/>
              </a:rPr>
              <a:t>Statuary and Mandatory Skills - The UK core skills training framework has been developed by Skills for Health (National Skills Academy). This tool identifies minimum learning outcomes for the main subjects that frequently feature within statutory and mandatory training in the NHS. Download mapping tool:</a:t>
            </a:r>
            <a:br>
              <a:rPr lang="en-GB" sz="1200" b="0" i="0" kern="1200" dirty="0">
                <a:solidFill>
                  <a:schemeClr val="tx1"/>
                </a:solidFill>
                <a:effectLst/>
                <a:latin typeface="+mn-lt"/>
                <a:ea typeface="+mn-ea"/>
                <a:cs typeface="+mn-cs"/>
              </a:rPr>
            </a:br>
            <a:r>
              <a:rPr lang="en-GB" sz="1200" b="0" i="0" u="none" strike="noStrike" kern="1200" dirty="0">
                <a:solidFill>
                  <a:schemeClr val="tx1"/>
                </a:solidFill>
                <a:effectLst/>
                <a:latin typeface="+mn-lt"/>
                <a:ea typeface="+mn-ea"/>
                <a:cs typeface="+mn-cs"/>
                <a:hlinkClick r:id="rId7"/>
              </a:rPr>
              <a:t>http://www.skillsforhealth.org.uk/services/item/146-core-skills-training-framework</a:t>
            </a:r>
            <a:endParaRPr lang="en-GB"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dirty="0">
                <a:solidFill>
                  <a:srgbClr val="0000E8"/>
                </a:solidFill>
                <a:uFill>
                  <a:solidFill>
                    <a:srgbClr val="1F5AA4"/>
                  </a:solidFill>
                </a:uFill>
                <a:latin typeface="Arial"/>
                <a:cs typeface="Arial"/>
                <a:hlinkClick r:id="rId8">
                  <a:extLst>
                    <a:ext uri="{A12FA001-AC4F-418D-AE19-62706E023703}">
                      <ahyp:hlinkClr xmlns:ahyp="http://schemas.microsoft.com/office/drawing/2018/hyperlinkcolor" val="tx"/>
                    </a:ext>
                  </a:extLst>
                </a:hlinkClick>
              </a:rPr>
              <a:t>Click</a:t>
            </a:r>
            <a:r>
              <a:rPr lang="en-GB" sz="1200" u="sng" spc="-10" dirty="0">
                <a:solidFill>
                  <a:srgbClr val="0000E8"/>
                </a:solidFill>
                <a:uFill>
                  <a:solidFill>
                    <a:srgbClr val="1F5AA4"/>
                  </a:solidFill>
                </a:uFill>
                <a:latin typeface="Arial"/>
                <a:cs typeface="Arial"/>
                <a:hlinkClick r:id="rId8">
                  <a:extLst>
                    <a:ext uri="{A12FA001-AC4F-418D-AE19-62706E023703}">
                      <ahyp:hlinkClr xmlns:ahyp="http://schemas.microsoft.com/office/drawing/2018/hyperlinkcolor" val="tx"/>
                    </a:ext>
                  </a:extLst>
                </a:hlinkClick>
              </a:rPr>
              <a:t> </a:t>
            </a:r>
            <a:r>
              <a:rPr lang="en-GB" sz="1200" u="sng" dirty="0">
                <a:solidFill>
                  <a:srgbClr val="0000E8"/>
                </a:solidFill>
                <a:uFill>
                  <a:solidFill>
                    <a:srgbClr val="1F5AA4"/>
                  </a:solidFill>
                </a:uFill>
                <a:latin typeface="Arial"/>
                <a:cs typeface="Arial"/>
                <a:hlinkClick r:id="rId8">
                  <a:extLst>
                    <a:ext uri="{A12FA001-AC4F-418D-AE19-62706E023703}">
                      <ahyp:hlinkClr xmlns:ahyp="http://schemas.microsoft.com/office/drawing/2018/hyperlinkcolor" val="tx"/>
                    </a:ext>
                  </a:extLst>
                </a:hlinkClick>
              </a:rPr>
              <a:t>for</a:t>
            </a:r>
            <a:r>
              <a:rPr lang="en-GB" sz="1200" u="sng" spc="-20" dirty="0">
                <a:solidFill>
                  <a:srgbClr val="0000E8"/>
                </a:solidFill>
                <a:uFill>
                  <a:solidFill>
                    <a:srgbClr val="1F5AA4"/>
                  </a:solidFill>
                </a:uFill>
                <a:latin typeface="Arial"/>
                <a:cs typeface="Arial"/>
                <a:hlinkClick r:id="rId8">
                  <a:extLst>
                    <a:ext uri="{A12FA001-AC4F-418D-AE19-62706E023703}">
                      <ahyp:hlinkClr xmlns:ahyp="http://schemas.microsoft.com/office/drawing/2018/hyperlinkcolor" val="tx"/>
                    </a:ext>
                  </a:extLst>
                </a:hlinkClick>
              </a:rPr>
              <a:t> </a:t>
            </a:r>
            <a:r>
              <a:rPr lang="en-GB" sz="1200" u="sng" spc="-10" dirty="0">
                <a:solidFill>
                  <a:srgbClr val="0000E8"/>
                </a:solidFill>
                <a:uFill>
                  <a:solidFill>
                    <a:srgbClr val="1F5AA4"/>
                  </a:solidFill>
                </a:uFill>
                <a:latin typeface="Arial"/>
                <a:cs typeface="Arial"/>
                <a:hlinkClick r:id="rId8">
                  <a:extLst>
                    <a:ext uri="{A12FA001-AC4F-418D-AE19-62706E023703}">
                      <ahyp:hlinkClr xmlns:ahyp="http://schemas.microsoft.com/office/drawing/2018/hyperlinkcolor" val="tx"/>
                    </a:ext>
                  </a:extLst>
                </a:hlinkClick>
              </a:rPr>
              <a:t>PMA</a:t>
            </a:r>
            <a:r>
              <a:rPr lang="en-GB" sz="1200" u="sng" spc="-75" dirty="0">
                <a:solidFill>
                  <a:srgbClr val="0000E8"/>
                </a:solidFill>
                <a:uFill>
                  <a:solidFill>
                    <a:srgbClr val="1F5AA4"/>
                  </a:solidFill>
                </a:uFill>
                <a:latin typeface="Arial"/>
                <a:cs typeface="Arial"/>
                <a:hlinkClick r:id="rId8">
                  <a:extLst>
                    <a:ext uri="{A12FA001-AC4F-418D-AE19-62706E023703}">
                      <ahyp:hlinkClr xmlns:ahyp="http://schemas.microsoft.com/office/drawing/2018/hyperlinkcolor" val="tx"/>
                    </a:ext>
                  </a:extLst>
                </a:hlinkClick>
              </a:rPr>
              <a:t> </a:t>
            </a:r>
            <a:r>
              <a:rPr lang="en-GB" sz="1200" u="sng" dirty="0">
                <a:solidFill>
                  <a:srgbClr val="0000E8"/>
                </a:solidFill>
                <a:uFill>
                  <a:solidFill>
                    <a:srgbClr val="1F5AA4"/>
                  </a:solidFill>
                </a:uFill>
                <a:latin typeface="Arial"/>
                <a:cs typeface="Arial"/>
                <a:hlinkClick r:id="rId8">
                  <a:extLst>
                    <a:ext uri="{A12FA001-AC4F-418D-AE19-62706E023703}">
                      <ahyp:hlinkClr xmlns:ahyp="http://schemas.microsoft.com/office/drawing/2018/hyperlinkcolor" val="tx"/>
                    </a:ext>
                  </a:extLst>
                </a:hlinkClick>
              </a:rPr>
              <a:t>training</a:t>
            </a:r>
            <a:r>
              <a:rPr lang="en-GB" sz="1200" u="sng" spc="-35" dirty="0">
                <a:solidFill>
                  <a:srgbClr val="0000E8"/>
                </a:solidFill>
                <a:uFill>
                  <a:solidFill>
                    <a:srgbClr val="1F5AA4"/>
                  </a:solidFill>
                </a:uFill>
                <a:latin typeface="Arial"/>
                <a:cs typeface="Arial"/>
                <a:hlinkClick r:id="rId8">
                  <a:extLst>
                    <a:ext uri="{A12FA001-AC4F-418D-AE19-62706E023703}">
                      <ahyp:hlinkClr xmlns:ahyp="http://schemas.microsoft.com/office/drawing/2018/hyperlinkcolor" val="tx"/>
                    </a:ext>
                  </a:extLst>
                </a:hlinkClick>
              </a:rPr>
              <a:t> </a:t>
            </a:r>
            <a:r>
              <a:rPr lang="en-GB" sz="1200" u="sng" spc="-10" dirty="0">
                <a:solidFill>
                  <a:srgbClr val="0000E8"/>
                </a:solidFill>
                <a:uFill>
                  <a:solidFill>
                    <a:srgbClr val="1F5AA4"/>
                  </a:solidFill>
                </a:uFill>
                <a:latin typeface="Arial"/>
                <a:cs typeface="Arial"/>
                <a:hlinkClick r:id="rId8">
                  <a:extLst>
                    <a:ext uri="{A12FA001-AC4F-418D-AE19-62706E023703}">
                      <ahyp:hlinkClr xmlns:ahyp="http://schemas.microsoft.com/office/drawing/2018/hyperlinkcolor" val="tx"/>
                    </a:ext>
                  </a:extLst>
                </a:hlinkClick>
              </a:rPr>
              <a:t>details</a:t>
            </a:r>
            <a:endParaRPr lang="en-GB" sz="1200" u="sng" spc="-10" dirty="0">
              <a:solidFill>
                <a:srgbClr val="0000E8"/>
              </a:solidFill>
              <a:uFill>
                <a:solidFill>
                  <a:srgbClr val="1F5AA4"/>
                </a:solidFill>
              </a:uFill>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a:cs typeface="Arial"/>
                <a:hlinkClick r:id="rId9"/>
              </a:rPr>
              <a:t>Healthcare Assistant | Primary Care Careers</a:t>
            </a:r>
            <a:endParaRPr lang="en-US" sz="1200" dirty="0">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70C0"/>
              </a:solidFill>
              <a:uFill>
                <a:solidFill>
                  <a:srgbClr val="1F5AA4"/>
                </a:solidFill>
              </a:uFill>
              <a:latin typeface="Arial"/>
              <a:cs typeface="Arial"/>
            </a:endParaRPr>
          </a:p>
          <a:p>
            <a:r>
              <a:rPr lang="en-GB" sz="1200" b="0" i="0" kern="1200" dirty="0">
                <a:solidFill>
                  <a:schemeClr val="tx1"/>
                </a:solidFill>
                <a:effectLst/>
                <a:latin typeface="+mn-lt"/>
                <a:ea typeface="+mn-ea"/>
                <a:cs typeface="+mn-cs"/>
              </a:rPr>
              <a:t>Useful Resources</a:t>
            </a:r>
          </a:p>
          <a:p>
            <a:r>
              <a:rPr lang="en-GB" sz="1200" b="0" i="0" kern="1200" dirty="0">
                <a:solidFill>
                  <a:schemeClr val="tx1"/>
                </a:solidFill>
                <a:effectLst/>
                <a:latin typeface="+mn-lt"/>
                <a:ea typeface="+mn-ea"/>
                <a:cs typeface="+mn-cs"/>
              </a:rPr>
              <a:t>Surrey County Council provide free courses that can be included as part of a level 2/3 course:</a:t>
            </a:r>
            <a:br>
              <a:rPr lang="en-GB" sz="1200" b="0" i="0" kern="1200" dirty="0">
                <a:solidFill>
                  <a:schemeClr val="tx1"/>
                </a:solidFill>
                <a:effectLst/>
                <a:latin typeface="+mn-lt"/>
                <a:ea typeface="+mn-ea"/>
                <a:cs typeface="+mn-cs"/>
              </a:rPr>
            </a:br>
            <a:r>
              <a:rPr lang="en-GB" sz="1200" b="0" i="0" u="none" strike="noStrike" kern="1200" dirty="0">
                <a:solidFill>
                  <a:schemeClr val="tx1"/>
                </a:solidFill>
                <a:effectLst/>
                <a:latin typeface="+mn-lt"/>
                <a:ea typeface="+mn-ea"/>
                <a:cs typeface="+mn-cs"/>
                <a:hlinkClick r:id="rId10"/>
              </a:rPr>
              <a:t>https://www.surreycc.gov.uk/schools-and-learning/adult-learning/courses/english-and-maths</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This Care Certificate:</a:t>
            </a:r>
            <a:br>
              <a:rPr lang="en-GB" sz="1200" b="0" i="0" kern="1200" dirty="0">
                <a:solidFill>
                  <a:schemeClr val="tx1"/>
                </a:solidFill>
                <a:effectLst/>
                <a:latin typeface="+mn-lt"/>
                <a:ea typeface="+mn-ea"/>
                <a:cs typeface="+mn-cs"/>
              </a:rPr>
            </a:br>
            <a:r>
              <a:rPr lang="en-GB" sz="1200" b="0" i="0" u="none" strike="noStrike" kern="1200" dirty="0">
                <a:solidFill>
                  <a:schemeClr val="tx1"/>
                </a:solidFill>
                <a:effectLst/>
                <a:latin typeface="+mn-lt"/>
                <a:ea typeface="+mn-ea"/>
                <a:cs typeface="+mn-cs"/>
                <a:hlinkClick r:id="rId6"/>
              </a:rPr>
              <a:t>https://www.e-lfh.org.uk/programmes/care-certificate/</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Mapping Tool:</a:t>
            </a:r>
            <a:br>
              <a:rPr lang="en-GB" sz="1200" b="0" i="0" kern="1200" dirty="0">
                <a:solidFill>
                  <a:schemeClr val="tx1"/>
                </a:solidFill>
                <a:effectLst/>
                <a:latin typeface="+mn-lt"/>
                <a:ea typeface="+mn-ea"/>
                <a:cs typeface="+mn-cs"/>
              </a:rPr>
            </a:br>
            <a:r>
              <a:rPr lang="en-GB" sz="1200" b="0" i="0" u="none" strike="noStrike" kern="1200" dirty="0">
                <a:solidFill>
                  <a:schemeClr val="tx1"/>
                </a:solidFill>
                <a:effectLst/>
                <a:latin typeface="+mn-lt"/>
                <a:ea typeface="+mn-ea"/>
                <a:cs typeface="+mn-cs"/>
                <a:hlinkClick r:id="rId11"/>
              </a:rPr>
              <a:t>http://www.skillsforhealth.org.uk/services/item/146-core-skills-training-framework</a:t>
            </a:r>
            <a:endParaRPr lang="en-GB" sz="1200" b="0" i="0"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hlinkClick r:id="rId3"/>
              </a:rPr>
              <a:t>Skills for Care</a:t>
            </a:r>
            <a:endParaRPr lang="en-GB" sz="1200" b="0" i="0"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hlinkClick r:id="rId4"/>
              </a:rPr>
              <a:t>Skills for Health</a:t>
            </a:r>
            <a:endParaRPr lang="en-GB" sz="1200" b="0" i="0"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hlinkClick r:id="rId5"/>
              </a:rPr>
              <a:t>Health Education England</a:t>
            </a:r>
            <a:endParaRPr lang="en-GB" sz="1200" b="0" i="0"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hlinkClick r:id="rId12"/>
              </a:rPr>
              <a:t>HCSW Handbook QR code</a:t>
            </a:r>
            <a:r>
              <a:rPr lang="en-GB" sz="1200" b="0" i="0" kern="1200" dirty="0">
                <a:solidFill>
                  <a:schemeClr val="tx1"/>
                </a:solidFill>
                <a:effectLst/>
                <a:latin typeface="+mn-lt"/>
                <a:ea typeface="+mn-ea"/>
                <a:cs typeface="+mn-cs"/>
              </a:rPr>
              <a:t>: The Healthcare Support Worker (HCSW) handbook is an online, easy to use, interactive handbook that includes a range of content and resources relevant to anyone in or interested in a HCSW role. It captures many areas of the HCSW’s journey including themes such as applying for a HCSW role, Care Certificate, career development, skills and “day in the life of” videos to showcase all the opportunities a HCSW can work in. The handbook is designed for the HCSW to access any of the themes that are relevant to them, whether this is at the start of their journey in the role and wondering how they can apply or developing their career or skills as a current HCSW. There is also a section on support to help direct the HCSW to further information on things such as raising concerns, health and wellbeing and buddying. Please make sure you are signed in to Athens in order to access the handbook.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70C0"/>
              </a:solidFill>
              <a:uFill>
                <a:solidFill>
                  <a:srgbClr val="1F5AA4"/>
                </a:solidFill>
              </a:uFill>
              <a:latin typeface="Arial"/>
              <a:cs typeface="Arial"/>
            </a:endParaRPr>
          </a:p>
          <a:p>
            <a:endParaRPr lang="en-GB" sz="1200" b="0" i="0" kern="1200" dirty="0">
              <a:solidFill>
                <a:schemeClr val="tx1"/>
              </a:solidFill>
              <a:effectLst/>
              <a:latin typeface="+mn-lt"/>
              <a:ea typeface="+mn-ea"/>
              <a:cs typeface="+mn-cs"/>
            </a:endParaRPr>
          </a:p>
          <a:p>
            <a:endParaRPr lang="en-GB" dirty="0"/>
          </a:p>
          <a:p>
            <a:r>
              <a:rPr lang="en-GB" dirty="0"/>
              <a:t>Let’s talk </a:t>
            </a:r>
            <a:r>
              <a:rPr lang="en-GB" dirty="0" err="1"/>
              <a:t>aboutperson</a:t>
            </a:r>
            <a:r>
              <a:rPr lang="en-GB" dirty="0"/>
              <a:t> centred care </a:t>
            </a:r>
            <a:r>
              <a:rPr lang="en-GB" dirty="0">
                <a:hlinkClick r:id="rId13"/>
              </a:rPr>
              <a:t>Let's talk about person-centred care | Caring with Confidence: The Code in Action | NMC</a:t>
            </a:r>
            <a:endParaRPr lang="en-GB" dirty="0"/>
          </a:p>
          <a:p>
            <a:r>
              <a:rPr lang="en-GB" dirty="0"/>
              <a:t>Delegation </a:t>
            </a:r>
            <a:r>
              <a:rPr lang="en-GB" dirty="0">
                <a:hlinkClick r:id="rId14"/>
              </a:rPr>
              <a:t>Let's talk about delegation | Caring with Confidence: The Code in Action | NMC</a:t>
            </a:r>
            <a:endParaRPr lang="en-GB" dirty="0"/>
          </a:p>
          <a:p>
            <a:r>
              <a:rPr lang="en-GB" dirty="0"/>
              <a:t>Caring with confidence </a:t>
            </a:r>
            <a:r>
              <a:rPr lang="en-GB" dirty="0">
                <a:hlinkClick r:id="rId14"/>
              </a:rPr>
              <a:t>Let's talk about delegation | Caring with Confidence: The Code in Action | NMC</a:t>
            </a:r>
            <a:endParaRPr lang="en-GB" dirty="0"/>
          </a:p>
          <a:p>
            <a:r>
              <a:rPr lang="en-GB" dirty="0"/>
              <a:t>Professional judgement </a:t>
            </a:r>
            <a:r>
              <a:rPr lang="en-GB" dirty="0">
                <a:hlinkClick r:id="rId15"/>
              </a:rPr>
              <a:t>‘Let's talk about professional judgement | Caring with Confidence: The Code in Action | NMC</a:t>
            </a:r>
            <a:endParaRPr lang="en-GB" dirty="0"/>
          </a:p>
          <a:p>
            <a:r>
              <a:rPr lang="en-GB" dirty="0"/>
              <a:t>Judgement </a:t>
            </a:r>
            <a:r>
              <a:rPr lang="en-GB" dirty="0">
                <a:hlinkClick r:id="rId16"/>
              </a:rPr>
              <a:t>‘Let's talk about professional judgement | Caring with Confidence: The Code in Action | NMC</a:t>
            </a:r>
            <a:endParaRPr lang="en-GB" dirty="0"/>
          </a:p>
          <a:p>
            <a:r>
              <a:rPr lang="en-GB" dirty="0"/>
              <a:t>Accountability </a:t>
            </a:r>
            <a:r>
              <a:rPr lang="en-GB" dirty="0">
                <a:hlinkClick r:id="rId17"/>
              </a:rPr>
              <a:t>Let's talk about accountability | Caring with Confidence: The Code in Action | NMC</a:t>
            </a:r>
            <a:endParaRPr lang="en-GB" dirty="0"/>
          </a:p>
          <a:p>
            <a:r>
              <a:rPr lang="en-GB" dirty="0"/>
              <a:t>Discrimination </a:t>
            </a:r>
            <a:r>
              <a:rPr lang="en-GB" dirty="0">
                <a:hlinkClick r:id="rId18"/>
              </a:rPr>
              <a:t>Let's talk about challenging discrimination | Caring with Confidence: The Code in Action | NMC</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0F0F0F"/>
                </a:solidFill>
                <a:effectLst/>
                <a:latin typeface="Roboto" panose="02000000000000000000" pitchFamily="2" charset="0"/>
              </a:rPr>
              <a:t>Enabling professionalism - rectifying medicines management issues</a:t>
            </a:r>
          </a:p>
          <a:p>
            <a:r>
              <a:rPr lang="en-GB" dirty="0"/>
              <a:t>Enabling professionalism-Challenging poor practice </a:t>
            </a:r>
            <a:r>
              <a:rPr lang="en-GB" dirty="0">
                <a:hlinkClick r:id="rId19"/>
              </a:rPr>
              <a:t>Enabling professionalism - challenging poor practice</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0F0F0F"/>
                </a:solidFill>
                <a:effectLst/>
                <a:latin typeface="Roboto" panose="02000000000000000000" pitchFamily="2" charset="0"/>
              </a:rPr>
              <a:t>What makes you a registered professional </a:t>
            </a:r>
            <a:r>
              <a:rPr lang="en-GB" dirty="0">
                <a:hlinkClick r:id="rId20"/>
              </a:rPr>
              <a:t>What makes you a registered professional</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0F0F0F"/>
                </a:solidFill>
                <a:effectLst/>
                <a:latin typeface="Roboto" panose="02000000000000000000" pitchFamily="2" charset="0"/>
              </a:rPr>
              <a:t>Nursing and Midwifery – Practice assessors </a:t>
            </a:r>
            <a:r>
              <a:rPr lang="en-GB" dirty="0">
                <a:hlinkClick r:id="rId21"/>
              </a:rPr>
              <a:t>Nursing and Midwifery – Practice assessors</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0F0F0F"/>
                </a:solidFill>
                <a:effectLst/>
                <a:latin typeface="Roboto" panose="02000000000000000000" pitchFamily="2" charset="0"/>
              </a:rPr>
              <a:t>About the Nursing and Midwifery Council </a:t>
            </a:r>
            <a:r>
              <a:rPr lang="en-GB" dirty="0">
                <a:hlinkClick r:id="rId22"/>
              </a:rPr>
              <a:t>Just Used Confused | Dad 20s Car AD</a:t>
            </a:r>
            <a:endParaRPr lang="en-GB" b="1" i="0" dirty="0">
              <a:solidFill>
                <a:srgbClr val="0F0F0F"/>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0F0F0F"/>
                </a:solidFill>
                <a:effectLst/>
                <a:latin typeface="Roboto" panose="02000000000000000000" pitchFamily="2" charset="0"/>
              </a:rPr>
              <a:t>NMC Revalidation </a:t>
            </a:r>
            <a:r>
              <a:rPr lang="en-GB" dirty="0">
                <a:hlinkClick r:id="rId23"/>
              </a:rPr>
              <a:t>NMC Revalidation</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i="0" dirty="0">
              <a:solidFill>
                <a:srgbClr val="0F0F0F"/>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i="0" dirty="0">
              <a:solidFill>
                <a:srgbClr val="0F0F0F"/>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0F0F0F"/>
                </a:solidFill>
                <a:effectLst/>
                <a:latin typeface="Roboto" panose="02000000000000000000" pitchFamily="2" charset="0"/>
              </a:rPr>
              <a:t>Reflection in Nursing </a:t>
            </a:r>
            <a:r>
              <a:rPr lang="en-GB" dirty="0">
                <a:hlinkClick r:id="rId24"/>
              </a:rPr>
              <a:t>(660) Reflection in Nursing – YouTube</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i="0" dirty="0">
              <a:solidFill>
                <a:srgbClr val="0F0F0F"/>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0F0F0F"/>
                </a:solidFill>
                <a:effectLst/>
                <a:latin typeface="Roboto" panose="02000000000000000000" pitchFamily="2" charset="0"/>
              </a:rPr>
              <a:t>Reflective Practice </a:t>
            </a:r>
            <a:r>
              <a:rPr lang="en-GB" dirty="0">
                <a:hlinkClick r:id="rId25"/>
              </a:rPr>
              <a:t>Reflective Practice</a:t>
            </a:r>
            <a:endParaRPr lang="en-GB" b="1" i="0" dirty="0">
              <a:solidFill>
                <a:srgbClr val="0F0F0F"/>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i="0" dirty="0">
              <a:solidFill>
                <a:srgbClr val="0F0F0F"/>
              </a:solidFill>
              <a:effectLst/>
              <a:latin typeface="Roboto" panose="02000000000000000000" pitchFamily="2" charset="0"/>
            </a:endParaRPr>
          </a:p>
          <a:p>
            <a:endParaRPr lang="en-GB" dirty="0"/>
          </a:p>
        </p:txBody>
      </p:sp>
      <p:sp>
        <p:nvSpPr>
          <p:cNvPr id="4" name="Slide Number Placeholder 3"/>
          <p:cNvSpPr>
            <a:spLocks noGrp="1"/>
          </p:cNvSpPr>
          <p:nvPr>
            <p:ph type="sldNum" sz="quarter" idx="5"/>
          </p:nvPr>
        </p:nvSpPr>
        <p:spPr/>
        <p:txBody>
          <a:bodyPr/>
          <a:lstStyle/>
          <a:p>
            <a:fld id="{29392506-8B0F-4919-BB73-B1DD70FBC12C}" type="slidenum">
              <a:rPr lang="en-GB" smtClean="0"/>
              <a:t>57</a:t>
            </a:fld>
            <a:endParaRPr lang="en-GB"/>
          </a:p>
        </p:txBody>
      </p:sp>
    </p:spTree>
    <p:extLst>
      <p:ext uri="{BB962C8B-B14F-4D97-AF65-F5344CB8AC3E}">
        <p14:creationId xmlns:p14="http://schemas.microsoft.com/office/powerpoint/2010/main" val="26607724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463821E-1270-4276-A97D-C527687466E5}" type="slidenum">
              <a:rPr lang="en-GB" smtClean="0"/>
              <a:t>58</a:t>
            </a:fld>
            <a:endParaRPr lang="en-GB"/>
          </a:p>
        </p:txBody>
      </p:sp>
    </p:spTree>
    <p:extLst>
      <p:ext uri="{BB962C8B-B14F-4D97-AF65-F5344CB8AC3E}">
        <p14:creationId xmlns:p14="http://schemas.microsoft.com/office/powerpoint/2010/main" val="33049858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What can the Training Hub offer you?</a:t>
            </a:r>
          </a:p>
          <a:p>
            <a:r>
              <a:rPr lang="en-GB" sz="1200" b="0" i="0" kern="1200" dirty="0">
                <a:solidFill>
                  <a:schemeClr val="tx1"/>
                </a:solidFill>
                <a:effectLst/>
                <a:latin typeface="+mn-lt"/>
                <a:ea typeface="+mn-ea"/>
                <a:cs typeface="+mn-cs"/>
              </a:rPr>
              <a:t>Support and guidance on application process for the prospective SNA and employer</a:t>
            </a:r>
          </a:p>
          <a:p>
            <a:r>
              <a:rPr lang="en-GB" sz="1200" b="0" i="0" kern="1200" dirty="0">
                <a:solidFill>
                  <a:schemeClr val="tx1"/>
                </a:solidFill>
                <a:effectLst/>
                <a:latin typeface="+mn-lt"/>
                <a:ea typeface="+mn-ea"/>
                <a:cs typeface="+mn-cs"/>
              </a:rPr>
              <a:t>Access to peer support</a:t>
            </a:r>
          </a:p>
          <a:p>
            <a:r>
              <a:rPr lang="en-GB" sz="1200" b="0" i="0" kern="1200" dirty="0">
                <a:solidFill>
                  <a:schemeClr val="tx1"/>
                </a:solidFill>
                <a:effectLst/>
                <a:latin typeface="+mn-lt"/>
                <a:ea typeface="+mn-ea"/>
                <a:cs typeface="+mn-cs"/>
              </a:rPr>
              <a:t>SNA apprenticeship (support throughout training)</a:t>
            </a:r>
          </a:p>
          <a:p>
            <a:r>
              <a:rPr lang="en-GB" sz="1200" b="0" i="0" u="none" strike="noStrike" kern="1200" dirty="0">
                <a:solidFill>
                  <a:schemeClr val="tx1"/>
                </a:solidFill>
                <a:effectLst/>
                <a:latin typeface="+mn-lt"/>
                <a:ea typeface="+mn-ea"/>
                <a:cs typeface="+mn-cs"/>
                <a:hlinkClick r:id="rId3"/>
              </a:rPr>
              <a:t>Registered Nurse Degree Apprenticeship </a:t>
            </a:r>
            <a:r>
              <a:rPr lang="en-GB" sz="1200" b="0" i="0" kern="1200" dirty="0">
                <a:solidFill>
                  <a:schemeClr val="tx1"/>
                </a:solidFill>
                <a:effectLst/>
                <a:latin typeface="+mn-lt"/>
                <a:ea typeface="+mn-ea"/>
                <a:cs typeface="+mn-cs"/>
              </a:rPr>
              <a:t>(RNDA) - guidance post NA qualification</a:t>
            </a:r>
          </a:p>
          <a:p>
            <a:r>
              <a:rPr lang="en-GB" sz="1200" b="0" i="0" kern="1200" dirty="0">
                <a:solidFill>
                  <a:schemeClr val="tx1"/>
                </a:solidFill>
                <a:effectLst/>
                <a:latin typeface="+mn-lt"/>
                <a:ea typeface="+mn-ea"/>
                <a:cs typeface="+mn-cs"/>
              </a:rPr>
              <a:t>Access to online courses and workshops on various topics related to nursing.</a:t>
            </a:r>
          </a:p>
          <a:p>
            <a:r>
              <a:rPr lang="en-GB" sz="1200" b="0" i="0" kern="1200" dirty="0">
                <a:solidFill>
                  <a:schemeClr val="tx1"/>
                </a:solidFill>
                <a:effectLst/>
                <a:latin typeface="+mn-lt"/>
                <a:ea typeface="+mn-ea"/>
                <a:cs typeface="+mn-cs"/>
              </a:rPr>
              <a:t>Tools and resources for improving communication and professional skills.</a:t>
            </a:r>
          </a:p>
          <a:p>
            <a:r>
              <a:rPr lang="en-GB" sz="1200" b="0" i="0" kern="1200" dirty="0">
                <a:solidFill>
                  <a:schemeClr val="tx1"/>
                </a:solidFill>
                <a:effectLst/>
                <a:latin typeface="+mn-lt"/>
                <a:ea typeface="+mn-ea"/>
                <a:cs typeface="+mn-cs"/>
              </a:rPr>
              <a:t>Best practices and guidelines for NAs.</a:t>
            </a:r>
          </a:p>
          <a:p>
            <a:r>
              <a:rPr lang="en-GB" sz="1200" b="0" i="0" kern="1200" dirty="0">
                <a:solidFill>
                  <a:schemeClr val="tx1"/>
                </a:solidFill>
                <a:effectLst/>
                <a:latin typeface="+mn-lt"/>
                <a:ea typeface="+mn-ea"/>
                <a:cs typeface="+mn-cs"/>
              </a:rPr>
              <a:t>Networking opportunities with other (SNAs) NAs and healthcare professionals.</a:t>
            </a:r>
          </a:p>
          <a:p>
            <a:r>
              <a:rPr lang="en-GB" sz="1200" b="0" i="0" kern="1200" dirty="0">
                <a:solidFill>
                  <a:schemeClr val="tx1"/>
                </a:solidFill>
                <a:effectLst/>
                <a:latin typeface="+mn-lt"/>
                <a:ea typeface="+mn-ea"/>
                <a:cs typeface="+mn-cs"/>
              </a:rPr>
              <a:t>Continued education and professional development opportunities.</a:t>
            </a:r>
          </a:p>
          <a:p>
            <a:r>
              <a:rPr lang="en-GB" sz="1200" b="0" i="0" kern="1200" dirty="0">
                <a:solidFill>
                  <a:schemeClr val="tx1"/>
                </a:solidFill>
                <a:effectLst/>
                <a:latin typeface="+mn-lt"/>
                <a:ea typeface="+mn-ea"/>
                <a:cs typeface="+mn-cs"/>
              </a:rPr>
              <a:t>Useful Resources</a:t>
            </a:r>
          </a:p>
          <a:p>
            <a:r>
              <a:rPr lang="en-GB" sz="1200" b="0" i="0" u="none" strike="noStrike" kern="1200" dirty="0">
                <a:solidFill>
                  <a:schemeClr val="tx1"/>
                </a:solidFill>
                <a:effectLst/>
                <a:latin typeface="+mn-lt"/>
                <a:ea typeface="+mn-ea"/>
                <a:cs typeface="+mn-cs"/>
                <a:hlinkClick r:id="rId4"/>
              </a:rPr>
              <a:t>What is a Nursing Associate - NHS Employers</a:t>
            </a:r>
            <a:endParaRPr lang="en-GB" sz="1200" b="0" i="0"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hlinkClick r:id="rId5"/>
              </a:rPr>
              <a:t>NMC Standards for Nursing Associates</a:t>
            </a:r>
            <a:endParaRPr lang="en-GB" sz="1200" b="0" i="0"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hlinkClick r:id="rId6"/>
              </a:rPr>
              <a:t>NHS Health Careers</a:t>
            </a:r>
            <a:endParaRPr lang="en-GB" sz="1200" b="0" i="0"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hlinkClick r:id="rId7"/>
              </a:rPr>
              <a:t>HEE Nursing Associate Training and Development</a:t>
            </a:r>
            <a:endParaRPr lang="en-GB" sz="1200" b="0" i="0"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hlinkClick r:id="rId8"/>
              </a:rPr>
              <a:t>HEE Nursing Associate FAQ for Employers</a:t>
            </a:r>
            <a:endParaRPr lang="en-GB" sz="1200" b="0" i="0"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hlinkClick r:id="rId9"/>
              </a:rPr>
              <a:t>Expression Of Interest Form (specific to the Surrey Training Hub)</a:t>
            </a:r>
            <a:endParaRPr lang="en-GB" sz="1200" b="0" i="0"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hlinkClick r:id="rId10"/>
              </a:rPr>
              <a:t>Application Form for Levy Transfer</a:t>
            </a:r>
            <a:endParaRPr lang="en-GB" sz="1200" b="0" i="0"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hlinkClick r:id="rId11"/>
              </a:rPr>
              <a:t>SNA Information Pack</a:t>
            </a:r>
            <a:endParaRPr lang="en-GB" sz="1200" b="0" i="0"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hlinkClick r:id="rId12"/>
              </a:rPr>
              <a:t>Video about application process through the Open University</a:t>
            </a:r>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Setting up and managing a Digital Apprenticeship account</a:t>
            </a:r>
          </a:p>
          <a:p>
            <a:r>
              <a:rPr lang="en-GB" sz="1200" b="0" i="0" u="none" strike="noStrike" kern="1200" dirty="0">
                <a:solidFill>
                  <a:schemeClr val="tx1"/>
                </a:solidFill>
                <a:effectLst/>
                <a:latin typeface="+mn-lt"/>
                <a:ea typeface="+mn-ea"/>
                <a:cs typeface="+mn-cs"/>
                <a:hlinkClick r:id="rId13"/>
              </a:rPr>
              <a:t>Using the apprenticeship service as a training provider - GOV.UK (www.gov.uk)</a:t>
            </a:r>
            <a:endParaRPr lang="en-GB" sz="1200" b="0" i="0"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hlinkClick r:id="rId14"/>
              </a:rPr>
              <a:t>Registering a Digital Apprenticeship Service (DAS) Account - About Apprenticeships</a:t>
            </a:r>
            <a:endParaRPr lang="en-GB" sz="1200" b="0" i="0" kern="1200" dirty="0">
              <a:solidFill>
                <a:schemeClr val="tx1"/>
              </a:solidFill>
              <a:effectLst/>
              <a:latin typeface="+mn-lt"/>
              <a:ea typeface="+mn-ea"/>
              <a:cs typeface="+mn-cs"/>
            </a:endParaRPr>
          </a:p>
          <a:p>
            <a:br>
              <a:rPr lang="en-GB" dirty="0"/>
            </a:br>
            <a:endParaRPr lang="en-GB" dirty="0"/>
          </a:p>
        </p:txBody>
      </p:sp>
      <p:sp>
        <p:nvSpPr>
          <p:cNvPr id="4" name="Slide Number Placeholder 3"/>
          <p:cNvSpPr>
            <a:spLocks noGrp="1"/>
          </p:cNvSpPr>
          <p:nvPr>
            <p:ph type="sldNum" sz="quarter" idx="5"/>
          </p:nvPr>
        </p:nvSpPr>
        <p:spPr/>
        <p:txBody>
          <a:bodyPr/>
          <a:lstStyle/>
          <a:p>
            <a:fld id="{29392506-8B0F-4919-BB73-B1DD70FBC12C}" type="slidenum">
              <a:rPr lang="en-GB" smtClean="0"/>
              <a:t>59</a:t>
            </a:fld>
            <a:endParaRPr lang="en-GB"/>
          </a:p>
        </p:txBody>
      </p:sp>
    </p:spTree>
    <p:extLst>
      <p:ext uri="{BB962C8B-B14F-4D97-AF65-F5344CB8AC3E}">
        <p14:creationId xmlns:p14="http://schemas.microsoft.com/office/powerpoint/2010/main" val="22016107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sz="1200" b="0" kern="1200" dirty="0">
                <a:solidFill>
                  <a:schemeClr val="tx1"/>
                </a:solidFill>
                <a:effectLst/>
                <a:latin typeface="+mn-lt"/>
                <a:ea typeface="+mn-ea"/>
                <a:cs typeface="+mn-cs"/>
              </a:rPr>
              <a:t>Education Pathways to Qualification</a:t>
            </a:r>
          </a:p>
          <a:p>
            <a:r>
              <a:rPr lang="en-GB" sz="1200" b="0" i="0" kern="1200" dirty="0">
                <a:solidFill>
                  <a:schemeClr val="tx1"/>
                </a:solidFill>
                <a:effectLst/>
                <a:latin typeface="+mn-lt"/>
                <a:ea typeface="+mn-ea"/>
                <a:cs typeface="+mn-cs"/>
              </a:rPr>
              <a:t>Currently, most Registered Nursing Associate training programmes are being delivered through the apprenticeship route. The nursing associate apprenticeship standard was approved for delivery in 2017 some spaces are available through direct applications to the university.</a:t>
            </a:r>
          </a:p>
          <a:p>
            <a:r>
              <a:rPr lang="en-GB" sz="1200" b="0" i="0" kern="1200" dirty="0">
                <a:solidFill>
                  <a:schemeClr val="tx1"/>
                </a:solidFill>
                <a:effectLst/>
                <a:latin typeface="+mn-lt"/>
                <a:ea typeface="+mn-ea"/>
                <a:cs typeface="+mn-cs"/>
              </a:rPr>
              <a:t>Other pathways to working as a Nursing Associate include Retire and Return, self-funded candidates, and overseas recruitment. Please </a:t>
            </a:r>
            <a:r>
              <a:rPr lang="en-GB" sz="1200" b="0" i="0" u="none" strike="noStrike" kern="1200" dirty="0">
                <a:solidFill>
                  <a:schemeClr val="tx1"/>
                </a:solidFill>
                <a:effectLst/>
                <a:latin typeface="+mn-lt"/>
                <a:ea typeface="+mn-ea"/>
                <a:cs typeface="+mn-cs"/>
                <a:hlinkClick r:id="rId3"/>
              </a:rPr>
              <a:t>click here</a:t>
            </a:r>
            <a:r>
              <a:rPr lang="en-GB" sz="1200" b="0" i="0" kern="1200" dirty="0">
                <a:solidFill>
                  <a:schemeClr val="tx1"/>
                </a:solidFill>
                <a:effectLst/>
                <a:latin typeface="+mn-lt"/>
                <a:ea typeface="+mn-ea"/>
                <a:cs typeface="+mn-cs"/>
              </a:rPr>
              <a:t> to compare these pathways.</a:t>
            </a:r>
          </a:p>
          <a:p>
            <a:r>
              <a:rPr lang="en-GB" sz="1200" b="0" i="0" kern="1200" dirty="0">
                <a:solidFill>
                  <a:schemeClr val="tx1"/>
                </a:solidFill>
                <a:effectLst/>
                <a:latin typeface="+mn-lt"/>
                <a:ea typeface="+mn-ea"/>
                <a:cs typeface="+mn-cs"/>
              </a:rPr>
              <a:t>A Registered Nursing Associate qualification contains a number of different elements:</a:t>
            </a:r>
          </a:p>
          <a:p>
            <a:r>
              <a:rPr lang="en-GB" sz="1200" b="0" i="0" kern="1200" dirty="0">
                <a:solidFill>
                  <a:schemeClr val="tx1"/>
                </a:solidFill>
                <a:effectLst/>
                <a:latin typeface="+mn-lt"/>
                <a:ea typeface="+mn-ea"/>
                <a:cs typeface="+mn-cs"/>
              </a:rPr>
              <a:t>A foundation degree training programme is usually taken over two years. During this time, the trainees must complete at least 2,300 programme hours which are divided to achieve an equal balance of theory and practice learning. This equates to half the hours required for a registered nursing qualification.</a:t>
            </a:r>
          </a:p>
          <a:p>
            <a:r>
              <a:rPr lang="en-GB" sz="1200" b="0" i="0" kern="1200" dirty="0">
                <a:solidFill>
                  <a:schemeClr val="tx1"/>
                </a:solidFill>
                <a:effectLst/>
                <a:latin typeface="+mn-lt"/>
                <a:ea typeface="+mn-ea"/>
                <a:cs typeface="+mn-cs"/>
              </a:rPr>
              <a:t>To meet the requirements of the training programme, trainee nursing associates must work in a range of settings and situations to gain as much experience as possible across different age groups.</a:t>
            </a:r>
          </a:p>
          <a:p>
            <a:r>
              <a:rPr lang="en-GB" sz="1200" b="0" i="0" kern="1200" dirty="0">
                <a:solidFill>
                  <a:schemeClr val="tx1"/>
                </a:solidFill>
                <a:effectLst/>
                <a:latin typeface="+mn-lt"/>
                <a:ea typeface="+mn-ea"/>
                <a:cs typeface="+mn-cs"/>
              </a:rPr>
              <a:t>The trainees must complete at least two substantial placements (totalling a minimum of 460 hours) in settings other than their primary place of employment. . External practice placements enable the TNA’s to develop breadth of experience, they also compliment their development and understanding of the healthcare system and the population that they are working in.</a:t>
            </a:r>
          </a:p>
          <a:p>
            <a:r>
              <a:rPr lang="en-GB" sz="1200" b="0" i="0" kern="1200" dirty="0">
                <a:solidFill>
                  <a:schemeClr val="tx1"/>
                </a:solidFill>
                <a:effectLst/>
                <a:latin typeface="+mn-lt"/>
                <a:ea typeface="+mn-ea"/>
                <a:cs typeface="+mn-cs"/>
              </a:rPr>
              <a:t>As part of the Nursing Associate apprenticeship, trainees must meet the 15 standards set out in the care certificate. If they do not already hold level 2 English and maths qualification, these must also be achieved before completing the programme.</a:t>
            </a:r>
          </a:p>
          <a:p>
            <a:r>
              <a:rPr lang="en-GB" sz="1200" b="0" i="0" kern="1200" dirty="0">
                <a:solidFill>
                  <a:schemeClr val="tx1"/>
                </a:solidFill>
                <a:effectLst/>
                <a:latin typeface="+mn-lt"/>
                <a:ea typeface="+mn-ea"/>
                <a:cs typeface="+mn-cs"/>
              </a:rPr>
              <a:t>Requirements for training and education are set out and regulated by the NMC in its </a:t>
            </a:r>
            <a:r>
              <a:rPr lang="en-GB" sz="1200" b="0" i="0" u="none" strike="noStrike" kern="1200" dirty="0">
                <a:solidFill>
                  <a:schemeClr val="tx1"/>
                </a:solidFill>
                <a:effectLst/>
                <a:latin typeface="+mn-lt"/>
                <a:ea typeface="+mn-ea"/>
                <a:cs typeface="+mn-cs"/>
                <a:hlinkClick r:id="rId4"/>
              </a:rPr>
              <a:t>standards for pre-registration nursing associate programmes.</a:t>
            </a:r>
            <a:endParaRPr lang="en-GB" sz="1200" b="0" i="0" u="none" strike="noStrike" kern="1200" dirty="0">
              <a:solidFill>
                <a:schemeClr val="tx1"/>
              </a:solidFill>
              <a:effectLst/>
              <a:latin typeface="+mn-lt"/>
              <a:ea typeface="+mn-ea"/>
              <a:cs typeface="+mn-cs"/>
            </a:endParaRPr>
          </a:p>
          <a:p>
            <a:endParaRPr lang="en-GB" sz="1200" b="0" i="0" u="none" strike="noStrike"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Setting up and managing a Digital Apprenticeship account</a:t>
            </a:r>
          </a:p>
          <a:p>
            <a:r>
              <a:rPr lang="en-GB" sz="1200" b="0" i="0" u="none" strike="noStrike" kern="1200" dirty="0">
                <a:solidFill>
                  <a:schemeClr val="tx1"/>
                </a:solidFill>
                <a:effectLst/>
                <a:latin typeface="+mn-lt"/>
                <a:ea typeface="+mn-ea"/>
                <a:cs typeface="+mn-cs"/>
                <a:hlinkClick r:id="rId5"/>
              </a:rPr>
              <a:t>Using the apprenticeship service as a training provider - GOV.UK (www.gov.uk)</a:t>
            </a:r>
            <a:endParaRPr lang="en-GB" sz="1200" b="0" i="0"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hlinkClick r:id="rId6"/>
              </a:rPr>
              <a:t>Registering a Digital Apprenticeship Service (DAS) Account - About Apprenticeships</a:t>
            </a:r>
            <a:endParaRPr lang="en-GB" sz="1200" b="0" i="0" kern="1200" dirty="0">
              <a:solidFill>
                <a:schemeClr val="tx1"/>
              </a:solidFill>
              <a:effectLst/>
              <a:latin typeface="+mn-lt"/>
              <a:ea typeface="+mn-ea"/>
              <a:cs typeface="+mn-cs"/>
            </a:endParaRPr>
          </a:p>
          <a:p>
            <a:br>
              <a:rPr lang="en-GB" dirty="0"/>
            </a:b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What can the Training Hub offer you?</a:t>
            </a:r>
          </a:p>
          <a:p>
            <a:r>
              <a:rPr lang="en-GB" sz="1200" b="0" i="0" u="none" strike="noStrike" kern="1200" dirty="0">
                <a:solidFill>
                  <a:schemeClr val="tx1"/>
                </a:solidFill>
                <a:effectLst/>
                <a:latin typeface="+mn-lt"/>
                <a:ea typeface="+mn-ea"/>
                <a:cs typeface="+mn-cs"/>
                <a:hlinkClick r:id="rId7"/>
              </a:rPr>
              <a:t>Registered Nurse Degree Apprenticeship (RNDA) support</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Access to online courses and workshops on various topics related to nursing.</a:t>
            </a:r>
          </a:p>
          <a:p>
            <a:r>
              <a:rPr lang="en-GB" sz="1200" b="0" i="0" kern="1200" dirty="0">
                <a:solidFill>
                  <a:schemeClr val="tx1"/>
                </a:solidFill>
                <a:effectLst/>
                <a:latin typeface="+mn-lt"/>
                <a:ea typeface="+mn-ea"/>
                <a:cs typeface="+mn-cs"/>
              </a:rPr>
              <a:t>Tools and resources for improving communication and professional skills.</a:t>
            </a:r>
          </a:p>
          <a:p>
            <a:r>
              <a:rPr lang="en-GB" sz="1200" b="0" i="0" kern="1200" dirty="0">
                <a:solidFill>
                  <a:schemeClr val="tx1"/>
                </a:solidFill>
                <a:effectLst/>
                <a:latin typeface="+mn-lt"/>
                <a:ea typeface="+mn-ea"/>
                <a:cs typeface="+mn-cs"/>
              </a:rPr>
              <a:t>Best practices and guidelines for NAs.</a:t>
            </a:r>
          </a:p>
          <a:p>
            <a:r>
              <a:rPr lang="en-GB" sz="1200" b="0" i="0" kern="1200" dirty="0">
                <a:solidFill>
                  <a:schemeClr val="tx1"/>
                </a:solidFill>
                <a:effectLst/>
                <a:latin typeface="+mn-lt"/>
                <a:ea typeface="+mn-ea"/>
                <a:cs typeface="+mn-cs"/>
              </a:rPr>
              <a:t>Networking opportunities with other NAs and healthcare professionals.</a:t>
            </a:r>
          </a:p>
          <a:p>
            <a:r>
              <a:rPr lang="en-GB" sz="1200" b="0" i="0" kern="1200" dirty="0">
                <a:solidFill>
                  <a:schemeClr val="tx1"/>
                </a:solidFill>
                <a:effectLst/>
                <a:latin typeface="+mn-lt"/>
                <a:ea typeface="+mn-ea"/>
                <a:cs typeface="+mn-cs"/>
              </a:rPr>
              <a:t>Continued education and professional development opportunities.</a:t>
            </a:r>
          </a:p>
          <a:p>
            <a:r>
              <a:rPr lang="en-GB" sz="1200" b="1" i="0" kern="1200" dirty="0">
                <a:solidFill>
                  <a:schemeClr val="tx1"/>
                </a:solidFill>
                <a:effectLst/>
                <a:latin typeface="+mn-lt"/>
                <a:ea typeface="+mn-ea"/>
                <a:cs typeface="+mn-cs"/>
              </a:rPr>
              <a:t>RCN Position Statement on Nursing</a:t>
            </a:r>
            <a:endParaRPr lang="en-GB" sz="1200" b="0"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Associates (NAs) Training in Cervical Screening</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Please follow </a:t>
            </a:r>
            <a:r>
              <a:rPr lang="en-GB" sz="1200" b="1" i="0" u="none" strike="noStrike" kern="1200" dirty="0">
                <a:solidFill>
                  <a:schemeClr val="tx1"/>
                </a:solidFill>
                <a:effectLst/>
                <a:latin typeface="+mn-lt"/>
                <a:ea typeface="+mn-ea"/>
                <a:cs typeface="+mn-cs"/>
                <a:hlinkClick r:id="rId8"/>
              </a:rPr>
              <a:t>this link</a:t>
            </a:r>
            <a:r>
              <a:rPr lang="en-GB" sz="1200" b="0" i="0" kern="1200" dirty="0">
                <a:solidFill>
                  <a:schemeClr val="tx1"/>
                </a:solidFill>
                <a:effectLst/>
                <a:latin typeface="+mn-lt"/>
                <a:ea typeface="+mn-ea"/>
                <a:cs typeface="+mn-cs"/>
              </a:rPr>
              <a:t> for the Nursing Associates updated Training in Cervical Screening.</a:t>
            </a:r>
          </a:p>
          <a:p>
            <a:r>
              <a:rPr lang="en-GB" sz="1200" b="0" i="0" kern="1200" dirty="0">
                <a:solidFill>
                  <a:schemeClr val="tx1"/>
                </a:solidFill>
                <a:effectLst/>
                <a:latin typeface="+mn-lt"/>
                <a:ea typeface="+mn-ea"/>
                <a:cs typeface="+mn-cs"/>
              </a:rPr>
              <a:t>Useful Resources</a:t>
            </a:r>
          </a:p>
          <a:p>
            <a:r>
              <a:rPr lang="en-GB" sz="1200" b="0" i="0" u="none" strike="noStrike" kern="1200" dirty="0">
                <a:solidFill>
                  <a:schemeClr val="tx1"/>
                </a:solidFill>
                <a:effectLst/>
                <a:latin typeface="+mn-lt"/>
                <a:ea typeface="+mn-ea"/>
                <a:cs typeface="+mn-cs"/>
                <a:hlinkClick r:id="rId9"/>
              </a:rPr>
              <a:t>Kent, Surrey and Sussex Primary Care School Guide to the Nursing Associate Role in Primary Care</a:t>
            </a:r>
            <a:endParaRPr lang="en-GB" sz="1200" b="0" i="0"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hlinkClick r:id="rId10"/>
              </a:rPr>
              <a:t>What is a Nursing Associate - NHS Employers</a:t>
            </a:r>
            <a:endParaRPr lang="en-GB" sz="1200" b="0" i="0"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hlinkClick r:id="rId11"/>
              </a:rPr>
              <a:t>NMC Standards for Nursing Associates</a:t>
            </a:r>
            <a:endParaRPr lang="en-GB" sz="1200" b="0" i="0"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hlinkClick r:id="rId12"/>
              </a:rPr>
              <a:t>NHS Health Careers</a:t>
            </a:r>
            <a:endParaRPr lang="en-GB" sz="1200" b="0" i="0"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hlinkClick r:id="rId13"/>
              </a:rPr>
              <a:t>NHS England Nursing Associate Training and Development</a:t>
            </a:r>
            <a:endParaRPr lang="en-GB" sz="1200" b="0" i="0"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hlinkClick r:id="rId14"/>
              </a:rPr>
              <a:t>NHS England Nursing Associate FAQ for Employers</a:t>
            </a:r>
            <a:endParaRPr lang="en-GB" sz="1200" b="0" i="0" kern="1200" dirty="0">
              <a:solidFill>
                <a:schemeClr val="tx1"/>
              </a:solidFill>
              <a:effectLst/>
              <a:latin typeface="+mn-lt"/>
              <a:ea typeface="+mn-ea"/>
              <a:cs typeface="+mn-cs"/>
            </a:endParaRPr>
          </a:p>
          <a:p>
            <a:endParaRPr lang="en-GB" dirty="0"/>
          </a:p>
          <a:p>
            <a:endParaRPr lang="en-GB" dirty="0"/>
          </a:p>
          <a:p>
            <a:r>
              <a:rPr lang="en-GB" dirty="0"/>
              <a:t>Let’s talk </a:t>
            </a:r>
            <a:r>
              <a:rPr lang="en-GB" dirty="0" err="1"/>
              <a:t>aboutperson</a:t>
            </a:r>
            <a:r>
              <a:rPr lang="en-GB" dirty="0"/>
              <a:t> centred care </a:t>
            </a:r>
            <a:r>
              <a:rPr lang="en-GB" dirty="0">
                <a:hlinkClick r:id="rId15"/>
              </a:rPr>
              <a:t>Let's talk about person-centred care | Caring with Confidence: The Code in Action | NMC</a:t>
            </a:r>
            <a:endParaRPr lang="en-GB" dirty="0"/>
          </a:p>
          <a:p>
            <a:r>
              <a:rPr lang="en-GB" dirty="0"/>
              <a:t>Delegation </a:t>
            </a:r>
            <a:r>
              <a:rPr lang="en-GB" dirty="0">
                <a:hlinkClick r:id="rId16"/>
              </a:rPr>
              <a:t>Let's talk about delegation | Caring with Confidence: The Code in Action | NMC</a:t>
            </a:r>
            <a:endParaRPr lang="en-GB" dirty="0"/>
          </a:p>
          <a:p>
            <a:r>
              <a:rPr lang="en-GB" dirty="0"/>
              <a:t>Caring with confidence </a:t>
            </a:r>
            <a:r>
              <a:rPr lang="en-GB" dirty="0">
                <a:hlinkClick r:id="rId16"/>
              </a:rPr>
              <a:t>Let's talk about delegation | Caring with Confidence: The Code in Action | NMC</a:t>
            </a:r>
            <a:endParaRPr lang="en-GB" dirty="0"/>
          </a:p>
          <a:p>
            <a:r>
              <a:rPr lang="en-GB" dirty="0"/>
              <a:t>Professional judgement </a:t>
            </a:r>
            <a:r>
              <a:rPr lang="en-GB" dirty="0">
                <a:hlinkClick r:id="rId17"/>
              </a:rPr>
              <a:t>‘Let's talk about professional judgement | Caring with Confidence: The Code in Action | NMC</a:t>
            </a:r>
            <a:endParaRPr lang="en-GB" dirty="0"/>
          </a:p>
          <a:p>
            <a:r>
              <a:rPr lang="en-GB" dirty="0"/>
              <a:t>Judgement </a:t>
            </a:r>
            <a:r>
              <a:rPr lang="en-GB" dirty="0">
                <a:hlinkClick r:id="rId18"/>
              </a:rPr>
              <a:t>‘Let's talk about professional judgement | Caring with Confidence: The Code in Action | NMC</a:t>
            </a:r>
            <a:endParaRPr lang="en-GB" dirty="0"/>
          </a:p>
          <a:p>
            <a:r>
              <a:rPr lang="en-GB" dirty="0"/>
              <a:t>Accountability </a:t>
            </a:r>
            <a:r>
              <a:rPr lang="en-GB" dirty="0">
                <a:hlinkClick r:id="rId19"/>
              </a:rPr>
              <a:t>Let's talk about accountability | Caring with Confidence: The Code in Action | NMC</a:t>
            </a:r>
            <a:endParaRPr lang="en-GB" dirty="0"/>
          </a:p>
          <a:p>
            <a:r>
              <a:rPr lang="en-GB" dirty="0"/>
              <a:t>Discrimination </a:t>
            </a:r>
            <a:r>
              <a:rPr lang="en-GB" dirty="0">
                <a:hlinkClick r:id="rId20"/>
              </a:rPr>
              <a:t>Let's talk about challenging discrimination | Caring with Confidence: The Code in Action | NMC</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0F0F0F"/>
                </a:solidFill>
                <a:effectLst/>
                <a:latin typeface="Roboto" panose="02000000000000000000" pitchFamily="2" charset="0"/>
              </a:rPr>
              <a:t>Enabling professionalism - rectifying medicines management issues</a:t>
            </a:r>
          </a:p>
          <a:p>
            <a:r>
              <a:rPr lang="en-GB" dirty="0"/>
              <a:t>Enabling professionalism-Challenging poor practice </a:t>
            </a:r>
            <a:r>
              <a:rPr lang="en-GB" dirty="0">
                <a:hlinkClick r:id="rId21"/>
              </a:rPr>
              <a:t>Enabling professionalism - challenging poor practice</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0F0F0F"/>
                </a:solidFill>
                <a:effectLst/>
                <a:latin typeface="Roboto" panose="02000000000000000000" pitchFamily="2" charset="0"/>
              </a:rPr>
              <a:t>What makes you a registered professional </a:t>
            </a:r>
            <a:r>
              <a:rPr lang="en-GB" dirty="0">
                <a:hlinkClick r:id="rId22"/>
              </a:rPr>
              <a:t>What makes you a registered professional</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0F0F0F"/>
                </a:solidFill>
                <a:effectLst/>
                <a:latin typeface="Roboto" panose="02000000000000000000" pitchFamily="2" charset="0"/>
              </a:rPr>
              <a:t>Nursing and Midwifery – Practice assessors </a:t>
            </a:r>
            <a:r>
              <a:rPr lang="en-GB" dirty="0">
                <a:hlinkClick r:id="rId23"/>
              </a:rPr>
              <a:t>Nursing and Midwifery – Practice assessors</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0F0F0F"/>
                </a:solidFill>
                <a:effectLst/>
                <a:latin typeface="Roboto" panose="02000000000000000000" pitchFamily="2" charset="0"/>
              </a:rPr>
              <a:t>About the Nursing and Midwifery Council </a:t>
            </a:r>
            <a:r>
              <a:rPr lang="en-GB" dirty="0">
                <a:hlinkClick r:id="rId24"/>
              </a:rPr>
              <a:t>Just Used Confused | Dad 20s Car AD</a:t>
            </a:r>
            <a:endParaRPr lang="en-GB" b="1" i="0" dirty="0">
              <a:solidFill>
                <a:srgbClr val="0F0F0F"/>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0F0F0F"/>
                </a:solidFill>
                <a:effectLst/>
                <a:latin typeface="Roboto" panose="02000000000000000000" pitchFamily="2" charset="0"/>
              </a:rPr>
              <a:t>NMC Revalidation </a:t>
            </a:r>
            <a:r>
              <a:rPr lang="en-GB" dirty="0">
                <a:hlinkClick r:id="rId25"/>
              </a:rPr>
              <a:t>NMC Revalidation</a:t>
            </a:r>
            <a:endParaRPr lang="en-GB" dirty="0"/>
          </a:p>
          <a:p>
            <a:endParaRPr lang="en-GB" dirty="0"/>
          </a:p>
        </p:txBody>
      </p:sp>
      <p:sp>
        <p:nvSpPr>
          <p:cNvPr id="4" name="Slide Number Placeholder 3"/>
          <p:cNvSpPr>
            <a:spLocks noGrp="1"/>
          </p:cNvSpPr>
          <p:nvPr>
            <p:ph type="sldNum" sz="quarter" idx="5"/>
          </p:nvPr>
        </p:nvSpPr>
        <p:spPr/>
        <p:txBody>
          <a:bodyPr/>
          <a:lstStyle/>
          <a:p>
            <a:fld id="{29392506-8B0F-4919-BB73-B1DD70FBC12C}" type="slidenum">
              <a:rPr lang="en-GB" smtClean="0"/>
              <a:t>60</a:t>
            </a:fld>
            <a:endParaRPr lang="en-GB"/>
          </a:p>
        </p:txBody>
      </p:sp>
    </p:spTree>
    <p:extLst>
      <p:ext uri="{BB962C8B-B14F-4D97-AF65-F5344CB8AC3E}">
        <p14:creationId xmlns:p14="http://schemas.microsoft.com/office/powerpoint/2010/main" val="2727239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1CE32-956C-9013-F464-94A533B238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B49183-0EAA-2D6F-2591-9E27C5AEFFD7}"/>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F330DCF4-0A1B-9F3F-8D58-89E7577CE29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02DC3D1-E4D9-0819-8682-FC423B717890}"/>
              </a:ext>
            </a:extLst>
          </p:cNvPr>
          <p:cNvSpPr>
            <a:spLocks noGrp="1"/>
          </p:cNvSpPr>
          <p:nvPr>
            <p:ph type="sldNum" sz="quarter" idx="5"/>
          </p:nvPr>
        </p:nvSpPr>
        <p:spPr/>
        <p:txBody>
          <a:bodyPr/>
          <a:lstStyle/>
          <a:p>
            <a:fld id="{9463821E-1270-4276-A97D-C527687466E5}" type="slidenum">
              <a:rPr lang="en-GB" smtClean="0"/>
              <a:t>61</a:t>
            </a:fld>
            <a:endParaRPr lang="en-GB"/>
          </a:p>
        </p:txBody>
      </p:sp>
    </p:spTree>
    <p:extLst>
      <p:ext uri="{BB962C8B-B14F-4D97-AF65-F5344CB8AC3E}">
        <p14:creationId xmlns:p14="http://schemas.microsoft.com/office/powerpoint/2010/main" val="2787995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What can the Training Hub offer you?</a:t>
            </a:r>
          </a:p>
          <a:p>
            <a:r>
              <a:rPr lang="en-GB" sz="1200" b="0" i="0" kern="1200" dirty="0">
                <a:solidFill>
                  <a:schemeClr val="tx1"/>
                </a:solidFill>
                <a:effectLst/>
                <a:latin typeface="+mn-lt"/>
                <a:ea typeface="+mn-ea"/>
                <a:cs typeface="+mn-cs"/>
              </a:rPr>
              <a:t>Access to online courses and workshops on various topics</a:t>
            </a:r>
          </a:p>
          <a:p>
            <a:r>
              <a:rPr lang="en-GB" sz="1200" b="0" i="0" kern="1200" dirty="0">
                <a:solidFill>
                  <a:schemeClr val="tx1"/>
                </a:solidFill>
                <a:effectLst/>
                <a:latin typeface="+mn-lt"/>
                <a:ea typeface="+mn-ea"/>
                <a:cs typeface="+mn-cs"/>
              </a:rPr>
              <a:t>Tools and resources for improving communication and professional skills </a:t>
            </a:r>
          </a:p>
          <a:p>
            <a:r>
              <a:rPr lang="en-GB" sz="1200" b="0" i="0" kern="1200" dirty="0">
                <a:solidFill>
                  <a:schemeClr val="tx1"/>
                </a:solidFill>
                <a:effectLst/>
                <a:latin typeface="+mn-lt"/>
                <a:ea typeface="+mn-ea"/>
                <a:cs typeface="+mn-cs"/>
              </a:rPr>
              <a:t>Best practices and guidelines </a:t>
            </a:r>
          </a:p>
          <a:p>
            <a:r>
              <a:rPr lang="en-GB" sz="1200" b="0" i="0" kern="1200" dirty="0">
                <a:solidFill>
                  <a:schemeClr val="tx1"/>
                </a:solidFill>
                <a:effectLst/>
                <a:latin typeface="+mn-lt"/>
                <a:ea typeface="+mn-ea"/>
                <a:cs typeface="+mn-cs"/>
              </a:rPr>
              <a:t>Networking opportunities with peers and other healthcare professionals </a:t>
            </a:r>
          </a:p>
          <a:p>
            <a:r>
              <a:rPr lang="en-GB" sz="1200" b="0" i="0" kern="1200" dirty="0">
                <a:solidFill>
                  <a:schemeClr val="tx1"/>
                </a:solidFill>
                <a:effectLst/>
                <a:latin typeface="+mn-lt"/>
                <a:ea typeface="+mn-ea"/>
                <a:cs typeface="+mn-cs"/>
              </a:rPr>
              <a:t>Continued education and professional development opportunities </a:t>
            </a:r>
          </a:p>
          <a:p>
            <a:r>
              <a:rPr lang="en-GB" sz="1200" b="0" i="0" kern="1200" dirty="0">
                <a:solidFill>
                  <a:schemeClr val="tx1"/>
                </a:solidFill>
                <a:effectLst/>
                <a:latin typeface="+mn-lt"/>
                <a:ea typeface="+mn-ea"/>
                <a:cs typeface="+mn-cs"/>
              </a:rPr>
              <a:t>Access to the latest research and information </a:t>
            </a:r>
          </a:p>
          <a:p>
            <a:r>
              <a:rPr lang="en-GB" sz="1200" b="0" i="0" kern="1200" dirty="0">
                <a:solidFill>
                  <a:schemeClr val="tx1"/>
                </a:solidFill>
                <a:effectLst/>
                <a:latin typeface="+mn-lt"/>
                <a:ea typeface="+mn-ea"/>
                <a:cs typeface="+mn-cs"/>
              </a:rPr>
              <a:t>Access to PA Teams Channel (please </a:t>
            </a:r>
            <a:r>
              <a:rPr lang="en-GB" sz="1200" b="0" i="0" u="none" strike="noStrike" kern="1200" dirty="0">
                <a:solidFill>
                  <a:schemeClr val="tx1"/>
                </a:solidFill>
                <a:effectLst/>
                <a:latin typeface="+mn-lt"/>
                <a:ea typeface="+mn-ea"/>
                <a:cs typeface="+mn-cs"/>
                <a:hlinkClick r:id="rId3"/>
              </a:rPr>
              <a:t>contact Surrey Training Hub</a:t>
            </a:r>
            <a:r>
              <a:rPr lang="en-GB" sz="1200" b="0" i="0" kern="1200" dirty="0">
                <a:solidFill>
                  <a:schemeClr val="tx1"/>
                </a:solidFill>
                <a:effectLst/>
                <a:latin typeface="+mn-lt"/>
                <a:ea typeface="+mn-ea"/>
                <a:cs typeface="+mn-cs"/>
              </a:rPr>
              <a:t> for login details)</a:t>
            </a:r>
          </a:p>
          <a:p>
            <a:r>
              <a:rPr lang="en-GB" sz="1200" b="0" i="0" kern="1200" dirty="0">
                <a:solidFill>
                  <a:schemeClr val="tx1"/>
                </a:solidFill>
                <a:effectLst/>
                <a:latin typeface="+mn-lt"/>
                <a:ea typeface="+mn-ea"/>
                <a:cs typeface="+mn-cs"/>
              </a:rPr>
              <a:t>Useful Resources</a:t>
            </a:r>
          </a:p>
          <a:p>
            <a:r>
              <a:rPr lang="en-GB" sz="1200" b="0" i="0" u="none" strike="noStrike" kern="1200" dirty="0">
                <a:solidFill>
                  <a:schemeClr val="tx1"/>
                </a:solidFill>
                <a:effectLst/>
                <a:latin typeface="+mn-lt"/>
                <a:ea typeface="+mn-ea"/>
                <a:cs typeface="+mn-cs"/>
                <a:hlinkClick r:id="rId4"/>
              </a:rPr>
              <a:t>South East School of PAs</a:t>
            </a:r>
            <a:endParaRPr lang="en-GB" sz="1200" b="0" i="0"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hlinkClick r:id="rId5"/>
              </a:rPr>
              <a:t>Physician Assistants | Health Education England (hee.nhs.uk)</a:t>
            </a:r>
            <a:endParaRPr lang="en-GB" sz="1200" b="0" i="0"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hlinkClick r:id="rId6"/>
              </a:rPr>
              <a:t>Physician Assistant in primary care | Health Education England (hee.nhs.uk)</a:t>
            </a:r>
            <a:endParaRPr lang="en-GB" sz="1200" b="0" i="0"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hlinkClick r:id="rId7"/>
              </a:rPr>
              <a:t>Faculty of Physician Assistants - quality health care across the NHS (fparcp.co.uk)</a:t>
            </a:r>
            <a:endParaRPr lang="en-GB" sz="1200" b="0" i="0"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hlinkClick r:id="rId8"/>
              </a:rPr>
              <a:t>Who are Physician Assistants (fparcp.co.uk)</a:t>
            </a:r>
            <a:endParaRPr lang="en-GB" sz="1200" b="0" i="0"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hlinkClick r:id="rId9"/>
              </a:rPr>
              <a:t>GP </a:t>
            </a:r>
            <a:r>
              <a:rPr lang="en-GB" sz="1200" b="0" i="0" u="none" strike="noStrike" kern="1200" dirty="0" err="1">
                <a:solidFill>
                  <a:schemeClr val="tx1"/>
                </a:solidFill>
                <a:effectLst/>
                <a:latin typeface="+mn-lt"/>
                <a:ea typeface="+mn-ea"/>
                <a:cs typeface="+mn-cs"/>
                <a:hlinkClick r:id="rId9"/>
              </a:rPr>
              <a:t>mythbuster</a:t>
            </a:r>
            <a:r>
              <a:rPr lang="en-GB" sz="1200" b="0" i="0" u="none" strike="noStrike" kern="1200" dirty="0">
                <a:solidFill>
                  <a:schemeClr val="tx1"/>
                </a:solidFill>
                <a:effectLst/>
                <a:latin typeface="+mn-lt"/>
                <a:ea typeface="+mn-ea"/>
                <a:cs typeface="+mn-cs"/>
                <a:hlinkClick r:id="rId9"/>
              </a:rPr>
              <a:t> 82: Physician assistants in general practice - Care Quality Commission (cqc.org.uk)</a:t>
            </a:r>
            <a:endParaRPr lang="en-GB" sz="1200" b="0" i="0"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hlinkClick r:id="rId10"/>
              </a:rPr>
              <a:t>Programmes - </a:t>
            </a:r>
            <a:r>
              <a:rPr lang="en-GB" sz="1200" b="0" i="0" u="none" strike="noStrike" kern="1200" dirty="0" err="1">
                <a:solidFill>
                  <a:schemeClr val="tx1"/>
                </a:solidFill>
                <a:effectLst/>
                <a:latin typeface="+mn-lt"/>
                <a:ea typeface="+mn-ea"/>
                <a:cs typeface="+mn-cs"/>
                <a:hlinkClick r:id="rId10"/>
              </a:rPr>
              <a:t>elearning</a:t>
            </a:r>
            <a:r>
              <a:rPr lang="en-GB" sz="1200" b="0" i="0" u="none" strike="noStrike" kern="1200" dirty="0">
                <a:solidFill>
                  <a:schemeClr val="tx1"/>
                </a:solidFill>
                <a:effectLst/>
                <a:latin typeface="+mn-lt"/>
                <a:ea typeface="+mn-ea"/>
                <a:cs typeface="+mn-cs"/>
                <a:hlinkClick r:id="rId10"/>
              </a:rPr>
              <a:t> for healthcare (e-lfh.org.uk)</a:t>
            </a:r>
            <a:endParaRPr lang="en-GB" sz="1200" b="0" i="0" kern="1200" dirty="0">
              <a:solidFill>
                <a:schemeClr val="tx1"/>
              </a:solidFill>
              <a:effectLst/>
              <a:latin typeface="+mn-lt"/>
              <a:ea typeface="+mn-ea"/>
              <a:cs typeface="+mn-cs"/>
            </a:endParaRPr>
          </a:p>
          <a:p>
            <a:endParaRPr lang="en-GB" dirty="0"/>
          </a:p>
          <a:p>
            <a:endParaRPr lang="en-GB" dirty="0"/>
          </a:p>
          <a:p>
            <a:r>
              <a:rPr lang="en-GB" dirty="0"/>
              <a:t>Add to website </a:t>
            </a:r>
            <a:r>
              <a:rPr lang="en-GB" dirty="0">
                <a:hlinkClick r:id="rId11"/>
              </a:rPr>
              <a:t>Physician associates | NHS Employers</a:t>
            </a:r>
            <a:endParaRPr lang="en-GB" dirty="0"/>
          </a:p>
          <a:p>
            <a:r>
              <a:rPr lang="en-GB" dirty="0"/>
              <a:t>Add video link or video to website</a:t>
            </a:r>
          </a:p>
          <a:p>
            <a:r>
              <a:rPr lang="en-GB" dirty="0">
                <a:hlinkClick r:id="rId12"/>
              </a:rPr>
              <a:t>About the RCP | RCP</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69B4"/>
                </a:solidFill>
                <a:latin typeface="Arial" panose="020B0604020202020204" pitchFamily="34" charset="0"/>
                <a:cs typeface="Arial" panose="020B0604020202020204" pitchFamily="34" charset="0"/>
              </a:rPr>
              <a:t>As the demands on the healthcare system evolve, clinical professionals are supported to recognise and embrace opportunities to transition into leadership and management roles, broadening their contribution beyond direct patient care. The </a:t>
            </a:r>
            <a:r>
              <a:rPr lang="en-GB" sz="1200" b="1" dirty="0">
                <a:solidFill>
                  <a:srgbClr val="0069B4"/>
                </a:solidFill>
                <a:latin typeface="Arial" panose="020B0604020202020204" pitchFamily="34" charset="0"/>
                <a:cs typeface="Arial" panose="020B0604020202020204" pitchFamily="34" charset="0"/>
                <a:hlinkClick r:id="rId13" action="ppaction://hlinksldjump"/>
              </a:rPr>
              <a:t>four pillars </a:t>
            </a:r>
            <a:r>
              <a:rPr lang="en-GB" sz="1200" b="1" dirty="0">
                <a:solidFill>
                  <a:srgbClr val="0069B4"/>
                </a:solidFill>
                <a:latin typeface="Arial" panose="020B0604020202020204" pitchFamily="34" charset="0"/>
                <a:cs typeface="Arial" panose="020B0604020202020204" pitchFamily="34" charset="0"/>
              </a:rPr>
              <a:t>of advanced clinical practice- Clinical Practice, Leadership and Management, Education and Learning, and Research, offer a framework for developing a well-rounded, progressive career in primary care.</a:t>
            </a:r>
          </a:p>
          <a:p>
            <a:endParaRPr lang="en-GB" dirty="0"/>
          </a:p>
        </p:txBody>
      </p:sp>
      <p:sp>
        <p:nvSpPr>
          <p:cNvPr id="4" name="Slide Number Placeholder 3"/>
          <p:cNvSpPr>
            <a:spLocks noGrp="1"/>
          </p:cNvSpPr>
          <p:nvPr>
            <p:ph type="sldNum" sz="quarter" idx="5"/>
          </p:nvPr>
        </p:nvSpPr>
        <p:spPr/>
        <p:txBody>
          <a:bodyPr/>
          <a:lstStyle/>
          <a:p>
            <a:fld id="{29392506-8B0F-4919-BB73-B1DD70FBC12C}" type="slidenum">
              <a:rPr lang="en-GB" smtClean="0"/>
              <a:t>11</a:t>
            </a:fld>
            <a:endParaRPr lang="en-GB"/>
          </a:p>
        </p:txBody>
      </p:sp>
    </p:spTree>
    <p:extLst>
      <p:ext uri="{BB962C8B-B14F-4D97-AF65-F5344CB8AC3E}">
        <p14:creationId xmlns:p14="http://schemas.microsoft.com/office/powerpoint/2010/main" val="4981106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What can the Training Hub offer you?</a:t>
            </a:r>
          </a:p>
          <a:p>
            <a:r>
              <a:rPr lang="en-GB" sz="1200" b="0" i="0" kern="1200" dirty="0">
                <a:solidFill>
                  <a:schemeClr val="tx1"/>
                </a:solidFill>
                <a:effectLst/>
                <a:latin typeface="+mn-lt"/>
                <a:ea typeface="+mn-ea"/>
                <a:cs typeface="+mn-cs"/>
              </a:rPr>
              <a:t>Access to full Advanced Practice pathway</a:t>
            </a:r>
          </a:p>
          <a:p>
            <a:r>
              <a:rPr lang="en-GB" sz="1200" b="0" i="0" kern="1200" dirty="0">
                <a:solidFill>
                  <a:schemeClr val="tx1"/>
                </a:solidFill>
                <a:effectLst/>
                <a:latin typeface="+mn-lt"/>
                <a:ea typeface="+mn-ea"/>
                <a:cs typeface="+mn-cs"/>
              </a:rPr>
              <a:t>Access to Advanced Practice Action Learning Sets</a:t>
            </a:r>
          </a:p>
          <a:p>
            <a:r>
              <a:rPr lang="en-GB" sz="1200" b="0" i="0" kern="1200" dirty="0">
                <a:solidFill>
                  <a:schemeClr val="tx1"/>
                </a:solidFill>
                <a:effectLst/>
                <a:latin typeface="+mn-lt"/>
                <a:ea typeface="+mn-ea"/>
                <a:cs typeface="+mn-cs"/>
              </a:rPr>
              <a:t>Useful Resources</a:t>
            </a:r>
          </a:p>
          <a:p>
            <a:r>
              <a:rPr lang="en-GB" sz="1200" b="0" i="0" u="none" strike="noStrike" kern="1200" dirty="0">
                <a:solidFill>
                  <a:schemeClr val="tx1"/>
                </a:solidFill>
                <a:effectLst/>
                <a:latin typeface="+mn-lt"/>
                <a:ea typeface="+mn-ea"/>
                <a:cs typeface="+mn-cs"/>
                <a:hlinkClick r:id="rId3"/>
              </a:rPr>
              <a:t>Primary Care and General Practice Nursing</a:t>
            </a:r>
            <a:endParaRPr lang="en-GB" sz="1200" b="0" i="0"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hlinkClick r:id="rId4"/>
              </a:rPr>
              <a:t>GPN Early Careers</a:t>
            </a:r>
            <a:endParaRPr lang="en-GB" sz="1200" b="0" i="0"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hlinkClick r:id="rId5"/>
              </a:rPr>
              <a:t>The Queen’s Nursing Institute</a:t>
            </a:r>
            <a:endParaRPr lang="en-GB" sz="1200" b="0" i="0"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hlinkClick r:id="rId6"/>
              </a:rPr>
              <a:t>Royal College of General Practitioners  (RCGP) to view GPN Competencies</a:t>
            </a:r>
            <a:endParaRPr lang="en-GB" sz="1200" b="0" i="0"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hlinkClick r:id="rId7"/>
              </a:rPr>
              <a:t>NHSE/I</a:t>
            </a:r>
            <a:endParaRPr lang="en-GB" sz="1200" b="0" i="0"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hlinkClick r:id="rId8"/>
              </a:rPr>
              <a:t>National Careers </a:t>
            </a:r>
            <a:endParaRPr lang="en-GB" sz="1200" b="0" i="0"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hlinkClick r:id="rId9"/>
              </a:rPr>
              <a:t>Health Careers</a:t>
            </a:r>
            <a:endParaRPr lang="en-GB" sz="1200" b="0" i="0" kern="1200" dirty="0">
              <a:solidFill>
                <a:schemeClr val="tx1"/>
              </a:solidFill>
              <a:effectLst/>
              <a:latin typeface="+mn-lt"/>
              <a:ea typeface="+mn-ea"/>
              <a:cs typeface="+mn-cs"/>
            </a:endParaRPr>
          </a:p>
          <a:p>
            <a:br>
              <a:rPr lang="en-GB" dirty="0"/>
            </a:br>
            <a:endParaRPr lang="en-GB" dirty="0"/>
          </a:p>
          <a:p>
            <a:endParaRPr lang="en-GB" dirty="0"/>
          </a:p>
          <a:p>
            <a:r>
              <a:rPr lang="en-GB" sz="1200" b="0" i="0" kern="1200" dirty="0">
                <a:solidFill>
                  <a:schemeClr val="tx1"/>
                </a:solidFill>
                <a:effectLst/>
                <a:latin typeface="+mn-lt"/>
                <a:ea typeface="+mn-ea"/>
                <a:cs typeface="+mn-cs"/>
              </a:rPr>
              <a:t>Additional Qualifications Required for Primary Care (not limited to)</a:t>
            </a:r>
          </a:p>
          <a:p>
            <a:r>
              <a:rPr lang="en-GB" sz="1200" b="0" i="0" kern="1200" dirty="0">
                <a:solidFill>
                  <a:schemeClr val="tx1"/>
                </a:solidFill>
                <a:effectLst/>
                <a:latin typeface="+mn-lt"/>
                <a:ea typeface="+mn-ea"/>
                <a:cs typeface="+mn-cs"/>
              </a:rPr>
              <a:t>Ideally but not always necessary a General Practice Nurse qualification</a:t>
            </a:r>
          </a:p>
          <a:p>
            <a:r>
              <a:rPr lang="en-GB" sz="1200" b="0" i="0" kern="1200" dirty="0">
                <a:solidFill>
                  <a:schemeClr val="tx1"/>
                </a:solidFill>
                <a:effectLst/>
                <a:latin typeface="+mn-lt"/>
                <a:ea typeface="+mn-ea"/>
                <a:cs typeface="+mn-cs"/>
              </a:rPr>
              <a:t>Immunisation and vaccination</a:t>
            </a:r>
          </a:p>
          <a:p>
            <a:r>
              <a:rPr lang="en-GB" sz="1200" b="0" i="0" kern="1200" dirty="0">
                <a:solidFill>
                  <a:schemeClr val="tx1"/>
                </a:solidFill>
                <a:effectLst/>
                <a:latin typeface="+mn-lt"/>
                <a:ea typeface="+mn-ea"/>
                <a:cs typeface="+mn-cs"/>
              </a:rPr>
              <a:t>Sexual and reproductive health</a:t>
            </a:r>
          </a:p>
          <a:p>
            <a:r>
              <a:rPr lang="en-GB" sz="1200" b="0" i="0" kern="1200" dirty="0">
                <a:solidFill>
                  <a:schemeClr val="tx1"/>
                </a:solidFill>
                <a:effectLst/>
                <a:latin typeface="+mn-lt"/>
                <a:ea typeface="+mn-ea"/>
                <a:cs typeface="+mn-cs"/>
              </a:rPr>
              <a:t>Long Term Condition (LTCs)</a:t>
            </a:r>
          </a:p>
          <a:p>
            <a:r>
              <a:rPr lang="en-GB" sz="1200" b="0" i="0" kern="1200" dirty="0">
                <a:solidFill>
                  <a:schemeClr val="tx1"/>
                </a:solidFill>
                <a:effectLst/>
                <a:latin typeface="+mn-lt"/>
                <a:ea typeface="+mn-ea"/>
                <a:cs typeface="+mn-cs"/>
              </a:rPr>
              <a:t>Managing Unplanned and Emergency Presentations in Primary Care</a:t>
            </a:r>
          </a:p>
          <a:p>
            <a:r>
              <a:rPr lang="en-GB" sz="1200" b="0" i="0" kern="1200" dirty="0">
                <a:solidFill>
                  <a:schemeClr val="tx1"/>
                </a:solidFill>
                <a:effectLst/>
                <a:latin typeface="+mn-lt"/>
                <a:ea typeface="+mn-ea"/>
                <a:cs typeface="+mn-cs"/>
              </a:rPr>
              <a:t>Mental Health in Primary Care</a:t>
            </a:r>
          </a:p>
          <a:p>
            <a:endParaRPr lang="en-GB" dirty="0"/>
          </a:p>
          <a:p>
            <a:r>
              <a:rPr lang="en-GB" sz="1200" b="0" i="0" kern="1200" dirty="0">
                <a:solidFill>
                  <a:schemeClr val="tx1"/>
                </a:solidFill>
                <a:effectLst/>
                <a:latin typeface="+mn-lt"/>
                <a:ea typeface="+mn-ea"/>
                <a:cs typeface="+mn-cs"/>
              </a:rPr>
              <a:t>Practice Supervisor/Practice Assessor training</a:t>
            </a:r>
          </a:p>
          <a:p>
            <a:r>
              <a:rPr lang="en-GB" sz="1200" b="0" i="0" u="none" strike="noStrike" kern="1200" dirty="0">
                <a:solidFill>
                  <a:schemeClr val="tx1"/>
                </a:solidFill>
                <a:effectLst/>
                <a:latin typeface="+mn-lt"/>
                <a:ea typeface="+mn-ea"/>
                <a:cs typeface="+mn-cs"/>
                <a:hlinkClick r:id="rId10" tooltip="https://www.surrey.ac.uk/school-health-sciences/professional-development/supporting-learners-in-practice"/>
              </a:rPr>
              <a:t>School of Health Sciences study days | University of Surrey</a:t>
            </a:r>
            <a:endParaRPr lang="en-GB" sz="1200" b="0" i="0"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hlinkClick r:id="rId11"/>
              </a:rPr>
              <a:t>Kingston University Practice Assessor and Supervisor Update | Kingston University London</a:t>
            </a:r>
            <a:endParaRPr lang="en-GB" sz="1200" b="0" i="0"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hlinkClick r:id="rId12" tooltip="https://www.ticketsource.co.uk/university-of-brighton-school-of-health-sciences"/>
              </a:rPr>
              <a:t>University of Brighton - School of Health Sciences event tickets from </a:t>
            </a:r>
            <a:r>
              <a:rPr lang="en-GB" sz="1200" b="0" i="0" u="none" strike="noStrike" kern="1200" dirty="0" err="1">
                <a:solidFill>
                  <a:schemeClr val="tx1"/>
                </a:solidFill>
                <a:effectLst/>
                <a:latin typeface="+mn-lt"/>
                <a:ea typeface="+mn-ea"/>
                <a:cs typeface="+mn-cs"/>
                <a:hlinkClick r:id="rId12" tooltip="https://www.ticketsource.co.uk/university-of-brighton-school-of-health-sciences"/>
              </a:rPr>
              <a:t>TicketSource</a:t>
            </a:r>
            <a:r>
              <a:rPr lang="en-GB" sz="1200" b="0" i="0" u="none" strike="noStrike" kern="1200" dirty="0">
                <a:solidFill>
                  <a:schemeClr val="tx1"/>
                </a:solidFill>
                <a:effectLst/>
                <a:latin typeface="+mn-lt"/>
                <a:ea typeface="+mn-ea"/>
                <a:cs typeface="+mn-cs"/>
                <a:hlinkClick r:id="rId12" tooltip="https://www.ticketsource.co.uk/university-of-brighton-school-of-health-sciences"/>
              </a:rPr>
              <a:t>.</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In the interim of ELFH updating, Kingston do offer a full face to face course</a:t>
            </a:r>
          </a:p>
          <a:p>
            <a:r>
              <a:rPr lang="en-GB" sz="1200" b="0" i="0" u="none" strike="noStrike" kern="1200" dirty="0">
                <a:solidFill>
                  <a:schemeClr val="tx1"/>
                </a:solidFill>
                <a:effectLst/>
                <a:latin typeface="+mn-lt"/>
                <a:ea typeface="+mn-ea"/>
                <a:cs typeface="+mn-cs"/>
                <a:hlinkClick r:id="rId13"/>
              </a:rPr>
              <a:t>Practice Assessor (and Practice Supervisor) Workshop and </a:t>
            </a:r>
            <a:r>
              <a:rPr lang="en-GB" sz="1200" b="0" i="0" u="none" strike="noStrike" kern="1200" dirty="0" err="1">
                <a:solidFill>
                  <a:schemeClr val="tx1"/>
                </a:solidFill>
                <a:effectLst/>
                <a:latin typeface="+mn-lt"/>
                <a:ea typeface="+mn-ea"/>
                <a:cs typeface="+mn-cs"/>
                <a:hlinkClick r:id="rId13"/>
              </a:rPr>
              <a:t>ePAD</a:t>
            </a:r>
            <a:r>
              <a:rPr lang="en-GB" sz="1200" b="0" i="0" u="none" strike="noStrike" kern="1200" dirty="0">
                <a:solidFill>
                  <a:schemeClr val="tx1"/>
                </a:solidFill>
                <a:effectLst/>
                <a:latin typeface="+mn-lt"/>
                <a:ea typeface="+mn-ea"/>
                <a:cs typeface="+mn-cs"/>
                <a:hlinkClick r:id="rId13"/>
              </a:rPr>
              <a:t> Training | Kingston University London</a:t>
            </a:r>
            <a:endParaRPr lang="en-GB" sz="1200" b="0" i="0" kern="1200" dirty="0">
              <a:solidFill>
                <a:schemeClr val="tx1"/>
              </a:solidFill>
              <a:effectLst/>
              <a:latin typeface="+mn-lt"/>
              <a:ea typeface="+mn-ea"/>
              <a:cs typeface="+mn-cs"/>
            </a:endParaRPr>
          </a:p>
          <a:p>
            <a:endParaRPr lang="en-GB" dirty="0"/>
          </a:p>
          <a:p>
            <a:r>
              <a:rPr lang="en-GB" sz="1200" b="0" i="0" kern="1200" dirty="0">
                <a:solidFill>
                  <a:schemeClr val="tx1"/>
                </a:solidFill>
                <a:effectLst/>
                <a:latin typeface="+mn-lt"/>
                <a:ea typeface="+mn-ea"/>
                <a:cs typeface="+mn-cs"/>
              </a:rPr>
              <a:t>Useful Resources</a:t>
            </a:r>
          </a:p>
          <a:p>
            <a:r>
              <a:rPr lang="en-GB" sz="1200" b="0" i="0" u="none" strike="noStrike" kern="1200" dirty="0">
                <a:solidFill>
                  <a:schemeClr val="tx1"/>
                </a:solidFill>
                <a:effectLst/>
                <a:latin typeface="+mn-lt"/>
                <a:ea typeface="+mn-ea"/>
                <a:cs typeface="+mn-cs"/>
                <a:hlinkClick r:id="rId3"/>
              </a:rPr>
              <a:t>Primary Care and General Practice Nursing</a:t>
            </a:r>
            <a:endParaRPr lang="en-GB" sz="1200" b="0" i="0"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hlinkClick r:id="rId4"/>
              </a:rPr>
              <a:t>GPN Early Careers</a:t>
            </a:r>
            <a:endParaRPr lang="en-GB" sz="1200" b="0" i="0"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hlinkClick r:id="rId5"/>
              </a:rPr>
              <a:t>The Queen’s Nursing Institute</a:t>
            </a:r>
            <a:endParaRPr lang="en-GB" sz="1200" b="0" i="0"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hlinkClick r:id="rId6"/>
              </a:rPr>
              <a:t>Royal College of General Practitioners  (RCGP) to view GPN Competencies</a:t>
            </a:r>
            <a:endParaRPr lang="en-GB" sz="1200" b="0" i="0"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hlinkClick r:id="rId7"/>
              </a:rPr>
              <a:t>NHSE/I</a:t>
            </a:r>
            <a:endParaRPr lang="en-GB" sz="1200" b="0" i="0"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hlinkClick r:id="rId8"/>
              </a:rPr>
              <a:t>National Careers </a:t>
            </a:r>
            <a:endParaRPr lang="en-GB" sz="1200" b="0" i="0"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hlinkClick r:id="rId9"/>
              </a:rPr>
              <a:t>Health Careers</a:t>
            </a:r>
            <a:endParaRPr lang="en-GB" sz="1200" b="0" i="0" kern="1200" dirty="0">
              <a:solidFill>
                <a:schemeClr val="tx1"/>
              </a:solidFill>
              <a:effectLst/>
              <a:latin typeface="+mn-lt"/>
              <a:ea typeface="+mn-ea"/>
              <a:cs typeface="+mn-cs"/>
            </a:endParaRPr>
          </a:p>
          <a:p>
            <a:endParaRPr lang="en-GB" dirty="0"/>
          </a:p>
          <a:p>
            <a:r>
              <a:rPr lang="en-GB" dirty="0"/>
              <a:t>Let’s talk </a:t>
            </a:r>
            <a:r>
              <a:rPr lang="en-GB" dirty="0" err="1"/>
              <a:t>aboutperson</a:t>
            </a:r>
            <a:r>
              <a:rPr lang="en-GB" dirty="0"/>
              <a:t> centred care </a:t>
            </a:r>
            <a:r>
              <a:rPr lang="en-GB" dirty="0">
                <a:hlinkClick r:id="rId14"/>
              </a:rPr>
              <a:t>Let's talk about person-centred care | Caring with Confidence: The Code in Action | NMC</a:t>
            </a:r>
            <a:endParaRPr lang="en-GB" dirty="0"/>
          </a:p>
          <a:p>
            <a:r>
              <a:rPr lang="en-GB" dirty="0"/>
              <a:t>Delegation </a:t>
            </a:r>
            <a:r>
              <a:rPr lang="en-GB" dirty="0">
                <a:hlinkClick r:id="rId15"/>
              </a:rPr>
              <a:t>Let's talk about delegation | Caring with Confidence: The Code in Action | NMC</a:t>
            </a:r>
            <a:endParaRPr lang="en-GB" dirty="0"/>
          </a:p>
          <a:p>
            <a:r>
              <a:rPr lang="en-GB" dirty="0"/>
              <a:t>Caring with confidence </a:t>
            </a:r>
            <a:r>
              <a:rPr lang="en-GB" dirty="0">
                <a:hlinkClick r:id="rId15"/>
              </a:rPr>
              <a:t>Let's talk about delegation | Caring with Confidence: The Code in Action | NMC</a:t>
            </a:r>
            <a:endParaRPr lang="en-GB" dirty="0"/>
          </a:p>
          <a:p>
            <a:r>
              <a:rPr lang="en-GB" dirty="0"/>
              <a:t>Professional judgement </a:t>
            </a:r>
            <a:r>
              <a:rPr lang="en-GB" dirty="0">
                <a:hlinkClick r:id="rId16"/>
              </a:rPr>
              <a:t>‘Let's talk about professional judgement | Caring with Confidence: The Code in Action | NMC</a:t>
            </a:r>
            <a:endParaRPr lang="en-GB" dirty="0"/>
          </a:p>
          <a:p>
            <a:r>
              <a:rPr lang="en-GB" dirty="0"/>
              <a:t>Judgement </a:t>
            </a:r>
            <a:r>
              <a:rPr lang="en-GB" dirty="0">
                <a:hlinkClick r:id="rId17"/>
              </a:rPr>
              <a:t>‘Let's talk about professional judgement | Caring with Confidence: The Code in Action | NMC</a:t>
            </a:r>
            <a:endParaRPr lang="en-GB" dirty="0"/>
          </a:p>
          <a:p>
            <a:r>
              <a:rPr lang="en-GB" dirty="0"/>
              <a:t>Accountability </a:t>
            </a:r>
            <a:r>
              <a:rPr lang="en-GB" dirty="0">
                <a:hlinkClick r:id="rId18"/>
              </a:rPr>
              <a:t>Let's talk about accountability | Caring with Confidence: The Code in Action | NMC</a:t>
            </a:r>
            <a:endParaRPr lang="en-GB" dirty="0"/>
          </a:p>
          <a:p>
            <a:r>
              <a:rPr lang="en-GB" dirty="0"/>
              <a:t>Discrimination </a:t>
            </a:r>
            <a:r>
              <a:rPr lang="en-GB" dirty="0">
                <a:hlinkClick r:id="rId19"/>
              </a:rPr>
              <a:t>Let's talk about challenging discrimination | Caring with Confidence: The Code in Action | NMC</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0F0F0F"/>
                </a:solidFill>
                <a:effectLst/>
                <a:latin typeface="Roboto" panose="02000000000000000000" pitchFamily="2" charset="0"/>
              </a:rPr>
              <a:t>Enabling professionalism - rectifying medicines management issues</a:t>
            </a:r>
          </a:p>
          <a:p>
            <a:r>
              <a:rPr lang="en-GB" dirty="0"/>
              <a:t>Enabling professionalism-Challenging poor practice </a:t>
            </a:r>
            <a:r>
              <a:rPr lang="en-GB" dirty="0">
                <a:hlinkClick r:id="rId20"/>
              </a:rPr>
              <a:t>Enabling professionalism - challenging poor practice</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0F0F0F"/>
                </a:solidFill>
                <a:effectLst/>
                <a:latin typeface="Roboto" panose="02000000000000000000" pitchFamily="2" charset="0"/>
              </a:rPr>
              <a:t>What makes you a registered professional </a:t>
            </a:r>
            <a:r>
              <a:rPr lang="en-GB" dirty="0">
                <a:hlinkClick r:id="rId21"/>
              </a:rPr>
              <a:t>What makes you a registered professional</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0F0F0F"/>
                </a:solidFill>
                <a:effectLst/>
                <a:latin typeface="Roboto" panose="02000000000000000000" pitchFamily="2" charset="0"/>
              </a:rPr>
              <a:t>Nursing and Midwifery – Practice assessors </a:t>
            </a:r>
            <a:r>
              <a:rPr lang="en-GB" dirty="0">
                <a:hlinkClick r:id="rId22"/>
              </a:rPr>
              <a:t>Nursing and Midwifery – Practice assessors</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0F0F0F"/>
                </a:solidFill>
                <a:effectLst/>
                <a:latin typeface="Roboto" panose="02000000000000000000" pitchFamily="2" charset="0"/>
              </a:rPr>
              <a:t>About the Nursing and Midwifery Council </a:t>
            </a:r>
            <a:r>
              <a:rPr lang="en-GB" dirty="0">
                <a:hlinkClick r:id="rId23"/>
              </a:rPr>
              <a:t>Just Used Confused | Dad 20s Car AD</a:t>
            </a:r>
            <a:endParaRPr lang="en-GB" b="1" i="0" dirty="0">
              <a:solidFill>
                <a:srgbClr val="0F0F0F"/>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0F0F0F"/>
                </a:solidFill>
                <a:effectLst/>
                <a:latin typeface="Roboto" panose="02000000000000000000" pitchFamily="2" charset="0"/>
              </a:rPr>
              <a:t>NMC Revalidation </a:t>
            </a:r>
            <a:r>
              <a:rPr lang="en-GB" dirty="0">
                <a:hlinkClick r:id="rId24"/>
              </a:rPr>
              <a:t>NMC Revalidation</a:t>
            </a:r>
            <a:endParaRPr lang="en-GB" dirty="0"/>
          </a:p>
          <a:p>
            <a:endParaRPr lang="en-GB" dirty="0"/>
          </a:p>
        </p:txBody>
      </p:sp>
      <p:sp>
        <p:nvSpPr>
          <p:cNvPr id="4" name="Slide Number Placeholder 3"/>
          <p:cNvSpPr>
            <a:spLocks noGrp="1"/>
          </p:cNvSpPr>
          <p:nvPr>
            <p:ph type="sldNum" sz="quarter" idx="5"/>
          </p:nvPr>
        </p:nvSpPr>
        <p:spPr/>
        <p:txBody>
          <a:bodyPr/>
          <a:lstStyle/>
          <a:p>
            <a:fld id="{29392506-8B0F-4919-BB73-B1DD70FBC12C}" type="slidenum">
              <a:rPr lang="en-GB" smtClean="0"/>
              <a:t>62</a:t>
            </a:fld>
            <a:endParaRPr lang="en-GB"/>
          </a:p>
        </p:txBody>
      </p:sp>
    </p:spTree>
    <p:extLst>
      <p:ext uri="{BB962C8B-B14F-4D97-AF65-F5344CB8AC3E}">
        <p14:creationId xmlns:p14="http://schemas.microsoft.com/office/powerpoint/2010/main" val="18784396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a:hlinkClick r:id="rId3"/>
              </a:rPr>
              <a:t>The Vision for Advanced and Consultant Practice</a:t>
            </a:r>
            <a:endParaRPr lang="en-GB"/>
          </a:p>
        </p:txBody>
      </p:sp>
      <p:sp>
        <p:nvSpPr>
          <p:cNvPr id="4" name="Slide Number Placeholder 3"/>
          <p:cNvSpPr>
            <a:spLocks noGrp="1"/>
          </p:cNvSpPr>
          <p:nvPr>
            <p:ph type="sldNum" sz="quarter" idx="5"/>
          </p:nvPr>
        </p:nvSpPr>
        <p:spPr/>
        <p:txBody>
          <a:bodyPr/>
          <a:lstStyle/>
          <a:p>
            <a:fld id="{29392506-8B0F-4919-BB73-B1DD70FBC12C}" type="slidenum">
              <a:rPr lang="en-GB" smtClean="0"/>
              <a:t>63</a:t>
            </a:fld>
            <a:endParaRPr lang="en-GB"/>
          </a:p>
        </p:txBody>
      </p:sp>
    </p:spTree>
    <p:extLst>
      <p:ext uri="{BB962C8B-B14F-4D97-AF65-F5344CB8AC3E}">
        <p14:creationId xmlns:p14="http://schemas.microsoft.com/office/powerpoint/2010/main" val="11545351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463821E-1270-4276-A97D-C527687466E5}" type="slidenum">
              <a:rPr lang="en-GB" smtClean="0"/>
              <a:t>64</a:t>
            </a:fld>
            <a:endParaRPr lang="en-GB"/>
          </a:p>
        </p:txBody>
      </p:sp>
    </p:spTree>
    <p:extLst>
      <p:ext uri="{BB962C8B-B14F-4D97-AF65-F5344CB8AC3E}">
        <p14:creationId xmlns:p14="http://schemas.microsoft.com/office/powerpoint/2010/main" val="33049858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What can the Training Hub offer you?</a:t>
            </a:r>
          </a:p>
          <a:p>
            <a:r>
              <a:rPr lang="en-GB" sz="1200" b="0" i="0" kern="1200" dirty="0">
                <a:solidFill>
                  <a:schemeClr val="tx1"/>
                </a:solidFill>
                <a:effectLst/>
                <a:latin typeface="+mn-lt"/>
                <a:ea typeface="+mn-ea"/>
                <a:cs typeface="+mn-cs"/>
              </a:rPr>
              <a:t>Access to </a:t>
            </a:r>
            <a:r>
              <a:rPr lang="en-GB" sz="1200" b="0" i="0" u="none" strike="noStrike" kern="1200" dirty="0">
                <a:solidFill>
                  <a:schemeClr val="tx1"/>
                </a:solidFill>
                <a:effectLst/>
                <a:latin typeface="+mn-lt"/>
                <a:ea typeface="+mn-ea"/>
                <a:cs typeface="+mn-cs"/>
                <a:hlinkClick r:id="rId3"/>
              </a:rPr>
              <a:t>full Advanced Practice pathway</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CPD funding via your PCN Educator for Continued professional development</a:t>
            </a:r>
          </a:p>
          <a:p>
            <a:r>
              <a:rPr lang="en-GB" sz="1200" b="0" i="0" kern="1200" dirty="0">
                <a:solidFill>
                  <a:schemeClr val="tx1"/>
                </a:solidFill>
                <a:effectLst/>
                <a:latin typeface="+mn-lt"/>
                <a:ea typeface="+mn-ea"/>
                <a:cs typeface="+mn-cs"/>
              </a:rPr>
              <a:t>Best practice and guideline updates</a:t>
            </a:r>
          </a:p>
          <a:p>
            <a:r>
              <a:rPr lang="en-GB" sz="1200" b="0" i="0" kern="1200" dirty="0">
                <a:solidFill>
                  <a:schemeClr val="tx1"/>
                </a:solidFill>
                <a:effectLst/>
                <a:latin typeface="+mn-lt"/>
                <a:ea typeface="+mn-ea"/>
                <a:cs typeface="+mn-cs"/>
              </a:rPr>
              <a:t>Networking opportunities with peers and access to communications regarding latest events and opportunities via our Microsoft teams SharePoint Channel- please </a:t>
            </a:r>
            <a:r>
              <a:rPr lang="en-GB" sz="1200" b="0" i="0" u="none" strike="noStrike" kern="1200" dirty="0">
                <a:solidFill>
                  <a:schemeClr val="tx1"/>
                </a:solidFill>
                <a:effectLst/>
                <a:latin typeface="+mn-lt"/>
                <a:ea typeface="+mn-ea"/>
                <a:cs typeface="+mn-cs"/>
                <a:hlinkClick r:id="rId4"/>
              </a:rPr>
              <a:t>contact Surrey </a:t>
            </a:r>
            <a:r>
              <a:rPr lang="en-GB" sz="1200" b="0" i="0" u="none" strike="noStrike" kern="1200" dirty="0" err="1">
                <a:solidFill>
                  <a:schemeClr val="tx1"/>
                </a:solidFill>
                <a:effectLst/>
                <a:latin typeface="+mn-lt"/>
                <a:ea typeface="+mn-ea"/>
                <a:cs typeface="+mn-cs"/>
                <a:hlinkClick r:id="rId4"/>
              </a:rPr>
              <a:t>Traning</a:t>
            </a:r>
            <a:r>
              <a:rPr lang="en-GB" sz="1200" b="0" i="0" u="none" strike="noStrike" kern="1200" dirty="0">
                <a:solidFill>
                  <a:schemeClr val="tx1"/>
                </a:solidFill>
                <a:effectLst/>
                <a:latin typeface="+mn-lt"/>
                <a:ea typeface="+mn-ea"/>
                <a:cs typeface="+mn-cs"/>
                <a:hlinkClick r:id="rId4"/>
              </a:rPr>
              <a:t> Hub</a:t>
            </a:r>
            <a:r>
              <a:rPr lang="en-GB" sz="1200" b="0" i="0" kern="1200" dirty="0">
                <a:solidFill>
                  <a:schemeClr val="tx1"/>
                </a:solidFill>
                <a:effectLst/>
                <a:latin typeface="+mn-lt"/>
                <a:ea typeface="+mn-ea"/>
                <a:cs typeface="+mn-cs"/>
              </a:rPr>
              <a:t> to be added to this</a:t>
            </a:r>
          </a:p>
          <a:p>
            <a:r>
              <a:rPr lang="en-GB" sz="1200" b="0" i="0" kern="1200" dirty="0">
                <a:solidFill>
                  <a:schemeClr val="tx1"/>
                </a:solidFill>
                <a:effectLst/>
                <a:latin typeface="+mn-lt"/>
                <a:ea typeface="+mn-ea"/>
                <a:cs typeface="+mn-cs"/>
              </a:rPr>
              <a:t>Access to the latest research and information through our Library Services</a:t>
            </a:r>
          </a:p>
          <a:p>
            <a:r>
              <a:rPr lang="en-GB" sz="1200" b="0" i="0" kern="1200" dirty="0">
                <a:solidFill>
                  <a:schemeClr val="tx1"/>
                </a:solidFill>
                <a:effectLst/>
                <a:latin typeface="+mn-lt"/>
                <a:ea typeface="+mn-ea"/>
                <a:cs typeface="+mn-cs"/>
              </a:rPr>
              <a:t>Please click </a:t>
            </a:r>
            <a:r>
              <a:rPr lang="en-GB" sz="1200" b="0" i="0" u="none" strike="noStrike" kern="1200" dirty="0">
                <a:solidFill>
                  <a:schemeClr val="tx1"/>
                </a:solidFill>
                <a:effectLst/>
                <a:latin typeface="+mn-lt"/>
                <a:ea typeface="+mn-ea"/>
                <a:cs typeface="+mn-cs"/>
                <a:hlinkClick r:id="rId5"/>
              </a:rPr>
              <a:t>here </a:t>
            </a:r>
            <a:r>
              <a:rPr lang="en-GB" sz="1200" b="0" i="0" kern="1200" dirty="0">
                <a:solidFill>
                  <a:schemeClr val="tx1"/>
                </a:solidFill>
                <a:effectLst/>
                <a:latin typeface="+mn-lt"/>
                <a:ea typeface="+mn-ea"/>
                <a:cs typeface="+mn-cs"/>
              </a:rPr>
              <a:t>to view the Community of Practice Flyer promoting online session organised by National Institute for Health and Care Research Kent, Surrey and Sussex Community Of Practice (NIHR KSS COP). </a:t>
            </a:r>
            <a:r>
              <a:rPr lang="en-GB" sz="1200" b="0" i="0" u="none" strike="noStrike" kern="1200" dirty="0">
                <a:solidFill>
                  <a:schemeClr val="tx1"/>
                </a:solidFill>
                <a:effectLst/>
                <a:latin typeface="+mn-lt"/>
                <a:ea typeface="+mn-ea"/>
                <a:cs typeface="+mn-cs"/>
                <a:hlinkClick r:id="rId6"/>
              </a:rPr>
              <a:t>Here </a:t>
            </a:r>
            <a:r>
              <a:rPr lang="en-GB" sz="1200" b="0" i="0" kern="1200" dirty="0">
                <a:solidFill>
                  <a:schemeClr val="tx1"/>
                </a:solidFill>
                <a:effectLst/>
                <a:latin typeface="+mn-lt"/>
                <a:ea typeface="+mn-ea"/>
                <a:cs typeface="+mn-cs"/>
              </a:rPr>
              <a:t>is a link to the application.</a:t>
            </a:r>
          </a:p>
          <a:p>
            <a:endParaRPr lang="en-GB" dirty="0"/>
          </a:p>
          <a:p>
            <a:endParaRPr lang="en-GB" dirty="0"/>
          </a:p>
          <a:p>
            <a:r>
              <a:rPr lang="en-GB" dirty="0"/>
              <a:t>Advanced Practice video </a:t>
            </a:r>
            <a:r>
              <a:rPr lang="en-GB" dirty="0">
                <a:hlinkClick r:id="rId7"/>
              </a:rPr>
              <a:t>NHSE SE Advanced Practice Leadership and Management</a:t>
            </a:r>
            <a:endParaRPr lang="en-GB" dirty="0"/>
          </a:p>
          <a:p>
            <a:r>
              <a:rPr lang="en-GB" dirty="0"/>
              <a:t>The vision for advances and Consultant Practice </a:t>
            </a:r>
            <a:r>
              <a:rPr lang="en-GB" dirty="0">
                <a:hlinkClick r:id="rId8"/>
              </a:rPr>
              <a:t>The Vision for Advanced and Consultant Practice</a:t>
            </a:r>
            <a:endParaRPr lang="en-GB" dirty="0"/>
          </a:p>
        </p:txBody>
      </p:sp>
      <p:sp>
        <p:nvSpPr>
          <p:cNvPr id="4" name="Slide Number Placeholder 3"/>
          <p:cNvSpPr>
            <a:spLocks noGrp="1"/>
          </p:cNvSpPr>
          <p:nvPr>
            <p:ph type="sldNum" sz="quarter" idx="5"/>
          </p:nvPr>
        </p:nvSpPr>
        <p:spPr/>
        <p:txBody>
          <a:bodyPr/>
          <a:lstStyle/>
          <a:p>
            <a:fld id="{29392506-8B0F-4919-BB73-B1DD70FBC12C}" type="slidenum">
              <a:rPr lang="en-GB" smtClean="0"/>
              <a:t>65</a:t>
            </a:fld>
            <a:endParaRPr lang="en-GB"/>
          </a:p>
        </p:txBody>
      </p:sp>
    </p:spTree>
    <p:extLst>
      <p:ext uri="{BB962C8B-B14F-4D97-AF65-F5344CB8AC3E}">
        <p14:creationId xmlns:p14="http://schemas.microsoft.com/office/powerpoint/2010/main" val="4687991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99915D-BB91-FA23-6915-E6EF0AE35C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D28033-8377-6C02-A561-53D11E984B12}"/>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9381AEEB-3ED9-7F56-DB4F-73E9FB19D96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EFE4331-39A0-9EB0-4805-B5F9EAFED9AF}"/>
              </a:ext>
            </a:extLst>
          </p:cNvPr>
          <p:cNvSpPr>
            <a:spLocks noGrp="1"/>
          </p:cNvSpPr>
          <p:nvPr>
            <p:ph type="sldNum" sz="quarter" idx="5"/>
          </p:nvPr>
        </p:nvSpPr>
        <p:spPr/>
        <p:txBody>
          <a:bodyPr/>
          <a:lstStyle/>
          <a:p>
            <a:fld id="{9463821E-1270-4276-A97D-C527687466E5}" type="slidenum">
              <a:rPr lang="en-GB" smtClean="0"/>
              <a:t>66</a:t>
            </a:fld>
            <a:endParaRPr lang="en-GB"/>
          </a:p>
        </p:txBody>
      </p:sp>
    </p:spTree>
    <p:extLst>
      <p:ext uri="{BB962C8B-B14F-4D97-AF65-F5344CB8AC3E}">
        <p14:creationId xmlns:p14="http://schemas.microsoft.com/office/powerpoint/2010/main" val="25018039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a:hlinkClick r:id="rId3"/>
              </a:rPr>
              <a:t>The Vision for Advanced and Consultant Practice</a:t>
            </a:r>
            <a:endParaRPr lang="en-GB"/>
          </a:p>
          <a:p>
            <a:r>
              <a:rPr lang="en-GB">
                <a:hlinkClick r:id="rId4"/>
              </a:rPr>
              <a:t>Consultant Level Practice - Advanced Practice</a:t>
            </a:r>
            <a:endParaRPr lang="en-GB"/>
          </a:p>
        </p:txBody>
      </p:sp>
      <p:sp>
        <p:nvSpPr>
          <p:cNvPr id="4" name="Slide Number Placeholder 3"/>
          <p:cNvSpPr>
            <a:spLocks noGrp="1"/>
          </p:cNvSpPr>
          <p:nvPr>
            <p:ph type="sldNum" sz="quarter" idx="5"/>
          </p:nvPr>
        </p:nvSpPr>
        <p:spPr/>
        <p:txBody>
          <a:bodyPr/>
          <a:lstStyle/>
          <a:p>
            <a:fld id="{29392506-8B0F-4919-BB73-B1DD70FBC12C}" type="slidenum">
              <a:rPr lang="en-GB" smtClean="0"/>
              <a:t>67</a:t>
            </a:fld>
            <a:endParaRPr lang="en-GB"/>
          </a:p>
        </p:txBody>
      </p:sp>
    </p:spTree>
    <p:extLst>
      <p:ext uri="{BB962C8B-B14F-4D97-AF65-F5344CB8AC3E}">
        <p14:creationId xmlns:p14="http://schemas.microsoft.com/office/powerpoint/2010/main" val="1958617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Useful Resources</a:t>
            </a:r>
          </a:p>
          <a:p>
            <a:r>
              <a:rPr lang="en-GB" sz="1200" b="0" i="0" u="none" strike="noStrike" kern="1200" dirty="0">
                <a:solidFill>
                  <a:schemeClr val="tx1"/>
                </a:solidFill>
                <a:effectLst/>
                <a:latin typeface="+mn-lt"/>
                <a:ea typeface="+mn-ea"/>
                <a:cs typeface="+mn-cs"/>
                <a:hlinkClick r:id="rId3"/>
              </a:rPr>
              <a:t>Care Coordinators - </a:t>
            </a:r>
            <a:r>
              <a:rPr lang="en-GB" sz="1200" b="0" i="0" u="none" strike="noStrike" kern="1200" dirty="0" err="1">
                <a:solidFill>
                  <a:schemeClr val="tx1"/>
                </a:solidFill>
                <a:effectLst/>
                <a:latin typeface="+mn-lt"/>
                <a:ea typeface="+mn-ea"/>
                <a:cs typeface="+mn-cs"/>
                <a:hlinkClick r:id="rId3"/>
              </a:rPr>
              <a:t>FutureNHS</a:t>
            </a:r>
            <a:r>
              <a:rPr lang="en-GB" sz="1200" b="0" i="0" u="none" strike="noStrike" kern="1200" dirty="0">
                <a:solidFill>
                  <a:schemeClr val="tx1"/>
                </a:solidFill>
                <a:effectLst/>
                <a:latin typeface="+mn-lt"/>
                <a:ea typeface="+mn-ea"/>
                <a:cs typeface="+mn-cs"/>
                <a:hlinkClick r:id="rId3"/>
              </a:rPr>
              <a:t> Collaboration Platform</a:t>
            </a:r>
            <a:endParaRPr lang="en-GB" sz="1200" b="0" i="0"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hlinkClick r:id="rId4"/>
              </a:rPr>
              <a:t>Personalised Care Collaborative Network - </a:t>
            </a:r>
            <a:r>
              <a:rPr lang="en-GB" sz="1200" b="0" i="0" u="none" strike="noStrike" kern="1200" dirty="0" err="1">
                <a:solidFill>
                  <a:schemeClr val="tx1"/>
                </a:solidFill>
                <a:effectLst/>
                <a:latin typeface="+mn-lt"/>
                <a:ea typeface="+mn-ea"/>
                <a:cs typeface="+mn-cs"/>
                <a:hlinkClick r:id="rId4"/>
              </a:rPr>
              <a:t>FutureNHS</a:t>
            </a:r>
            <a:r>
              <a:rPr lang="en-GB" sz="1200" b="0" i="0" u="none" strike="noStrike" kern="1200" dirty="0">
                <a:solidFill>
                  <a:schemeClr val="tx1"/>
                </a:solidFill>
                <a:effectLst/>
                <a:latin typeface="+mn-lt"/>
                <a:ea typeface="+mn-ea"/>
                <a:cs typeface="+mn-cs"/>
                <a:hlinkClick r:id="rId4"/>
              </a:rPr>
              <a:t> Collaboration Platform</a:t>
            </a:r>
            <a:endParaRPr lang="en-GB" sz="1200" b="0" i="0"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hlinkClick r:id="rId5"/>
              </a:rPr>
              <a:t>Personalised Care Institute</a:t>
            </a:r>
            <a:endParaRPr lang="en-GB" sz="1200" b="0" i="0"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hlinkClick r:id="rId6"/>
              </a:rPr>
              <a:t>Training standards for Personalised Care Roles</a:t>
            </a:r>
            <a:endParaRPr lang="en-GB" sz="1200" b="0" i="0" kern="1200" dirty="0">
              <a:solidFill>
                <a:schemeClr val="tx1"/>
              </a:solidFill>
              <a:effectLst/>
              <a:latin typeface="+mn-lt"/>
              <a:ea typeface="+mn-ea"/>
              <a:cs typeface="+mn-cs"/>
            </a:endParaRPr>
          </a:p>
          <a:p>
            <a:r>
              <a:rPr lang="en-US" b="1" dirty="0"/>
              <a:t>The Role</a:t>
            </a:r>
            <a:endParaRPr lang="en-US" dirty="0"/>
          </a:p>
          <a:p>
            <a:r>
              <a:rPr lang="en-US" dirty="0"/>
              <a:t>Care Navigators are members of the practice support staff such as administrators or receptionists who have been specially trained to know about all the local health and wellbeing services available for the patient both in the practice and in the local area.</a:t>
            </a:r>
          </a:p>
          <a:p>
            <a:br>
              <a:rPr lang="en-US" dirty="0"/>
            </a:br>
            <a:endParaRPr lang="en-US" dirty="0"/>
          </a:p>
          <a:p>
            <a:r>
              <a:rPr lang="en-US" b="1" dirty="0"/>
              <a:t>Benefits for the Practice</a:t>
            </a:r>
            <a:endParaRPr lang="en-US" dirty="0"/>
          </a:p>
          <a:p>
            <a:r>
              <a:rPr lang="en-US" dirty="0"/>
              <a:t>Saving time and appointments by identifying patients’ needs and directing them to the right service or person</a:t>
            </a:r>
          </a:p>
          <a:p>
            <a:r>
              <a:rPr lang="en-US" dirty="0"/>
              <a:t>Providing information about the practice and external services</a:t>
            </a:r>
          </a:p>
          <a:p>
            <a:r>
              <a:rPr lang="en-US" dirty="0"/>
              <a:t>Making the best use of NHS resources</a:t>
            </a:r>
          </a:p>
          <a:p>
            <a:br>
              <a:rPr lang="en-US" dirty="0"/>
            </a:br>
            <a:endParaRPr lang="en-US" dirty="0"/>
          </a:p>
          <a:p>
            <a:r>
              <a:rPr lang="en-US" b="1" dirty="0"/>
              <a:t>Benefits for the Patient</a:t>
            </a:r>
            <a:endParaRPr lang="en-US" dirty="0"/>
          </a:p>
          <a:p>
            <a:r>
              <a:rPr lang="en-US" dirty="0"/>
              <a:t>Getting information about the type of services available and how to use them</a:t>
            </a:r>
          </a:p>
          <a:p>
            <a:r>
              <a:rPr lang="en-US" dirty="0"/>
              <a:t>Learning about self-referral for certain services</a:t>
            </a:r>
          </a:p>
          <a:p>
            <a:r>
              <a:rPr lang="en-US" dirty="0"/>
              <a:t>Accessing the most appropriate place for their care</a:t>
            </a:r>
          </a:p>
          <a:p>
            <a:br>
              <a:rPr lang="en-US" dirty="0"/>
            </a:br>
            <a:endParaRPr lang="en-US" dirty="0"/>
          </a:p>
          <a:p>
            <a:r>
              <a:rPr lang="en-US" b="1" dirty="0"/>
              <a:t>Video(s)</a:t>
            </a:r>
            <a:endParaRPr lang="en-US" dirty="0"/>
          </a:p>
          <a:p>
            <a:r>
              <a:rPr lang="en-US" dirty="0">
                <a:hlinkClick r:id="" action="ppaction://noaction"/>
              </a:rPr>
              <a:t>http://Leading Change, Adding Value - Primary Care Navigators - YouTube</a:t>
            </a:r>
            <a:endParaRPr lang="en-US" dirty="0"/>
          </a:p>
          <a:p>
            <a:br>
              <a:rPr lang="en-US" dirty="0"/>
            </a:br>
            <a:endParaRPr lang="en-US" dirty="0"/>
          </a:p>
        </p:txBody>
      </p:sp>
      <p:sp>
        <p:nvSpPr>
          <p:cNvPr id="4" name="Slide Number Placeholder 3"/>
          <p:cNvSpPr>
            <a:spLocks noGrp="1"/>
          </p:cNvSpPr>
          <p:nvPr>
            <p:ph type="sldNum" sz="quarter" idx="5"/>
          </p:nvPr>
        </p:nvSpPr>
        <p:spPr/>
        <p:txBody>
          <a:bodyPr/>
          <a:lstStyle/>
          <a:p>
            <a:fld id="{29392506-8B0F-4919-BB73-B1DD70FBC12C}" type="slidenum">
              <a:t>70</a:t>
            </a:fld>
            <a:endParaRPr lang="en-US"/>
          </a:p>
        </p:txBody>
      </p:sp>
    </p:spTree>
    <p:extLst>
      <p:ext uri="{BB962C8B-B14F-4D97-AF65-F5344CB8AC3E}">
        <p14:creationId xmlns:p14="http://schemas.microsoft.com/office/powerpoint/2010/main" val="39633384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463821E-1270-4276-A97D-C527687466E5}" type="slidenum">
              <a:rPr lang="en-GB" smtClean="0"/>
              <a:t>71</a:t>
            </a:fld>
            <a:endParaRPr lang="en-GB"/>
          </a:p>
        </p:txBody>
      </p:sp>
    </p:spTree>
    <p:extLst>
      <p:ext uri="{BB962C8B-B14F-4D97-AF65-F5344CB8AC3E}">
        <p14:creationId xmlns:p14="http://schemas.microsoft.com/office/powerpoint/2010/main" val="33049858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Additional Qualifications/Training Required for Primary Care</a:t>
            </a:r>
          </a:p>
          <a:p>
            <a:r>
              <a:rPr lang="en-GB" sz="1200" b="0" i="0" kern="1200" dirty="0">
                <a:solidFill>
                  <a:schemeClr val="tx1"/>
                </a:solidFill>
                <a:effectLst/>
                <a:latin typeface="+mn-lt"/>
                <a:ea typeface="+mn-ea"/>
                <a:cs typeface="+mn-cs"/>
              </a:rPr>
              <a:t>There are no specific national requirements for becoming an HCA or HCSW.</a:t>
            </a:r>
          </a:p>
          <a:p>
            <a:r>
              <a:rPr lang="en-GB" sz="1200" b="0" i="0" kern="1200" dirty="0">
                <a:solidFill>
                  <a:schemeClr val="tx1"/>
                </a:solidFill>
                <a:effectLst/>
                <a:latin typeface="+mn-lt"/>
                <a:ea typeface="+mn-ea"/>
                <a:cs typeface="+mn-cs"/>
              </a:rPr>
              <a:t>It is recommended to gain some experience of healthcare work either in the form of voluntary or paid work. There are sometimes  </a:t>
            </a:r>
            <a:r>
              <a:rPr lang="en-GB" sz="1200" b="0" i="0" u="none" strike="noStrike" kern="1200" dirty="0">
                <a:solidFill>
                  <a:schemeClr val="tx1"/>
                </a:solidFill>
                <a:effectLst/>
                <a:latin typeface="+mn-lt"/>
                <a:ea typeface="+mn-ea"/>
                <a:cs typeface="+mn-cs"/>
                <a:hlinkClick r:id="rId3"/>
              </a:rPr>
              <a:t>apprenticeships </a:t>
            </a:r>
            <a:r>
              <a:rPr lang="en-GB" sz="1200" b="0" i="0" kern="1200" dirty="0">
                <a:solidFill>
                  <a:schemeClr val="tx1"/>
                </a:solidFill>
                <a:effectLst/>
                <a:latin typeface="+mn-lt"/>
                <a:ea typeface="+mn-ea"/>
                <a:cs typeface="+mn-cs"/>
              </a:rPr>
              <a:t>in healthcare that can give you experience to apply for HCSW/HCA posts.</a:t>
            </a:r>
          </a:p>
          <a:p>
            <a:r>
              <a:rPr lang="en-GB" sz="1200" b="0" i="0" kern="1200" dirty="0">
                <a:solidFill>
                  <a:schemeClr val="tx1"/>
                </a:solidFill>
                <a:effectLst/>
                <a:latin typeface="+mn-lt"/>
                <a:ea typeface="+mn-ea"/>
                <a:cs typeface="+mn-cs"/>
              </a:rPr>
              <a:t>Recommended training requirements include –</a:t>
            </a:r>
          </a:p>
          <a:p>
            <a:r>
              <a:rPr lang="en-GB" sz="1200" b="0" i="0" kern="1200" dirty="0">
                <a:solidFill>
                  <a:schemeClr val="tx1"/>
                </a:solidFill>
                <a:effectLst/>
                <a:latin typeface="+mn-lt"/>
                <a:ea typeface="+mn-ea"/>
                <a:cs typeface="+mn-cs"/>
              </a:rPr>
              <a:t>Basic training which includes fundamental nursing skills appropriate to employment setting</a:t>
            </a:r>
          </a:p>
          <a:p>
            <a:r>
              <a:rPr lang="en-GB" sz="1200" b="0" i="0" kern="1200" dirty="0">
                <a:solidFill>
                  <a:schemeClr val="tx1"/>
                </a:solidFill>
                <a:effectLst/>
                <a:latin typeface="+mn-lt"/>
                <a:ea typeface="+mn-ea"/>
                <a:cs typeface="+mn-cs"/>
              </a:rPr>
              <a:t>Working towards Care Certificate which has been jointly developed by   </a:t>
            </a:r>
            <a:r>
              <a:rPr lang="en-GB" sz="1200" b="0" i="0" u="none" strike="noStrike" kern="1200" dirty="0">
                <a:solidFill>
                  <a:schemeClr val="tx1"/>
                </a:solidFill>
                <a:effectLst/>
                <a:latin typeface="+mn-lt"/>
                <a:ea typeface="+mn-ea"/>
                <a:cs typeface="+mn-cs"/>
                <a:hlinkClick r:id="rId4"/>
              </a:rPr>
              <a:t>Skills for Care </a:t>
            </a:r>
            <a:r>
              <a:rPr lang="en-GB" sz="1200" b="0" i="0" kern="120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hlinkClick r:id="rId5"/>
              </a:rPr>
              <a:t>Skills for Health </a:t>
            </a:r>
            <a:r>
              <a:rPr lang="en-GB" sz="1200" b="0" i="0" kern="1200" dirty="0">
                <a:solidFill>
                  <a:schemeClr val="tx1"/>
                </a:solidFill>
                <a:effectLst/>
                <a:latin typeface="+mn-lt"/>
                <a:ea typeface="+mn-ea"/>
                <a:cs typeface="+mn-cs"/>
              </a:rPr>
              <a:t>and </a:t>
            </a:r>
            <a:r>
              <a:rPr lang="en-GB" sz="1200" b="0" i="0" u="none" strike="noStrike" kern="1200" dirty="0">
                <a:solidFill>
                  <a:schemeClr val="tx1"/>
                </a:solidFill>
                <a:effectLst/>
                <a:latin typeface="+mn-lt"/>
                <a:ea typeface="+mn-ea"/>
                <a:cs typeface="+mn-cs"/>
                <a:hlinkClick r:id="rId6"/>
              </a:rPr>
              <a:t>Health Education England </a:t>
            </a:r>
            <a:r>
              <a:rPr lang="en-GB" sz="1200" b="0" i="0" kern="1200" dirty="0">
                <a:solidFill>
                  <a:schemeClr val="tx1"/>
                </a:solidFill>
                <a:effectLst/>
                <a:latin typeface="+mn-lt"/>
                <a:ea typeface="+mn-ea"/>
                <a:cs typeface="+mn-cs"/>
              </a:rPr>
              <a:t>to meet the 15 standards required by the Care Quality Commission as set out in the Care Certificate. The Care Certificate is aimed at equipping health and social care support workers with the knowledge and skills which they need to provide safe and compassionate care. It can be done as part of a Level 2 or Level 3 Health and Social Care Programme (Apprenticeship) or as part of a robust induction when starting your career in Health and Social Care. It is free to access through:</a:t>
            </a:r>
            <a:br>
              <a:rPr lang="en-GB" sz="1200" b="0" i="0" kern="1200" dirty="0">
                <a:solidFill>
                  <a:schemeClr val="tx1"/>
                </a:solidFill>
                <a:effectLst/>
                <a:latin typeface="+mn-lt"/>
                <a:ea typeface="+mn-ea"/>
                <a:cs typeface="+mn-cs"/>
              </a:rPr>
            </a:br>
            <a:r>
              <a:rPr lang="en-GB" sz="1200" b="0" i="0" u="none" strike="noStrike" kern="1200" dirty="0">
                <a:solidFill>
                  <a:schemeClr val="tx1"/>
                </a:solidFill>
                <a:effectLst/>
                <a:latin typeface="+mn-lt"/>
                <a:ea typeface="+mn-ea"/>
                <a:cs typeface="+mn-cs"/>
                <a:hlinkClick r:id="rId7"/>
              </a:rPr>
              <a:t>https://www.e-lfh.org.uk/programmes/care-certificate/</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Additional modules may also be completed depending on local needs i.e. integrated care working</a:t>
            </a:r>
          </a:p>
          <a:p>
            <a:r>
              <a:rPr lang="en-GB" sz="1200" b="0" i="0" kern="1200" dirty="0">
                <a:solidFill>
                  <a:schemeClr val="tx1"/>
                </a:solidFill>
                <a:effectLst/>
                <a:latin typeface="+mn-lt"/>
                <a:ea typeface="+mn-ea"/>
                <a:cs typeface="+mn-cs"/>
              </a:rPr>
              <a:t>Statuary and Mandatory Skills - The UK core skills training framework has been developed by Skills for Health (National Skills Academy). This tool identifies minimum learning outcomes for the main subjects that frequently feature within statutory and mandatory training in the NHS. Download mapping tool:</a:t>
            </a:r>
            <a:br>
              <a:rPr lang="en-GB" sz="1200" b="0" i="0" kern="1200" dirty="0">
                <a:solidFill>
                  <a:schemeClr val="tx1"/>
                </a:solidFill>
                <a:effectLst/>
                <a:latin typeface="+mn-lt"/>
                <a:ea typeface="+mn-ea"/>
                <a:cs typeface="+mn-cs"/>
              </a:rPr>
            </a:br>
            <a:r>
              <a:rPr lang="en-GB" sz="1200" b="0" i="0" u="none" strike="noStrike" kern="1200" dirty="0">
                <a:solidFill>
                  <a:schemeClr val="tx1"/>
                </a:solidFill>
                <a:effectLst/>
                <a:latin typeface="+mn-lt"/>
                <a:ea typeface="+mn-ea"/>
                <a:cs typeface="+mn-cs"/>
                <a:hlinkClick r:id="rId8"/>
              </a:rPr>
              <a:t>http://www.skillsforhealth.org.uk/services/item/146-core-skills-training-framework</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Additional skills and qualities required –</a:t>
            </a:r>
          </a:p>
          <a:p>
            <a:r>
              <a:rPr lang="en-GB" sz="1200" b="0" i="0" kern="1200" dirty="0">
                <a:solidFill>
                  <a:schemeClr val="tx1"/>
                </a:solidFill>
                <a:effectLst/>
                <a:latin typeface="+mn-lt"/>
                <a:ea typeface="+mn-ea"/>
                <a:cs typeface="+mn-cs"/>
              </a:rPr>
              <a:t>Be caring and kind</a:t>
            </a:r>
          </a:p>
          <a:p>
            <a:r>
              <a:rPr lang="en-GB" sz="1200" b="0" i="0" kern="1200" dirty="0">
                <a:solidFill>
                  <a:schemeClr val="tx1"/>
                </a:solidFill>
                <a:effectLst/>
                <a:latin typeface="+mn-lt"/>
                <a:ea typeface="+mn-ea"/>
                <a:cs typeface="+mn-cs"/>
              </a:rPr>
              <a:t>Willing to provide hands-on clinical care for patients</a:t>
            </a:r>
          </a:p>
          <a:p>
            <a:r>
              <a:rPr lang="en-GB" sz="1200" b="0" i="0" kern="1200" dirty="0">
                <a:solidFill>
                  <a:schemeClr val="tx1"/>
                </a:solidFill>
                <a:effectLst/>
                <a:latin typeface="+mn-lt"/>
                <a:ea typeface="+mn-ea"/>
                <a:cs typeface="+mn-cs"/>
              </a:rPr>
              <a:t>Able to follow instructions and procedures and accept delegation</a:t>
            </a:r>
          </a:p>
          <a:p>
            <a:r>
              <a:rPr lang="en-GB" sz="1200" b="0" i="0" kern="1200" dirty="0">
                <a:solidFill>
                  <a:schemeClr val="tx1"/>
                </a:solidFill>
                <a:effectLst/>
                <a:latin typeface="+mn-lt"/>
                <a:ea typeface="+mn-ea"/>
                <a:cs typeface="+mn-cs"/>
              </a:rPr>
              <a:t>Able to work in a team</a:t>
            </a:r>
          </a:p>
          <a:p>
            <a:r>
              <a:rPr lang="en-GB" sz="1200" b="0" i="0" kern="1200" dirty="0">
                <a:solidFill>
                  <a:schemeClr val="tx1"/>
                </a:solidFill>
                <a:effectLst/>
                <a:latin typeface="+mn-lt"/>
                <a:ea typeface="+mn-ea"/>
                <a:cs typeface="+mn-cs"/>
              </a:rPr>
              <a:t>Able to use their own initiative</a:t>
            </a:r>
          </a:p>
          <a:p>
            <a:r>
              <a:rPr lang="en-GB" sz="1200" b="0" i="0" kern="1200" dirty="0">
                <a:solidFill>
                  <a:schemeClr val="tx1"/>
                </a:solidFill>
                <a:effectLst/>
                <a:latin typeface="+mn-lt"/>
                <a:ea typeface="+mn-ea"/>
                <a:cs typeface="+mn-cs"/>
              </a:rPr>
              <a:t>Have excellent:</a:t>
            </a:r>
          </a:p>
          <a:p>
            <a:r>
              <a:rPr lang="en-GB" sz="1200" b="0" i="0" kern="1200" dirty="0">
                <a:solidFill>
                  <a:schemeClr val="tx1"/>
                </a:solidFill>
                <a:effectLst/>
                <a:latin typeface="+mn-lt"/>
                <a:ea typeface="+mn-ea"/>
                <a:cs typeface="+mn-cs"/>
              </a:rPr>
              <a:t>Communication skills</a:t>
            </a:r>
          </a:p>
          <a:p>
            <a:r>
              <a:rPr lang="en-GB" sz="1200" b="0" i="0" kern="1200" dirty="0">
                <a:solidFill>
                  <a:schemeClr val="tx1"/>
                </a:solidFill>
                <a:effectLst/>
                <a:latin typeface="+mn-lt"/>
                <a:ea typeface="+mn-ea"/>
                <a:cs typeface="+mn-cs"/>
              </a:rPr>
              <a:t>Organisational skills</a:t>
            </a:r>
          </a:p>
          <a:p>
            <a:r>
              <a:rPr lang="en-GB" sz="1200" b="0" i="0" kern="1200" dirty="0">
                <a:solidFill>
                  <a:schemeClr val="tx1"/>
                </a:solidFill>
                <a:effectLst/>
                <a:latin typeface="+mn-lt"/>
                <a:ea typeface="+mn-ea"/>
                <a:cs typeface="+mn-cs"/>
              </a:rPr>
              <a:t>Observational skills</a:t>
            </a:r>
          </a:p>
          <a:p>
            <a:r>
              <a:rPr lang="en-GB" sz="1200" b="0" i="0" kern="1200" dirty="0">
                <a:solidFill>
                  <a:schemeClr val="tx1"/>
                </a:solidFill>
                <a:effectLst/>
                <a:latin typeface="+mn-lt"/>
                <a:ea typeface="+mn-ea"/>
                <a:cs typeface="+mn-cs"/>
              </a:rPr>
              <a:t>Good literacy and numeracy skills, ideally with Functional level 2 skills in Maths and English</a:t>
            </a:r>
          </a:p>
          <a:p>
            <a:r>
              <a:rPr lang="en-GB" sz="1200" b="0" i="0" kern="1200" dirty="0">
                <a:solidFill>
                  <a:schemeClr val="tx1"/>
                </a:solidFill>
                <a:effectLst/>
                <a:latin typeface="+mn-lt"/>
                <a:ea typeface="+mn-ea"/>
                <a:cs typeface="+mn-cs"/>
              </a:rPr>
              <a:t>Regulatory Body</a:t>
            </a:r>
          </a:p>
          <a:p>
            <a:r>
              <a:rPr lang="en-GB" sz="1200" b="0" i="0" kern="1200" dirty="0">
                <a:solidFill>
                  <a:schemeClr val="tx1"/>
                </a:solidFill>
                <a:effectLst/>
                <a:latin typeface="+mn-lt"/>
                <a:ea typeface="+mn-ea"/>
                <a:cs typeface="+mn-cs"/>
              </a:rPr>
              <a:t>Not applicable</a:t>
            </a:r>
          </a:p>
          <a:p>
            <a:r>
              <a:rPr lang="en-GB" sz="1200" b="0" i="0" kern="1200" dirty="0">
                <a:solidFill>
                  <a:schemeClr val="tx1"/>
                </a:solidFill>
                <a:effectLst/>
                <a:latin typeface="+mn-lt"/>
                <a:ea typeface="+mn-ea"/>
                <a:cs typeface="+mn-cs"/>
              </a:rPr>
              <a:t>HCSW/HCAs are not registered with a professional body and the employer is accountable for their actions and omissions. Employers have a duty to ensure that HCSW/HCAs are properly trained and supervised and work within the limits of their competence.</a:t>
            </a:r>
          </a:p>
          <a:p>
            <a:r>
              <a:rPr lang="en-GB" sz="1200" b="0" i="0" kern="1200" dirty="0">
                <a:solidFill>
                  <a:schemeClr val="tx1"/>
                </a:solidFill>
                <a:effectLst/>
                <a:latin typeface="+mn-lt"/>
                <a:ea typeface="+mn-ea"/>
                <a:cs typeface="+mn-cs"/>
              </a:rPr>
              <a:t>Supervision Requirements</a:t>
            </a:r>
          </a:p>
          <a:p>
            <a:r>
              <a:rPr lang="en-GB" sz="1200" b="0" i="0" kern="1200" dirty="0">
                <a:solidFill>
                  <a:schemeClr val="tx1"/>
                </a:solidFill>
                <a:effectLst/>
                <a:latin typeface="+mn-lt"/>
                <a:ea typeface="+mn-ea"/>
                <a:cs typeface="+mn-cs"/>
              </a:rPr>
              <a:t>HCSW/HCAs must work under the guidance of a qualified healthcare professional, generally a registered nurse. They are part of the nursing team and should have a named point of contact for support. This could be a Practice Nurse or Allied Health Professional (AHP).</a:t>
            </a:r>
          </a:p>
          <a:p>
            <a:r>
              <a:rPr lang="en-GB" sz="1200" b="0" i="0" kern="1200" dirty="0">
                <a:solidFill>
                  <a:schemeClr val="tx1"/>
                </a:solidFill>
                <a:effectLst/>
                <a:latin typeface="+mn-lt"/>
                <a:ea typeface="+mn-ea"/>
                <a:cs typeface="+mn-cs"/>
              </a:rPr>
              <a:t>Line management</a:t>
            </a:r>
          </a:p>
          <a:p>
            <a:r>
              <a:rPr lang="en-GB" sz="1200" b="0" i="0" kern="1200" dirty="0">
                <a:solidFill>
                  <a:schemeClr val="tx1"/>
                </a:solidFill>
                <a:effectLst/>
                <a:latin typeface="+mn-lt"/>
                <a:ea typeface="+mn-ea"/>
                <a:cs typeface="+mn-cs"/>
              </a:rPr>
              <a:t>What can the Training Hub offer you?</a:t>
            </a:r>
          </a:p>
          <a:p>
            <a:r>
              <a:rPr lang="en-GB" sz="1200" b="0" i="0" kern="1200" dirty="0">
                <a:solidFill>
                  <a:schemeClr val="tx1"/>
                </a:solidFill>
                <a:effectLst/>
                <a:latin typeface="+mn-lt"/>
                <a:ea typeface="+mn-ea"/>
                <a:cs typeface="+mn-cs"/>
              </a:rPr>
              <a:t>A chance to study for qualifications through an </a:t>
            </a:r>
            <a:r>
              <a:rPr lang="en-GB" sz="1200" b="0" i="0" u="none" strike="noStrike" kern="1200" dirty="0">
                <a:solidFill>
                  <a:schemeClr val="tx1"/>
                </a:solidFill>
                <a:effectLst/>
                <a:latin typeface="+mn-lt"/>
                <a:ea typeface="+mn-ea"/>
                <a:cs typeface="+mn-cs"/>
                <a:hlinkClick r:id="rId3"/>
              </a:rPr>
              <a:t>Apprenticeship Programme </a:t>
            </a:r>
            <a:r>
              <a:rPr lang="en-GB" sz="1200" b="0" i="0" kern="1200" dirty="0">
                <a:solidFill>
                  <a:schemeClr val="tx1"/>
                </a:solidFill>
                <a:effectLst/>
                <a:latin typeface="+mn-lt"/>
                <a:ea typeface="+mn-ea"/>
                <a:cs typeface="+mn-cs"/>
              </a:rPr>
              <a:t>such as –</a:t>
            </a:r>
          </a:p>
          <a:p>
            <a:r>
              <a:rPr lang="en-GB" sz="1200" b="0" i="0" kern="1200" dirty="0">
                <a:solidFill>
                  <a:schemeClr val="tx1"/>
                </a:solidFill>
                <a:effectLst/>
                <a:latin typeface="+mn-lt"/>
                <a:ea typeface="+mn-ea"/>
                <a:cs typeface="+mn-cs"/>
              </a:rPr>
              <a:t>Level 2 Healthcare Support Worker</a:t>
            </a:r>
          </a:p>
          <a:p>
            <a:r>
              <a:rPr lang="en-GB" sz="1200" b="0" i="0" kern="1200" dirty="0">
                <a:solidFill>
                  <a:schemeClr val="tx1"/>
                </a:solidFill>
                <a:effectLst/>
                <a:latin typeface="+mn-lt"/>
                <a:ea typeface="+mn-ea"/>
                <a:cs typeface="+mn-cs"/>
              </a:rPr>
              <a:t>Level 3 Senior Healthcare Support Worker</a:t>
            </a:r>
          </a:p>
          <a:p>
            <a:r>
              <a:rPr lang="en-GB" sz="1200" b="0" i="0" kern="1200" dirty="0">
                <a:solidFill>
                  <a:schemeClr val="tx1"/>
                </a:solidFill>
                <a:effectLst/>
                <a:latin typeface="+mn-lt"/>
                <a:ea typeface="+mn-ea"/>
                <a:cs typeface="+mn-cs"/>
              </a:rPr>
              <a:t>HCSW/HCAs with a level 2/3 qualification have the opportunity to progress onto the </a:t>
            </a:r>
            <a:r>
              <a:rPr lang="en-GB" sz="1200" b="0" i="0" u="none" strike="noStrike" kern="1200" dirty="0">
                <a:solidFill>
                  <a:schemeClr val="tx1"/>
                </a:solidFill>
                <a:effectLst/>
                <a:latin typeface="+mn-lt"/>
                <a:ea typeface="+mn-ea"/>
                <a:cs typeface="+mn-cs"/>
                <a:hlinkClick r:id="rId9"/>
              </a:rPr>
              <a:t>Nursing Associate programme</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Opportunity to develop career by gaining Maths and/or English at </a:t>
            </a:r>
            <a:r>
              <a:rPr lang="en-GB" sz="1200" b="0" i="0" u="none" strike="noStrike" kern="1200" dirty="0">
                <a:solidFill>
                  <a:schemeClr val="tx1"/>
                </a:solidFill>
                <a:effectLst/>
                <a:latin typeface="+mn-lt"/>
                <a:ea typeface="+mn-ea"/>
                <a:cs typeface="+mn-cs"/>
                <a:hlinkClick r:id="rId10"/>
              </a:rPr>
              <a:t>GCSE/Functional skills level 2</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Access to online courses and workshops on various topics</a:t>
            </a:r>
          </a:p>
          <a:p>
            <a:r>
              <a:rPr lang="en-GB" sz="1200" b="0" i="0" kern="1200" dirty="0">
                <a:solidFill>
                  <a:schemeClr val="tx1"/>
                </a:solidFill>
                <a:effectLst/>
                <a:latin typeface="+mn-lt"/>
                <a:ea typeface="+mn-ea"/>
                <a:cs typeface="+mn-cs"/>
              </a:rPr>
              <a:t>Tools and resources for improving communication and professional skills.</a:t>
            </a:r>
          </a:p>
          <a:p>
            <a:r>
              <a:rPr lang="en-GB" sz="1200" b="0" i="0" kern="1200" dirty="0">
                <a:solidFill>
                  <a:schemeClr val="tx1"/>
                </a:solidFill>
                <a:effectLst/>
                <a:latin typeface="+mn-lt"/>
                <a:ea typeface="+mn-ea"/>
                <a:cs typeface="+mn-cs"/>
              </a:rPr>
              <a:t>Best practices and guidelines.</a:t>
            </a:r>
          </a:p>
          <a:p>
            <a:r>
              <a:rPr lang="en-GB" sz="1200" b="0" i="0" kern="1200" dirty="0">
                <a:solidFill>
                  <a:schemeClr val="tx1"/>
                </a:solidFill>
                <a:effectLst/>
                <a:latin typeface="+mn-lt"/>
                <a:ea typeface="+mn-ea"/>
                <a:cs typeface="+mn-cs"/>
              </a:rPr>
              <a:t>Networking opportunities</a:t>
            </a:r>
          </a:p>
          <a:p>
            <a:r>
              <a:rPr lang="en-GB" sz="1200" b="0" i="0" kern="1200" dirty="0">
                <a:solidFill>
                  <a:schemeClr val="tx1"/>
                </a:solidFill>
                <a:effectLst/>
                <a:latin typeface="+mn-lt"/>
                <a:ea typeface="+mn-ea"/>
                <a:cs typeface="+mn-cs"/>
              </a:rPr>
              <a:t>Continued education and professional development opportunities.</a:t>
            </a:r>
          </a:p>
          <a:p>
            <a:r>
              <a:rPr lang="en-GB" sz="1200" b="0" i="0" kern="1200" dirty="0">
                <a:solidFill>
                  <a:schemeClr val="tx1"/>
                </a:solidFill>
                <a:effectLst/>
                <a:latin typeface="+mn-lt"/>
                <a:ea typeface="+mn-ea"/>
                <a:cs typeface="+mn-cs"/>
              </a:rPr>
              <a:t>Access to the latest research and information</a:t>
            </a:r>
          </a:p>
          <a:p>
            <a:r>
              <a:rPr lang="en-GB" sz="1200" b="0" i="0" kern="1200" dirty="0">
                <a:solidFill>
                  <a:schemeClr val="tx1"/>
                </a:solidFill>
                <a:effectLst/>
                <a:latin typeface="+mn-lt"/>
                <a:ea typeface="+mn-ea"/>
                <a:cs typeface="+mn-cs"/>
              </a:rPr>
              <a:t>Useful Resources</a:t>
            </a:r>
          </a:p>
          <a:p>
            <a:r>
              <a:rPr lang="en-GB" sz="1200" b="0" i="0" kern="1200" dirty="0">
                <a:solidFill>
                  <a:schemeClr val="tx1"/>
                </a:solidFill>
                <a:effectLst/>
                <a:latin typeface="+mn-lt"/>
                <a:ea typeface="+mn-ea"/>
                <a:cs typeface="+mn-cs"/>
              </a:rPr>
              <a:t>Surrey County Council provide free courses that can be included as part of a level 2/3 course:</a:t>
            </a:r>
            <a:br>
              <a:rPr lang="en-GB" sz="1200" b="0" i="0" kern="1200" dirty="0">
                <a:solidFill>
                  <a:schemeClr val="tx1"/>
                </a:solidFill>
                <a:effectLst/>
                <a:latin typeface="+mn-lt"/>
                <a:ea typeface="+mn-ea"/>
                <a:cs typeface="+mn-cs"/>
              </a:rPr>
            </a:br>
            <a:r>
              <a:rPr lang="en-GB" sz="1200" b="0" i="0" u="none" strike="noStrike" kern="1200" dirty="0">
                <a:solidFill>
                  <a:schemeClr val="tx1"/>
                </a:solidFill>
                <a:effectLst/>
                <a:latin typeface="+mn-lt"/>
                <a:ea typeface="+mn-ea"/>
                <a:cs typeface="+mn-cs"/>
                <a:hlinkClick r:id="rId10"/>
              </a:rPr>
              <a:t>https://www.surreycc.gov.uk/schools-and-learning/adult-learning/courses/english-and-maths</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This Care Certificate:</a:t>
            </a:r>
            <a:br>
              <a:rPr lang="en-GB" sz="1200" b="0" i="0" kern="1200" dirty="0">
                <a:solidFill>
                  <a:schemeClr val="tx1"/>
                </a:solidFill>
                <a:effectLst/>
                <a:latin typeface="+mn-lt"/>
                <a:ea typeface="+mn-ea"/>
                <a:cs typeface="+mn-cs"/>
              </a:rPr>
            </a:br>
            <a:r>
              <a:rPr lang="en-GB" sz="1200" b="0" i="0" u="none" strike="noStrike" kern="1200" dirty="0">
                <a:solidFill>
                  <a:schemeClr val="tx1"/>
                </a:solidFill>
                <a:effectLst/>
                <a:latin typeface="+mn-lt"/>
                <a:ea typeface="+mn-ea"/>
                <a:cs typeface="+mn-cs"/>
                <a:hlinkClick r:id="rId7"/>
              </a:rPr>
              <a:t>https://www.e-lfh.org.uk/programmes/care-certificate/</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Mapping Tool:</a:t>
            </a:r>
            <a:br>
              <a:rPr lang="en-GB" sz="1200" b="0" i="0" kern="1200" dirty="0">
                <a:solidFill>
                  <a:schemeClr val="tx1"/>
                </a:solidFill>
                <a:effectLst/>
                <a:latin typeface="+mn-lt"/>
                <a:ea typeface="+mn-ea"/>
                <a:cs typeface="+mn-cs"/>
              </a:rPr>
            </a:br>
            <a:r>
              <a:rPr lang="en-GB" sz="1200" b="0" i="0" u="none" strike="noStrike" kern="1200" dirty="0">
                <a:solidFill>
                  <a:schemeClr val="tx1"/>
                </a:solidFill>
                <a:effectLst/>
                <a:latin typeface="+mn-lt"/>
                <a:ea typeface="+mn-ea"/>
                <a:cs typeface="+mn-cs"/>
                <a:hlinkClick r:id="rId11"/>
              </a:rPr>
              <a:t>http://www.skillsforhealth.org.uk/services/item/146-core-skills-training-framework</a:t>
            </a:r>
            <a:endParaRPr lang="en-GB" sz="1200" b="0" i="0"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hlinkClick r:id="rId4"/>
              </a:rPr>
              <a:t>Skills for Care</a:t>
            </a:r>
            <a:endParaRPr lang="en-GB" sz="1200" b="0" i="0"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hlinkClick r:id="rId5"/>
              </a:rPr>
              <a:t>Skills for Health</a:t>
            </a:r>
            <a:endParaRPr lang="en-GB" sz="1200" b="0" i="0"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hlinkClick r:id="rId6"/>
              </a:rPr>
              <a:t>Health Education England</a:t>
            </a:r>
            <a:endParaRPr lang="en-GB" sz="1200" b="0" i="0"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hlinkClick r:id="rId12"/>
              </a:rPr>
              <a:t>HCSW Handbook QR code</a:t>
            </a:r>
            <a:r>
              <a:rPr lang="en-GB" sz="1200" b="0" i="0" kern="1200" dirty="0">
                <a:solidFill>
                  <a:schemeClr val="tx1"/>
                </a:solidFill>
                <a:effectLst/>
                <a:latin typeface="+mn-lt"/>
                <a:ea typeface="+mn-ea"/>
                <a:cs typeface="+mn-cs"/>
              </a:rPr>
              <a:t>: The Healthcare Support Worker (HCSW) handbook is an online, easy to use, interactive handbook that includes a range of content and resources relevant to anyone in or interested in a HCSW role. It captures many areas of the HCSW’s journey including themes such as applying for a HCSW role, Care Certificate, career development, skills and “day in the life of” videos to showcase all the opportunities a HCSW can work in. The handbook is designed for the HCSW to access any of the themes that are relevant to them, whether this is at the start of their journey in the role and wondering how they can apply or developing their career or skills as a current HCSW. There is also a section on support to help direct the HCSW to further information on things such as raising concerns, health and wellbeing and buddying. Please make sure you are signed in to Athens in order to access the handbook.</a:t>
            </a:r>
          </a:p>
          <a:p>
            <a:endParaRPr lang="en-GB" dirty="0"/>
          </a:p>
        </p:txBody>
      </p:sp>
      <p:sp>
        <p:nvSpPr>
          <p:cNvPr id="4" name="Slide Number Placeholder 3"/>
          <p:cNvSpPr>
            <a:spLocks noGrp="1"/>
          </p:cNvSpPr>
          <p:nvPr>
            <p:ph type="sldNum" sz="quarter" idx="5"/>
          </p:nvPr>
        </p:nvSpPr>
        <p:spPr/>
        <p:txBody>
          <a:bodyPr/>
          <a:lstStyle/>
          <a:p>
            <a:fld id="{29392506-8B0F-4919-BB73-B1DD70FBC12C}" type="slidenum">
              <a:rPr lang="en-GB" smtClean="0"/>
              <a:t>72</a:t>
            </a:fld>
            <a:endParaRPr lang="en-GB"/>
          </a:p>
        </p:txBody>
      </p:sp>
    </p:spTree>
    <p:extLst>
      <p:ext uri="{BB962C8B-B14F-4D97-AF65-F5344CB8AC3E}">
        <p14:creationId xmlns:p14="http://schemas.microsoft.com/office/powerpoint/2010/main" val="13332382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Useful Resources</a:t>
            </a:r>
          </a:p>
          <a:p>
            <a:r>
              <a:rPr lang="en-GB" sz="1200" b="0" i="0" u="none" strike="noStrike" kern="1200" dirty="0">
                <a:solidFill>
                  <a:schemeClr val="tx1"/>
                </a:solidFill>
                <a:effectLst/>
                <a:latin typeface="+mn-lt"/>
                <a:ea typeface="+mn-ea"/>
                <a:cs typeface="+mn-cs"/>
                <a:hlinkClick r:id="rId3"/>
              </a:rPr>
              <a:t>NHSE Integrating MH Therapy into Primary Care</a:t>
            </a:r>
            <a:endParaRPr lang="en-GB" sz="1200" b="0" i="0"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hlinkClick r:id="rId4"/>
              </a:rPr>
              <a:t>Five Year Forward View for Mental Health</a:t>
            </a:r>
            <a:endParaRPr lang="en-GB" sz="1200" b="0" i="0"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hlinkClick r:id="rId5"/>
              </a:rPr>
              <a:t>Guidance on co-locating mental health therapists in primary care</a:t>
            </a:r>
            <a:endParaRPr lang="en-GB" sz="1200" b="0" i="0"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hlinkClick r:id="rId6"/>
              </a:rPr>
              <a:t>Health and Wellbeing Resources</a:t>
            </a:r>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29392506-8B0F-4919-BB73-B1DD70FBC12C}" type="slidenum">
              <a:rPr lang="en-GB" smtClean="0"/>
              <a:t>74</a:t>
            </a:fld>
            <a:endParaRPr lang="en-GB"/>
          </a:p>
        </p:txBody>
      </p:sp>
    </p:spTree>
    <p:extLst>
      <p:ext uri="{BB962C8B-B14F-4D97-AF65-F5344CB8AC3E}">
        <p14:creationId xmlns:p14="http://schemas.microsoft.com/office/powerpoint/2010/main" val="507116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55B0CB-1262-E973-FE5A-A65AFC40B0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A923FA-08EF-D9B6-C3C7-DBDDE1D56A42}"/>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3200A696-48E6-1D14-D94F-EE8FB13AE4B0}"/>
              </a:ext>
            </a:extLst>
          </p:cNvPr>
          <p:cNvSpPr>
            <a:spLocks noGrp="1"/>
          </p:cNvSpPr>
          <p:nvPr>
            <p:ph type="body" idx="1"/>
          </p:nvPr>
        </p:nvSpPr>
        <p:spPr/>
        <p:txBody>
          <a:bodyPr/>
          <a:lstStyle/>
          <a:p>
            <a:r>
              <a:rPr lang="en-US">
                <a:ea typeface="Calibri"/>
                <a:cs typeface="Calibri"/>
              </a:rPr>
              <a:t>Add to website </a:t>
            </a:r>
            <a:r>
              <a:rPr lang="en-GB">
                <a:hlinkClick r:id="rId3"/>
              </a:rPr>
              <a:t>Search | RCP</a:t>
            </a:r>
            <a:endParaRPr lang="en-US">
              <a:ea typeface="Calibri"/>
              <a:cs typeface="Calibri"/>
            </a:endParaRPr>
          </a:p>
        </p:txBody>
      </p:sp>
      <p:sp>
        <p:nvSpPr>
          <p:cNvPr id="4" name="Slide Number Placeholder 3">
            <a:extLst>
              <a:ext uri="{FF2B5EF4-FFF2-40B4-BE49-F238E27FC236}">
                <a16:creationId xmlns:a16="http://schemas.microsoft.com/office/drawing/2014/main" id="{AF8B73FB-029C-7F62-9E7C-B29B70678E56}"/>
              </a:ext>
            </a:extLst>
          </p:cNvPr>
          <p:cNvSpPr>
            <a:spLocks noGrp="1"/>
          </p:cNvSpPr>
          <p:nvPr>
            <p:ph type="sldNum" sz="quarter" idx="5"/>
          </p:nvPr>
        </p:nvSpPr>
        <p:spPr/>
        <p:txBody>
          <a:bodyPr/>
          <a:lstStyle/>
          <a:p>
            <a:fld id="{29392506-8B0F-4919-BB73-B1DD70FBC12C}" type="slidenum">
              <a:rPr lang="en-GB"/>
              <a:t>12</a:t>
            </a:fld>
            <a:endParaRPr lang="en-GB"/>
          </a:p>
        </p:txBody>
      </p:sp>
    </p:spTree>
    <p:extLst>
      <p:ext uri="{BB962C8B-B14F-4D97-AF65-F5344CB8AC3E}">
        <p14:creationId xmlns:p14="http://schemas.microsoft.com/office/powerpoint/2010/main" val="12367495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Registrable Qualification</a:t>
            </a:r>
          </a:p>
          <a:p>
            <a:r>
              <a:rPr lang="en-GB" sz="1200" b="1" i="0" kern="1200" dirty="0">
                <a:solidFill>
                  <a:schemeClr val="tx1"/>
                </a:solidFill>
                <a:effectLst/>
                <a:latin typeface="+mn-lt"/>
                <a:ea typeface="+mn-ea"/>
                <a:cs typeface="+mn-cs"/>
              </a:rPr>
              <a:t>One of the following (HCPC approved):</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Undergraduate BSc (Hons) in dietetics</a:t>
            </a:r>
          </a:p>
          <a:p>
            <a:r>
              <a:rPr lang="en-GB" sz="1200" b="0" i="0" kern="1200" dirty="0">
                <a:solidFill>
                  <a:schemeClr val="tx1"/>
                </a:solidFill>
                <a:effectLst/>
                <a:latin typeface="+mn-lt"/>
                <a:ea typeface="+mn-ea"/>
                <a:cs typeface="+mn-cs"/>
              </a:rPr>
              <a:t>Postgraduate Diploma (</a:t>
            </a:r>
            <a:r>
              <a:rPr lang="en-GB" sz="1200" b="0" i="0" kern="1200" dirty="0" err="1">
                <a:solidFill>
                  <a:schemeClr val="tx1"/>
                </a:solidFill>
                <a:effectLst/>
                <a:latin typeface="+mn-lt"/>
                <a:ea typeface="+mn-ea"/>
                <a:cs typeface="+mn-cs"/>
              </a:rPr>
              <a:t>PgDip</a:t>
            </a:r>
            <a:r>
              <a:rPr lang="en-GB" sz="1200" b="0" i="0" kern="1200" dirty="0">
                <a:solidFill>
                  <a:schemeClr val="tx1"/>
                </a:solidFill>
                <a:effectLst/>
                <a:latin typeface="+mn-lt"/>
                <a:ea typeface="+mn-ea"/>
                <a:cs typeface="+mn-cs"/>
              </a:rPr>
              <a:t>) in dietetics</a:t>
            </a:r>
          </a:p>
          <a:p>
            <a:r>
              <a:rPr lang="en-GB" sz="1200" b="0" i="0" kern="1200" dirty="0">
                <a:solidFill>
                  <a:schemeClr val="tx1"/>
                </a:solidFill>
                <a:effectLst/>
                <a:latin typeface="+mn-lt"/>
                <a:ea typeface="+mn-ea"/>
                <a:cs typeface="+mn-cs"/>
              </a:rPr>
              <a:t>Masters (MSc) qualification in dietetics</a:t>
            </a:r>
          </a:p>
          <a:p>
            <a:r>
              <a:rPr lang="en-GB" sz="1200" b="0" i="0" kern="1200" dirty="0">
                <a:solidFill>
                  <a:schemeClr val="tx1"/>
                </a:solidFill>
                <a:effectLst/>
                <a:latin typeface="+mn-lt"/>
                <a:ea typeface="+mn-ea"/>
                <a:cs typeface="+mn-cs"/>
              </a:rPr>
              <a:t>Dietetic degree apprenticeship </a:t>
            </a:r>
          </a:p>
          <a:p>
            <a:endParaRPr lang="en-GB" dirty="0"/>
          </a:p>
          <a:p>
            <a:r>
              <a:rPr lang="en-GB" sz="1200" b="0" i="0" kern="1200" dirty="0">
                <a:solidFill>
                  <a:schemeClr val="tx1"/>
                </a:solidFill>
                <a:effectLst/>
                <a:latin typeface="+mn-lt"/>
                <a:ea typeface="+mn-ea"/>
                <a:cs typeface="+mn-cs"/>
              </a:rPr>
              <a:t>Useful Resources</a:t>
            </a:r>
          </a:p>
          <a:p>
            <a:r>
              <a:rPr lang="en-GB" sz="1200" b="0" i="0" u="none" strike="noStrike" kern="1200" dirty="0">
                <a:solidFill>
                  <a:schemeClr val="tx1"/>
                </a:solidFill>
                <a:effectLst/>
                <a:latin typeface="+mn-lt"/>
                <a:ea typeface="+mn-ea"/>
                <a:cs typeface="+mn-cs"/>
                <a:hlinkClick r:id="rId3"/>
              </a:rPr>
              <a:t>A guide for General Practice</a:t>
            </a:r>
            <a:endParaRPr lang="en-GB" sz="1200" b="0" i="0"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hlinkClick r:id="rId4"/>
              </a:rPr>
              <a:t>Regulatory standards</a:t>
            </a:r>
            <a:endParaRPr lang="en-GB" sz="1200" b="0" i="0"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hlinkClick r:id="rId5"/>
              </a:rPr>
              <a:t>Kent, Surrey and Sussex Primary Care School frequently asked questions</a:t>
            </a:r>
            <a:br>
              <a:rPr lang="en-GB" sz="1200" b="0" i="0" u="none" strike="noStrike" kern="1200" dirty="0">
                <a:solidFill>
                  <a:schemeClr val="tx1"/>
                </a:solidFill>
                <a:effectLst/>
                <a:latin typeface="+mn-lt"/>
                <a:ea typeface="+mn-ea"/>
                <a:cs typeface="+mn-cs"/>
                <a:hlinkClick r:id="rId5"/>
              </a:rPr>
            </a:br>
            <a:endParaRPr lang="en-GB" sz="1200" b="0" i="0"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hlinkClick r:id="rId6"/>
              </a:rPr>
              <a:t>Kent, Surrey and Sussex Primary Care School Guidance: multi-professional Independent prescribing in General Practice</a:t>
            </a:r>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29392506-8B0F-4919-BB73-B1DD70FBC12C}" type="slidenum">
              <a:rPr lang="en-GB" smtClean="0"/>
              <a:t>76</a:t>
            </a:fld>
            <a:endParaRPr lang="en-GB"/>
          </a:p>
        </p:txBody>
      </p:sp>
    </p:spTree>
    <p:extLst>
      <p:ext uri="{BB962C8B-B14F-4D97-AF65-F5344CB8AC3E}">
        <p14:creationId xmlns:p14="http://schemas.microsoft.com/office/powerpoint/2010/main" val="41296406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12700" marR="0" lvl="0" indent="0" algn="l" defTabSz="914400" eaLnBrk="1" fontAlgn="auto" latinLnBrk="0" hangingPunct="1">
              <a:lnSpc>
                <a:spcPct val="100000"/>
              </a:lnSpc>
              <a:spcBef>
                <a:spcPts val="0"/>
              </a:spcBef>
              <a:spcAft>
                <a:spcPts val="0"/>
              </a:spcAft>
              <a:buClrTx/>
              <a:buSzTx/>
              <a:buFontTx/>
              <a:buNone/>
              <a:tabLst/>
              <a:defRPr/>
            </a:pPr>
            <a:endParaRPr lang="en-GB" sz="1200" spc="-10" dirty="0">
              <a:latin typeface="Arial"/>
              <a:ea typeface="Calibri"/>
              <a:cs typeface="Arial"/>
            </a:endParaRPr>
          </a:p>
          <a:p>
            <a:r>
              <a:rPr lang="en-GB" sz="1200" b="1" dirty="0"/>
              <a:t>Additional Qualifications Required for Primary Care</a:t>
            </a:r>
          </a:p>
          <a:p>
            <a:r>
              <a:rPr lang="en-GB" sz="1200" b="1" dirty="0"/>
              <a:t>For Band 7 roles: </a:t>
            </a:r>
            <a:r>
              <a:rPr lang="en-GB" sz="1200" dirty="0"/>
              <a:t>Health Education England Primary Care FCP capability training must be completed as the minimum threshold for entry to primary care and be supported by appropriate governance and indemnity. FCP training can begin 5 years postgraduate.</a:t>
            </a:r>
          </a:p>
          <a:p>
            <a:r>
              <a:rPr lang="en-GB" sz="1200" b="1" dirty="0"/>
              <a:t>For Band 8a roles: </a:t>
            </a:r>
            <a:r>
              <a:rPr lang="en-GB" sz="1200" dirty="0"/>
              <a:t>Health Education England FCP training must be completed, and Paramedics must be working at an advanced level of practice i.e. at master’s level (level 7) across all four pillars of advanced practice.</a:t>
            </a:r>
          </a:p>
          <a:p>
            <a:endParaRPr lang="en-GB" dirty="0"/>
          </a:p>
        </p:txBody>
      </p:sp>
      <p:sp>
        <p:nvSpPr>
          <p:cNvPr id="4" name="Slide Number Placeholder 3"/>
          <p:cNvSpPr>
            <a:spLocks noGrp="1"/>
          </p:cNvSpPr>
          <p:nvPr>
            <p:ph type="sldNum" sz="quarter" idx="5"/>
          </p:nvPr>
        </p:nvSpPr>
        <p:spPr/>
        <p:txBody>
          <a:bodyPr/>
          <a:lstStyle/>
          <a:p>
            <a:fld id="{29392506-8B0F-4919-BB73-B1DD70FBC12C}" type="slidenum">
              <a:rPr lang="en-GB" smtClean="0"/>
              <a:t>77</a:t>
            </a:fld>
            <a:endParaRPr lang="en-GB"/>
          </a:p>
        </p:txBody>
      </p:sp>
    </p:spTree>
    <p:extLst>
      <p:ext uri="{BB962C8B-B14F-4D97-AF65-F5344CB8AC3E}">
        <p14:creationId xmlns:p14="http://schemas.microsoft.com/office/powerpoint/2010/main" val="14705841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9463821E-1270-4276-A97D-C527687466E5}"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78</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3049858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What can the Training Hub offer you?</a:t>
            </a:r>
          </a:p>
          <a:p>
            <a:r>
              <a:rPr lang="en-GB" sz="1200" b="0" i="0" u="none" strike="noStrike" kern="1200" dirty="0">
                <a:solidFill>
                  <a:schemeClr val="tx1"/>
                </a:solidFill>
                <a:effectLst/>
                <a:latin typeface="+mn-lt"/>
                <a:ea typeface="+mn-ea"/>
                <a:cs typeface="+mn-cs"/>
                <a:hlinkClick r:id="rId3"/>
              </a:rPr>
              <a:t>Access to Multi-professional Fellowship</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Access to online courses and workshops on various topics</a:t>
            </a:r>
          </a:p>
          <a:p>
            <a:r>
              <a:rPr lang="en-GB" sz="1200" b="0" i="0" kern="1200" dirty="0">
                <a:solidFill>
                  <a:schemeClr val="tx1"/>
                </a:solidFill>
                <a:effectLst/>
                <a:latin typeface="+mn-lt"/>
                <a:ea typeface="+mn-ea"/>
                <a:cs typeface="+mn-cs"/>
              </a:rPr>
              <a:t>Tools and resources for improving communication and professional skills. </a:t>
            </a:r>
          </a:p>
          <a:p>
            <a:r>
              <a:rPr lang="en-GB" sz="1200" b="0" i="0" kern="1200" dirty="0">
                <a:solidFill>
                  <a:schemeClr val="tx1"/>
                </a:solidFill>
                <a:effectLst/>
                <a:latin typeface="+mn-lt"/>
                <a:ea typeface="+mn-ea"/>
                <a:cs typeface="+mn-cs"/>
              </a:rPr>
              <a:t>Best practices and guidelines</a:t>
            </a:r>
          </a:p>
          <a:p>
            <a:r>
              <a:rPr lang="en-GB" sz="1200" b="0" i="0" kern="1200" dirty="0">
                <a:solidFill>
                  <a:schemeClr val="tx1"/>
                </a:solidFill>
                <a:effectLst/>
                <a:latin typeface="+mn-lt"/>
                <a:ea typeface="+mn-ea"/>
                <a:cs typeface="+mn-cs"/>
              </a:rPr>
              <a:t>Networking opportunities with peers and other healthcare professionals. </a:t>
            </a:r>
          </a:p>
          <a:p>
            <a:r>
              <a:rPr lang="en-GB" sz="1200" b="0" i="0" kern="1200" dirty="0">
                <a:solidFill>
                  <a:schemeClr val="tx1"/>
                </a:solidFill>
                <a:effectLst/>
                <a:latin typeface="+mn-lt"/>
                <a:ea typeface="+mn-ea"/>
                <a:cs typeface="+mn-cs"/>
              </a:rPr>
              <a:t>Continued education and professional development opportunities including Advanced Practice</a:t>
            </a:r>
          </a:p>
          <a:p>
            <a:r>
              <a:rPr lang="en-GB" sz="1200" b="0" i="0" kern="1200" dirty="0">
                <a:solidFill>
                  <a:schemeClr val="tx1"/>
                </a:solidFill>
                <a:effectLst/>
                <a:latin typeface="+mn-lt"/>
                <a:ea typeface="+mn-ea"/>
                <a:cs typeface="+mn-cs"/>
              </a:rPr>
              <a:t>Access to the latest research and information. </a:t>
            </a:r>
          </a:p>
          <a:p>
            <a:r>
              <a:rPr lang="en-GB" sz="1200" b="0" i="0" kern="1200" dirty="0">
                <a:solidFill>
                  <a:schemeClr val="tx1"/>
                </a:solidFill>
                <a:effectLst/>
                <a:latin typeface="+mn-lt"/>
                <a:ea typeface="+mn-ea"/>
                <a:cs typeface="+mn-cs"/>
              </a:rPr>
              <a:t>Useful Resources</a:t>
            </a:r>
          </a:p>
          <a:p>
            <a:r>
              <a:rPr lang="en-GB" sz="1200" b="0" i="0" u="none" strike="noStrike" kern="1200" dirty="0">
                <a:solidFill>
                  <a:schemeClr val="tx1"/>
                </a:solidFill>
                <a:effectLst/>
                <a:latin typeface="+mn-lt"/>
                <a:ea typeface="+mn-ea"/>
                <a:cs typeface="+mn-cs"/>
                <a:hlinkClick r:id="rId4"/>
              </a:rPr>
              <a:t>FCP - HEE Roadmaps to Practice</a:t>
            </a:r>
            <a:endParaRPr lang="en-GB" sz="1200" b="0" i="0"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hlinkClick r:id="rId5"/>
              </a:rPr>
              <a:t>PCN DES</a:t>
            </a:r>
            <a:endParaRPr lang="en-GB" sz="1200" b="0" i="0"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hlinkClick r:id="rId6"/>
              </a:rPr>
              <a:t>CQC FCP Myth Busters</a:t>
            </a:r>
            <a:endParaRPr lang="en-GB" sz="1200" b="0" i="0"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hlinkClick r:id="rId7"/>
              </a:rPr>
              <a:t>Kent, Surrey and Sussex Primary Care School FAQ for FCP education and training</a:t>
            </a:r>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29392506-8B0F-4919-BB73-B1DD70FBC12C}" type="slidenum">
              <a:rPr lang="en-GB" smtClean="0"/>
              <a:t>79</a:t>
            </a:fld>
            <a:endParaRPr lang="en-GB"/>
          </a:p>
        </p:txBody>
      </p:sp>
    </p:spTree>
    <p:extLst>
      <p:ext uri="{BB962C8B-B14F-4D97-AF65-F5344CB8AC3E}">
        <p14:creationId xmlns:p14="http://schemas.microsoft.com/office/powerpoint/2010/main" val="10284269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What can the Training Hub offer you?</a:t>
            </a:r>
          </a:p>
          <a:p>
            <a:r>
              <a:rPr lang="en-GB" sz="1200" b="0" i="0" kern="1200" dirty="0">
                <a:solidFill>
                  <a:schemeClr val="tx1"/>
                </a:solidFill>
                <a:effectLst/>
                <a:latin typeface="+mn-lt"/>
                <a:ea typeface="+mn-ea"/>
                <a:cs typeface="+mn-cs"/>
              </a:rPr>
              <a:t>Access to online courses and workshops on various topics.</a:t>
            </a:r>
          </a:p>
          <a:p>
            <a:r>
              <a:rPr lang="en-GB" sz="1200" b="0" i="0" kern="1200" dirty="0">
                <a:solidFill>
                  <a:schemeClr val="tx1"/>
                </a:solidFill>
                <a:effectLst/>
                <a:latin typeface="+mn-lt"/>
                <a:ea typeface="+mn-ea"/>
                <a:cs typeface="+mn-cs"/>
              </a:rPr>
              <a:t>Tools and resources for improving communication and professional skills.</a:t>
            </a:r>
          </a:p>
          <a:p>
            <a:r>
              <a:rPr lang="en-GB" sz="1200" b="0" i="0" kern="1200" dirty="0">
                <a:solidFill>
                  <a:schemeClr val="tx1"/>
                </a:solidFill>
                <a:effectLst/>
                <a:latin typeface="+mn-lt"/>
                <a:ea typeface="+mn-ea"/>
                <a:cs typeface="+mn-cs"/>
              </a:rPr>
              <a:t>Networking opportunities with peers and other healthcare professionals.</a:t>
            </a:r>
          </a:p>
          <a:p>
            <a:r>
              <a:rPr lang="en-GB" sz="1200" b="0" i="0" kern="1200" dirty="0">
                <a:solidFill>
                  <a:schemeClr val="tx1"/>
                </a:solidFill>
                <a:effectLst/>
                <a:latin typeface="+mn-lt"/>
                <a:ea typeface="+mn-ea"/>
                <a:cs typeface="+mn-cs"/>
              </a:rPr>
              <a:t>Continued education and professional development opportunities.</a:t>
            </a:r>
          </a:p>
          <a:p>
            <a:r>
              <a:rPr lang="en-GB" sz="1200" b="0" i="0" kern="1200" dirty="0">
                <a:solidFill>
                  <a:schemeClr val="tx1"/>
                </a:solidFill>
                <a:effectLst/>
                <a:latin typeface="+mn-lt"/>
                <a:ea typeface="+mn-ea"/>
                <a:cs typeface="+mn-cs"/>
              </a:rPr>
              <a:t>Access to the latest research and information via the library services team.</a:t>
            </a:r>
          </a:p>
          <a:p>
            <a:r>
              <a:rPr lang="en-GB" sz="1200" b="0" i="0" kern="1200" dirty="0">
                <a:solidFill>
                  <a:schemeClr val="tx1"/>
                </a:solidFill>
                <a:effectLst/>
                <a:latin typeface="+mn-lt"/>
                <a:ea typeface="+mn-ea"/>
                <a:cs typeface="+mn-cs"/>
              </a:rPr>
              <a:t>Support in finding a roadmap supervisor.</a:t>
            </a:r>
          </a:p>
          <a:p>
            <a:r>
              <a:rPr lang="en-GB" sz="1200" b="0" i="0" kern="1200" dirty="0">
                <a:solidFill>
                  <a:schemeClr val="tx1"/>
                </a:solidFill>
                <a:effectLst/>
                <a:latin typeface="+mn-lt"/>
                <a:ea typeface="+mn-ea"/>
                <a:cs typeface="+mn-cs"/>
              </a:rPr>
              <a:t>Access to full Advanced Practice pathway.</a:t>
            </a:r>
          </a:p>
          <a:p>
            <a:r>
              <a:rPr lang="en-GB" sz="1200" b="0" i="0" kern="1200" dirty="0">
                <a:solidFill>
                  <a:schemeClr val="tx1"/>
                </a:solidFill>
                <a:effectLst/>
                <a:latin typeface="+mn-lt"/>
                <a:ea typeface="+mn-ea"/>
                <a:cs typeface="+mn-cs"/>
              </a:rPr>
              <a:t>Useful Resources</a:t>
            </a:r>
          </a:p>
          <a:p>
            <a:r>
              <a:rPr lang="en-GB" sz="1200" b="0" i="0" u="none" strike="noStrike" kern="1200" dirty="0">
                <a:solidFill>
                  <a:schemeClr val="tx1"/>
                </a:solidFill>
                <a:effectLst/>
                <a:latin typeface="+mn-lt"/>
                <a:ea typeface="+mn-ea"/>
                <a:cs typeface="+mn-cs"/>
                <a:hlinkClick r:id="rId3"/>
              </a:rPr>
              <a:t>The College of Podiatry: Podiatrists as First Contact Practitioners</a:t>
            </a:r>
            <a:endParaRPr lang="en-GB" sz="1200" b="0" i="0"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hlinkClick r:id="rId4"/>
              </a:rPr>
              <a:t>Programmes - eLearning for healthcare</a:t>
            </a:r>
            <a:endParaRPr lang="en-GB" sz="1200" b="0" i="0"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hlinkClick r:id="rId5"/>
              </a:rPr>
              <a:t>GP </a:t>
            </a:r>
            <a:r>
              <a:rPr lang="en-GB" sz="1200" b="0" i="0" u="none" strike="noStrike" kern="1200" dirty="0" err="1">
                <a:solidFill>
                  <a:schemeClr val="tx1"/>
                </a:solidFill>
                <a:effectLst/>
                <a:latin typeface="+mn-lt"/>
                <a:ea typeface="+mn-ea"/>
                <a:cs typeface="+mn-cs"/>
                <a:hlinkClick r:id="rId5"/>
              </a:rPr>
              <a:t>mythbuster</a:t>
            </a:r>
            <a:r>
              <a:rPr lang="en-GB" sz="1200" b="0" i="0" u="none" strike="noStrike" kern="1200" dirty="0">
                <a:solidFill>
                  <a:schemeClr val="tx1"/>
                </a:solidFill>
                <a:effectLst/>
                <a:latin typeface="+mn-lt"/>
                <a:ea typeface="+mn-ea"/>
                <a:cs typeface="+mn-cs"/>
                <a:hlinkClick r:id="rId5"/>
              </a:rPr>
              <a:t> 106</a:t>
            </a:r>
            <a:endParaRPr lang="en-GB" sz="1200" b="0" i="0"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hlinkClick r:id="rId6"/>
              </a:rPr>
              <a:t>Kent, Surrey and Sussex Primary Care School frequently asked questions</a:t>
            </a:r>
            <a:endParaRPr lang="en-GB" sz="1200" b="0" i="0"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hlinkClick r:id="rId7"/>
              </a:rPr>
              <a:t>Kent, Surrey and Sussex Primary Care School Guidance: multi-professional Independent prescribing in General Practice</a:t>
            </a:r>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29392506-8B0F-4919-BB73-B1DD70FBC12C}" type="slidenum">
              <a:rPr lang="en-GB" smtClean="0"/>
              <a:t>80</a:t>
            </a:fld>
            <a:endParaRPr lang="en-GB"/>
          </a:p>
        </p:txBody>
      </p:sp>
    </p:spTree>
    <p:extLst>
      <p:ext uri="{BB962C8B-B14F-4D97-AF65-F5344CB8AC3E}">
        <p14:creationId xmlns:p14="http://schemas.microsoft.com/office/powerpoint/2010/main" val="75279748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What can the Training Hub offer you?</a:t>
            </a:r>
          </a:p>
          <a:p>
            <a:r>
              <a:rPr lang="en-GB" sz="1200" b="0" i="0" u="none" strike="noStrike" kern="1200" dirty="0">
                <a:solidFill>
                  <a:schemeClr val="tx1"/>
                </a:solidFill>
                <a:effectLst/>
                <a:latin typeface="+mn-lt"/>
                <a:ea typeface="+mn-ea"/>
                <a:cs typeface="+mn-cs"/>
                <a:hlinkClick r:id="rId3"/>
              </a:rPr>
              <a:t>Access to Multi-professional Fellowship</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Access to online courses and workshops on various topics</a:t>
            </a:r>
          </a:p>
          <a:p>
            <a:r>
              <a:rPr lang="en-GB" sz="1200" b="0" i="0" kern="1200" dirty="0">
                <a:solidFill>
                  <a:schemeClr val="tx1"/>
                </a:solidFill>
                <a:effectLst/>
                <a:latin typeface="+mn-lt"/>
                <a:ea typeface="+mn-ea"/>
                <a:cs typeface="+mn-cs"/>
              </a:rPr>
              <a:t>Tools and resources for improving communication and professional skills. </a:t>
            </a:r>
          </a:p>
          <a:p>
            <a:r>
              <a:rPr lang="en-GB" sz="1200" b="0" i="0" kern="1200" dirty="0">
                <a:solidFill>
                  <a:schemeClr val="tx1"/>
                </a:solidFill>
                <a:effectLst/>
                <a:latin typeface="+mn-lt"/>
                <a:ea typeface="+mn-ea"/>
                <a:cs typeface="+mn-cs"/>
              </a:rPr>
              <a:t>Best practices and guidelines</a:t>
            </a:r>
          </a:p>
          <a:p>
            <a:r>
              <a:rPr lang="en-GB" sz="1200" b="0" i="0" kern="1200" dirty="0">
                <a:solidFill>
                  <a:schemeClr val="tx1"/>
                </a:solidFill>
                <a:effectLst/>
                <a:latin typeface="+mn-lt"/>
                <a:ea typeface="+mn-ea"/>
                <a:cs typeface="+mn-cs"/>
              </a:rPr>
              <a:t>Networking opportunities with peers and other healthcare professionals. </a:t>
            </a:r>
          </a:p>
          <a:p>
            <a:r>
              <a:rPr lang="en-GB" sz="1200" b="0" i="0" kern="1200" dirty="0">
                <a:solidFill>
                  <a:schemeClr val="tx1"/>
                </a:solidFill>
                <a:effectLst/>
                <a:latin typeface="+mn-lt"/>
                <a:ea typeface="+mn-ea"/>
                <a:cs typeface="+mn-cs"/>
              </a:rPr>
              <a:t>Continued education and professional development opportunities including Advanced Practice</a:t>
            </a:r>
          </a:p>
          <a:p>
            <a:r>
              <a:rPr lang="en-GB" sz="1200" b="0" i="0" kern="1200" dirty="0">
                <a:solidFill>
                  <a:schemeClr val="tx1"/>
                </a:solidFill>
                <a:effectLst/>
                <a:latin typeface="+mn-lt"/>
                <a:ea typeface="+mn-ea"/>
                <a:cs typeface="+mn-cs"/>
              </a:rPr>
              <a:t>Access to the latest research and information. </a:t>
            </a:r>
          </a:p>
          <a:p>
            <a:r>
              <a:rPr lang="en-GB" sz="1200" b="0" i="0" kern="1200" dirty="0">
                <a:solidFill>
                  <a:schemeClr val="tx1"/>
                </a:solidFill>
                <a:effectLst/>
                <a:latin typeface="+mn-lt"/>
                <a:ea typeface="+mn-ea"/>
                <a:cs typeface="+mn-cs"/>
              </a:rPr>
              <a:t>Useful Resources</a:t>
            </a:r>
          </a:p>
          <a:p>
            <a:r>
              <a:rPr lang="en-GB" sz="1200" b="0" i="0" u="none" strike="noStrike" kern="1200" dirty="0">
                <a:solidFill>
                  <a:schemeClr val="tx1"/>
                </a:solidFill>
                <a:effectLst/>
                <a:latin typeface="+mn-lt"/>
                <a:ea typeface="+mn-ea"/>
                <a:cs typeface="+mn-cs"/>
                <a:hlinkClick r:id="rId4"/>
              </a:rPr>
              <a:t>FCP - HEE Roadmaps to Practice</a:t>
            </a:r>
            <a:endParaRPr lang="en-GB" sz="1200" b="0" i="0"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hlinkClick r:id="rId5"/>
              </a:rPr>
              <a:t>PCN DES</a:t>
            </a:r>
            <a:endParaRPr lang="en-GB" sz="1200" b="0" i="0"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hlinkClick r:id="rId6"/>
              </a:rPr>
              <a:t>CQC FCP Myth Busters</a:t>
            </a:r>
            <a:endParaRPr lang="en-GB" sz="1200" b="0" i="0"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hlinkClick r:id="rId7"/>
              </a:rPr>
              <a:t>Kent, Surrey and Sussex Primary Care School FAQ for FCP education and training</a:t>
            </a:r>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29392506-8B0F-4919-BB73-B1DD70FBC12C}" type="slidenum">
              <a:rPr lang="en-GB" smtClean="0"/>
              <a:t>81</a:t>
            </a:fld>
            <a:endParaRPr lang="en-GB"/>
          </a:p>
        </p:txBody>
      </p:sp>
    </p:spTree>
    <p:extLst>
      <p:ext uri="{BB962C8B-B14F-4D97-AF65-F5344CB8AC3E}">
        <p14:creationId xmlns:p14="http://schemas.microsoft.com/office/powerpoint/2010/main" val="305612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7BFAE-185C-9EAD-D4DD-5AE9998CEA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C8BE00-C622-A136-24B0-7BE096AD7AF1}"/>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AF5F750F-8CE1-5512-B50F-41D695706E5D}"/>
              </a:ext>
            </a:extLst>
          </p:cNvPr>
          <p:cNvSpPr>
            <a:spLocks noGrp="1"/>
          </p:cNvSpPr>
          <p:nvPr>
            <p:ph type="body" idx="1"/>
          </p:nvPr>
        </p:nvSpPr>
        <p:spPr/>
        <p:txBody>
          <a:bodyPr/>
          <a:lstStyle/>
          <a:p>
            <a:r>
              <a:rPr lang="en-US">
                <a:ea typeface="Calibri"/>
                <a:cs typeface="Calibri"/>
              </a:rPr>
              <a:t>Add to website Foundation Doctor </a:t>
            </a:r>
            <a:r>
              <a:rPr lang="en-GB">
                <a:hlinkClick r:id="rId3"/>
              </a:rPr>
              <a:t>2025 Specialised foundation programme (SFP) recruitment and allocation | NHS England | Workforce, training and education</a:t>
            </a:r>
            <a:endParaRPr lang="en-GB"/>
          </a:p>
          <a:p>
            <a:r>
              <a:rPr lang="en-GB">
                <a:hlinkClick r:id="rId4"/>
              </a:rPr>
              <a:t>Search | RCP</a:t>
            </a:r>
            <a:endParaRPr lang="en-US">
              <a:ea typeface="Calibri"/>
              <a:cs typeface="Calibri"/>
            </a:endParaRPr>
          </a:p>
        </p:txBody>
      </p:sp>
      <p:sp>
        <p:nvSpPr>
          <p:cNvPr id="4" name="Slide Number Placeholder 3">
            <a:extLst>
              <a:ext uri="{FF2B5EF4-FFF2-40B4-BE49-F238E27FC236}">
                <a16:creationId xmlns:a16="http://schemas.microsoft.com/office/drawing/2014/main" id="{2196FA29-F584-24CB-7269-8F9A2A049EC7}"/>
              </a:ext>
            </a:extLst>
          </p:cNvPr>
          <p:cNvSpPr>
            <a:spLocks noGrp="1"/>
          </p:cNvSpPr>
          <p:nvPr>
            <p:ph type="sldNum" sz="quarter" idx="5"/>
          </p:nvPr>
        </p:nvSpPr>
        <p:spPr/>
        <p:txBody>
          <a:bodyPr/>
          <a:lstStyle/>
          <a:p>
            <a:fld id="{29392506-8B0F-4919-BB73-B1DD70FBC12C}" type="slidenum">
              <a:rPr lang="en-GB"/>
              <a:t>13</a:t>
            </a:fld>
            <a:endParaRPr lang="en-GB"/>
          </a:p>
        </p:txBody>
      </p:sp>
    </p:spTree>
    <p:extLst>
      <p:ext uri="{BB962C8B-B14F-4D97-AF65-F5344CB8AC3E}">
        <p14:creationId xmlns:p14="http://schemas.microsoft.com/office/powerpoint/2010/main" val="990317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478406-3835-32F0-B539-EF818AC5C2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D1CCCD-2D78-606C-C3BB-A1F502E36F6B}"/>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575C2872-BFA3-D097-42FF-27FF2AC7614E}"/>
              </a:ext>
            </a:extLst>
          </p:cNvPr>
          <p:cNvSpPr>
            <a:spLocks noGrp="1"/>
          </p:cNvSpPr>
          <p:nvPr>
            <p:ph type="body" idx="1"/>
          </p:nvPr>
        </p:nvSpPr>
        <p:spPr/>
        <p:txBody>
          <a:bodyPr/>
          <a:lstStyle/>
          <a:p>
            <a:r>
              <a:rPr lang="en-US">
                <a:ea typeface="Calibri"/>
                <a:cs typeface="Calibri"/>
              </a:rPr>
              <a:t>Add to website Foundation Doctor </a:t>
            </a:r>
            <a:r>
              <a:rPr lang="en-GB">
                <a:hlinkClick r:id="rId3"/>
              </a:rPr>
              <a:t>2025 Specialised foundation programme (SFP) recruitment and allocation | NHS England | Workforce, training and education</a:t>
            </a:r>
            <a:endParaRPr lang="en-GB"/>
          </a:p>
          <a:p>
            <a:r>
              <a:rPr lang="en-GB">
                <a:hlinkClick r:id="rId4"/>
              </a:rPr>
              <a:t>Search | RCP</a:t>
            </a:r>
            <a:endParaRPr lang="en-US">
              <a:ea typeface="Calibri"/>
              <a:cs typeface="Calibri"/>
            </a:endParaRPr>
          </a:p>
        </p:txBody>
      </p:sp>
      <p:sp>
        <p:nvSpPr>
          <p:cNvPr id="4" name="Slide Number Placeholder 3">
            <a:extLst>
              <a:ext uri="{FF2B5EF4-FFF2-40B4-BE49-F238E27FC236}">
                <a16:creationId xmlns:a16="http://schemas.microsoft.com/office/drawing/2014/main" id="{90B02A94-62B7-EF81-7465-F295F133C7DA}"/>
              </a:ext>
            </a:extLst>
          </p:cNvPr>
          <p:cNvSpPr>
            <a:spLocks noGrp="1"/>
          </p:cNvSpPr>
          <p:nvPr>
            <p:ph type="sldNum" sz="quarter" idx="5"/>
          </p:nvPr>
        </p:nvSpPr>
        <p:spPr/>
        <p:txBody>
          <a:bodyPr/>
          <a:lstStyle/>
          <a:p>
            <a:fld id="{29392506-8B0F-4919-BB73-B1DD70FBC12C}" type="slidenum">
              <a:rPr lang="en-GB"/>
              <a:t>14</a:t>
            </a:fld>
            <a:endParaRPr lang="en-GB"/>
          </a:p>
        </p:txBody>
      </p:sp>
    </p:spTree>
    <p:extLst>
      <p:ext uri="{BB962C8B-B14F-4D97-AF65-F5344CB8AC3E}">
        <p14:creationId xmlns:p14="http://schemas.microsoft.com/office/powerpoint/2010/main" val="3600723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62447-25A7-D195-159C-3EFA3DDA9A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0302A2-46A3-FA09-5BDF-E6392F3CCC2D}"/>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B09B2726-9DD7-A7A2-C092-1853E323D630}"/>
              </a:ext>
            </a:extLst>
          </p:cNvPr>
          <p:cNvSpPr>
            <a:spLocks noGrp="1"/>
          </p:cNvSpPr>
          <p:nvPr>
            <p:ph type="body" idx="1"/>
          </p:nvPr>
        </p:nvSpPr>
        <p:spPr/>
        <p:txBody>
          <a:bodyPr/>
          <a:lstStyle/>
          <a:p>
            <a:r>
              <a:rPr lang="en-US">
                <a:ea typeface="Calibri"/>
                <a:cs typeface="Calibri"/>
              </a:rPr>
              <a:t>Add to website </a:t>
            </a:r>
            <a:r>
              <a:rPr lang="en-GB">
                <a:hlinkClick r:id="rId3"/>
              </a:rPr>
              <a:t>Search | RCP</a:t>
            </a:r>
            <a:endParaRPr lang="en-US">
              <a:ea typeface="Calibri"/>
              <a:cs typeface="Calibri"/>
            </a:endParaRPr>
          </a:p>
        </p:txBody>
      </p:sp>
      <p:sp>
        <p:nvSpPr>
          <p:cNvPr id="4" name="Slide Number Placeholder 3">
            <a:extLst>
              <a:ext uri="{FF2B5EF4-FFF2-40B4-BE49-F238E27FC236}">
                <a16:creationId xmlns:a16="http://schemas.microsoft.com/office/drawing/2014/main" id="{A1F8BFB1-FEB0-BF78-DB59-59FA03BF6D51}"/>
              </a:ext>
            </a:extLst>
          </p:cNvPr>
          <p:cNvSpPr>
            <a:spLocks noGrp="1"/>
          </p:cNvSpPr>
          <p:nvPr>
            <p:ph type="sldNum" sz="quarter" idx="5"/>
          </p:nvPr>
        </p:nvSpPr>
        <p:spPr/>
        <p:txBody>
          <a:bodyPr/>
          <a:lstStyle/>
          <a:p>
            <a:fld id="{29392506-8B0F-4919-BB73-B1DD70FBC12C}" type="slidenum">
              <a:rPr lang="en-GB"/>
              <a:t>15</a:t>
            </a:fld>
            <a:endParaRPr lang="en-GB"/>
          </a:p>
        </p:txBody>
      </p:sp>
    </p:spTree>
    <p:extLst>
      <p:ext uri="{BB962C8B-B14F-4D97-AF65-F5344CB8AC3E}">
        <p14:creationId xmlns:p14="http://schemas.microsoft.com/office/powerpoint/2010/main" val="1333656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8AABE-D1A4-BDC3-7A0B-28BF3899C5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6586E0-F133-7925-FCDB-E55E563C46DC}"/>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96C2567C-1449-C9EE-5E0E-AE5CC17E00E7}"/>
              </a:ext>
            </a:extLst>
          </p:cNvPr>
          <p:cNvSpPr>
            <a:spLocks noGrp="1"/>
          </p:cNvSpPr>
          <p:nvPr>
            <p:ph type="body" idx="1"/>
          </p:nvPr>
        </p:nvSpPr>
        <p:spPr/>
        <p:txBody>
          <a:bodyPr/>
          <a:lstStyle/>
          <a:p>
            <a:r>
              <a:rPr lang="en-US">
                <a:ea typeface="Calibri"/>
                <a:cs typeface="Calibri"/>
              </a:rPr>
              <a:t>Add to website </a:t>
            </a:r>
            <a:r>
              <a:rPr lang="en-GB">
                <a:hlinkClick r:id="rId3"/>
              </a:rPr>
              <a:t>Search | RCP</a:t>
            </a:r>
            <a:endParaRPr lang="en-US">
              <a:ea typeface="Calibri"/>
              <a:cs typeface="Calibri"/>
            </a:endParaRPr>
          </a:p>
        </p:txBody>
      </p:sp>
      <p:sp>
        <p:nvSpPr>
          <p:cNvPr id="4" name="Slide Number Placeholder 3">
            <a:extLst>
              <a:ext uri="{FF2B5EF4-FFF2-40B4-BE49-F238E27FC236}">
                <a16:creationId xmlns:a16="http://schemas.microsoft.com/office/drawing/2014/main" id="{DAD0528C-597F-6972-7ADA-7B3A7145BA87}"/>
              </a:ext>
            </a:extLst>
          </p:cNvPr>
          <p:cNvSpPr>
            <a:spLocks noGrp="1"/>
          </p:cNvSpPr>
          <p:nvPr>
            <p:ph type="sldNum" sz="quarter" idx="5"/>
          </p:nvPr>
        </p:nvSpPr>
        <p:spPr/>
        <p:txBody>
          <a:bodyPr/>
          <a:lstStyle/>
          <a:p>
            <a:fld id="{29392506-8B0F-4919-BB73-B1DD70FBC12C}" type="slidenum">
              <a:rPr lang="en-GB"/>
              <a:t>16</a:t>
            </a:fld>
            <a:endParaRPr lang="en-GB"/>
          </a:p>
        </p:txBody>
      </p:sp>
    </p:spTree>
    <p:extLst>
      <p:ext uri="{BB962C8B-B14F-4D97-AF65-F5344CB8AC3E}">
        <p14:creationId xmlns:p14="http://schemas.microsoft.com/office/powerpoint/2010/main" val="40648473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9.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50876" y="137160"/>
            <a:ext cx="2253996" cy="932688"/>
          </a:xfrm>
          <a:prstGeom prst="rect">
            <a:avLst/>
          </a:prstGeom>
        </p:spPr>
      </p:pic>
      <p:pic>
        <p:nvPicPr>
          <p:cNvPr id="17" name="bg object 17"/>
          <p:cNvPicPr/>
          <p:nvPr/>
        </p:nvPicPr>
        <p:blipFill>
          <a:blip r:embed="rId3" cstate="print"/>
          <a:stretch>
            <a:fillRect/>
          </a:stretch>
        </p:blipFill>
        <p:spPr>
          <a:xfrm>
            <a:off x="11177080" y="192056"/>
            <a:ext cx="830450" cy="819846"/>
          </a:xfrm>
          <a:prstGeom prst="rect">
            <a:avLst/>
          </a:prstGeom>
        </p:spPr>
      </p:pic>
      <p:sp>
        <p:nvSpPr>
          <p:cNvPr id="18" name="bg object 18"/>
          <p:cNvSpPr/>
          <p:nvPr/>
        </p:nvSpPr>
        <p:spPr>
          <a:xfrm>
            <a:off x="11018021" y="4711181"/>
            <a:ext cx="276225" cy="323850"/>
          </a:xfrm>
          <a:custGeom>
            <a:avLst/>
            <a:gdLst/>
            <a:ahLst/>
            <a:cxnLst/>
            <a:rect l="l" t="t" r="r" b="b"/>
            <a:pathLst>
              <a:path w="276225" h="323850">
                <a:moveTo>
                  <a:pt x="252531" y="143386"/>
                </a:moveTo>
                <a:lnTo>
                  <a:pt x="248885" y="143364"/>
                </a:lnTo>
                <a:lnTo>
                  <a:pt x="245272" y="144174"/>
                </a:lnTo>
                <a:lnTo>
                  <a:pt x="241977" y="145760"/>
                </a:lnTo>
                <a:lnTo>
                  <a:pt x="238046" y="147690"/>
                </a:lnTo>
                <a:lnTo>
                  <a:pt x="234784" y="150762"/>
                </a:lnTo>
                <a:lnTo>
                  <a:pt x="232605" y="154600"/>
                </a:lnTo>
                <a:lnTo>
                  <a:pt x="229485" y="159880"/>
                </a:lnTo>
                <a:lnTo>
                  <a:pt x="215144" y="123118"/>
                </a:lnTo>
                <a:lnTo>
                  <a:pt x="206569" y="121757"/>
                </a:lnTo>
                <a:lnTo>
                  <a:pt x="199310" y="121635"/>
                </a:lnTo>
                <a:lnTo>
                  <a:pt x="185220" y="135211"/>
                </a:lnTo>
                <a:lnTo>
                  <a:pt x="183523" y="139171"/>
                </a:lnTo>
                <a:lnTo>
                  <a:pt x="169162" y="101739"/>
                </a:lnTo>
                <a:lnTo>
                  <a:pt x="160530" y="100394"/>
                </a:lnTo>
                <a:lnTo>
                  <a:pt x="152543" y="101541"/>
                </a:lnTo>
                <a:lnTo>
                  <a:pt x="145688" y="105289"/>
                </a:lnTo>
                <a:lnTo>
                  <a:pt x="140499" y="111173"/>
                </a:lnTo>
                <a:lnTo>
                  <a:pt x="137560" y="118729"/>
                </a:lnTo>
                <a:lnTo>
                  <a:pt x="137560" y="25201"/>
                </a:lnTo>
                <a:lnTo>
                  <a:pt x="135075" y="15030"/>
                </a:lnTo>
                <a:lnTo>
                  <a:pt x="129138" y="6902"/>
                </a:lnTo>
                <a:lnTo>
                  <a:pt x="120627" y="1622"/>
                </a:lnTo>
                <a:lnTo>
                  <a:pt x="110419" y="0"/>
                </a:lnTo>
                <a:lnTo>
                  <a:pt x="110287" y="11"/>
                </a:lnTo>
                <a:lnTo>
                  <a:pt x="100089" y="1626"/>
                </a:lnTo>
                <a:lnTo>
                  <a:pt x="91626" y="6846"/>
                </a:lnTo>
                <a:lnTo>
                  <a:pt x="85691" y="14882"/>
                </a:lnTo>
                <a:lnTo>
                  <a:pt x="83138" y="24945"/>
                </a:lnTo>
                <a:lnTo>
                  <a:pt x="83139" y="189818"/>
                </a:lnTo>
                <a:lnTo>
                  <a:pt x="79232" y="184283"/>
                </a:lnTo>
                <a:lnTo>
                  <a:pt x="49287" y="143786"/>
                </a:lnTo>
                <a:lnTo>
                  <a:pt x="41323" y="136769"/>
                </a:lnTo>
                <a:lnTo>
                  <a:pt x="31712" y="133211"/>
                </a:lnTo>
                <a:lnTo>
                  <a:pt x="21482" y="133290"/>
                </a:lnTo>
                <a:lnTo>
                  <a:pt x="11659" y="137186"/>
                </a:lnTo>
                <a:lnTo>
                  <a:pt x="4670" y="143338"/>
                </a:lnTo>
                <a:lnTo>
                  <a:pt x="689" y="151442"/>
                </a:lnTo>
                <a:lnTo>
                  <a:pt x="0" y="160465"/>
                </a:lnTo>
                <a:lnTo>
                  <a:pt x="2883" y="169375"/>
                </a:lnTo>
                <a:lnTo>
                  <a:pt x="3365" y="170251"/>
                </a:lnTo>
                <a:lnTo>
                  <a:pt x="3911" y="171072"/>
                </a:lnTo>
                <a:lnTo>
                  <a:pt x="4498" y="171882"/>
                </a:lnTo>
                <a:lnTo>
                  <a:pt x="10096" y="180057"/>
                </a:lnTo>
                <a:lnTo>
                  <a:pt x="31970" y="209084"/>
                </a:lnTo>
                <a:lnTo>
                  <a:pt x="80273" y="273317"/>
                </a:lnTo>
                <a:lnTo>
                  <a:pt x="84752" y="279939"/>
                </a:lnTo>
                <a:lnTo>
                  <a:pt x="89622" y="286284"/>
                </a:lnTo>
                <a:lnTo>
                  <a:pt x="130165" y="315553"/>
                </a:lnTo>
                <a:lnTo>
                  <a:pt x="171545" y="323441"/>
                </a:lnTo>
                <a:lnTo>
                  <a:pt x="179408" y="323331"/>
                </a:lnTo>
                <a:lnTo>
                  <a:pt x="230533" y="310494"/>
                </a:lnTo>
                <a:lnTo>
                  <a:pt x="268595" y="268076"/>
                </a:lnTo>
                <a:lnTo>
                  <a:pt x="275699" y="239154"/>
                </a:lnTo>
                <a:lnTo>
                  <a:pt x="275698" y="164628"/>
                </a:lnTo>
                <a:lnTo>
                  <a:pt x="252706" y="143375"/>
                </a:lnTo>
                <a:lnTo>
                  <a:pt x="252531" y="143386"/>
                </a:lnTo>
                <a:close/>
              </a:path>
            </a:pathLst>
          </a:custGeom>
          <a:ln w="15412">
            <a:solidFill>
              <a:srgbClr val="44247C"/>
            </a:solidFill>
          </a:ln>
        </p:spPr>
        <p:txBody>
          <a:bodyPr wrap="square" lIns="0" tIns="0" rIns="0" bIns="0" rtlCol="0"/>
          <a:lstStyle/>
          <a:p>
            <a:endParaRPr/>
          </a:p>
        </p:txBody>
      </p:sp>
      <p:sp>
        <p:nvSpPr>
          <p:cNvPr id="19" name="bg object 19"/>
          <p:cNvSpPr/>
          <p:nvPr/>
        </p:nvSpPr>
        <p:spPr>
          <a:xfrm>
            <a:off x="11154805" y="4820405"/>
            <a:ext cx="93345" cy="60325"/>
          </a:xfrm>
          <a:custGeom>
            <a:avLst/>
            <a:gdLst/>
            <a:ahLst/>
            <a:cxnLst/>
            <a:rect l="l" t="t" r="r" b="b"/>
            <a:pathLst>
              <a:path w="93345" h="60325">
                <a:moveTo>
                  <a:pt x="93216" y="34695"/>
                </a:moveTo>
                <a:lnTo>
                  <a:pt x="93216" y="60152"/>
                </a:lnTo>
              </a:path>
              <a:path w="93345" h="60325">
                <a:moveTo>
                  <a:pt x="46476" y="16094"/>
                </a:moveTo>
                <a:lnTo>
                  <a:pt x="46476" y="47485"/>
                </a:lnTo>
              </a:path>
              <a:path w="93345" h="60325">
                <a:moveTo>
                  <a:pt x="0" y="0"/>
                </a:moveTo>
                <a:lnTo>
                  <a:pt x="0" y="35882"/>
                </a:lnTo>
              </a:path>
            </a:pathLst>
          </a:custGeom>
          <a:ln w="15428">
            <a:solidFill>
              <a:srgbClr val="44247C"/>
            </a:solidFill>
          </a:ln>
        </p:spPr>
        <p:txBody>
          <a:bodyPr wrap="square" lIns="0" tIns="0" rIns="0" bIns="0" rtlCol="0"/>
          <a:lstStyle/>
          <a:p>
            <a:endParaRPr/>
          </a:p>
        </p:txBody>
      </p:sp>
      <p:pic>
        <p:nvPicPr>
          <p:cNvPr id="20" name="bg object 20"/>
          <p:cNvPicPr/>
          <p:nvPr/>
        </p:nvPicPr>
        <p:blipFill>
          <a:blip r:embed="rId4" cstate="print"/>
          <a:stretch>
            <a:fillRect/>
          </a:stretch>
        </p:blipFill>
        <p:spPr>
          <a:xfrm>
            <a:off x="11027834" y="4630679"/>
            <a:ext cx="201506" cy="178805"/>
          </a:xfrm>
          <a:prstGeom prst="rect">
            <a:avLst/>
          </a:prstGeom>
        </p:spPr>
      </p:pic>
      <p:pic>
        <p:nvPicPr>
          <p:cNvPr id="21" name="bg object 21"/>
          <p:cNvPicPr/>
          <p:nvPr/>
        </p:nvPicPr>
        <p:blipFill>
          <a:blip r:embed="rId5" cstate="print"/>
          <a:stretch>
            <a:fillRect/>
          </a:stretch>
        </p:blipFill>
        <p:spPr>
          <a:xfrm>
            <a:off x="0" y="708913"/>
            <a:ext cx="5937885" cy="6149084"/>
          </a:xfrm>
          <a:prstGeom prst="rect">
            <a:avLst/>
          </a:prstGeom>
        </p:spPr>
      </p:pic>
      <p:pic>
        <p:nvPicPr>
          <p:cNvPr id="22" name="bg object 22"/>
          <p:cNvPicPr/>
          <p:nvPr/>
        </p:nvPicPr>
        <p:blipFill>
          <a:blip r:embed="rId6" cstate="print"/>
          <a:stretch>
            <a:fillRect/>
          </a:stretch>
        </p:blipFill>
        <p:spPr>
          <a:xfrm>
            <a:off x="4853940" y="2385059"/>
            <a:ext cx="4480560" cy="4472938"/>
          </a:xfrm>
          <a:prstGeom prst="rect">
            <a:avLst/>
          </a:prstGeom>
        </p:spPr>
      </p:pic>
      <p:sp>
        <p:nvSpPr>
          <p:cNvPr id="2" name="Holder 2"/>
          <p:cNvSpPr>
            <a:spLocks noGrp="1"/>
          </p:cNvSpPr>
          <p:nvPr>
            <p:ph type="ctrTitle"/>
          </p:nvPr>
        </p:nvSpPr>
        <p:spPr>
          <a:xfrm>
            <a:off x="5169789" y="1328674"/>
            <a:ext cx="6622415" cy="1001394"/>
          </a:xfrm>
          <a:prstGeom prst="rect">
            <a:avLst/>
          </a:prstGeom>
        </p:spPr>
        <p:txBody>
          <a:bodyPr wrap="square" lIns="0" tIns="0" rIns="0" bIns="0">
            <a:spAutoFit/>
          </a:bodyPr>
          <a:lstStyle>
            <a:lvl1pPr>
              <a:defRPr sz="1800" b="1" i="0">
                <a:solidFill>
                  <a:srgbClr val="006FC0"/>
                </a:solidFill>
                <a:latin typeface="Arial"/>
                <a:cs typeface="Aria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800" b="0" i="1">
                <a:solidFill>
                  <a:srgbClr val="7E7E7E"/>
                </a:solidFill>
                <a:latin typeface="Arial"/>
                <a:cs typeface="Arial"/>
              </a:defRPr>
            </a:lvl1p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4/14/2026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rgbClr val="006FC0"/>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800" b="0" i="1">
                <a:solidFill>
                  <a:srgbClr val="7E7E7E"/>
                </a:solidFill>
                <a:latin typeface="Arial"/>
                <a:cs typeface="Arial"/>
              </a:defRPr>
            </a:lvl1p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4/14/2026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3012528" y="2389288"/>
            <a:ext cx="2691383" cy="1972907"/>
          </a:xfrm>
          <a:prstGeom prst="rect">
            <a:avLst/>
          </a:prstGeom>
        </p:spPr>
      </p:pic>
      <p:pic>
        <p:nvPicPr>
          <p:cNvPr id="17" name="bg object 17"/>
          <p:cNvPicPr/>
          <p:nvPr/>
        </p:nvPicPr>
        <p:blipFill>
          <a:blip r:embed="rId3" cstate="print"/>
          <a:stretch>
            <a:fillRect/>
          </a:stretch>
        </p:blipFill>
        <p:spPr>
          <a:xfrm>
            <a:off x="4467482" y="4567318"/>
            <a:ext cx="2674868" cy="1946992"/>
          </a:xfrm>
          <a:prstGeom prst="rect">
            <a:avLst/>
          </a:prstGeom>
        </p:spPr>
      </p:pic>
      <p:pic>
        <p:nvPicPr>
          <p:cNvPr id="18" name="bg object 18"/>
          <p:cNvPicPr/>
          <p:nvPr/>
        </p:nvPicPr>
        <p:blipFill>
          <a:blip r:embed="rId2" cstate="print"/>
          <a:stretch>
            <a:fillRect/>
          </a:stretch>
        </p:blipFill>
        <p:spPr>
          <a:xfrm>
            <a:off x="7207881" y="2389288"/>
            <a:ext cx="2691348" cy="1972907"/>
          </a:xfrm>
          <a:prstGeom prst="rect">
            <a:avLst/>
          </a:prstGeom>
        </p:spPr>
      </p:pic>
      <p:pic>
        <p:nvPicPr>
          <p:cNvPr id="19" name="bg object 19"/>
          <p:cNvPicPr/>
          <p:nvPr/>
        </p:nvPicPr>
        <p:blipFill>
          <a:blip r:embed="rId3" cstate="print"/>
          <a:stretch>
            <a:fillRect/>
          </a:stretch>
        </p:blipFill>
        <p:spPr>
          <a:xfrm>
            <a:off x="8693906" y="4675902"/>
            <a:ext cx="2674750" cy="1946980"/>
          </a:xfrm>
          <a:prstGeom prst="rect">
            <a:avLst/>
          </a:prstGeom>
        </p:spPr>
      </p:pic>
      <p:sp>
        <p:nvSpPr>
          <p:cNvPr id="20" name="bg object 20"/>
          <p:cNvSpPr/>
          <p:nvPr/>
        </p:nvSpPr>
        <p:spPr>
          <a:xfrm>
            <a:off x="8977884" y="1075944"/>
            <a:ext cx="3168650" cy="5621020"/>
          </a:xfrm>
          <a:custGeom>
            <a:avLst/>
            <a:gdLst/>
            <a:ahLst/>
            <a:cxnLst/>
            <a:rect l="l" t="t" r="r" b="b"/>
            <a:pathLst>
              <a:path w="3168650" h="5621020">
                <a:moveTo>
                  <a:pt x="3168396" y="0"/>
                </a:moveTo>
                <a:lnTo>
                  <a:pt x="0" y="0"/>
                </a:lnTo>
                <a:lnTo>
                  <a:pt x="0" y="5620512"/>
                </a:lnTo>
                <a:lnTo>
                  <a:pt x="3168396" y="5620512"/>
                </a:lnTo>
                <a:lnTo>
                  <a:pt x="3168396" y="0"/>
                </a:lnTo>
                <a:close/>
              </a:path>
            </a:pathLst>
          </a:custGeom>
          <a:solidFill>
            <a:srgbClr val="FFFFFF">
              <a:alpha val="10195"/>
            </a:srgbClr>
          </a:solidFill>
        </p:spPr>
        <p:txBody>
          <a:bodyPr wrap="square" lIns="0" tIns="0" rIns="0" bIns="0" rtlCol="0"/>
          <a:lstStyle/>
          <a:p>
            <a:endParaRPr/>
          </a:p>
        </p:txBody>
      </p:sp>
      <p:sp>
        <p:nvSpPr>
          <p:cNvPr id="21" name="bg object 21"/>
          <p:cNvSpPr/>
          <p:nvPr/>
        </p:nvSpPr>
        <p:spPr>
          <a:xfrm>
            <a:off x="2606039" y="1075944"/>
            <a:ext cx="3168650" cy="5621020"/>
          </a:xfrm>
          <a:custGeom>
            <a:avLst/>
            <a:gdLst/>
            <a:ahLst/>
            <a:cxnLst/>
            <a:rect l="l" t="t" r="r" b="b"/>
            <a:pathLst>
              <a:path w="3168650" h="5621020">
                <a:moveTo>
                  <a:pt x="3168395" y="0"/>
                </a:moveTo>
                <a:lnTo>
                  <a:pt x="0" y="0"/>
                </a:lnTo>
                <a:lnTo>
                  <a:pt x="0" y="5620512"/>
                </a:lnTo>
                <a:lnTo>
                  <a:pt x="3168395" y="5620512"/>
                </a:lnTo>
                <a:lnTo>
                  <a:pt x="3168395" y="0"/>
                </a:lnTo>
                <a:close/>
              </a:path>
            </a:pathLst>
          </a:custGeom>
          <a:solidFill>
            <a:srgbClr val="FFFFFF">
              <a:alpha val="10195"/>
            </a:srgbClr>
          </a:solidFill>
        </p:spPr>
        <p:txBody>
          <a:bodyPr wrap="square" lIns="0" tIns="0" rIns="0" bIns="0" rtlCol="0"/>
          <a:lstStyle/>
          <a:p>
            <a:endParaRPr/>
          </a:p>
        </p:txBody>
      </p:sp>
      <p:sp>
        <p:nvSpPr>
          <p:cNvPr id="22" name="bg object 22"/>
          <p:cNvSpPr/>
          <p:nvPr/>
        </p:nvSpPr>
        <p:spPr>
          <a:xfrm>
            <a:off x="5792723" y="1103376"/>
            <a:ext cx="3167380" cy="5593080"/>
          </a:xfrm>
          <a:custGeom>
            <a:avLst/>
            <a:gdLst/>
            <a:ahLst/>
            <a:cxnLst/>
            <a:rect l="l" t="t" r="r" b="b"/>
            <a:pathLst>
              <a:path w="3167379" h="5593080">
                <a:moveTo>
                  <a:pt x="3166872" y="0"/>
                </a:moveTo>
                <a:lnTo>
                  <a:pt x="0" y="0"/>
                </a:lnTo>
                <a:lnTo>
                  <a:pt x="0" y="5593080"/>
                </a:lnTo>
                <a:lnTo>
                  <a:pt x="3166872" y="5593080"/>
                </a:lnTo>
                <a:lnTo>
                  <a:pt x="3166872" y="0"/>
                </a:lnTo>
                <a:close/>
              </a:path>
            </a:pathLst>
          </a:custGeom>
          <a:solidFill>
            <a:srgbClr val="F8DAE9">
              <a:alpha val="50195"/>
            </a:srgbClr>
          </a:solidFill>
        </p:spPr>
        <p:txBody>
          <a:bodyPr wrap="square" lIns="0" tIns="0" rIns="0" bIns="0" rtlCol="0"/>
          <a:lstStyle/>
          <a:p>
            <a:endParaRPr/>
          </a:p>
        </p:txBody>
      </p:sp>
      <p:sp>
        <p:nvSpPr>
          <p:cNvPr id="23" name="bg object 23"/>
          <p:cNvSpPr/>
          <p:nvPr/>
        </p:nvSpPr>
        <p:spPr>
          <a:xfrm>
            <a:off x="2965703" y="1932432"/>
            <a:ext cx="2449195" cy="563880"/>
          </a:xfrm>
          <a:custGeom>
            <a:avLst/>
            <a:gdLst/>
            <a:ahLst/>
            <a:cxnLst/>
            <a:rect l="l" t="t" r="r" b="b"/>
            <a:pathLst>
              <a:path w="2449195" h="563880">
                <a:moveTo>
                  <a:pt x="2449068" y="0"/>
                </a:moveTo>
                <a:lnTo>
                  <a:pt x="0" y="0"/>
                </a:lnTo>
                <a:lnTo>
                  <a:pt x="0" y="563879"/>
                </a:lnTo>
                <a:lnTo>
                  <a:pt x="2449068" y="563879"/>
                </a:lnTo>
                <a:lnTo>
                  <a:pt x="2449068" y="0"/>
                </a:lnTo>
                <a:close/>
              </a:path>
            </a:pathLst>
          </a:custGeom>
          <a:solidFill>
            <a:srgbClr val="FFFFFF">
              <a:alpha val="10195"/>
            </a:srgbClr>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1800" b="1" i="0">
                <a:solidFill>
                  <a:srgbClr val="006FC0"/>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800" b="0" i="1">
                <a:solidFill>
                  <a:srgbClr val="7E7E7E"/>
                </a:solidFill>
                <a:latin typeface="Arial"/>
                <a:cs typeface="Arial"/>
              </a:defRPr>
            </a:lvl1p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4/14/2026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rgbClr val="006FC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800" b="0" i="1">
                <a:solidFill>
                  <a:srgbClr val="7E7E7E"/>
                </a:solidFill>
                <a:latin typeface="Arial"/>
                <a:cs typeface="Arial"/>
              </a:defRPr>
            </a:lvl1p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4/14/2026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58495" y="137160"/>
            <a:ext cx="775716" cy="682752"/>
          </a:xfrm>
          <a:prstGeom prst="rect">
            <a:avLst/>
          </a:prstGeom>
        </p:spPr>
      </p:pic>
      <p:pic>
        <p:nvPicPr>
          <p:cNvPr id="17" name="bg object 17"/>
          <p:cNvPicPr/>
          <p:nvPr/>
        </p:nvPicPr>
        <p:blipFill>
          <a:blip r:embed="rId3" cstate="print"/>
          <a:stretch>
            <a:fillRect/>
          </a:stretch>
        </p:blipFill>
        <p:spPr>
          <a:xfrm>
            <a:off x="11366919" y="151764"/>
            <a:ext cx="662609" cy="653543"/>
          </a:xfrm>
          <a:prstGeom prst="rect">
            <a:avLst/>
          </a:prstGeom>
        </p:spPr>
      </p:pic>
      <p:pic>
        <p:nvPicPr>
          <p:cNvPr id="18" name="bg object 18"/>
          <p:cNvPicPr/>
          <p:nvPr/>
        </p:nvPicPr>
        <p:blipFill>
          <a:blip r:embed="rId4" cstate="print"/>
          <a:stretch>
            <a:fillRect/>
          </a:stretch>
        </p:blipFill>
        <p:spPr>
          <a:xfrm>
            <a:off x="96011" y="79247"/>
            <a:ext cx="11183112" cy="6353556"/>
          </a:xfrm>
          <a:prstGeom prst="rect">
            <a:avLst/>
          </a:prstGeom>
        </p:spPr>
      </p:pic>
      <p:sp>
        <p:nvSpPr>
          <p:cNvPr id="2" name="Holder 2"/>
          <p:cNvSpPr>
            <a:spLocks noGrp="1"/>
          </p:cNvSpPr>
          <p:nvPr>
            <p:ph type="ftr" sz="quarter" idx="5"/>
          </p:nvPr>
        </p:nvSpPr>
        <p:spPr/>
        <p:txBody>
          <a:bodyPr lIns="0" tIns="0" rIns="0" bIns="0"/>
          <a:lstStyle>
            <a:lvl1pPr>
              <a:defRPr sz="800" b="0" i="1">
                <a:solidFill>
                  <a:srgbClr val="7E7E7E"/>
                </a:solidFill>
                <a:latin typeface="Arial"/>
                <a:cs typeface="Arial"/>
              </a:defRPr>
            </a:lvl1p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4/14/2026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DE97C-93E0-710C-3A98-EF8C3870128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F145208F-564A-A157-01E4-CC5EF8ABF7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F0DCA1CF-1B8F-E480-3B01-058589991107}"/>
              </a:ext>
            </a:extLst>
          </p:cNvPr>
          <p:cNvSpPr>
            <a:spLocks noGrp="1"/>
          </p:cNvSpPr>
          <p:nvPr>
            <p:ph type="dt" sz="half" idx="10"/>
          </p:nvPr>
        </p:nvSpPr>
        <p:spPr/>
        <p:txBody>
          <a:bodyPr/>
          <a:lstStyle/>
          <a:p>
            <a:fld id="{1C73FA20-E7CA-4346-B044-240C2BF20A02}" type="datetimeFigureOut">
              <a:rPr lang="en-GB" smtClean="0"/>
              <a:t>14/04/2026</a:t>
            </a:fld>
            <a:endParaRPr lang="en-GB"/>
          </a:p>
        </p:txBody>
      </p:sp>
      <p:sp>
        <p:nvSpPr>
          <p:cNvPr id="5" name="Footer Placeholder 4">
            <a:extLst>
              <a:ext uri="{FF2B5EF4-FFF2-40B4-BE49-F238E27FC236}">
                <a16:creationId xmlns:a16="http://schemas.microsoft.com/office/drawing/2014/main" id="{4FB72D20-1C15-5453-4173-54B7BE078E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7F71A2-AED1-FADF-DD71-05B90792AFC6}"/>
              </a:ext>
            </a:extLst>
          </p:cNvPr>
          <p:cNvSpPr>
            <a:spLocks noGrp="1"/>
          </p:cNvSpPr>
          <p:nvPr>
            <p:ph type="sldNum" sz="quarter" idx="12"/>
          </p:nvPr>
        </p:nvSpPr>
        <p:spPr/>
        <p:txBody>
          <a:bodyPr/>
          <a:lstStyle/>
          <a:p>
            <a:fld id="{53B07C84-3276-46C0-AD98-8193987E0D99}" type="slidenum">
              <a:rPr lang="en-GB" smtClean="0"/>
              <a:t>‹#›</a:t>
            </a:fld>
            <a:endParaRPr lang="en-GB"/>
          </a:p>
        </p:txBody>
      </p:sp>
    </p:spTree>
    <p:extLst>
      <p:ext uri="{BB962C8B-B14F-4D97-AF65-F5344CB8AC3E}">
        <p14:creationId xmlns:p14="http://schemas.microsoft.com/office/powerpoint/2010/main" val="8800219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A479C-CF9F-6A0A-388E-4F9E3BC49CC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DAA3C49-3AED-1CFA-FD98-01431C5EB2CF}"/>
              </a:ext>
            </a:extLst>
          </p:cNvPr>
          <p:cNvSpPr>
            <a:spLocks noGrp="1"/>
          </p:cNvSpPr>
          <p:nvPr>
            <p:ph type="dt" sz="half" idx="10"/>
          </p:nvPr>
        </p:nvSpPr>
        <p:spPr/>
        <p:txBody>
          <a:bodyPr/>
          <a:lstStyle/>
          <a:p>
            <a:fld id="{2018F1C9-11B5-4394-AEA8-F08FCBE3B620}" type="datetimeFigureOut">
              <a:rPr lang="en-GB" smtClean="0"/>
              <a:t>14/04/2026</a:t>
            </a:fld>
            <a:endParaRPr lang="en-GB"/>
          </a:p>
        </p:txBody>
      </p:sp>
      <p:sp>
        <p:nvSpPr>
          <p:cNvPr id="4" name="Footer Placeholder 3">
            <a:extLst>
              <a:ext uri="{FF2B5EF4-FFF2-40B4-BE49-F238E27FC236}">
                <a16:creationId xmlns:a16="http://schemas.microsoft.com/office/drawing/2014/main" id="{4FE4883B-92E5-F34A-C233-AADA28FF782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93D8E71-8BEF-6A39-538D-E2679B3C8E9D}"/>
              </a:ext>
            </a:extLst>
          </p:cNvPr>
          <p:cNvSpPr>
            <a:spLocks noGrp="1"/>
          </p:cNvSpPr>
          <p:nvPr>
            <p:ph type="sldNum" sz="quarter" idx="12"/>
          </p:nvPr>
        </p:nvSpPr>
        <p:spPr/>
        <p:txBody>
          <a:bodyPr/>
          <a:lstStyle/>
          <a:p>
            <a:fld id="{FD79312C-26C8-448C-B12A-3B6F3567EEAB}" type="slidenum">
              <a:rPr lang="en-GB" smtClean="0"/>
              <a:t>‹#›</a:t>
            </a:fld>
            <a:endParaRPr lang="en-GB"/>
          </a:p>
        </p:txBody>
      </p:sp>
    </p:spTree>
    <p:extLst>
      <p:ext uri="{BB962C8B-B14F-4D97-AF65-F5344CB8AC3E}">
        <p14:creationId xmlns:p14="http://schemas.microsoft.com/office/powerpoint/2010/main" val="35359841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DE97C-93E0-710C-3A98-EF8C3870128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F145208F-564A-A157-01E4-CC5EF8ABF7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F0DCA1CF-1B8F-E480-3B01-058589991107}"/>
              </a:ext>
            </a:extLst>
          </p:cNvPr>
          <p:cNvSpPr>
            <a:spLocks noGrp="1"/>
          </p:cNvSpPr>
          <p:nvPr>
            <p:ph type="dt" sz="half" idx="10"/>
          </p:nvPr>
        </p:nvSpPr>
        <p:spPr/>
        <p:txBody>
          <a:bodyPr/>
          <a:lstStyle/>
          <a:p>
            <a:fld id="{1C73FA20-E7CA-4346-B044-240C2BF20A02}" type="datetimeFigureOut">
              <a:rPr lang="en-GB" smtClean="0"/>
              <a:t>14/04/2026</a:t>
            </a:fld>
            <a:endParaRPr lang="en-GB"/>
          </a:p>
        </p:txBody>
      </p:sp>
      <p:sp>
        <p:nvSpPr>
          <p:cNvPr id="5" name="Footer Placeholder 4">
            <a:extLst>
              <a:ext uri="{FF2B5EF4-FFF2-40B4-BE49-F238E27FC236}">
                <a16:creationId xmlns:a16="http://schemas.microsoft.com/office/drawing/2014/main" id="{4FB72D20-1C15-5453-4173-54B7BE078E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7F71A2-AED1-FADF-DD71-05B90792AFC6}"/>
              </a:ext>
            </a:extLst>
          </p:cNvPr>
          <p:cNvSpPr>
            <a:spLocks noGrp="1"/>
          </p:cNvSpPr>
          <p:nvPr>
            <p:ph type="sldNum" sz="quarter" idx="12"/>
          </p:nvPr>
        </p:nvSpPr>
        <p:spPr/>
        <p:txBody>
          <a:bodyPr/>
          <a:lstStyle/>
          <a:p>
            <a:fld id="{53B07C84-3276-46C0-AD98-8193987E0D99}" type="slidenum">
              <a:rPr lang="en-GB" smtClean="0"/>
              <a:t>‹#›</a:t>
            </a:fld>
            <a:endParaRPr lang="en-GB"/>
          </a:p>
        </p:txBody>
      </p:sp>
    </p:spTree>
    <p:extLst>
      <p:ext uri="{BB962C8B-B14F-4D97-AF65-F5344CB8AC3E}">
        <p14:creationId xmlns:p14="http://schemas.microsoft.com/office/powerpoint/2010/main" val="1239719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8" cstate="print"/>
          <a:stretch>
            <a:fillRect/>
          </a:stretch>
        </p:blipFill>
        <p:spPr>
          <a:xfrm>
            <a:off x="3012528" y="2389288"/>
            <a:ext cx="2691383" cy="1972907"/>
          </a:xfrm>
          <a:prstGeom prst="rect">
            <a:avLst/>
          </a:prstGeom>
        </p:spPr>
      </p:pic>
      <p:pic>
        <p:nvPicPr>
          <p:cNvPr id="17" name="bg object 17"/>
          <p:cNvPicPr/>
          <p:nvPr/>
        </p:nvPicPr>
        <p:blipFill>
          <a:blip r:embed="rId9" cstate="print"/>
          <a:stretch>
            <a:fillRect/>
          </a:stretch>
        </p:blipFill>
        <p:spPr>
          <a:xfrm>
            <a:off x="4467482" y="4567318"/>
            <a:ext cx="2674868" cy="1946992"/>
          </a:xfrm>
          <a:prstGeom prst="rect">
            <a:avLst/>
          </a:prstGeom>
        </p:spPr>
      </p:pic>
      <p:pic>
        <p:nvPicPr>
          <p:cNvPr id="18" name="bg object 18"/>
          <p:cNvPicPr/>
          <p:nvPr/>
        </p:nvPicPr>
        <p:blipFill>
          <a:blip r:embed="rId8" cstate="print"/>
          <a:stretch>
            <a:fillRect/>
          </a:stretch>
        </p:blipFill>
        <p:spPr>
          <a:xfrm>
            <a:off x="7207881" y="2389288"/>
            <a:ext cx="2691348" cy="1972907"/>
          </a:xfrm>
          <a:prstGeom prst="rect">
            <a:avLst/>
          </a:prstGeom>
        </p:spPr>
      </p:pic>
      <p:pic>
        <p:nvPicPr>
          <p:cNvPr id="19" name="bg object 19"/>
          <p:cNvPicPr/>
          <p:nvPr/>
        </p:nvPicPr>
        <p:blipFill>
          <a:blip r:embed="rId9" cstate="print"/>
          <a:stretch>
            <a:fillRect/>
          </a:stretch>
        </p:blipFill>
        <p:spPr>
          <a:xfrm>
            <a:off x="8693906" y="4675902"/>
            <a:ext cx="2674750" cy="1946980"/>
          </a:xfrm>
          <a:prstGeom prst="rect">
            <a:avLst/>
          </a:prstGeom>
        </p:spPr>
      </p:pic>
      <p:sp>
        <p:nvSpPr>
          <p:cNvPr id="20" name="bg object 20"/>
          <p:cNvSpPr/>
          <p:nvPr/>
        </p:nvSpPr>
        <p:spPr>
          <a:xfrm>
            <a:off x="7318247" y="1075944"/>
            <a:ext cx="2376170" cy="5621020"/>
          </a:xfrm>
          <a:custGeom>
            <a:avLst/>
            <a:gdLst/>
            <a:ahLst/>
            <a:cxnLst/>
            <a:rect l="l" t="t" r="r" b="b"/>
            <a:pathLst>
              <a:path w="2376170" h="5621020">
                <a:moveTo>
                  <a:pt x="2375916" y="0"/>
                </a:moveTo>
                <a:lnTo>
                  <a:pt x="0" y="0"/>
                </a:lnTo>
                <a:lnTo>
                  <a:pt x="0" y="5620512"/>
                </a:lnTo>
                <a:lnTo>
                  <a:pt x="2375916" y="5620512"/>
                </a:lnTo>
                <a:lnTo>
                  <a:pt x="2375916" y="0"/>
                </a:lnTo>
                <a:close/>
              </a:path>
            </a:pathLst>
          </a:custGeom>
          <a:solidFill>
            <a:srgbClr val="FFFFFF">
              <a:alpha val="10195"/>
            </a:srgbClr>
          </a:solidFill>
        </p:spPr>
        <p:txBody>
          <a:bodyPr wrap="square" lIns="0" tIns="0" rIns="0" bIns="0" rtlCol="0"/>
          <a:lstStyle/>
          <a:p>
            <a:endParaRPr/>
          </a:p>
        </p:txBody>
      </p:sp>
      <p:sp>
        <p:nvSpPr>
          <p:cNvPr id="21" name="bg object 21"/>
          <p:cNvSpPr/>
          <p:nvPr/>
        </p:nvSpPr>
        <p:spPr>
          <a:xfrm>
            <a:off x="2606039" y="1075944"/>
            <a:ext cx="2376170" cy="5621020"/>
          </a:xfrm>
          <a:custGeom>
            <a:avLst/>
            <a:gdLst/>
            <a:ahLst/>
            <a:cxnLst/>
            <a:rect l="l" t="t" r="r" b="b"/>
            <a:pathLst>
              <a:path w="2376170" h="5621020">
                <a:moveTo>
                  <a:pt x="2375916" y="0"/>
                </a:moveTo>
                <a:lnTo>
                  <a:pt x="0" y="0"/>
                </a:lnTo>
                <a:lnTo>
                  <a:pt x="0" y="5620512"/>
                </a:lnTo>
                <a:lnTo>
                  <a:pt x="2375916" y="5620512"/>
                </a:lnTo>
                <a:lnTo>
                  <a:pt x="2375916" y="0"/>
                </a:lnTo>
                <a:close/>
              </a:path>
            </a:pathLst>
          </a:custGeom>
          <a:solidFill>
            <a:srgbClr val="FFFFFF">
              <a:alpha val="10195"/>
            </a:srgbClr>
          </a:solidFill>
        </p:spPr>
        <p:txBody>
          <a:bodyPr wrap="square" lIns="0" tIns="0" rIns="0" bIns="0" rtlCol="0"/>
          <a:lstStyle/>
          <a:p>
            <a:endParaRPr/>
          </a:p>
        </p:txBody>
      </p:sp>
      <p:sp>
        <p:nvSpPr>
          <p:cNvPr id="22" name="bg object 22"/>
          <p:cNvSpPr/>
          <p:nvPr/>
        </p:nvSpPr>
        <p:spPr>
          <a:xfrm>
            <a:off x="4962144" y="1103376"/>
            <a:ext cx="2376170" cy="5593080"/>
          </a:xfrm>
          <a:custGeom>
            <a:avLst/>
            <a:gdLst/>
            <a:ahLst/>
            <a:cxnLst/>
            <a:rect l="l" t="t" r="r" b="b"/>
            <a:pathLst>
              <a:path w="2376170" h="5593080">
                <a:moveTo>
                  <a:pt x="2375916" y="0"/>
                </a:moveTo>
                <a:lnTo>
                  <a:pt x="0" y="0"/>
                </a:lnTo>
                <a:lnTo>
                  <a:pt x="0" y="5593080"/>
                </a:lnTo>
                <a:lnTo>
                  <a:pt x="2375916" y="5593080"/>
                </a:lnTo>
                <a:lnTo>
                  <a:pt x="2375916" y="0"/>
                </a:lnTo>
                <a:close/>
              </a:path>
            </a:pathLst>
          </a:custGeom>
          <a:solidFill>
            <a:srgbClr val="F8DAE9">
              <a:alpha val="50195"/>
            </a:srgbClr>
          </a:solidFill>
        </p:spPr>
        <p:txBody>
          <a:bodyPr wrap="square" lIns="0" tIns="0" rIns="0" bIns="0" rtlCol="0"/>
          <a:lstStyle/>
          <a:p>
            <a:endParaRPr/>
          </a:p>
        </p:txBody>
      </p:sp>
      <p:sp>
        <p:nvSpPr>
          <p:cNvPr id="23" name="bg object 23"/>
          <p:cNvSpPr/>
          <p:nvPr/>
        </p:nvSpPr>
        <p:spPr>
          <a:xfrm>
            <a:off x="9672828" y="1103375"/>
            <a:ext cx="2376170" cy="5593080"/>
          </a:xfrm>
          <a:custGeom>
            <a:avLst/>
            <a:gdLst/>
            <a:ahLst/>
            <a:cxnLst/>
            <a:rect l="l" t="t" r="r" b="b"/>
            <a:pathLst>
              <a:path w="2376170" h="5593080">
                <a:moveTo>
                  <a:pt x="2375916" y="0"/>
                </a:moveTo>
                <a:lnTo>
                  <a:pt x="0" y="0"/>
                </a:lnTo>
                <a:lnTo>
                  <a:pt x="0" y="5593080"/>
                </a:lnTo>
                <a:lnTo>
                  <a:pt x="2375916" y="5593080"/>
                </a:lnTo>
                <a:lnTo>
                  <a:pt x="2375916" y="0"/>
                </a:lnTo>
                <a:close/>
              </a:path>
            </a:pathLst>
          </a:custGeom>
          <a:solidFill>
            <a:srgbClr val="2569C2">
              <a:alpha val="10195"/>
            </a:srgbClr>
          </a:solidFill>
        </p:spPr>
        <p:txBody>
          <a:bodyPr wrap="square" lIns="0" tIns="0" rIns="0" bIns="0" rtlCol="0"/>
          <a:lstStyle/>
          <a:p>
            <a:endParaRPr/>
          </a:p>
        </p:txBody>
      </p:sp>
      <p:sp>
        <p:nvSpPr>
          <p:cNvPr id="24" name="bg object 24"/>
          <p:cNvSpPr/>
          <p:nvPr/>
        </p:nvSpPr>
        <p:spPr>
          <a:xfrm>
            <a:off x="2804160" y="1932432"/>
            <a:ext cx="1979930" cy="563880"/>
          </a:xfrm>
          <a:custGeom>
            <a:avLst/>
            <a:gdLst/>
            <a:ahLst/>
            <a:cxnLst/>
            <a:rect l="l" t="t" r="r" b="b"/>
            <a:pathLst>
              <a:path w="1979929" h="563880">
                <a:moveTo>
                  <a:pt x="1979676" y="0"/>
                </a:moveTo>
                <a:lnTo>
                  <a:pt x="0" y="0"/>
                </a:lnTo>
                <a:lnTo>
                  <a:pt x="0" y="563879"/>
                </a:lnTo>
                <a:lnTo>
                  <a:pt x="1979676" y="563879"/>
                </a:lnTo>
                <a:lnTo>
                  <a:pt x="1979676" y="0"/>
                </a:lnTo>
                <a:close/>
              </a:path>
            </a:pathLst>
          </a:custGeom>
          <a:solidFill>
            <a:srgbClr val="FFFFFF">
              <a:alpha val="10195"/>
            </a:srgbClr>
          </a:solidFill>
        </p:spPr>
        <p:txBody>
          <a:bodyPr wrap="square" lIns="0" tIns="0" rIns="0" bIns="0" rtlCol="0"/>
          <a:lstStyle/>
          <a:p>
            <a:endParaRPr/>
          </a:p>
        </p:txBody>
      </p:sp>
      <p:sp>
        <p:nvSpPr>
          <p:cNvPr id="2" name="Holder 2"/>
          <p:cNvSpPr>
            <a:spLocks noGrp="1"/>
          </p:cNvSpPr>
          <p:nvPr>
            <p:ph type="title"/>
          </p:nvPr>
        </p:nvSpPr>
        <p:spPr>
          <a:xfrm>
            <a:off x="9743693" y="101040"/>
            <a:ext cx="1743709" cy="794385"/>
          </a:xfrm>
          <a:prstGeom prst="rect">
            <a:avLst/>
          </a:prstGeom>
        </p:spPr>
        <p:txBody>
          <a:bodyPr wrap="square" lIns="0" tIns="0" rIns="0" bIns="0">
            <a:spAutoFit/>
          </a:bodyPr>
          <a:lstStyle>
            <a:lvl1pPr>
              <a:defRPr sz="1800" b="1" i="0">
                <a:solidFill>
                  <a:srgbClr val="006FC0"/>
                </a:solidFill>
                <a:latin typeface="Arial"/>
                <a:cs typeface="Arial"/>
              </a:defRPr>
            </a:lvl1pPr>
          </a:lstStyle>
          <a:p>
            <a:endParaRPr/>
          </a:p>
        </p:txBody>
      </p:sp>
      <p:sp>
        <p:nvSpPr>
          <p:cNvPr id="3" name="Holder 3"/>
          <p:cNvSpPr>
            <a:spLocks noGrp="1"/>
          </p:cNvSpPr>
          <p:nvPr>
            <p:ph type="body" idx="1"/>
          </p:nvPr>
        </p:nvSpPr>
        <p:spPr>
          <a:xfrm>
            <a:off x="1477517" y="1275969"/>
            <a:ext cx="10031095" cy="376364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10173461" y="6684284"/>
            <a:ext cx="1891029" cy="139700"/>
          </a:xfrm>
          <a:prstGeom prst="rect">
            <a:avLst/>
          </a:prstGeom>
        </p:spPr>
        <p:txBody>
          <a:bodyPr wrap="square" lIns="0" tIns="0" rIns="0" bIns="0">
            <a:spAutoFit/>
          </a:bodyPr>
          <a:lstStyle>
            <a:lvl1pPr>
              <a:defRPr sz="800" b="0" i="1">
                <a:solidFill>
                  <a:srgbClr val="7E7E7E"/>
                </a:solidFill>
                <a:latin typeface="Arial"/>
                <a:cs typeface="Arial"/>
              </a:defRPr>
            </a:lvl1p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4/14/2026</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0A55DE-012D-C3F5-3778-DBBEC65744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082B50-D703-E496-4A21-804AFF28F9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614170-112A-C2B7-08CF-C3A1CEFB05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18F1C9-11B5-4394-AEA8-F08FCBE3B620}" type="datetimeFigureOut">
              <a:rPr lang="en-GB" smtClean="0"/>
              <a:t>14/04/2026</a:t>
            </a:fld>
            <a:endParaRPr lang="en-GB"/>
          </a:p>
        </p:txBody>
      </p:sp>
      <p:sp>
        <p:nvSpPr>
          <p:cNvPr id="5" name="Footer Placeholder 4">
            <a:extLst>
              <a:ext uri="{FF2B5EF4-FFF2-40B4-BE49-F238E27FC236}">
                <a16:creationId xmlns:a16="http://schemas.microsoft.com/office/drawing/2014/main" id="{1AB64F09-05BF-8F34-007E-87CE9F7EAD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D3085DC-D0F5-9BF9-D269-7707E9A159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79312C-26C8-448C-B12A-3B6F3567EEAB}" type="slidenum">
              <a:rPr lang="en-GB" smtClean="0"/>
              <a:t>‹#›</a:t>
            </a:fld>
            <a:endParaRPr lang="en-GB"/>
          </a:p>
        </p:txBody>
      </p:sp>
    </p:spTree>
    <p:extLst>
      <p:ext uri="{BB962C8B-B14F-4D97-AF65-F5344CB8AC3E}">
        <p14:creationId xmlns:p14="http://schemas.microsoft.com/office/powerpoint/2010/main" val="542158709"/>
      </p:ext>
    </p:extLst>
  </p:cSld>
  <p:clrMap bg1="lt1" tx1="dk1" bg2="lt2" tx2="dk2" accent1="accent1" accent2="accent2" accent3="accent3" accent4="accent4" accent5="accent5" accent6="accent6" hlink="hlink" folHlink="folHlink"/>
  <p:sldLayoutIdLst>
    <p:sldLayoutId id="2147483654" r:id="rId1"/>
    <p:sldLayoutId id="2147483655" r:id="rId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surreytraininghub.co.uk/about-primary-care#gsc.tab=0" TargetMode="Externa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hyperlink" Target="https://www.surreytraininghub.co.uk/" TargetMode="External"/><Relationship Id="rId4" Type="http://schemas.openxmlformats.org/officeDocument/2006/relationships/hyperlink" Target="mailto:syheartlandsicb.surreytraininghub@nhs.net"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slide" Target="slide19.xml"/><Relationship Id="rId18" Type="http://schemas.openxmlformats.org/officeDocument/2006/relationships/slide" Target="slide68.xml"/><Relationship Id="rId3" Type="http://schemas.openxmlformats.org/officeDocument/2006/relationships/hyperlink" Target="http://263,7," TargetMode="External"/><Relationship Id="rId21" Type="http://schemas.openxmlformats.org/officeDocument/2006/relationships/slide" Target="slide20.xml"/><Relationship Id="rId7" Type="http://schemas.openxmlformats.org/officeDocument/2006/relationships/slide" Target="slide47.xml"/><Relationship Id="rId12" Type="http://schemas.openxmlformats.org/officeDocument/2006/relationships/image" Target="../media/image42.png"/><Relationship Id="rId17" Type="http://schemas.openxmlformats.org/officeDocument/2006/relationships/slide" Target="slide56.xml"/><Relationship Id="rId2" Type="http://schemas.openxmlformats.org/officeDocument/2006/relationships/notesSlide" Target="../notesSlides/notesSlide3.xml"/><Relationship Id="rId16" Type="http://schemas.openxmlformats.org/officeDocument/2006/relationships/slide" Target="slide75.xml"/><Relationship Id="rId20" Type="http://schemas.openxmlformats.org/officeDocument/2006/relationships/slide" Target="slide16.xml"/><Relationship Id="rId1" Type="http://schemas.openxmlformats.org/officeDocument/2006/relationships/slideLayout" Target="../slideLayouts/slideLayout2.xml"/><Relationship Id="rId6" Type="http://schemas.openxmlformats.org/officeDocument/2006/relationships/slide" Target="slide15.xml"/><Relationship Id="rId11" Type="http://schemas.openxmlformats.org/officeDocument/2006/relationships/slide" Target="slide14.xml"/><Relationship Id="rId24" Type="http://schemas.openxmlformats.org/officeDocument/2006/relationships/slide" Target="slide6.xml"/><Relationship Id="rId5" Type="http://schemas.openxmlformats.org/officeDocument/2006/relationships/slide" Target="slide13.xml"/><Relationship Id="rId15" Type="http://schemas.openxmlformats.org/officeDocument/2006/relationships/slide" Target="slide21.xml"/><Relationship Id="rId23" Type="http://schemas.openxmlformats.org/officeDocument/2006/relationships/slide" Target="slide18.xml"/><Relationship Id="rId10" Type="http://schemas.openxmlformats.org/officeDocument/2006/relationships/slide" Target="slide17.xml"/><Relationship Id="rId19" Type="http://schemas.openxmlformats.org/officeDocument/2006/relationships/slide" Target="slide46.xml"/><Relationship Id="rId4" Type="http://schemas.openxmlformats.org/officeDocument/2006/relationships/slide" Target="slide57.xml"/><Relationship Id="rId9" Type="http://schemas.openxmlformats.org/officeDocument/2006/relationships/slide" Target="slide12.xml"/><Relationship Id="rId14" Type="http://schemas.openxmlformats.org/officeDocument/2006/relationships/slide" Target="slide10.xml"/><Relationship Id="rId22" Type="http://schemas.openxmlformats.org/officeDocument/2006/relationships/slide" Target="slide11.xml"/></Relationships>
</file>

<file path=ppt/slides/_rels/slide11.xml.rels><?xml version="1.0" encoding="UTF-8" standalone="yes"?>
<Relationships xmlns="http://schemas.openxmlformats.org/package/2006/relationships"><Relationship Id="rId8" Type="http://schemas.openxmlformats.org/officeDocument/2006/relationships/hyperlink" Target="https://www.gmc-uk.org/professional-standards/ethical-hub/supervision-of-physician-associates-and-anaesthesia-associates?utm_source" TargetMode="External"/><Relationship Id="rId13" Type="http://schemas.openxmlformats.org/officeDocument/2006/relationships/image" Target="../media/image17.png"/><Relationship Id="rId3" Type="http://schemas.openxmlformats.org/officeDocument/2006/relationships/notesSlide" Target="../notesSlides/notesSlide4.xml"/><Relationship Id="rId7" Type="http://schemas.openxmlformats.org/officeDocument/2006/relationships/hyperlink" Target="https://www.rcgp.org.uk/representing-you/policy-areas/physician-associates-scope" TargetMode="External"/><Relationship Id="rId12" Type="http://schemas.openxmlformats.org/officeDocument/2006/relationships/image" Target="../media/image16.png"/><Relationship Id="rId2" Type="http://schemas.openxmlformats.org/officeDocument/2006/relationships/slideLayout" Target="../slideLayouts/slideLayout2.xml"/><Relationship Id="rId16" Type="http://schemas.openxmlformats.org/officeDocument/2006/relationships/hyperlink" Target="https://www.fparcp.co.uk/pamvr/overview/" TargetMode="External"/><Relationship Id="rId1" Type="http://schemas.openxmlformats.org/officeDocument/2006/relationships/video" Target="https://www.youtube.com/embed/D5QfyjY-mw8?feature=oembed" TargetMode="External"/><Relationship Id="rId6" Type="http://schemas.openxmlformats.org/officeDocument/2006/relationships/image" Target="../media/image13.png"/><Relationship Id="rId11" Type="http://schemas.openxmlformats.org/officeDocument/2006/relationships/image" Target="../media/image15.png"/><Relationship Id="rId5" Type="http://schemas.openxmlformats.org/officeDocument/2006/relationships/slide" Target="slide10.xml"/><Relationship Id="rId15" Type="http://schemas.openxmlformats.org/officeDocument/2006/relationships/image" Target="../media/image43.jpeg"/><Relationship Id="rId10" Type="http://schemas.openxmlformats.org/officeDocument/2006/relationships/image" Target="../media/image14.png"/><Relationship Id="rId4" Type="http://schemas.openxmlformats.org/officeDocument/2006/relationships/hyperlink" Target="https://www.surreytraininghub.co.uk/physician-associate#gsc.tab=0" TargetMode="External"/><Relationship Id="rId9" Type="http://schemas.openxmlformats.org/officeDocument/2006/relationships/hyperlink" Target="https://www.england.nhs.uk/long-read/response-to-the-recommendations-of-the-independent-review-of-physician-associates-and-anaesthesia-associates-the-leng-review/?utm_source" TargetMode="External"/><Relationship Id="rId14" Type="http://schemas.openxmlformats.org/officeDocument/2006/relationships/hyperlink" Target="https://www.nhsemployers.org/articles/recommendations-and-immediate-actions-leng-review?utm_source"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hyperlink" Target="https://www.gmc-uk.org/education/standards-guidance-and-curricula" TargetMode="External"/><Relationship Id="rId3" Type="http://schemas.openxmlformats.org/officeDocument/2006/relationships/hyperlink" Target="https://www.bma.org.uk/advice-and-support/studying-medicine/becoming-a-doctor/applying-to-medical-school" TargetMode="External"/><Relationship Id="rId7" Type="http://schemas.openxmlformats.org/officeDocument/2006/relationships/image" Target="../media/image15.png"/><Relationship Id="rId12" Type="http://schemas.openxmlformats.org/officeDocument/2006/relationships/hyperlink" Target="https://www.gmc-uk.org/-/media/documents/assessment-in-undergraduate-medical-education---guidance-0815_pdf-56439668.pdf?utm_sourc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hyperlink" Target="https://www.gmc-uk.org/education/standards-guidance-and-curricula/guidance/undergraduate-clinical-placements/guidance-on-undergraduate-clinical-placements/introduction?utm_source" TargetMode="External"/><Relationship Id="rId5" Type="http://schemas.openxmlformats.org/officeDocument/2006/relationships/hyperlink" Target="https://www.surreytraininghub.co.uk/about-primary-care#gsc.tab=0" TargetMode="External"/><Relationship Id="rId15" Type="http://schemas.openxmlformats.org/officeDocument/2006/relationships/image" Target="../media/image14.png"/><Relationship Id="rId10" Type="http://schemas.openxmlformats.org/officeDocument/2006/relationships/slide" Target="slide13.xml"/><Relationship Id="rId4" Type="http://schemas.openxmlformats.org/officeDocument/2006/relationships/hyperlink" Target="https://www.surreytraininghub.co.uk/general-practice-assistant#gsc.tab=0" TargetMode="External"/><Relationship Id="rId9" Type="http://schemas.openxmlformats.org/officeDocument/2006/relationships/image" Target="../media/image17.png"/><Relationship Id="rId14" Type="http://schemas.openxmlformats.org/officeDocument/2006/relationships/hyperlink" Target="https://www.gmc-uk.org/education/standards-guidance-and-curricula?utm_source"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hyperlink" Target="https://foundationprogramme.nhs.uk/" TargetMode="External"/><Relationship Id="rId3" Type="http://schemas.openxmlformats.org/officeDocument/2006/relationships/hyperlink" Target="https://www.bma.org.uk/foundationprogramme" TargetMode="External"/><Relationship Id="rId7" Type="http://schemas.openxmlformats.org/officeDocument/2006/relationships/image" Target="../media/image13.png"/><Relationship Id="rId12" Type="http://schemas.openxmlformats.org/officeDocument/2006/relationships/hyperlink" Target="https://www.gmc-uk.org/-/media/documents/09---new-medical-education-and-training-standards_pdf-61112885.pdf?utm_sourc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surreytraininghub.co.uk/about-primary-care#gsc.tab=0" TargetMode="External"/><Relationship Id="rId11" Type="http://schemas.openxmlformats.org/officeDocument/2006/relationships/image" Target="../media/image17.png"/><Relationship Id="rId5" Type="http://schemas.openxmlformats.org/officeDocument/2006/relationships/slide" Target="slide10.xml"/><Relationship Id="rId10" Type="http://schemas.openxmlformats.org/officeDocument/2006/relationships/image" Target="../media/image16.png"/><Relationship Id="rId4" Type="http://schemas.openxmlformats.org/officeDocument/2006/relationships/hyperlink" Target="https://www.surreytraininghub.co.uk/general-practice-assistant#gsc.tab=0" TargetMode="External"/><Relationship Id="rId9" Type="http://schemas.openxmlformats.org/officeDocument/2006/relationships/image" Target="../media/image15.png"/><Relationship Id="rId14" Type="http://schemas.openxmlformats.org/officeDocument/2006/relationships/slide" Target="slide18.xml"/></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hyperlink" Target="https://medical.hee.nhs.uk/medical-training-recruitment/medical-specialty-training/general-practice-gp/how-to-apply-for-gp-specialty-training/gp-specialty-training-recruitment/general-practice-recruitment-timeline" TargetMode="External"/><Relationship Id="rId18" Type="http://schemas.openxmlformats.org/officeDocument/2006/relationships/slide" Target="slide16.xml"/><Relationship Id="rId3" Type="http://schemas.openxmlformats.org/officeDocument/2006/relationships/hyperlink" Target="https://www.bma.org.uk/bma-media-centre/junior-doctors-change-name-to-resident-doctors" TargetMode="External"/><Relationship Id="rId7" Type="http://schemas.openxmlformats.org/officeDocument/2006/relationships/image" Target="../media/image14.png"/><Relationship Id="rId12" Type="http://schemas.openxmlformats.org/officeDocument/2006/relationships/hyperlink" Target="https://forms.office.com/Pages/ResponsePage.aspx?id=3glhSrDTFkCO3RY0kzd99pumON6AEndLuwHnMm726xtUNEdRU05WNFdFT1hVRTBXNkpXWFpSWDdaTi4u" TargetMode="External"/><Relationship Id="rId17" Type="http://schemas.openxmlformats.org/officeDocument/2006/relationships/hyperlink" Target="https://www.rcgp.org.uk/mrcgp-exams/gp-curriculum" TargetMode="External"/><Relationship Id="rId2" Type="http://schemas.openxmlformats.org/officeDocument/2006/relationships/notesSlide" Target="../notesSlides/notesSlide7.xml"/><Relationship Id="rId16" Type="http://schemas.openxmlformats.org/officeDocument/2006/relationships/hyperlink" Target="https://www.rcgp.org.uk/mrcgp-exams/simulated-consultation-assessment" TargetMode="Externa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slide" Target="slide15.xml"/><Relationship Id="rId5" Type="http://schemas.openxmlformats.org/officeDocument/2006/relationships/hyperlink" Target="https://www.surreytraininghub.co.uk/about-primary-care#gsc.tab=0" TargetMode="External"/><Relationship Id="rId15" Type="http://schemas.openxmlformats.org/officeDocument/2006/relationships/hyperlink" Target="https://www.rcgp.org.uk/mrcgp-exams/applied-knowledge-test" TargetMode="External"/><Relationship Id="rId10" Type="http://schemas.openxmlformats.org/officeDocument/2006/relationships/image" Target="../media/image17.png"/><Relationship Id="rId4" Type="http://schemas.openxmlformats.org/officeDocument/2006/relationships/slide" Target="slide10.xml"/><Relationship Id="rId9" Type="http://schemas.openxmlformats.org/officeDocument/2006/relationships/image" Target="../media/image16.png"/><Relationship Id="rId14" Type="http://schemas.openxmlformats.org/officeDocument/2006/relationships/hyperlink" Target="https://www.rcgp.org.uk/mrcgp-exams/wpba/assessments"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slide" Target="slide18.xml"/><Relationship Id="rId18" Type="http://schemas.openxmlformats.org/officeDocument/2006/relationships/hyperlink" Target="https://www.bma.org.uk/media/ff1j2duf/bma-salaried-gp-handbook-update-2025.pdf?utm_source" TargetMode="External"/><Relationship Id="rId3" Type="http://schemas.openxmlformats.org/officeDocument/2006/relationships/hyperlink" Target="https://www.surreytraininghub.co.uk/general-practitioner#gsc.tab=0" TargetMode="External"/><Relationship Id="rId7" Type="http://schemas.openxmlformats.org/officeDocument/2006/relationships/image" Target="../media/image13.png"/><Relationship Id="rId12" Type="http://schemas.openxmlformats.org/officeDocument/2006/relationships/slide" Target="slide17.xml"/><Relationship Id="rId17" Type="http://schemas.openxmlformats.org/officeDocument/2006/relationships/hyperlink" Target="https://www.gmc-uk.org/-/media/documents/glossary-version-15_pdf-77970825.pdf" TargetMode="External"/><Relationship Id="rId2" Type="http://schemas.openxmlformats.org/officeDocument/2006/relationships/notesSlide" Target="../notesSlides/notesSlide8.xml"/><Relationship Id="rId16" Type="http://schemas.openxmlformats.org/officeDocument/2006/relationships/hyperlink" Target="https://www.surreytraininghub.co.uk/webinars#gsc.tab=0" TargetMode="External"/><Relationship Id="rId1" Type="http://schemas.openxmlformats.org/officeDocument/2006/relationships/slideLayout" Target="../slideLayouts/slideLayout2.xml"/><Relationship Id="rId6" Type="http://schemas.openxmlformats.org/officeDocument/2006/relationships/hyperlink" Target="https://www.surreytraininghub.co.uk/about-primary-care#gsc.tab=0" TargetMode="External"/><Relationship Id="rId11" Type="http://schemas.openxmlformats.org/officeDocument/2006/relationships/image" Target="../media/image17.png"/><Relationship Id="rId5" Type="http://schemas.openxmlformats.org/officeDocument/2006/relationships/slide" Target="slide10.xml"/><Relationship Id="rId15" Type="http://schemas.openxmlformats.org/officeDocument/2006/relationships/hyperlink" Target="https://www.rcgp.org.uk/membership/early-career-first5" TargetMode="External"/><Relationship Id="rId10" Type="http://schemas.openxmlformats.org/officeDocument/2006/relationships/image" Target="../media/image16.png"/><Relationship Id="rId4" Type="http://schemas.openxmlformats.org/officeDocument/2006/relationships/hyperlink" Target="https://www.surreytraininghub.co.uk/general-practice-assistant#gsc.tab=0" TargetMode="External"/><Relationship Id="rId9" Type="http://schemas.openxmlformats.org/officeDocument/2006/relationships/image" Target="../media/image15.png"/><Relationship Id="rId14" Type="http://schemas.openxmlformats.org/officeDocument/2006/relationships/slide" Target="slide19.xml"/></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slide" Target="slide19.xml"/><Relationship Id="rId18" Type="http://schemas.openxmlformats.org/officeDocument/2006/relationships/hyperlink" Target="https://www.bma.org.uk/media/4312/bma-gp-locum-handbook-2021.pdf?utm_source" TargetMode="External"/><Relationship Id="rId3" Type="http://schemas.openxmlformats.org/officeDocument/2006/relationships/hyperlink" Target="https://www.surreytraininghub.co.uk/general-practitioner#gsc.tab=0" TargetMode="External"/><Relationship Id="rId7" Type="http://schemas.openxmlformats.org/officeDocument/2006/relationships/image" Target="../media/image13.png"/><Relationship Id="rId12" Type="http://schemas.openxmlformats.org/officeDocument/2006/relationships/slide" Target="slide17.xml"/><Relationship Id="rId17" Type="http://schemas.openxmlformats.org/officeDocument/2006/relationships/slide" Target="slide15.xml"/><Relationship Id="rId2" Type="http://schemas.openxmlformats.org/officeDocument/2006/relationships/notesSlide" Target="../notesSlides/notesSlide9.xml"/><Relationship Id="rId16" Type="http://schemas.openxmlformats.org/officeDocument/2006/relationships/hyperlink" Target="https://www.gmc-uk.org/-/media/documents/glossary-version-15_pdf-77970825.pdf" TargetMode="External"/><Relationship Id="rId1" Type="http://schemas.openxmlformats.org/officeDocument/2006/relationships/slideLayout" Target="../slideLayouts/slideLayout2.xml"/><Relationship Id="rId6" Type="http://schemas.openxmlformats.org/officeDocument/2006/relationships/hyperlink" Target="https://www.surreytraininghub.co.uk/about-primary-care#gsc.tab=0" TargetMode="External"/><Relationship Id="rId11" Type="http://schemas.openxmlformats.org/officeDocument/2006/relationships/image" Target="../media/image17.png"/><Relationship Id="rId5" Type="http://schemas.openxmlformats.org/officeDocument/2006/relationships/slide" Target="slide10.xml"/><Relationship Id="rId15" Type="http://schemas.openxmlformats.org/officeDocument/2006/relationships/hyperlink" Target="https://www.surreytraininghub.co.uk/webinars#gsc.tab=0" TargetMode="External"/><Relationship Id="rId10" Type="http://schemas.openxmlformats.org/officeDocument/2006/relationships/image" Target="../media/image16.png"/><Relationship Id="rId4" Type="http://schemas.openxmlformats.org/officeDocument/2006/relationships/hyperlink" Target="https://www.surreytraininghub.co.uk/general-practice-assistant#gsc.tab=0" TargetMode="External"/><Relationship Id="rId9" Type="http://schemas.openxmlformats.org/officeDocument/2006/relationships/image" Target="../media/image15.png"/><Relationship Id="rId14" Type="http://schemas.openxmlformats.org/officeDocument/2006/relationships/hyperlink" Target="https://www.rcgp.org.uk/membership/early-career-first5"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hyperlink" Target="https://www.rcgp.org.uk/representing-you/policy-areas/gp-partnership?utm_source" TargetMode="External"/><Relationship Id="rId18" Type="http://schemas.openxmlformats.org/officeDocument/2006/relationships/slide" Target="slide10.xml"/><Relationship Id="rId3" Type="http://schemas.openxmlformats.org/officeDocument/2006/relationships/hyperlink" Target="https://www.surreytraininghub.co.uk/general-practitioner#gsc.tab=0" TargetMode="External"/><Relationship Id="rId7" Type="http://schemas.openxmlformats.org/officeDocument/2006/relationships/image" Target="../media/image14.png"/><Relationship Id="rId12" Type="http://schemas.openxmlformats.org/officeDocument/2006/relationships/slide" Target="slide19.xml"/><Relationship Id="rId17" Type="http://schemas.openxmlformats.org/officeDocument/2006/relationships/hyperlink" Target="https://londonwidelearning.org.uk/courses/aspiring-to-partnership-programme/?utm_source" TargetMode="External"/><Relationship Id="rId2" Type="http://schemas.openxmlformats.org/officeDocument/2006/relationships/notesSlide" Target="../notesSlides/notesSlide10.xml"/><Relationship Id="rId16" Type="http://schemas.openxmlformats.org/officeDocument/2006/relationships/hyperlink" Target="https://www.surreytraininghub.co.uk/your-health-and-wellbeing" TargetMode="Externa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slide" Target="slide18.xml"/><Relationship Id="rId5" Type="http://schemas.openxmlformats.org/officeDocument/2006/relationships/hyperlink" Target="https://www.surreytraininghub.co.uk/about-primary-care#gsc.tab=0" TargetMode="External"/><Relationship Id="rId15" Type="http://schemas.openxmlformats.org/officeDocument/2006/relationships/hyperlink" Target="https://www.practitionerhealth.nhs.uk/" TargetMode="External"/><Relationship Id="rId10" Type="http://schemas.openxmlformats.org/officeDocument/2006/relationships/image" Target="../media/image17.png"/><Relationship Id="rId4" Type="http://schemas.openxmlformats.org/officeDocument/2006/relationships/hyperlink" Target="https://www.surreytraininghub.co.uk/general-practice-assistant#gsc.tab=0" TargetMode="External"/><Relationship Id="rId9" Type="http://schemas.openxmlformats.org/officeDocument/2006/relationships/image" Target="../media/image16.png"/><Relationship Id="rId14" Type="http://schemas.openxmlformats.org/officeDocument/2006/relationships/hyperlink" Target="https://kss.hee.nhs.uk/primary-care/"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hyperlink" Target="https://www.rcgp.org.uk/your-career/gp-extended-roles#:~:text=A%20GP%20with%20an%20extended%20role%20%28GPwER%29%20is,training%20and%20the%20MRCGP%2C%20and%20requires%20further%20training." TargetMode="External"/><Relationship Id="rId3" Type="http://schemas.openxmlformats.org/officeDocument/2006/relationships/hyperlink" Target="https://www.surreytraininghub.co.uk/general-practitioner#gsc.tab=0" TargetMode="External"/><Relationship Id="rId7" Type="http://schemas.openxmlformats.org/officeDocument/2006/relationships/image" Target="../media/image14.png"/><Relationship Id="rId12" Type="http://schemas.openxmlformats.org/officeDocument/2006/relationships/hyperlink" Target="https://www.rcgp.org.uk/getmedia/8725a327-5eaf-4a4d-b8f7-c8efa8668764/RCGP-Guide-to-GP-clinical-extended-roles-June-21-v21.pdf" TargetMode="External"/><Relationship Id="rId17" Type="http://schemas.openxmlformats.org/officeDocument/2006/relationships/slide" Target="slide10.xml"/><Relationship Id="rId2" Type="http://schemas.openxmlformats.org/officeDocument/2006/relationships/notesSlide" Target="../notesSlides/notesSlide11.xml"/><Relationship Id="rId16" Type="http://schemas.openxmlformats.org/officeDocument/2006/relationships/hyperlink" Target="https://rcgpmentoring.onpld.com/" TargetMode="Externa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slide" Target="slide19.xml"/><Relationship Id="rId5" Type="http://schemas.openxmlformats.org/officeDocument/2006/relationships/hyperlink" Target="https://www.surreytraininghub.co.uk/about-primary-care#gsc.tab=0" TargetMode="External"/><Relationship Id="rId15" Type="http://schemas.openxmlformats.org/officeDocument/2006/relationships/hyperlink" Target="https://www.bad.org.uk/education-training/gps/" TargetMode="External"/><Relationship Id="rId10" Type="http://schemas.openxmlformats.org/officeDocument/2006/relationships/image" Target="../media/image17.png"/><Relationship Id="rId4" Type="http://schemas.openxmlformats.org/officeDocument/2006/relationships/hyperlink" Target="https://www.surreytraininghub.co.uk/general-practice-assistant#gsc.tab=0" TargetMode="External"/><Relationship Id="rId9" Type="http://schemas.openxmlformats.org/officeDocument/2006/relationships/image" Target="../media/image16.png"/><Relationship Id="rId14" Type="http://schemas.openxmlformats.org/officeDocument/2006/relationships/hyperlink" Target="https://rcgpmentoring.onpld.com/#mentoring-journey"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hyperlink" Target="https://www.youtube.com/watch?v=GhO7C2ZN2IQ" TargetMode="External"/><Relationship Id="rId3" Type="http://schemas.openxmlformats.org/officeDocument/2006/relationships/hyperlink" Target="https://www.rcp.ac.uk/events-and-education/education-and-learning/clinicians-as-leaders/" TargetMode="External"/><Relationship Id="rId7" Type="http://schemas.openxmlformats.org/officeDocument/2006/relationships/image" Target="../media/image14.png"/><Relationship Id="rId12" Type="http://schemas.openxmlformats.org/officeDocument/2006/relationships/hyperlink" Target="https://elearning.rcgp.org.uk/course/view.php?id=631" TargetMode="External"/><Relationship Id="rId2" Type="http://schemas.openxmlformats.org/officeDocument/2006/relationships/notesSlide" Target="../notesSlides/notesSlide12.xml"/><Relationship Id="rId16" Type="http://schemas.openxmlformats.org/officeDocument/2006/relationships/slide" Target="slide10.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hyperlink" Target="https://www.leadershipacademy.nhs.uk/wp-content/uploads/2012/11/NHSLeadership-Leadership-Framework-Medical-Leadership-Competency-Framework-3rd-ed.pdf" TargetMode="External"/><Relationship Id="rId5" Type="http://schemas.openxmlformats.org/officeDocument/2006/relationships/hyperlink" Target="https://www.surreytraininghub.co.uk/about-primary-care#gsc.tab=0" TargetMode="External"/><Relationship Id="rId15" Type="http://schemas.openxmlformats.org/officeDocument/2006/relationships/hyperlink" Target="https://forum.rcgp.org.uk/c/leadership/45" TargetMode="External"/><Relationship Id="rId10" Type="http://schemas.openxmlformats.org/officeDocument/2006/relationships/image" Target="../media/image17.png"/><Relationship Id="rId4" Type="http://schemas.openxmlformats.org/officeDocument/2006/relationships/hyperlink" Target="https://www.surreytraininghub.co.uk/general-practice-assistant#gsc.tab=0" TargetMode="External"/><Relationship Id="rId9" Type="http://schemas.openxmlformats.org/officeDocument/2006/relationships/image" Target="../media/image16.png"/><Relationship Id="rId14" Type="http://schemas.openxmlformats.org/officeDocument/2006/relationships/hyperlink" Target="https://www.rcgp.org.uk/your-career/gp-mentoring"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secure.toolkitfiles.co.uk/clients/40995/sitedata/files/Appraisal-Toolkit-2025-KSS-Multi-Professional.docx" TargetMode="External"/><Relationship Id="rId3" Type="http://schemas.openxmlformats.org/officeDocument/2006/relationships/hyperlink" Target="mailto:syheartlandsicb.surreytraininghub@nhs.net" TargetMode="External"/><Relationship Id="rId7" Type="http://schemas.openxmlformats.org/officeDocument/2006/relationships/hyperlink" Target="https://www.england.nhs.uk/wp-content/uploads/2019/12/network-contract-des-additional-roles-reimbursement-scheme-guidance-december2019.pdf" TargetMode="External"/><Relationship Id="rId2" Type="http://schemas.openxmlformats.org/officeDocument/2006/relationships/hyperlink" Target="https://www.surreytraininghub.co.uk/" TargetMode="External"/><Relationship Id="rId1" Type="http://schemas.openxmlformats.org/officeDocument/2006/relationships/slideLayout" Target="../slideLayouts/slideLayout4.xml"/><Relationship Id="rId6" Type="http://schemas.openxmlformats.org/officeDocument/2006/relationships/hyperlink" Target="https://www.leadershipacademy.nhs.uk/resources/inclusion-equality-and-diversity/" TargetMode="External"/><Relationship Id="rId5" Type="http://schemas.openxmlformats.org/officeDocument/2006/relationships/hyperlink" Target="https://www.eoeprimarycarecareers.nhs.uk/" TargetMode="External"/><Relationship Id="rId10" Type="http://schemas.openxmlformats.org/officeDocument/2006/relationships/image" Target="../media/image12.png"/><Relationship Id="rId4" Type="http://schemas.openxmlformats.org/officeDocument/2006/relationships/hyperlink" Target="https://nhstalentacademy.org.uk/work-experience/?viewCount=all" TargetMode="External"/><Relationship Id="rId9" Type="http://schemas.openxmlformats.org/officeDocument/2006/relationships/hyperlink" Target="https://gbr01.safelinks.protection.outlook.com/?url=https%3A%2F%2Fwww.england.nhs.uk%2Flong-read%2Fsupervision-guidance-for-primary-care-network-multidisciplinary-teams%2F&amp;data=05%7C02%7Cmaria.stevenson4%40nhs.net%7Ca3979adbe42b448b9c1f08ddeba1b1d7%7C37c354b285b047f5b22207b48d774ee3%7C0%7C0%7C638925802224689231%7CUnknown%7CTWFpbGZsb3d8eyJFbXB0eU1hcGkiOnRydWUsIlYiOiIwLjAuMDAwMCIsIlAiOiJXaW4zMiIsIkFOIjoiTWFpbCIsIldUIjoyfQ%3D%3D%7C0%7C%7C%7C&amp;sdata=VJgQLrobrD5V4LwP5TtVJeg7Jkg900NR7psCZi52HTU%3D&amp;reserved=0"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www.surreytraininghub.co.uk/learning-environment#gsc.tab=0" TargetMode="External"/><Relationship Id="rId7"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slide" Target="slide10.xml"/><Relationship Id="rId5" Type="http://schemas.openxmlformats.org/officeDocument/2006/relationships/image" Target="../media/image13.png"/><Relationship Id="rId10" Type="http://schemas.openxmlformats.org/officeDocument/2006/relationships/hyperlink" Target="https://kss.hee.nhs.uk/primary-care/gp-trainers/how-to-be-a-gp-trainer/" TargetMode="External"/><Relationship Id="rId4" Type="http://schemas.openxmlformats.org/officeDocument/2006/relationships/hyperlink" Target="https://www.surreytraininghub.co.uk/about-primary-care#gsc.tab=0" TargetMode="External"/><Relationship Id="rId9" Type="http://schemas.openxmlformats.org/officeDocument/2006/relationships/image" Target="../media/image17.png"/></Relationships>
</file>

<file path=ppt/slides/_rels/slide21.xml.rels><?xml version="1.0" encoding="UTF-8" standalone="yes"?>
<Relationships xmlns="http://schemas.openxmlformats.org/package/2006/relationships"><Relationship Id="rId8" Type="http://schemas.openxmlformats.org/officeDocument/2006/relationships/slide" Target="slide34.xml"/><Relationship Id="rId13" Type="http://schemas.openxmlformats.org/officeDocument/2006/relationships/slide" Target="slide44.xml"/><Relationship Id="rId18" Type="http://schemas.openxmlformats.org/officeDocument/2006/relationships/slide" Target="slide33.xml"/><Relationship Id="rId26" Type="http://schemas.openxmlformats.org/officeDocument/2006/relationships/slide" Target="slide56.xml"/><Relationship Id="rId3" Type="http://schemas.openxmlformats.org/officeDocument/2006/relationships/slide" Target="slide28.xml"/><Relationship Id="rId21" Type="http://schemas.openxmlformats.org/officeDocument/2006/relationships/slide" Target="slide27.xml"/><Relationship Id="rId7" Type="http://schemas.openxmlformats.org/officeDocument/2006/relationships/slide" Target="slide23.xml"/><Relationship Id="rId12" Type="http://schemas.openxmlformats.org/officeDocument/2006/relationships/slide" Target="slide38.xml"/><Relationship Id="rId17" Type="http://schemas.openxmlformats.org/officeDocument/2006/relationships/image" Target="../media/image13.png"/><Relationship Id="rId25" Type="http://schemas.openxmlformats.org/officeDocument/2006/relationships/slide" Target="slide75.xml"/><Relationship Id="rId2" Type="http://schemas.openxmlformats.org/officeDocument/2006/relationships/notesSlide" Target="../notesSlides/notesSlide14.xml"/><Relationship Id="rId16" Type="http://schemas.openxmlformats.org/officeDocument/2006/relationships/slide" Target="slide39.xml"/><Relationship Id="rId20" Type="http://schemas.openxmlformats.org/officeDocument/2006/relationships/slide" Target="slide35.xml"/><Relationship Id="rId29"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42.xml"/><Relationship Id="rId11" Type="http://schemas.openxmlformats.org/officeDocument/2006/relationships/slide" Target="slide41.xml"/><Relationship Id="rId24" Type="http://schemas.openxmlformats.org/officeDocument/2006/relationships/slide" Target="slide21.xml"/><Relationship Id="rId5" Type="http://schemas.openxmlformats.org/officeDocument/2006/relationships/slide" Target="slide31.xml"/><Relationship Id="rId15" Type="http://schemas.openxmlformats.org/officeDocument/2006/relationships/slide" Target="slide37.xml"/><Relationship Id="rId23" Type="http://schemas.openxmlformats.org/officeDocument/2006/relationships/slide" Target="slide10.xml"/><Relationship Id="rId28" Type="http://schemas.openxmlformats.org/officeDocument/2006/relationships/slide" Target="slide46.xml"/><Relationship Id="rId10" Type="http://schemas.openxmlformats.org/officeDocument/2006/relationships/slide" Target="slide22.xml"/><Relationship Id="rId19" Type="http://schemas.openxmlformats.org/officeDocument/2006/relationships/slide" Target="slide45.xml"/><Relationship Id="rId4" Type="http://schemas.openxmlformats.org/officeDocument/2006/relationships/slide" Target="slide29.xml"/><Relationship Id="rId9" Type="http://schemas.openxmlformats.org/officeDocument/2006/relationships/slide" Target="slide25.xml"/><Relationship Id="rId14" Type="http://schemas.openxmlformats.org/officeDocument/2006/relationships/slide" Target="slide36.xml"/><Relationship Id="rId22" Type="http://schemas.openxmlformats.org/officeDocument/2006/relationships/slide" Target="slide40.xml"/><Relationship Id="rId27" Type="http://schemas.openxmlformats.org/officeDocument/2006/relationships/slide" Target="slide68.xml"/></Relationships>
</file>

<file path=ppt/slides/_rels/slide22.xml.rels><?xml version="1.0" encoding="UTF-8" standalone="yes"?>
<Relationships xmlns="http://schemas.openxmlformats.org/package/2006/relationships"><Relationship Id="rId8" Type="http://schemas.openxmlformats.org/officeDocument/2006/relationships/slide" Target="slide21.xml"/><Relationship Id="rId13" Type="http://schemas.openxmlformats.org/officeDocument/2006/relationships/hyperlink" Target="https://www.futurelearn.com/" TargetMode="External"/><Relationship Id="rId18" Type="http://schemas.openxmlformats.org/officeDocument/2006/relationships/hyperlink" Target="https://www.england.nhs.uk/workforce/" TargetMode="External"/><Relationship Id="rId3" Type="http://schemas.openxmlformats.org/officeDocument/2006/relationships/image" Target="../media/image15.png"/><Relationship Id="rId7" Type="http://schemas.openxmlformats.org/officeDocument/2006/relationships/hyperlink" Target="https://haso.skillsforhealth.org.uk/pathways" TargetMode="External"/><Relationship Id="rId12" Type="http://schemas.openxmlformats.org/officeDocument/2006/relationships/hyperlink" Target="https://www.nhsemployers.org/" TargetMode="External"/><Relationship Id="rId17" Type="http://schemas.openxmlformats.org/officeDocument/2006/relationships/hyperlink" Target="https://www.cipd.org/" TargetMode="External"/><Relationship Id="rId2" Type="http://schemas.openxmlformats.org/officeDocument/2006/relationships/image" Target="../media/image14.png"/><Relationship Id="rId16" Type="http://schemas.openxmlformats.org/officeDocument/2006/relationships/hyperlink" Target="https://www.england.nhs.uk/supporting-our-nhs-people/" TargetMode="External"/><Relationship Id="rId1" Type="http://schemas.openxmlformats.org/officeDocument/2006/relationships/slideLayout" Target="../slideLayouts/slideLayout2.xml"/><Relationship Id="rId6" Type="http://schemas.openxmlformats.org/officeDocument/2006/relationships/hyperlink" Target="https://www.bpp.com/courses/leadership-and-management/apprenticeships/senior-people-professional" TargetMode="External"/><Relationship Id="rId11" Type="http://schemas.openxmlformats.org/officeDocument/2006/relationships/hyperlink" Target="https://www.cipd.org/uk" TargetMode="External"/><Relationship Id="rId5" Type="http://schemas.openxmlformats.org/officeDocument/2006/relationships/image" Target="../media/image17.png"/><Relationship Id="rId15" Type="http://schemas.openxmlformats.org/officeDocument/2006/relationships/hyperlink" Target="https://www.england.nhs.uk/about/equality/" TargetMode="External"/><Relationship Id="rId10" Type="http://schemas.openxmlformats.org/officeDocument/2006/relationships/hyperlink" Target="https://www.acas.org.uk/training" TargetMode="External"/><Relationship Id="rId19" Type="http://schemas.openxmlformats.org/officeDocument/2006/relationships/slide" Target="slide38.xml"/><Relationship Id="rId4" Type="http://schemas.openxmlformats.org/officeDocument/2006/relationships/image" Target="../media/image16.png"/><Relationship Id="rId9" Type="http://schemas.openxmlformats.org/officeDocument/2006/relationships/image" Target="../media/image13.png"/><Relationship Id="rId14" Type="http://schemas.openxmlformats.org/officeDocument/2006/relationships/hyperlink" Target="https://www.leadershipacademy.nhs.uk/"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www.nhsemployers.org/recruitment/employment-standards-and-regulation" TargetMode="External"/><Relationship Id="rId13" Type="http://schemas.openxmlformats.org/officeDocument/2006/relationships/hyperlink" Target="https://www.cipp.org.uk/training-and-education/payroll-training-listing.html" TargetMode="External"/><Relationship Id="rId3" Type="http://schemas.openxmlformats.org/officeDocument/2006/relationships/image" Target="../media/image14.png"/><Relationship Id="rId7" Type="http://schemas.openxmlformats.org/officeDocument/2006/relationships/hyperlink" Target="https://www.acas.org.uk/training" TargetMode="External"/><Relationship Id="rId12" Type="http://schemas.openxmlformats.org/officeDocument/2006/relationships/hyperlink" Target="https://www.e-lfh.org.uk/" TargetMode="External"/><Relationship Id="rId2" Type="http://schemas.openxmlformats.org/officeDocument/2006/relationships/image" Target="../media/image13.png"/><Relationship Id="rId16" Type="http://schemas.openxmlformats.org/officeDocument/2006/relationships/slide" Target="slide22.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hyperlink" Target="https://www.cipd.org/uk" TargetMode="External"/><Relationship Id="rId5" Type="http://schemas.openxmlformats.org/officeDocument/2006/relationships/image" Target="../media/image16.png"/><Relationship Id="rId15" Type="http://schemas.openxmlformats.org/officeDocument/2006/relationships/slide" Target="slide25.xml"/><Relationship Id="rId10" Type="http://schemas.openxmlformats.org/officeDocument/2006/relationships/slide" Target="slide21.xml"/><Relationship Id="rId4" Type="http://schemas.openxmlformats.org/officeDocument/2006/relationships/image" Target="../media/image15.png"/><Relationship Id="rId9" Type="http://schemas.openxmlformats.org/officeDocument/2006/relationships/hyperlink" Target="https://www.bpp.com/courses/leadership-and-management/apprenticeships/hr-support?&amp;%3Fppc_keyword=cipd%20level%203%20apprenticeship&amp;gclid=EAIaIQobChMIwYHYvdyOgQMVUeztCh2O5APFEAAYASAAEgKqFfD_BwE&amp;gclsrc=aw.ds" TargetMode="External"/><Relationship Id="rId14" Type="http://schemas.openxmlformats.org/officeDocument/2006/relationships/hyperlink" Target="https://www.open.edu/openlearn/"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skillsengland.education.gov.uk/apprenticeships/st0813-v1-0"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45.jpeg"/><Relationship Id="rId5" Type="http://schemas.openxmlformats.org/officeDocument/2006/relationships/image" Target="../media/image44.png"/><Relationship Id="rId4" Type="http://schemas.openxmlformats.org/officeDocument/2006/relationships/hyperlink" Target="https://findapprenticeshiptraining.apprenticeships.education.gov.uk/courses/615/providers"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haso.skillsforhealth.org.uk/pathways" TargetMode="External"/><Relationship Id="rId13" Type="http://schemas.openxmlformats.org/officeDocument/2006/relationships/hyperlink" Target="https://digital.nhs.uk/" TargetMode="External"/><Relationship Id="rId3" Type="http://schemas.openxmlformats.org/officeDocument/2006/relationships/image" Target="../media/image14.png"/><Relationship Id="rId7" Type="http://schemas.openxmlformats.org/officeDocument/2006/relationships/hyperlink" Target="https://www.bpp.com/courses/leadership-and-management/apprenticeships/hr-consultant-partner" TargetMode="External"/><Relationship Id="rId12" Type="http://schemas.openxmlformats.org/officeDocument/2006/relationships/hyperlink" Target="https://www.acas.org.uk/training" TargetMode="External"/><Relationship Id="rId17" Type="http://schemas.openxmlformats.org/officeDocument/2006/relationships/slide" Target="slide40.xml"/><Relationship Id="rId2" Type="http://schemas.openxmlformats.org/officeDocument/2006/relationships/image" Target="../media/image13.png"/><Relationship Id="rId16" Type="http://schemas.openxmlformats.org/officeDocument/2006/relationships/slide" Target="slide25.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hyperlink" Target="https://www.cipd.org/uk" TargetMode="External"/><Relationship Id="rId5" Type="http://schemas.openxmlformats.org/officeDocument/2006/relationships/image" Target="../media/image16.png"/><Relationship Id="rId15" Type="http://schemas.openxmlformats.org/officeDocument/2006/relationships/slide" Target="slide22.xml"/><Relationship Id="rId10" Type="http://schemas.openxmlformats.org/officeDocument/2006/relationships/hyperlink" Target="https://www.icslearn.co.uk/" TargetMode="External"/><Relationship Id="rId4" Type="http://schemas.openxmlformats.org/officeDocument/2006/relationships/image" Target="../media/image15.png"/><Relationship Id="rId9" Type="http://schemas.openxmlformats.org/officeDocument/2006/relationships/slide" Target="slide21.xml"/><Relationship Id="rId14" Type="http://schemas.openxmlformats.org/officeDocument/2006/relationships/hyperlink" Target="https://www.nhsemployers.org/recruitment/employment-standards-and-regulation"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instituteforapprenticeships.org/apprenticeship-standards/st0239-v1-1"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47.jpeg"/><Relationship Id="rId5" Type="http://schemas.openxmlformats.org/officeDocument/2006/relationships/image" Target="../media/image46.png"/><Relationship Id="rId4" Type="http://schemas.openxmlformats.org/officeDocument/2006/relationships/hyperlink" Target="https://findapprenticeshiptraining.apprenticeships.education.gov.uk/courses/191/providers"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www.eoeprimarycarecareers.nhs.uk/careers/receptionist-care-navigator/" TargetMode="External"/><Relationship Id="rId13" Type="http://schemas.openxmlformats.org/officeDocument/2006/relationships/hyperlink" Target="https://www.amspar.org/qualifications/level-5-courses/" TargetMode="External"/><Relationship Id="rId18" Type="http://schemas.openxmlformats.org/officeDocument/2006/relationships/hyperlink" Target="https://www.instituteforapprenticeships.org/apprenticeship-standards/st0385-v1-4" TargetMode="External"/><Relationship Id="rId26" Type="http://schemas.openxmlformats.org/officeDocument/2006/relationships/slide" Target="slide37.xml"/><Relationship Id="rId3" Type="http://schemas.openxmlformats.org/officeDocument/2006/relationships/image" Target="../media/image13.png"/><Relationship Id="rId21" Type="http://schemas.openxmlformats.org/officeDocument/2006/relationships/hyperlink" Target="https://secure.toolkitfiles.co.uk/clients/40995/sitedata/files/Practice-Index-Summer-2024-brochure.pdf?utm_source" TargetMode="External"/><Relationship Id="rId7" Type="http://schemas.openxmlformats.org/officeDocument/2006/relationships/image" Target="../media/image17.png"/><Relationship Id="rId12" Type="http://schemas.openxmlformats.org/officeDocument/2006/relationships/hyperlink" Target="https://www.e-lfh.org.uk/programmes/care-certificate/" TargetMode="External"/><Relationship Id="rId17" Type="http://schemas.openxmlformats.org/officeDocument/2006/relationships/hyperlink" Target="https://pma-uk.org/workshops/pma-evolved-leader-incorporating-the-operations-departmental-manager-level-5-apprenticeship-standard/?portfolioCats=25" TargetMode="External"/><Relationship Id="rId25" Type="http://schemas.openxmlformats.org/officeDocument/2006/relationships/slide" Target="slide21.xml"/><Relationship Id="rId2" Type="http://schemas.openxmlformats.org/officeDocument/2006/relationships/notesSlide" Target="../notesSlides/notesSlide17.xml"/><Relationship Id="rId16" Type="http://schemas.openxmlformats.org/officeDocument/2006/relationships/hyperlink" Target="https://www.surreytraininghub.co.uk/apprenticeships#gsc.tab=0" TargetMode="External"/><Relationship Id="rId20" Type="http://schemas.openxmlformats.org/officeDocument/2006/relationships/hyperlink" Target="https://practiceindex.co.uk/gp/solutions/learning/elearning-masterclass/receptionists-in-general-practice-masterclass/?utm_source" TargetMode="Externa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hyperlink" Target="http://www.bsmsa.org.uk/" TargetMode="External"/><Relationship Id="rId24" Type="http://schemas.openxmlformats.org/officeDocument/2006/relationships/hyperlink" Target="https://practiceindex.co.uk/gp/solutions/training/coaching-and-mentoring-teams/" TargetMode="External"/><Relationship Id="rId5" Type="http://schemas.openxmlformats.org/officeDocument/2006/relationships/image" Target="../media/image15.png"/><Relationship Id="rId15" Type="http://schemas.openxmlformats.org/officeDocument/2006/relationships/hyperlink" Target="https://pma-uk.org/workshops/business-administration-with-embedded-clinical-coding/?portfolioCats=25" TargetMode="External"/><Relationship Id="rId23" Type="http://schemas.openxmlformats.org/officeDocument/2006/relationships/hyperlink" Target="https://www.sslmcs.co.uk/training/" TargetMode="External"/><Relationship Id="rId10" Type="http://schemas.openxmlformats.org/officeDocument/2006/relationships/hyperlink" Target="http://www.amspar.com/" TargetMode="External"/><Relationship Id="rId19" Type="http://schemas.openxmlformats.org/officeDocument/2006/relationships/hyperlink" Target="https://findapprenticeshiptraining.apprenticeships.education.gov.uk/courses/104/providers" TargetMode="External"/><Relationship Id="rId4" Type="http://schemas.openxmlformats.org/officeDocument/2006/relationships/image" Target="../media/image14.png"/><Relationship Id="rId9" Type="http://schemas.openxmlformats.org/officeDocument/2006/relationships/hyperlink" Target="https://www.surreytraininghub.co.uk/practice-manager#gsc.tab=0" TargetMode="External"/><Relationship Id="rId14" Type="http://schemas.openxmlformats.org/officeDocument/2006/relationships/hyperlink" Target="https://pma-uk.org/workshops/pma-innovative-leader-incorporating-the-team-leader-supervisor-level-3-apprenticeship-standard/?portfolioCats=25" TargetMode="External"/><Relationship Id="rId22" Type="http://schemas.openxmlformats.org/officeDocument/2006/relationships/hyperlink" Target="https://www.sslmcs.co.uk/resources/ntpm/?utm_source"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hyperlink" Target="https://www.surreytraininghub.co.uk/leadership-and-management#gsc.tab=0" TargetMode="External"/><Relationship Id="rId18" Type="http://schemas.openxmlformats.org/officeDocument/2006/relationships/hyperlink" Target="https://www.hee.nhs.uk/sites/default/files/documents/Care%20Navigation%20Competency%20Framework_Final.pdf" TargetMode="External"/><Relationship Id="rId26" Type="http://schemas.openxmlformats.org/officeDocument/2006/relationships/image" Target="../media/image13.png"/><Relationship Id="rId3" Type="http://schemas.openxmlformats.org/officeDocument/2006/relationships/image" Target="../media/image14.png"/><Relationship Id="rId21" Type="http://schemas.openxmlformats.org/officeDocument/2006/relationships/hyperlink" Target="https://gbr01.safelinks.protection.outlook.com/?url=https%3A%2F%2Fsocialprescribingacademy.org.uk%2F&amp;data=05%7C02%7Calexandria.dyer4%40nhs.net%7C1e734d4531f34f9c653b08dd7d9b2f37%7C37c354b285b047f5b22207b48d774ee3%7C0%7C0%7C638804828437956081%7CUnknown%7CTWFpbGZsb3d8eyJFbXB0eU1hcGkiOnRydWUsIlYiOiIwLjAuMDAwMCIsIlAiOiJXaW4zMiIsIkFOIjoiTWFpbCIsIldUIjoyfQ%3D%3D%7C0%7C%7C%7C&amp;sdata=%2BHtHS3u%2BRiapO2R5PCsGrlnkZjgVsYe4SieIRkDSpQw%3D&amp;reserved=0" TargetMode="External"/><Relationship Id="rId7" Type="http://schemas.openxmlformats.org/officeDocument/2006/relationships/image" Target="../media/image49.png"/><Relationship Id="rId12" Type="http://schemas.openxmlformats.org/officeDocument/2006/relationships/hyperlink" Target="https://www.surreytraininghub.co.uk/apprenticeships#gsc.tab=0" TargetMode="External"/><Relationship Id="rId17" Type="http://schemas.openxmlformats.org/officeDocument/2006/relationships/hyperlink" Target="https://www.sslmcs.co.uk/training/" TargetMode="External"/><Relationship Id="rId25" Type="http://schemas.openxmlformats.org/officeDocument/2006/relationships/hyperlink" Target="https://www.surreytraininghub.co.uk/about-primary-care#gsc.tab=0" TargetMode="External"/><Relationship Id="rId2" Type="http://schemas.openxmlformats.org/officeDocument/2006/relationships/notesSlide" Target="../notesSlides/notesSlide18.xml"/><Relationship Id="rId16" Type="http://schemas.openxmlformats.org/officeDocument/2006/relationships/hyperlink" Target="https://practiceindex.co.uk/gp/solutions/training/receptionists-in-primary-care/" TargetMode="External"/><Relationship Id="rId20" Type="http://schemas.openxmlformats.org/officeDocument/2006/relationships/hyperlink" Target="https://www.england.nhs.uk/long-read/how-to-improve-care-navigation-in-general-practice/?utm_source" TargetMode="External"/><Relationship Id="rId29" Type="http://schemas.openxmlformats.org/officeDocument/2006/relationships/slide" Target="slide27.xml"/><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hyperlink" Target="https://www.e-lfh.org.uk/programmes/care-certificate/" TargetMode="External"/><Relationship Id="rId24" Type="http://schemas.openxmlformats.org/officeDocument/2006/relationships/hyperlink" Target="https://coachingandmentoringhub.nhs.uk/" TargetMode="External"/><Relationship Id="rId5" Type="http://schemas.openxmlformats.org/officeDocument/2006/relationships/image" Target="../media/image17.png"/><Relationship Id="rId15" Type="http://schemas.openxmlformats.org/officeDocument/2006/relationships/hyperlink" Target="https://www.surreytraininghub.co.uk/training-courses#gsc.tab=0" TargetMode="External"/><Relationship Id="rId23" Type="http://schemas.openxmlformats.org/officeDocument/2006/relationships/hyperlink" Target="mailto:Helen.rotonen@surreycc.gov.uk" TargetMode="External"/><Relationship Id="rId28" Type="http://schemas.openxmlformats.org/officeDocument/2006/relationships/slide" Target="slide59.xml"/><Relationship Id="rId10" Type="http://schemas.openxmlformats.org/officeDocument/2006/relationships/hyperlink" Target="https://pma-uk.org/workshops/pma-community-health-and-wellbeing-worker-level-3-apprenticeship-standard/?portfolioCats=25" TargetMode="External"/><Relationship Id="rId19" Type="http://schemas.openxmlformats.org/officeDocument/2006/relationships/hyperlink" Target="https://www.eoeprimarycarecareers.nhs.uk/careers/receptionist-care-navigator/" TargetMode="External"/><Relationship Id="rId4" Type="http://schemas.openxmlformats.org/officeDocument/2006/relationships/image" Target="../media/image15.png"/><Relationship Id="rId9" Type="http://schemas.openxmlformats.org/officeDocument/2006/relationships/image" Target="../media/image51.png"/><Relationship Id="rId14" Type="http://schemas.openxmlformats.org/officeDocument/2006/relationships/hyperlink" Target="https://www.personalisedcareinstitute.org.uk/accredited-training/" TargetMode="External"/><Relationship Id="rId22" Type="http://schemas.openxmlformats.org/officeDocument/2006/relationships/hyperlink" Target="https://gbr01.safelinks.protection.outlook.com/?url=https%3A%2F%2Ffuture.nhs.uk%2Fsystem%2Flogin%3FnextURL%3D%252Fconnect.ti%252Fsocialprescribing%252FmessageShowThread%253FmessageId%253D27796523%2526threadId%253D14689678&amp;data=05%7C02%7Calexandria.dyer4%40nhs.net%7C1e734d4531f34f9c653b08dd7d9b2f37%7C37c354b285b047f5b22207b48d774ee3%7C0%7C0%7C638804828437979743%7CUnknown%7CTWFpbGZsb3d8eyJFbXB0eU1hcGkiOnRydWUsIlYiOiIwLjAuMDAwMCIsIlAiOiJXaW4zMiIsIkFOIjoiTWFpbCIsIldUIjoyfQ%3D%3D%7C0%7C%7C%7C&amp;sdata=Z8A9gb5fHx3vvw6Ev%2Bo3cIWaoxRD%2B4hFsb9kMEKY4Gk%3D&amp;reserved=0" TargetMode="External"/><Relationship Id="rId27" Type="http://schemas.openxmlformats.org/officeDocument/2006/relationships/slide" Target="slide21.xml"/></Relationships>
</file>

<file path=ppt/slides/_rels/slide29.xml.rels><?xml version="1.0" encoding="UTF-8" standalone="yes"?>
<Relationships xmlns="http://schemas.openxmlformats.org/package/2006/relationships"><Relationship Id="rId8" Type="http://schemas.openxmlformats.org/officeDocument/2006/relationships/hyperlink" Target="https://www.surreytraininghub.co.uk/apprenticeships#gsc.tab=0" TargetMode="External"/><Relationship Id="rId13" Type="http://schemas.openxmlformats.org/officeDocument/2006/relationships/hyperlink" Target="https://www.healthcareers.nhs.uk/explore-roles/nursing/roles-nursing" TargetMode="External"/><Relationship Id="rId18" Type="http://schemas.openxmlformats.org/officeDocument/2006/relationships/hyperlink" Target="https://www.e-lfh.org.uk/programmes/care-certificate/" TargetMode="External"/><Relationship Id="rId3" Type="http://schemas.openxmlformats.org/officeDocument/2006/relationships/image" Target="../media/image14.png"/><Relationship Id="rId7" Type="http://schemas.openxmlformats.org/officeDocument/2006/relationships/hyperlink" Target="https://pma-uk.org/workshops/business-administration-with-embedded-clinical-coding/?portfolioCats=25" TargetMode="External"/><Relationship Id="rId12" Type="http://schemas.openxmlformats.org/officeDocument/2006/relationships/hyperlink" Target="https://www.rcn.org.uk/professional-development/your-career/hca/career-paths-for-hcas" TargetMode="External"/><Relationship Id="rId17" Type="http://schemas.openxmlformats.org/officeDocument/2006/relationships/hyperlink" Target="https://practiceindex.co.uk/gp/solutions/training/receptionists-in-primary-care/" TargetMode="External"/><Relationship Id="rId2" Type="http://schemas.openxmlformats.org/officeDocument/2006/relationships/image" Target="../media/image13.png"/><Relationship Id="rId16" Type="http://schemas.openxmlformats.org/officeDocument/2006/relationships/hyperlink" Target="https://www.healthcareers.nhs.uk/working-health/working-nhs/nhs-constitution" TargetMode="External"/><Relationship Id="rId20" Type="http://schemas.openxmlformats.org/officeDocument/2006/relationships/slide" Target="slide21.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hyperlink" Target="https://www.rcn.org.uk/Professional-Development/Educational-programmes-and-services/First-Steps" TargetMode="External"/><Relationship Id="rId5" Type="http://schemas.openxmlformats.org/officeDocument/2006/relationships/image" Target="../media/image16.png"/><Relationship Id="rId15" Type="http://schemas.openxmlformats.org/officeDocument/2006/relationships/hyperlink" Target="https://www.surreytraininghub.co.uk/practice-manager#gsc.tab=0" TargetMode="External"/><Relationship Id="rId10" Type="http://schemas.openxmlformats.org/officeDocument/2006/relationships/hyperlink" Target="https://www.e-lfh.org.uk/programmes/general-practice-assistant/" TargetMode="External"/><Relationship Id="rId19" Type="http://schemas.openxmlformats.org/officeDocument/2006/relationships/hyperlink" Target="https://www.sslmcs.co.uk/training/" TargetMode="External"/><Relationship Id="rId4" Type="http://schemas.openxmlformats.org/officeDocument/2006/relationships/image" Target="../media/image15.png"/><Relationship Id="rId9" Type="http://schemas.openxmlformats.org/officeDocument/2006/relationships/slide" Target="slide70.xml"/><Relationship Id="rId14" Type="http://schemas.openxmlformats.org/officeDocument/2006/relationships/hyperlink" Target="https://www.eoeprimarycarecareers.nhs.uk/careers/administrator/?utm_source"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hyperlink" Target="https://learn.nes.nhs.scot/53331" TargetMode="External"/><Relationship Id="rId3" Type="http://schemas.openxmlformats.org/officeDocument/2006/relationships/hyperlink" Target="https://www.surreytraininghub.co.uk/practice-manager#gsc.tab=0" TargetMode="External"/><Relationship Id="rId7" Type="http://schemas.openxmlformats.org/officeDocument/2006/relationships/image" Target="../media/image16.png"/><Relationship Id="rId12" Type="http://schemas.openxmlformats.org/officeDocument/2006/relationships/hyperlink" Target="https://learn.nes.nhs.scot/51691" TargetMode="External"/><Relationship Id="rId2" Type="http://schemas.openxmlformats.org/officeDocument/2006/relationships/slideLayout" Target="../slideLayouts/slideLayout3.xml"/><Relationship Id="rId1" Type="http://schemas.openxmlformats.org/officeDocument/2006/relationships/video" Target="https://www.youtube.com/embed/U9IanUcn_Cw?start=5&amp;feature=oembed" TargetMode="External"/><Relationship Id="rId6" Type="http://schemas.openxmlformats.org/officeDocument/2006/relationships/image" Target="../media/image15.png"/><Relationship Id="rId11" Type="http://schemas.openxmlformats.org/officeDocument/2006/relationships/image" Target="../media/image18.jpeg"/><Relationship Id="rId5" Type="http://schemas.openxmlformats.org/officeDocument/2006/relationships/image" Target="../media/image14.png"/><Relationship Id="rId10" Type="http://schemas.openxmlformats.org/officeDocument/2006/relationships/hyperlink" Target="https://www.surreytraininghub.co.uk/advanced-practice#gsc.tab=0" TargetMode="External"/><Relationship Id="rId4" Type="http://schemas.openxmlformats.org/officeDocument/2006/relationships/image" Target="../media/image13.png"/><Relationship Id="rId9" Type="http://schemas.openxmlformats.org/officeDocument/2006/relationships/hyperlink" Target="https://advanced-practice.hee.nhs.uk/" TargetMode="External"/><Relationship Id="rId14" Type="http://schemas.openxmlformats.org/officeDocument/2006/relationships/hyperlink" Target="https://learn.nes.nhs.scot/53337"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www.instituteforapprenticeships.org/apprenticeships/st0070-v1-0"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47.jpeg"/><Relationship Id="rId5" Type="http://schemas.openxmlformats.org/officeDocument/2006/relationships/image" Target="../media/image46.png"/><Relationship Id="rId4" Type="http://schemas.openxmlformats.org/officeDocument/2006/relationships/hyperlink" Target="https://findapprenticeshiptraining.apprenticeships.education.gov.uk/courses/196/providers"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www.eoeprimarycarecareers.nhs.uk/careers/medical-secretary/" TargetMode="External"/><Relationship Id="rId13" Type="http://schemas.openxmlformats.org/officeDocument/2006/relationships/hyperlink" Target="https://www.healthcareers.nhs.uk/explore-roles/nursing/roles-nursing" TargetMode="External"/><Relationship Id="rId18" Type="http://schemas.openxmlformats.org/officeDocument/2006/relationships/hyperlink" Target="https://practiceindex.co.uk/gp/solutions/training/care-navigation-training-course/" TargetMode="External"/><Relationship Id="rId26" Type="http://schemas.openxmlformats.org/officeDocument/2006/relationships/hyperlink" Target="https://www.sslmcs.co.uk/training/" TargetMode="External"/><Relationship Id="rId3" Type="http://schemas.openxmlformats.org/officeDocument/2006/relationships/image" Target="../media/image14.png"/><Relationship Id="rId21" Type="http://schemas.openxmlformats.org/officeDocument/2006/relationships/hyperlink" Target="http://www.amspar.com/" TargetMode="External"/><Relationship Id="rId7" Type="http://schemas.openxmlformats.org/officeDocument/2006/relationships/hyperlink" Target="https://www.pitman-training.com/our-courses/medical-secretary-diploma-with-amspar-level-2-or-level-3-qualification/" TargetMode="External"/><Relationship Id="rId12" Type="http://schemas.openxmlformats.org/officeDocument/2006/relationships/hyperlink" Target="https://www.rcn.org.uk/professional-development/your-career/hca/career-paths-for-hcas" TargetMode="External"/><Relationship Id="rId17" Type="http://schemas.openxmlformats.org/officeDocument/2006/relationships/hyperlink" Target="https://practiceindex.co.uk/gp/solutions/training/cqc-essentials-for-administrative-staff/" TargetMode="External"/><Relationship Id="rId25" Type="http://schemas.openxmlformats.org/officeDocument/2006/relationships/hyperlink" Target="https://practiceindex.co.uk/gp/solutions/training/receptionists-in-primary-care/" TargetMode="External"/><Relationship Id="rId2" Type="http://schemas.openxmlformats.org/officeDocument/2006/relationships/image" Target="../media/image13.png"/><Relationship Id="rId16" Type="http://schemas.openxmlformats.org/officeDocument/2006/relationships/hyperlink" Target="https://practiceindex.co.uk/gp/solutions/training/an-introduction-to-medical-terminology/" TargetMode="External"/><Relationship Id="rId20" Type="http://schemas.openxmlformats.org/officeDocument/2006/relationships/hyperlink" Target="https://learninghub.nhs.uk/catalogue/administrative-triage-digital-tools-in-GP" TargetMode="Externa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hyperlink" Target="https://phlebotomycourse.uk/blog/healthcare-assistant/" TargetMode="External"/><Relationship Id="rId24" Type="http://schemas.openxmlformats.org/officeDocument/2006/relationships/slide" Target="slide34.xml"/><Relationship Id="rId5" Type="http://schemas.openxmlformats.org/officeDocument/2006/relationships/image" Target="../media/image16.png"/><Relationship Id="rId15" Type="http://schemas.openxmlformats.org/officeDocument/2006/relationships/hyperlink" Target="https://www.e-lfh.org.uk/programmes/care-certificate/" TargetMode="External"/><Relationship Id="rId23" Type="http://schemas.openxmlformats.org/officeDocument/2006/relationships/hyperlink" Target="https://www.surreytraininghub.co.uk/apprenticeships#gsc.tab=0" TargetMode="External"/><Relationship Id="rId28" Type="http://schemas.openxmlformats.org/officeDocument/2006/relationships/slide" Target="slide33.xml"/><Relationship Id="rId10" Type="http://schemas.openxmlformats.org/officeDocument/2006/relationships/hyperlink" Target="https://www.e-lfh.org.uk/programmes/general-practice-assistant/" TargetMode="External"/><Relationship Id="rId19" Type="http://schemas.openxmlformats.org/officeDocument/2006/relationships/hyperlink" Target="https://www.surreytraininghub.co.uk/training-courses#gsc.tab=0" TargetMode="External"/><Relationship Id="rId4" Type="http://schemas.openxmlformats.org/officeDocument/2006/relationships/image" Target="../media/image15.png"/><Relationship Id="rId9" Type="http://schemas.openxmlformats.org/officeDocument/2006/relationships/hyperlink" Target="https://kmpctraininghub.nhs.uk/primary-care-roles/administrative-staff-receptionists" TargetMode="External"/><Relationship Id="rId14" Type="http://schemas.openxmlformats.org/officeDocument/2006/relationships/hyperlink" Target="https://pma-uk.org/workshops/business-administration-with-embedded-clinical-coding/?portfolioCats=25" TargetMode="External"/><Relationship Id="rId22" Type="http://schemas.openxmlformats.org/officeDocument/2006/relationships/hyperlink" Target="http://www.bsmsa.org.uk/" TargetMode="External"/><Relationship Id="rId27" Type="http://schemas.openxmlformats.org/officeDocument/2006/relationships/slide" Target="slide21.xml"/></Relationships>
</file>

<file path=ppt/slides/_rels/slide32.xml.rels><?xml version="1.0" encoding="UTF-8" standalone="yes"?>
<Relationships xmlns="http://schemas.openxmlformats.org/package/2006/relationships"><Relationship Id="rId8" Type="http://schemas.openxmlformats.org/officeDocument/2006/relationships/hyperlink" Target="https://www.surreytraininghub.co.uk/primary-care-roles#gsc.tab=0" TargetMode="External"/><Relationship Id="rId13" Type="http://schemas.openxmlformats.org/officeDocument/2006/relationships/hyperlink" Target="https://phlebotomycourse.uk/blog/healthcare-assistant/" TargetMode="External"/><Relationship Id="rId18" Type="http://schemas.openxmlformats.org/officeDocument/2006/relationships/hyperlink" Target="https://www.surreytraininghub.co.uk/apprenticeships#gsc.tab=0" TargetMode="External"/><Relationship Id="rId3" Type="http://schemas.openxmlformats.org/officeDocument/2006/relationships/image" Target="../media/image52.png"/><Relationship Id="rId21" Type="http://schemas.openxmlformats.org/officeDocument/2006/relationships/slide" Target="slide49.xml"/><Relationship Id="rId7" Type="http://schemas.openxmlformats.org/officeDocument/2006/relationships/slide" Target="slide21.xml"/><Relationship Id="rId12" Type="http://schemas.openxmlformats.org/officeDocument/2006/relationships/hyperlink" Target="https://www.e-lfh.org.uk/programmes/general-practice-assistant/" TargetMode="External"/><Relationship Id="rId17" Type="http://schemas.openxmlformats.org/officeDocument/2006/relationships/image" Target="../media/image53.png"/><Relationship Id="rId25" Type="http://schemas.openxmlformats.org/officeDocument/2006/relationships/hyperlink" Target="https://gbr01.safelinks.protection.outlook.com/?url=https%3A%2F%2Fsurreyccg.res-systems.net%2FPAD%2FGuidelines%2FDetail%2F5198&amp;data=05%7C02%7Calexandria.dyer4%40nhs.net%7Cbdb4b1ff9b61481ca4ca08dd96d021c6%7C37c354b285b047f5b22207b48d774ee3%7C0%7C0%7C638832542876410014%7CUnknown%7CTWFpbGZsb3d8eyJFbXB0eU1hcGkiOnRydWUsIlYiOiIwLjAuMDAwMCIsIlAiOiJXaW4zMiIsIkFOIjoiTWFpbCIsIldUIjoyfQ%3D%3D%7C0%7C%7C%7C&amp;sdata=Qw1a8a27pOwzUATqxt%2FAXxHywkGBGnakY64XsYRIDNs%3D&amp;reserved=0" TargetMode="External"/><Relationship Id="rId2" Type="http://schemas.openxmlformats.org/officeDocument/2006/relationships/notesSlide" Target="../notesSlides/notesSlide20.xml"/><Relationship Id="rId16" Type="http://schemas.openxmlformats.org/officeDocument/2006/relationships/hyperlink" Target="https://inspections.pharmacyregulation.org/standards" TargetMode="External"/><Relationship Id="rId20" Type="http://schemas.openxmlformats.org/officeDocument/2006/relationships/slide" Target="slide33.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hyperlink" Target="https://learninghub.nhs.uk/catalogue/administrative-triage-digital-tools-in-GP" TargetMode="External"/><Relationship Id="rId24" Type="http://schemas.openxmlformats.org/officeDocument/2006/relationships/hyperlink" Target="https://gbr01.safelinks.protection.outlook.com/?url=https%3A%2F%2Fsurreyccg.res-systems.net%2FPAD%2FContent%2FDocuments%2F2%2FSection%25205%2520-%2520Prescribing%2520situations%2520and%2520issues%2520(Processes)%2520Oct%25202023.pdf&amp;data=05%7C02%7Calexandria.dyer4%40nhs.net%7Cbdb4b1ff9b61481ca4ca08dd96d021c6%7C37c354b285b047f5b22207b48d774ee3%7C0%7C0%7C638832542876397014%7CUnknown%7CTWFpbGZsb3d8eyJFbXB0eU1hcGkiOnRydWUsIlYiOiIwLjAuMDAwMCIsIlAiOiJXaW4zMiIsIkFOIjoiTWFpbCIsIldUIjoyfQ%3D%3D%7C0%7C%7C%7C&amp;sdata=kgL95h6vflWl3UXyhXhZyW5SNMYYh4vbVJyzO6oOJtE%3D&amp;reserved=0" TargetMode="External"/><Relationship Id="rId5" Type="http://schemas.openxmlformats.org/officeDocument/2006/relationships/image" Target="../media/image15.png"/><Relationship Id="rId15" Type="http://schemas.openxmlformats.org/officeDocument/2006/relationships/hyperlink" Target="https://www.healthcareers.nhs.uk/explore-roles/nursing/roles-nursing" TargetMode="External"/><Relationship Id="rId23" Type="http://schemas.openxmlformats.org/officeDocument/2006/relationships/hyperlink" Target="https://gbr01.safelinks.protection.outlook.com/?url=https%3A%2F%2Fsurreyccg.res-systems.net%2FPAD%2FGuidelines%2FDetail%2F4401&amp;data=05%7C02%7Calexandria.dyer4%40nhs.net%7Cbdb4b1ff9b61481ca4ca08dd96d021c6%7C37c354b285b047f5b22207b48d774ee3%7C0%7C0%7C638832542876378437%7CUnknown%7CTWFpbGZsb3d8eyJFbXB0eU1hcGkiOnRydWUsIlYiOiIwLjAuMDAwMCIsIlAiOiJXaW4zMiIsIkFOIjoiTWFpbCIsIldUIjoyfQ%3D%3D%7C0%7C%7C%7C&amp;sdata=cP6zpwkRqbLcIGCLurdSYcjjBNeN8twvEEbhJGQ0Upk%3D&amp;reserved=0" TargetMode="External"/><Relationship Id="rId10" Type="http://schemas.openxmlformats.org/officeDocument/2006/relationships/hyperlink" Target="https://www.surreytraininghub.co.uk/training-courses#gsc.tab=0" TargetMode="External"/><Relationship Id="rId19" Type="http://schemas.openxmlformats.org/officeDocument/2006/relationships/hyperlink" Target="https://findapprenticeshiptraining.apprenticeships.education.gov.uk/courses/104/providers" TargetMode="External"/><Relationship Id="rId4" Type="http://schemas.microsoft.com/office/2007/relationships/hdphoto" Target="../media/hdphoto1.wdp"/><Relationship Id="rId9" Type="http://schemas.openxmlformats.org/officeDocument/2006/relationships/image" Target="../media/image13.png"/><Relationship Id="rId14" Type="http://schemas.openxmlformats.org/officeDocument/2006/relationships/hyperlink" Target="https://www.rcn.org.uk/professional-development/your-career/hca/career-paths-for-hcas" TargetMode="External"/><Relationship Id="rId22" Type="http://schemas.openxmlformats.org/officeDocument/2006/relationships/hyperlink" Target="https://practiceindex.co.uk/gp/solutions/training/receptionists-in-primary-care/"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www.e-lfh.org.uk/wp-content/uploads/2024/04/5.-FAQ-v15-Apr23.pdf" TargetMode="External"/><Relationship Id="rId13" Type="http://schemas.openxmlformats.org/officeDocument/2006/relationships/hyperlink" Target="https://www.rcn.org.uk/Professional-Development/Educational-programmes-and-services/First-Steps" TargetMode="External"/><Relationship Id="rId18" Type="http://schemas.openxmlformats.org/officeDocument/2006/relationships/image" Target="../media/image13.png"/><Relationship Id="rId26" Type="http://schemas.openxmlformats.org/officeDocument/2006/relationships/slide" Target="slide57.xml"/><Relationship Id="rId3" Type="http://schemas.openxmlformats.org/officeDocument/2006/relationships/hyperlink" Target="https://www.e-lfh.org.uk/programmes/general-practice-assistant/" TargetMode="External"/><Relationship Id="rId21" Type="http://schemas.openxmlformats.org/officeDocument/2006/relationships/hyperlink" Target="https://www.surreytraininghub.co.uk/leadership-and-management#gsc.tab=0" TargetMode="External"/><Relationship Id="rId7" Type="http://schemas.openxmlformats.org/officeDocument/2006/relationships/hyperlink" Target="https://pma-uk.org/workshops/pma-business-administration-gp-assistant-contextualised/?portfolioCats=25" TargetMode="External"/><Relationship Id="rId12" Type="http://schemas.openxmlformats.org/officeDocument/2006/relationships/slide" Target="slide35.xml"/><Relationship Id="rId17" Type="http://schemas.openxmlformats.org/officeDocument/2006/relationships/hyperlink" Target="https://www.surreytraininghub.co.uk/about-primary-care#gsc.tab=0" TargetMode="External"/><Relationship Id="rId25" Type="http://schemas.openxmlformats.org/officeDocument/2006/relationships/image" Target="../media/image17.png"/><Relationship Id="rId2" Type="http://schemas.openxmlformats.org/officeDocument/2006/relationships/notesSlide" Target="../notesSlides/notesSlide21.xml"/><Relationship Id="rId16" Type="http://schemas.openxmlformats.org/officeDocument/2006/relationships/hyperlink" Target="https://www.surreytraininghub.co.uk/general-practice-assistant#gsc.tab=0" TargetMode="External"/><Relationship Id="rId20" Type="http://schemas.openxmlformats.org/officeDocument/2006/relationships/hyperlink" Target="https://www.surreytraininghub.co.uk/your-health-and-wellbeing#gsc.tab=0" TargetMode="External"/><Relationship Id="rId29" Type="http://schemas.openxmlformats.org/officeDocument/2006/relationships/slide" Target="slide51.xml"/><Relationship Id="rId1" Type="http://schemas.openxmlformats.org/officeDocument/2006/relationships/slideLayout" Target="../slideLayouts/slideLayout2.xml"/><Relationship Id="rId6" Type="http://schemas.openxmlformats.org/officeDocument/2006/relationships/hyperlink" Target="https://www.e-lfh.org.uk/programmes/care-certificate/" TargetMode="External"/><Relationship Id="rId11" Type="http://schemas.openxmlformats.org/officeDocument/2006/relationships/hyperlink" Target="https://www.sslmcs.co.uk/training/" TargetMode="External"/><Relationship Id="rId24" Type="http://schemas.openxmlformats.org/officeDocument/2006/relationships/image" Target="../media/image16.png"/><Relationship Id="rId32" Type="http://schemas.openxmlformats.org/officeDocument/2006/relationships/slide" Target="slide56.xml"/><Relationship Id="rId5" Type="http://schemas.openxmlformats.org/officeDocument/2006/relationships/hyperlink" Target="mailto:syheartlandsicb.surreytraininghub@nhs.net" TargetMode="External"/><Relationship Id="rId15" Type="http://schemas.openxmlformats.org/officeDocument/2006/relationships/hyperlink" Target="https://www.healthcareers.nhs.uk/explore-roles/nursing/roles-nursing" TargetMode="External"/><Relationship Id="rId23" Type="http://schemas.openxmlformats.org/officeDocument/2006/relationships/image" Target="../media/image15.png"/><Relationship Id="rId28" Type="http://schemas.openxmlformats.org/officeDocument/2006/relationships/slide" Target="slide62.xml"/><Relationship Id="rId10" Type="http://schemas.openxmlformats.org/officeDocument/2006/relationships/hyperlink" Target="https://practiceindex.co.uk/gp/solutions/training/receptionists-in-primary-care/" TargetMode="External"/><Relationship Id="rId19" Type="http://schemas.openxmlformats.org/officeDocument/2006/relationships/hyperlink" Target="https://www.surreytraininghub.co.uk/apprenticeships#gsc.tab=0" TargetMode="External"/><Relationship Id="rId31" Type="http://schemas.openxmlformats.org/officeDocument/2006/relationships/slide" Target="slide21.xml"/><Relationship Id="rId4" Type="http://schemas.openxmlformats.org/officeDocument/2006/relationships/hyperlink" Target="https://view.officeapps.live.com/op/view.aspx?src=https%3A%2F%2Fsecure.toolkitfiles.co.uk%2Fclients%2F40995%2Fsitedata%2Ffiles%2FGP-Assistant-Flyer.docx&amp;wdOrigin=BROWSELINK" TargetMode="External"/><Relationship Id="rId9" Type="http://schemas.openxmlformats.org/officeDocument/2006/relationships/hyperlink" Target="https://www.e-lfh.org.uk/wp-content/uploads/2023/11/2.-GPA-Job-Specification-final-Nov23.pdf" TargetMode="External"/><Relationship Id="rId14" Type="http://schemas.openxmlformats.org/officeDocument/2006/relationships/hyperlink" Target="https://www.rcn.org.uk/professional-development/your-career/hca/career-paths-for-hcas" TargetMode="External"/><Relationship Id="rId22" Type="http://schemas.openxmlformats.org/officeDocument/2006/relationships/image" Target="../media/image14.png"/><Relationship Id="rId27" Type="http://schemas.openxmlformats.org/officeDocument/2006/relationships/slide" Target="slide60.xml"/><Relationship Id="rId30" Type="http://schemas.openxmlformats.org/officeDocument/2006/relationships/slide" Target="slide53.xml"/></Relationships>
</file>

<file path=ppt/slides/_rels/slide34.xml.rels><?xml version="1.0" encoding="UTF-8" standalone="yes"?>
<Relationships xmlns="http://schemas.openxmlformats.org/package/2006/relationships"><Relationship Id="rId8" Type="http://schemas.openxmlformats.org/officeDocument/2006/relationships/hyperlink" Target="https://practiceindex.co.uk/gp/solutions/training/receptionists-in-primary-care/" TargetMode="External"/><Relationship Id="rId13" Type="http://schemas.openxmlformats.org/officeDocument/2006/relationships/hyperlink" Target="https://www.leadershipacademy.nhs.uk/" TargetMode="External"/><Relationship Id="rId3" Type="http://schemas.openxmlformats.org/officeDocument/2006/relationships/image" Target="../media/image14.png"/><Relationship Id="rId7" Type="http://schemas.openxmlformats.org/officeDocument/2006/relationships/hyperlink" Target="https://www.pitman-training.com/our-courses/medical-secretary-diploma-with-amspar-level-2-or-level-3-qualification/" TargetMode="External"/><Relationship Id="rId12" Type="http://schemas.openxmlformats.org/officeDocument/2006/relationships/hyperlink" Target="https://www.futurelearn.com/" TargetMode="External"/><Relationship Id="rId17" Type="http://schemas.openxmlformats.org/officeDocument/2006/relationships/slide" Target="slide33.xml"/><Relationship Id="rId2" Type="http://schemas.openxmlformats.org/officeDocument/2006/relationships/image" Target="../media/image13.png"/><Relationship Id="rId16" Type="http://schemas.openxmlformats.org/officeDocument/2006/relationships/slide" Target="slide31.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hyperlink" Target="https://support.microsoft.com/en-us/training" TargetMode="External"/><Relationship Id="rId5" Type="http://schemas.openxmlformats.org/officeDocument/2006/relationships/image" Target="../media/image16.png"/><Relationship Id="rId15" Type="http://schemas.openxmlformats.org/officeDocument/2006/relationships/hyperlink" Target="https://www.skillsforhealth.org.uk/" TargetMode="External"/><Relationship Id="rId10" Type="http://schemas.openxmlformats.org/officeDocument/2006/relationships/slide" Target="slide21.xml"/><Relationship Id="rId4" Type="http://schemas.openxmlformats.org/officeDocument/2006/relationships/image" Target="../media/image15.png"/><Relationship Id="rId9" Type="http://schemas.openxmlformats.org/officeDocument/2006/relationships/hyperlink" Target="https://www.sslmcs.co.uk/training/" TargetMode="External"/><Relationship Id="rId14" Type="http://schemas.openxmlformats.org/officeDocument/2006/relationships/hyperlink" Target="https://www.e-lfh.org.uk/"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s://portal.e-lfh.org.uk/Catalogue/Index?HierarchyId=0_37827&amp;programmeId=37827" TargetMode="External"/><Relationship Id="rId13" Type="http://schemas.openxmlformats.org/officeDocument/2006/relationships/image" Target="../media/image13.png"/><Relationship Id="rId18" Type="http://schemas.openxmlformats.org/officeDocument/2006/relationships/hyperlink" Target="https://www.healthcareers.nhs.uk/explore-roles/nursing/roles-nursing" TargetMode="External"/><Relationship Id="rId26" Type="http://schemas.openxmlformats.org/officeDocument/2006/relationships/slide" Target="slide60.xml"/><Relationship Id="rId3" Type="http://schemas.openxmlformats.org/officeDocument/2006/relationships/image" Target="../media/image14.png"/><Relationship Id="rId21" Type="http://schemas.openxmlformats.org/officeDocument/2006/relationships/hyperlink" Target="https://www.berkshireandsurreypathologyservices.nhs.uk/?" TargetMode="External"/><Relationship Id="rId7" Type="http://schemas.openxmlformats.org/officeDocument/2006/relationships/hyperlink" Target="https://www.e-lfh.org.uk/programmes/care-certificate/" TargetMode="External"/><Relationship Id="rId12" Type="http://schemas.openxmlformats.org/officeDocument/2006/relationships/hyperlink" Target="https://www.surreytraininghub.co.uk/primary-care-roles#gsc.tab=0" TargetMode="External"/><Relationship Id="rId17" Type="http://schemas.openxmlformats.org/officeDocument/2006/relationships/hyperlink" Target="https://www.rcn.org.uk/professional-development/your-career/hca/career-paths-for-hcas" TargetMode="External"/><Relationship Id="rId25" Type="http://schemas.openxmlformats.org/officeDocument/2006/relationships/slide" Target="slide59.xml"/><Relationship Id="rId2" Type="http://schemas.openxmlformats.org/officeDocument/2006/relationships/notesSlide" Target="../notesSlides/notesSlide22.xml"/><Relationship Id="rId16" Type="http://schemas.openxmlformats.org/officeDocument/2006/relationships/hyperlink" Target="https://phlebotomycourse.uk/blog/healthcare-assistant/" TargetMode="External"/><Relationship Id="rId20" Type="http://schemas.openxmlformats.org/officeDocument/2006/relationships/hyperlink" Target="https://phlebotomycourse.uk/advanced-phlebotomy-competency-training/" TargetMode="Externa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slide" Target="slide21.xml"/><Relationship Id="rId24" Type="http://schemas.openxmlformats.org/officeDocument/2006/relationships/slide" Target="slide33.xml"/><Relationship Id="rId5" Type="http://schemas.openxmlformats.org/officeDocument/2006/relationships/image" Target="../media/image16.png"/><Relationship Id="rId15" Type="http://schemas.openxmlformats.org/officeDocument/2006/relationships/hyperlink" Target="https://www.e-lfh.org.uk/programmes/general-practice-assistant/" TargetMode="External"/><Relationship Id="rId23" Type="http://schemas.openxmlformats.org/officeDocument/2006/relationships/hyperlink" Target="https://shop.skillsforhealth.org.uk/courses/cstf-infection-prevention-and-control-level-1-non-clinical/?_gl=1*1rmgddn*_up*MQ..&amp;gclid=EAIaIQobChMI08ed2-WAiQMVtqJQBh3p1iECEAAYAiAAEgLAF_D_BwE" TargetMode="External"/><Relationship Id="rId10" Type="http://schemas.openxmlformats.org/officeDocument/2006/relationships/hyperlink" Target="https://caringforcare.co.uk/courses/phlebotomy-venepuncture-training/?msclkid=7f0d7959600e1997e86a115bb9cf151d&amp;utm_source=bing&amp;utm_medium=cpc&amp;utm_campaign=Venepuncture%20Training%20%2BPM&amp;utm_term=phlebotomy%20course&amp;utm_content=Phlebotomy%20Training%2BPM" TargetMode="External"/><Relationship Id="rId19" Type="http://schemas.openxmlformats.org/officeDocument/2006/relationships/image" Target="../media/image53.png"/><Relationship Id="rId4" Type="http://schemas.openxmlformats.org/officeDocument/2006/relationships/image" Target="../media/image15.png"/><Relationship Id="rId9" Type="http://schemas.openxmlformats.org/officeDocument/2006/relationships/hyperlink" Target="https://tools.skillsforhealth.org.uk/competence-details/html/4381/" TargetMode="External"/><Relationship Id="rId14" Type="http://schemas.openxmlformats.org/officeDocument/2006/relationships/hyperlink" Target="https://www.berkshireandsurreypathologyservices.nhs.uk/" TargetMode="External"/><Relationship Id="rId22" Type="http://schemas.openxmlformats.org/officeDocument/2006/relationships/hyperlink" Target="https://www.skillsforhealth.org.uk/article/the-ultimate-guide-to-phlebotomy-training/"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s://www.amspar.org/qualifications/level-5-courses/" TargetMode="External"/><Relationship Id="rId13" Type="http://schemas.openxmlformats.org/officeDocument/2006/relationships/hyperlink" Target="https://practiceindex.co.uk/gp/solutions/training/bundles/practice-manager-bundle" TargetMode="External"/><Relationship Id="rId18" Type="http://schemas.openxmlformats.org/officeDocument/2006/relationships/hyperlink" Target="https://pma-uk.org/workshops/pma-evolved-leader-incorporating-the-operations-departmental-manager-level-5-apprenticeship-standard/?portfolioCats=25" TargetMode="External"/><Relationship Id="rId3" Type="http://schemas.openxmlformats.org/officeDocument/2006/relationships/image" Target="../media/image15.png"/><Relationship Id="rId21" Type="http://schemas.openxmlformats.org/officeDocument/2006/relationships/slide" Target="slide21.xml"/><Relationship Id="rId7" Type="http://schemas.openxmlformats.org/officeDocument/2006/relationships/hyperlink" Target="https://www.dynamictraining.org.uk/apprenticeship-programmes/business-administrator-medical-administrator/" TargetMode="External"/><Relationship Id="rId12" Type="http://schemas.openxmlformats.org/officeDocument/2006/relationships/hyperlink" Target="https://practiceindex.co.uk/gp/solutions/training/telephone-triage-for-receptionists/" TargetMode="External"/><Relationship Id="rId17" Type="http://schemas.openxmlformats.org/officeDocument/2006/relationships/hyperlink" Target="https://www.surreytraininghub.co.uk/apprenticeships#gsc.tab=0" TargetMode="External"/><Relationship Id="rId2" Type="http://schemas.openxmlformats.org/officeDocument/2006/relationships/image" Target="../media/image14.png"/><Relationship Id="rId16" Type="http://schemas.openxmlformats.org/officeDocument/2006/relationships/hyperlink" Target="https://www.sslmcs.co.uk/training/" TargetMode="External"/><Relationship Id="rId20" Type="http://schemas.openxmlformats.org/officeDocument/2006/relationships/hyperlink" Target="https://findapprenticeshiptraining.apprenticeships.education.gov.uk/courses/104/providers" TargetMode="Externa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hyperlink" Target="https://practiceindex.co.uk/gp/solutions/training/emis-awareness/" TargetMode="External"/><Relationship Id="rId5" Type="http://schemas.openxmlformats.org/officeDocument/2006/relationships/image" Target="../media/image17.png"/><Relationship Id="rId15" Type="http://schemas.openxmlformats.org/officeDocument/2006/relationships/hyperlink" Target="https://practiceindex.co.uk/gp/solutions/training/bundles/gp-training-bundle" TargetMode="External"/><Relationship Id="rId10" Type="http://schemas.openxmlformats.org/officeDocument/2006/relationships/hyperlink" Target="https://www.amspar.org/qualifications/level-5-courses/l5-qualification-handbook/" TargetMode="External"/><Relationship Id="rId19" Type="http://schemas.openxmlformats.org/officeDocument/2006/relationships/hyperlink" Target="https://www.instituteforapprenticeships.org/apprenticeship-standards/st0385-v1-4" TargetMode="External"/><Relationship Id="rId4" Type="http://schemas.openxmlformats.org/officeDocument/2006/relationships/image" Target="../media/image16.png"/><Relationship Id="rId9" Type="http://schemas.openxmlformats.org/officeDocument/2006/relationships/hyperlink" Target="https://www.amspar.org/qualifications/qualification-costs/" TargetMode="External"/><Relationship Id="rId14" Type="http://schemas.openxmlformats.org/officeDocument/2006/relationships/hyperlink" Target="https://practiceindex.co.uk/gp/solutions/training/bundles/leadership-management-bundle" TargetMode="External"/><Relationship Id="rId22" Type="http://schemas.openxmlformats.org/officeDocument/2006/relationships/slide" Target="slide37.xml"/></Relationships>
</file>

<file path=ppt/slides/_rels/slide3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hyperlink" Target="https://www.sslmcs.co.uk/training/" TargetMode="External"/><Relationship Id="rId18" Type="http://schemas.openxmlformats.org/officeDocument/2006/relationships/slide" Target="slide38.xml"/><Relationship Id="rId3" Type="http://schemas.openxmlformats.org/officeDocument/2006/relationships/image" Target="../media/image14.png"/><Relationship Id="rId7" Type="http://schemas.openxmlformats.org/officeDocument/2006/relationships/slide" Target="slide21.xml"/><Relationship Id="rId12" Type="http://schemas.openxmlformats.org/officeDocument/2006/relationships/hyperlink" Target="https://www.instituteforapprenticeships.org/apprenticeship-standards/st0385-v1-4" TargetMode="External"/><Relationship Id="rId17" Type="http://schemas.openxmlformats.org/officeDocument/2006/relationships/hyperlink" Target="https://practiceindex.co.uk/gp/solutions/training/coaching-and-mentoring-teams/" TargetMode="External"/><Relationship Id="rId2" Type="http://schemas.openxmlformats.org/officeDocument/2006/relationships/notesSlide" Target="../notesSlides/notesSlide23.xml"/><Relationship Id="rId16" Type="http://schemas.openxmlformats.org/officeDocument/2006/relationships/hyperlink" Target="https://pma-uk.org/workshops/pma-innovative-leader-incorporating-the-team-leader-supervisor-level-3-apprenticeship-standard/?portfolioCats=25" TargetMode="Externa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hyperlink" Target="https://pma-uk.org/workshops/pma-evolved-leader-incorporating-the-operations-departmental-manager-level-5-apprenticeship-standard/?portfolioCats=25" TargetMode="External"/><Relationship Id="rId5" Type="http://schemas.openxmlformats.org/officeDocument/2006/relationships/image" Target="../media/image16.png"/><Relationship Id="rId15" Type="http://schemas.openxmlformats.org/officeDocument/2006/relationships/hyperlink" Target="https://practiceindex.co.uk/gp/solutions/training/telephone-triage-for-receptionists/" TargetMode="External"/><Relationship Id="rId10" Type="http://schemas.openxmlformats.org/officeDocument/2006/relationships/hyperlink" Target="https://www.surreytraininghub.co.uk/apprenticeships#gsc.tab=0" TargetMode="External"/><Relationship Id="rId4" Type="http://schemas.openxmlformats.org/officeDocument/2006/relationships/image" Target="../media/image15.png"/><Relationship Id="rId9" Type="http://schemas.openxmlformats.org/officeDocument/2006/relationships/hyperlink" Target="https://practiceindex.co.uk/gp/solutions/training/bundles/practice-manager-bundle" TargetMode="External"/><Relationship Id="rId14" Type="http://schemas.openxmlformats.org/officeDocument/2006/relationships/hyperlink" Target="https://www.amspar.org/qualifications/level-5-courses/" TargetMode="External"/></Relationships>
</file>

<file path=ppt/slides/_rels/slide38.xml.rels><?xml version="1.0" encoding="UTF-8" standalone="yes"?>
<Relationships xmlns="http://schemas.openxmlformats.org/package/2006/relationships"><Relationship Id="rId8" Type="http://schemas.openxmlformats.org/officeDocument/2006/relationships/slide" Target="slide21.xml"/><Relationship Id="rId13" Type="http://schemas.openxmlformats.org/officeDocument/2006/relationships/hyperlink" Target="https://www.leadershipacademy.nhs.uk/" TargetMode="External"/><Relationship Id="rId3" Type="http://schemas.openxmlformats.org/officeDocument/2006/relationships/image" Target="../media/image14.png"/><Relationship Id="rId7" Type="http://schemas.openxmlformats.org/officeDocument/2006/relationships/hyperlink" Target="https://pma-uk.org/workshops/pma-senior-manager-incorporating-the-senior-leader-level-7-apprenticeship-standard/?portfolioCats=25" TargetMode="External"/><Relationship Id="rId12" Type="http://schemas.openxmlformats.org/officeDocument/2006/relationships/hyperlink" Target="https://www.hfma.org.uk/education-items/diploma-advanced-primary-care-management?utm_source=chatgpt.com" TargetMode="External"/><Relationship Id="rId2" Type="http://schemas.microsoft.com/office/2018/10/relationships/comments" Target="../comments/modernComment_120_0.xml"/><Relationship Id="rId16" Type="http://schemas.openxmlformats.org/officeDocument/2006/relationships/hyperlink" Target="https://www.igpm.org.uk/accreditation" TargetMode="Externa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hyperlink" Target="https://pma-uk.org/workshops/primary-care-management-programme/?utm_source=chatgpt.com" TargetMode="External"/><Relationship Id="rId5" Type="http://schemas.openxmlformats.org/officeDocument/2006/relationships/image" Target="../media/image16.png"/><Relationship Id="rId15" Type="http://schemas.openxmlformats.org/officeDocument/2006/relationships/hyperlink" Target="https://www.surreytraininghub.co.uk/leadership-and-management#gsc.tab=0" TargetMode="External"/><Relationship Id="rId10" Type="http://schemas.openxmlformats.org/officeDocument/2006/relationships/hyperlink" Target="https://inpd.co.uk/course/operational-management-cmi-level-5" TargetMode="External"/><Relationship Id="rId4" Type="http://schemas.openxmlformats.org/officeDocument/2006/relationships/image" Target="../media/image15.png"/><Relationship Id="rId9" Type="http://schemas.openxmlformats.org/officeDocument/2006/relationships/image" Target="../media/image13.png"/><Relationship Id="rId14" Type="http://schemas.openxmlformats.org/officeDocument/2006/relationships/hyperlink" Target="https://www.leadershipacademy.nhs.uk/programmes/mary-seacole-programme/"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skillsengland.education.gov.uk/apprenticeships/st0385-v1-4"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45.jpeg"/><Relationship Id="rId5" Type="http://schemas.openxmlformats.org/officeDocument/2006/relationships/image" Target="../media/image44.png"/><Relationship Id="rId4" Type="http://schemas.openxmlformats.org/officeDocument/2006/relationships/hyperlink" Target="https://findapprenticeshiptraining.apprenticeships.education.gov.uk/courses/104/providers"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www.leadershipacademy.nhs.uk/programmes/" TargetMode="External"/><Relationship Id="rId3" Type="http://schemas.openxmlformats.org/officeDocument/2006/relationships/hyperlink" Target="https://www.youtube.com/watch?v=SC0ljWhYzt8" TargetMode="External"/><Relationship Id="rId7" Type="http://schemas.openxmlformats.org/officeDocument/2006/relationships/hyperlink" Target="https://www.surreyheartlands.org/academy-leadership-development-opportunities?utm_source=chatgpt.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england.nhs.uk/leaders/nhs-leadership-and-management-development-programme/?utm_source=chatgpt.com" TargetMode="External"/><Relationship Id="rId11" Type="http://schemas.openxmlformats.org/officeDocument/2006/relationships/hyperlink" Target="https://www.surreytraininghub.co.uk/leadership-and-management" TargetMode="External"/><Relationship Id="rId5" Type="http://schemas.openxmlformats.org/officeDocument/2006/relationships/hyperlink" Target="https://www.leadershipacademy.nhs.uk/?utm_source=chatgpt.com" TargetMode="External"/><Relationship Id="rId10" Type="http://schemas.openxmlformats.org/officeDocument/2006/relationships/hyperlink" Target="https://www.surreytraininghub.co.uk/protected-learning-time-plt" TargetMode="External"/><Relationship Id="rId4" Type="http://schemas.openxmlformats.org/officeDocument/2006/relationships/slide" Target="slide3.xml"/><Relationship Id="rId9" Type="http://schemas.openxmlformats.org/officeDocument/2006/relationships/hyperlink" Target="https://leadershipacademy.nhs.uk/learning-hub-has-moved/" TargetMode="External"/></Relationships>
</file>

<file path=ppt/slides/_rels/slide40.xml.rels><?xml version="1.0" encoding="UTF-8" standalone="yes"?>
<Relationships xmlns="http://schemas.openxmlformats.org/package/2006/relationships"><Relationship Id="rId8" Type="http://schemas.openxmlformats.org/officeDocument/2006/relationships/hyperlink" Target="https://www.england.nhs.uk/improvement-hub/" TargetMode="External"/><Relationship Id="rId13" Type="http://schemas.openxmlformats.org/officeDocument/2006/relationships/hyperlink" Target="https://practiceindex.co.uk/gp/solutions/training/cqc-essentials-for-managers/" TargetMode="External"/><Relationship Id="rId18" Type="http://schemas.openxmlformats.org/officeDocument/2006/relationships/hyperlink" Target="https://www.sslmcs.co.uk/training/" TargetMode="External"/><Relationship Id="rId3" Type="http://schemas.openxmlformats.org/officeDocument/2006/relationships/image" Target="../media/image14.png"/><Relationship Id="rId7" Type="http://schemas.openxmlformats.org/officeDocument/2006/relationships/hyperlink" Target="https://www.leadershipacademy.nhs.uk/" TargetMode="External"/><Relationship Id="rId12" Type="http://schemas.openxmlformats.org/officeDocument/2006/relationships/hyperlink" Target="https://www.cpduk.co.uk/courses/advancing-quality-alliance-quality-service-improvement-and-redesign-qsir-practitioner" TargetMode="External"/><Relationship Id="rId17" Type="http://schemas.openxmlformats.org/officeDocument/2006/relationships/hyperlink" Target="https://www.surreytraininghub.co.uk/leadership-and-management#gsc.tab=0" TargetMode="External"/><Relationship Id="rId2" Type="http://schemas.openxmlformats.org/officeDocument/2006/relationships/image" Target="../media/image13.png"/><Relationship Id="rId16" Type="http://schemas.openxmlformats.org/officeDocument/2006/relationships/hyperlink" Target="https://www.ihi.org/education/certified-professional-patient-safety-cpps?hsa_acc=5190123572&amp;hsa_cam=17475005437&amp;hsa_grp=1137995484480145&amp;hsa_ad=&amp;hsa_src=o&amp;hsa_tgt=kwd-71125390856570%3Aloc-188&amp;hsa_kw=patient%20safety%20officer%20certification&amp;hsa_mt=b&amp;hsa_net=adwords&amp;hsa_ver=3&amp;msclkid=5bdbae7d7e031b77d823c651231594f2" TargetMode="Externa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hyperlink" Target="https://www.hqip.org.uk/training-events/" TargetMode="External"/><Relationship Id="rId5" Type="http://schemas.openxmlformats.org/officeDocument/2006/relationships/image" Target="../media/image16.png"/><Relationship Id="rId15" Type="http://schemas.openxmlformats.org/officeDocument/2006/relationships/hyperlink" Target="https://practiceindex.co.uk/gp/solutions/hub/policy-manager/" TargetMode="External"/><Relationship Id="rId10" Type="http://schemas.openxmlformats.org/officeDocument/2006/relationships/hyperlink" Target="https://q.health.org.uk/" TargetMode="External"/><Relationship Id="rId19" Type="http://schemas.openxmlformats.org/officeDocument/2006/relationships/hyperlink" Target="https://ihm.org.uk/" TargetMode="External"/><Relationship Id="rId4" Type="http://schemas.openxmlformats.org/officeDocument/2006/relationships/image" Target="../media/image15.png"/><Relationship Id="rId9" Type="http://schemas.openxmlformats.org/officeDocument/2006/relationships/hyperlink" Target="https://www.england.nhs.uk/patient-safety/" TargetMode="External"/><Relationship Id="rId14" Type="http://schemas.openxmlformats.org/officeDocument/2006/relationships/slide" Target="slide21.xml"/></Relationships>
</file>

<file path=ppt/slides/_rels/slide4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slide" Target="slide21.xml"/><Relationship Id="rId3" Type="http://schemas.openxmlformats.org/officeDocument/2006/relationships/image" Target="../media/image14.png"/><Relationship Id="rId7" Type="http://schemas.openxmlformats.org/officeDocument/2006/relationships/hyperlink" Target="https://www.surreytraininghub.co.uk/learning-environment?utm_source" TargetMode="External"/><Relationship Id="rId12" Type="http://schemas.openxmlformats.org/officeDocument/2006/relationships/hyperlink" Target="https://www.surreytraininghub.co.uk/learning-environment#gsc.tab=0"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hyperlink" Target="https://www.england.nhs.uk/futurenhs-platform/?utm_source" TargetMode="External"/><Relationship Id="rId5" Type="http://schemas.openxmlformats.org/officeDocument/2006/relationships/image" Target="../media/image16.png"/><Relationship Id="rId10" Type="http://schemas.openxmlformats.org/officeDocument/2006/relationships/hyperlink" Target="https://www.surreytraininghub.co.uk/leadership-and-management#gsc.tab=0" TargetMode="External"/><Relationship Id="rId4" Type="http://schemas.openxmlformats.org/officeDocument/2006/relationships/image" Target="../media/image15.png"/><Relationship Id="rId9" Type="http://schemas.openxmlformats.org/officeDocument/2006/relationships/hyperlink" Target="https://www.e-lfh.org.uk/programmes/supervision-for-multi-professional-teams/"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s://www.hfma.org.uk/career-development" TargetMode="External"/><Relationship Id="rId13" Type="http://schemas.openxmlformats.org/officeDocument/2006/relationships/hyperlink" Target="https://www.instituteforapprenticeships.org/apprenticeship-standards/professional-accounting-or-taxation-technician-v1-1" TargetMode="External"/><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hyperlink" Target="https://www.instituteforapprenticeships.org/apprenticeship-standards/assistant-accountant-v1-1" TargetMode="External"/><Relationship Id="rId17" Type="http://schemas.openxmlformats.org/officeDocument/2006/relationships/slide" Target="slide45.xml"/><Relationship Id="rId2" Type="http://schemas.openxmlformats.org/officeDocument/2006/relationships/notesSlide" Target="../notesSlides/notesSlide26.xml"/><Relationship Id="rId16" Type="http://schemas.openxmlformats.org/officeDocument/2006/relationships/slide" Target="slide21.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hyperlink" Target="https://www.instituteforapprenticeships.org/apprenticeship-standards/accounts-or-finance-assistant-v1-2" TargetMode="External"/><Relationship Id="rId5" Type="http://schemas.openxmlformats.org/officeDocument/2006/relationships/image" Target="../media/image15.png"/><Relationship Id="rId15" Type="http://schemas.openxmlformats.org/officeDocument/2006/relationships/hyperlink" Target="https://www.hfma.org.uk/topics" TargetMode="External"/><Relationship Id="rId10" Type="http://schemas.openxmlformats.org/officeDocument/2006/relationships/hyperlink" Target="https://www.aat.org.uk/qualifications-and-courses" TargetMode="External"/><Relationship Id="rId4" Type="http://schemas.openxmlformats.org/officeDocument/2006/relationships/image" Target="../media/image14.png"/><Relationship Id="rId9" Type="http://schemas.openxmlformats.org/officeDocument/2006/relationships/hyperlink" Target="https://onenhsfinance.nhs.uk/programmes/career-progressors/" TargetMode="External"/><Relationship Id="rId14" Type="http://schemas.openxmlformats.org/officeDocument/2006/relationships/hyperlink" Target="https://onenhsfinance.nhs.uk/regional-finance-academies/south-west-finance-academy/academy-aims/"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www.instituteforapprenticeships.org/apprenticeship-standards/st0608-v1-4" TargetMode="External"/><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47.jpeg"/><Relationship Id="rId5" Type="http://schemas.openxmlformats.org/officeDocument/2006/relationships/image" Target="../media/image46.png"/><Relationship Id="rId4" Type="http://schemas.openxmlformats.org/officeDocument/2006/relationships/hyperlink" Target="https://findapprenticeshiptraining.apprenticeships.education.gov.uk/courses/488/providers"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s://www.instituteforapprenticeships.org/apprenticeship-standards/accountancy-or-taxation-professional-v1-0" TargetMode="External"/><Relationship Id="rId3" Type="http://schemas.openxmlformats.org/officeDocument/2006/relationships/image" Target="../media/image14.png"/><Relationship Id="rId7" Type="http://schemas.openxmlformats.org/officeDocument/2006/relationships/hyperlink" Target="https://www.instituteforapprenticeships.org/apprenticeship-standards/accounting-finance-manager-v1-0" TargetMode="Externa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hyperlink" Target="https://www.leadershipacademy.nhs.uk/programmes/apprenticeships/apprenticeships-on-offer/finance-apprenticeships-2/" TargetMode="External"/><Relationship Id="rId4" Type="http://schemas.openxmlformats.org/officeDocument/2006/relationships/image" Target="../media/image15.png"/><Relationship Id="rId9" Type="http://schemas.openxmlformats.org/officeDocument/2006/relationships/slide" Target="slide21.xml"/></Relationships>
</file>

<file path=ppt/slides/_rels/slide4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www.eoeprimarycarecareers.nhs.uk/careers/digital-transformation-lead/?utm_source" TargetMode="External"/><Relationship Id="rId7"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slide" Target="slide21.xml"/><Relationship Id="rId5" Type="http://schemas.openxmlformats.org/officeDocument/2006/relationships/image" Target="../media/image14.png"/><Relationship Id="rId10" Type="http://schemas.openxmlformats.org/officeDocument/2006/relationships/slide" Target="slide40.xml"/><Relationship Id="rId4" Type="http://schemas.openxmlformats.org/officeDocument/2006/relationships/image" Target="../media/image13.png"/><Relationship Id="rId9" Type="http://schemas.openxmlformats.org/officeDocument/2006/relationships/hyperlink" Target="https://campus.digitalacademy.nhs.uk/" TargetMode="External"/></Relationships>
</file>

<file path=ppt/slides/_rels/slide46.xml.rels><?xml version="1.0" encoding="UTF-8" standalone="yes"?>
<Relationships xmlns="http://schemas.openxmlformats.org/package/2006/relationships"><Relationship Id="rId8" Type="http://schemas.openxmlformats.org/officeDocument/2006/relationships/slide" Target="slide75.xml"/><Relationship Id="rId13" Type="http://schemas.openxmlformats.org/officeDocument/2006/relationships/slide" Target="slide67.xml"/><Relationship Id="rId18" Type="http://schemas.openxmlformats.org/officeDocument/2006/relationships/slide" Target="slide54.xml"/><Relationship Id="rId3" Type="http://schemas.openxmlformats.org/officeDocument/2006/relationships/hyperlink" Target="http://263,7," TargetMode="External"/><Relationship Id="rId21" Type="http://schemas.openxmlformats.org/officeDocument/2006/relationships/slide" Target="slide56.xml"/><Relationship Id="rId7" Type="http://schemas.openxmlformats.org/officeDocument/2006/relationships/slide" Target="slide51.xml"/><Relationship Id="rId12" Type="http://schemas.openxmlformats.org/officeDocument/2006/relationships/slide" Target="slide65.xml"/><Relationship Id="rId17" Type="http://schemas.openxmlformats.org/officeDocument/2006/relationships/slide" Target="slide3.xml"/><Relationship Id="rId2" Type="http://schemas.openxmlformats.org/officeDocument/2006/relationships/slide" Target="slide28.xml"/><Relationship Id="rId16" Type="http://schemas.openxmlformats.org/officeDocument/2006/relationships/slide" Target="slide4.xml"/><Relationship Id="rId20" Type="http://schemas.openxmlformats.org/officeDocument/2006/relationships/slide" Target="slide21.xml"/><Relationship Id="rId1" Type="http://schemas.openxmlformats.org/officeDocument/2006/relationships/slideLayout" Target="../slideLayouts/slideLayout2.xml"/><Relationship Id="rId6" Type="http://schemas.openxmlformats.org/officeDocument/2006/relationships/slide" Target="slide49.xml"/><Relationship Id="rId11" Type="http://schemas.openxmlformats.org/officeDocument/2006/relationships/slide" Target="slide55.xml"/><Relationship Id="rId5" Type="http://schemas.openxmlformats.org/officeDocument/2006/relationships/slide" Target="slide47.xml"/><Relationship Id="rId15" Type="http://schemas.openxmlformats.org/officeDocument/2006/relationships/slide" Target="slide6.xml"/><Relationship Id="rId10" Type="http://schemas.openxmlformats.org/officeDocument/2006/relationships/slide" Target="slide53.xml"/><Relationship Id="rId19" Type="http://schemas.openxmlformats.org/officeDocument/2006/relationships/slide" Target="slide10.xml"/><Relationship Id="rId4" Type="http://schemas.openxmlformats.org/officeDocument/2006/relationships/slide" Target="slide57.xml"/><Relationship Id="rId9" Type="http://schemas.openxmlformats.org/officeDocument/2006/relationships/image" Target="../media/image13.png"/><Relationship Id="rId14" Type="http://schemas.openxmlformats.org/officeDocument/2006/relationships/slide" Target="slide52.xml"/><Relationship Id="rId22" Type="http://schemas.openxmlformats.org/officeDocument/2006/relationships/slide" Target="slide68.xml"/></Relationships>
</file>

<file path=ppt/slides/_rels/slide47.xml.rels><?xml version="1.0" encoding="UTF-8" standalone="yes"?>
<Relationships xmlns="http://schemas.openxmlformats.org/package/2006/relationships"><Relationship Id="rId13" Type="http://schemas.openxmlformats.org/officeDocument/2006/relationships/hyperlink" Target="https://pwds.nhs.uk/programme/btec-certificate-level-2-unit-5/" TargetMode="External"/><Relationship Id="rId18" Type="http://schemas.openxmlformats.org/officeDocument/2006/relationships/image" Target="../media/image15.png"/><Relationship Id="rId26" Type="http://schemas.openxmlformats.org/officeDocument/2006/relationships/image" Target="../media/image54.png"/><Relationship Id="rId3" Type="http://schemas.openxmlformats.org/officeDocument/2006/relationships/hyperlink" Target="https://www.eoeprimarycarecareers.nhs.uk/careers/pharmacy-assistant/" TargetMode="External"/><Relationship Id="rId21" Type="http://schemas.openxmlformats.org/officeDocument/2006/relationships/hyperlink" Target="https://findapprenticeshiptraining.apprenticeships.education.gov.uk/Courses/396" TargetMode="External"/><Relationship Id="rId34" Type="http://schemas.openxmlformats.org/officeDocument/2006/relationships/image" Target="../media/image55.jpeg"/><Relationship Id="rId7" Type="http://schemas.openxmlformats.org/officeDocument/2006/relationships/hyperlink" Target="https://www.england.nhs.uk/long-read/supervision-guidance-for-primary-care-network-multidisciplinary-teams/" TargetMode="External"/><Relationship Id="rId12" Type="http://schemas.openxmlformats.org/officeDocument/2006/relationships/hyperlink" Target="https://pwds.nhs.uk/programme/certificate-in-the-principles-and-practice-for-pharmacy-support-staff-btec-level-2-unit-3-effective-teamwork-within-pharmacy-services/" TargetMode="External"/><Relationship Id="rId17" Type="http://schemas.openxmlformats.org/officeDocument/2006/relationships/image" Target="../media/image14.png"/><Relationship Id="rId25" Type="http://schemas.openxmlformats.org/officeDocument/2006/relationships/slide" Target="slide48.xml"/><Relationship Id="rId33" Type="http://schemas.openxmlformats.org/officeDocument/2006/relationships/slide" Target="slide51.xml"/><Relationship Id="rId2" Type="http://schemas.openxmlformats.org/officeDocument/2006/relationships/slideLayout" Target="../slideLayouts/slideLayout2.xml"/><Relationship Id="rId16" Type="http://schemas.openxmlformats.org/officeDocument/2006/relationships/hyperlink" Target="https://pwds.nhs.uk/" TargetMode="External"/><Relationship Id="rId20" Type="http://schemas.openxmlformats.org/officeDocument/2006/relationships/image" Target="../media/image17.png"/><Relationship Id="rId29" Type="http://schemas.openxmlformats.org/officeDocument/2006/relationships/slide" Target="slide35.xml"/><Relationship Id="rId1" Type="http://schemas.openxmlformats.org/officeDocument/2006/relationships/video" Target="https://www.youtube.com/embed/t2dvY86rHyc?feature=oembed" TargetMode="External"/><Relationship Id="rId6" Type="http://schemas.openxmlformats.org/officeDocument/2006/relationships/image" Target="../media/image13.png"/><Relationship Id="rId11" Type="http://schemas.openxmlformats.org/officeDocument/2006/relationships/hyperlink" Target="https://pwds.nhs.uk/programme/certificate-in-the-principles-and-practice-for-pharmacy-support-staff-btec-level-2-unit-2-principles-of-health-and-safety-for-pharmacy-support-staff/" TargetMode="External"/><Relationship Id="rId24" Type="http://schemas.openxmlformats.org/officeDocument/2006/relationships/hyperlink" Target="https://careersinpharmacy.uk/" TargetMode="External"/><Relationship Id="rId32" Type="http://schemas.openxmlformats.org/officeDocument/2006/relationships/slide" Target="slide49.xml"/><Relationship Id="rId5" Type="http://schemas.openxmlformats.org/officeDocument/2006/relationships/slide" Target="slide46.xml"/><Relationship Id="rId15" Type="http://schemas.openxmlformats.org/officeDocument/2006/relationships/hyperlink" Target="https://www.healthcareers.nhs.uk/explore-roles/pharmacy/roles-pharmacy/pharmacy-assistant" TargetMode="External"/><Relationship Id="rId23" Type="http://schemas.openxmlformats.org/officeDocument/2006/relationships/hyperlink" Target="https://www.bing.com/videos/riverview/relatedvideo?q=pharmacy+assistant+training+uk&amp;mid=AFF57259716C26EE527DAFF57259716C26EE527D&amp;FORM=VIRE" TargetMode="External"/><Relationship Id="rId28" Type="http://schemas.openxmlformats.org/officeDocument/2006/relationships/slide" Target="slide28.xml"/><Relationship Id="rId10" Type="http://schemas.openxmlformats.org/officeDocument/2006/relationships/hyperlink" Target="https://www.healthcareers.nhs.uk/sites/default/files/documents/A%20career%20in%20Pharmacy_Final.pdf" TargetMode="External"/><Relationship Id="rId19" Type="http://schemas.openxmlformats.org/officeDocument/2006/relationships/image" Target="../media/image16.png"/><Relationship Id="rId31" Type="http://schemas.openxmlformats.org/officeDocument/2006/relationships/slide" Target="slide47.xml"/><Relationship Id="rId4" Type="http://schemas.openxmlformats.org/officeDocument/2006/relationships/hyperlink" Target="https://www.surreytraininghub.co.uk/pharmacy-technician#gsc.tab=0" TargetMode="External"/><Relationship Id="rId9" Type="http://schemas.openxmlformats.org/officeDocument/2006/relationships/hyperlink" Target="https://www.surreytraininghub.co.uk/protected-learning-time-plt#gsc.tab=0" TargetMode="External"/><Relationship Id="rId14" Type="http://schemas.openxmlformats.org/officeDocument/2006/relationships/hyperlink" Target="https://www.healthcareers.nhs.uk/explore-roles/pharmacy/roles-pharmacy" TargetMode="External"/><Relationship Id="rId22" Type="http://schemas.openxmlformats.org/officeDocument/2006/relationships/hyperlink" Target="https://www.pharmacyregulation.org/students-and-trainees/pharmacy-support-staff-education-and-training" TargetMode="External"/><Relationship Id="rId27" Type="http://schemas.openxmlformats.org/officeDocument/2006/relationships/slide" Target="slide33.xml"/><Relationship Id="rId30" Type="http://schemas.openxmlformats.org/officeDocument/2006/relationships/slide" Target="slide32.xml"/><Relationship Id="rId8" Type="http://schemas.openxmlformats.org/officeDocument/2006/relationships/hyperlink" Target="https://kss.hee.nhs.uk/wp-content/uploads/sites/15/2024/10/A-guide-to-supervision-in-KSS-primary-care-V2.1-Oct-24.pdf"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www.instituteforapprenticeships.org/apprenticeship-standards/st0299-v1-0"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56.png"/><Relationship Id="rId5" Type="http://schemas.openxmlformats.org/officeDocument/2006/relationships/image" Target="../media/image44.png"/><Relationship Id="rId4" Type="http://schemas.openxmlformats.org/officeDocument/2006/relationships/hyperlink" Target="https://findapprenticeshiptraining.apprenticeships.education.gov.uk/courses/396/providers" TargetMode="External"/></Relationships>
</file>

<file path=ppt/slides/_rels/slide49.xml.rels><?xml version="1.0" encoding="UTF-8" standalone="yes"?>
<Relationships xmlns="http://schemas.openxmlformats.org/package/2006/relationships"><Relationship Id="rId13" Type="http://schemas.openxmlformats.org/officeDocument/2006/relationships/hyperlink" Target="https://findapprenticeshiptraining.apprenticeships.education.gov.uk/Courses/471" TargetMode="External"/><Relationship Id="rId18" Type="http://schemas.openxmlformats.org/officeDocument/2006/relationships/hyperlink" Target="https://www.surreytraininghub.co.uk/pharmacy-page#gsc.tab=0" TargetMode="External"/><Relationship Id="rId26" Type="http://schemas.openxmlformats.org/officeDocument/2006/relationships/slide" Target="slide4.xml"/><Relationship Id="rId21" Type="http://schemas.openxmlformats.org/officeDocument/2006/relationships/hyperlink" Target="https://www.cppe.ac.uk/career/pcpep/pcpep-training-pathway" TargetMode="External"/><Relationship Id="rId34" Type="http://schemas.openxmlformats.org/officeDocument/2006/relationships/hyperlink" Target="https://vimeo.com/1096589637?share=copy&amp;fl=sv&amp;fe=ci" TargetMode="External"/><Relationship Id="rId7" Type="http://schemas.openxmlformats.org/officeDocument/2006/relationships/image" Target="../media/image15.png"/><Relationship Id="rId12" Type="http://schemas.openxmlformats.org/officeDocument/2006/relationships/image" Target="../media/image51.png"/><Relationship Id="rId17" Type="http://schemas.openxmlformats.org/officeDocument/2006/relationships/hyperlink" Target="https://www.surreytraininghub.co.uk/protected-learning-time-plt#gsc.tab=0" TargetMode="External"/><Relationship Id="rId25" Type="http://schemas.openxmlformats.org/officeDocument/2006/relationships/hyperlink" Target="https://www.hee.nhs.uk/our-work/medicines-optimisation/training-pharmacy-technicians" TargetMode="External"/><Relationship Id="rId33" Type="http://schemas.openxmlformats.org/officeDocument/2006/relationships/hyperlink" Target="https://vimeo.com/1096590657?share=copy&amp;fl=sv&amp;fe=ci" TargetMode="External"/><Relationship Id="rId2" Type="http://schemas.openxmlformats.org/officeDocument/2006/relationships/slideLayout" Target="../slideLayouts/slideLayout2.xml"/><Relationship Id="rId16" Type="http://schemas.openxmlformats.org/officeDocument/2006/relationships/hyperlink" Target="https://www.england.nhs.uk/long-read/supervision-guidance-for-primary-care-network-multidisciplinary-teams/" TargetMode="External"/><Relationship Id="rId20" Type="http://schemas.openxmlformats.org/officeDocument/2006/relationships/image" Target="../media/image13.png"/><Relationship Id="rId29" Type="http://schemas.openxmlformats.org/officeDocument/2006/relationships/slide" Target="slide46.xml"/><Relationship Id="rId1" Type="http://schemas.openxmlformats.org/officeDocument/2006/relationships/video" Target="https://www.youtube.com/embed/t2dvY86rHyc?feature=oembed" TargetMode="External"/><Relationship Id="rId6" Type="http://schemas.openxmlformats.org/officeDocument/2006/relationships/image" Target="../media/image14.png"/><Relationship Id="rId11" Type="http://schemas.openxmlformats.org/officeDocument/2006/relationships/image" Target="../media/image50.png"/><Relationship Id="rId24" Type="http://schemas.openxmlformats.org/officeDocument/2006/relationships/hyperlink" Target="file:///C:\Users\NM2.KGUMYXT5\Downloads\APTUK_Foundation_Pharmacy_Framework_June_14.pdf%20(3).pdf" TargetMode="External"/><Relationship Id="rId32" Type="http://schemas.openxmlformats.org/officeDocument/2006/relationships/hyperlink" Target="mailto:syheartlandsicb.surreytraininghub@nhs.net?subject=Pharmacy%20Technician" TargetMode="External"/><Relationship Id="rId37" Type="http://schemas.openxmlformats.org/officeDocument/2006/relationships/hyperlink" Target="https://vimeo.com/1115107733?share=copy&amp;fl=sv&amp;fe=ci" TargetMode="External"/><Relationship Id="rId5" Type="http://schemas.openxmlformats.org/officeDocument/2006/relationships/image" Target="../media/image54.png"/><Relationship Id="rId15" Type="http://schemas.openxmlformats.org/officeDocument/2006/relationships/hyperlink" Target="https://kss.hee.nhs.uk/wp-content/uploads/sites/15/2024/10/A-guide-to-supervision-in-KSS-primary-care-V2.1-Oct-24.pdf" TargetMode="External"/><Relationship Id="rId23" Type="http://schemas.openxmlformats.org/officeDocument/2006/relationships/hyperlink" Target="https://www.aptuk.org/site/PCPT" TargetMode="External"/><Relationship Id="rId28" Type="http://schemas.openxmlformats.org/officeDocument/2006/relationships/hyperlink" Target="https://www.pharmacyregulation.org/" TargetMode="External"/><Relationship Id="rId36" Type="http://schemas.openxmlformats.org/officeDocument/2006/relationships/hyperlink" Target="https://vimeo.com/1096588775?share=copy&amp;fl=sv&amp;fe=ci" TargetMode="External"/><Relationship Id="rId10" Type="http://schemas.openxmlformats.org/officeDocument/2006/relationships/image" Target="../media/image49.png"/><Relationship Id="rId19" Type="http://schemas.openxmlformats.org/officeDocument/2006/relationships/hyperlink" Target="https://www.surreytraininghub.co.uk/clinical-pharmacist#gsc.tab=0" TargetMode="External"/><Relationship Id="rId31" Type="http://schemas.openxmlformats.org/officeDocument/2006/relationships/hyperlink" Target="https://secure.toolkitfiles.co.uk/clients/40995/sitedata/files/General-Practice-Pharmacy-Technician-Pathway.pdf" TargetMode="External"/><Relationship Id="rId4" Type="http://schemas.openxmlformats.org/officeDocument/2006/relationships/slide" Target="slide50.xml"/><Relationship Id="rId9" Type="http://schemas.openxmlformats.org/officeDocument/2006/relationships/image" Target="../media/image48.png"/><Relationship Id="rId14" Type="http://schemas.openxmlformats.org/officeDocument/2006/relationships/hyperlink" Target="https://www.pharmacyregulation.org/students-and-trainees/pharmacy-technician-education-and-training" TargetMode="External"/><Relationship Id="rId22" Type="http://schemas.openxmlformats.org/officeDocument/2006/relationships/hyperlink" Target="https://www.cppe.ac.uk/wizard/files/primary-care/non-pcn-nhse-training-offer-feb25.pdf" TargetMode="External"/><Relationship Id="rId27" Type="http://schemas.openxmlformats.org/officeDocument/2006/relationships/hyperlink" Target="https://www.healthcareers.nhs.uk/sites/default/files/documents/A%20career%20in%20Pharmacy_Final.pdf" TargetMode="External"/><Relationship Id="rId30" Type="http://schemas.openxmlformats.org/officeDocument/2006/relationships/image" Target="../media/image55.jpeg"/><Relationship Id="rId35" Type="http://schemas.openxmlformats.org/officeDocument/2006/relationships/hyperlink" Target="https://vimeo.com/1096589085?share=copy&amp;fl=sv&amp;fe=ci" TargetMode="External"/><Relationship Id="rId8" Type="http://schemas.openxmlformats.org/officeDocument/2006/relationships/image" Target="../media/image17.png"/><Relationship Id="rId3" Type="http://schemas.openxmlformats.org/officeDocument/2006/relationships/notesSlide" Target="../notesSlides/notesSlide30.xml"/></Relationships>
</file>

<file path=ppt/slides/_rels/slide5.xml.rels><?xml version="1.0" encoding="UTF-8" standalone="yes"?>
<Relationships xmlns="http://schemas.openxmlformats.org/package/2006/relationships"><Relationship Id="rId8" Type="http://schemas.openxmlformats.org/officeDocument/2006/relationships/hyperlink" Target="https://www.surreytraininghub.co.uk/protected-learning-time-plt#gsc.tab=0" TargetMode="External"/><Relationship Id="rId13" Type="http://schemas.openxmlformats.org/officeDocument/2006/relationships/hyperlink" Target="https://www.surreytraininghub.co.uk/library-and-knowledge-service#SHpublications" TargetMode="External"/><Relationship Id="rId3" Type="http://schemas.openxmlformats.org/officeDocument/2006/relationships/hyperlink" Target="https://teamnet.clarity.co.uk/qxu/Topics/View/Details/23b9935e-bd05-4f55-8c7c-b28f014ba09e" TargetMode="External"/><Relationship Id="rId7" Type="http://schemas.openxmlformats.org/officeDocument/2006/relationships/hyperlink" Target="https://www.surreytraininghub.co.uk/" TargetMode="External"/><Relationship Id="rId12" Type="http://schemas.openxmlformats.org/officeDocument/2006/relationships/hyperlink" Target="https://openathens.nice.org.uk/" TargetMode="External"/><Relationship Id="rId17" Type="http://schemas.openxmlformats.org/officeDocument/2006/relationships/image" Target="../media/image22.png"/><Relationship Id="rId2" Type="http://schemas.openxmlformats.org/officeDocument/2006/relationships/hyperlink" Target="https://www.surreytraininghub.co.uk/continued-professional-development-cpd#gsc.tab=0" TargetMode="External"/><Relationship Id="rId16"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hyperlink" Target="https://www.surreytraininghub.co.uk/apprenticeships" TargetMode="External"/><Relationship Id="rId11" Type="http://schemas.openxmlformats.org/officeDocument/2006/relationships/hyperlink" Target="https://library.nhs.uk/knowledgehub/" TargetMode="External"/><Relationship Id="rId5" Type="http://schemas.openxmlformats.org/officeDocument/2006/relationships/hyperlink" Target="https://www.surreytraininghub.co.uk/apprenticeships#gsc.tab=0" TargetMode="External"/><Relationship Id="rId15" Type="http://schemas.openxmlformats.org/officeDocument/2006/relationships/image" Target="../media/image20.png"/><Relationship Id="rId10" Type="http://schemas.openxmlformats.org/officeDocument/2006/relationships/hyperlink" Target="https://www.surreytraininghub.co.uk/library-and-knowledge-service#Evidence" TargetMode="External"/><Relationship Id="rId4" Type="http://schemas.openxmlformats.org/officeDocument/2006/relationships/hyperlink" Target="https://www.surreytraininghub.co.uk/training-courses#gsc.tab=0" TargetMode="External"/><Relationship Id="rId9" Type="http://schemas.openxmlformats.org/officeDocument/2006/relationships/hyperlink" Target="https://www.surreytraininghub.co.uk/library-and-knowledge-service#gsc.tab=0" TargetMode="External"/><Relationship Id="rId14" Type="http://schemas.openxmlformats.org/officeDocument/2006/relationships/image" Target="../media/image19.png"/></Relationships>
</file>

<file path=ppt/slides/_rels/slide50.xml.rels><?xml version="1.0" encoding="UTF-8" standalone="yes"?>
<Relationships xmlns="http://schemas.openxmlformats.org/package/2006/relationships"><Relationship Id="rId3" Type="http://schemas.openxmlformats.org/officeDocument/2006/relationships/hyperlink" Target="https://www.pharmacyregulation.org/students-and-trainees/pharmacy-technician-education-and-training" TargetMode="External"/><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image" Target="../media/image56.png"/><Relationship Id="rId4" Type="http://schemas.openxmlformats.org/officeDocument/2006/relationships/image" Target="../media/image46.png"/></Relationships>
</file>

<file path=ppt/slides/_rels/slide51.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hyperlink" Target="https://www.surreytraininghub.co.uk/clinical-pharmacist#gsc.tab=0" TargetMode="External"/><Relationship Id="rId18" Type="http://schemas.openxmlformats.org/officeDocument/2006/relationships/hyperlink" Target="http://www.jobs.nhs.uk/" TargetMode="External"/><Relationship Id="rId3" Type="http://schemas.openxmlformats.org/officeDocument/2006/relationships/image" Target="../media/image14.png"/><Relationship Id="rId21" Type="http://schemas.openxmlformats.org/officeDocument/2006/relationships/hyperlink" Target="https://www.healthcareers.nhs.uk/i-am/looking-course" TargetMode="External"/><Relationship Id="rId7" Type="http://schemas.openxmlformats.org/officeDocument/2006/relationships/image" Target="../media/image49.png"/><Relationship Id="rId12" Type="http://schemas.openxmlformats.org/officeDocument/2006/relationships/hyperlink" Target="https://www.healthcareers.nhs.uk/explore-roles/pharmacy/studying-pharmacy" TargetMode="External"/><Relationship Id="rId17" Type="http://schemas.openxmlformats.org/officeDocument/2006/relationships/hyperlink" Target="https://www.oriel.nhs.uk/Web/Account/LandingPage?ChangeStaffGroupSetting=true" TargetMode="External"/><Relationship Id="rId25" Type="http://schemas.openxmlformats.org/officeDocument/2006/relationships/hyperlink" Target="https://secure.toolkitfiles.co.uk/clients/40995/sitedata/files/General-Practice-Pharmacist-Pathway.pdf" TargetMode="External"/><Relationship Id="rId2" Type="http://schemas.openxmlformats.org/officeDocument/2006/relationships/slideLayout" Target="../slideLayouts/slideLayout2.xml"/><Relationship Id="rId16" Type="http://schemas.openxmlformats.org/officeDocument/2006/relationships/hyperlink" Target="https://www.healthcareers.nhs.uk/glossary/#foundation_training" TargetMode="External"/><Relationship Id="rId20" Type="http://schemas.openxmlformats.org/officeDocument/2006/relationships/hyperlink" Target="mailto:syheartlandsicb.primarycareplacements@nhs.net" TargetMode="External"/><Relationship Id="rId1" Type="http://schemas.openxmlformats.org/officeDocument/2006/relationships/video" Target="https://www.youtube.com/embed/t2dvY86rHyc?feature=oembed" TargetMode="External"/><Relationship Id="rId6" Type="http://schemas.openxmlformats.org/officeDocument/2006/relationships/image" Target="../media/image48.png"/><Relationship Id="rId11" Type="http://schemas.openxmlformats.org/officeDocument/2006/relationships/hyperlink" Target="https://www.england.nhs.uk/long-read/supervision-guidance-for-primary-care-network-multidisciplinary-teams/" TargetMode="External"/><Relationship Id="rId24" Type="http://schemas.openxmlformats.org/officeDocument/2006/relationships/image" Target="../media/image55.jpeg"/><Relationship Id="rId5" Type="http://schemas.openxmlformats.org/officeDocument/2006/relationships/image" Target="../media/image17.png"/><Relationship Id="rId15" Type="http://schemas.openxmlformats.org/officeDocument/2006/relationships/hyperlink" Target="http://www.pharmacyregulation.org/registration/registering-pharmacist" TargetMode="External"/><Relationship Id="rId23" Type="http://schemas.openxmlformats.org/officeDocument/2006/relationships/slide" Target="slide46.xml"/><Relationship Id="rId10" Type="http://schemas.openxmlformats.org/officeDocument/2006/relationships/hyperlink" Target="https://kss.hee.nhs.uk/wp-content/uploads/sites/15/2024/10/A-guide-to-supervision-in-KSS-primary-care-V2.1-Oct-24.pdf" TargetMode="External"/><Relationship Id="rId19" Type="http://schemas.openxmlformats.org/officeDocument/2006/relationships/hyperlink" Target="http://www.pharmacyregulation.org/" TargetMode="External"/><Relationship Id="rId4" Type="http://schemas.openxmlformats.org/officeDocument/2006/relationships/image" Target="../media/image15.png"/><Relationship Id="rId9" Type="http://schemas.openxmlformats.org/officeDocument/2006/relationships/image" Target="../media/image51.png"/><Relationship Id="rId14" Type="http://schemas.openxmlformats.org/officeDocument/2006/relationships/image" Target="../media/image13.png"/><Relationship Id="rId22" Type="http://schemas.openxmlformats.org/officeDocument/2006/relationships/hyperlink" Target="https://careersinpharmacy.uk/resources/" TargetMode="External"/></Relationships>
</file>

<file path=ppt/slides/_rels/slide52.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hyperlink" Target="https://www.hee.nhs.uk/sites/default/files/documents/NHS%20England%20FTPP%20Training%20Site%20Requirements.pdf" TargetMode="External"/><Relationship Id="rId18" Type="http://schemas.openxmlformats.org/officeDocument/2006/relationships/hyperlink" Target="https://www.england.nhs.uk/long-read/supervision-guidance-for-primary-care-network-multidisciplinary-teams/" TargetMode="External"/><Relationship Id="rId26" Type="http://schemas.openxmlformats.org/officeDocument/2006/relationships/hyperlink" Target="https://www.pharmacyregulation.org/pharmacists/registering-pharmacist" TargetMode="External"/><Relationship Id="rId3" Type="http://schemas.openxmlformats.org/officeDocument/2006/relationships/notesSlide" Target="../notesSlides/notesSlide32.xml"/><Relationship Id="rId21" Type="http://schemas.openxmlformats.org/officeDocument/2006/relationships/hyperlink" Target="https://statics.teams.cdn.office.net/evergreen-assets/safelinks/2/atp-safelinks.html" TargetMode="External"/><Relationship Id="rId7" Type="http://schemas.openxmlformats.org/officeDocument/2006/relationships/image" Target="../media/image48.png"/><Relationship Id="rId12" Type="http://schemas.openxmlformats.org/officeDocument/2006/relationships/hyperlink" Target="https://www.hee.nhs.uk/our-work/pharmacy/trainee-pharmacist-foundation-year-programme/2025-2026" TargetMode="External"/><Relationship Id="rId17" Type="http://schemas.openxmlformats.org/officeDocument/2006/relationships/hyperlink" Target="https://kss.hee.nhs.uk/wp-content/uploads/sites/15/2024/10/A-guide-to-supervision-in-KSS-primary-care-V2.1-Oct-24.pdf" TargetMode="External"/><Relationship Id="rId25" Type="http://schemas.openxmlformats.org/officeDocument/2006/relationships/hyperlink" Target="https://www.healthcareers.nhs.uk/sites/default/files/documents/A%20career%20in%20Pharmacy_Final.pdf" TargetMode="External"/><Relationship Id="rId2" Type="http://schemas.openxmlformats.org/officeDocument/2006/relationships/slideLayout" Target="../slideLayouts/slideLayout2.xml"/><Relationship Id="rId16" Type="http://schemas.openxmlformats.org/officeDocument/2006/relationships/hyperlink" Target="https://www.hee.nhs.uk/pharmacy/implementing-foundation-pharmacist-training-year-2025-26/funding" TargetMode="External"/><Relationship Id="rId20" Type="http://schemas.openxmlformats.org/officeDocument/2006/relationships/hyperlink" Target="https://www.hee.nhs.uk/our-work/pharmacy/trainee-pharmacist-foundation-year-programme/2025-2026/learning-resources" TargetMode="External"/><Relationship Id="rId29" Type="http://schemas.openxmlformats.org/officeDocument/2006/relationships/slide" Target="slide54.xml"/><Relationship Id="rId1" Type="http://schemas.openxmlformats.org/officeDocument/2006/relationships/video" Target="https://www.youtube.com/embed/t2dvY86rHyc?feature=oembed" TargetMode="External"/><Relationship Id="rId6" Type="http://schemas.openxmlformats.org/officeDocument/2006/relationships/image" Target="../media/image17.png"/><Relationship Id="rId11" Type="http://schemas.openxmlformats.org/officeDocument/2006/relationships/hyperlink" Target="https://www.pharmacyregulation.org/students-and-trainees/pharmacist-education-and-training/foundation-training" TargetMode="External"/><Relationship Id="rId24" Type="http://schemas.openxmlformats.org/officeDocument/2006/relationships/image" Target="../media/image13.png"/><Relationship Id="rId32" Type="http://schemas.openxmlformats.org/officeDocument/2006/relationships/hyperlink" Target="https://secure.toolkitfiles.co.uk/clients/40995/sitedata/files/General-Practice-Pharmacist-Pathway.pdf" TargetMode="External"/><Relationship Id="rId5" Type="http://schemas.openxmlformats.org/officeDocument/2006/relationships/image" Target="../media/image15.png"/><Relationship Id="rId15" Type="http://schemas.openxmlformats.org/officeDocument/2006/relationships/hyperlink" Target="https://www.pharmacyregulation.org/students-and-trainees/education-and-training-providers/standards-education-and-training-pharmacists" TargetMode="External"/><Relationship Id="rId23" Type="http://schemas.openxmlformats.org/officeDocument/2006/relationships/hyperlink" Target="https://www.surreytraininghub.co.uk/clinical-pharmacist#gsc.tab=0" TargetMode="External"/><Relationship Id="rId28" Type="http://schemas.openxmlformats.org/officeDocument/2006/relationships/hyperlink" Target="https://careersinpharmacy.uk/job-roles/trainee-pharmacist/" TargetMode="External"/><Relationship Id="rId10" Type="http://schemas.openxmlformats.org/officeDocument/2006/relationships/image" Target="../media/image51.png"/><Relationship Id="rId19" Type="http://schemas.openxmlformats.org/officeDocument/2006/relationships/hyperlink" Target="https://www.surreytraininghub.co.uk/protected-learning-time-plt#gsc.tab=0" TargetMode="External"/><Relationship Id="rId31" Type="http://schemas.openxmlformats.org/officeDocument/2006/relationships/image" Target="../media/image55.jpeg"/><Relationship Id="rId4" Type="http://schemas.openxmlformats.org/officeDocument/2006/relationships/image" Target="../media/image14.png"/><Relationship Id="rId9" Type="http://schemas.openxmlformats.org/officeDocument/2006/relationships/image" Target="../media/image50.png"/><Relationship Id="rId14" Type="http://schemas.openxmlformats.org/officeDocument/2006/relationships/hyperlink" Target="https://www.oriel.nhs.uk/Web/Account/LandingPage?ChangeStaffGroupSetting=true" TargetMode="External"/><Relationship Id="rId22" Type="http://schemas.openxmlformats.org/officeDocument/2006/relationships/hyperlink" Target="https://www.healthcareers.nhs.uk/explore-roles/pharmacy/studying-pharmacy" TargetMode="External"/><Relationship Id="rId27" Type="http://schemas.openxmlformats.org/officeDocument/2006/relationships/hyperlink" Target="https://www.hee.nhs.uk/sites/default/files/documents/Information%20for%20General%20Practices%20IETP%20Reforms_national_Feb%2025.pdf" TargetMode="External"/><Relationship Id="rId30" Type="http://schemas.openxmlformats.org/officeDocument/2006/relationships/slide" Target="slide46.xml"/></Relationships>
</file>

<file path=ppt/slides/_rels/slide53.xml.rels><?xml version="1.0" encoding="UTF-8" standalone="yes"?>
<Relationships xmlns="http://schemas.openxmlformats.org/package/2006/relationships"><Relationship Id="rId13" Type="http://schemas.openxmlformats.org/officeDocument/2006/relationships/hyperlink" Target="https://www.rpharms.com/development/advanced-practice" TargetMode="External"/><Relationship Id="rId18" Type="http://schemas.openxmlformats.org/officeDocument/2006/relationships/image" Target="../media/image13.png"/><Relationship Id="rId26" Type="http://schemas.openxmlformats.org/officeDocument/2006/relationships/hyperlink" Target="https://careersinpharmacy.uk/case-studies/sally-farmer/" TargetMode="External"/><Relationship Id="rId3" Type="http://schemas.openxmlformats.org/officeDocument/2006/relationships/notesSlide" Target="../notesSlides/notesSlide33.xml"/><Relationship Id="rId21" Type="http://schemas.openxmlformats.org/officeDocument/2006/relationships/hyperlink" Target="https://www.rpharms.com/development/credentialing/core-advanced-pharmacist-curriculum" TargetMode="External"/><Relationship Id="rId34" Type="http://schemas.openxmlformats.org/officeDocument/2006/relationships/hyperlink" Target="https://secure.toolkitfiles.co.uk/clients/40995/sitedata/files/General-Practice-Pharmacist-Pathway.pdf" TargetMode="External"/><Relationship Id="rId7" Type="http://schemas.openxmlformats.org/officeDocument/2006/relationships/image" Target="../media/image48.png"/><Relationship Id="rId12" Type="http://schemas.openxmlformats.org/officeDocument/2006/relationships/hyperlink" Target="https://surreysussex.communitypharmacy.org.uk/" TargetMode="External"/><Relationship Id="rId17" Type="http://schemas.openxmlformats.org/officeDocument/2006/relationships/hyperlink" Target="https://www.surreytraininghub.co.uk/clinical-pharmacist#gsc.tab=0" TargetMode="External"/><Relationship Id="rId25" Type="http://schemas.openxmlformats.org/officeDocument/2006/relationships/hyperlink" Target="https://careersinpharmacy.uk/job-roles/locum-pharmacist/" TargetMode="External"/><Relationship Id="rId33" Type="http://schemas.openxmlformats.org/officeDocument/2006/relationships/image" Target="../media/image57.jpeg"/><Relationship Id="rId2" Type="http://schemas.openxmlformats.org/officeDocument/2006/relationships/slideLayout" Target="../slideLayouts/slideLayout2.xml"/><Relationship Id="rId16" Type="http://schemas.openxmlformats.org/officeDocument/2006/relationships/hyperlink" Target="https://www.surreytraininghub.co.uk/protected-learning-time-plt#gsc.tab=0" TargetMode="External"/><Relationship Id="rId20" Type="http://schemas.openxmlformats.org/officeDocument/2006/relationships/hyperlink" Target="https://www.cppe.ac.uk/career/foundation#navTop" TargetMode="External"/><Relationship Id="rId29" Type="http://schemas.openxmlformats.org/officeDocument/2006/relationships/hyperlink" Target="https://careersinpharmacy.uk/case-studies/min-teo/" TargetMode="External"/><Relationship Id="rId1" Type="http://schemas.openxmlformats.org/officeDocument/2006/relationships/video" Target="https://www.youtube.com/embed/Gff3_9U69Oo?feature=oembed" TargetMode="External"/><Relationship Id="rId6" Type="http://schemas.openxmlformats.org/officeDocument/2006/relationships/image" Target="../media/image17.png"/><Relationship Id="rId11" Type="http://schemas.openxmlformats.org/officeDocument/2006/relationships/hyperlink" Target="https://www.pharmacyregulation.org/pharmacists/registering-pharmacist" TargetMode="External"/><Relationship Id="rId24" Type="http://schemas.openxmlformats.org/officeDocument/2006/relationships/slide" Target="slide46.xml"/><Relationship Id="rId32" Type="http://schemas.openxmlformats.org/officeDocument/2006/relationships/hyperlink" Target="https://careersinpharmacy.uk/development-pathways/" TargetMode="External"/><Relationship Id="rId5" Type="http://schemas.openxmlformats.org/officeDocument/2006/relationships/image" Target="../media/image15.png"/><Relationship Id="rId15" Type="http://schemas.openxmlformats.org/officeDocument/2006/relationships/hyperlink" Target="https://www.england.nhs.uk/long-read/supervision-guidance-for-primary-care-network-multidisciplinary-teams/" TargetMode="External"/><Relationship Id="rId23" Type="http://schemas.openxmlformats.org/officeDocument/2006/relationships/hyperlink" Target="https://www.healthysurrey.org.uk/community-health/community-pharmacies" TargetMode="External"/><Relationship Id="rId28" Type="http://schemas.openxmlformats.org/officeDocument/2006/relationships/hyperlink" Target="https://careersinpharmacy.uk/job-roles/pharmacist-area-manager/" TargetMode="External"/><Relationship Id="rId10" Type="http://schemas.openxmlformats.org/officeDocument/2006/relationships/image" Target="../media/image51.png"/><Relationship Id="rId19" Type="http://schemas.openxmlformats.org/officeDocument/2006/relationships/hyperlink" Target="https://www.cppe.ac.uk/career/nqpp/" TargetMode="External"/><Relationship Id="rId31" Type="http://schemas.openxmlformats.org/officeDocument/2006/relationships/hyperlink" Target="https://careersinpharmacy.uk/job-roles/superintendent-pharmacist/#:~:text=A%20superintendent%20pharmacist%20is%20responsible%20for%20the%20professional,administration%20of%20the%20sale%20and%20supply%20of%20medicines." TargetMode="External"/><Relationship Id="rId4" Type="http://schemas.openxmlformats.org/officeDocument/2006/relationships/image" Target="../media/image14.png"/><Relationship Id="rId9" Type="http://schemas.openxmlformats.org/officeDocument/2006/relationships/image" Target="../media/image50.png"/><Relationship Id="rId14" Type="http://schemas.openxmlformats.org/officeDocument/2006/relationships/hyperlink" Target="https://kss.hee.nhs.uk/wp-content/uploads/sites/15/2024/10/A-guide-to-supervision-in-KSS-primary-care-V2.1-Oct-24.pdf" TargetMode="External"/><Relationship Id="rId22" Type="http://schemas.openxmlformats.org/officeDocument/2006/relationships/hyperlink" Target="https://www.pharmacyregulation.org/" TargetMode="External"/><Relationship Id="rId27" Type="http://schemas.openxmlformats.org/officeDocument/2006/relationships/hyperlink" Target="https://careersinpharmacy.uk/case-studies/mark-donaghy-professional-development-manager/" TargetMode="External"/><Relationship Id="rId30" Type="http://schemas.openxmlformats.org/officeDocument/2006/relationships/hyperlink" Target="https://careersinpharmacy.uk/job-roles/pharmacist-store-manager/" TargetMode="External"/><Relationship Id="rId8" Type="http://schemas.openxmlformats.org/officeDocument/2006/relationships/image" Target="../media/image49.png"/></Relationships>
</file>

<file path=ppt/slides/_rels/slide54.xml.rels><?xml version="1.0" encoding="UTF-8" standalone="yes"?>
<Relationships xmlns="http://schemas.openxmlformats.org/package/2006/relationships"><Relationship Id="rId8" Type="http://schemas.openxmlformats.org/officeDocument/2006/relationships/hyperlink" Target="https://www.hee.nhs.uk/our-work/pharmacy/independent-prescribing" TargetMode="External"/><Relationship Id="rId13" Type="http://schemas.openxmlformats.org/officeDocument/2006/relationships/hyperlink" Target="https://www.rpharms.com/Portals/0/RPS%20document%20library/Open%20access/Professional%20standards/DPP%20Framework/DPP%20competency%20framework%20Dec%202019.pdf" TargetMode="External"/><Relationship Id="rId18" Type="http://schemas.openxmlformats.org/officeDocument/2006/relationships/image" Target="../media/image15.png"/><Relationship Id="rId3" Type="http://schemas.openxmlformats.org/officeDocument/2006/relationships/notesSlide" Target="../notesSlides/notesSlide34.xml"/><Relationship Id="rId21" Type="http://schemas.openxmlformats.org/officeDocument/2006/relationships/image" Target="../media/image58.jpeg"/><Relationship Id="rId7" Type="http://schemas.openxmlformats.org/officeDocument/2006/relationships/hyperlink" Target="https://www.cppe.ac.uk/wizard/files/pcpep/pcpep-brochure.pdf" TargetMode="External"/><Relationship Id="rId12" Type="http://schemas.openxmlformats.org/officeDocument/2006/relationships/hyperlink" Target="https://www.rpharms.com/resources/frameworks/prescribing-competency-framework/competency-framework" TargetMode="External"/><Relationship Id="rId17" Type="http://schemas.openxmlformats.org/officeDocument/2006/relationships/image" Target="../media/image14.png"/><Relationship Id="rId25" Type="http://schemas.openxmlformats.org/officeDocument/2006/relationships/hyperlink" Target="https://secure.toolkitfiles.co.uk/clients/40995/sitedata/files/General-Practice-Pharmacist-Pathway.pdf" TargetMode="External"/><Relationship Id="rId2" Type="http://schemas.openxmlformats.org/officeDocument/2006/relationships/slideLayout" Target="../slideLayouts/slideLayout2.xml"/><Relationship Id="rId16" Type="http://schemas.openxmlformats.org/officeDocument/2006/relationships/hyperlink" Target="https://www.cppe.ac.uk/skills/pharmacy-leaders" TargetMode="External"/><Relationship Id="rId20" Type="http://schemas.openxmlformats.org/officeDocument/2006/relationships/image" Target="../media/image17.png"/><Relationship Id="rId1" Type="http://schemas.openxmlformats.org/officeDocument/2006/relationships/video" Target="https://www.youtube.com/embed/mgQ_jr1tPHE?feature=oembed" TargetMode="External"/><Relationship Id="rId6" Type="http://schemas.openxmlformats.org/officeDocument/2006/relationships/hyperlink" Target="https://www.rpharms.com/development/credentialing/post-registration-foundation/post-registration-foundation-curriculum" TargetMode="External"/><Relationship Id="rId11" Type="http://schemas.openxmlformats.org/officeDocument/2006/relationships/hyperlink" Target="https://www.rpharms.com/prescribing/prescribing-development-programme" TargetMode="External"/><Relationship Id="rId24" Type="http://schemas.openxmlformats.org/officeDocument/2006/relationships/slide" Target="slide46.xml"/><Relationship Id="rId5" Type="http://schemas.openxmlformats.org/officeDocument/2006/relationships/hyperlink" Target="https://www.cppe.ac.uk/career/pcpep/pcpep-training-pathway" TargetMode="External"/><Relationship Id="rId15" Type="http://schemas.openxmlformats.org/officeDocument/2006/relationships/hyperlink" Target="https://www.leadershipacademy.nhs.uk/programmes/mary-seacole-programme/" TargetMode="External"/><Relationship Id="rId23" Type="http://schemas.openxmlformats.org/officeDocument/2006/relationships/slide" Target="slide3.xml"/><Relationship Id="rId10" Type="http://schemas.openxmlformats.org/officeDocument/2006/relationships/hyperlink" Target="https://www.surreytraininghub.co.uk/practice-manager#gsc.tab=0" TargetMode="External"/><Relationship Id="rId19" Type="http://schemas.openxmlformats.org/officeDocument/2006/relationships/image" Target="../media/image16.png"/><Relationship Id="rId4" Type="http://schemas.openxmlformats.org/officeDocument/2006/relationships/hyperlink" Target="https://www.pharmacyregulation.org/pharmacists/registering-pharmacist" TargetMode="External"/><Relationship Id="rId9" Type="http://schemas.openxmlformats.org/officeDocument/2006/relationships/slide" Target="slide67.xml"/><Relationship Id="rId14" Type="http://schemas.openxmlformats.org/officeDocument/2006/relationships/image" Target="../media/image13.png"/><Relationship Id="rId22" Type="http://schemas.openxmlformats.org/officeDocument/2006/relationships/slide" Target="slide65.xml"/></Relationships>
</file>

<file path=ppt/slides/_rels/slide55.xml.rels><?xml version="1.0" encoding="UTF-8" standalone="yes"?>
<Relationships xmlns="http://schemas.openxmlformats.org/package/2006/relationships"><Relationship Id="rId8" Type="http://schemas.openxmlformats.org/officeDocument/2006/relationships/slide" Target="slide67.xml"/><Relationship Id="rId13" Type="http://schemas.openxmlformats.org/officeDocument/2006/relationships/hyperlink" Target="https://www.cppe.ac.uk/skills/pharmacy-leaders" TargetMode="External"/><Relationship Id="rId18" Type="http://schemas.openxmlformats.org/officeDocument/2006/relationships/image" Target="../media/image16.png"/><Relationship Id="rId3" Type="http://schemas.openxmlformats.org/officeDocument/2006/relationships/hyperlink" Target="https://www.pharmacyregulation.org/pharmacists/registering-pharmacist" TargetMode="External"/><Relationship Id="rId21" Type="http://schemas.openxmlformats.org/officeDocument/2006/relationships/slide" Target="slide65.xml"/><Relationship Id="rId7" Type="http://schemas.openxmlformats.org/officeDocument/2006/relationships/hyperlink" Target="https://www.hee.nhs.uk/our-work/pharmacy/independent-prescribing" TargetMode="External"/><Relationship Id="rId12" Type="http://schemas.openxmlformats.org/officeDocument/2006/relationships/hyperlink" Target="https://www.rpharms.com/development/credentialing/core-advanced-pharmacist-curriculum" TargetMode="External"/><Relationship Id="rId17" Type="http://schemas.openxmlformats.org/officeDocument/2006/relationships/image" Target="../media/image15.png"/><Relationship Id="rId2" Type="http://schemas.openxmlformats.org/officeDocument/2006/relationships/slideLayout" Target="../slideLayouts/slideLayout2.xml"/><Relationship Id="rId16" Type="http://schemas.openxmlformats.org/officeDocument/2006/relationships/image" Target="../media/image14.png"/><Relationship Id="rId20" Type="http://schemas.openxmlformats.org/officeDocument/2006/relationships/image" Target="../media/image58.jpeg"/><Relationship Id="rId1" Type="http://schemas.openxmlformats.org/officeDocument/2006/relationships/video" Target="https://www.youtube.com/embed/mgQ_jr1tPHE?feature=oembed" TargetMode="External"/><Relationship Id="rId6" Type="http://schemas.openxmlformats.org/officeDocument/2006/relationships/hyperlink" Target="https://www.cppe.ac.uk/wizard/files/pcpep/pcpep-brochure.pdf" TargetMode="External"/><Relationship Id="rId11" Type="http://schemas.openxmlformats.org/officeDocument/2006/relationships/image" Target="../media/image13.png"/><Relationship Id="rId24" Type="http://schemas.openxmlformats.org/officeDocument/2006/relationships/hyperlink" Target="https://secure.toolkitfiles.co.uk/clients/40995/sitedata/files/General-Practice-Pharmacist-Pathway.pdf" TargetMode="External"/><Relationship Id="rId5" Type="http://schemas.openxmlformats.org/officeDocument/2006/relationships/hyperlink" Target="https://www.rpharms.com/development/credentialing/post-registration-foundation/post-registration-foundation-curriculum" TargetMode="External"/><Relationship Id="rId15" Type="http://schemas.openxmlformats.org/officeDocument/2006/relationships/hyperlink" Target="https://www.rpharms.com/development/credentialing/consultant" TargetMode="External"/><Relationship Id="rId23" Type="http://schemas.openxmlformats.org/officeDocument/2006/relationships/slide" Target="slide46.xml"/><Relationship Id="rId10" Type="http://schemas.openxmlformats.org/officeDocument/2006/relationships/hyperlink" Target="https://www.rpharms.com/resources/frameworks/advanced-pharmacy-framework-apf" TargetMode="External"/><Relationship Id="rId19" Type="http://schemas.openxmlformats.org/officeDocument/2006/relationships/image" Target="../media/image17.png"/><Relationship Id="rId4" Type="http://schemas.openxmlformats.org/officeDocument/2006/relationships/hyperlink" Target="https://www.cppe.ac.uk/career/pcpep/pcpep-training-pathway" TargetMode="External"/><Relationship Id="rId9" Type="http://schemas.openxmlformats.org/officeDocument/2006/relationships/hyperlink" Target="https://www.surreytraininghub.co.uk/practice-manager#gsc.tab=0" TargetMode="External"/><Relationship Id="rId14" Type="http://schemas.openxmlformats.org/officeDocument/2006/relationships/hyperlink" Target="https://www.rpharms.com/development/credentialing/consultant/consultant-pharmacist-credentialing" TargetMode="External"/><Relationship Id="rId22" Type="http://schemas.openxmlformats.org/officeDocument/2006/relationships/slide" Target="slide3.xml"/></Relationships>
</file>

<file path=ppt/slides/_rels/slide56.xml.rels><?xml version="1.0" encoding="UTF-8" standalone="yes"?>
<Relationships xmlns="http://schemas.openxmlformats.org/package/2006/relationships"><Relationship Id="rId8" Type="http://schemas.openxmlformats.org/officeDocument/2006/relationships/slide" Target="slide62.xml"/><Relationship Id="rId13" Type="http://schemas.openxmlformats.org/officeDocument/2006/relationships/slide" Target="slide6.xml"/><Relationship Id="rId18" Type="http://schemas.openxmlformats.org/officeDocument/2006/relationships/slide" Target="slide75.xml"/><Relationship Id="rId3" Type="http://schemas.openxmlformats.org/officeDocument/2006/relationships/hyperlink" Target="http://263,7," TargetMode="External"/><Relationship Id="rId7" Type="http://schemas.openxmlformats.org/officeDocument/2006/relationships/slide" Target="slide60.xml"/><Relationship Id="rId12" Type="http://schemas.openxmlformats.org/officeDocument/2006/relationships/slide" Target="slide59.xml"/><Relationship Id="rId17" Type="http://schemas.openxmlformats.org/officeDocument/2006/relationships/slide" Target="slide21.xml"/><Relationship Id="rId2" Type="http://schemas.openxmlformats.org/officeDocument/2006/relationships/slide" Target="slide28.xml"/><Relationship Id="rId16" Type="http://schemas.openxmlformats.org/officeDocument/2006/relationships/slide" Target="slide10.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slide" Target="slide67.xml"/><Relationship Id="rId5" Type="http://schemas.openxmlformats.org/officeDocument/2006/relationships/hyperlink" Target="https://www.rcn.org.uk/Professional-Development/Levels-of-nursing" TargetMode="External"/><Relationship Id="rId15" Type="http://schemas.openxmlformats.org/officeDocument/2006/relationships/slide" Target="slide3.xml"/><Relationship Id="rId10" Type="http://schemas.openxmlformats.org/officeDocument/2006/relationships/slide" Target="slide65.xml"/><Relationship Id="rId19" Type="http://schemas.openxmlformats.org/officeDocument/2006/relationships/slide" Target="slide68.xml"/><Relationship Id="rId4" Type="http://schemas.openxmlformats.org/officeDocument/2006/relationships/slide" Target="slide57.xml"/><Relationship Id="rId9" Type="http://schemas.openxmlformats.org/officeDocument/2006/relationships/slide" Target="slide63.xml"/><Relationship Id="rId14" Type="http://schemas.openxmlformats.org/officeDocument/2006/relationships/slide" Target="slide4.xml"/></Relationships>
</file>

<file path=ppt/slides/_rels/slide57.xml.rels><?xml version="1.0" encoding="UTF-8" standalone="yes"?>
<Relationships xmlns="http://schemas.openxmlformats.org/package/2006/relationships"><Relationship Id="rId8" Type="http://schemas.openxmlformats.org/officeDocument/2006/relationships/hyperlink" Target="https://www.surreytraininghub.co.uk/hee.nhs.uk/" TargetMode="External"/><Relationship Id="rId13" Type="http://schemas.openxmlformats.org/officeDocument/2006/relationships/hyperlink" Target="https://www.e-lfh.org.uk/programmes/care-certificate/" TargetMode="External"/><Relationship Id="rId18" Type="http://schemas.openxmlformats.org/officeDocument/2006/relationships/image" Target="../media/image15.png"/><Relationship Id="rId3" Type="http://schemas.openxmlformats.org/officeDocument/2006/relationships/notesSlide" Target="../notesSlides/notesSlide35.xml"/><Relationship Id="rId21" Type="http://schemas.openxmlformats.org/officeDocument/2006/relationships/slide" Target="slide59.xml"/><Relationship Id="rId7" Type="http://schemas.openxmlformats.org/officeDocument/2006/relationships/hyperlink" Target="https://www.surreytraininghub.co.uk/www.skillsforhealth.org.uk/" TargetMode="External"/><Relationship Id="rId12" Type="http://schemas.openxmlformats.org/officeDocument/2006/relationships/hyperlink" Target="https://www.nhsprofessionals.nhs.uk/campaigns/hcswd/available-hcswd-programmes" TargetMode="External"/><Relationship Id="rId17" Type="http://schemas.openxmlformats.org/officeDocument/2006/relationships/image" Target="../media/image14.png"/><Relationship Id="rId2" Type="http://schemas.openxmlformats.org/officeDocument/2006/relationships/slideLayout" Target="../slideLayouts/slideLayout2.xml"/><Relationship Id="rId16" Type="http://schemas.openxmlformats.org/officeDocument/2006/relationships/image" Target="../media/image13.png"/><Relationship Id="rId20" Type="http://schemas.openxmlformats.org/officeDocument/2006/relationships/image" Target="../media/image17.png"/><Relationship Id="rId1" Type="http://schemas.openxmlformats.org/officeDocument/2006/relationships/video" Target="https://www.youtube.com/embed/3UFkbdXPE_g?feature=oembed" TargetMode="External"/><Relationship Id="rId6" Type="http://schemas.openxmlformats.org/officeDocument/2006/relationships/hyperlink" Target="https://www.surreytraininghub.co.uk/www.skillsforcare.org.uk/Home.aspx" TargetMode="External"/><Relationship Id="rId11" Type="http://schemas.openxmlformats.org/officeDocument/2006/relationships/hyperlink" Target="https://www.healthcareers.nhs.uk/explore-roles/nursing/roles-nursing" TargetMode="External"/><Relationship Id="rId5" Type="http://schemas.openxmlformats.org/officeDocument/2006/relationships/hyperlink" Target="https://www.rcn.org.uk/professional-development/your-career/hca/senior-healthcare-support-worker" TargetMode="External"/><Relationship Id="rId15" Type="http://schemas.openxmlformats.org/officeDocument/2006/relationships/slide" Target="slide56.xml"/><Relationship Id="rId23" Type="http://schemas.openxmlformats.org/officeDocument/2006/relationships/image" Target="../media/image59.jpeg"/><Relationship Id="rId10" Type="http://schemas.openxmlformats.org/officeDocument/2006/relationships/hyperlink" Target="https://www.rcn.org.uk/professional-development/your-career/hca/career-paths-for-hcas" TargetMode="External"/><Relationship Id="rId19" Type="http://schemas.openxmlformats.org/officeDocument/2006/relationships/image" Target="../media/image16.png"/><Relationship Id="rId4" Type="http://schemas.openxmlformats.org/officeDocument/2006/relationships/hyperlink" Target="https://www.surreytraininghub.co.uk/student-nursing-associate#gsc.tab=0" TargetMode="External"/><Relationship Id="rId9" Type="http://schemas.openxmlformats.org/officeDocument/2006/relationships/hyperlink" Target="https://www.surreytraininghub.co.uk/www.skillsforhealth.org.uk/services/item/146-core-skills-training-framework" TargetMode="External"/><Relationship Id="rId14" Type="http://schemas.openxmlformats.org/officeDocument/2006/relationships/hyperlink" Target="https://www.surreytraininghub.co.uk/hcsw-hca#gsc.tab=0" TargetMode="External"/><Relationship Id="rId22" Type="http://schemas.openxmlformats.org/officeDocument/2006/relationships/slide" Target="slide60.xml"/></Relationships>
</file>

<file path=ppt/slides/_rels/slide58.xml.rels><?xml version="1.0" encoding="UTF-8" standalone="yes"?>
<Relationships xmlns="http://schemas.openxmlformats.org/package/2006/relationships"><Relationship Id="rId3" Type="http://schemas.openxmlformats.org/officeDocument/2006/relationships/hyperlink" Target="https://www.instituteforapprenticeships.org/apprenticeship-standards/st0217-v1-6" TargetMode="External"/><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image" Target="../media/image56.png"/><Relationship Id="rId5" Type="http://schemas.openxmlformats.org/officeDocument/2006/relationships/image" Target="../media/image46.png"/><Relationship Id="rId4" Type="http://schemas.openxmlformats.org/officeDocument/2006/relationships/hyperlink" Target="https://findapprenticeshiptraining.apprenticeships.education.gov.uk/courses/151/providers" TargetMode="External"/></Relationships>
</file>

<file path=ppt/slides/_rels/slide59.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hyperlink" Target="https://www.hee.nhs.uk/our-work/general-practice-nursing" TargetMode="External"/><Relationship Id="rId18" Type="http://schemas.openxmlformats.org/officeDocument/2006/relationships/slide" Target="slide56.xml"/><Relationship Id="rId3" Type="http://schemas.openxmlformats.org/officeDocument/2006/relationships/notesSlide" Target="../notesSlides/notesSlide37.xml"/><Relationship Id="rId7" Type="http://schemas.openxmlformats.org/officeDocument/2006/relationships/image" Target="../media/image13.png"/><Relationship Id="rId12" Type="http://schemas.openxmlformats.org/officeDocument/2006/relationships/hyperlink" Target="https://www.skillsforhealth.org.uk/info-hub/primary-care-general-practice-nursing-career-core-capabilities-framework/" TargetMode="External"/><Relationship Id="rId17" Type="http://schemas.openxmlformats.org/officeDocument/2006/relationships/image" Target="../media/image60.jpeg"/><Relationship Id="rId2" Type="http://schemas.openxmlformats.org/officeDocument/2006/relationships/slideLayout" Target="../slideLayouts/slideLayout2.xml"/><Relationship Id="rId16" Type="http://schemas.openxmlformats.org/officeDocument/2006/relationships/hyperlink" Target="https://www.nmc.org.uk/registration/joining-the-register/register-nursing-associate/" TargetMode="External"/><Relationship Id="rId20" Type="http://schemas.openxmlformats.org/officeDocument/2006/relationships/slide" Target="slide60.xml"/><Relationship Id="rId1" Type="http://schemas.openxmlformats.org/officeDocument/2006/relationships/video" Target="https://www.youtube.com/embed/0I66btd20Dc?feature=oembed" TargetMode="External"/><Relationship Id="rId6" Type="http://schemas.openxmlformats.org/officeDocument/2006/relationships/hyperlink" Target="https://www.surreytraininghub.co.uk/student-nursing-associate#gsc.tab=0" TargetMode="External"/><Relationship Id="rId11" Type="http://schemas.openxmlformats.org/officeDocument/2006/relationships/image" Target="../media/image17.png"/><Relationship Id="rId5" Type="http://schemas.openxmlformats.org/officeDocument/2006/relationships/hyperlink" Target="https://www.e-lfh.org.uk/programmes/care-certificate/" TargetMode="External"/><Relationship Id="rId15" Type="http://schemas.openxmlformats.org/officeDocument/2006/relationships/hyperlink" Target="https://www.nmc.org.uk/standards/standards-for-nursing-associates/standards-for-pre-registration-nursing-associate-programmes/" TargetMode="External"/><Relationship Id="rId10" Type="http://schemas.openxmlformats.org/officeDocument/2006/relationships/image" Target="../media/image16.png"/><Relationship Id="rId19" Type="http://schemas.openxmlformats.org/officeDocument/2006/relationships/slide" Target="slide62.xml"/><Relationship Id="rId4" Type="http://schemas.openxmlformats.org/officeDocument/2006/relationships/hyperlink" Target="https://www.surreytraininghub.co.uk/nursing-associate#gsc.tab=0" TargetMode="External"/><Relationship Id="rId9" Type="http://schemas.openxmlformats.org/officeDocument/2006/relationships/image" Target="../media/image15.png"/><Relationship Id="rId14" Type="http://schemas.openxmlformats.org/officeDocument/2006/relationships/hyperlink" Target="https://nationalcareers.service.gov.uk/job-profiles/practice-nurse"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www.surreyheartlands.org/clinical-strategy" TargetMode="External"/><Relationship Id="rId13" Type="http://schemas.openxmlformats.org/officeDocument/2006/relationships/hyperlink" Target="https://www.england.nhs.uk/long-read/looking-after-your-teams-health-and-wellbeing-guide/?utm_source=chatgpt.com" TargetMode="External"/><Relationship Id="rId3" Type="http://schemas.openxmlformats.org/officeDocument/2006/relationships/image" Target="../media/image23.png"/><Relationship Id="rId7" Type="http://schemas.openxmlformats.org/officeDocument/2006/relationships/hyperlink" Target="https://www.england.nhs.uk/publication/nhs-health-and-wellbeing-framework/" TargetMode="External"/><Relationship Id="rId12" Type="http://schemas.openxmlformats.org/officeDocument/2006/relationships/hyperlink" Target="https://www.nhsemployers.org/publications/nhs-health-and-wellbeing-framework?utm_source" TargetMode="External"/><Relationship Id="rId2" Type="http://schemas.openxmlformats.org/officeDocument/2006/relationships/slideLayout" Target="../slideLayouts/slideLayout2.xml"/><Relationship Id="rId16" Type="http://schemas.openxmlformats.org/officeDocument/2006/relationships/image" Target="../media/image26.jpeg"/><Relationship Id="rId1" Type="http://schemas.openxmlformats.org/officeDocument/2006/relationships/video" Target="https://www.youtube.com/embed/76TRwWu0t-A?list=PLvaBZskxS7twYwrWDMwRLTrBAS2Ok1Kxl" TargetMode="External"/><Relationship Id="rId6" Type="http://schemas.openxmlformats.org/officeDocument/2006/relationships/hyperlink" Target="https://www.surreytraininghub.co.uk/your-health-and-wellbeing#gsc.tab=0" TargetMode="External"/><Relationship Id="rId11" Type="http://schemas.openxmlformats.org/officeDocument/2006/relationships/hyperlink" Target="https://www.tandfonline.com/doi/abs/10.1080/14739879.2025.2498719" TargetMode="External"/><Relationship Id="rId5" Type="http://schemas.openxmlformats.org/officeDocument/2006/relationships/image" Target="../media/image25.png"/><Relationship Id="rId15" Type="http://schemas.openxmlformats.org/officeDocument/2006/relationships/hyperlink" Target="https://www.gov.uk/government/publications/10-year-health-plan-for-england-fit-for-the-future?utm_source" TargetMode="External"/><Relationship Id="rId10" Type="http://schemas.openxmlformats.org/officeDocument/2006/relationships/hyperlink" Target="https://www.england.nhs.uk/our-nhs-people/online-version/lfaop/our-nhs-people-promise/" TargetMode="External"/><Relationship Id="rId4" Type="http://schemas.openxmlformats.org/officeDocument/2006/relationships/image" Target="../media/image24.png"/><Relationship Id="rId9" Type="http://schemas.openxmlformats.org/officeDocument/2006/relationships/hyperlink" Target="https://www.surreyheartlands.org/our-vision?utm_source" TargetMode="External"/><Relationship Id="rId14" Type="http://schemas.openxmlformats.org/officeDocument/2006/relationships/hyperlink" Target="https://cms.nhsstaffsurveys.com/app/reports/2024/QXU-benchmark-2024.pdf" TargetMode="External"/></Relationships>
</file>

<file path=ppt/slides/_rels/slide60.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hyperlink" Target="https://kss.hee.nhs.uk/wp-content/uploads/sites/15/2024/08/Nursing-Associates-working-in-Primary-Care-V1.2.pdf" TargetMode="External"/><Relationship Id="rId18" Type="http://schemas.openxmlformats.org/officeDocument/2006/relationships/hyperlink" Target="https://www.gov.uk/government/publications/nursing-degree-apprenticeships-factsheet/nursing-degree-apprenticeship-factsheet" TargetMode="External"/><Relationship Id="rId26" Type="http://schemas.openxmlformats.org/officeDocument/2006/relationships/slide" Target="slide56.xml"/><Relationship Id="rId3" Type="http://schemas.openxmlformats.org/officeDocument/2006/relationships/notesSlide" Target="../notesSlides/notesSlide38.xml"/><Relationship Id="rId21" Type="http://schemas.openxmlformats.org/officeDocument/2006/relationships/hyperlink" Target="https://findapprenticeshiptraining.apprenticeships.education.gov.uk/courses/104/providers" TargetMode="External"/><Relationship Id="rId7" Type="http://schemas.openxmlformats.org/officeDocument/2006/relationships/image" Target="../media/image48.png"/><Relationship Id="rId12" Type="http://schemas.openxmlformats.org/officeDocument/2006/relationships/hyperlink" Target="https://www.nmc.org.uk/standards-for-education-and-training/standards-for-student-supervision-and-assessment/" TargetMode="External"/><Relationship Id="rId17" Type="http://schemas.openxmlformats.org/officeDocument/2006/relationships/image" Target="../media/image13.png"/><Relationship Id="rId25" Type="http://schemas.openxmlformats.org/officeDocument/2006/relationships/hyperlink" Target="https://www.nmc.org.uk/registration/joining-the-register/register-nursing-associate/" TargetMode="External"/><Relationship Id="rId2" Type="http://schemas.openxmlformats.org/officeDocument/2006/relationships/slideLayout" Target="../slideLayouts/slideLayout2.xml"/><Relationship Id="rId16" Type="http://schemas.openxmlformats.org/officeDocument/2006/relationships/hyperlink" Target="https://www.surreytraininghub.co.uk/nursing-associate#gsc.tab=0" TargetMode="External"/><Relationship Id="rId20" Type="http://schemas.openxmlformats.org/officeDocument/2006/relationships/hyperlink" Target="https://www.nmc.org.uk/globalassets/sitedocuments/education-standards/nursing-associates-programme-standards.pdf" TargetMode="External"/><Relationship Id="rId1" Type="http://schemas.openxmlformats.org/officeDocument/2006/relationships/video" Target="https://www.youtube.com/embed/3UFkbdXPE_g?feature=oembed" TargetMode="External"/><Relationship Id="rId6" Type="http://schemas.openxmlformats.org/officeDocument/2006/relationships/image" Target="../media/image17.png"/><Relationship Id="rId11" Type="http://schemas.openxmlformats.org/officeDocument/2006/relationships/hyperlink" Target="https://www.surreytraininghub.co.uk/apprenticeships#gsc.tab=0" TargetMode="External"/><Relationship Id="rId24" Type="http://schemas.openxmlformats.org/officeDocument/2006/relationships/hyperlink" Target="https://www.e-lfh.org.uk/programmes/care-certificate/" TargetMode="External"/><Relationship Id="rId5" Type="http://schemas.openxmlformats.org/officeDocument/2006/relationships/image" Target="../media/image15.png"/><Relationship Id="rId15" Type="http://schemas.openxmlformats.org/officeDocument/2006/relationships/hyperlink" Target="https://www.eoeprimarycarecareers.nhs.uk/careers/nursing-associate/?utm_source" TargetMode="External"/><Relationship Id="rId23" Type="http://schemas.openxmlformats.org/officeDocument/2006/relationships/hyperlink" Target="https://www.nmc.org.uk/standards/standards-for-nursing-associates/standards-for-pre-registration-nursing-associate-programmes/" TargetMode="External"/><Relationship Id="rId28" Type="http://schemas.openxmlformats.org/officeDocument/2006/relationships/image" Target="../media/image59.jpeg"/><Relationship Id="rId10" Type="http://schemas.openxmlformats.org/officeDocument/2006/relationships/image" Target="../media/image51.png"/><Relationship Id="rId19" Type="http://schemas.openxmlformats.org/officeDocument/2006/relationships/hyperlink" Target="https://www.surreytraininghub.co.uk/training-courses#gsc.tab=0" TargetMode="External"/><Relationship Id="rId4" Type="http://schemas.openxmlformats.org/officeDocument/2006/relationships/image" Target="../media/image14.png"/><Relationship Id="rId9" Type="http://schemas.openxmlformats.org/officeDocument/2006/relationships/image" Target="../media/image50.png"/><Relationship Id="rId14" Type="http://schemas.openxmlformats.org/officeDocument/2006/relationships/hyperlink" Target="https://www.surreytraininghub.co.uk/nursing-associate" TargetMode="External"/><Relationship Id="rId22" Type="http://schemas.openxmlformats.org/officeDocument/2006/relationships/hyperlink" Target="https://www.surreytraininghub.co.uk/student-nursing-associate" TargetMode="External"/><Relationship Id="rId27" Type="http://schemas.openxmlformats.org/officeDocument/2006/relationships/slide" Target="slide62.xml"/></Relationships>
</file>

<file path=ppt/slides/_rels/slide61.xml.rels><?xml version="1.0" encoding="UTF-8" standalone="yes"?>
<Relationships xmlns="http://schemas.openxmlformats.org/package/2006/relationships"><Relationship Id="rId3" Type="http://schemas.openxmlformats.org/officeDocument/2006/relationships/hyperlink" Target="https://www.instituteforapprenticeships.org/apprenticeship-standards/st0827-v1-1" TargetMode="External"/><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image" Target="../media/image56.png"/><Relationship Id="rId5" Type="http://schemas.openxmlformats.org/officeDocument/2006/relationships/image" Target="../media/image46.png"/><Relationship Id="rId4" Type="http://schemas.openxmlformats.org/officeDocument/2006/relationships/hyperlink" Target="https://findapprenticeshiptraining.apprenticeships.education.gov.uk/courses/434/providers" TargetMode="External"/></Relationships>
</file>

<file path=ppt/slides/_rels/slide62.xml.rels><?xml version="1.0" encoding="UTF-8" standalone="yes"?>
<Relationships xmlns="http://schemas.openxmlformats.org/package/2006/relationships"><Relationship Id="rId8" Type="http://schemas.openxmlformats.org/officeDocument/2006/relationships/hyperlink" Target="https://www.surreytraininghub.co.uk/general-practice-nurse#gsc.tab=0" TargetMode="External"/><Relationship Id="rId13" Type="http://schemas.openxmlformats.org/officeDocument/2006/relationships/hyperlink" Target="https://www.nmc.org.uk/registration/your-registration/" TargetMode="External"/><Relationship Id="rId18" Type="http://schemas.openxmlformats.org/officeDocument/2006/relationships/hyperlink" Target="https://findapprenticeshiptraining.apprenticeships.education.gov.uk/courses/631#:~:text=Employers%20can%20view%20details%20of%20the%20Enhanced%20clinical,level%2C%20typical%20duration%20and%20the%20maximum%20funding%20available." TargetMode="External"/><Relationship Id="rId3" Type="http://schemas.openxmlformats.org/officeDocument/2006/relationships/notesSlide" Target="../notesSlides/notesSlide40.xml"/><Relationship Id="rId21" Type="http://schemas.openxmlformats.org/officeDocument/2006/relationships/hyperlink" Target="https://medtribe.com/courses/graduate-certificate-general-practice-nursing-2025-26" TargetMode="External"/><Relationship Id="rId7" Type="http://schemas.openxmlformats.org/officeDocument/2006/relationships/image" Target="../media/image17.png"/><Relationship Id="rId12" Type="http://schemas.openxmlformats.org/officeDocument/2006/relationships/image" Target="../media/image13.png"/><Relationship Id="rId17" Type="http://schemas.openxmlformats.org/officeDocument/2006/relationships/hyperlink" Target="https://medtribe.com/courses/independent-prescribing-supplementary-prescribing-funding-for-nurses-paramedics-physiotherapists-podiatrists-and-dietitians" TargetMode="External"/><Relationship Id="rId25" Type="http://schemas.openxmlformats.org/officeDocument/2006/relationships/image" Target="../media/image59.jpeg"/><Relationship Id="rId2" Type="http://schemas.openxmlformats.org/officeDocument/2006/relationships/slideLayout" Target="../slideLayouts/slideLayout2.xml"/><Relationship Id="rId16" Type="http://schemas.openxmlformats.org/officeDocument/2006/relationships/hyperlink" Target="https://www.rcn.org.uk/magazines/Career/2024/Dec/Could-you-be-a-nurse-prescriber#:~:text=Use%20the%20NMC%27s%20course%20search%20facility%20to%20find,access%20to%20controlled%20drugs%20in%20residential%20care%20homes." TargetMode="External"/><Relationship Id="rId20" Type="http://schemas.openxmlformats.org/officeDocument/2006/relationships/hyperlink" Target="https://www.nmc.org.uk/globalassets/sitedocuments/standards/2024/standards-for-prescribing-programmes.pdf" TargetMode="External"/><Relationship Id="rId1" Type="http://schemas.openxmlformats.org/officeDocument/2006/relationships/video" Target="https://www.youtube.com/embed/3UFkbdXPE_g?feature=oembed" TargetMode="External"/><Relationship Id="rId6" Type="http://schemas.openxmlformats.org/officeDocument/2006/relationships/image" Target="../media/image16.png"/><Relationship Id="rId11" Type="http://schemas.openxmlformats.org/officeDocument/2006/relationships/hyperlink" Target="https://www.rpharms.com/Portals/0/RPS%20document%20library/Open%20access/Professional%20standards/DPP%20Framework/DPP%20competency%20framework%20Dec%202019.pdf" TargetMode="External"/><Relationship Id="rId24" Type="http://schemas.openxmlformats.org/officeDocument/2006/relationships/slide" Target="slide56.xml"/><Relationship Id="rId5" Type="http://schemas.openxmlformats.org/officeDocument/2006/relationships/image" Target="../media/image15.png"/><Relationship Id="rId15" Type="http://schemas.openxmlformats.org/officeDocument/2006/relationships/hyperlink" Target="https://www.surreytraininghub.co.uk/leadership-and-management#gsc.tab=0" TargetMode="External"/><Relationship Id="rId23" Type="http://schemas.openxmlformats.org/officeDocument/2006/relationships/slide" Target="slide3.xml"/><Relationship Id="rId10" Type="http://schemas.openxmlformats.org/officeDocument/2006/relationships/hyperlink" Target="https://www.rpharms.com/resources/frameworks/prescribing-competency-framework/competency-framework" TargetMode="External"/><Relationship Id="rId19" Type="http://schemas.openxmlformats.org/officeDocument/2006/relationships/hyperlink" Target="https://www.hee.nhs.uk/our-work/enhanced-practice-0" TargetMode="External"/><Relationship Id="rId4" Type="http://schemas.openxmlformats.org/officeDocument/2006/relationships/image" Target="../media/image14.png"/><Relationship Id="rId9" Type="http://schemas.openxmlformats.org/officeDocument/2006/relationships/hyperlink" Target="https://www.nmc.org.uk/standards-for-education-and-training/standards-for-student-supervision-and-assessment/" TargetMode="External"/><Relationship Id="rId14" Type="http://schemas.openxmlformats.org/officeDocument/2006/relationships/hyperlink" Target="https://www.eoeprimarycarecareers.nhs.uk/resource/what-is-a-general-practice-nurse/" TargetMode="External"/><Relationship Id="rId22" Type="http://schemas.openxmlformats.org/officeDocument/2006/relationships/slide" Target="slide63.xml"/></Relationships>
</file>

<file path=ppt/slides/_rels/slide63.xml.rels><?xml version="1.0" encoding="UTF-8" standalone="yes"?>
<Relationships xmlns="http://schemas.openxmlformats.org/package/2006/relationships"><Relationship Id="rId8" Type="http://schemas.openxmlformats.org/officeDocument/2006/relationships/hyperlink" Target="https://www.england.nhs.uk/long-read/supervision-guidance-for-primary-care-network-multidisciplinary-teams/" TargetMode="External"/><Relationship Id="rId13" Type="http://schemas.openxmlformats.org/officeDocument/2006/relationships/hyperlink" Target="https://www.leadershipacademy.nhs.uk/programmes/mary-seacole-programme/" TargetMode="External"/><Relationship Id="rId18" Type="http://schemas.openxmlformats.org/officeDocument/2006/relationships/hyperlink" Target="https://www.hee.nhs.uk/sites/default/files/documents/The%20Principles%20of%20Enhanced%20Level%20Practice.pdf" TargetMode="External"/><Relationship Id="rId26" Type="http://schemas.openxmlformats.org/officeDocument/2006/relationships/hyperlink" Target="https://www.rpharms.com/Portals/0/RPS%20document%20library/Open%20access/Professional%20standards/DPP%20Framework/DPP%20competency%20framework%20Dec%202019.pdf" TargetMode="External"/><Relationship Id="rId3" Type="http://schemas.openxmlformats.org/officeDocument/2006/relationships/notesSlide" Target="../notesSlides/notesSlide41.xml"/><Relationship Id="rId21" Type="http://schemas.openxmlformats.org/officeDocument/2006/relationships/hyperlink" Target="https://www.nursingtimes.net/primary-care/enhanced-level-nurses-latest-to-be-added-to-arrs-29-02-2024/" TargetMode="External"/><Relationship Id="rId7" Type="http://schemas.openxmlformats.org/officeDocument/2006/relationships/image" Target="../media/image17.png"/><Relationship Id="rId12" Type="http://schemas.openxmlformats.org/officeDocument/2006/relationships/hyperlink" Target="https://www.rcn.org.uk/Professional-Development/Levels-of-nursing" TargetMode="External"/><Relationship Id="rId17" Type="http://schemas.openxmlformats.org/officeDocument/2006/relationships/hyperlink" Target="https://www.nmc.org.uk/globalassets/sitedocuments/standards/2024/standards-for-prescribing-programmes.pdf" TargetMode="External"/><Relationship Id="rId25" Type="http://schemas.openxmlformats.org/officeDocument/2006/relationships/slide" Target="slide56.xml"/><Relationship Id="rId2" Type="http://schemas.openxmlformats.org/officeDocument/2006/relationships/slideLayout" Target="../slideLayouts/slideLayout2.xml"/><Relationship Id="rId16" Type="http://schemas.openxmlformats.org/officeDocument/2006/relationships/hyperlink" Target="https://www.rpharms.com/resources/frameworks/prescribing-competency-framework/competency-framework" TargetMode="External"/><Relationship Id="rId20" Type="http://schemas.openxmlformats.org/officeDocument/2006/relationships/hyperlink" Target="https://advanced-practice.hee.nhs.uk/our-work/" TargetMode="External"/><Relationship Id="rId1" Type="http://schemas.openxmlformats.org/officeDocument/2006/relationships/video" Target="https://www.youtube.com/embed/pnUpU3VPYu4?feature=oembed" TargetMode="External"/><Relationship Id="rId6" Type="http://schemas.openxmlformats.org/officeDocument/2006/relationships/image" Target="../media/image16.png"/><Relationship Id="rId11" Type="http://schemas.openxmlformats.org/officeDocument/2006/relationships/image" Target="../media/image13.png"/><Relationship Id="rId24" Type="http://schemas.openxmlformats.org/officeDocument/2006/relationships/image" Target="../media/image61.jpeg"/><Relationship Id="rId5" Type="http://schemas.openxmlformats.org/officeDocument/2006/relationships/image" Target="../media/image15.png"/><Relationship Id="rId15" Type="http://schemas.openxmlformats.org/officeDocument/2006/relationships/hyperlink" Target="https://www.surreytraininghub.co.uk/leadership-and-management#gsc.tab=0" TargetMode="External"/><Relationship Id="rId23" Type="http://schemas.openxmlformats.org/officeDocument/2006/relationships/slide" Target="slide3.xml"/><Relationship Id="rId10" Type="http://schemas.openxmlformats.org/officeDocument/2006/relationships/hyperlink" Target="https://www.surreytraininghub.co.uk/advanced-practice#gsc.tab=0" TargetMode="External"/><Relationship Id="rId19" Type="http://schemas.openxmlformats.org/officeDocument/2006/relationships/hyperlink" Target="https://www.hee.nhs.uk/our-work/enhanced-practice-0" TargetMode="External"/><Relationship Id="rId4" Type="http://schemas.openxmlformats.org/officeDocument/2006/relationships/image" Target="../media/image14.png"/><Relationship Id="rId9" Type="http://schemas.openxmlformats.org/officeDocument/2006/relationships/hyperlink" Target="https://www.skillsforhealth.org.uk/wp-content/uploads/2022/05/Primary-Care-and-GPN-Framework-May22.pdf" TargetMode="External"/><Relationship Id="rId14" Type="http://schemas.openxmlformats.org/officeDocument/2006/relationships/hyperlink" Target="https://www.leadershipacademy.nhs.uk/" TargetMode="External"/><Relationship Id="rId22" Type="http://schemas.openxmlformats.org/officeDocument/2006/relationships/slide" Target="slide65.xml"/></Relationships>
</file>

<file path=ppt/slides/_rels/slide64.xml.rels><?xml version="1.0" encoding="UTF-8" standalone="yes"?>
<Relationships xmlns="http://schemas.openxmlformats.org/package/2006/relationships"><Relationship Id="rId3" Type="http://schemas.openxmlformats.org/officeDocument/2006/relationships/hyperlink" Target="https://www.instituteforapprenticeships.org/apprenticeship-standards/st0895-v1-1" TargetMode="External"/><Relationship Id="rId2" Type="http://schemas.openxmlformats.org/officeDocument/2006/relationships/notesSlide" Target="../notesSlides/notesSlide42.xml"/><Relationship Id="rId1" Type="http://schemas.openxmlformats.org/officeDocument/2006/relationships/slideLayout" Target="../slideLayouts/slideLayout6.xml"/><Relationship Id="rId6" Type="http://schemas.openxmlformats.org/officeDocument/2006/relationships/image" Target="../media/image47.jpeg"/><Relationship Id="rId5" Type="http://schemas.openxmlformats.org/officeDocument/2006/relationships/image" Target="../media/image46.png"/><Relationship Id="rId4" Type="http://schemas.openxmlformats.org/officeDocument/2006/relationships/hyperlink" Target="https://findapprenticeshiptraining.apprenticeships.education.gov.uk/courses/631/providers" TargetMode="External"/></Relationships>
</file>

<file path=ppt/slides/_rels/slide65.xml.rels><?xml version="1.0" encoding="UTF-8" standalone="yes"?>
<Relationships xmlns="http://schemas.openxmlformats.org/package/2006/relationships"><Relationship Id="rId8" Type="http://schemas.openxmlformats.org/officeDocument/2006/relationships/hyperlink" Target="https://advanced-practice.hee.nhs.uk/wp-content/uploads/sites/28/2025/05/Multi-professional-framework-for-advanced-practice-in-England-%E2%80%93-Edition-2025.pdf" TargetMode="External"/><Relationship Id="rId13" Type="http://schemas.openxmlformats.org/officeDocument/2006/relationships/slide" Target="slide32.xml"/><Relationship Id="rId18" Type="http://schemas.openxmlformats.org/officeDocument/2006/relationships/slide" Target="slide67.xml"/><Relationship Id="rId3" Type="http://schemas.openxmlformats.org/officeDocument/2006/relationships/notesSlide" Target="../notesSlides/notesSlide43.xml"/><Relationship Id="rId21" Type="http://schemas.openxmlformats.org/officeDocument/2006/relationships/image" Target="../media/image62.jpeg"/><Relationship Id="rId7" Type="http://schemas.openxmlformats.org/officeDocument/2006/relationships/hyperlink" Target="https://www.rpharms.com/Portals/0/RPS%20document%20library/Open%20access/Professional%20standards/DPP%20Framework/DPP%20competency%20framework%20Dec%202019.pdf" TargetMode="External"/><Relationship Id="rId12" Type="http://schemas.openxmlformats.org/officeDocument/2006/relationships/slide" Target="slide35.xml"/><Relationship Id="rId17" Type="http://schemas.openxmlformats.org/officeDocument/2006/relationships/slide" Target="slide28.xml"/><Relationship Id="rId2" Type="http://schemas.openxmlformats.org/officeDocument/2006/relationships/slideLayout" Target="../slideLayouts/slideLayout2.xml"/><Relationship Id="rId16" Type="http://schemas.openxmlformats.org/officeDocument/2006/relationships/slide" Target="slide57.xml"/><Relationship Id="rId20" Type="http://schemas.openxmlformats.org/officeDocument/2006/relationships/image" Target="../media/image16.png"/><Relationship Id="rId1" Type="http://schemas.openxmlformats.org/officeDocument/2006/relationships/video" Target="https://www.youtube.com/embed/NlU9Qgsat_4?feature=oembed" TargetMode="External"/><Relationship Id="rId6" Type="http://schemas.openxmlformats.org/officeDocument/2006/relationships/image" Target="../media/image17.png"/><Relationship Id="rId11" Type="http://schemas.openxmlformats.org/officeDocument/2006/relationships/slide" Target="slide33.xml"/><Relationship Id="rId5" Type="http://schemas.openxmlformats.org/officeDocument/2006/relationships/image" Target="../media/image15.png"/><Relationship Id="rId15" Type="http://schemas.openxmlformats.org/officeDocument/2006/relationships/slide" Target="slide51.xml"/><Relationship Id="rId10" Type="http://schemas.openxmlformats.org/officeDocument/2006/relationships/hyperlink" Target="https://www.surreytraininghub.co.uk/advanced-practice#gsc.tab=0" TargetMode="External"/><Relationship Id="rId19" Type="http://schemas.openxmlformats.org/officeDocument/2006/relationships/image" Target="../media/image13.png"/><Relationship Id="rId4" Type="http://schemas.openxmlformats.org/officeDocument/2006/relationships/image" Target="../media/image14.png"/><Relationship Id="rId9" Type="http://schemas.openxmlformats.org/officeDocument/2006/relationships/hyperlink" Target="https://advanced-practice.hee.nhs.uk/our-work/" TargetMode="External"/><Relationship Id="rId14" Type="http://schemas.openxmlformats.org/officeDocument/2006/relationships/slide" Target="slide47.xml"/><Relationship Id="rId22" Type="http://schemas.openxmlformats.org/officeDocument/2006/relationships/slide" Target="slide3.xml"/></Relationships>
</file>

<file path=ppt/slides/_rels/slide66.xml.rels><?xml version="1.0" encoding="UTF-8" standalone="yes"?>
<Relationships xmlns="http://schemas.openxmlformats.org/package/2006/relationships"><Relationship Id="rId3" Type="http://schemas.openxmlformats.org/officeDocument/2006/relationships/hyperlink" Target="https://www.instituteforapprenticeships.org/apprenticeship-standards/st0564-v1-0" TargetMode="External"/><Relationship Id="rId2" Type="http://schemas.openxmlformats.org/officeDocument/2006/relationships/notesSlide" Target="../notesSlides/notesSlide44.xml"/><Relationship Id="rId1" Type="http://schemas.openxmlformats.org/officeDocument/2006/relationships/slideLayout" Target="../slideLayouts/slideLayout6.xml"/><Relationship Id="rId6" Type="http://schemas.openxmlformats.org/officeDocument/2006/relationships/image" Target="../media/image56.png"/><Relationship Id="rId5" Type="http://schemas.openxmlformats.org/officeDocument/2006/relationships/image" Target="../media/image46.png"/><Relationship Id="rId4" Type="http://schemas.openxmlformats.org/officeDocument/2006/relationships/hyperlink" Target="https://findapprenticeshiptraining.apprenticeships.education.gov.uk/courses/252/providers" TargetMode="External"/></Relationships>
</file>

<file path=ppt/slides/_rels/slide67.xml.rels><?xml version="1.0" encoding="UTF-8" standalone="yes"?>
<Relationships xmlns="http://schemas.openxmlformats.org/package/2006/relationships"><Relationship Id="rId8" Type="http://schemas.openxmlformats.org/officeDocument/2006/relationships/hyperlink" Target="https://advanced-practice.hee.nhs.uk/consultant/consultant-level-practice-capability-and-impact-framework/" TargetMode="External"/><Relationship Id="rId13" Type="http://schemas.openxmlformats.org/officeDocument/2006/relationships/image" Target="../media/image61.jpeg"/><Relationship Id="rId3" Type="http://schemas.openxmlformats.org/officeDocument/2006/relationships/notesSlide" Target="../notesSlides/notesSlide45.xml"/><Relationship Id="rId7" Type="http://schemas.openxmlformats.org/officeDocument/2006/relationships/image" Target="../media/image17.png"/><Relationship Id="rId12" Type="http://schemas.openxmlformats.org/officeDocument/2006/relationships/slide" Target="slide4.xml"/><Relationship Id="rId2" Type="http://schemas.openxmlformats.org/officeDocument/2006/relationships/slideLayout" Target="../slideLayouts/slideLayout2.xml"/><Relationship Id="rId1" Type="http://schemas.openxmlformats.org/officeDocument/2006/relationships/video" Target="https://www.youtube.com/embed/pnUpU3VPYu4?feature=oembed" TargetMode="External"/><Relationship Id="rId6" Type="http://schemas.openxmlformats.org/officeDocument/2006/relationships/image" Target="../media/image16.png"/><Relationship Id="rId11" Type="http://schemas.openxmlformats.org/officeDocument/2006/relationships/hyperlink" Target="https://view.officeapps.live.com/op/view.aspx?src=https%3A%2F%2Fadvanced-practice.hee.nhs.uk%2Fwp-content%2Fuploads%2Fsites%2F28%2F2024%2F05%2FMPCP-Self-Assessment-Tool-June-2023-1.docx&amp;wdOrigin=BROWSELINK" TargetMode="External"/><Relationship Id="rId5" Type="http://schemas.openxmlformats.org/officeDocument/2006/relationships/image" Target="../media/image15.png"/><Relationship Id="rId10" Type="http://schemas.openxmlformats.org/officeDocument/2006/relationships/image" Target="../media/image13.png"/><Relationship Id="rId4" Type="http://schemas.openxmlformats.org/officeDocument/2006/relationships/image" Target="../media/image14.png"/><Relationship Id="rId9" Type="http://schemas.openxmlformats.org/officeDocument/2006/relationships/hyperlink" Target="https://www.rcn.org.uk/Professional-Development/Levels-of-nursing/Four-pillars-of-nursing" TargetMode="External"/><Relationship Id="rId14" Type="http://schemas.openxmlformats.org/officeDocument/2006/relationships/slide" Target="slide3.xml"/></Relationships>
</file>

<file path=ppt/slides/_rels/slide68.xml.rels><?xml version="1.0" encoding="UTF-8" standalone="yes"?>
<Relationships xmlns="http://schemas.openxmlformats.org/package/2006/relationships"><Relationship Id="rId8" Type="http://schemas.openxmlformats.org/officeDocument/2006/relationships/slide" Target="slide73.xml"/><Relationship Id="rId13" Type="http://schemas.openxmlformats.org/officeDocument/2006/relationships/slide" Target="slide75.xml"/><Relationship Id="rId3" Type="http://schemas.openxmlformats.org/officeDocument/2006/relationships/slide" Target="slide28.xml"/><Relationship Id="rId7" Type="http://schemas.openxmlformats.org/officeDocument/2006/relationships/slide" Target="slide74.xml"/><Relationship Id="rId12" Type="http://schemas.openxmlformats.org/officeDocument/2006/relationships/slide" Target="slide10.xml"/><Relationship Id="rId2" Type="http://schemas.openxmlformats.org/officeDocument/2006/relationships/slide" Target="slide70.xml"/><Relationship Id="rId1" Type="http://schemas.openxmlformats.org/officeDocument/2006/relationships/slideLayout" Target="../slideLayouts/slideLayout2.xml"/><Relationship Id="rId6" Type="http://schemas.openxmlformats.org/officeDocument/2006/relationships/slide" Target="slide72.xml"/><Relationship Id="rId11" Type="http://schemas.openxmlformats.org/officeDocument/2006/relationships/slide" Target="slide3.xml"/><Relationship Id="rId5" Type="http://schemas.openxmlformats.org/officeDocument/2006/relationships/image" Target="../media/image13.png"/><Relationship Id="rId15" Type="http://schemas.openxmlformats.org/officeDocument/2006/relationships/slide" Target="slide21.xml"/><Relationship Id="rId10" Type="http://schemas.openxmlformats.org/officeDocument/2006/relationships/slide" Target="slide4.xml"/><Relationship Id="rId4" Type="http://schemas.openxmlformats.org/officeDocument/2006/relationships/slide" Target="slide69.xml"/><Relationship Id="rId9" Type="http://schemas.openxmlformats.org/officeDocument/2006/relationships/slide" Target="slide6.xml"/><Relationship Id="rId14" Type="http://schemas.openxmlformats.org/officeDocument/2006/relationships/slide" Target="slide56.xml"/></Relationships>
</file>

<file path=ppt/slides/_rels/slide69.xml.rels><?xml version="1.0" encoding="UTF-8" standalone="yes"?>
<Relationships xmlns="http://schemas.openxmlformats.org/package/2006/relationships"><Relationship Id="rId13" Type="http://schemas.openxmlformats.org/officeDocument/2006/relationships/image" Target="../media/image13.png"/><Relationship Id="rId18" Type="http://schemas.openxmlformats.org/officeDocument/2006/relationships/hyperlink" Target="https://www.england.nhs.uk/ourwork/patient-participation/self-care/" TargetMode="External"/><Relationship Id="rId26" Type="http://schemas.openxmlformats.org/officeDocument/2006/relationships/hyperlink" Target="https://www.rcn.org.uk/professional-development/your-career/hca/career-paths-for-hcas" TargetMode="External"/><Relationship Id="rId3" Type="http://schemas.openxmlformats.org/officeDocument/2006/relationships/hyperlink" Target="https://www.eoeprimarycarecareers.nhs.uk/careers/social-prescriber/" TargetMode="External"/><Relationship Id="rId21" Type="http://schemas.openxmlformats.org/officeDocument/2006/relationships/image" Target="../media/image15.png"/><Relationship Id="rId34" Type="http://schemas.openxmlformats.org/officeDocument/2006/relationships/slide" Target="slide60.xml"/><Relationship Id="rId7" Type="http://schemas.openxmlformats.org/officeDocument/2006/relationships/hyperlink" Target="https://www.england.nhs.uk/publication/social-prescribing-link-worker-welcome-pack/" TargetMode="External"/><Relationship Id="rId12" Type="http://schemas.openxmlformats.org/officeDocument/2006/relationships/hyperlink" Target="https://confirmsubscription.com/h/d/3C5AFEB57E8F2486" TargetMode="External"/><Relationship Id="rId17" Type="http://schemas.openxmlformats.org/officeDocument/2006/relationships/hyperlink" Target="https://www.england.nhs.uk/personalisedcare/social-prescribing/" TargetMode="External"/><Relationship Id="rId25" Type="http://schemas.openxmlformats.org/officeDocument/2006/relationships/hyperlink" Target="https://phlebotomycourse.uk/blog/healthcare-assistant/" TargetMode="External"/><Relationship Id="rId33" Type="http://schemas.openxmlformats.org/officeDocument/2006/relationships/slide" Target="slide59.xml"/><Relationship Id="rId2" Type="http://schemas.openxmlformats.org/officeDocument/2006/relationships/slideLayout" Target="../slideLayouts/slideLayout2.xml"/><Relationship Id="rId16" Type="http://schemas.openxmlformats.org/officeDocument/2006/relationships/hyperlink" Target="https://www.england.nhs.uk/ourwork/patient-participation/health-decisions/" TargetMode="External"/><Relationship Id="rId20" Type="http://schemas.openxmlformats.org/officeDocument/2006/relationships/image" Target="../media/image14.png"/><Relationship Id="rId29" Type="http://schemas.openxmlformats.org/officeDocument/2006/relationships/hyperlink" Target="https://gbr01.safelinks.protection.outlook.com/?url=https%3A%2F%2Fsocialprescribingacademy.org.uk%2F&amp;data=05%7C02%7Calexandria.dyer4%40nhs.net%7Cecedcb1de40a4a5cab0208dd938c5941%7C37c354b285b047f5b22207b48d774ee3%7C0%7C0%7C638828953415992210%7CUnknown%7CTWFpbGZsb3d8eyJFbXB0eU1hcGkiOnRydWUsIlYiOiIwLjAuMDAwMCIsIlAiOiJXaW4zMiIsIkFOIjoiTWFpbCIsIldUIjoyfQ%3D%3D%7C0%7C%7C%7C&amp;sdata=9ya%2BS2GevVhuBuO%2FovA2NuMSnOf9oEsWs%2B6OVfaH%2FOM%3D&amp;reserved=0" TargetMode="External"/><Relationship Id="rId1" Type="http://schemas.openxmlformats.org/officeDocument/2006/relationships/video" Target="https://www.youtube.com/embed/ckoU52Vq8BM?feature=oembed" TargetMode="External"/><Relationship Id="rId6" Type="http://schemas.openxmlformats.org/officeDocument/2006/relationships/hyperlink" Target="https://www.personalisedcareinstitute.org.uk/accredited-training/" TargetMode="External"/><Relationship Id="rId11" Type="http://schemas.openxmlformats.org/officeDocument/2006/relationships/hyperlink" Target="https://www.england.nhs.uk/personalisedcare/workforce-and-training/social-prescribing-link-workers/" TargetMode="External"/><Relationship Id="rId24" Type="http://schemas.openxmlformats.org/officeDocument/2006/relationships/hyperlink" Target="https://www.e-lfh.org.uk/programmes/general-practice-assistant/" TargetMode="External"/><Relationship Id="rId32" Type="http://schemas.openxmlformats.org/officeDocument/2006/relationships/slide" Target="slide33.xml"/><Relationship Id="rId5" Type="http://schemas.openxmlformats.org/officeDocument/2006/relationships/hyperlink" Target="https://www.e-lfh.org.uk/programmes/social-prescribing/" TargetMode="External"/><Relationship Id="rId15" Type="http://schemas.openxmlformats.org/officeDocument/2006/relationships/hyperlink" Target="https://www.england.nhs.uk/ourwork/patient-participation/patient-centred/planning/" TargetMode="External"/><Relationship Id="rId23" Type="http://schemas.openxmlformats.org/officeDocument/2006/relationships/image" Target="../media/image17.png"/><Relationship Id="rId28" Type="http://schemas.openxmlformats.org/officeDocument/2006/relationships/image" Target="../media/image63.jpeg"/><Relationship Id="rId10" Type="http://schemas.openxmlformats.org/officeDocument/2006/relationships/hyperlink" Target="https://www.england.nhs.uk/long-read/workforce-development-framework-social-prescribing-link-workers/" TargetMode="External"/><Relationship Id="rId19" Type="http://schemas.openxmlformats.org/officeDocument/2006/relationships/hyperlink" Target="https://www.england.nhs.uk/personal-health-budgets/" TargetMode="External"/><Relationship Id="rId31" Type="http://schemas.openxmlformats.org/officeDocument/2006/relationships/slide" Target="slide68.xml"/><Relationship Id="rId4" Type="http://schemas.openxmlformats.org/officeDocument/2006/relationships/hyperlink" Target="https://www.england.nhs.uk/personalisedcare/what-is-personalised-care/" TargetMode="External"/><Relationship Id="rId9" Type="http://schemas.openxmlformats.org/officeDocument/2006/relationships/hyperlink" Target="https://www.sslmcs.co.uk/training/" TargetMode="External"/><Relationship Id="rId14" Type="http://schemas.openxmlformats.org/officeDocument/2006/relationships/hyperlink" Target="https://www.england.nhs.uk/shared-decision-making/" TargetMode="External"/><Relationship Id="rId22" Type="http://schemas.openxmlformats.org/officeDocument/2006/relationships/image" Target="../media/image16.png"/><Relationship Id="rId27" Type="http://schemas.openxmlformats.org/officeDocument/2006/relationships/hyperlink" Target="https://www.healthcareers.nhs.uk/explore-roles/nursing/roles-nursing" TargetMode="External"/><Relationship Id="rId30" Type="http://schemas.openxmlformats.org/officeDocument/2006/relationships/hyperlink" Target="https://gbr01.safelinks.protection.outlook.com/?url=https%3A%2F%2Fsocialprescribingacademy.org.uk%2Fresources%2Fhow-to-become-a-social-prescribing-link-worker%2F&amp;data=05%7C02%7Calexandria.dyer4%40nhs.net%7Cecedcb1de40a4a5cab0208dd938c5941%7C37c354b285b047f5b22207b48d774ee3%7C0%7C0%7C638828953416033217%7CUnknown%7CTWFpbGZsb3d8eyJFbXB0eU1hcGkiOnRydWUsIlYiOiIwLjAuMDAwMCIsIlAiOiJXaW4zMiIsIkFOIjoiTWFpbCIsIldUIjoyfQ%3D%3D%7C0%7C%7C%7C&amp;sdata=GoOSA%2FuqKn8iTF0B6lTIXV1LeXbS0FzUjyk88Ip9VYo%3D&amp;reserved=0" TargetMode="External"/><Relationship Id="rId8" Type="http://schemas.openxmlformats.org/officeDocument/2006/relationships/hyperlink" Target="https://www.e-lfh.org.uk/programmes/care-certificate/"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image" Target="../media/image13.png"/><Relationship Id="rId5" Type="http://schemas.openxmlformats.org/officeDocument/2006/relationships/hyperlink" Target="mailto:Alexandria.dyer4@nhs.net" TargetMode="External"/><Relationship Id="rId10" Type="http://schemas.openxmlformats.org/officeDocument/2006/relationships/image" Target="../media/image33.png"/><Relationship Id="rId4" Type="http://schemas.openxmlformats.org/officeDocument/2006/relationships/image" Target="../media/image29.png"/><Relationship Id="rId9" Type="http://schemas.openxmlformats.org/officeDocument/2006/relationships/image" Target="../media/image32.png"/></Relationships>
</file>

<file path=ppt/slides/_rels/slide70.xml.rels><?xml version="1.0" encoding="UTF-8" standalone="yes"?>
<Relationships xmlns="http://schemas.openxmlformats.org/package/2006/relationships"><Relationship Id="rId8" Type="http://schemas.openxmlformats.org/officeDocument/2006/relationships/hyperlink" Target="https://www.eoeprimarycarecareers.nhs.uk/careers/care-co-ordinator/" TargetMode="External"/><Relationship Id="rId13" Type="http://schemas.openxmlformats.org/officeDocument/2006/relationships/hyperlink" Target="https://pma-uk.org/workshops/pma-community-health-and-wellbeing-worker-level-3-apprenticeship-standard/?portfolioCats=25" TargetMode="External"/><Relationship Id="rId18" Type="http://schemas.openxmlformats.org/officeDocument/2006/relationships/hyperlink" Target="https://gbr01.safelinks.protection.outlook.com/?url=https%3A%2F%2Ffuture.nhs.uk%2Fsystem%2Flogin%3FnextURL%3D%252Fconnect.ti%252Fsocialprescribing%252FmessageShowThread%253FmessageId%253D27796523%2526threadId%253D14689678&amp;data=05%7C02%7Calexandria.dyer4%40nhs.net%7C1e734d4531f34f9c653b08dd7d9b2f37%7C37c354b285b047f5b22207b48d774ee3%7C0%7C0%7C638804828437979743%7CUnknown%7CTWFpbGZsb3d8eyJFbXB0eU1hcGkiOnRydWUsIlYiOiIwLjAuMDAwMCIsIlAiOiJXaW4zMiIsIkFOIjoiTWFpbCIsIldUIjoyfQ%3D%3D%7C0%7C%7C%7C&amp;sdata=Z8A9gb5fHx3vvw6Ev%2Bo3cIWaoxRD%2B4hFsb9kMEKY4Gk%3D&amp;reserved=0" TargetMode="External"/><Relationship Id="rId26" Type="http://schemas.openxmlformats.org/officeDocument/2006/relationships/slide" Target="slide68.xml"/><Relationship Id="rId3" Type="http://schemas.openxmlformats.org/officeDocument/2006/relationships/notesSlide" Target="../notesSlides/notesSlide46.xml"/><Relationship Id="rId21" Type="http://schemas.openxmlformats.org/officeDocument/2006/relationships/hyperlink" Target="https://www.england.nhs.uk/publication/workforce-development-framework-for-care-co-ordinators/" TargetMode="External"/><Relationship Id="rId7" Type="http://schemas.openxmlformats.org/officeDocument/2006/relationships/image" Target="../media/image17.png"/><Relationship Id="rId12" Type="http://schemas.openxmlformats.org/officeDocument/2006/relationships/hyperlink" Target="https://www.sslmcs.co.uk/training/" TargetMode="External"/><Relationship Id="rId17" Type="http://schemas.openxmlformats.org/officeDocument/2006/relationships/hyperlink" Target="https://gbr01.safelinks.protection.outlook.com/?url=https%3A%2F%2Fsocialprescribingacademy.org.uk%2F&amp;data=05%7C02%7Calexandria.dyer4%40nhs.net%7C1e734d4531f34f9c653b08dd7d9b2f37%7C37c354b285b047f5b22207b48d774ee3%7C0%7C0%7C638804828437956081%7CUnknown%7CTWFpbGZsb3d8eyJFbXB0eU1hcGkiOnRydWUsIlYiOiIwLjAuMDAwMCIsIlAiOiJXaW4zMiIsIkFOIjoiTWFpbCIsIldUIjoyfQ%3D%3D%7C0%7C%7C%7C&amp;sdata=%2BHtHS3u%2BRiapO2R5PCsGrlnkZjgVsYe4SieIRkDSpQw%3D&amp;reserved=0" TargetMode="External"/><Relationship Id="rId25" Type="http://schemas.openxmlformats.org/officeDocument/2006/relationships/slide" Target="slide69.xml"/><Relationship Id="rId2" Type="http://schemas.openxmlformats.org/officeDocument/2006/relationships/slideLayout" Target="../slideLayouts/slideLayout2.xml"/><Relationship Id="rId16" Type="http://schemas.openxmlformats.org/officeDocument/2006/relationships/hyperlink" Target="https://www.personalisedcareinstitute.org.uk/accredited-training/" TargetMode="External"/><Relationship Id="rId20" Type="http://schemas.openxmlformats.org/officeDocument/2006/relationships/hyperlink" Target="https://coachingandmentoringhub.nhs.uk/" TargetMode="External"/><Relationship Id="rId29" Type="http://schemas.openxmlformats.org/officeDocument/2006/relationships/image" Target="../media/image64.jpeg"/><Relationship Id="rId1" Type="http://schemas.openxmlformats.org/officeDocument/2006/relationships/video" Target="https://www.youtube.com/embed/coyKqj5XiV8?feature=oembed" TargetMode="External"/><Relationship Id="rId6" Type="http://schemas.openxmlformats.org/officeDocument/2006/relationships/image" Target="../media/image15.png"/><Relationship Id="rId11" Type="http://schemas.openxmlformats.org/officeDocument/2006/relationships/hyperlink" Target="https://www.e-lfh.org.uk/programmes/care-certificate/" TargetMode="External"/><Relationship Id="rId24" Type="http://schemas.openxmlformats.org/officeDocument/2006/relationships/slide" Target="slide33.xml"/><Relationship Id="rId5" Type="http://schemas.openxmlformats.org/officeDocument/2006/relationships/image" Target="../media/image14.png"/><Relationship Id="rId15" Type="http://schemas.openxmlformats.org/officeDocument/2006/relationships/hyperlink" Target="https://www.surreytraininghub.co.uk/leadership-and-management#gsc.tab=0" TargetMode="External"/><Relationship Id="rId23" Type="http://schemas.openxmlformats.org/officeDocument/2006/relationships/image" Target="../media/image16.png"/><Relationship Id="rId28" Type="http://schemas.openxmlformats.org/officeDocument/2006/relationships/hyperlink" Target="https://www.youtube.com/watch?v=coyKqj5XiV8&amp;list=PLB5e9vV_9DU4nRanDm2Es2dXEe29Nj2U9&amp;index=15" TargetMode="External"/><Relationship Id="rId10" Type="http://schemas.openxmlformats.org/officeDocument/2006/relationships/hyperlink" Target="https://practiceindex.co.uk/gp/solutions/training/receptionists-in-primary-care/" TargetMode="External"/><Relationship Id="rId19" Type="http://schemas.openxmlformats.org/officeDocument/2006/relationships/hyperlink" Target="mailto:Helen.rotonen@surreycc.gov.uk" TargetMode="External"/><Relationship Id="rId4" Type="http://schemas.openxmlformats.org/officeDocument/2006/relationships/image" Target="../media/image13.png"/><Relationship Id="rId9" Type="http://schemas.openxmlformats.org/officeDocument/2006/relationships/hyperlink" Target="https://www.surreytraininghub.co.uk/care-coordinator#gsc.tab=0" TargetMode="External"/><Relationship Id="rId14" Type="http://schemas.openxmlformats.org/officeDocument/2006/relationships/hyperlink" Target="https://www.surreytraininghub.co.uk/apprenticeships#gsc.tab=0" TargetMode="External"/><Relationship Id="rId22" Type="http://schemas.openxmlformats.org/officeDocument/2006/relationships/hyperlink" Target="https://www.hee.nhs.uk/sites/default/files/documents/Care%20Navigation%20Competency%20Framework_Final.pdf" TargetMode="External"/><Relationship Id="rId27" Type="http://schemas.openxmlformats.org/officeDocument/2006/relationships/slide" Target="slide59.xml"/></Relationships>
</file>

<file path=ppt/slides/_rels/slide71.xml.rels><?xml version="1.0" encoding="UTF-8" standalone="yes"?>
<Relationships xmlns="http://schemas.openxmlformats.org/package/2006/relationships"><Relationship Id="rId3" Type="http://schemas.openxmlformats.org/officeDocument/2006/relationships/hyperlink" Target="https://skillsengland.education.gov.uk/apprenticeships/st0958-v1-1" TargetMode="External"/><Relationship Id="rId2" Type="http://schemas.openxmlformats.org/officeDocument/2006/relationships/notesSlide" Target="../notesSlides/notesSlide47.xml"/><Relationship Id="rId1" Type="http://schemas.openxmlformats.org/officeDocument/2006/relationships/slideLayout" Target="../slideLayouts/slideLayout6.xml"/><Relationship Id="rId6" Type="http://schemas.openxmlformats.org/officeDocument/2006/relationships/image" Target="../media/image45.jpeg"/><Relationship Id="rId5" Type="http://schemas.openxmlformats.org/officeDocument/2006/relationships/image" Target="../media/image44.png"/><Relationship Id="rId4" Type="http://schemas.openxmlformats.org/officeDocument/2006/relationships/hyperlink" Target="https://findapprenticeshiptraining.apprenticeships.education.gov.uk/courses/659/providers" TargetMode="External"/></Relationships>
</file>

<file path=ppt/slides/_rels/slide7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hyperlink" Target="https://www.personalisedcareinstitute.org.uk/" TargetMode="External"/><Relationship Id="rId18" Type="http://schemas.openxmlformats.org/officeDocument/2006/relationships/hyperlink" Target="https://www.e-lfh.org.uk/" TargetMode="External"/><Relationship Id="rId26" Type="http://schemas.openxmlformats.org/officeDocument/2006/relationships/slide" Target="slide74.xml"/><Relationship Id="rId3" Type="http://schemas.openxmlformats.org/officeDocument/2006/relationships/notesSlide" Target="../notesSlides/notesSlide48.xml"/><Relationship Id="rId21" Type="http://schemas.openxmlformats.org/officeDocument/2006/relationships/image" Target="../media/image65.jpeg"/><Relationship Id="rId7" Type="http://schemas.openxmlformats.org/officeDocument/2006/relationships/image" Target="../media/image14.png"/><Relationship Id="rId12" Type="http://schemas.openxmlformats.org/officeDocument/2006/relationships/hyperlink" Target="https://www.england.nhs.uk/personalisedcare/workforce-and-training/health-and-wellbeing-coaches/" TargetMode="External"/><Relationship Id="rId17" Type="http://schemas.openxmlformats.org/officeDocument/2006/relationships/hyperlink" Target="https://www.england.nhs.uk/personalisedcare/social-prescribing/health-and-wellbeing-coaches/" TargetMode="External"/><Relationship Id="rId25" Type="http://schemas.openxmlformats.org/officeDocument/2006/relationships/slide" Target="slide73.xml"/><Relationship Id="rId2" Type="http://schemas.openxmlformats.org/officeDocument/2006/relationships/slideLayout" Target="../slideLayouts/slideLayout2.xml"/><Relationship Id="rId16" Type="http://schemas.openxmlformats.org/officeDocument/2006/relationships/hyperlink" Target="https://www.sslmcs.co.uk/training/" TargetMode="External"/><Relationship Id="rId20" Type="http://schemas.openxmlformats.org/officeDocument/2006/relationships/hyperlink" Target="https://www.surreytraininghub.co.uk/health-and-well-being-coach" TargetMode="External"/><Relationship Id="rId1" Type="http://schemas.openxmlformats.org/officeDocument/2006/relationships/video" Target="https://www.youtube.com/embed/godAfhj6lic?feature=oembed" TargetMode="External"/><Relationship Id="rId6" Type="http://schemas.openxmlformats.org/officeDocument/2006/relationships/image" Target="../media/image13.png"/><Relationship Id="rId11" Type="http://schemas.openxmlformats.org/officeDocument/2006/relationships/hyperlink" Target="https://gbr01.safelinks.protection.outlook.com/?url=https%3A%2F%2Fwww.personalisedcareinstitute.org.uk%2Faccredited-training%2F&amp;data=05%7C01%7Cfiona.moxey%40nhs.net%7Cc41eb249d8334d172d6408db9e335021%7C37c354b285b047f5b22207b48d774ee3%7C0%7C0%7C638277715438102591%7CUnknown%7CTWFpbGZsb3d8eyJWIjoiMC4wLjAwMDAiLCJQIjoiV2luMzIiLCJBTiI6Ik1haWwiLCJXVCI6Mn0%3D%7C3000%7C%7C%7C&amp;sdata=qZqFikpkb7R7NpyZ2qTSD9oCuO5KM7F4qcAP%2FUhBwYk%3D&amp;reserved=0" TargetMode="External"/><Relationship Id="rId24" Type="http://schemas.openxmlformats.org/officeDocument/2006/relationships/slide" Target="slide33.xml"/><Relationship Id="rId5" Type="http://schemas.openxmlformats.org/officeDocument/2006/relationships/hyperlink" Target="https://www.england.nhs.uk/publication/workforce-development-framework-health-and-wellbeing-coaches/" TargetMode="External"/><Relationship Id="rId15" Type="http://schemas.openxmlformats.org/officeDocument/2006/relationships/hyperlink" Target="https://www.e-lfh.org.uk/programmes/care-certificate/" TargetMode="External"/><Relationship Id="rId23" Type="http://schemas.openxmlformats.org/officeDocument/2006/relationships/slide" Target="slide28.xml"/><Relationship Id="rId10" Type="http://schemas.openxmlformats.org/officeDocument/2006/relationships/image" Target="../media/image17.png"/><Relationship Id="rId19" Type="http://schemas.openxmlformats.org/officeDocument/2006/relationships/hyperlink" Target="https://www.surreytraininghub.co.uk/apprenticeships#gsc.tab=0" TargetMode="External"/><Relationship Id="rId4" Type="http://schemas.openxmlformats.org/officeDocument/2006/relationships/hyperlink" Target="https://www.eoeprimarycarecareers.nhs.uk/careers/health-and-wellbeing-coach/?utm_source" TargetMode="External"/><Relationship Id="rId9" Type="http://schemas.openxmlformats.org/officeDocument/2006/relationships/image" Target="../media/image16.png"/><Relationship Id="rId14" Type="http://schemas.openxmlformats.org/officeDocument/2006/relationships/hyperlink" Target="https://www.eoeprimarycarecareers.nhs.uk/resource/what-is-a-health-and-wellbeing-coach/" TargetMode="External"/><Relationship Id="rId22" Type="http://schemas.openxmlformats.org/officeDocument/2006/relationships/slide" Target="slide70.xml"/><Relationship Id="rId27" Type="http://schemas.openxmlformats.org/officeDocument/2006/relationships/slide" Target="slide68.xml"/></Relationships>
</file>

<file path=ppt/slides/_rels/slide7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hyperlink" Target="https://www.nhsconfed.org/articles/understanding-role-mental-health-practitioners-primary-care" TargetMode="External"/><Relationship Id="rId18" Type="http://schemas.openxmlformats.org/officeDocument/2006/relationships/hyperlink" Target="https://www.surreytraininghub.co.uk/mental-health-practitioner" TargetMode="External"/><Relationship Id="rId3" Type="http://schemas.openxmlformats.org/officeDocument/2006/relationships/hyperlink" Target="https://www.eoeprimarycarecareers.nhs.uk/careers/mental-health-practitioner/?utm_source" TargetMode="External"/><Relationship Id="rId7" Type="http://schemas.openxmlformats.org/officeDocument/2006/relationships/image" Target="../media/image16.png"/><Relationship Id="rId12" Type="http://schemas.openxmlformats.org/officeDocument/2006/relationships/hyperlink" Target="https://www.england.nhs.uk/mental-health/working-in-mental-health/mental-health-practitioners/" TargetMode="External"/><Relationship Id="rId17" Type="http://schemas.openxmlformats.org/officeDocument/2006/relationships/slide" Target="slide68.xml"/><Relationship Id="rId2" Type="http://schemas.openxmlformats.org/officeDocument/2006/relationships/slideLayout" Target="../slideLayouts/slideLayout2.xml"/><Relationship Id="rId16" Type="http://schemas.openxmlformats.org/officeDocument/2006/relationships/image" Target="../media/image66.jpeg"/><Relationship Id="rId1" Type="http://schemas.openxmlformats.org/officeDocument/2006/relationships/video" Target="https://www.youtube.com/embed/-itZrsCkT0w?feature=oembed" TargetMode="External"/><Relationship Id="rId6" Type="http://schemas.openxmlformats.org/officeDocument/2006/relationships/image" Target="../media/image15.png"/><Relationship Id="rId11" Type="http://schemas.openxmlformats.org/officeDocument/2006/relationships/hyperlink" Target="https://www.hcpc-uk.org/standards/standards-relevant-to-education-and-training/standards-for-prescribing/" TargetMode="External"/><Relationship Id="rId5" Type="http://schemas.openxmlformats.org/officeDocument/2006/relationships/image" Target="../media/image14.png"/><Relationship Id="rId15" Type="http://schemas.openxmlformats.org/officeDocument/2006/relationships/hyperlink" Target="https://www.healthcareers.nhs.uk/explore-roles/psychological-therapies/roles-psychological-therapies/mental-health-and-wellbeing-practitioner" TargetMode="External"/><Relationship Id="rId10" Type="http://schemas.openxmlformats.org/officeDocument/2006/relationships/hyperlink" Target="https://www.bing.com/videos/riverview/relatedvideo?q=mental+health+advanced+practice+framework&amp;mid=31BB87FBF210256648E331BB87FBF210256648E3&amp;FORM=VIRE" TargetMode="External"/><Relationship Id="rId4" Type="http://schemas.openxmlformats.org/officeDocument/2006/relationships/image" Target="../media/image13.png"/><Relationship Id="rId9" Type="http://schemas.openxmlformats.org/officeDocument/2006/relationships/hyperlink" Target="https://basw.co.uk/training-cpd" TargetMode="External"/><Relationship Id="rId14" Type="http://schemas.openxmlformats.org/officeDocument/2006/relationships/hyperlink" Target="https://learninghub.nhs.uk/resource/60050" TargetMode="External"/></Relationships>
</file>

<file path=ppt/slides/_rels/slide7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hyperlink" Target="https://basw.co.uk/training-cpd" TargetMode="External"/><Relationship Id="rId18" Type="http://schemas.openxmlformats.org/officeDocument/2006/relationships/slide" Target="slide68.xml"/><Relationship Id="rId3" Type="http://schemas.openxmlformats.org/officeDocument/2006/relationships/notesSlide" Target="../notesSlides/notesSlide49.xml"/><Relationship Id="rId7" Type="http://schemas.openxmlformats.org/officeDocument/2006/relationships/image" Target="../media/image15.png"/><Relationship Id="rId12" Type="http://schemas.openxmlformats.org/officeDocument/2006/relationships/hyperlink" Target="https://www.bing.com/videos/riverview/relatedvideo?q=mental+health+advanced+practice+framework&amp;mid=31BB87FBF210256648E331BB87FBF210256648E3&amp;FORM=VIRE" TargetMode="External"/><Relationship Id="rId17" Type="http://schemas.openxmlformats.org/officeDocument/2006/relationships/image" Target="../media/image66.jpeg"/><Relationship Id="rId2" Type="http://schemas.openxmlformats.org/officeDocument/2006/relationships/slideLayout" Target="../slideLayouts/slideLayout2.xml"/><Relationship Id="rId16" Type="http://schemas.openxmlformats.org/officeDocument/2006/relationships/hyperlink" Target="https://learninghub.nhs.uk/resource/60050" TargetMode="External"/><Relationship Id="rId1" Type="http://schemas.openxmlformats.org/officeDocument/2006/relationships/video" Target="https://www.youtube.com/embed/-itZrsCkT0w?feature=oembed" TargetMode="External"/><Relationship Id="rId6" Type="http://schemas.openxmlformats.org/officeDocument/2006/relationships/image" Target="../media/image14.png"/><Relationship Id="rId11" Type="http://schemas.openxmlformats.org/officeDocument/2006/relationships/hyperlink" Target="https://www.england.nhs.uk/mental-health/working-in-mental-health/mental-health-practitioners/" TargetMode="External"/><Relationship Id="rId5" Type="http://schemas.openxmlformats.org/officeDocument/2006/relationships/image" Target="../media/image13.png"/><Relationship Id="rId15" Type="http://schemas.openxmlformats.org/officeDocument/2006/relationships/hyperlink" Target="https://www.nhsconfed.org/articles/understanding-role-mental-health-practitioners-primary-care" TargetMode="External"/><Relationship Id="rId10" Type="http://schemas.openxmlformats.org/officeDocument/2006/relationships/hyperlink" Target="https://www.healthcareers.nhs.uk/explore-roles/psychological-therapies/roles-psychological-therapies/mental-health-and-wellbeing-practitioner" TargetMode="External"/><Relationship Id="rId19" Type="http://schemas.openxmlformats.org/officeDocument/2006/relationships/hyperlink" Target="https://www.surreytraininghub.co.uk/mental-health-practitioner" TargetMode="External"/><Relationship Id="rId4" Type="http://schemas.openxmlformats.org/officeDocument/2006/relationships/hyperlink" Target="https://www.eoeprimarycarecareers.nhs.uk/careers/mental-health-practitioner/?utm_source" TargetMode="External"/><Relationship Id="rId9" Type="http://schemas.openxmlformats.org/officeDocument/2006/relationships/image" Target="../media/image17.png"/><Relationship Id="rId14" Type="http://schemas.openxmlformats.org/officeDocument/2006/relationships/hyperlink" Target="https://www.hcpc-uk.org/standards/standards-relevant-to-education-and-training/standards-for-prescribing/" TargetMode="External"/></Relationships>
</file>

<file path=ppt/slides/_rels/slide75.xml.rels><?xml version="1.0" encoding="UTF-8" standalone="yes"?>
<Relationships xmlns="http://schemas.openxmlformats.org/package/2006/relationships"><Relationship Id="rId8" Type="http://schemas.openxmlformats.org/officeDocument/2006/relationships/slide" Target="slide79.xml"/><Relationship Id="rId13" Type="http://schemas.openxmlformats.org/officeDocument/2006/relationships/slide" Target="slide6.xml"/><Relationship Id="rId3" Type="http://schemas.openxmlformats.org/officeDocument/2006/relationships/image" Target="../media/image67.png"/><Relationship Id="rId7" Type="http://schemas.openxmlformats.org/officeDocument/2006/relationships/slide" Target="slide81.xml"/><Relationship Id="rId12" Type="http://schemas.openxmlformats.org/officeDocument/2006/relationships/slide" Target="slide46.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slide" Target="slide80.xml"/><Relationship Id="rId11" Type="http://schemas.openxmlformats.org/officeDocument/2006/relationships/slide" Target="slide68.xml"/><Relationship Id="rId5" Type="http://schemas.openxmlformats.org/officeDocument/2006/relationships/slide" Target="slide77.xml"/><Relationship Id="rId15" Type="http://schemas.openxmlformats.org/officeDocument/2006/relationships/slide" Target="slide3.xml"/><Relationship Id="rId10" Type="http://schemas.openxmlformats.org/officeDocument/2006/relationships/slide" Target="slide56.xml"/><Relationship Id="rId4" Type="http://schemas.openxmlformats.org/officeDocument/2006/relationships/slide" Target="slide76.xml"/><Relationship Id="rId9" Type="http://schemas.openxmlformats.org/officeDocument/2006/relationships/slide" Target="slide10.xml"/><Relationship Id="rId14" Type="http://schemas.openxmlformats.org/officeDocument/2006/relationships/slide" Target="slide21.xml"/></Relationships>
</file>

<file path=ppt/slides/_rels/slide76.xml.rels><?xml version="1.0" encoding="UTF-8" standalone="yes"?>
<Relationships xmlns="http://schemas.openxmlformats.org/package/2006/relationships"><Relationship Id="rId8" Type="http://schemas.openxmlformats.org/officeDocument/2006/relationships/hyperlink" Target="https://kss.hee.nhs.uk/wp-content/uploads/sites/15/2024/10/A-guide-to-supervision-in-KSS-primary-care-V2.1-Oct-24.pdf" TargetMode="External"/><Relationship Id="rId13" Type="http://schemas.openxmlformats.org/officeDocument/2006/relationships/image" Target="../media/image15.png"/><Relationship Id="rId18" Type="http://schemas.openxmlformats.org/officeDocument/2006/relationships/hyperlink" Target="https://www.bda.uk.com/specialist-groups-and-branches/first-contact-dietitians-specialist-group.html" TargetMode="External"/><Relationship Id="rId3" Type="http://schemas.openxmlformats.org/officeDocument/2006/relationships/notesSlide" Target="../notesSlides/notesSlide50.xml"/><Relationship Id="rId21" Type="http://schemas.openxmlformats.org/officeDocument/2006/relationships/image" Target="../media/image68.jpeg"/><Relationship Id="rId7" Type="http://schemas.openxmlformats.org/officeDocument/2006/relationships/hyperlink" Target="https://www.hee.nhs.uk/sites/default/files/documents/Dietetic-Nov21%20FILLABLE.pdf" TargetMode="External"/><Relationship Id="rId12" Type="http://schemas.openxmlformats.org/officeDocument/2006/relationships/image" Target="../media/image14.png"/><Relationship Id="rId17" Type="http://schemas.openxmlformats.org/officeDocument/2006/relationships/hyperlink" Target="https://www.bda.uk.com/practice-and-education/career-and-workforce/bda-career-framework.html" TargetMode="External"/><Relationship Id="rId2" Type="http://schemas.openxmlformats.org/officeDocument/2006/relationships/slideLayout" Target="../slideLayouts/slideLayout3.xml"/><Relationship Id="rId16" Type="http://schemas.openxmlformats.org/officeDocument/2006/relationships/hyperlink" Target="https://medtribe.com/courses/independent-prescribing-supplementary-prescribing-funding-for-nurses-paramedics-physiotherapists-podiatrists-and-dietitians" TargetMode="External"/><Relationship Id="rId20" Type="http://schemas.openxmlformats.org/officeDocument/2006/relationships/hyperlink" Target="https://www.bda.uk.com/uploads/assets/3e5f9b58-7656-450e-a5548a64ef18d2de/Dietitians-in-primary-care-a-guide-for-general-practice.pdf" TargetMode="External"/><Relationship Id="rId1" Type="http://schemas.openxmlformats.org/officeDocument/2006/relationships/video" Target="https://www.youtube.com/embed/9w73JIucOHw?feature=oembed" TargetMode="External"/><Relationship Id="rId6" Type="http://schemas.openxmlformats.org/officeDocument/2006/relationships/hyperlink" Target="https://www.hee.nhs.uk/our-work/allied-health-professions/enable-workforce/first-contact-practice-self-declaration-education-providers/education-providers-fcp-training" TargetMode="External"/><Relationship Id="rId11" Type="http://schemas.openxmlformats.org/officeDocument/2006/relationships/image" Target="../media/image13.png"/><Relationship Id="rId24" Type="http://schemas.openxmlformats.org/officeDocument/2006/relationships/slide" Target="slide65.xml"/><Relationship Id="rId5" Type="http://schemas.openxmlformats.org/officeDocument/2006/relationships/hyperlink" Target="https://www.hcpc-uk.org/registration/getting-on-the-register/" TargetMode="External"/><Relationship Id="rId15" Type="http://schemas.openxmlformats.org/officeDocument/2006/relationships/image" Target="../media/image17.png"/><Relationship Id="rId23" Type="http://schemas.openxmlformats.org/officeDocument/2006/relationships/slide" Target="slide75.xml"/><Relationship Id="rId10" Type="http://schemas.openxmlformats.org/officeDocument/2006/relationships/hyperlink" Target="https://www.surreytraininghub.co.uk/dietitian" TargetMode="External"/><Relationship Id="rId19" Type="http://schemas.openxmlformats.org/officeDocument/2006/relationships/hyperlink" Target="https://teamnet.clarity.co.uk/92a/Topics/View/Details/23b9935e-bd05-4f55-8c7c-b28f014ba09e" TargetMode="External"/><Relationship Id="rId4" Type="http://schemas.openxmlformats.org/officeDocument/2006/relationships/hyperlink" Target="https://www.surreytraininghub.co.uk/advanced-practice#gsc.tab=0" TargetMode="External"/><Relationship Id="rId9" Type="http://schemas.openxmlformats.org/officeDocument/2006/relationships/hyperlink" Target="https://www.bda.uk.com/practice-and-education/professional-guidance/practice-supervision.html" TargetMode="External"/><Relationship Id="rId14" Type="http://schemas.openxmlformats.org/officeDocument/2006/relationships/image" Target="../media/image16.png"/><Relationship Id="rId22" Type="http://schemas.openxmlformats.org/officeDocument/2006/relationships/slide" Target="slide3.xml"/></Relationships>
</file>

<file path=ppt/slides/_rels/slide7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hyperlink" Target="https://medtribe.com/courses/independent-prescribing-ip-funding-for-nurses-advanced-paramedics-physiotherapists-working-within-surrey-heartlands-primary-care" TargetMode="External"/><Relationship Id="rId18" Type="http://schemas.openxmlformats.org/officeDocument/2006/relationships/slide" Target="slide75.xml"/><Relationship Id="rId3" Type="http://schemas.openxmlformats.org/officeDocument/2006/relationships/notesSlide" Target="../notesSlides/notesSlide51.xml"/><Relationship Id="rId7" Type="http://schemas.openxmlformats.org/officeDocument/2006/relationships/hyperlink" Target="https://kss.hee.nhs.uk/wp-content/uploads/sites/15/2024/10/A-guide-to-supervision-in-KSS-primary-care-V2.1-Oct-24.pdf" TargetMode="External"/><Relationship Id="rId12" Type="http://schemas.openxmlformats.org/officeDocument/2006/relationships/image" Target="../media/image17.png"/><Relationship Id="rId17" Type="http://schemas.openxmlformats.org/officeDocument/2006/relationships/image" Target="../media/image69.jpeg"/><Relationship Id="rId2" Type="http://schemas.openxmlformats.org/officeDocument/2006/relationships/slideLayout" Target="../slideLayouts/slideLayout3.xml"/><Relationship Id="rId16" Type="http://schemas.openxmlformats.org/officeDocument/2006/relationships/hyperlink" Target="https://www.england.nhs.uk/wp-content/uploads/2022/11/B1847-Paramedics-in-general-practice-1.pdf" TargetMode="External"/><Relationship Id="rId20" Type="http://schemas.openxmlformats.org/officeDocument/2006/relationships/slide" Target="slide3.xml"/><Relationship Id="rId1" Type="http://schemas.openxmlformats.org/officeDocument/2006/relationships/video" Target="https://www.youtube.com/embed/7vmuuYpJrx4?feature=oembed" TargetMode="External"/><Relationship Id="rId6" Type="http://schemas.openxmlformats.org/officeDocument/2006/relationships/hyperlink" Target="https://www.hee.nhs.uk/sites/default/files/documents/Paramedics-FINAL%20%28002%29.pdf" TargetMode="External"/><Relationship Id="rId11" Type="http://schemas.openxmlformats.org/officeDocument/2006/relationships/image" Target="../media/image16.png"/><Relationship Id="rId5" Type="http://schemas.openxmlformats.org/officeDocument/2006/relationships/hyperlink" Target="https://www.hcpc-uk.org/registration/" TargetMode="External"/><Relationship Id="rId15" Type="http://schemas.openxmlformats.org/officeDocument/2006/relationships/hyperlink" Target="https://advanced-practice.hee.nhs.uk/our-work/" TargetMode="External"/><Relationship Id="rId10" Type="http://schemas.openxmlformats.org/officeDocument/2006/relationships/image" Target="../media/image15.png"/><Relationship Id="rId19" Type="http://schemas.openxmlformats.org/officeDocument/2006/relationships/slide" Target="slide65.xml"/><Relationship Id="rId4" Type="http://schemas.openxmlformats.org/officeDocument/2006/relationships/hyperlink" Target="https://www.surreytraininghub.co.uk/advanced-practice#gsc.tab=0" TargetMode="External"/><Relationship Id="rId9" Type="http://schemas.openxmlformats.org/officeDocument/2006/relationships/image" Target="../media/image14.png"/><Relationship Id="rId14" Type="http://schemas.openxmlformats.org/officeDocument/2006/relationships/hyperlink" Target="https://advanced-practice.hee.nhs.uk/our-work/programme-accreditation/" TargetMode="External"/></Relationships>
</file>

<file path=ppt/slides/_rels/slide78.xml.rels><?xml version="1.0" encoding="UTF-8" standalone="yes"?>
<Relationships xmlns="http://schemas.openxmlformats.org/package/2006/relationships"><Relationship Id="rId3" Type="http://schemas.openxmlformats.org/officeDocument/2006/relationships/hyperlink" Target="https://www.instituteforapprenticeships.org/apprenticeships/st0567-v1-3" TargetMode="External"/><Relationship Id="rId2" Type="http://schemas.openxmlformats.org/officeDocument/2006/relationships/notesSlide" Target="../notesSlides/notesSlide52.xml"/><Relationship Id="rId1" Type="http://schemas.openxmlformats.org/officeDocument/2006/relationships/slideLayout" Target="../slideLayouts/slideLayout6.xml"/><Relationship Id="rId6" Type="http://schemas.openxmlformats.org/officeDocument/2006/relationships/image" Target="../media/image47.jpeg"/><Relationship Id="rId5" Type="http://schemas.openxmlformats.org/officeDocument/2006/relationships/image" Target="../media/image46.png"/><Relationship Id="rId4" Type="http://schemas.openxmlformats.org/officeDocument/2006/relationships/hyperlink" Target="https://findapprenticeshiptraining.apprenticeships.education.gov.uk/courses/318/providers" TargetMode="External"/></Relationships>
</file>

<file path=ppt/slides/_rels/slide79.xml.rels><?xml version="1.0" encoding="UTF-8" standalone="yes"?>
<Relationships xmlns="http://schemas.openxmlformats.org/package/2006/relationships"><Relationship Id="rId8" Type="http://schemas.openxmlformats.org/officeDocument/2006/relationships/hyperlink" Target="https://www.hee.nhs.uk/our-work/allied-health-professions/enable-workforce/first-contact-practice-faqs" TargetMode="External"/><Relationship Id="rId13" Type="http://schemas.openxmlformats.org/officeDocument/2006/relationships/image" Target="../media/image15.png"/><Relationship Id="rId18" Type="http://schemas.openxmlformats.org/officeDocument/2006/relationships/hyperlink" Target="https://medtribe.com/courses/independent-prescribing-ip-funding-for-nurses-advanced-paramedics-physiotherapists-working-within-surrey-heartlands-primary-care" TargetMode="External"/><Relationship Id="rId26" Type="http://schemas.openxmlformats.org/officeDocument/2006/relationships/slide" Target="slide3.xml"/><Relationship Id="rId3" Type="http://schemas.openxmlformats.org/officeDocument/2006/relationships/notesSlide" Target="../notesSlides/notesSlide53.xml"/><Relationship Id="rId21" Type="http://schemas.openxmlformats.org/officeDocument/2006/relationships/hyperlink" Target="https://www.csp.org.uk/professional-clinical/professional-guidance/scope-practice" TargetMode="External"/><Relationship Id="rId7" Type="http://schemas.openxmlformats.org/officeDocument/2006/relationships/hyperlink" Target="https://www.skillsforhealth.org.uk/wp-content/uploads/2021/01/Musculoskeletal-framework.pdf" TargetMode="External"/><Relationship Id="rId12" Type="http://schemas.openxmlformats.org/officeDocument/2006/relationships/image" Target="../media/image14.png"/><Relationship Id="rId17" Type="http://schemas.openxmlformats.org/officeDocument/2006/relationships/hyperlink" Target="https://www.csp.org.uk/professional-clinical/professional-guidance/medicines-prescribing-injection-therapy/prescribing" TargetMode="External"/><Relationship Id="rId25" Type="http://schemas.openxmlformats.org/officeDocument/2006/relationships/slide" Target="slide65.xml"/><Relationship Id="rId2" Type="http://schemas.openxmlformats.org/officeDocument/2006/relationships/slideLayout" Target="../slideLayouts/slideLayout2.xml"/><Relationship Id="rId16" Type="http://schemas.openxmlformats.org/officeDocument/2006/relationships/hyperlink" Target="https://medtribe.com/courses/msk-ultrasound-medical-sonography-brunel-university-funding-2025-26" TargetMode="External"/><Relationship Id="rId20" Type="http://schemas.openxmlformats.org/officeDocument/2006/relationships/hyperlink" Target="https://www.csp.org.uk/publications/physiotherapy-career-framework" TargetMode="External"/><Relationship Id="rId1" Type="http://schemas.openxmlformats.org/officeDocument/2006/relationships/video" Target="https://www.youtube.com/embed/swZrNNeiZBU?feature=oembed" TargetMode="External"/><Relationship Id="rId6" Type="http://schemas.openxmlformats.org/officeDocument/2006/relationships/hyperlink" Target="https://www.hee.nhs.uk/sites/default/files/documents/MSK%20July21-FILLABLE%20Final%20Aug%202021_2.pdf" TargetMode="External"/><Relationship Id="rId11" Type="http://schemas.openxmlformats.org/officeDocument/2006/relationships/image" Target="../media/image13.png"/><Relationship Id="rId24" Type="http://schemas.openxmlformats.org/officeDocument/2006/relationships/slide" Target="slide75.xml"/><Relationship Id="rId5" Type="http://schemas.openxmlformats.org/officeDocument/2006/relationships/hyperlink" Target="https://www.csp.org.uk/professional-clinical/professional-guidance/hcpc-re-registration" TargetMode="External"/><Relationship Id="rId15" Type="http://schemas.openxmlformats.org/officeDocument/2006/relationships/image" Target="../media/image17.png"/><Relationship Id="rId23" Type="http://schemas.openxmlformats.org/officeDocument/2006/relationships/image" Target="../media/image70.jpeg"/><Relationship Id="rId10" Type="http://schemas.openxmlformats.org/officeDocument/2006/relationships/hyperlink" Target="https://www.csp.org.uk/publications/clinical-supervision-brief-overview" TargetMode="External"/><Relationship Id="rId19" Type="http://schemas.openxmlformats.org/officeDocument/2006/relationships/hyperlink" Target="https://advanced-practice.hee.nhs.uk/" TargetMode="External"/><Relationship Id="rId4" Type="http://schemas.openxmlformats.org/officeDocument/2006/relationships/hyperlink" Target="https://www.surreytraininghub.co.uk/advanced-practice#gsc.tab=0" TargetMode="External"/><Relationship Id="rId9" Type="http://schemas.openxmlformats.org/officeDocument/2006/relationships/hyperlink" Target="https://kss.hee.nhs.uk/wp-content/uploads/sites/15/2024/10/A-guide-to-supervision-in-KSS-primary-care-V2.1-Oct-24.pdf" TargetMode="External"/><Relationship Id="rId14" Type="http://schemas.openxmlformats.org/officeDocument/2006/relationships/image" Target="../media/image16.png"/><Relationship Id="rId22" Type="http://schemas.openxmlformats.org/officeDocument/2006/relationships/hyperlink" Target="https://www.csp.org.uk/system/files/publication_files/001900_MSK%20service%20standards_A4_Final4.pdf"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slide" Target="slide10.xml"/><Relationship Id="rId7"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s://www.surreytraininghub.co.uk/about-primary-care#gsc.tab=0" TargetMode="External"/><Relationship Id="rId10" Type="http://schemas.openxmlformats.org/officeDocument/2006/relationships/image" Target="../media/image37.png"/><Relationship Id="rId4" Type="http://schemas.openxmlformats.org/officeDocument/2006/relationships/slide" Target="slide21.xml"/><Relationship Id="rId9" Type="http://schemas.openxmlformats.org/officeDocument/2006/relationships/image" Target="../media/image36.png"/></Relationships>
</file>

<file path=ppt/slides/_rels/slide80.xml.rels><?xml version="1.0" encoding="UTF-8" standalone="yes"?>
<Relationships xmlns="http://schemas.openxmlformats.org/package/2006/relationships"><Relationship Id="rId8" Type="http://schemas.openxmlformats.org/officeDocument/2006/relationships/hyperlink" Target="https://www.hee.nhs.uk/sites/default/files/documents/PodiatrySept21-FINAL.pdf" TargetMode="External"/><Relationship Id="rId13" Type="http://schemas.openxmlformats.org/officeDocument/2006/relationships/image" Target="../media/image16.png"/><Relationship Id="rId18" Type="http://schemas.openxmlformats.org/officeDocument/2006/relationships/image" Target="../media/image71.jpeg"/><Relationship Id="rId3" Type="http://schemas.openxmlformats.org/officeDocument/2006/relationships/notesSlide" Target="../notesSlides/notesSlide54.xml"/><Relationship Id="rId7" Type="http://schemas.openxmlformats.org/officeDocument/2006/relationships/hyperlink" Target="https://www.hcpc-uk.org/registration/" TargetMode="External"/><Relationship Id="rId12" Type="http://schemas.openxmlformats.org/officeDocument/2006/relationships/image" Target="../media/image15.png"/><Relationship Id="rId17" Type="http://schemas.openxmlformats.org/officeDocument/2006/relationships/hyperlink" Target="https://rcpod.org.uk/" TargetMode="External"/><Relationship Id="rId2" Type="http://schemas.openxmlformats.org/officeDocument/2006/relationships/slideLayout" Target="../slideLayouts/slideLayout3.xml"/><Relationship Id="rId16" Type="http://schemas.openxmlformats.org/officeDocument/2006/relationships/hyperlink" Target="https://www.hee.nhs.uk/our-work/allied-health-professions/enable-workforce/ahp-career-pathways" TargetMode="External"/><Relationship Id="rId20" Type="http://schemas.openxmlformats.org/officeDocument/2006/relationships/slide" Target="slide3.xml"/><Relationship Id="rId1" Type="http://schemas.openxmlformats.org/officeDocument/2006/relationships/video" Target="https://www.youtube.com/embed/e7_GHDb7Pyg?feature=oembed" TargetMode="External"/><Relationship Id="rId6" Type="http://schemas.openxmlformats.org/officeDocument/2006/relationships/hyperlink" Target="https://gbr01.safelinks.protection.outlook.com/?url=https%3A%2F%2Fwww.healthcareers.nhs.uk%2Fexplore-roles%2Fallied-health-professionals%2Froles-allied-health-professions%2Fpodiatrist%23degree%2520apprenticeship&amp;data=05%7C01%7Cfiona.moxey%40nhs.net%7C41a686adba5c4280cd3008db9e5bfaad%7C37c354b285b047f5b22207b48d774ee3%7C0%7C0%7C638277890100702535%7CUnknown%7CTWFpbGZsb3d8eyJWIjoiMC4wLjAwMDAiLCJQIjoiV2luMzIiLCJBTiI6Ik1haWwiLCJXVCI6Mn0%3D%7C3000%7C%7C%7C&amp;sdata=qTKWLcA57Q56HBEHD61yzpwUCf2FxaQ0jcboOWjQccU%3D&amp;reserved=0" TargetMode="External"/><Relationship Id="rId11" Type="http://schemas.openxmlformats.org/officeDocument/2006/relationships/image" Target="../media/image14.png"/><Relationship Id="rId5" Type="http://schemas.openxmlformats.org/officeDocument/2006/relationships/slide" Target="slide75.xml"/><Relationship Id="rId15" Type="http://schemas.openxmlformats.org/officeDocument/2006/relationships/hyperlink" Target="https://advanced-practice.hee.nhs.uk/" TargetMode="External"/><Relationship Id="rId10" Type="http://schemas.openxmlformats.org/officeDocument/2006/relationships/image" Target="../media/image13.png"/><Relationship Id="rId19" Type="http://schemas.openxmlformats.org/officeDocument/2006/relationships/slide" Target="slide65.xml"/><Relationship Id="rId4" Type="http://schemas.openxmlformats.org/officeDocument/2006/relationships/hyperlink" Target="https://www.surreytraininghub.co.uk/advanced-practice#gsc.tab=0" TargetMode="External"/><Relationship Id="rId9" Type="http://schemas.openxmlformats.org/officeDocument/2006/relationships/hyperlink" Target="https://kss.hee.nhs.uk/wp-content/uploads/sites/15/2024/10/A-guide-to-supervision-in-KSS-primary-care-V2.1-Oct-24.pdf" TargetMode="External"/><Relationship Id="rId14" Type="http://schemas.openxmlformats.org/officeDocument/2006/relationships/image" Target="../media/image17.png"/></Relationships>
</file>

<file path=ppt/slides/_rels/slide81.xml.rels><?xml version="1.0" encoding="UTF-8" standalone="yes"?>
<Relationships xmlns="http://schemas.openxmlformats.org/package/2006/relationships"><Relationship Id="rId8" Type="http://schemas.openxmlformats.org/officeDocument/2006/relationships/hyperlink" Target="https://www.healthcareers.nhs.uk/explore-roles/allied-health-professionals/roles-allied-health-professions/occupational-therapist" TargetMode="External"/><Relationship Id="rId13" Type="http://schemas.openxmlformats.org/officeDocument/2006/relationships/image" Target="../media/image13.png"/><Relationship Id="rId18" Type="http://schemas.openxmlformats.org/officeDocument/2006/relationships/hyperlink" Target="https://advanced-practice.hee.nhs.uk/" TargetMode="External"/><Relationship Id="rId3" Type="http://schemas.openxmlformats.org/officeDocument/2006/relationships/notesSlide" Target="../notesSlides/notesSlide55.xml"/><Relationship Id="rId21" Type="http://schemas.openxmlformats.org/officeDocument/2006/relationships/slide" Target="slide3.xml"/><Relationship Id="rId7" Type="http://schemas.openxmlformats.org/officeDocument/2006/relationships/hyperlink" Target="https://www.hee.nhs.uk/our-work/enhanced-practice-0" TargetMode="External"/><Relationship Id="rId12" Type="http://schemas.openxmlformats.org/officeDocument/2006/relationships/hyperlink" Target="https://www.rcot.co.uk/explore-resources/standards-guidelines/supervision#:~:text=Supervision%20Guidance%20for%20occupational%20therapists%20and%20their%20managers%20(2015)%20(PDF%2C%201016.67KB)" TargetMode="External"/><Relationship Id="rId17" Type="http://schemas.openxmlformats.org/officeDocument/2006/relationships/image" Target="../media/image17.png"/><Relationship Id="rId2" Type="http://schemas.openxmlformats.org/officeDocument/2006/relationships/slideLayout" Target="../slideLayouts/slideLayout3.xml"/><Relationship Id="rId16" Type="http://schemas.openxmlformats.org/officeDocument/2006/relationships/image" Target="../media/image16.png"/><Relationship Id="rId20" Type="http://schemas.openxmlformats.org/officeDocument/2006/relationships/slide" Target="slide65.xml"/><Relationship Id="rId1" Type="http://schemas.openxmlformats.org/officeDocument/2006/relationships/video" Target="https://www.youtube.com/embed/NyMRdpCTxrc?feature=oembed" TargetMode="External"/><Relationship Id="rId6" Type="http://schemas.openxmlformats.org/officeDocument/2006/relationships/hyperlink" Target="https://www.csp.org.uk/professional-clinical/professional-guidance/hcpc-re-registration" TargetMode="External"/><Relationship Id="rId11" Type="http://schemas.openxmlformats.org/officeDocument/2006/relationships/hyperlink" Target="https://kss.hee.nhs.uk/wp-content/uploads/sites/15/2024/10/A-guide-to-supervision-in-KSS-primary-care-V2.1-Oct-24.pdf" TargetMode="External"/><Relationship Id="rId5" Type="http://schemas.openxmlformats.org/officeDocument/2006/relationships/slide" Target="slide75.xml"/><Relationship Id="rId15" Type="http://schemas.openxmlformats.org/officeDocument/2006/relationships/image" Target="../media/image15.png"/><Relationship Id="rId10" Type="http://schemas.openxmlformats.org/officeDocument/2006/relationships/hyperlink" Target="https://www.hee.nhs.uk/sites/default/files/documents/First%20Contact%20Practitioners%20and%20Advanced%20Practitioners%20in%20Primary%20Care%20Occupational%20Therapy%20%281%29.pdf" TargetMode="External"/><Relationship Id="rId19" Type="http://schemas.openxmlformats.org/officeDocument/2006/relationships/image" Target="../media/image72.jpeg"/><Relationship Id="rId4" Type="http://schemas.openxmlformats.org/officeDocument/2006/relationships/hyperlink" Target="https://www.surreytraininghub.co.uk/advanced-practice#gsc.tab=0" TargetMode="External"/><Relationship Id="rId9" Type="http://schemas.openxmlformats.org/officeDocument/2006/relationships/hyperlink" Target="https://learninghub.nhs.uk/" TargetMode="External"/><Relationship Id="rId14" Type="http://schemas.openxmlformats.org/officeDocument/2006/relationships/image" Target="../media/image14.png"/></Relationships>
</file>

<file path=ppt/slides/_rels/slide82.xml.rels><?xml version="1.0" encoding="UTF-8" standalone="yes"?>
<Relationships xmlns="http://schemas.openxmlformats.org/package/2006/relationships"><Relationship Id="rId3" Type="http://schemas.openxmlformats.org/officeDocument/2006/relationships/hyperlink" Target="mailto:syheartlandsicb.surreytraininghub@nhs.net" TargetMode="External"/><Relationship Id="rId2" Type="http://schemas.openxmlformats.org/officeDocument/2006/relationships/hyperlink" Target="https://www.surreytraininghub.co.uk/#gsc.tab=0"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 Target="slide75.xml"/><Relationship Id="rId7" Type="http://schemas.openxmlformats.org/officeDocument/2006/relationships/hyperlink" Target="https://www.surreytraininghub.co.uk/about-primary-care#gsc.tab=0" TargetMode="External"/><Relationship Id="rId12" Type="http://schemas.openxmlformats.org/officeDocument/2006/relationships/image" Target="../media/image41.png"/><Relationship Id="rId2" Type="http://schemas.openxmlformats.org/officeDocument/2006/relationships/hyperlink" Target="http://http/307,74," TargetMode="External"/><Relationship Id="rId1" Type="http://schemas.openxmlformats.org/officeDocument/2006/relationships/slideLayout" Target="../slideLayouts/slideLayout2.xml"/><Relationship Id="rId6" Type="http://schemas.openxmlformats.org/officeDocument/2006/relationships/slide" Target="slide46.xml"/><Relationship Id="rId11" Type="http://schemas.openxmlformats.org/officeDocument/2006/relationships/image" Target="../media/image40.png"/><Relationship Id="rId5" Type="http://schemas.openxmlformats.org/officeDocument/2006/relationships/slide" Target="slide56.xml"/><Relationship Id="rId10" Type="http://schemas.openxmlformats.org/officeDocument/2006/relationships/image" Target="../media/image39.png"/><Relationship Id="rId4" Type="http://schemas.openxmlformats.org/officeDocument/2006/relationships/slide" Target="slide68.xml"/><Relationship Id="rId9"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hlinkClick r:id="rId2"/>
            <a:extLst>
              <a:ext uri="{FF2B5EF4-FFF2-40B4-BE49-F238E27FC236}">
                <a16:creationId xmlns:a16="http://schemas.microsoft.com/office/drawing/2014/main" id="{C1A00F1A-2330-463B-9C9D-77188A4C8B32}"/>
              </a:ext>
            </a:extLst>
          </p:cNvPr>
          <p:cNvPicPr>
            <a:picLocks noChangeAspect="1"/>
          </p:cNvPicPr>
          <p:nvPr/>
        </p:nvPicPr>
        <p:blipFill>
          <a:blip r:embed="rId3"/>
          <a:stretch>
            <a:fillRect/>
          </a:stretch>
        </p:blipFill>
        <p:spPr>
          <a:xfrm>
            <a:off x="5336778" y="1362529"/>
            <a:ext cx="2160240" cy="1891944"/>
          </a:xfrm>
          <a:prstGeom prst="rect">
            <a:avLst/>
          </a:prstGeom>
          <a:ln>
            <a:noFill/>
          </a:ln>
        </p:spPr>
      </p:pic>
      <p:sp>
        <p:nvSpPr>
          <p:cNvPr id="4" name="Title 1">
            <a:extLst>
              <a:ext uri="{FF2B5EF4-FFF2-40B4-BE49-F238E27FC236}">
                <a16:creationId xmlns:a16="http://schemas.microsoft.com/office/drawing/2014/main" id="{43833099-4637-4C88-944B-6E494798EB99}"/>
              </a:ext>
            </a:extLst>
          </p:cNvPr>
          <p:cNvSpPr>
            <a:spLocks noGrp="1"/>
          </p:cNvSpPr>
          <p:nvPr>
            <p:ph type="title"/>
          </p:nvPr>
        </p:nvSpPr>
        <p:spPr>
          <a:xfrm>
            <a:off x="2173697" y="3088723"/>
            <a:ext cx="7844606" cy="2232248"/>
          </a:xfrm>
        </p:spPr>
        <p:txBody>
          <a:bodyPr anchor="t">
            <a:normAutofit fontScale="90000"/>
          </a:bodyPr>
          <a:lstStyle/>
          <a:p>
            <a:pPr algn="ctr">
              <a:lnSpc>
                <a:spcPct val="100000"/>
              </a:lnSpc>
            </a:pPr>
            <a:r>
              <a:rPr lang="en-GB" sz="6000">
                <a:solidFill>
                  <a:schemeClr val="accent5"/>
                </a:solidFill>
                <a:latin typeface="Arial Black"/>
              </a:rPr>
              <a:t>Career Development Pathways in Primary Care</a:t>
            </a:r>
            <a:br>
              <a:rPr lang="en-US" sz="4000" b="1"/>
            </a:br>
            <a:br>
              <a:rPr lang="en-GB" sz="1600" b="1">
                <a:solidFill>
                  <a:srgbClr val="92D050"/>
                </a:solidFill>
                <a:latin typeface="+mn-lt"/>
              </a:rPr>
            </a:br>
            <a:endParaRPr lang="en-US" sz="1600">
              <a:solidFill>
                <a:srgbClr val="92D050"/>
              </a:solidFill>
              <a:latin typeface="+mn-lt"/>
            </a:endParaRPr>
          </a:p>
        </p:txBody>
      </p:sp>
      <p:sp>
        <p:nvSpPr>
          <p:cNvPr id="2" name="Rectangle 2">
            <a:extLst>
              <a:ext uri="{FF2B5EF4-FFF2-40B4-BE49-F238E27FC236}">
                <a16:creationId xmlns:a16="http://schemas.microsoft.com/office/drawing/2014/main" id="{4304661B-03CF-5A94-EFDB-A056931F456D}"/>
              </a:ext>
            </a:extLst>
          </p:cNvPr>
          <p:cNvSpPr>
            <a:spLocks noChangeArrowheads="1"/>
          </p:cNvSpPr>
          <p:nvPr/>
        </p:nvSpPr>
        <p:spPr bwMode="auto">
          <a:xfrm>
            <a:off x="194629" y="5799347"/>
            <a:ext cx="4709944" cy="93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Arial"/>
                <a:ea typeface="Calibri"/>
                <a:cs typeface="Arial"/>
              </a:rPr>
              <a:t>Team email: </a:t>
            </a:r>
            <a:r>
              <a:rPr lang="en-GB" altLang="en-US" sz="1100">
                <a:solidFill>
                  <a:srgbClr val="0563C1"/>
                </a:solidFill>
                <a:latin typeface="Arial"/>
                <a:ea typeface="Calibri"/>
                <a:cs typeface="Arial"/>
                <a:hlinkClick r:id="rId4"/>
              </a:rPr>
              <a:t>syheartlandsicb</a:t>
            </a:r>
            <a:r>
              <a:rPr kumimoji="0" lang="en-GB" altLang="en-US" sz="1100" i="0" u="none" strike="noStrike" cap="none" normalizeH="0" baseline="0">
                <a:ln>
                  <a:noFill/>
                </a:ln>
                <a:solidFill>
                  <a:srgbClr val="0563C1"/>
                </a:solidFill>
                <a:effectLst/>
                <a:latin typeface="Arial"/>
                <a:ea typeface="Calibri"/>
                <a:cs typeface="Arial"/>
                <a:hlinkClick r:id="rId4"/>
              </a:rPr>
              <a:t>.surreytraininghub@nhs.net</a:t>
            </a:r>
            <a:endParaRPr kumimoji="0" lang="en-GB" altLang="en-US" sz="800" i="0" u="none" strike="noStrike" cap="none" normalizeH="0" baseline="0">
              <a:ln>
                <a:noFill/>
              </a:ln>
              <a:solidFill>
                <a:schemeClr val="tx1"/>
              </a:solidFill>
              <a:effectLst/>
              <a:latin typeface="Arial"/>
              <a:ea typeface="Calibri"/>
              <a:cs typeface="Arial"/>
              <a:hlinkClick r:id="rId4"/>
            </a:endParaRPr>
          </a:p>
          <a:p>
            <a:pPr algn="l" rtl="0" eaLnBrk="0" fontAlgn="base" hangingPunct="0">
              <a:spcBef>
                <a:spcPct val="0"/>
              </a:spcBef>
              <a:spcAft>
                <a:spcPct val="0"/>
              </a:spcAft>
            </a:pPr>
            <a:r>
              <a:rPr lang="en-GB" altLang="en-US" sz="1100">
                <a:solidFill>
                  <a:prstClr val="black"/>
                </a:solidFill>
                <a:latin typeface="Arial"/>
                <a:cs typeface="Arial"/>
              </a:rPr>
              <a:t> </a:t>
            </a:r>
            <a:r>
              <a:rPr kumimoji="0" lang="en-GB" altLang="en-US" sz="1100" b="0" i="0" u="none" strike="noStrike" cap="none" normalizeH="0" baseline="0">
                <a:ln>
                  <a:noFill/>
                </a:ln>
                <a:solidFill>
                  <a:prstClr val="black"/>
                </a:solidFill>
                <a:effectLst/>
                <a:latin typeface="Arial"/>
                <a:cs typeface="Arial"/>
              </a:rPr>
              <a:t>Website: </a:t>
            </a:r>
            <a:r>
              <a:rPr lang="en-US" sz="1100">
                <a:solidFill>
                  <a:srgbClr val="002060"/>
                </a:solidFill>
                <a:latin typeface="Arial"/>
                <a:cs typeface="Arial"/>
                <a:hlinkClick r:id="rId5"/>
              </a:rPr>
              <a:t>https://www.surreytraininghub.co.uk/</a:t>
            </a:r>
            <a:endParaRPr lang="en-US" sz="1100">
              <a:solidFill>
                <a:srgbClr val="002060"/>
              </a:solidFill>
              <a:latin typeface="Arial"/>
              <a:cs typeface="Arial"/>
            </a:endParaRPr>
          </a:p>
          <a:p>
            <a:pPr marL="0" indent="0">
              <a:lnSpc>
                <a:spcPct val="100000"/>
              </a:lnSpc>
              <a:spcBef>
                <a:spcPts val="0"/>
              </a:spcBef>
              <a:buNone/>
            </a:pPr>
            <a:endParaRPr lang="en-US" sz="1100">
              <a:solidFill>
                <a:schemeClr val="tx1"/>
              </a:solidFill>
            </a:endParaRPr>
          </a:p>
          <a:p>
            <a:pPr algn="l" rtl="0" eaLnBrk="0" fontAlgn="base" hangingPunct="0">
              <a:spcBef>
                <a:spcPct val="0"/>
              </a:spcBef>
              <a:spcAft>
                <a:spcPct val="0"/>
              </a:spcAft>
            </a:pPr>
            <a:r>
              <a:rPr lang="en-GB" sz="1100" b="1">
                <a:solidFill>
                  <a:schemeClr val="tx1"/>
                </a:solidFill>
                <a:latin typeface="+mn-lt"/>
              </a:rPr>
              <a:t>This Career Pathway document will be reviewed annually for version updates</a:t>
            </a:r>
            <a:br>
              <a:rPr lang="en-GB" sz="1100" b="1">
                <a:latin typeface="+mn-lt"/>
                <a:ea typeface="+mn-lt"/>
                <a:cs typeface="+mn-lt"/>
              </a:rPr>
            </a:br>
            <a:r>
              <a:rPr lang="en-GB" sz="1100" b="1">
                <a:solidFill>
                  <a:schemeClr val="tx1"/>
                </a:solidFill>
                <a:latin typeface="+mn-lt"/>
              </a:rPr>
              <a:t>Thursday, 15 October 2025</a:t>
            </a:r>
            <a:endParaRPr kumimoji="0" lang="en-GB"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pic>
        <p:nvPicPr>
          <p:cNvPr id="9" name="Picture 8" descr="A close up of a logo&#10;&#10;Description automatically generated">
            <a:extLst>
              <a:ext uri="{FF2B5EF4-FFF2-40B4-BE49-F238E27FC236}">
                <a16:creationId xmlns:a16="http://schemas.microsoft.com/office/drawing/2014/main" id="{F3C22F17-C882-050C-FB26-36C5C866DAC3}"/>
              </a:ext>
            </a:extLst>
          </p:cNvPr>
          <p:cNvPicPr>
            <a:picLocks noChangeAspect="1"/>
          </p:cNvPicPr>
          <p:nvPr/>
        </p:nvPicPr>
        <p:blipFill>
          <a:blip r:embed="rId6"/>
          <a:stretch>
            <a:fillRect/>
          </a:stretch>
        </p:blipFill>
        <p:spPr>
          <a:xfrm>
            <a:off x="9419299" y="6139771"/>
            <a:ext cx="2656298" cy="523643"/>
          </a:xfrm>
          <a:prstGeom prst="rect">
            <a:avLst/>
          </a:prstGeom>
        </p:spPr>
      </p:pic>
      <p:sp>
        <p:nvSpPr>
          <p:cNvPr id="5" name="TextBox 4">
            <a:extLst>
              <a:ext uri="{FF2B5EF4-FFF2-40B4-BE49-F238E27FC236}">
                <a16:creationId xmlns:a16="http://schemas.microsoft.com/office/drawing/2014/main" id="{2733C8E9-E11F-B692-00DF-77EBF63D9D9E}"/>
              </a:ext>
            </a:extLst>
          </p:cNvPr>
          <p:cNvSpPr txBox="1"/>
          <p:nvPr/>
        </p:nvSpPr>
        <p:spPr>
          <a:xfrm>
            <a:off x="2753110" y="262878"/>
            <a:ext cx="6850856" cy="830997"/>
          </a:xfrm>
          <a:prstGeom prst="rect">
            <a:avLst/>
          </a:prstGeom>
          <a:noFill/>
        </p:spPr>
        <p:txBody>
          <a:bodyPr wrap="square" rtlCol="0">
            <a:spAutoFit/>
          </a:bodyPr>
          <a:lstStyle/>
          <a:p>
            <a:pPr algn="ctr"/>
            <a:r>
              <a:rPr kumimoji="0" lang="en-GB" sz="4800" i="0" u="none" strike="noStrike" kern="1200" cap="none" spc="0" normalizeH="0" baseline="0" noProof="0">
                <a:ln>
                  <a:noFill/>
                </a:ln>
                <a:solidFill>
                  <a:schemeClr val="accent5"/>
                </a:solidFill>
                <a:effectLst/>
                <a:uLnTx/>
                <a:uFillTx/>
                <a:latin typeface="Arial Black"/>
                <a:ea typeface="+mj-ea"/>
                <a:cs typeface="+mj-cs"/>
              </a:rPr>
              <a:t>Surrey Training Hub</a:t>
            </a:r>
            <a:endParaRPr lang="en-GB" sz="4800"/>
          </a:p>
        </p:txBody>
      </p:sp>
    </p:spTree>
    <p:extLst>
      <p:ext uri="{BB962C8B-B14F-4D97-AF65-F5344CB8AC3E}">
        <p14:creationId xmlns:p14="http://schemas.microsoft.com/office/powerpoint/2010/main" val="31875101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0EF2F9B-A7BE-55F7-FC23-DF9458FCB65B}"/>
            </a:ext>
          </a:extLst>
        </p:cNvPr>
        <p:cNvGrpSpPr/>
        <p:nvPr/>
      </p:nvGrpSpPr>
      <p:grpSpPr>
        <a:xfrm>
          <a:off x="0" y="0"/>
          <a:ext cx="0" cy="0"/>
          <a:chOff x="0" y="0"/>
          <a:chExt cx="0" cy="0"/>
        </a:xfrm>
      </p:grpSpPr>
      <p:sp>
        <p:nvSpPr>
          <p:cNvPr id="8" name="object 8">
            <a:extLst>
              <a:ext uri="{FF2B5EF4-FFF2-40B4-BE49-F238E27FC236}">
                <a16:creationId xmlns:a16="http://schemas.microsoft.com/office/drawing/2014/main" id="{2B120A53-9333-CADE-2E77-B5F6B95B222A}"/>
              </a:ext>
            </a:extLst>
          </p:cNvPr>
          <p:cNvSpPr txBox="1">
            <a:spLocks noGrp="1"/>
          </p:cNvSpPr>
          <p:nvPr>
            <p:ph type="title"/>
          </p:nvPr>
        </p:nvSpPr>
        <p:spPr>
          <a:xfrm>
            <a:off x="3361183" y="433319"/>
            <a:ext cx="8980043" cy="382797"/>
          </a:xfrm>
          <a:prstGeom prst="rect">
            <a:avLst/>
          </a:prstGeom>
          <a:ln>
            <a:noFill/>
          </a:ln>
        </p:spPr>
        <p:txBody>
          <a:bodyPr vert="horz" wrap="square" lIns="0" tIns="13335" rIns="0" bIns="0" rtlCol="0" anchor="t">
            <a:spAutoFit/>
          </a:bodyPr>
          <a:lstStyle/>
          <a:p>
            <a:pPr marL="12700">
              <a:spcBef>
                <a:spcPts val="105"/>
              </a:spcBef>
            </a:pPr>
            <a:r>
              <a:rPr lang="en-GB" sz="2400" b="0" spc="-25">
                <a:solidFill>
                  <a:srgbClr val="0069B4"/>
                </a:solidFill>
                <a:latin typeface="Arial Black"/>
                <a:cs typeface="Arial Black"/>
              </a:rPr>
              <a:t>Medical Professionals </a:t>
            </a:r>
            <a:r>
              <a:rPr lang="en-GB" sz="2400" b="0">
                <a:solidFill>
                  <a:srgbClr val="0069B4"/>
                </a:solidFill>
                <a:latin typeface="Arial Black"/>
                <a:cs typeface="Arial Black"/>
              </a:rPr>
              <a:t>Career</a:t>
            </a:r>
            <a:r>
              <a:rPr sz="2400" b="0" spc="-65">
                <a:solidFill>
                  <a:srgbClr val="0069B4"/>
                </a:solidFill>
                <a:latin typeface="Arial Black"/>
                <a:cs typeface="Arial Black"/>
              </a:rPr>
              <a:t> </a:t>
            </a:r>
            <a:r>
              <a:rPr lang="en-GB" sz="2400" b="0" spc="-70">
                <a:solidFill>
                  <a:srgbClr val="0069B4"/>
                </a:solidFill>
                <a:latin typeface="Arial Black"/>
                <a:cs typeface="Arial Black"/>
              </a:rPr>
              <a:t>Pathways</a:t>
            </a:r>
            <a:r>
              <a:rPr sz="2400" b="0" spc="-55">
                <a:solidFill>
                  <a:srgbClr val="0069B4"/>
                </a:solidFill>
                <a:latin typeface="Arial Black"/>
                <a:cs typeface="Arial Black"/>
              </a:rPr>
              <a:t> </a:t>
            </a:r>
            <a:r>
              <a:rPr lang="en-GB" sz="2400" b="0" spc="-10">
                <a:solidFill>
                  <a:srgbClr val="0069B4"/>
                </a:solidFill>
                <a:latin typeface="Arial Black"/>
                <a:cs typeface="Arial Black"/>
              </a:rPr>
              <a:t>Overview</a:t>
            </a:r>
            <a:endParaRPr sz="2400">
              <a:latin typeface="Arial Black"/>
              <a:cs typeface="Arial Black"/>
            </a:endParaRPr>
          </a:p>
        </p:txBody>
      </p:sp>
      <p:sp>
        <p:nvSpPr>
          <p:cNvPr id="15" name="object 15">
            <a:extLst>
              <a:ext uri="{FF2B5EF4-FFF2-40B4-BE49-F238E27FC236}">
                <a16:creationId xmlns:a16="http://schemas.microsoft.com/office/drawing/2014/main" id="{3DAC8758-BA4B-11CB-00F5-A4FD8583F3AC}"/>
              </a:ext>
            </a:extLst>
          </p:cNvPr>
          <p:cNvSpPr txBox="1"/>
          <p:nvPr/>
        </p:nvSpPr>
        <p:spPr>
          <a:xfrm>
            <a:off x="5035188" y="2419349"/>
            <a:ext cx="1062990" cy="504625"/>
          </a:xfrm>
          <a:prstGeom prst="rect">
            <a:avLst/>
          </a:prstGeom>
        </p:spPr>
        <p:txBody>
          <a:bodyPr vert="horz" wrap="square" lIns="0" tIns="12065" rIns="0" bIns="0" rtlCol="0" anchor="t">
            <a:spAutoFit/>
          </a:bodyPr>
          <a:lstStyle/>
          <a:p>
            <a:pPr marL="12700">
              <a:lnSpc>
                <a:spcPct val="100000"/>
              </a:lnSpc>
              <a:spcBef>
                <a:spcPts val="95"/>
              </a:spcBef>
            </a:pPr>
            <a:r>
              <a:rPr lang="en-GB" sz="1600" spc="-10">
                <a:solidFill>
                  <a:schemeClr val="bg1"/>
                </a:solidFill>
                <a:latin typeface="Arial"/>
                <a:cs typeface="Arial"/>
                <a:hlinkClick r:id="rId3">
                  <a:extLst>
                    <a:ext uri="{A12FA001-AC4F-418D-AE19-62706E023703}">
                      <ahyp:hlinkClr xmlns:ahyp="http://schemas.microsoft.com/office/drawing/2018/hyperlinkcolor" val="tx"/>
                    </a:ext>
                  </a:extLst>
                </a:hlinkClick>
              </a:rPr>
              <a:t>Healthcare</a:t>
            </a:r>
            <a:endParaRPr lang="en-US" sz="1600">
              <a:solidFill>
                <a:schemeClr val="bg1"/>
              </a:solidFill>
              <a:latin typeface="Arial"/>
              <a:cs typeface="Arial"/>
            </a:endParaRPr>
          </a:p>
          <a:p>
            <a:pPr marL="78105">
              <a:lnSpc>
                <a:spcPct val="100000"/>
              </a:lnSpc>
            </a:pPr>
            <a:r>
              <a:rPr lang="en-GB" sz="1600" spc="-1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Assistant</a:t>
            </a:r>
            <a:endParaRPr sz="1600">
              <a:solidFill>
                <a:schemeClr val="bg1"/>
              </a:solidFill>
              <a:latin typeface="Arial"/>
              <a:cs typeface="Arial"/>
            </a:endParaRPr>
          </a:p>
        </p:txBody>
      </p:sp>
      <p:sp>
        <p:nvSpPr>
          <p:cNvPr id="23" name="object 23">
            <a:extLst>
              <a:ext uri="{FF2B5EF4-FFF2-40B4-BE49-F238E27FC236}">
                <a16:creationId xmlns:a16="http://schemas.microsoft.com/office/drawing/2014/main" id="{08204B39-49C7-676C-BE5D-AEE2655A8DBE}"/>
              </a:ext>
            </a:extLst>
          </p:cNvPr>
          <p:cNvSpPr txBox="1"/>
          <p:nvPr/>
        </p:nvSpPr>
        <p:spPr>
          <a:xfrm>
            <a:off x="4945856" y="1900747"/>
            <a:ext cx="2257478" cy="525785"/>
          </a:xfrm>
          <a:prstGeom prst="rect">
            <a:avLst/>
          </a:prstGeom>
          <a:solidFill>
            <a:schemeClr val="accent5">
              <a:lumMod val="20000"/>
              <a:lumOff val="80000"/>
            </a:schemeClr>
          </a:solidFill>
        </p:spPr>
        <p:txBody>
          <a:bodyPr vert="horz" wrap="square" lIns="0" tIns="93980" rIns="0" bIns="0" rtlCol="0" anchor="t">
            <a:spAutoFit/>
          </a:bodyPr>
          <a:lstStyle/>
          <a:p>
            <a:pPr marL="291465" marR="283845" indent="104775" algn="ctr">
              <a:lnSpc>
                <a:spcPct val="100000"/>
              </a:lnSpc>
              <a:spcBef>
                <a:spcPts val="740"/>
              </a:spcBef>
            </a:pPr>
            <a:r>
              <a:rPr lang="en-GB" sz="1400" spc="-10">
                <a:solidFill>
                  <a:srgbClr val="291EFF"/>
                </a:solidFill>
                <a:latin typeface="Arial"/>
                <a:cs typeface="Arial"/>
                <a:hlinkClick r:id="rId5" action="ppaction://hlinksldjump">
                  <a:extLst>
                    <a:ext uri="{A12FA001-AC4F-418D-AE19-62706E023703}">
                      <ahyp:hlinkClr xmlns:ahyp="http://schemas.microsoft.com/office/drawing/2018/hyperlinkcolor" val="tx"/>
                    </a:ext>
                  </a:extLst>
                </a:hlinkClick>
              </a:rPr>
              <a:t>Foundation Doctor FY1 &amp; FY2</a:t>
            </a:r>
            <a:endParaRPr lang="en-US" sz="1400">
              <a:solidFill>
                <a:srgbClr val="291EFF"/>
              </a:solidFill>
              <a:latin typeface="Arial"/>
              <a:cs typeface="Arial"/>
              <a:hlinkClick r:id="" action="ppaction://noaction">
                <a:extLst>
                  <a:ext uri="{A12FA001-AC4F-418D-AE19-62706E023703}">
                    <ahyp:hlinkClr xmlns:ahyp="http://schemas.microsoft.com/office/drawing/2018/hyperlinkcolor" val="tx"/>
                  </a:ext>
                </a:extLst>
              </a:hlinkClick>
            </a:endParaRPr>
          </a:p>
        </p:txBody>
      </p:sp>
      <p:sp>
        <p:nvSpPr>
          <p:cNvPr id="34" name="object 34">
            <a:extLst>
              <a:ext uri="{FF2B5EF4-FFF2-40B4-BE49-F238E27FC236}">
                <a16:creationId xmlns:a16="http://schemas.microsoft.com/office/drawing/2014/main" id="{A4D650C3-914F-E5D2-BC9B-E9F1A6AB730C}"/>
              </a:ext>
            </a:extLst>
          </p:cNvPr>
          <p:cNvSpPr txBox="1"/>
          <p:nvPr/>
        </p:nvSpPr>
        <p:spPr>
          <a:xfrm>
            <a:off x="4945856" y="3313276"/>
            <a:ext cx="2255242" cy="584134"/>
          </a:xfrm>
          <a:prstGeom prst="rect">
            <a:avLst/>
          </a:prstGeom>
          <a:solidFill>
            <a:schemeClr val="accent5">
              <a:lumMod val="60000"/>
              <a:lumOff val="40000"/>
            </a:schemeClr>
          </a:solidFill>
        </p:spPr>
        <p:txBody>
          <a:bodyPr vert="horz" wrap="square" lIns="0" tIns="93345" rIns="0" bIns="0" rtlCol="0" anchor="t">
            <a:spAutoFit/>
          </a:bodyPr>
          <a:lstStyle/>
          <a:p>
            <a:pPr marL="512445" marR="36195" indent="-463550" algn="ctr">
              <a:spcBef>
                <a:spcPts val="735"/>
              </a:spcBef>
            </a:pPr>
            <a:r>
              <a:rPr lang="en-GB" sz="1400" spc="-20">
                <a:solidFill>
                  <a:srgbClr val="291EFF"/>
                </a:solidFill>
                <a:latin typeface="Arial"/>
                <a:cs typeface="Arial"/>
                <a:hlinkClick r:id="rId6" action="ppaction://hlinksldjump">
                  <a:extLst>
                    <a:ext uri="{A12FA001-AC4F-418D-AE19-62706E023703}">
                      <ahyp:hlinkClr xmlns:ahyp="http://schemas.microsoft.com/office/drawing/2018/hyperlinkcolor" val="tx"/>
                    </a:ext>
                  </a:extLst>
                </a:hlinkClick>
              </a:rPr>
              <a:t>Salaried GP</a:t>
            </a:r>
            <a:endParaRPr lang="en-GB" sz="1400" spc="-20">
              <a:solidFill>
                <a:srgbClr val="FFFFFF"/>
              </a:solidFill>
              <a:latin typeface="Arial"/>
              <a:cs typeface="Arial"/>
            </a:endParaRPr>
          </a:p>
          <a:p>
            <a:pPr marL="512445" marR="36195" indent="-463550">
              <a:lnSpc>
                <a:spcPct val="100000"/>
              </a:lnSpc>
              <a:spcBef>
                <a:spcPts val="735"/>
              </a:spcBef>
            </a:pPr>
            <a:endParaRPr lang="en-GB" sz="1200">
              <a:solidFill>
                <a:schemeClr val="bg1"/>
              </a:solidFill>
              <a:latin typeface="Arial"/>
              <a:cs typeface="Arial"/>
              <a:hlinkClick r:id="rId7" action="ppaction://hlinksldjump">
                <a:extLst>
                  <a:ext uri="{A12FA001-AC4F-418D-AE19-62706E023703}">
                    <ahyp:hlinkClr xmlns:ahyp="http://schemas.microsoft.com/office/drawing/2018/hyperlinkcolor" val="tx"/>
                  </a:ext>
                </a:extLst>
              </a:hlinkClick>
            </a:endParaRPr>
          </a:p>
        </p:txBody>
      </p:sp>
      <p:sp>
        <p:nvSpPr>
          <p:cNvPr id="43" name="object 43">
            <a:extLst>
              <a:ext uri="{FF2B5EF4-FFF2-40B4-BE49-F238E27FC236}">
                <a16:creationId xmlns:a16="http://schemas.microsoft.com/office/drawing/2014/main" id="{761B2FA9-8A9D-D578-5725-355AA4ED286A}"/>
              </a:ext>
            </a:extLst>
          </p:cNvPr>
          <p:cNvSpPr/>
          <p:nvPr/>
        </p:nvSpPr>
        <p:spPr>
          <a:xfrm flipH="1">
            <a:off x="6004863" y="2839095"/>
            <a:ext cx="45719" cy="148525"/>
          </a:xfrm>
          <a:custGeom>
            <a:avLst/>
            <a:gdLst/>
            <a:ahLst/>
            <a:cxnLst/>
            <a:rect l="l" t="t" r="r" b="b"/>
            <a:pathLst>
              <a:path w="76200" h="417194">
                <a:moveTo>
                  <a:pt x="26924" y="340740"/>
                </a:moveTo>
                <a:lnTo>
                  <a:pt x="0" y="340740"/>
                </a:lnTo>
                <a:lnTo>
                  <a:pt x="38100" y="416940"/>
                </a:lnTo>
                <a:lnTo>
                  <a:pt x="69850" y="353440"/>
                </a:lnTo>
                <a:lnTo>
                  <a:pt x="26924" y="353440"/>
                </a:lnTo>
                <a:lnTo>
                  <a:pt x="26924" y="340740"/>
                </a:lnTo>
                <a:close/>
              </a:path>
              <a:path w="76200" h="417194">
                <a:moveTo>
                  <a:pt x="49149" y="0"/>
                </a:moveTo>
                <a:lnTo>
                  <a:pt x="26924" y="0"/>
                </a:lnTo>
                <a:lnTo>
                  <a:pt x="26924" y="353440"/>
                </a:lnTo>
                <a:lnTo>
                  <a:pt x="49149" y="353440"/>
                </a:lnTo>
                <a:lnTo>
                  <a:pt x="49149" y="0"/>
                </a:lnTo>
                <a:close/>
              </a:path>
              <a:path w="76200" h="417194">
                <a:moveTo>
                  <a:pt x="76200" y="340740"/>
                </a:moveTo>
                <a:lnTo>
                  <a:pt x="49149" y="340740"/>
                </a:lnTo>
                <a:lnTo>
                  <a:pt x="49149" y="353440"/>
                </a:lnTo>
                <a:lnTo>
                  <a:pt x="69850" y="353440"/>
                </a:lnTo>
                <a:lnTo>
                  <a:pt x="76200" y="340740"/>
                </a:lnTo>
                <a:close/>
              </a:path>
            </a:pathLst>
          </a:custGeom>
          <a:solidFill>
            <a:srgbClr val="6F6F6F"/>
          </a:solidFill>
        </p:spPr>
        <p:txBody>
          <a:bodyPr wrap="square" lIns="0" tIns="0" rIns="0" bIns="0" rtlCol="0"/>
          <a:lstStyle/>
          <a:p>
            <a:endParaRPr/>
          </a:p>
        </p:txBody>
      </p:sp>
      <p:pic>
        <p:nvPicPr>
          <p:cNvPr id="5" name="Picture 4" descr="A logo with colorful people&#10;&#10;Description automatically generated">
            <a:extLst>
              <a:ext uri="{FF2B5EF4-FFF2-40B4-BE49-F238E27FC236}">
                <a16:creationId xmlns:a16="http://schemas.microsoft.com/office/drawing/2014/main" id="{4C7FA76E-ED8B-CB4C-AA5C-21E4A0750F5C}"/>
              </a:ext>
            </a:extLst>
          </p:cNvPr>
          <p:cNvPicPr>
            <a:picLocks noChangeAspect="1"/>
          </p:cNvPicPr>
          <p:nvPr/>
        </p:nvPicPr>
        <p:blipFill>
          <a:blip r:embed="rId8"/>
          <a:stretch>
            <a:fillRect/>
          </a:stretch>
        </p:blipFill>
        <p:spPr>
          <a:xfrm>
            <a:off x="555428" y="0"/>
            <a:ext cx="2150718" cy="1102969"/>
          </a:xfrm>
          <a:prstGeom prst="rect">
            <a:avLst/>
          </a:prstGeom>
          <a:ln>
            <a:noFill/>
          </a:ln>
        </p:spPr>
      </p:pic>
      <p:sp>
        <p:nvSpPr>
          <p:cNvPr id="56" name="Rectangle 55">
            <a:extLst>
              <a:ext uri="{FF2B5EF4-FFF2-40B4-BE49-F238E27FC236}">
                <a16:creationId xmlns:a16="http://schemas.microsoft.com/office/drawing/2014/main" id="{B6427EAE-5895-6BED-1B15-28C5D6FB3EEA}"/>
              </a:ext>
            </a:extLst>
          </p:cNvPr>
          <p:cNvSpPr/>
          <p:nvPr/>
        </p:nvSpPr>
        <p:spPr>
          <a:xfrm>
            <a:off x="4945856" y="936190"/>
            <a:ext cx="2255242" cy="788235"/>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346710" marR="0" lvl="0" indent="0" defTabSz="914400" eaLnBrk="1" fontAlgn="auto" latinLnBrk="0" hangingPunct="1">
              <a:lnSpc>
                <a:spcPct val="100000"/>
              </a:lnSpc>
              <a:spcBef>
                <a:spcPts val="1700"/>
              </a:spcBef>
              <a:spcAft>
                <a:spcPts val="0"/>
              </a:spcAft>
              <a:buClrTx/>
              <a:buSzTx/>
              <a:buFontTx/>
              <a:buNone/>
              <a:tabLst/>
              <a:defRPr/>
            </a:pPr>
            <a:r>
              <a:rPr lang="en-GB" sz="1400" spc="-10">
                <a:solidFill>
                  <a:srgbClr val="FFFFFF"/>
                </a:solidFill>
                <a:latin typeface="Arial"/>
                <a:cs typeface="Arial"/>
                <a:hlinkClick r:id="rId9" action="ppaction://hlinksldjump"/>
              </a:rPr>
              <a:t>Undergraduate Medical Student</a:t>
            </a:r>
            <a:endParaRPr kumimoji="0" lang="en-GB" sz="1400" b="0" i="0" u="none" strike="noStrike" kern="0" cap="none" spc="0" normalizeH="0" baseline="0" noProof="0">
              <a:ln>
                <a:noFill/>
              </a:ln>
              <a:solidFill>
                <a:sysClr val="windowText" lastClr="000000"/>
              </a:solidFill>
              <a:effectLst/>
              <a:uLnTx/>
              <a:uFillTx/>
              <a:latin typeface="Arial"/>
              <a:cs typeface="Arial"/>
              <a:hlinkClick r:id="" action="ppaction://noaction"/>
            </a:endParaRPr>
          </a:p>
        </p:txBody>
      </p:sp>
      <p:sp>
        <p:nvSpPr>
          <p:cNvPr id="17" name="Rectangle 16">
            <a:extLst>
              <a:ext uri="{FF2B5EF4-FFF2-40B4-BE49-F238E27FC236}">
                <a16:creationId xmlns:a16="http://schemas.microsoft.com/office/drawing/2014/main" id="{0BBEBDAC-066E-37D9-3D4A-9BB4BC89AC13}"/>
              </a:ext>
            </a:extLst>
          </p:cNvPr>
          <p:cNvSpPr/>
          <p:nvPr/>
        </p:nvSpPr>
        <p:spPr>
          <a:xfrm>
            <a:off x="4945856" y="4005407"/>
            <a:ext cx="2272091" cy="584134"/>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a:solidFill>
                  <a:srgbClr val="291EFF"/>
                </a:solidFill>
                <a:latin typeface="Arial"/>
                <a:cs typeface="Arial"/>
                <a:hlinkClick r:id="rId10" action="ppaction://hlinksldjump">
                  <a:extLst>
                    <a:ext uri="{A12FA001-AC4F-418D-AE19-62706E023703}">
                      <ahyp:hlinkClr xmlns:ahyp="http://schemas.microsoft.com/office/drawing/2018/hyperlinkcolor" val="tx"/>
                    </a:ext>
                  </a:extLst>
                </a:hlinkClick>
              </a:rPr>
              <a:t>GP Partner</a:t>
            </a:r>
            <a:endParaRPr lang="en-GB" sz="1400">
              <a:solidFill>
                <a:srgbClr val="291EFF"/>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7C901D29-A75F-336D-D646-DC7F9C6DB6B9}"/>
              </a:ext>
            </a:extLst>
          </p:cNvPr>
          <p:cNvSpPr/>
          <p:nvPr/>
        </p:nvSpPr>
        <p:spPr>
          <a:xfrm>
            <a:off x="4945856" y="2592184"/>
            <a:ext cx="2257478" cy="584616"/>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a:latin typeface="Arial"/>
                <a:cs typeface="Arial"/>
                <a:hlinkClick r:id="rId11" action="ppaction://hlinksldjump"/>
              </a:rPr>
              <a:t>Resident Doctor</a:t>
            </a:r>
            <a:endParaRPr lang="en-GB" sz="1400">
              <a:latin typeface="Arial" panose="020B0604020202020204" pitchFamily="34" charset="0"/>
              <a:cs typeface="Arial" panose="020B0604020202020204" pitchFamily="34" charset="0"/>
              <a:hlinkClick r:id="" action="ppaction://noaction"/>
            </a:endParaRPr>
          </a:p>
        </p:txBody>
      </p:sp>
      <p:pic>
        <p:nvPicPr>
          <p:cNvPr id="72" name="Picture 71">
            <a:extLst>
              <a:ext uri="{FF2B5EF4-FFF2-40B4-BE49-F238E27FC236}">
                <a16:creationId xmlns:a16="http://schemas.microsoft.com/office/drawing/2014/main" id="{24930A7F-6A59-F7C8-93A4-8D07C043021D}"/>
              </a:ext>
            </a:extLst>
          </p:cNvPr>
          <p:cNvPicPr>
            <a:picLocks noChangeAspect="1"/>
          </p:cNvPicPr>
          <p:nvPr/>
        </p:nvPicPr>
        <p:blipFill>
          <a:blip r:embed="rId12"/>
          <a:stretch>
            <a:fillRect/>
          </a:stretch>
        </p:blipFill>
        <p:spPr>
          <a:xfrm>
            <a:off x="5998940" y="5210244"/>
            <a:ext cx="566977" cy="164606"/>
          </a:xfrm>
          <a:prstGeom prst="rect">
            <a:avLst/>
          </a:prstGeom>
        </p:spPr>
      </p:pic>
      <p:sp>
        <p:nvSpPr>
          <p:cNvPr id="73" name="Rectangle 72">
            <a:extLst>
              <a:ext uri="{FF2B5EF4-FFF2-40B4-BE49-F238E27FC236}">
                <a16:creationId xmlns:a16="http://schemas.microsoft.com/office/drawing/2014/main" id="{2CB36AF5-FC3E-1642-C7ED-AD1E733BC51A}"/>
              </a:ext>
            </a:extLst>
          </p:cNvPr>
          <p:cNvSpPr/>
          <p:nvPr/>
        </p:nvSpPr>
        <p:spPr>
          <a:xfrm>
            <a:off x="4922372" y="4726017"/>
            <a:ext cx="2295575" cy="629630"/>
          </a:xfrm>
          <a:prstGeom prst="rect">
            <a:avLst/>
          </a:prstGeom>
          <a:solidFill>
            <a:srgbClr val="86B1D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a:latin typeface="Arial"/>
                <a:cs typeface="Arial"/>
                <a:hlinkClick r:id="rId13" action="ppaction://hlinksldjump"/>
              </a:rPr>
              <a:t>Clinical Leadership Roles</a:t>
            </a:r>
            <a:endParaRPr lang="en-GB" sz="1400">
              <a:latin typeface="Arial" panose="020B0604020202020204" pitchFamily="34" charset="0"/>
              <a:cs typeface="Arial" panose="020B0604020202020204" pitchFamily="34" charset="0"/>
              <a:hlinkClick r:id="" action="ppaction://noaction"/>
            </a:endParaRPr>
          </a:p>
        </p:txBody>
      </p:sp>
      <p:sp>
        <p:nvSpPr>
          <p:cNvPr id="7" name="Rectangle 6">
            <a:extLst>
              <a:ext uri="{FF2B5EF4-FFF2-40B4-BE49-F238E27FC236}">
                <a16:creationId xmlns:a16="http://schemas.microsoft.com/office/drawing/2014/main" id="{2573283A-66C0-22A9-8D0D-F0989D772BD1}"/>
              </a:ext>
            </a:extLst>
          </p:cNvPr>
          <p:cNvSpPr>
            <a:spLocks/>
          </p:cNvSpPr>
          <p:nvPr/>
        </p:nvSpPr>
        <p:spPr>
          <a:xfrm>
            <a:off x="172035" y="6496603"/>
            <a:ext cx="1473620" cy="3306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bg1"/>
                </a:solidFill>
                <a:latin typeface="Arial" panose="020B0604020202020204" pitchFamily="34" charset="0"/>
                <a:cs typeface="Arial" panose="020B0604020202020204" pitchFamily="34" charset="0"/>
                <a:hlinkClick r:id="rId14" action="ppaction://hlinksldjump"/>
              </a:rPr>
              <a:t>Medical Roles</a:t>
            </a:r>
            <a:endParaRPr lang="en-GB" sz="1000" b="1">
              <a:solidFill>
                <a:schemeClr val="bg1"/>
              </a:solidFill>
              <a:latin typeface="Arial" panose="020B0604020202020204" pitchFamily="34" charset="0"/>
              <a:cs typeface="Arial" panose="020B0604020202020204" pitchFamily="34" charset="0"/>
            </a:endParaRPr>
          </a:p>
        </p:txBody>
      </p:sp>
      <p:sp>
        <p:nvSpPr>
          <p:cNvPr id="21" name="Rectangle 20">
            <a:hlinkClick r:id="rId15" action="ppaction://hlinksldjump"/>
            <a:extLst>
              <a:ext uri="{FF2B5EF4-FFF2-40B4-BE49-F238E27FC236}">
                <a16:creationId xmlns:a16="http://schemas.microsoft.com/office/drawing/2014/main" id="{1B42F038-FFA8-63EA-A477-B66A50C18D11}"/>
              </a:ext>
            </a:extLst>
          </p:cNvPr>
          <p:cNvSpPr>
            <a:spLocks/>
          </p:cNvSpPr>
          <p:nvPr/>
        </p:nvSpPr>
        <p:spPr>
          <a:xfrm>
            <a:off x="1780036" y="6501324"/>
            <a:ext cx="1481941" cy="3212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291EFF"/>
                </a:solidFill>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Non-Clinical Roles</a:t>
            </a:r>
            <a:endParaRPr lang="en-GB" sz="1000" b="1">
              <a:solidFill>
                <a:srgbClr val="291EFF"/>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089C204D-3303-36A9-ABA5-D51C81EF1CFA}"/>
              </a:ext>
            </a:extLst>
          </p:cNvPr>
          <p:cNvSpPr>
            <a:spLocks/>
          </p:cNvSpPr>
          <p:nvPr/>
        </p:nvSpPr>
        <p:spPr>
          <a:xfrm>
            <a:off x="3396358" y="6501324"/>
            <a:ext cx="1485378" cy="3212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latin typeface="Arial" panose="020B0604020202020204" pitchFamily="34" charset="0"/>
                <a:cs typeface="Arial" panose="020B0604020202020204" pitchFamily="34" charset="0"/>
                <a:hlinkClick r:id="rId16" action="ppaction://hlinksldjump"/>
              </a:rPr>
              <a:t>AHP</a:t>
            </a:r>
            <a:endParaRPr lang="en-GB" sz="1000" b="1">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D0BC4AA4-ED5B-248D-ACB3-BE4A3AD33EC2}"/>
              </a:ext>
            </a:extLst>
          </p:cNvPr>
          <p:cNvSpPr>
            <a:spLocks/>
          </p:cNvSpPr>
          <p:nvPr/>
        </p:nvSpPr>
        <p:spPr>
          <a:xfrm>
            <a:off x="5062201" y="6490508"/>
            <a:ext cx="1445623" cy="3212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latin typeface="Arial" panose="020B0604020202020204" pitchFamily="34" charset="0"/>
                <a:cs typeface="Arial" panose="020B0604020202020204" pitchFamily="34" charset="0"/>
                <a:hlinkClick r:id="rId17" action="ppaction://hlinksldjump"/>
              </a:rPr>
              <a:t>Nursing Roles</a:t>
            </a:r>
            <a:endParaRPr lang="en-GB" sz="1000" b="1">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AA37C9F1-9ACC-79CA-6B42-0DD53CD62463}"/>
              </a:ext>
            </a:extLst>
          </p:cNvPr>
          <p:cNvSpPr>
            <a:spLocks/>
          </p:cNvSpPr>
          <p:nvPr/>
        </p:nvSpPr>
        <p:spPr>
          <a:xfrm>
            <a:off x="6688289" y="6490508"/>
            <a:ext cx="1466990" cy="3212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latin typeface="Arial" panose="020B0604020202020204" pitchFamily="34" charset="0"/>
                <a:cs typeface="Arial" panose="020B0604020202020204" pitchFamily="34" charset="0"/>
                <a:hlinkClick r:id="rId18" action="ppaction://hlinksldjump"/>
              </a:rPr>
              <a:t>Personalised Care Roles</a:t>
            </a:r>
            <a:endParaRPr lang="en-GB" sz="1000" b="1">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CD9FF2D3-1079-F86E-6199-54F223BCA2CC}"/>
              </a:ext>
            </a:extLst>
          </p:cNvPr>
          <p:cNvSpPr>
            <a:spLocks/>
          </p:cNvSpPr>
          <p:nvPr/>
        </p:nvSpPr>
        <p:spPr>
          <a:xfrm>
            <a:off x="8335744" y="6501324"/>
            <a:ext cx="1503775" cy="3212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latin typeface="Arial" panose="020B0604020202020204" pitchFamily="34" charset="0"/>
                <a:cs typeface="Arial" panose="020B0604020202020204" pitchFamily="34" charset="0"/>
                <a:hlinkClick r:id="rId19" action="ppaction://hlinksldjump"/>
              </a:rPr>
              <a:t>Pharmacy Roles</a:t>
            </a:r>
            <a:endParaRPr lang="en-GB" sz="1000" b="1">
              <a:latin typeface="Arial" panose="020B0604020202020204" pitchFamily="34" charset="0"/>
              <a:cs typeface="Arial" panose="020B0604020202020204" pitchFamily="34" charset="0"/>
            </a:endParaRPr>
          </a:p>
        </p:txBody>
      </p:sp>
      <p:sp>
        <p:nvSpPr>
          <p:cNvPr id="3" name="object 34">
            <a:extLst>
              <a:ext uri="{FF2B5EF4-FFF2-40B4-BE49-F238E27FC236}">
                <a16:creationId xmlns:a16="http://schemas.microsoft.com/office/drawing/2014/main" id="{95228990-7BAA-F6A5-55EF-137ED64CEAB9}"/>
              </a:ext>
            </a:extLst>
          </p:cNvPr>
          <p:cNvSpPr txBox="1"/>
          <p:nvPr/>
        </p:nvSpPr>
        <p:spPr>
          <a:xfrm>
            <a:off x="2493058" y="4005407"/>
            <a:ext cx="2255242" cy="584134"/>
          </a:xfrm>
          <a:prstGeom prst="rect">
            <a:avLst/>
          </a:prstGeom>
          <a:solidFill>
            <a:schemeClr val="accent5">
              <a:lumMod val="60000"/>
              <a:lumOff val="40000"/>
            </a:schemeClr>
          </a:solidFill>
        </p:spPr>
        <p:txBody>
          <a:bodyPr vert="horz" wrap="square" lIns="0" tIns="93345" rIns="0" bIns="0" rtlCol="0" anchor="t">
            <a:spAutoFit/>
          </a:bodyPr>
          <a:lstStyle/>
          <a:p>
            <a:pPr marL="512445" marR="36195" indent="-463550" algn="ctr">
              <a:lnSpc>
                <a:spcPct val="100000"/>
              </a:lnSpc>
              <a:spcBef>
                <a:spcPts val="735"/>
              </a:spcBef>
            </a:pPr>
            <a:r>
              <a:rPr lang="en-GB" sz="1400" spc="-20">
                <a:solidFill>
                  <a:srgbClr val="291EFF"/>
                </a:solidFill>
                <a:latin typeface="Arial"/>
                <a:cs typeface="Arial"/>
                <a:hlinkClick r:id="rId20" action="ppaction://hlinksldjump">
                  <a:extLst>
                    <a:ext uri="{A12FA001-AC4F-418D-AE19-62706E023703}">
                      <ahyp:hlinkClr xmlns:ahyp="http://schemas.microsoft.com/office/drawing/2018/hyperlinkcolor" val="tx"/>
                    </a:ext>
                  </a:extLst>
                </a:hlinkClick>
              </a:rPr>
              <a:t>Locum GP</a:t>
            </a:r>
            <a:endParaRPr lang="en-GB" sz="1400" spc="-20">
              <a:solidFill>
                <a:srgbClr val="FFFFFF"/>
              </a:solidFill>
              <a:latin typeface="Arial"/>
              <a:cs typeface="Arial"/>
            </a:endParaRPr>
          </a:p>
          <a:p>
            <a:pPr marL="512445" marR="36195" indent="-463550">
              <a:lnSpc>
                <a:spcPct val="100000"/>
              </a:lnSpc>
              <a:spcBef>
                <a:spcPts val="735"/>
              </a:spcBef>
            </a:pPr>
            <a:endParaRPr lang="en-GB" sz="1200">
              <a:solidFill>
                <a:schemeClr val="bg1"/>
              </a:solidFill>
              <a:latin typeface="Arial"/>
              <a:cs typeface="Arial"/>
              <a:hlinkClick r:id="rId7" action="ppaction://hlinksldjump">
                <a:extLst>
                  <a:ext uri="{A12FA001-AC4F-418D-AE19-62706E023703}">
                    <ahyp:hlinkClr xmlns:ahyp="http://schemas.microsoft.com/office/drawing/2018/hyperlinkcolor" val="tx"/>
                  </a:ext>
                </a:extLst>
              </a:hlinkClick>
            </a:endParaRPr>
          </a:p>
        </p:txBody>
      </p:sp>
      <p:sp>
        <p:nvSpPr>
          <p:cNvPr id="13" name="Rectangle 12">
            <a:extLst>
              <a:ext uri="{FF2B5EF4-FFF2-40B4-BE49-F238E27FC236}">
                <a16:creationId xmlns:a16="http://schemas.microsoft.com/office/drawing/2014/main" id="{031E75BA-DC6D-8095-7BBA-28E6C60239AD}"/>
              </a:ext>
            </a:extLst>
          </p:cNvPr>
          <p:cNvSpPr/>
          <p:nvPr/>
        </p:nvSpPr>
        <p:spPr>
          <a:xfrm>
            <a:off x="7392019" y="4726017"/>
            <a:ext cx="2189143" cy="629630"/>
          </a:xfrm>
          <a:prstGeom prst="rect">
            <a:avLst/>
          </a:prstGeom>
          <a:solidFill>
            <a:srgbClr val="86B1D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a:latin typeface="Arial"/>
                <a:cs typeface="Arial"/>
                <a:hlinkClick r:id="rId21" action="ppaction://hlinksldjump"/>
              </a:rPr>
              <a:t>Medical Education</a:t>
            </a:r>
            <a:endParaRPr lang="en-GB" sz="140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35BD33D4-4AEF-E2B4-0322-D49CA74D60DE}"/>
              </a:ext>
            </a:extLst>
          </p:cNvPr>
          <p:cNvSpPr/>
          <p:nvPr/>
        </p:nvSpPr>
        <p:spPr>
          <a:xfrm>
            <a:off x="2480028" y="936190"/>
            <a:ext cx="2216782" cy="788234"/>
          </a:xfrm>
          <a:prstGeom prst="rect">
            <a:avLst/>
          </a:prstGeom>
          <a:ln>
            <a:solidFill>
              <a:schemeClr val="bg1"/>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GB" sz="1400">
                <a:solidFill>
                  <a:srgbClr val="291EFF"/>
                </a:solidFill>
                <a:latin typeface="Arial" panose="020B0604020202020204" pitchFamily="34" charset="0"/>
                <a:cs typeface="Arial" panose="020B0604020202020204" pitchFamily="34" charset="0"/>
                <a:hlinkClick r:id="rId22" action="ppaction://hlinksldjump"/>
              </a:rPr>
              <a:t>Physician Assistant</a:t>
            </a:r>
            <a:endParaRPr lang="en-GB" sz="1400">
              <a:solidFill>
                <a:srgbClr val="291EFF"/>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C2E81234-EEAC-5193-76D0-C9E50C32F81F}"/>
              </a:ext>
            </a:extLst>
          </p:cNvPr>
          <p:cNvSpPr/>
          <p:nvPr/>
        </p:nvSpPr>
        <p:spPr>
          <a:xfrm>
            <a:off x="2493058" y="4771512"/>
            <a:ext cx="2255242" cy="584135"/>
          </a:xfrm>
          <a:prstGeom prst="rect">
            <a:avLst/>
          </a:prstGeom>
          <a:solidFill>
            <a:srgbClr val="93CDDD"/>
          </a:solidFill>
          <a:ln>
            <a:solidFill>
              <a:srgbClr val="93CDD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latin typeface="Arial" panose="020B0604020202020204" pitchFamily="34" charset="0"/>
                <a:cs typeface="Arial" panose="020B0604020202020204" pitchFamily="34" charset="0"/>
                <a:hlinkClick r:id="rId23" action="ppaction://hlinksldjump"/>
              </a:rPr>
              <a:t>GP with extended role (</a:t>
            </a:r>
            <a:r>
              <a:rPr lang="en-GB" sz="1400" err="1">
                <a:latin typeface="Arial" panose="020B0604020202020204" pitchFamily="34" charset="0"/>
                <a:cs typeface="Arial" panose="020B0604020202020204" pitchFamily="34" charset="0"/>
                <a:hlinkClick r:id="rId23" action="ppaction://hlinksldjump"/>
              </a:rPr>
              <a:t>GPwER</a:t>
            </a:r>
            <a:r>
              <a:rPr lang="en-GB" sz="1400">
                <a:latin typeface="Arial" panose="020B0604020202020204" pitchFamily="34" charset="0"/>
                <a:cs typeface="Arial" panose="020B0604020202020204" pitchFamily="34" charset="0"/>
                <a:hlinkClick r:id="rId23" action="ppaction://hlinksldjump"/>
              </a:rPr>
              <a:t>)</a:t>
            </a:r>
            <a:endParaRPr lang="en-GB" sz="140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D869AB7E-CB61-7880-0779-4A4F360639EA}"/>
              </a:ext>
            </a:extLst>
          </p:cNvPr>
          <p:cNvSpPr/>
          <p:nvPr/>
        </p:nvSpPr>
        <p:spPr>
          <a:xfrm>
            <a:off x="9983199" y="6482706"/>
            <a:ext cx="1525322" cy="33986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291EFF"/>
                </a:solidFill>
                <a:latin typeface="Arial" panose="020B0604020202020204" pitchFamily="34" charset="0"/>
                <a:cs typeface="Arial" panose="020B0604020202020204" pitchFamily="34" charset="0"/>
                <a:hlinkClick r:id="rId24" action="ppaction://hlinksldjump">
                  <a:extLst>
                    <a:ext uri="{A12FA001-AC4F-418D-AE19-62706E023703}">
                      <ahyp:hlinkClr xmlns:ahyp="http://schemas.microsoft.com/office/drawing/2018/hyperlinkcolor" val="tx"/>
                    </a:ext>
                  </a:extLst>
                </a:hlinkClick>
              </a:rPr>
              <a:t>Health &amp; Wellbeing</a:t>
            </a:r>
            <a:endParaRPr lang="en-GB" sz="1000" b="1">
              <a:solidFill>
                <a:srgbClr val="291E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21177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object 13"/>
          <p:cNvSpPr/>
          <p:nvPr/>
        </p:nvSpPr>
        <p:spPr>
          <a:xfrm>
            <a:off x="2633472" y="2572511"/>
            <a:ext cx="8753475" cy="0"/>
          </a:xfrm>
          <a:custGeom>
            <a:avLst/>
            <a:gdLst/>
            <a:ahLst/>
            <a:cxnLst/>
            <a:rect l="l" t="t" r="r" b="b"/>
            <a:pathLst>
              <a:path w="8753475">
                <a:moveTo>
                  <a:pt x="0" y="0"/>
                </a:moveTo>
                <a:lnTo>
                  <a:pt x="8753475" y="0"/>
                </a:lnTo>
              </a:path>
            </a:pathLst>
          </a:custGeom>
          <a:ln w="12700">
            <a:solidFill>
              <a:srgbClr val="44247C"/>
            </a:solidFill>
            <a:prstDash val="sysDash"/>
          </a:ln>
        </p:spPr>
        <p:txBody>
          <a:bodyPr wrap="square" lIns="0" tIns="0" rIns="0" bIns="0" rtlCol="0"/>
          <a:lstStyle/>
          <a:p>
            <a:endParaRPr/>
          </a:p>
        </p:txBody>
      </p:sp>
      <p:sp>
        <p:nvSpPr>
          <p:cNvPr id="31" name="object 31"/>
          <p:cNvSpPr txBox="1"/>
          <p:nvPr/>
        </p:nvSpPr>
        <p:spPr>
          <a:xfrm>
            <a:off x="2388658" y="381747"/>
            <a:ext cx="6687252" cy="763671"/>
          </a:xfrm>
          <a:prstGeom prst="rect">
            <a:avLst/>
          </a:prstGeom>
        </p:spPr>
        <p:txBody>
          <a:bodyPr vert="horz" wrap="square" lIns="0" tIns="12065" rIns="0" bIns="0" rtlCol="0" anchor="t">
            <a:spAutoFit/>
          </a:bodyPr>
          <a:lstStyle/>
          <a:p>
            <a:pPr marL="12700">
              <a:lnSpc>
                <a:spcPct val="100000"/>
              </a:lnSpc>
              <a:spcBef>
                <a:spcPts val="95"/>
              </a:spcBef>
            </a:pPr>
            <a:r>
              <a:rPr sz="2400">
                <a:solidFill>
                  <a:srgbClr val="0070C0"/>
                </a:solidFill>
                <a:latin typeface="Arial Black"/>
                <a:cs typeface="Arial Black"/>
              </a:rPr>
              <a:t>Physician</a:t>
            </a:r>
            <a:r>
              <a:rPr sz="2400" spc="-100">
                <a:solidFill>
                  <a:srgbClr val="0070C0"/>
                </a:solidFill>
                <a:latin typeface="Arial Black"/>
                <a:cs typeface="Arial Black"/>
              </a:rPr>
              <a:t> </a:t>
            </a:r>
            <a:r>
              <a:rPr lang="en-GB" sz="2400" spc="-10">
                <a:solidFill>
                  <a:srgbClr val="0070C0"/>
                </a:solidFill>
                <a:latin typeface="Arial Black"/>
                <a:cs typeface="Arial Black"/>
              </a:rPr>
              <a:t>Assistant</a:t>
            </a:r>
          </a:p>
          <a:p>
            <a:pPr marL="12700">
              <a:lnSpc>
                <a:spcPct val="100000"/>
              </a:lnSpc>
              <a:spcBef>
                <a:spcPts val="95"/>
              </a:spcBef>
            </a:pPr>
            <a:r>
              <a:rPr lang="en-GB" sz="2400" b="1">
                <a:solidFill>
                  <a:srgbClr val="202C3A"/>
                </a:solidFill>
              </a:rPr>
              <a:t>Find</a:t>
            </a:r>
            <a:r>
              <a:rPr lang="en-GB" sz="2400" b="1" spc="-35">
                <a:solidFill>
                  <a:srgbClr val="202C3A"/>
                </a:solidFill>
              </a:rPr>
              <a:t> </a:t>
            </a:r>
            <a:r>
              <a:rPr lang="en-GB" sz="2400" b="1">
                <a:solidFill>
                  <a:srgbClr val="202C3A"/>
                </a:solidFill>
              </a:rPr>
              <a:t>out</a:t>
            </a:r>
            <a:r>
              <a:rPr lang="en-GB" sz="2400" b="1" spc="-20">
                <a:solidFill>
                  <a:srgbClr val="202C3A"/>
                </a:solidFill>
              </a:rPr>
              <a:t> </a:t>
            </a:r>
            <a:r>
              <a:rPr lang="en-GB" sz="2400" b="1">
                <a:solidFill>
                  <a:srgbClr val="202C3A"/>
                </a:solidFill>
              </a:rPr>
              <a:t>more</a:t>
            </a:r>
            <a:r>
              <a:rPr lang="en-GB" sz="2400" b="1" spc="-25">
                <a:solidFill>
                  <a:srgbClr val="202C3A"/>
                </a:solidFill>
              </a:rPr>
              <a:t> </a:t>
            </a:r>
            <a:r>
              <a:rPr lang="en-GB" sz="2400" b="1">
                <a:solidFill>
                  <a:srgbClr val="202C3A"/>
                </a:solidFill>
              </a:rPr>
              <a:t>about</a:t>
            </a:r>
            <a:r>
              <a:rPr lang="en-GB" sz="2400" b="1" spc="-15">
                <a:solidFill>
                  <a:srgbClr val="202C3A"/>
                </a:solidFill>
              </a:rPr>
              <a:t> </a:t>
            </a:r>
            <a:r>
              <a:rPr lang="en-GB" sz="2400" b="1">
                <a:solidFill>
                  <a:srgbClr val="202C3A"/>
                </a:solidFill>
              </a:rPr>
              <a:t>the </a:t>
            </a:r>
            <a:r>
              <a:rPr lang="en-GB" sz="2400" b="1">
                <a:solidFill>
                  <a:srgbClr val="202C3A"/>
                </a:solidFill>
                <a:latin typeface="Arial" panose="020B0604020202020204" pitchFamily="34" charset="0"/>
                <a:cs typeface="Arial" panose="020B0604020202020204" pitchFamily="34" charset="0"/>
                <a:hlinkClick r:id="rId4"/>
              </a:rPr>
              <a:t>Physician Assistant</a:t>
            </a:r>
            <a:endParaRPr lang="en-US" sz="2400" b="1">
              <a:solidFill>
                <a:srgbClr val="0070C0"/>
              </a:solidFill>
              <a:latin typeface="Arial" panose="020B0604020202020204" pitchFamily="34" charset="0"/>
              <a:cs typeface="Arial" panose="020B0604020202020204" pitchFamily="34" charset="0"/>
            </a:endParaRPr>
          </a:p>
        </p:txBody>
      </p:sp>
      <p:sp>
        <p:nvSpPr>
          <p:cNvPr id="32" name="object 32"/>
          <p:cNvSpPr txBox="1">
            <a:spLocks noGrp="1"/>
          </p:cNvSpPr>
          <p:nvPr>
            <p:ph type="title"/>
          </p:nvPr>
        </p:nvSpPr>
        <p:spPr>
          <a:xfrm>
            <a:off x="9293953" y="-201027"/>
            <a:ext cx="3135187" cy="835152"/>
          </a:xfrm>
          <a:prstGeom prst="rect">
            <a:avLst/>
          </a:prstGeom>
        </p:spPr>
        <p:txBody>
          <a:bodyPr vert="horz" wrap="square" lIns="0" tIns="278435" rIns="0" bIns="0" rtlCol="0" anchor="t">
            <a:spAutoFit/>
          </a:bodyPr>
          <a:lstStyle/>
          <a:p>
            <a:pPr marL="394970">
              <a:spcBef>
                <a:spcPts val="100"/>
              </a:spcBef>
            </a:pPr>
            <a:r>
              <a:rPr lang="en-US">
                <a:solidFill>
                  <a:schemeClr val="accent5"/>
                </a:solidFill>
                <a:hlinkClick r:id="rId5" action="ppaction://hlinksldjump">
                  <a:extLst>
                    <a:ext uri="{A12FA001-AC4F-418D-AE19-62706E023703}">
                      <ahyp:hlinkClr xmlns:ahyp="http://schemas.microsoft.com/office/drawing/2018/hyperlinkcolor" val="tx"/>
                    </a:ext>
                  </a:extLst>
                </a:hlinkClick>
              </a:rPr>
              <a:t>Medical Professionals Career Pathway</a:t>
            </a:r>
            <a:endParaRPr lang="en-US" spc="-10">
              <a:solidFill>
                <a:schemeClr val="accent5"/>
              </a:solidFill>
              <a:hlinkClick r:id="" action="ppaction://noaction">
                <a:extLst>
                  <a:ext uri="{A12FA001-AC4F-418D-AE19-62706E023703}">
                    <ahyp:hlinkClr xmlns:ahyp="http://schemas.microsoft.com/office/drawing/2018/hyperlinkcolor" val="tx"/>
                  </a:ext>
                </a:extLst>
              </a:hlinkClick>
            </a:endParaRPr>
          </a:p>
        </p:txBody>
      </p:sp>
      <p:sp>
        <p:nvSpPr>
          <p:cNvPr id="38" name="object 38"/>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pic>
        <p:nvPicPr>
          <p:cNvPr id="39" name="Picture 38" descr="A logo with colorful people&#10;&#10;Description automatically generated">
            <a:extLst>
              <a:ext uri="{FF2B5EF4-FFF2-40B4-BE49-F238E27FC236}">
                <a16:creationId xmlns:a16="http://schemas.microsoft.com/office/drawing/2014/main" id="{8D5711B4-2645-ABF7-D5CE-CD5DD9397417}"/>
              </a:ext>
            </a:extLst>
          </p:cNvPr>
          <p:cNvPicPr>
            <a:picLocks noChangeAspect="1"/>
          </p:cNvPicPr>
          <p:nvPr/>
        </p:nvPicPr>
        <p:blipFill>
          <a:blip r:embed="rId6"/>
          <a:stretch>
            <a:fillRect/>
          </a:stretch>
        </p:blipFill>
        <p:spPr>
          <a:xfrm>
            <a:off x="9147" y="45135"/>
            <a:ext cx="2150718" cy="1102969"/>
          </a:xfrm>
          <a:prstGeom prst="rect">
            <a:avLst/>
          </a:prstGeom>
          <a:ln>
            <a:noFill/>
          </a:ln>
        </p:spPr>
      </p:pic>
      <p:graphicFrame>
        <p:nvGraphicFramePr>
          <p:cNvPr id="40" name="Table 39">
            <a:extLst>
              <a:ext uri="{FF2B5EF4-FFF2-40B4-BE49-F238E27FC236}">
                <a16:creationId xmlns:a16="http://schemas.microsoft.com/office/drawing/2014/main" id="{E89EDE26-D45E-9F7C-F86A-030D02A91C14}"/>
              </a:ext>
            </a:extLst>
          </p:cNvPr>
          <p:cNvGraphicFramePr>
            <a:graphicFrameLocks noGrp="1"/>
          </p:cNvGraphicFramePr>
          <p:nvPr>
            <p:extLst>
              <p:ext uri="{D42A27DB-BD31-4B8C-83A1-F6EECF244321}">
                <p14:modId xmlns:p14="http://schemas.microsoft.com/office/powerpoint/2010/main" val="2748715244"/>
              </p:ext>
            </p:extLst>
          </p:nvPr>
        </p:nvGraphicFramePr>
        <p:xfrm>
          <a:off x="7010208" y="2595329"/>
          <a:ext cx="3038829" cy="4465320"/>
        </p:xfrm>
        <a:graphic>
          <a:graphicData uri="http://schemas.openxmlformats.org/drawingml/2006/table">
            <a:tbl>
              <a:tblPr bandRow="1">
                <a:tableStyleId>{5C22544A-7EE6-4342-B048-85BDC9FD1C3A}</a:tableStyleId>
              </a:tblPr>
              <a:tblGrid>
                <a:gridCol w="3038829">
                  <a:extLst>
                    <a:ext uri="{9D8B030D-6E8A-4147-A177-3AD203B41FA5}">
                      <a16:colId xmlns:a16="http://schemas.microsoft.com/office/drawing/2014/main" val="3805457529"/>
                    </a:ext>
                  </a:extLst>
                </a:gridCol>
              </a:tblGrid>
              <a:tr h="678493">
                <a:tc>
                  <a:txBody>
                    <a:bodyPr/>
                    <a:lstStyle/>
                    <a:p>
                      <a:pPr algn="l"/>
                      <a:r>
                        <a:rPr lang="en-GB" sz="1000" dirty="0">
                          <a:latin typeface="Arial" panose="020B0604020202020204" pitchFamily="34" charset="0"/>
                          <a:cs typeface="Arial" panose="020B0604020202020204" pitchFamily="34" charset="0"/>
                        </a:rPr>
                        <a:t>PAs must always work under the supervision of a named senior doctor.</a:t>
                      </a:r>
                    </a:p>
                    <a:p>
                      <a:pPr algn="l"/>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The degree of supervision should be proportionate to the PA’s competence, experience and the clinical. Supervision must be formalised with defined responsibilities and  adequate time. </a:t>
                      </a:r>
                    </a:p>
                    <a:p>
                      <a:pPr algn="l"/>
                      <a:endParaRPr lang="en-GB" sz="1000" dirty="0">
                        <a:highlight>
                          <a:srgbClr val="FFFF00"/>
                        </a:highlight>
                        <a:latin typeface="Arial" panose="020B0604020202020204" pitchFamily="34" charset="0"/>
                        <a:cs typeface="Arial" panose="020B0604020202020204" pitchFamily="34" charset="0"/>
                      </a:endParaRPr>
                    </a:p>
                    <a:p>
                      <a:pPr algn="l"/>
                      <a:r>
                        <a:rPr lang="en-GB" sz="1000" dirty="0">
                          <a:latin typeface="Arial" panose="020B0604020202020204" pitchFamily="34" charset="0"/>
                          <a:cs typeface="Arial" panose="020B0604020202020204" pitchFamily="34" charset="0"/>
                        </a:rPr>
                        <a:t>Newly qualified (0–2 yrs)-Direct supervision — all decisions discussed / reviewed.</a:t>
                      </a:r>
                    </a:p>
                    <a:p>
                      <a:pPr algn="l"/>
                      <a:endParaRPr lang="en-GB" sz="1000" dirty="0">
                        <a:latin typeface="Arial" panose="020B0604020202020204" pitchFamily="34" charset="0"/>
                        <a:cs typeface="Arial" panose="020B0604020202020204" pitchFamily="34" charset="0"/>
                      </a:endParaRPr>
                    </a:p>
                    <a:p>
                      <a:pPr algn="l"/>
                      <a:r>
                        <a:rPr lang="en-GB" sz="1000" dirty="0">
                          <a:latin typeface="Arial" panose="020B0604020202020204" pitchFamily="34" charset="0"/>
                          <a:cs typeface="Arial" panose="020B0604020202020204" pitchFamily="34" charset="0"/>
                        </a:rPr>
                        <a:t>Experienced (&gt;2 yrs)Indirect supervision — regular case discussion, available for escalation.</a:t>
                      </a:r>
                    </a:p>
                    <a:p>
                      <a:pPr algn="l"/>
                      <a:endParaRPr lang="en-GB" sz="1000" dirty="0">
                        <a:latin typeface="Arial" panose="020B0604020202020204" pitchFamily="34" charset="0"/>
                        <a:cs typeface="Arial" panose="020B0604020202020204" pitchFamily="34" charset="0"/>
                      </a:endParaRPr>
                    </a:p>
                    <a:p>
                      <a:pPr algn="l"/>
                      <a:r>
                        <a:rPr lang="en-GB" sz="1000" dirty="0">
                          <a:latin typeface="Arial" panose="020B0604020202020204" pitchFamily="34" charset="0"/>
                          <a:cs typeface="Arial" panose="020B0604020202020204" pitchFamily="34" charset="0"/>
                        </a:rPr>
                        <a:t>Advanced / credentialled PA-Indirect, structured, working to defined scope, still under named doctor.</a:t>
                      </a:r>
                    </a:p>
                    <a:p>
                      <a:pPr algn="l"/>
                      <a:endParaRPr lang="en-GB" sz="1000" dirty="0">
                        <a:latin typeface="Arial" panose="020B0604020202020204" pitchFamily="34" charset="0"/>
                        <a:cs typeface="Arial" panose="020B0604020202020204" pitchFamily="34" charset="0"/>
                      </a:endParaRPr>
                    </a:p>
                    <a:p>
                      <a:pPr algn="l"/>
                      <a:r>
                        <a:rPr lang="en-GB" sz="1000" b="0" i="0" dirty="0">
                          <a:solidFill>
                            <a:schemeClr val="dk1"/>
                          </a:solidFill>
                          <a:effectLst/>
                          <a:latin typeface="Arial" panose="020B0604020202020204" pitchFamily="34" charset="0"/>
                          <a:ea typeface="+mn-ea"/>
                          <a:cs typeface="Arial" panose="020B0604020202020204" pitchFamily="34" charset="0"/>
                        </a:rPr>
                        <a:t>Please read the </a:t>
                      </a:r>
                      <a:r>
                        <a:rPr lang="en-GB" sz="1000" b="0" i="0" u="none" strike="noStrike" dirty="0">
                          <a:solidFill>
                            <a:schemeClr val="dk1"/>
                          </a:solidFill>
                          <a:effectLst/>
                          <a:latin typeface="Arial" panose="020B0604020202020204" pitchFamily="34" charset="0"/>
                          <a:ea typeface="+mn-ea"/>
                          <a:cs typeface="Arial" panose="020B0604020202020204" pitchFamily="34" charset="0"/>
                          <a:hlinkClick r:id="rId7"/>
                        </a:rPr>
                        <a:t>scope of practice guidance </a:t>
                      </a:r>
                      <a:r>
                        <a:rPr lang="en-GB" sz="1000" b="0" i="0" dirty="0">
                          <a:solidFill>
                            <a:schemeClr val="dk1"/>
                          </a:solidFill>
                          <a:effectLst/>
                          <a:latin typeface="Arial" panose="020B0604020202020204" pitchFamily="34" charset="0"/>
                          <a:ea typeface="+mn-ea"/>
                          <a:cs typeface="Arial" panose="020B0604020202020204" pitchFamily="34" charset="0"/>
                        </a:rPr>
                        <a:t>from Royal College of General Practicians, published 9 October, 2024.</a:t>
                      </a:r>
                    </a:p>
                    <a:p>
                      <a:pPr algn="l"/>
                      <a:endParaRPr lang="en-GB" sz="1000" dirty="0">
                        <a:latin typeface="Arial" panose="020B0604020202020204" pitchFamily="34" charset="0"/>
                        <a:cs typeface="Arial" panose="020B0604020202020204" pitchFamily="34" charset="0"/>
                      </a:endParaRPr>
                    </a:p>
                    <a:p>
                      <a:pPr algn="l"/>
                      <a:r>
                        <a:rPr lang="en-GB" sz="1000" dirty="0">
                          <a:latin typeface="Arial"/>
                          <a:cs typeface="Arial"/>
                          <a:hlinkClick r:id="rId8"/>
                        </a:rPr>
                        <a:t>Supervision of Physician Assistants</a:t>
                      </a:r>
                      <a:endParaRPr lang="en-GB" sz="1000" dirty="0">
                        <a:latin typeface="Arial"/>
                        <a:cs typeface="Arial"/>
                      </a:endParaRPr>
                    </a:p>
                    <a:p>
                      <a:pPr algn="l"/>
                      <a:r>
                        <a:rPr lang="en-GB" sz="1000" dirty="0">
                          <a:latin typeface="Arial"/>
                          <a:cs typeface="Arial"/>
                          <a:hlinkClick r:id="rId9"/>
                        </a:rPr>
                        <a:t>Response to the recommendations of the Independent Review of Physician Associates and Anaesthesia Associates (the Leng Review)</a:t>
                      </a:r>
                      <a:endParaRPr lang="en-GB" sz="1000" dirty="0">
                        <a:latin typeface="Arial"/>
                        <a:cs typeface="Arial"/>
                      </a:endParaRPr>
                    </a:p>
                    <a:p>
                      <a:pPr algn="l"/>
                      <a:endParaRPr lang="en-GB" sz="1000" dirty="0">
                        <a:highlight>
                          <a:srgbClr val="FFFF00"/>
                        </a:highlight>
                        <a:latin typeface="Arial"/>
                        <a:cs typeface="Arial"/>
                      </a:endParaRPr>
                    </a:p>
                    <a:p>
                      <a:pPr algn="l"/>
                      <a:endParaRPr lang="en-GB" sz="1200" dirty="0">
                        <a:highlight>
                          <a:srgbClr val="FFFF00"/>
                        </a:highlight>
                        <a:latin typeface="Arial"/>
                        <a:cs typeface="Arial"/>
                      </a:endParaRPr>
                    </a:p>
                    <a:p>
                      <a:pPr algn="l"/>
                      <a:endParaRPr lang="en-GB" sz="1100" dirty="0">
                        <a:effectLst/>
                        <a:latin typeface="Calibri"/>
                        <a:ea typeface="Calibri"/>
                        <a:cs typeface="Calibri"/>
                      </a:endParaRPr>
                    </a:p>
                  </a:txBody>
                  <a:tcPr marL="114300" marR="114300" marT="0" marB="0">
                    <a:lnL>
                      <a:noFill/>
                    </a:lnL>
                    <a:lnR>
                      <a:noFill/>
                    </a:lnR>
                    <a:lnT>
                      <a:noFill/>
                    </a:lnT>
                    <a:lnB>
                      <a:noFill/>
                    </a:lnB>
                    <a:noFill/>
                  </a:tcPr>
                </a:tc>
                <a:extLst>
                  <a:ext uri="{0D108BD9-81ED-4DB2-BD59-A6C34878D82A}">
                    <a16:rowId xmlns:a16="http://schemas.microsoft.com/office/drawing/2014/main" val="1507835660"/>
                  </a:ext>
                </a:extLst>
              </a:tr>
            </a:tbl>
          </a:graphicData>
        </a:graphic>
      </p:graphicFrame>
      <p:sp>
        <p:nvSpPr>
          <p:cNvPr id="3" name="object 12">
            <a:extLst>
              <a:ext uri="{FF2B5EF4-FFF2-40B4-BE49-F238E27FC236}">
                <a16:creationId xmlns:a16="http://schemas.microsoft.com/office/drawing/2014/main" id="{23F3C853-612C-EA1A-2C6A-E04D302B59CB}"/>
              </a:ext>
            </a:extLst>
          </p:cNvPr>
          <p:cNvSpPr txBox="1"/>
          <p:nvPr/>
        </p:nvSpPr>
        <p:spPr>
          <a:xfrm>
            <a:off x="2674535" y="1938640"/>
            <a:ext cx="1881136" cy="444352"/>
          </a:xfrm>
          <a:prstGeom prst="rect">
            <a:avLst/>
          </a:prstGeom>
        </p:spPr>
        <p:txBody>
          <a:bodyPr vert="horz" wrap="square" lIns="0" tIns="13335" rIns="0" bIns="0" rtlCol="0">
            <a:spAutoFit/>
          </a:bodyPr>
          <a:lstStyle/>
          <a:p>
            <a:pPr marL="96520">
              <a:lnSpc>
                <a:spcPct val="100000"/>
              </a:lnSpc>
              <a:spcBef>
                <a:spcPts val="105"/>
              </a:spcBef>
            </a:pPr>
            <a:r>
              <a:rPr lang="en-GB" sz="1400">
                <a:solidFill>
                  <a:srgbClr val="202C3A"/>
                </a:solidFill>
                <a:latin typeface="Arial Black"/>
                <a:cs typeface="Arial Black"/>
              </a:rPr>
              <a:t>Essential to develop in role</a:t>
            </a:r>
            <a:endParaRPr sz="1400">
              <a:latin typeface="Arial Black"/>
              <a:cs typeface="Arial Black"/>
            </a:endParaRPr>
          </a:p>
        </p:txBody>
      </p:sp>
      <p:sp>
        <p:nvSpPr>
          <p:cNvPr id="5" name="object 4">
            <a:extLst>
              <a:ext uri="{FF2B5EF4-FFF2-40B4-BE49-F238E27FC236}">
                <a16:creationId xmlns:a16="http://schemas.microsoft.com/office/drawing/2014/main" id="{A9BC4896-A930-A8FF-BED7-D99444E613D9}"/>
              </a:ext>
            </a:extLst>
          </p:cNvPr>
          <p:cNvSpPr txBox="1"/>
          <p:nvPr/>
        </p:nvSpPr>
        <p:spPr>
          <a:xfrm>
            <a:off x="5448935" y="1950766"/>
            <a:ext cx="1294130" cy="453390"/>
          </a:xfrm>
          <a:prstGeom prst="rect">
            <a:avLst/>
          </a:prstGeom>
        </p:spPr>
        <p:txBody>
          <a:bodyPr vert="horz" wrap="square" lIns="0" tIns="13335" rIns="0" bIns="0" rtlCol="0">
            <a:spAutoFit/>
          </a:bodyPr>
          <a:lstStyle>
            <a:defPPr>
              <a:defRPr kern="0"/>
            </a:defP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7" name="object 5">
            <a:extLst>
              <a:ext uri="{FF2B5EF4-FFF2-40B4-BE49-F238E27FC236}">
                <a16:creationId xmlns:a16="http://schemas.microsoft.com/office/drawing/2014/main" id="{777BCC2A-15E7-5D8D-244B-E6BFBCFC2C7B}"/>
              </a:ext>
            </a:extLst>
          </p:cNvPr>
          <p:cNvSpPr txBox="1"/>
          <p:nvPr/>
        </p:nvSpPr>
        <p:spPr>
          <a:xfrm>
            <a:off x="7423145" y="1938640"/>
            <a:ext cx="2120900" cy="444352"/>
          </a:xfrm>
          <a:prstGeom prst="rect">
            <a:avLst/>
          </a:prstGeom>
        </p:spPr>
        <p:txBody>
          <a:bodyPr vert="horz" wrap="square" lIns="0" tIns="13335" rIns="0" bIns="0" rtlCol="0" anchor="t">
            <a:spAutoFit/>
          </a:bodyPr>
          <a:lstStyle>
            <a:defPPr>
              <a:defRPr kern="0"/>
            </a:defPPr>
          </a:lstStyle>
          <a:p>
            <a:pPr marL="12700" marR="5080" indent="-1270" algn="ctr">
              <a:lnSpc>
                <a:spcPct val="100000"/>
              </a:lnSpc>
              <a:spcBef>
                <a:spcPts val="105"/>
              </a:spcBef>
            </a:pPr>
            <a:r>
              <a:rPr lang="en-GB" sz="1400" spc="-10">
                <a:solidFill>
                  <a:srgbClr val="202C3A"/>
                </a:solidFill>
                <a:latin typeface="Arial Black"/>
                <a:cs typeface="Arial Black"/>
              </a:rPr>
              <a:t>Supervision</a:t>
            </a:r>
            <a:r>
              <a:rPr sz="1400" spc="-10">
                <a:solidFill>
                  <a:srgbClr val="202C3A"/>
                </a:solidFill>
                <a:latin typeface="Arial Black"/>
                <a:cs typeface="Arial Black"/>
              </a:rPr>
              <a:t> requirements</a:t>
            </a:r>
            <a:endParaRPr sz="1400">
              <a:latin typeface="Arial Black"/>
              <a:cs typeface="Arial Black"/>
            </a:endParaRPr>
          </a:p>
        </p:txBody>
      </p:sp>
      <p:sp>
        <p:nvSpPr>
          <p:cNvPr id="9" name="object 6">
            <a:extLst>
              <a:ext uri="{FF2B5EF4-FFF2-40B4-BE49-F238E27FC236}">
                <a16:creationId xmlns:a16="http://schemas.microsoft.com/office/drawing/2014/main" id="{F941CB5A-583A-A866-051A-1E2306BCA3C1}"/>
              </a:ext>
            </a:extLst>
          </p:cNvPr>
          <p:cNvSpPr txBox="1"/>
          <p:nvPr/>
        </p:nvSpPr>
        <p:spPr>
          <a:xfrm>
            <a:off x="10114037" y="1974517"/>
            <a:ext cx="1881136" cy="444352"/>
          </a:xfrm>
          <a:prstGeom prst="rect">
            <a:avLst/>
          </a:prstGeom>
        </p:spPr>
        <p:txBody>
          <a:bodyPr vert="horz" wrap="square" lIns="0" tIns="13335" rIns="0" bIns="0" rtlCol="0" anchor="t">
            <a:spAutoFit/>
          </a:bodyPr>
          <a:lstStyle>
            <a:defPPr>
              <a:defRPr kern="0"/>
            </a:defPPr>
          </a:lstStyle>
          <a:p>
            <a:pPr marL="12700" marR="5080" indent="-3810" algn="ctr">
              <a:spcBef>
                <a:spcPts val="105"/>
              </a:spcBef>
            </a:pPr>
            <a:r>
              <a:rPr lang="en-GB" sz="1400">
                <a:solidFill>
                  <a:srgbClr val="202C3A"/>
                </a:solidFill>
                <a:latin typeface="Arial Black"/>
              </a:rPr>
              <a:t>Key roles &amp; responsibilities</a:t>
            </a:r>
            <a:endParaRPr err="1"/>
          </a:p>
        </p:txBody>
      </p:sp>
      <p:pic>
        <p:nvPicPr>
          <p:cNvPr id="11" name="object 8" descr="A purple book with black lines&#10;&#10;AI-generated content may be incorrect.">
            <a:extLst>
              <a:ext uri="{FF2B5EF4-FFF2-40B4-BE49-F238E27FC236}">
                <a16:creationId xmlns:a16="http://schemas.microsoft.com/office/drawing/2014/main" id="{98FA0B98-A125-7F33-BDDB-372A2F894E24}"/>
              </a:ext>
            </a:extLst>
          </p:cNvPr>
          <p:cNvPicPr/>
          <p:nvPr/>
        </p:nvPicPr>
        <p:blipFill>
          <a:blip r:embed="rId10" cstate="print"/>
          <a:stretch>
            <a:fillRect/>
          </a:stretch>
        </p:blipFill>
        <p:spPr>
          <a:xfrm>
            <a:off x="5596881" y="1147572"/>
            <a:ext cx="722376" cy="720851"/>
          </a:xfrm>
          <a:prstGeom prst="rect">
            <a:avLst/>
          </a:prstGeom>
        </p:spPr>
      </p:pic>
      <p:pic>
        <p:nvPicPr>
          <p:cNvPr id="42" name="object 9" descr="A purple certificate with a flower and a ribbon&#10;&#10;AI-generated content may be incorrect.">
            <a:extLst>
              <a:ext uri="{FF2B5EF4-FFF2-40B4-BE49-F238E27FC236}">
                <a16:creationId xmlns:a16="http://schemas.microsoft.com/office/drawing/2014/main" id="{8B7EEC9D-AC8E-57C8-58D0-B80026E8450E}"/>
              </a:ext>
            </a:extLst>
          </p:cNvPr>
          <p:cNvPicPr/>
          <p:nvPr/>
        </p:nvPicPr>
        <p:blipFill>
          <a:blip r:embed="rId11" cstate="print"/>
          <a:stretch>
            <a:fillRect/>
          </a:stretch>
        </p:blipFill>
        <p:spPr>
          <a:xfrm>
            <a:off x="3000264" y="1111437"/>
            <a:ext cx="720851" cy="719327"/>
          </a:xfrm>
          <a:prstGeom prst="rect">
            <a:avLst/>
          </a:prstGeom>
        </p:spPr>
      </p:pic>
      <p:pic>
        <p:nvPicPr>
          <p:cNvPr id="44" name="object 10" descr="A pink scale on a black background&#10;&#10;AI-generated content may be incorrect.">
            <a:extLst>
              <a:ext uri="{FF2B5EF4-FFF2-40B4-BE49-F238E27FC236}">
                <a16:creationId xmlns:a16="http://schemas.microsoft.com/office/drawing/2014/main" id="{D32A7FC8-123B-57D2-6DAA-5A079D632042}"/>
              </a:ext>
            </a:extLst>
          </p:cNvPr>
          <p:cNvPicPr/>
          <p:nvPr/>
        </p:nvPicPr>
        <p:blipFill>
          <a:blip r:embed="rId12" cstate="print"/>
          <a:stretch>
            <a:fillRect/>
          </a:stretch>
        </p:blipFill>
        <p:spPr>
          <a:xfrm>
            <a:off x="10500359" y="1147572"/>
            <a:ext cx="722376" cy="720851"/>
          </a:xfrm>
          <a:prstGeom prst="rect">
            <a:avLst/>
          </a:prstGeom>
        </p:spPr>
      </p:pic>
      <p:pic>
        <p:nvPicPr>
          <p:cNvPr id="46" name="object 11" descr="A purple icon with a check mark&#10;&#10;AI-generated content may be incorrect.">
            <a:extLst>
              <a:ext uri="{FF2B5EF4-FFF2-40B4-BE49-F238E27FC236}">
                <a16:creationId xmlns:a16="http://schemas.microsoft.com/office/drawing/2014/main" id="{DA680D6E-BB4C-77A1-DF9E-9367D87A6E6C}"/>
              </a:ext>
            </a:extLst>
          </p:cNvPr>
          <p:cNvPicPr/>
          <p:nvPr/>
        </p:nvPicPr>
        <p:blipFill>
          <a:blip r:embed="rId13" cstate="print"/>
          <a:stretch>
            <a:fillRect/>
          </a:stretch>
        </p:blipFill>
        <p:spPr>
          <a:xfrm>
            <a:off x="8355059" y="1147572"/>
            <a:ext cx="720851" cy="720851"/>
          </a:xfrm>
          <a:prstGeom prst="rect">
            <a:avLst/>
          </a:prstGeom>
        </p:spPr>
      </p:pic>
      <p:sp>
        <p:nvSpPr>
          <p:cNvPr id="47" name="TextBox 46">
            <a:extLst>
              <a:ext uri="{FF2B5EF4-FFF2-40B4-BE49-F238E27FC236}">
                <a16:creationId xmlns:a16="http://schemas.microsoft.com/office/drawing/2014/main" id="{67B4DB25-7089-55B5-DD5F-108E7A9EF88D}"/>
              </a:ext>
            </a:extLst>
          </p:cNvPr>
          <p:cNvSpPr txBox="1"/>
          <p:nvPr/>
        </p:nvSpPr>
        <p:spPr>
          <a:xfrm>
            <a:off x="4523959" y="2572511"/>
            <a:ext cx="2552556" cy="44165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dirty="0">
                <a:highlight>
                  <a:srgbClr val="FFFFFF"/>
                </a:highlight>
                <a:latin typeface="Arial" panose="020B0604020202020204" pitchFamily="34" charset="0"/>
                <a:cs typeface="Arial" panose="020B0604020202020204" pitchFamily="34" charset="0"/>
              </a:rPr>
              <a:t>Post-Qualification for UK Physician Assistants (PA)</a:t>
            </a:r>
          </a:p>
          <a:p>
            <a:r>
              <a:rPr lang="en-GB" sz="1000" dirty="0">
                <a:highlight>
                  <a:srgbClr val="FFFFFF"/>
                </a:highlight>
                <a:latin typeface="Arial" panose="020B0604020202020204" pitchFamily="34" charset="0"/>
                <a:cs typeface="Arial" panose="020B0604020202020204" pitchFamily="34" charset="0"/>
              </a:rPr>
              <a:t>Must register with GMC to practice legally (from Dec 2024).</a:t>
            </a:r>
          </a:p>
          <a:p>
            <a:r>
              <a:rPr lang="en-GB" sz="1000" dirty="0">
                <a:highlight>
                  <a:srgbClr val="FFFFFF"/>
                </a:highlight>
                <a:latin typeface="Arial" panose="020B0604020202020204" pitchFamily="34" charset="0"/>
                <a:cs typeface="Arial" panose="020B0604020202020204" pitchFamily="34" charset="0"/>
              </a:rPr>
              <a:t>Can work in clinical settings under supervision of a doctor.</a:t>
            </a:r>
          </a:p>
          <a:p>
            <a:r>
              <a:rPr lang="en-GB" sz="1000" dirty="0">
                <a:highlight>
                  <a:srgbClr val="FFFFFF"/>
                </a:highlight>
                <a:latin typeface="Arial" panose="020B0604020202020204" pitchFamily="34" charset="0"/>
                <a:cs typeface="Arial" panose="020B0604020202020204" pitchFamily="34" charset="0"/>
              </a:rPr>
              <a:t>Optional career development via PGCerts in: </a:t>
            </a:r>
          </a:p>
          <a:p>
            <a:pPr marL="171450" lvl="1" indent="-171450">
              <a:buFont typeface="Arial" panose="020B0604020202020204" pitchFamily="34" charset="0"/>
              <a:buChar char="•"/>
            </a:pPr>
            <a:r>
              <a:rPr lang="en-GB" sz="1000" dirty="0">
                <a:highlight>
                  <a:srgbClr val="FFFFFF"/>
                </a:highlight>
                <a:latin typeface="Arial" panose="020B0604020202020204" pitchFamily="34" charset="0"/>
                <a:cs typeface="Arial" panose="020B0604020202020204" pitchFamily="34" charset="0"/>
              </a:rPr>
              <a:t>Medical Education Leadership</a:t>
            </a:r>
          </a:p>
          <a:p>
            <a:pPr marL="171450" lvl="1"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Advanced Physician Assistants (APAs) — senior PAs with proven competence, leadership, and education responsibilities.</a:t>
            </a:r>
          </a:p>
          <a:p>
            <a:pPr lvl="1"/>
            <a:endParaRPr lang="en-US" sz="1000" dirty="0">
              <a:solidFill>
                <a:schemeClr val="tx1"/>
              </a:solidFill>
              <a:highlight>
                <a:srgbClr val="FFFFFF"/>
              </a:highlight>
              <a:latin typeface="Arial" panose="020B0604020202020204" pitchFamily="34" charset="0"/>
              <a:cs typeface="Arial" panose="020B0604020202020204" pitchFamily="34" charset="0"/>
            </a:endParaRPr>
          </a:p>
          <a:p>
            <a:pPr algn="l"/>
            <a:r>
              <a:rPr lang="en-GB" sz="1000" dirty="0">
                <a:latin typeface="Arial" panose="020B0604020202020204" pitchFamily="34" charset="0"/>
                <a:cs typeface="Arial" panose="020B0604020202020204" pitchFamily="34" charset="0"/>
              </a:rPr>
              <a:t>PAs should have the opportunity for ongoing training and development in the context of a formal certification and credentialling programme. This should include the ability to take on added responsibilities that are commensurate with that training.</a:t>
            </a:r>
          </a:p>
          <a:p>
            <a:pPr algn="l"/>
            <a:endParaRPr lang="en-GB" sz="1000" dirty="0">
              <a:solidFill>
                <a:schemeClr val="tx1"/>
              </a:solidFill>
              <a:latin typeface="Arial" panose="020B0604020202020204" pitchFamily="34" charset="0"/>
              <a:cs typeface="Arial" panose="020B0604020202020204" pitchFamily="34" charset="0"/>
            </a:endParaRPr>
          </a:p>
          <a:p>
            <a:pPr algn="l"/>
            <a:r>
              <a:rPr lang="en-GB" sz="1000" dirty="0">
                <a:latin typeface="Arial" panose="020B0604020202020204" pitchFamily="34" charset="0"/>
                <a:cs typeface="Arial" panose="020B0604020202020204" pitchFamily="34" charset="0"/>
              </a:rPr>
              <a:t>PAs can teach, mentor, and support learners, particularly other PAs, nurses, or AHPs.</a:t>
            </a:r>
          </a:p>
          <a:p>
            <a:pPr algn="l"/>
            <a:r>
              <a:rPr lang="en-GB" sz="1000" dirty="0">
                <a:solidFill>
                  <a:schemeClr val="tx1"/>
                </a:solidFill>
                <a:latin typeface="Arial" panose="020B0604020202020204" pitchFamily="34" charset="0"/>
                <a:cs typeface="Arial" panose="020B0604020202020204" pitchFamily="34" charset="0"/>
                <a:hlinkClick r:id="rId14"/>
              </a:rPr>
              <a:t>Recommendations and immediate actions from the Leng Review</a:t>
            </a:r>
            <a:endParaRPr lang="en-US" sz="1000" dirty="0">
              <a:solidFill>
                <a:schemeClr val="tx1"/>
              </a:solidFill>
              <a:latin typeface="Arial" panose="020B0604020202020204" pitchFamily="34" charset="0"/>
              <a:cs typeface="Arial" panose="020B0604020202020204" pitchFamily="34" charset="0"/>
            </a:endParaRPr>
          </a:p>
          <a:p>
            <a:pPr algn="l"/>
            <a:endParaRPr lang="en-US" sz="1100" dirty="0">
              <a:solidFill>
                <a:schemeClr val="tx1"/>
              </a:solidFill>
              <a:latin typeface="Arial"/>
              <a:cs typeface="Arial"/>
            </a:endParaRPr>
          </a:p>
        </p:txBody>
      </p:sp>
      <p:pic>
        <p:nvPicPr>
          <p:cNvPr id="2" name="Online Media 1" title="Meet our physician associate - working alongside GPs to meet patients' healthcare needs.">
            <a:hlinkClick r:id="" action="ppaction://media"/>
            <a:extLst>
              <a:ext uri="{FF2B5EF4-FFF2-40B4-BE49-F238E27FC236}">
                <a16:creationId xmlns:a16="http://schemas.microsoft.com/office/drawing/2014/main" id="{2A8DEBF0-5772-FA4A-F0A2-8F33CA1F9D23}"/>
              </a:ext>
            </a:extLst>
          </p:cNvPr>
          <p:cNvPicPr>
            <a:picLocks noRot="1" noChangeAspect="1"/>
          </p:cNvPicPr>
          <p:nvPr>
            <a:videoFile r:link="rId1"/>
          </p:nvPr>
        </p:nvPicPr>
        <p:blipFill>
          <a:blip r:embed="rId15"/>
          <a:stretch>
            <a:fillRect/>
          </a:stretch>
        </p:blipFill>
        <p:spPr>
          <a:xfrm>
            <a:off x="39558" y="1231136"/>
            <a:ext cx="2093029" cy="1182564"/>
          </a:xfrm>
          <a:prstGeom prst="rect">
            <a:avLst/>
          </a:prstGeom>
        </p:spPr>
      </p:pic>
      <p:sp>
        <p:nvSpPr>
          <p:cNvPr id="6" name="Rectangle 1">
            <a:extLst>
              <a:ext uri="{FF2B5EF4-FFF2-40B4-BE49-F238E27FC236}">
                <a16:creationId xmlns:a16="http://schemas.microsoft.com/office/drawing/2014/main" id="{6927BB9F-551B-CC7B-8DB6-95211477C838}"/>
              </a:ext>
            </a:extLst>
          </p:cNvPr>
          <p:cNvSpPr>
            <a:spLocks noChangeArrowheads="1"/>
          </p:cNvSpPr>
          <p:nvPr/>
        </p:nvSpPr>
        <p:spPr bwMode="auto">
          <a:xfrm>
            <a:off x="4645892" y="3653913"/>
            <a:ext cx="264816"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a:solidFill>
                <a:schemeClr val="tx1"/>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a:solidFill>
                <a:schemeClr val="tx1"/>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a:solidFill>
                <a:schemeClr val="tx1"/>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2">
            <a:extLst>
              <a:ext uri="{FF2B5EF4-FFF2-40B4-BE49-F238E27FC236}">
                <a16:creationId xmlns:a16="http://schemas.microsoft.com/office/drawing/2014/main" id="{EFEC1A05-D1D6-CC64-4124-00853FF89E6B}"/>
              </a:ext>
            </a:extLst>
          </p:cNvPr>
          <p:cNvSpPr>
            <a:spLocks noChangeArrowheads="1"/>
          </p:cNvSpPr>
          <p:nvPr/>
        </p:nvSpPr>
        <p:spPr bwMode="auto">
          <a:xfrm>
            <a:off x="2242931" y="2499750"/>
            <a:ext cx="2343537" cy="406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lang="en-GB" sz="1000" b="1" dirty="0"/>
              <a:t>Primary care entry requirements:</a:t>
            </a:r>
            <a:endParaRPr lang="en-GB" sz="1000" dirty="0"/>
          </a:p>
          <a:p>
            <a:pPr marL="0" marR="0" lvl="0" indent="0" algn="l" defTabSz="914400" rtl="0" eaLnBrk="0" fontAlgn="base" latinLnBrk="0" hangingPunct="0">
              <a:lnSpc>
                <a:spcPct val="100000"/>
              </a:lnSpc>
              <a:spcBef>
                <a:spcPct val="0"/>
              </a:spcBef>
              <a:spcAft>
                <a:spcPct val="0"/>
              </a:spcAft>
              <a:buClrTx/>
              <a:buSzTx/>
              <a:tabLst/>
            </a:pPr>
            <a:r>
              <a:rPr lang="en-GB" sz="1000" dirty="0"/>
              <a:t>All new PAs entering primary care must have completed a minimum of 2 years' employment in secondary care settings prior to their employment.</a:t>
            </a:r>
            <a:endParaRPr lang="en-US" altLang="en-US" sz="1000" dirty="0">
              <a:solidFill>
                <a:schemeClr val="tx1"/>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lang="en-US" altLang="en-US" sz="1000" dirty="0">
              <a:solidFill>
                <a:schemeClr val="tx1"/>
              </a:solidFill>
              <a:latin typeface="Arial" panose="020B060402020202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00" i="0" u="none" strike="noStrike" cap="none" normalizeH="0" baseline="0" dirty="0">
                <a:ln>
                  <a:noFill/>
                </a:ln>
                <a:solidFill>
                  <a:schemeClr val="tx1"/>
                </a:solidFill>
                <a:effectLst/>
                <a:latin typeface="Arial" panose="020B0604020202020204" pitchFamily="34" charset="0"/>
              </a:rPr>
              <a:t>Complete Accredited PA Course</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00" i="0" u="none" strike="noStrike" cap="none" normalizeH="0" baseline="0" dirty="0">
                <a:ln>
                  <a:noFill/>
                </a:ln>
                <a:solidFill>
                  <a:schemeClr val="tx1"/>
                </a:solidFill>
                <a:effectLst/>
                <a:latin typeface="Arial" panose="020B0604020202020204" pitchFamily="34" charset="0"/>
              </a:rPr>
              <a:t>2-year PGDip or MSc (apprenticeship route available).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00" i="0" u="none" strike="noStrike" cap="none" normalizeH="0" baseline="0" dirty="0">
                <a:ln>
                  <a:noFill/>
                </a:ln>
                <a:solidFill>
                  <a:schemeClr val="tx1"/>
                </a:solidFill>
                <a:effectLst/>
                <a:latin typeface="Arial" panose="020B0604020202020204" pitchFamily="34" charset="0"/>
              </a:rPr>
              <a:t>Pass PARA Exam</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00" i="0" u="none" strike="noStrike" cap="none" normalizeH="0" baseline="0" dirty="0">
                <a:ln>
                  <a:noFill/>
                </a:ln>
                <a:solidFill>
                  <a:schemeClr val="tx1"/>
                </a:solidFill>
                <a:effectLst/>
                <a:latin typeface="Arial" panose="020B0604020202020204" pitchFamily="34" charset="0"/>
              </a:rPr>
              <a:t>200-question test + 14-station OSCE</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00" i="0" u="none" strike="noStrike" cap="none" normalizeH="0" baseline="0" dirty="0">
                <a:ln>
                  <a:noFill/>
                </a:ln>
                <a:solidFill>
                  <a:schemeClr val="tx1"/>
                </a:solidFill>
                <a:effectLst/>
                <a:latin typeface="Arial" panose="020B0604020202020204" pitchFamily="34" charset="0"/>
              </a:rPr>
              <a:t>Up to 4 attempts per part</a:t>
            </a:r>
          </a:p>
          <a:p>
            <a:pPr marL="171450" indent="-171450" algn="l" rtl="0" eaLnBrk="0" fontAlgn="base" hangingPunct="0">
              <a:spcBef>
                <a:spcPct val="0"/>
              </a:spcBef>
              <a:spcAft>
                <a:spcPct val="0"/>
              </a:spcAft>
              <a:buFont typeface="Arial" panose="020B0604020202020204" pitchFamily="34" charset="0"/>
              <a:buChar char="•"/>
            </a:pPr>
            <a:r>
              <a:rPr kumimoji="0" lang="en-US" altLang="en-US" sz="1000" i="0" u="none" strike="noStrike" cap="none" normalizeH="0" baseline="0" dirty="0">
                <a:ln>
                  <a:noFill/>
                </a:ln>
                <a:solidFill>
                  <a:schemeClr val="tx1"/>
                </a:solidFill>
                <a:effectLst/>
                <a:latin typeface="Arial" panose="020B0604020202020204" pitchFamily="34" charset="0"/>
              </a:rPr>
              <a:t>Register with </a:t>
            </a:r>
            <a:r>
              <a:rPr lang="en-GB" sz="1000" dirty="0"/>
              <a:t>Physician Assistant Managed Voluntary Register </a:t>
            </a:r>
            <a:r>
              <a:rPr lang="en-GB" sz="1000" dirty="0">
                <a:hlinkClick r:id="rId16"/>
              </a:rPr>
              <a:t>PAMVR </a:t>
            </a:r>
            <a:r>
              <a:rPr lang="en-GB" sz="1000" dirty="0"/>
              <a:t>(moving to the General Medical Council (GMC) in 2024)</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00" i="0" u="none" strike="noStrike" cap="none" normalizeH="0" baseline="0" dirty="0">
                <a:ln>
                  <a:noFill/>
                </a:ln>
                <a:solidFill>
                  <a:schemeClr val="tx1"/>
                </a:solidFill>
                <a:effectLst/>
                <a:latin typeface="Arial" panose="020B0604020202020204" pitchFamily="34" charset="0"/>
              </a:rPr>
              <a:t>Mandatory from Dec 2024</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00" i="0" u="none" strike="noStrike" cap="none" normalizeH="0" baseline="0" dirty="0">
                <a:ln>
                  <a:noFill/>
                </a:ln>
                <a:solidFill>
                  <a:schemeClr val="tx1"/>
                </a:solidFill>
                <a:effectLst/>
                <a:latin typeface="Arial" panose="020B0604020202020204" pitchFamily="34" charset="0"/>
              </a:rPr>
              <a:t>Optional PGCerts in education, leadership, or advanced practice (not required for registration).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Rectangle 5">
            <a:extLst>
              <a:ext uri="{FF2B5EF4-FFF2-40B4-BE49-F238E27FC236}">
                <a16:creationId xmlns:a16="http://schemas.microsoft.com/office/drawing/2014/main" id="{4CA58E81-6EFA-CC28-8CF0-AF65D874D23A}"/>
              </a:ext>
            </a:extLst>
          </p:cNvPr>
          <p:cNvSpPr>
            <a:spLocks noChangeArrowheads="1"/>
          </p:cNvSpPr>
          <p:nvPr/>
        </p:nvSpPr>
        <p:spPr bwMode="auto">
          <a:xfrm>
            <a:off x="10049038" y="2524963"/>
            <a:ext cx="2011133"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lang="en-GB" sz="1000">
                <a:latin typeface="Arial" panose="020B0604020202020204" pitchFamily="34" charset="0"/>
                <a:cs typeface="Arial" panose="020B0604020202020204" pitchFamily="34" charset="0"/>
              </a:rPr>
              <a:t>To provide care to patients within the medical model as part of a multidisciplinary team, under supervision of a senior doctor, contributing to diagnosis, management and continuity of care.</a:t>
            </a:r>
            <a:endParaRPr lang="en-US" altLang="en-US" sz="1000" b="0" i="0" u="none" strike="noStrike" cap="none" normalizeH="0" baseline="0">
              <a:ln>
                <a:noFill/>
              </a:ln>
              <a:solidFill>
                <a:schemeClr val="tx1"/>
              </a:solidFill>
              <a:effectLst/>
              <a:highlight>
                <a:srgbClr val="FFFF00"/>
              </a:highlight>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DE98877-C33C-C421-D5EF-45C6DE06BB4A}"/>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61FAAAC1-996B-FFA3-A07A-A2C80295F5DD}"/>
              </a:ext>
            </a:extLst>
          </p:cNvPr>
          <p:cNvSpPr/>
          <p:nvPr/>
        </p:nvSpPr>
        <p:spPr>
          <a:xfrm>
            <a:off x="2633472" y="2572511"/>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44" name="object 44">
            <a:extLst>
              <a:ext uri="{FF2B5EF4-FFF2-40B4-BE49-F238E27FC236}">
                <a16:creationId xmlns:a16="http://schemas.microsoft.com/office/drawing/2014/main" id="{FF67FDC0-9C96-A624-59E0-EC72B5EB23B1}"/>
              </a:ext>
            </a:extLst>
          </p:cNvPr>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41" name="object 41">
            <a:extLst>
              <a:ext uri="{FF2B5EF4-FFF2-40B4-BE49-F238E27FC236}">
                <a16:creationId xmlns:a16="http://schemas.microsoft.com/office/drawing/2014/main" id="{3F896EBF-FDDE-8CBF-13B3-5E8A1A260BF6}"/>
              </a:ext>
            </a:extLst>
          </p:cNvPr>
          <p:cNvSpPr txBox="1">
            <a:spLocks noGrp="1"/>
          </p:cNvSpPr>
          <p:nvPr>
            <p:ph type="title"/>
          </p:nvPr>
        </p:nvSpPr>
        <p:spPr>
          <a:xfrm>
            <a:off x="2330171" y="321390"/>
            <a:ext cx="8259699" cy="751488"/>
          </a:xfrm>
          <a:prstGeom prst="rect">
            <a:avLst/>
          </a:prstGeom>
        </p:spPr>
        <p:txBody>
          <a:bodyPr vert="horz" wrap="square" lIns="0" tIns="12700" rIns="0" bIns="0" rtlCol="0" anchor="t">
            <a:spAutoFit/>
          </a:bodyPr>
          <a:lstStyle/>
          <a:p>
            <a:pPr marL="12700">
              <a:spcBef>
                <a:spcPts val="100"/>
              </a:spcBef>
            </a:pPr>
            <a:r>
              <a:rPr lang="en-GB" sz="2400" b="0">
                <a:solidFill>
                  <a:schemeClr val="accent5"/>
                </a:solidFill>
                <a:latin typeface="Arial Black"/>
                <a:cs typeface="Arial Black"/>
              </a:rPr>
              <a:t>Undergraduate Medical Student</a:t>
            </a:r>
            <a:br>
              <a:rPr lang="en-US" sz="2400" b="0" spc="-10">
                <a:latin typeface="Arial Black"/>
                <a:cs typeface="Arial Black"/>
              </a:rPr>
            </a:br>
            <a:r>
              <a:rPr sz="2400">
                <a:solidFill>
                  <a:srgbClr val="202C3A"/>
                </a:solidFill>
              </a:rPr>
              <a:t>Find</a:t>
            </a:r>
            <a:r>
              <a:rPr sz="2400" spc="-35">
                <a:solidFill>
                  <a:srgbClr val="202C3A"/>
                </a:solidFill>
              </a:rPr>
              <a:t> </a:t>
            </a:r>
            <a:r>
              <a:rPr sz="2400">
                <a:solidFill>
                  <a:srgbClr val="202C3A"/>
                </a:solidFill>
              </a:rPr>
              <a:t>out</a:t>
            </a:r>
            <a:r>
              <a:rPr sz="2400" spc="-20">
                <a:solidFill>
                  <a:srgbClr val="202C3A"/>
                </a:solidFill>
              </a:rPr>
              <a:t> </a:t>
            </a:r>
            <a:r>
              <a:rPr sz="2400">
                <a:solidFill>
                  <a:srgbClr val="202C3A"/>
                </a:solidFill>
              </a:rPr>
              <a:t>more</a:t>
            </a:r>
            <a:r>
              <a:rPr sz="2400" spc="-25">
                <a:solidFill>
                  <a:srgbClr val="202C3A"/>
                </a:solidFill>
              </a:rPr>
              <a:t> </a:t>
            </a:r>
            <a:r>
              <a:rPr sz="2400">
                <a:solidFill>
                  <a:srgbClr val="202C3A"/>
                </a:solidFill>
              </a:rPr>
              <a:t>about</a:t>
            </a:r>
            <a:r>
              <a:rPr sz="2400" spc="-15">
                <a:solidFill>
                  <a:srgbClr val="202C3A"/>
                </a:solidFill>
              </a:rPr>
              <a:t> </a:t>
            </a:r>
            <a:r>
              <a:rPr sz="2400">
                <a:solidFill>
                  <a:srgbClr val="202C3A"/>
                </a:solidFill>
              </a:rPr>
              <a:t>the</a:t>
            </a:r>
            <a:r>
              <a:rPr lang="en-GB" sz="2400">
                <a:solidFill>
                  <a:srgbClr val="202C3A"/>
                </a:solidFill>
              </a:rPr>
              <a:t> </a:t>
            </a:r>
            <a:r>
              <a:rPr lang="en-GB" sz="2400">
                <a:solidFill>
                  <a:srgbClr val="202C3A"/>
                </a:solidFill>
                <a:hlinkClick r:id="rId3"/>
              </a:rPr>
              <a:t>Undergraduate Medical Student</a:t>
            </a:r>
            <a:endParaRPr sz="2400">
              <a:solidFill>
                <a:srgbClr val="0070C0"/>
              </a:solidFill>
              <a:hlinkClick r:id="rId4">
                <a:extLst>
                  <a:ext uri="{A12FA001-AC4F-418D-AE19-62706E023703}">
                    <ahyp:hlinkClr xmlns:ahyp="http://schemas.microsoft.com/office/drawing/2018/hyperlinkcolor" val="tx"/>
                  </a:ext>
                </a:extLst>
              </a:hlinkClick>
            </a:endParaRPr>
          </a:p>
        </p:txBody>
      </p:sp>
      <p:sp>
        <p:nvSpPr>
          <p:cNvPr id="42" name="object 42">
            <a:extLst>
              <a:ext uri="{FF2B5EF4-FFF2-40B4-BE49-F238E27FC236}">
                <a16:creationId xmlns:a16="http://schemas.microsoft.com/office/drawing/2014/main" id="{302E1359-7647-DB45-6C10-3E3E750AAF26}"/>
              </a:ext>
            </a:extLst>
          </p:cNvPr>
          <p:cNvSpPr txBox="1"/>
          <p:nvPr/>
        </p:nvSpPr>
        <p:spPr>
          <a:xfrm>
            <a:off x="9717653" y="47884"/>
            <a:ext cx="2561562" cy="559127"/>
          </a:xfrm>
          <a:prstGeom prst="rect">
            <a:avLst/>
          </a:prstGeom>
        </p:spPr>
        <p:txBody>
          <a:bodyPr vert="horz" wrap="square" lIns="0" tIns="12700" rIns="0" bIns="0" rtlCol="0" anchor="t">
            <a:spAutoFit/>
          </a:bodyPr>
          <a:lstStyle/>
          <a:p>
            <a:pPr marR="7620" algn="l">
              <a:lnSpc>
                <a:spcPts val="2150"/>
              </a:lnSpc>
              <a:spcBef>
                <a:spcPts val="100"/>
              </a:spcBef>
            </a:pPr>
            <a:r>
              <a:rPr lang="en-GB" b="1" spc="-10">
                <a:solidFill>
                  <a:schemeClr val="accent5"/>
                </a:solidFill>
                <a:latin typeface="Arial"/>
                <a:cs typeface="Arial"/>
                <a:hlinkClick r:id="" action="ppaction://noaction">
                  <a:extLst>
                    <a:ext uri="{A12FA001-AC4F-418D-AE19-62706E023703}">
                      <ahyp:hlinkClr xmlns:ahyp="http://schemas.microsoft.com/office/drawing/2018/hyperlinkcolor" val="tx"/>
                    </a:ext>
                  </a:extLst>
                </a:hlinkClick>
              </a:rPr>
              <a:t>Medical  Professionals Career Pathway</a:t>
            </a:r>
            <a:endParaRPr lang="en-GB" sz="1800" b="1" spc="-10">
              <a:solidFill>
                <a:schemeClr val="accent5"/>
              </a:solidFill>
              <a:latin typeface="Arial"/>
              <a:cs typeface="Arial"/>
              <a:hlinkClick r:id="" action="ppaction://noaction">
                <a:extLst>
                  <a:ext uri="{A12FA001-AC4F-418D-AE19-62706E023703}">
                    <ahyp:hlinkClr xmlns:ahyp="http://schemas.microsoft.com/office/drawing/2018/hyperlinkcolor" val="tx"/>
                  </a:ext>
                </a:extLst>
              </a:hlinkClick>
            </a:endParaRPr>
          </a:p>
        </p:txBody>
      </p:sp>
      <p:pic>
        <p:nvPicPr>
          <p:cNvPr id="35" name="Picture 34" descr="A logo with colorful people&#10;&#10;Description automatically generated">
            <a:hlinkClick r:id="rId5"/>
            <a:extLst>
              <a:ext uri="{FF2B5EF4-FFF2-40B4-BE49-F238E27FC236}">
                <a16:creationId xmlns:a16="http://schemas.microsoft.com/office/drawing/2014/main" id="{0A6F5604-AD75-BD89-3EB5-2D1E8562377E}"/>
              </a:ext>
            </a:extLst>
          </p:cNvPr>
          <p:cNvPicPr>
            <a:picLocks noChangeAspect="1"/>
          </p:cNvPicPr>
          <p:nvPr/>
        </p:nvPicPr>
        <p:blipFill>
          <a:blip r:embed="rId6"/>
          <a:stretch>
            <a:fillRect/>
          </a:stretch>
        </p:blipFill>
        <p:spPr>
          <a:xfrm>
            <a:off x="0" y="35159"/>
            <a:ext cx="2229394" cy="1143317"/>
          </a:xfrm>
          <a:prstGeom prst="rect">
            <a:avLst/>
          </a:prstGeom>
        </p:spPr>
      </p:pic>
      <p:sp>
        <p:nvSpPr>
          <p:cNvPr id="48" name="object 2">
            <a:extLst>
              <a:ext uri="{FF2B5EF4-FFF2-40B4-BE49-F238E27FC236}">
                <a16:creationId xmlns:a16="http://schemas.microsoft.com/office/drawing/2014/main" id="{89D3900A-D430-0A63-7FEC-31C39F337D44}"/>
              </a:ext>
            </a:extLst>
          </p:cNvPr>
          <p:cNvSpPr txBox="1"/>
          <p:nvPr/>
        </p:nvSpPr>
        <p:spPr>
          <a:xfrm>
            <a:off x="3209289" y="2004925"/>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0" name="object 4">
            <a:extLst>
              <a:ext uri="{FF2B5EF4-FFF2-40B4-BE49-F238E27FC236}">
                <a16:creationId xmlns:a16="http://schemas.microsoft.com/office/drawing/2014/main" id="{F3A2028B-A78D-B5C0-10E1-E76D59E4B470}"/>
              </a:ext>
            </a:extLst>
          </p:cNvPr>
          <p:cNvSpPr txBox="1"/>
          <p:nvPr/>
        </p:nvSpPr>
        <p:spPr>
          <a:xfrm>
            <a:off x="5655309" y="2004925"/>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2" name="object 5">
            <a:extLst>
              <a:ext uri="{FF2B5EF4-FFF2-40B4-BE49-F238E27FC236}">
                <a16:creationId xmlns:a16="http://schemas.microsoft.com/office/drawing/2014/main" id="{274C65C2-8097-5F1F-3E49-0F2067358A82}"/>
              </a:ext>
            </a:extLst>
          </p:cNvPr>
          <p:cNvSpPr txBox="1"/>
          <p:nvPr/>
        </p:nvSpPr>
        <p:spPr>
          <a:xfrm>
            <a:off x="7596753" y="1980291"/>
            <a:ext cx="2120900" cy="444352"/>
          </a:xfrm>
          <a:prstGeom prst="rect">
            <a:avLst/>
          </a:prstGeom>
        </p:spPr>
        <p:txBody>
          <a:bodyPr vert="horz" wrap="square" lIns="0" tIns="13335" rIns="0" bIns="0" rtlCol="0" anchor="t">
            <a:spAutoFit/>
          </a:bodyPr>
          <a:lstStyle/>
          <a:p>
            <a:pPr marL="12700" marR="5080" indent="-1270" algn="ctr">
              <a:lnSpc>
                <a:spcPct val="100000"/>
              </a:lnSpc>
              <a:spcBef>
                <a:spcPts val="105"/>
              </a:spcBef>
            </a:pPr>
            <a:r>
              <a:rPr lang="en-GB" sz="1400" spc="-10">
                <a:solidFill>
                  <a:srgbClr val="202C3A"/>
                </a:solidFill>
                <a:latin typeface="Arial Black"/>
                <a:cs typeface="Arial Black"/>
              </a:rPr>
              <a:t>Supervision</a:t>
            </a:r>
            <a:r>
              <a:rPr sz="1400" spc="-10">
                <a:solidFill>
                  <a:srgbClr val="202C3A"/>
                </a:solidFill>
                <a:latin typeface="Arial Black"/>
                <a:cs typeface="Arial Black"/>
              </a:rPr>
              <a:t> requirements</a:t>
            </a:r>
            <a:endParaRPr sz="1400">
              <a:latin typeface="Arial Black"/>
              <a:cs typeface="Arial Black"/>
            </a:endParaRPr>
          </a:p>
        </p:txBody>
      </p:sp>
      <p:pic>
        <p:nvPicPr>
          <p:cNvPr id="56" name="object 9">
            <a:extLst>
              <a:ext uri="{FF2B5EF4-FFF2-40B4-BE49-F238E27FC236}">
                <a16:creationId xmlns:a16="http://schemas.microsoft.com/office/drawing/2014/main" id="{72A8D92F-4105-0F78-93FF-ED174C2AFC10}"/>
              </a:ext>
            </a:extLst>
          </p:cNvPr>
          <p:cNvPicPr/>
          <p:nvPr/>
        </p:nvPicPr>
        <p:blipFill>
          <a:blip r:embed="rId7" cstate="print"/>
          <a:stretch>
            <a:fillRect/>
          </a:stretch>
        </p:blipFill>
        <p:spPr>
          <a:xfrm>
            <a:off x="3585971" y="1262992"/>
            <a:ext cx="720851" cy="719327"/>
          </a:xfrm>
          <a:prstGeom prst="rect">
            <a:avLst/>
          </a:prstGeom>
        </p:spPr>
      </p:pic>
      <p:pic>
        <p:nvPicPr>
          <p:cNvPr id="58" name="object 10">
            <a:extLst>
              <a:ext uri="{FF2B5EF4-FFF2-40B4-BE49-F238E27FC236}">
                <a16:creationId xmlns:a16="http://schemas.microsoft.com/office/drawing/2014/main" id="{04EF43B0-EBF8-46AC-D54A-6DD9F6F9FAC0}"/>
              </a:ext>
            </a:extLst>
          </p:cNvPr>
          <p:cNvPicPr/>
          <p:nvPr/>
        </p:nvPicPr>
        <p:blipFill>
          <a:blip r:embed="rId8" cstate="print"/>
          <a:stretch>
            <a:fillRect/>
          </a:stretch>
        </p:blipFill>
        <p:spPr>
          <a:xfrm>
            <a:off x="10472817" y="1266921"/>
            <a:ext cx="722376" cy="720851"/>
          </a:xfrm>
          <a:prstGeom prst="rect">
            <a:avLst/>
          </a:prstGeom>
        </p:spPr>
      </p:pic>
      <p:pic>
        <p:nvPicPr>
          <p:cNvPr id="60" name="object 11">
            <a:extLst>
              <a:ext uri="{FF2B5EF4-FFF2-40B4-BE49-F238E27FC236}">
                <a16:creationId xmlns:a16="http://schemas.microsoft.com/office/drawing/2014/main" id="{E8CF9163-7FE5-3C4F-585F-B9B9614675D9}"/>
              </a:ext>
            </a:extLst>
          </p:cNvPr>
          <p:cNvPicPr/>
          <p:nvPr/>
        </p:nvPicPr>
        <p:blipFill>
          <a:blip r:embed="rId9" cstate="print"/>
          <a:stretch>
            <a:fillRect/>
          </a:stretch>
        </p:blipFill>
        <p:spPr>
          <a:xfrm>
            <a:off x="8284464" y="1198984"/>
            <a:ext cx="720851" cy="720851"/>
          </a:xfrm>
          <a:prstGeom prst="rect">
            <a:avLst/>
          </a:prstGeom>
        </p:spPr>
      </p:pic>
      <p:sp>
        <p:nvSpPr>
          <p:cNvPr id="62" name="object 6">
            <a:extLst>
              <a:ext uri="{FF2B5EF4-FFF2-40B4-BE49-F238E27FC236}">
                <a16:creationId xmlns:a16="http://schemas.microsoft.com/office/drawing/2014/main" id="{C3AF4650-1573-7F51-2EDE-959F23CB7DA2}"/>
              </a:ext>
            </a:extLst>
          </p:cNvPr>
          <p:cNvSpPr txBox="1"/>
          <p:nvPr/>
        </p:nvSpPr>
        <p:spPr>
          <a:xfrm>
            <a:off x="9942163" y="1978063"/>
            <a:ext cx="1881136" cy="444352"/>
          </a:xfrm>
          <a:prstGeom prst="rect">
            <a:avLst/>
          </a:prstGeom>
        </p:spPr>
        <p:txBody>
          <a:bodyPr vert="horz" wrap="square" lIns="0" tIns="13335" rIns="0" bIns="0" rtlCol="0" anchor="t">
            <a:spAutoFit/>
          </a:bodyPr>
          <a:lstStyle/>
          <a:p>
            <a:pPr marL="12700" marR="5080" indent="-3810" algn="ctr">
              <a:spcBef>
                <a:spcPts val="105"/>
              </a:spcBef>
            </a:pPr>
            <a:r>
              <a:rPr lang="en-GB" sz="1400">
                <a:solidFill>
                  <a:srgbClr val="202C3A"/>
                </a:solidFill>
                <a:latin typeface="Arial Black"/>
                <a:cs typeface="Arial Black"/>
              </a:rPr>
              <a:t>Key roles and responsibilities</a:t>
            </a:r>
            <a:endParaRPr sz="1400" spc="-10">
              <a:solidFill>
                <a:srgbClr val="202C3A"/>
              </a:solidFill>
              <a:latin typeface="Arial Black"/>
              <a:cs typeface="Arial Black"/>
            </a:endParaRPr>
          </a:p>
        </p:txBody>
      </p:sp>
      <p:sp>
        <p:nvSpPr>
          <p:cNvPr id="51" name="object 27">
            <a:extLst>
              <a:ext uri="{FF2B5EF4-FFF2-40B4-BE49-F238E27FC236}">
                <a16:creationId xmlns:a16="http://schemas.microsoft.com/office/drawing/2014/main" id="{B8B36D04-5A9A-A0DD-5A95-1048B4A01A5C}"/>
              </a:ext>
            </a:extLst>
          </p:cNvPr>
          <p:cNvSpPr txBox="1"/>
          <p:nvPr/>
        </p:nvSpPr>
        <p:spPr>
          <a:xfrm>
            <a:off x="105901" y="3310738"/>
            <a:ext cx="2224270" cy="482183"/>
          </a:xfrm>
          <a:prstGeom prst="rect">
            <a:avLst/>
          </a:prstGeom>
          <a:solidFill>
            <a:srgbClr val="D9D9D9"/>
          </a:solidFill>
        </p:spPr>
        <p:txBody>
          <a:bodyPr vert="horz" wrap="square" lIns="0" tIns="83820" rIns="0" bIns="0" rtlCol="0" anchor="ctr">
            <a:spAutoFit/>
          </a:bodyPr>
          <a:lstStyle/>
          <a:p>
            <a:pPr marL="91440" marR="283845" indent="104775" algn="ctr">
              <a:spcBef>
                <a:spcPts val="700"/>
              </a:spcBef>
            </a:pPr>
            <a:r>
              <a:rPr lang="en-GB" sz="1000" b="1" spc="-10">
                <a:solidFill>
                  <a:srgbClr val="BF0378"/>
                </a:solidFill>
                <a:latin typeface="Arial"/>
                <a:cs typeface="Arial"/>
                <a:hlinkClick r:id="rId10" action="ppaction://hlinksldjump">
                  <a:extLst>
                    <a:ext uri="{A12FA001-AC4F-418D-AE19-62706E023703}">
                      <ahyp:hlinkClr xmlns:ahyp="http://schemas.microsoft.com/office/drawing/2018/hyperlinkcolor" val="tx"/>
                    </a:ext>
                  </a:extLst>
                </a:hlinkClick>
              </a:rPr>
              <a:t>Foundation Doctor </a:t>
            </a:r>
            <a:endParaRPr lang="en-US" sz="1000" b="1">
              <a:solidFill>
                <a:srgbClr val="BF0378"/>
              </a:solidFill>
              <a:latin typeface="Arial"/>
              <a:cs typeface="Arial"/>
              <a:hlinkClick r:id="" action="ppaction://noaction">
                <a:extLst>
                  <a:ext uri="{A12FA001-AC4F-418D-AE19-62706E023703}">
                    <ahyp:hlinkClr xmlns:ahyp="http://schemas.microsoft.com/office/drawing/2018/hyperlinkcolor" val="tx"/>
                  </a:ext>
                </a:extLst>
              </a:hlinkClick>
            </a:endParaRPr>
          </a:p>
          <a:p>
            <a:pPr marL="91440" marR="283845" indent="104775" algn="ctr">
              <a:lnSpc>
                <a:spcPct val="100000"/>
              </a:lnSpc>
              <a:spcBef>
                <a:spcPts val="700"/>
              </a:spcBef>
            </a:pPr>
            <a:r>
              <a:rPr lang="en-GB" sz="1000" b="1" spc="-10">
                <a:solidFill>
                  <a:srgbClr val="BF0378"/>
                </a:solidFill>
                <a:latin typeface="Arial"/>
                <a:cs typeface="Arial"/>
                <a:hlinkClick r:id="rId10" action="ppaction://hlinksldjump">
                  <a:extLst>
                    <a:ext uri="{A12FA001-AC4F-418D-AE19-62706E023703}">
                      <ahyp:hlinkClr xmlns:ahyp="http://schemas.microsoft.com/office/drawing/2018/hyperlinkcolor" val="tx"/>
                    </a:ext>
                  </a:extLst>
                </a:hlinkClick>
              </a:rPr>
              <a:t>FY1 &amp; </a:t>
            </a:r>
            <a:r>
              <a:rPr lang="en-GB" sz="1000" b="1" spc="-10">
                <a:solidFill>
                  <a:srgbClr val="BF0378"/>
                </a:solidFill>
                <a:latin typeface="Arial"/>
                <a:cs typeface="Arial"/>
                <a:hlinkClick r:id="" action="ppaction://noaction">
                  <a:extLst>
                    <a:ext uri="{A12FA001-AC4F-418D-AE19-62706E023703}">
                      <ahyp:hlinkClr xmlns:ahyp="http://schemas.microsoft.com/office/drawing/2018/hyperlinkcolor" val="tx"/>
                    </a:ext>
                  </a:extLst>
                </a:hlinkClick>
              </a:rPr>
              <a:t>FY2</a:t>
            </a:r>
            <a:endParaRPr lang="en-US" sz="1000" b="1">
              <a:solidFill>
                <a:srgbClr val="BF0378"/>
              </a:solidFill>
              <a:latin typeface="Arial"/>
              <a:cs typeface="Arial"/>
              <a:hlinkClick r:id="" action="ppaction://noaction">
                <a:extLst>
                  <a:ext uri="{A12FA001-AC4F-418D-AE19-62706E023703}">
                    <ahyp:hlinkClr xmlns:ahyp="http://schemas.microsoft.com/office/drawing/2018/hyperlinkcolor" val="tx"/>
                  </a:ext>
                </a:extLst>
              </a:hlinkClick>
            </a:endParaRPr>
          </a:p>
        </p:txBody>
      </p:sp>
      <p:sp>
        <p:nvSpPr>
          <p:cNvPr id="5" name="TextBox 4">
            <a:extLst>
              <a:ext uri="{FF2B5EF4-FFF2-40B4-BE49-F238E27FC236}">
                <a16:creationId xmlns:a16="http://schemas.microsoft.com/office/drawing/2014/main" id="{34B94E4E-4326-D873-EFD1-9636BAA4B902}"/>
              </a:ext>
            </a:extLst>
          </p:cNvPr>
          <p:cNvSpPr txBox="1"/>
          <p:nvPr/>
        </p:nvSpPr>
        <p:spPr>
          <a:xfrm>
            <a:off x="2628900" y="2545167"/>
            <a:ext cx="2573365" cy="20928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rgbClr val="111111"/>
                </a:solidFill>
                <a:highlight>
                  <a:srgbClr val="FFFFFF"/>
                </a:highlight>
                <a:latin typeface="Arial"/>
                <a:cs typeface="Arial"/>
              </a:rPr>
              <a:t>The first step for anyone wanting to pursue a career as a doctor is to study medicine at undergraduate level or via a graduate medical course. Normally this will take four to six years of study.</a:t>
            </a:r>
          </a:p>
          <a:p>
            <a:endParaRPr lang="en-US" sz="1000">
              <a:solidFill>
                <a:srgbClr val="111111"/>
              </a:solidFill>
              <a:highlight>
                <a:srgbClr val="FFFFFF"/>
              </a:highlight>
              <a:latin typeface="Arial"/>
              <a:cs typeface="Arial"/>
            </a:endParaRPr>
          </a:p>
          <a:p>
            <a:pPr algn="l"/>
            <a:r>
              <a:rPr lang="en-US" sz="1000">
                <a:solidFill>
                  <a:srgbClr val="111111"/>
                </a:solidFill>
                <a:highlight>
                  <a:srgbClr val="FFFFFF"/>
                </a:highlight>
              </a:rPr>
              <a:t>C</a:t>
            </a:r>
            <a:r>
              <a:rPr lang="en-US" sz="1000">
                <a:solidFill>
                  <a:srgbClr val="111111"/>
                </a:solidFill>
                <a:highlight>
                  <a:srgbClr val="FFFFFF"/>
                </a:highlight>
                <a:latin typeface="Arial"/>
                <a:cs typeface="Arial"/>
              </a:rPr>
              <a:t>linical placements are integral to medical education, providing students with hands-on experience in various healthcare settings. Key aspects include:</a:t>
            </a:r>
            <a:r>
              <a:rPr lang="en-GB" sz="1000">
                <a:solidFill>
                  <a:srgbClr val="111111"/>
                </a:solidFill>
                <a:highlight>
                  <a:srgbClr val="FFFFFF"/>
                </a:highlight>
                <a:latin typeface="Arial"/>
                <a:cs typeface="Arial"/>
                <a:hlinkClick r:id="rId11"/>
              </a:rPr>
              <a:t>GMC UK-Introduction to our guidance on undergraduate clinical placements</a:t>
            </a:r>
            <a:endParaRPr lang="en-US" sz="1000">
              <a:latin typeface="Arial"/>
              <a:cs typeface="Arial"/>
              <a:hlinkClick r:id="rId11"/>
            </a:endParaRPr>
          </a:p>
          <a:p>
            <a:pPr algn="l"/>
            <a:endParaRPr lang="en-US" sz="1000">
              <a:latin typeface="Arial"/>
              <a:cs typeface="Arial"/>
            </a:endParaRPr>
          </a:p>
        </p:txBody>
      </p:sp>
      <p:sp>
        <p:nvSpPr>
          <p:cNvPr id="6" name="TextBox 5">
            <a:extLst>
              <a:ext uri="{FF2B5EF4-FFF2-40B4-BE49-F238E27FC236}">
                <a16:creationId xmlns:a16="http://schemas.microsoft.com/office/drawing/2014/main" id="{05843C32-0EFB-8997-476A-5856601B1C8F}"/>
              </a:ext>
            </a:extLst>
          </p:cNvPr>
          <p:cNvSpPr txBox="1"/>
          <p:nvPr/>
        </p:nvSpPr>
        <p:spPr>
          <a:xfrm>
            <a:off x="7682369" y="2536448"/>
            <a:ext cx="2394490" cy="17851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r>
              <a:rPr lang="en-US" sz="1000">
                <a:latin typeface="Arial"/>
                <a:cs typeface="Segoe UI"/>
              </a:rPr>
              <a:t>​</a:t>
            </a:r>
            <a:r>
              <a:rPr lang="en-US" sz="1000">
                <a:solidFill>
                  <a:srgbClr val="111111"/>
                </a:solidFill>
                <a:highlight>
                  <a:srgbClr val="FFFFFF"/>
                </a:highlight>
                <a:latin typeface="Arial"/>
                <a:cs typeface="Segoe UI"/>
              </a:rPr>
              <a:t>Each student is assigned a Named Educational Supervisor and a Named Clinical Supervisor to oversee their educational progress and clinical work, respectively. </a:t>
            </a:r>
            <a:r>
              <a:rPr lang="en-US" sz="1000">
                <a:latin typeface="Arial"/>
                <a:cs typeface="Segoe UI"/>
              </a:rPr>
              <a:t>​</a:t>
            </a:r>
            <a:endParaRPr lang="en-US"/>
          </a:p>
          <a:p>
            <a:pPr rtl="0">
              <a:lnSpc>
                <a:spcPts val="1200"/>
              </a:lnSpc>
            </a:pPr>
            <a:r>
              <a:rPr lang="en-US" sz="1000">
                <a:solidFill>
                  <a:srgbClr val="111111"/>
                </a:solidFill>
                <a:highlight>
                  <a:srgbClr val="FFFFFF"/>
                </a:highlight>
                <a:latin typeface="Arial"/>
                <a:cs typeface="Segoe UI"/>
              </a:rPr>
              <a:t>Student Assistantships: In the final year, students undertake assistantships designed to prepare them for the responsibilities of a Foundation Year 1 (F1) doctor. </a:t>
            </a:r>
            <a:r>
              <a:rPr lang="en-US" sz="1000" u="sng">
                <a:solidFill>
                  <a:srgbClr val="0000FF"/>
                </a:solidFill>
                <a:highlight>
                  <a:srgbClr val="FFFFFF"/>
                </a:highlight>
                <a:latin typeface="Arial"/>
                <a:cs typeface="Segoe UI"/>
                <a:hlinkClick r:id="rId11"/>
              </a:rPr>
              <a:t>GMC Clinical Placement</a:t>
            </a:r>
          </a:p>
        </p:txBody>
      </p:sp>
      <p:sp>
        <p:nvSpPr>
          <p:cNvPr id="7" name="TextBox 6">
            <a:extLst>
              <a:ext uri="{FF2B5EF4-FFF2-40B4-BE49-F238E27FC236}">
                <a16:creationId xmlns:a16="http://schemas.microsoft.com/office/drawing/2014/main" id="{0D74764B-5947-4A33-05CD-479B7F59D69E}"/>
              </a:ext>
            </a:extLst>
          </p:cNvPr>
          <p:cNvSpPr txBox="1"/>
          <p:nvPr/>
        </p:nvSpPr>
        <p:spPr>
          <a:xfrm>
            <a:off x="5202265" y="2545167"/>
            <a:ext cx="2394488" cy="36317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latin typeface="Arial"/>
                <a:cs typeface="Arial"/>
              </a:rPr>
              <a:t>Assessment strategies must be robust and aligned with the "Outcomes for Graduates":</a:t>
            </a:r>
          </a:p>
          <a:p>
            <a:pPr marL="171450" indent="-171450">
              <a:buFont typeface="Arial" panose="020B0604020202020204" pitchFamily="34" charset="0"/>
              <a:buChar char="•"/>
            </a:pPr>
            <a:r>
              <a:rPr lang="en-US" sz="1000" b="1">
                <a:latin typeface="Arial"/>
                <a:cs typeface="Arial"/>
              </a:rPr>
              <a:t>Diverse Assessment Methods</a:t>
            </a:r>
            <a:r>
              <a:rPr lang="en-US" sz="1000">
                <a:latin typeface="Arial"/>
                <a:cs typeface="Arial"/>
              </a:rPr>
              <a:t>: </a:t>
            </a:r>
            <a:r>
              <a:rPr lang="en-US" sz="1000" err="1">
                <a:latin typeface="Arial"/>
                <a:cs typeface="Arial"/>
              </a:rPr>
              <a:t>Utilisation</a:t>
            </a:r>
            <a:r>
              <a:rPr lang="en-US" sz="1000">
                <a:latin typeface="Arial"/>
                <a:cs typeface="Arial"/>
              </a:rPr>
              <a:t> of various tools such as Objective Structured Clinical Examinations (OSCEs), written exams, and workplace-based assessments to evaluate competencies.</a:t>
            </a:r>
          </a:p>
          <a:p>
            <a:pPr marL="171450" indent="-171450">
              <a:buFont typeface="Arial" panose="020B0604020202020204" pitchFamily="34" charset="0"/>
              <a:buChar char="•"/>
            </a:pPr>
            <a:r>
              <a:rPr lang="en-US" sz="1000" b="1">
                <a:latin typeface="Arial"/>
                <a:cs typeface="Arial"/>
              </a:rPr>
              <a:t>Blueprinting</a:t>
            </a:r>
            <a:r>
              <a:rPr lang="en-US" sz="1000">
                <a:latin typeface="Arial"/>
                <a:cs typeface="Arial"/>
              </a:rPr>
              <a:t>: Assessments should be systematically mapped to curriculum outcomes to ensure comprehensive coverage.</a:t>
            </a:r>
          </a:p>
          <a:p>
            <a:pPr marL="171450" indent="-171450">
              <a:buFont typeface="Arial" panose="020B0604020202020204" pitchFamily="34" charset="0"/>
              <a:buChar char="•"/>
            </a:pPr>
            <a:r>
              <a:rPr lang="en-US" sz="1000" b="1">
                <a:latin typeface="Arial"/>
                <a:cs typeface="Arial"/>
              </a:rPr>
              <a:t>Feedback Mechanisms</a:t>
            </a:r>
            <a:r>
              <a:rPr lang="en-US" sz="1000">
                <a:latin typeface="Arial"/>
                <a:cs typeface="Arial"/>
              </a:rPr>
              <a:t>: Regular, constructive feedback is essential to guide student development.</a:t>
            </a:r>
          </a:p>
          <a:p>
            <a:pPr marL="171450" indent="-171450">
              <a:buFont typeface="Arial" panose="020B0604020202020204" pitchFamily="34" charset="0"/>
              <a:buChar char="•"/>
            </a:pPr>
            <a:r>
              <a:rPr lang="en-US" sz="1000" b="1">
                <a:latin typeface="Arial"/>
                <a:cs typeface="Arial"/>
              </a:rPr>
              <a:t>Reasonable Adjustments</a:t>
            </a:r>
            <a:r>
              <a:rPr lang="en-US" sz="1000">
                <a:latin typeface="Arial"/>
                <a:cs typeface="Arial"/>
              </a:rPr>
              <a:t>: Accommodations must be made to support students with disabilities, ensuring equitable assessment conditions. </a:t>
            </a:r>
            <a:r>
              <a:rPr lang="en-GB" sz="1000">
                <a:latin typeface="Arial"/>
                <a:cs typeface="Arial"/>
                <a:hlinkClick r:id="rId12"/>
              </a:rPr>
              <a:t>GMC UK-Assessment in undergraduate medical education</a:t>
            </a:r>
            <a:endParaRPr lang="en-US" sz="1000">
              <a:latin typeface="Arial"/>
              <a:cs typeface="Arial"/>
              <a:hlinkClick r:id="rId12"/>
            </a:endParaRPr>
          </a:p>
        </p:txBody>
      </p:sp>
      <p:sp>
        <p:nvSpPr>
          <p:cNvPr id="8" name="TextBox 7">
            <a:extLst>
              <a:ext uri="{FF2B5EF4-FFF2-40B4-BE49-F238E27FC236}">
                <a16:creationId xmlns:a16="http://schemas.microsoft.com/office/drawing/2014/main" id="{734C84A2-1868-49F7-1987-558C388CBEE9}"/>
              </a:ext>
            </a:extLst>
          </p:cNvPr>
          <p:cNvSpPr txBox="1"/>
          <p:nvPr/>
        </p:nvSpPr>
        <p:spPr>
          <a:xfrm>
            <a:off x="9942163" y="2527668"/>
            <a:ext cx="2252421"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latin typeface="Arial"/>
                <a:cs typeface="Arial"/>
              </a:rPr>
              <a:t>For comprehensive guidance, refer to the GMC's resources on </a:t>
            </a:r>
            <a:r>
              <a:rPr lang="en-US" sz="1000">
                <a:latin typeface="Arial"/>
                <a:cs typeface="Arial"/>
                <a:hlinkClick r:id="rId13"/>
              </a:rPr>
              <a:t>Standards, Guidance and Curricula.</a:t>
            </a:r>
            <a:r>
              <a:rPr lang="en-US" sz="1000">
                <a:latin typeface="Arial"/>
                <a:cs typeface="Arial"/>
              </a:rPr>
              <a:t> These documents provide detailed information to support medical schools, educators, and students in delivering and engaging with high-quality medical education.</a:t>
            </a:r>
            <a:r>
              <a:rPr lang="en-GB" sz="1000">
                <a:latin typeface="Arial"/>
                <a:cs typeface="Arial"/>
                <a:hlinkClick r:id="rId14"/>
              </a:rPr>
              <a:t>GMC UK-Standards, guidance and curricula </a:t>
            </a:r>
            <a:endParaRPr lang="en-US" sz="1000">
              <a:latin typeface="Arial"/>
              <a:cs typeface="Arial"/>
              <a:hlinkClick r:id="rId14"/>
            </a:endParaRPr>
          </a:p>
        </p:txBody>
      </p:sp>
      <p:pic>
        <p:nvPicPr>
          <p:cNvPr id="2" name="object 8" descr="A purple book with black lines&#10;&#10;AI-generated content may be incorrect.">
            <a:extLst>
              <a:ext uri="{FF2B5EF4-FFF2-40B4-BE49-F238E27FC236}">
                <a16:creationId xmlns:a16="http://schemas.microsoft.com/office/drawing/2014/main" id="{48C72E02-2409-0304-8F65-B14B239B9B93}"/>
              </a:ext>
            </a:extLst>
          </p:cNvPr>
          <p:cNvPicPr/>
          <p:nvPr/>
        </p:nvPicPr>
        <p:blipFill>
          <a:blip r:embed="rId15" cstate="print"/>
          <a:stretch>
            <a:fillRect/>
          </a:stretch>
        </p:blipFill>
        <p:spPr>
          <a:xfrm>
            <a:off x="5941186" y="1178476"/>
            <a:ext cx="722376" cy="720851"/>
          </a:xfrm>
          <a:prstGeom prst="rect">
            <a:avLst/>
          </a:prstGeom>
        </p:spPr>
      </p:pic>
      <p:sp>
        <p:nvSpPr>
          <p:cNvPr id="9" name="Call-out: Down Arrow 8">
            <a:extLst>
              <a:ext uri="{FF2B5EF4-FFF2-40B4-BE49-F238E27FC236}">
                <a16:creationId xmlns:a16="http://schemas.microsoft.com/office/drawing/2014/main" id="{5345641A-BDED-8756-8201-A952DFCCD6AF}"/>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Tree>
    <p:extLst>
      <p:ext uri="{BB962C8B-B14F-4D97-AF65-F5344CB8AC3E}">
        <p14:creationId xmlns:p14="http://schemas.microsoft.com/office/powerpoint/2010/main" val="33856242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60D79CC-4ED0-86CC-B7B8-0D1275FE5B03}"/>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427E0B4E-C358-7F5C-6EEB-0ED690EB16BA}"/>
              </a:ext>
            </a:extLst>
          </p:cNvPr>
          <p:cNvSpPr/>
          <p:nvPr/>
        </p:nvSpPr>
        <p:spPr>
          <a:xfrm>
            <a:off x="2633472" y="2572511"/>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30" name="object 30">
            <a:extLst>
              <a:ext uri="{FF2B5EF4-FFF2-40B4-BE49-F238E27FC236}">
                <a16:creationId xmlns:a16="http://schemas.microsoft.com/office/drawing/2014/main" id="{7A75CAFA-D51A-BDCD-AE40-211F0004457A}"/>
              </a:ext>
            </a:extLst>
          </p:cNvPr>
          <p:cNvSpPr txBox="1"/>
          <p:nvPr/>
        </p:nvSpPr>
        <p:spPr>
          <a:xfrm>
            <a:off x="2775332" y="2661799"/>
            <a:ext cx="2012314" cy="1885068"/>
          </a:xfrm>
          <a:prstGeom prst="rect">
            <a:avLst/>
          </a:prstGeom>
        </p:spPr>
        <p:txBody>
          <a:bodyPr vert="horz" wrap="square" lIns="0" tIns="13335" rIns="0" bIns="0" rtlCol="0" anchor="t">
            <a:spAutoFit/>
          </a:bodyPr>
          <a:lstStyle/>
          <a:p>
            <a:pPr marL="103505" marR="95250" algn="ctr">
              <a:lnSpc>
                <a:spcPct val="160900"/>
              </a:lnSpc>
              <a:spcBef>
                <a:spcPts val="5"/>
              </a:spcBef>
            </a:pPr>
            <a:endParaRPr lang="en-GB" sz="1100" b="1">
              <a:solidFill>
                <a:srgbClr val="000000"/>
              </a:solidFill>
            </a:endParaRPr>
          </a:p>
          <a:p>
            <a:pPr marL="103505" marR="95250" algn="ctr">
              <a:lnSpc>
                <a:spcPct val="160900"/>
              </a:lnSpc>
              <a:spcBef>
                <a:spcPts val="5"/>
              </a:spcBef>
            </a:pPr>
            <a:endParaRPr lang="en-GB" sz="1100" spc="-10">
              <a:solidFill>
                <a:srgbClr val="202C3A"/>
              </a:solidFill>
              <a:latin typeface="Arial"/>
              <a:cs typeface="Arial"/>
            </a:endParaRPr>
          </a:p>
          <a:p>
            <a:pPr marL="103505" marR="95250" algn="ctr">
              <a:lnSpc>
                <a:spcPct val="160900"/>
              </a:lnSpc>
              <a:spcBef>
                <a:spcPts val="5"/>
              </a:spcBef>
            </a:pPr>
            <a:endParaRPr lang="en-GB" sz="1100" spc="-10">
              <a:solidFill>
                <a:srgbClr val="202C3A"/>
              </a:solidFill>
              <a:latin typeface="Arial"/>
              <a:cs typeface="Arial"/>
            </a:endParaRPr>
          </a:p>
          <a:p>
            <a:pPr marL="103505" marR="95250" algn="ctr">
              <a:lnSpc>
                <a:spcPct val="160900"/>
              </a:lnSpc>
              <a:spcBef>
                <a:spcPts val="5"/>
              </a:spcBef>
            </a:pPr>
            <a:endParaRPr lang="en-GB" sz="1100" spc="-10">
              <a:solidFill>
                <a:srgbClr val="202C3A"/>
              </a:solidFill>
              <a:latin typeface="Arial"/>
              <a:cs typeface="Arial"/>
            </a:endParaRPr>
          </a:p>
          <a:p>
            <a:pPr marL="103505" marR="95250" algn="ctr">
              <a:lnSpc>
                <a:spcPct val="160900"/>
              </a:lnSpc>
              <a:spcBef>
                <a:spcPts val="5"/>
              </a:spcBef>
            </a:pPr>
            <a:endParaRPr lang="en-GB" sz="1100" spc="-10">
              <a:solidFill>
                <a:srgbClr val="202C3A"/>
              </a:solidFill>
              <a:latin typeface="Arial"/>
              <a:cs typeface="Arial"/>
            </a:endParaRPr>
          </a:p>
          <a:p>
            <a:pPr marL="103505" marR="95250" algn="ctr">
              <a:lnSpc>
                <a:spcPct val="160900"/>
              </a:lnSpc>
              <a:spcBef>
                <a:spcPts val="5"/>
              </a:spcBef>
            </a:pPr>
            <a:endParaRPr lang="en-GB" sz="1100" spc="-10">
              <a:solidFill>
                <a:srgbClr val="202C3A"/>
              </a:solidFill>
              <a:latin typeface="Arial"/>
              <a:cs typeface="Arial"/>
            </a:endParaRPr>
          </a:p>
          <a:p>
            <a:pPr marL="103505" marR="95250" algn="ctr">
              <a:lnSpc>
                <a:spcPct val="160900"/>
              </a:lnSpc>
              <a:spcBef>
                <a:spcPts val="5"/>
              </a:spcBef>
            </a:pPr>
            <a:endParaRPr lang="en-GB" sz="1100">
              <a:latin typeface="Arial"/>
              <a:cs typeface="Arial"/>
            </a:endParaRPr>
          </a:p>
        </p:txBody>
      </p:sp>
      <p:sp>
        <p:nvSpPr>
          <p:cNvPr id="44" name="object 44">
            <a:extLst>
              <a:ext uri="{FF2B5EF4-FFF2-40B4-BE49-F238E27FC236}">
                <a16:creationId xmlns:a16="http://schemas.microsoft.com/office/drawing/2014/main" id="{B763390F-3137-3AD0-9898-905DB29DB39C}"/>
              </a:ext>
            </a:extLst>
          </p:cNvPr>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41" name="object 41">
            <a:extLst>
              <a:ext uri="{FF2B5EF4-FFF2-40B4-BE49-F238E27FC236}">
                <a16:creationId xmlns:a16="http://schemas.microsoft.com/office/drawing/2014/main" id="{956A8D61-14ED-7AF0-EF08-D0C475B9C03A}"/>
              </a:ext>
            </a:extLst>
          </p:cNvPr>
          <p:cNvSpPr txBox="1">
            <a:spLocks noGrp="1"/>
          </p:cNvSpPr>
          <p:nvPr>
            <p:ph type="title"/>
          </p:nvPr>
        </p:nvSpPr>
        <p:spPr>
          <a:xfrm>
            <a:off x="2332101" y="168021"/>
            <a:ext cx="6673214" cy="751488"/>
          </a:xfrm>
          <a:prstGeom prst="rect">
            <a:avLst/>
          </a:prstGeom>
        </p:spPr>
        <p:txBody>
          <a:bodyPr vert="horz" wrap="square" lIns="0" tIns="12700" rIns="0" bIns="0" rtlCol="0" anchor="t">
            <a:spAutoFit/>
          </a:bodyPr>
          <a:lstStyle/>
          <a:p>
            <a:pPr marL="12700">
              <a:spcBef>
                <a:spcPts val="100"/>
              </a:spcBef>
            </a:pPr>
            <a:r>
              <a:rPr lang="en-GB" sz="2400" b="0">
                <a:solidFill>
                  <a:schemeClr val="accent5"/>
                </a:solidFill>
                <a:latin typeface="Arial Black"/>
              </a:rPr>
              <a:t>Foundation Doctor</a:t>
            </a:r>
            <a:br>
              <a:rPr lang="en-GB" sz="2400" b="0">
                <a:solidFill>
                  <a:schemeClr val="accent5"/>
                </a:solidFill>
                <a:latin typeface="Arial Black"/>
              </a:rPr>
            </a:br>
            <a:r>
              <a:rPr sz="2400">
                <a:solidFill>
                  <a:srgbClr val="202C3A"/>
                </a:solidFill>
              </a:rPr>
              <a:t>Find</a:t>
            </a:r>
            <a:r>
              <a:rPr sz="2400" spc="-35">
                <a:solidFill>
                  <a:srgbClr val="202C3A"/>
                </a:solidFill>
              </a:rPr>
              <a:t> </a:t>
            </a:r>
            <a:r>
              <a:rPr sz="2400">
                <a:solidFill>
                  <a:srgbClr val="202C3A"/>
                </a:solidFill>
              </a:rPr>
              <a:t>out</a:t>
            </a:r>
            <a:r>
              <a:rPr sz="2400" spc="-20">
                <a:solidFill>
                  <a:srgbClr val="202C3A"/>
                </a:solidFill>
              </a:rPr>
              <a:t> </a:t>
            </a:r>
            <a:r>
              <a:rPr sz="2400">
                <a:solidFill>
                  <a:srgbClr val="202C3A"/>
                </a:solidFill>
              </a:rPr>
              <a:t>more</a:t>
            </a:r>
            <a:r>
              <a:rPr sz="2400" spc="-25">
                <a:solidFill>
                  <a:srgbClr val="202C3A"/>
                </a:solidFill>
              </a:rPr>
              <a:t> </a:t>
            </a:r>
            <a:r>
              <a:rPr sz="2400">
                <a:solidFill>
                  <a:srgbClr val="202C3A"/>
                </a:solidFill>
              </a:rPr>
              <a:t>about</a:t>
            </a:r>
            <a:r>
              <a:rPr sz="2400" spc="-15">
                <a:solidFill>
                  <a:srgbClr val="202C3A"/>
                </a:solidFill>
              </a:rPr>
              <a:t> </a:t>
            </a:r>
            <a:r>
              <a:rPr sz="2400">
                <a:solidFill>
                  <a:srgbClr val="202C3A"/>
                </a:solidFill>
              </a:rPr>
              <a:t>the</a:t>
            </a:r>
            <a:r>
              <a:rPr lang="en-GB" sz="2400">
                <a:solidFill>
                  <a:srgbClr val="202C3A"/>
                </a:solidFill>
              </a:rPr>
              <a:t> </a:t>
            </a:r>
            <a:r>
              <a:rPr lang="en-GB" sz="2400">
                <a:solidFill>
                  <a:srgbClr val="202C3A"/>
                </a:solidFill>
                <a:hlinkClick r:id="rId3"/>
              </a:rPr>
              <a:t>Foundation Doctor </a:t>
            </a:r>
            <a:endParaRPr sz="2400">
              <a:solidFill>
                <a:srgbClr val="0070C0"/>
              </a:solidFill>
              <a:hlinkClick r:id="rId4">
                <a:extLst>
                  <a:ext uri="{A12FA001-AC4F-418D-AE19-62706E023703}">
                    <ahyp:hlinkClr xmlns:ahyp="http://schemas.microsoft.com/office/drawing/2018/hyperlinkcolor" val="tx"/>
                  </a:ext>
                </a:extLst>
              </a:hlinkClick>
            </a:endParaRPr>
          </a:p>
        </p:txBody>
      </p:sp>
      <p:sp>
        <p:nvSpPr>
          <p:cNvPr id="42" name="object 42">
            <a:extLst>
              <a:ext uri="{FF2B5EF4-FFF2-40B4-BE49-F238E27FC236}">
                <a16:creationId xmlns:a16="http://schemas.microsoft.com/office/drawing/2014/main" id="{2767D0C9-E915-7A32-AAC0-C483B73F9885}"/>
              </a:ext>
            </a:extLst>
          </p:cNvPr>
          <p:cNvSpPr txBox="1"/>
          <p:nvPr/>
        </p:nvSpPr>
        <p:spPr>
          <a:xfrm>
            <a:off x="9225993" y="72703"/>
            <a:ext cx="2838497" cy="578665"/>
          </a:xfrm>
          <a:prstGeom prst="rect">
            <a:avLst/>
          </a:prstGeom>
        </p:spPr>
        <p:txBody>
          <a:bodyPr vert="horz" wrap="square" lIns="0" tIns="12700" rIns="0" bIns="0" rtlCol="0" anchor="t">
            <a:spAutoFit/>
          </a:bodyPr>
          <a:lstStyle/>
          <a:p>
            <a:pPr marR="7620" algn="r">
              <a:lnSpc>
                <a:spcPts val="2150"/>
              </a:lnSpc>
              <a:spcBef>
                <a:spcPts val="100"/>
              </a:spcBef>
            </a:pPr>
            <a:r>
              <a:rPr lang="en-GB" b="1" spc="-10">
                <a:solidFill>
                  <a:schemeClr val="accent5"/>
                </a:solidFill>
                <a:latin typeface="Arial"/>
                <a:cs typeface="Arial"/>
                <a:hlinkClick r:id="rId5" action="ppaction://hlinksldjump">
                  <a:extLst>
                    <a:ext uri="{A12FA001-AC4F-418D-AE19-62706E023703}">
                      <ahyp:hlinkClr xmlns:ahyp="http://schemas.microsoft.com/office/drawing/2018/hyperlinkcolor" val="tx"/>
                    </a:ext>
                  </a:extLst>
                </a:hlinkClick>
              </a:rPr>
              <a:t>Medical Professionals</a:t>
            </a:r>
            <a:r>
              <a:rPr lang="en-GB" b="1" spc="-10">
                <a:solidFill>
                  <a:srgbClr val="0000FF"/>
                </a:solidFill>
                <a:latin typeface="Arial"/>
                <a:cs typeface="Arial"/>
                <a:hlinkClick r:id="" action="ppaction://noaction">
                  <a:extLst>
                    <a:ext uri="{A12FA001-AC4F-418D-AE19-62706E023703}">
                      <ahyp:hlinkClr xmlns:ahyp="http://schemas.microsoft.com/office/drawing/2018/hyperlinkcolor" val="tx"/>
                    </a:ext>
                  </a:extLst>
                </a:hlinkClick>
              </a:rPr>
              <a:t> </a:t>
            </a:r>
            <a:r>
              <a:rPr lang="en-GB" sz="1800" b="1" spc="-10">
                <a:solidFill>
                  <a:schemeClr val="accent5"/>
                </a:solidFill>
                <a:latin typeface="Arial"/>
                <a:cs typeface="Arial"/>
                <a:hlinkClick r:id="" action="ppaction://noaction">
                  <a:extLst>
                    <a:ext uri="{A12FA001-AC4F-418D-AE19-62706E023703}">
                      <ahyp:hlinkClr xmlns:ahyp="http://schemas.microsoft.com/office/drawing/2018/hyperlinkcolor" val="tx"/>
                    </a:ext>
                  </a:extLst>
                </a:hlinkClick>
              </a:rPr>
              <a:t>Career Pathway</a:t>
            </a:r>
            <a:endParaRPr lang="en-US" sz="1800">
              <a:solidFill>
                <a:schemeClr val="accent5"/>
              </a:solidFill>
              <a:latin typeface="Arial"/>
              <a:cs typeface="Arial"/>
              <a:hlinkClick r:id="" action="ppaction://noaction">
                <a:extLst>
                  <a:ext uri="{A12FA001-AC4F-418D-AE19-62706E023703}">
                    <ahyp:hlinkClr xmlns:ahyp="http://schemas.microsoft.com/office/drawing/2018/hyperlinkcolor" val="tx"/>
                  </a:ext>
                </a:extLst>
              </a:hlinkClick>
            </a:endParaRPr>
          </a:p>
        </p:txBody>
      </p:sp>
      <p:pic>
        <p:nvPicPr>
          <p:cNvPr id="35" name="Picture 34" descr="A logo with colorful people&#10;&#10;Description automatically generated">
            <a:hlinkClick r:id="rId6"/>
            <a:extLst>
              <a:ext uri="{FF2B5EF4-FFF2-40B4-BE49-F238E27FC236}">
                <a16:creationId xmlns:a16="http://schemas.microsoft.com/office/drawing/2014/main" id="{43D97E81-A90E-F539-589E-DD4617107DA2}"/>
              </a:ext>
            </a:extLst>
          </p:cNvPr>
          <p:cNvPicPr>
            <a:picLocks noChangeAspect="1"/>
          </p:cNvPicPr>
          <p:nvPr/>
        </p:nvPicPr>
        <p:blipFill>
          <a:blip r:embed="rId7"/>
          <a:stretch>
            <a:fillRect/>
          </a:stretch>
        </p:blipFill>
        <p:spPr>
          <a:xfrm>
            <a:off x="0" y="4972"/>
            <a:ext cx="2138989" cy="1096954"/>
          </a:xfrm>
          <a:prstGeom prst="rect">
            <a:avLst/>
          </a:prstGeom>
        </p:spPr>
      </p:pic>
      <p:sp>
        <p:nvSpPr>
          <p:cNvPr id="48" name="object 2">
            <a:extLst>
              <a:ext uri="{FF2B5EF4-FFF2-40B4-BE49-F238E27FC236}">
                <a16:creationId xmlns:a16="http://schemas.microsoft.com/office/drawing/2014/main" id="{4BC035AF-D808-837C-3CF1-45833D9A297E}"/>
              </a:ext>
            </a:extLst>
          </p:cNvPr>
          <p:cNvSpPr txBox="1"/>
          <p:nvPr/>
        </p:nvSpPr>
        <p:spPr>
          <a:xfrm>
            <a:off x="3209289" y="2004925"/>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0" name="object 4">
            <a:extLst>
              <a:ext uri="{FF2B5EF4-FFF2-40B4-BE49-F238E27FC236}">
                <a16:creationId xmlns:a16="http://schemas.microsoft.com/office/drawing/2014/main" id="{E6C45316-847B-B5A9-9B48-B94A65E2FE52}"/>
              </a:ext>
            </a:extLst>
          </p:cNvPr>
          <p:cNvSpPr txBox="1"/>
          <p:nvPr/>
        </p:nvSpPr>
        <p:spPr>
          <a:xfrm>
            <a:off x="5655309" y="2004925"/>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2" name="object 5">
            <a:extLst>
              <a:ext uri="{FF2B5EF4-FFF2-40B4-BE49-F238E27FC236}">
                <a16:creationId xmlns:a16="http://schemas.microsoft.com/office/drawing/2014/main" id="{4FAC2292-3E53-EF87-3225-FFD5296F5017}"/>
              </a:ext>
            </a:extLst>
          </p:cNvPr>
          <p:cNvSpPr txBox="1"/>
          <p:nvPr/>
        </p:nvSpPr>
        <p:spPr>
          <a:xfrm>
            <a:off x="7319914" y="1982319"/>
            <a:ext cx="2120900" cy="444352"/>
          </a:xfrm>
          <a:prstGeom prst="rect">
            <a:avLst/>
          </a:prstGeom>
        </p:spPr>
        <p:txBody>
          <a:bodyPr vert="horz" wrap="square" lIns="0" tIns="13335" rIns="0" bIns="0" rtlCol="0" anchor="t">
            <a:spAutoFit/>
          </a:bodyPr>
          <a:lstStyle/>
          <a:p>
            <a:pPr marL="12700" marR="5080" indent="-1270" algn="ctr">
              <a:lnSpc>
                <a:spcPct val="100000"/>
              </a:lnSpc>
              <a:spcBef>
                <a:spcPts val="105"/>
              </a:spcBef>
            </a:pPr>
            <a:r>
              <a:rPr lang="en-GB" sz="1400" spc="-10">
                <a:solidFill>
                  <a:srgbClr val="202C3A"/>
                </a:solidFill>
                <a:latin typeface="Arial Black"/>
                <a:cs typeface="Arial Black"/>
              </a:rPr>
              <a:t>Supervision</a:t>
            </a:r>
            <a:r>
              <a:rPr sz="1400" spc="-10">
                <a:solidFill>
                  <a:srgbClr val="202C3A"/>
                </a:solidFill>
                <a:latin typeface="Arial Black"/>
                <a:cs typeface="Arial Black"/>
              </a:rPr>
              <a:t> requirements</a:t>
            </a:r>
            <a:endParaRPr sz="1400">
              <a:latin typeface="Arial Black"/>
              <a:cs typeface="Arial Black"/>
            </a:endParaRPr>
          </a:p>
        </p:txBody>
      </p:sp>
      <p:pic>
        <p:nvPicPr>
          <p:cNvPr id="54" name="object 8">
            <a:extLst>
              <a:ext uri="{FF2B5EF4-FFF2-40B4-BE49-F238E27FC236}">
                <a16:creationId xmlns:a16="http://schemas.microsoft.com/office/drawing/2014/main" id="{1ACE86E2-3D21-26E1-3C1F-CDDB50EA543A}"/>
              </a:ext>
            </a:extLst>
          </p:cNvPr>
          <p:cNvPicPr/>
          <p:nvPr/>
        </p:nvPicPr>
        <p:blipFill>
          <a:blip r:embed="rId8" cstate="print"/>
          <a:stretch>
            <a:fillRect/>
          </a:stretch>
        </p:blipFill>
        <p:spPr>
          <a:xfrm>
            <a:off x="5942076" y="1198984"/>
            <a:ext cx="722376" cy="720851"/>
          </a:xfrm>
          <a:prstGeom prst="rect">
            <a:avLst/>
          </a:prstGeom>
        </p:spPr>
      </p:pic>
      <p:pic>
        <p:nvPicPr>
          <p:cNvPr id="56" name="object 9">
            <a:extLst>
              <a:ext uri="{FF2B5EF4-FFF2-40B4-BE49-F238E27FC236}">
                <a16:creationId xmlns:a16="http://schemas.microsoft.com/office/drawing/2014/main" id="{681D6AB0-A158-8647-6D62-D3F716ED16AC}"/>
              </a:ext>
            </a:extLst>
          </p:cNvPr>
          <p:cNvPicPr/>
          <p:nvPr/>
        </p:nvPicPr>
        <p:blipFill>
          <a:blip r:embed="rId9" cstate="print"/>
          <a:stretch>
            <a:fillRect/>
          </a:stretch>
        </p:blipFill>
        <p:spPr>
          <a:xfrm>
            <a:off x="3585971" y="1262992"/>
            <a:ext cx="720851" cy="719327"/>
          </a:xfrm>
          <a:prstGeom prst="rect">
            <a:avLst/>
          </a:prstGeom>
        </p:spPr>
      </p:pic>
      <p:pic>
        <p:nvPicPr>
          <p:cNvPr id="58" name="object 10">
            <a:extLst>
              <a:ext uri="{FF2B5EF4-FFF2-40B4-BE49-F238E27FC236}">
                <a16:creationId xmlns:a16="http://schemas.microsoft.com/office/drawing/2014/main" id="{6851BC89-410F-D0D1-EE91-226509C6710B}"/>
              </a:ext>
            </a:extLst>
          </p:cNvPr>
          <p:cNvPicPr/>
          <p:nvPr/>
        </p:nvPicPr>
        <p:blipFill>
          <a:blip r:embed="rId10" cstate="print"/>
          <a:stretch>
            <a:fillRect/>
          </a:stretch>
        </p:blipFill>
        <p:spPr>
          <a:xfrm>
            <a:off x="10472817" y="1266921"/>
            <a:ext cx="722376" cy="720851"/>
          </a:xfrm>
          <a:prstGeom prst="rect">
            <a:avLst/>
          </a:prstGeom>
        </p:spPr>
      </p:pic>
      <p:pic>
        <p:nvPicPr>
          <p:cNvPr id="60" name="object 11">
            <a:extLst>
              <a:ext uri="{FF2B5EF4-FFF2-40B4-BE49-F238E27FC236}">
                <a16:creationId xmlns:a16="http://schemas.microsoft.com/office/drawing/2014/main" id="{2D10A400-E2EF-5F82-3D0F-0511072F9411}"/>
              </a:ext>
            </a:extLst>
          </p:cNvPr>
          <p:cNvPicPr/>
          <p:nvPr/>
        </p:nvPicPr>
        <p:blipFill>
          <a:blip r:embed="rId11" cstate="print"/>
          <a:stretch>
            <a:fillRect/>
          </a:stretch>
        </p:blipFill>
        <p:spPr>
          <a:xfrm>
            <a:off x="8019049" y="1283058"/>
            <a:ext cx="720851" cy="720851"/>
          </a:xfrm>
          <a:prstGeom prst="rect">
            <a:avLst/>
          </a:prstGeom>
        </p:spPr>
      </p:pic>
      <p:sp>
        <p:nvSpPr>
          <p:cNvPr id="62" name="object 6">
            <a:extLst>
              <a:ext uri="{FF2B5EF4-FFF2-40B4-BE49-F238E27FC236}">
                <a16:creationId xmlns:a16="http://schemas.microsoft.com/office/drawing/2014/main" id="{519DEDB1-CE7B-6A85-3B39-14794755CB20}"/>
              </a:ext>
            </a:extLst>
          </p:cNvPr>
          <p:cNvSpPr txBox="1"/>
          <p:nvPr/>
        </p:nvSpPr>
        <p:spPr>
          <a:xfrm>
            <a:off x="9817355" y="1965456"/>
            <a:ext cx="1881136" cy="444352"/>
          </a:xfrm>
          <a:prstGeom prst="rect">
            <a:avLst/>
          </a:prstGeom>
        </p:spPr>
        <p:txBody>
          <a:bodyPr vert="horz" wrap="square" lIns="0" tIns="13335" rIns="0" bIns="0" rtlCol="0" anchor="t">
            <a:spAutoFit/>
          </a:bodyPr>
          <a:lstStyle/>
          <a:p>
            <a:pPr marL="12700" marR="5080" indent="-3810" algn="ctr">
              <a:spcBef>
                <a:spcPts val="105"/>
              </a:spcBef>
            </a:pPr>
            <a:r>
              <a:rPr lang="en-GB" sz="1400">
                <a:solidFill>
                  <a:srgbClr val="202C3A"/>
                </a:solidFill>
                <a:latin typeface="Arial Black"/>
                <a:cs typeface="Arial Black"/>
              </a:rPr>
              <a:t>Key roles and responsibilities</a:t>
            </a:r>
            <a:endParaRPr sz="1400" spc="-10">
              <a:solidFill>
                <a:srgbClr val="202C3A"/>
              </a:solidFill>
              <a:latin typeface="Arial Black"/>
              <a:cs typeface="Arial Black"/>
            </a:endParaRPr>
          </a:p>
        </p:txBody>
      </p:sp>
      <p:sp>
        <p:nvSpPr>
          <p:cNvPr id="4" name="TextBox 3">
            <a:extLst>
              <a:ext uri="{FF2B5EF4-FFF2-40B4-BE49-F238E27FC236}">
                <a16:creationId xmlns:a16="http://schemas.microsoft.com/office/drawing/2014/main" id="{734EFA0B-BEAC-AE33-B9AF-6F88E220E02D}"/>
              </a:ext>
            </a:extLst>
          </p:cNvPr>
          <p:cNvSpPr txBox="1"/>
          <p:nvPr/>
        </p:nvSpPr>
        <p:spPr>
          <a:xfrm>
            <a:off x="2414176" y="2537595"/>
            <a:ext cx="2592767" cy="43704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rgbClr val="111111"/>
                </a:solidFill>
                <a:highlight>
                  <a:srgbClr val="FFFFFF"/>
                </a:highlight>
                <a:latin typeface="Arial"/>
                <a:cs typeface="Arial"/>
              </a:rPr>
              <a:t>The Foundation Programme is a two-year, structured, workplace-based training programme bridging medical school and specialty/general practice training. It consists of six rotations across various specialties and settings, providing broad clinical exposure and experience. </a:t>
            </a:r>
          </a:p>
          <a:p>
            <a:r>
              <a:rPr lang="en-US" sz="1000">
                <a:solidFill>
                  <a:srgbClr val="111111"/>
                </a:solidFill>
                <a:highlight>
                  <a:srgbClr val="FFFFFF"/>
                </a:highlight>
                <a:latin typeface="Arial"/>
                <a:cs typeface="Arial"/>
              </a:rPr>
              <a:t>Progression through the Foundation Programme is assessed through various methods:</a:t>
            </a:r>
          </a:p>
          <a:p>
            <a:endParaRPr lang="en-US" sz="1000">
              <a:solidFill>
                <a:srgbClr val="111111"/>
              </a:solidFill>
              <a:highlight>
                <a:srgbClr val="FFFFFF"/>
              </a:highlight>
              <a:latin typeface="Arial"/>
              <a:cs typeface="Arial"/>
            </a:endParaRPr>
          </a:p>
          <a:p>
            <a:pPr marL="171450" indent="-171450" algn="l">
              <a:buFont typeface="Arial" panose="020B0604020202020204" pitchFamily="34" charset="0"/>
              <a:buChar char="•"/>
            </a:pPr>
            <a:r>
              <a:rPr lang="en-US" sz="1000" b="1">
                <a:solidFill>
                  <a:srgbClr val="111111"/>
                </a:solidFill>
                <a:highlight>
                  <a:srgbClr val="FFFFFF"/>
                </a:highlight>
                <a:latin typeface="Arial"/>
                <a:cs typeface="Arial"/>
              </a:rPr>
              <a:t>Supervised Learning Events (SLEs)</a:t>
            </a:r>
            <a:r>
              <a:rPr lang="en-US" sz="1000">
                <a:solidFill>
                  <a:srgbClr val="111111"/>
                </a:solidFill>
                <a:highlight>
                  <a:srgbClr val="FFFFFF"/>
                </a:highlight>
                <a:latin typeface="Arial"/>
                <a:cs typeface="Arial"/>
              </a:rPr>
              <a:t>: Including Mini-Clinical Evaluation Exercises (Mini-CEX), Direct Observation of Procedural Skills (DOPS), and Case-Based Discussions (CBDs).</a:t>
            </a:r>
            <a:endParaRPr lang="en-US" sz="1000">
              <a:highlight>
                <a:srgbClr val="FFFFFF"/>
              </a:highlight>
              <a:latin typeface="Arial"/>
              <a:cs typeface="Arial"/>
            </a:endParaRPr>
          </a:p>
          <a:p>
            <a:pPr marL="171450" indent="-171450" algn="l">
              <a:buFont typeface="Arial" panose="020B0604020202020204" pitchFamily="34" charset="0"/>
              <a:buChar char="•"/>
            </a:pPr>
            <a:r>
              <a:rPr lang="en-US" sz="1000" b="1">
                <a:solidFill>
                  <a:srgbClr val="111111"/>
                </a:solidFill>
                <a:highlight>
                  <a:srgbClr val="FFFFFF"/>
                </a:highlight>
                <a:latin typeface="Arial"/>
                <a:cs typeface="Arial"/>
              </a:rPr>
              <a:t>E-Portfolio</a:t>
            </a:r>
            <a:r>
              <a:rPr lang="en-US" sz="1000">
                <a:solidFill>
                  <a:srgbClr val="111111"/>
                </a:solidFill>
                <a:highlight>
                  <a:srgbClr val="FFFFFF"/>
                </a:highlight>
                <a:latin typeface="Arial"/>
                <a:cs typeface="Arial"/>
              </a:rPr>
              <a:t>: A digital record documenting learning experiences, assessments, and reflections.</a:t>
            </a:r>
            <a:endParaRPr lang="en-US" sz="1000">
              <a:highlight>
                <a:srgbClr val="FFFFFF"/>
              </a:highlight>
              <a:latin typeface="Arial"/>
              <a:cs typeface="Arial"/>
            </a:endParaRPr>
          </a:p>
          <a:p>
            <a:pPr marL="171450" indent="-171450" algn="l">
              <a:buFont typeface="Arial" panose="020B0604020202020204" pitchFamily="34" charset="0"/>
              <a:buChar char="•"/>
            </a:pPr>
            <a:r>
              <a:rPr lang="en-US" sz="1000" b="1">
                <a:solidFill>
                  <a:srgbClr val="111111"/>
                </a:solidFill>
                <a:highlight>
                  <a:srgbClr val="FFFFFF"/>
                </a:highlight>
                <a:latin typeface="Arial"/>
                <a:cs typeface="Arial"/>
              </a:rPr>
              <a:t>Annual Review of Competence Progression (ARCP)</a:t>
            </a:r>
            <a:r>
              <a:rPr lang="en-US" sz="1000">
                <a:solidFill>
                  <a:srgbClr val="111111"/>
                </a:solidFill>
                <a:highlight>
                  <a:srgbClr val="FFFFFF"/>
                </a:highlight>
                <a:latin typeface="Arial"/>
                <a:cs typeface="Arial"/>
              </a:rPr>
              <a:t>: A formal review determining readiness to progress to the next training stage.</a:t>
            </a:r>
            <a:endParaRPr lang="en-US" sz="1000">
              <a:highlight>
                <a:srgbClr val="FFFFFF"/>
              </a:highlight>
              <a:latin typeface="Arial"/>
              <a:cs typeface="Arial"/>
            </a:endParaRPr>
          </a:p>
          <a:p>
            <a:pPr algn="l"/>
            <a:endParaRPr lang="en-US" sz="1000">
              <a:solidFill>
                <a:srgbClr val="111111"/>
              </a:solidFill>
              <a:highlight>
                <a:srgbClr val="FFFFFF"/>
              </a:highlight>
              <a:latin typeface="Arial"/>
              <a:cs typeface="Arial"/>
            </a:endParaRPr>
          </a:p>
          <a:p>
            <a:pPr algn="l"/>
            <a:endParaRPr lang="en-US">
              <a:solidFill>
                <a:srgbClr val="000000"/>
              </a:solidFill>
            </a:endParaRPr>
          </a:p>
          <a:p>
            <a:endParaRPr lang="en-US" sz="1000">
              <a:solidFill>
                <a:srgbClr val="111111"/>
              </a:solidFill>
              <a:highlight>
                <a:srgbClr val="FFFFFF"/>
              </a:highlight>
              <a:latin typeface="Arial"/>
              <a:cs typeface="Arial"/>
            </a:endParaRPr>
          </a:p>
        </p:txBody>
      </p:sp>
      <p:sp>
        <p:nvSpPr>
          <p:cNvPr id="6" name="TextBox 5">
            <a:extLst>
              <a:ext uri="{FF2B5EF4-FFF2-40B4-BE49-F238E27FC236}">
                <a16:creationId xmlns:a16="http://schemas.microsoft.com/office/drawing/2014/main" id="{4B616D9D-BA43-22C3-05E8-2C8357AAAB25}"/>
              </a:ext>
            </a:extLst>
          </p:cNvPr>
          <p:cNvSpPr txBox="1"/>
          <p:nvPr/>
        </p:nvSpPr>
        <p:spPr>
          <a:xfrm>
            <a:off x="7435520" y="2536697"/>
            <a:ext cx="2418738"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en-US" sz="1000">
                <a:latin typeface="Arial"/>
                <a:cs typeface="Segoe UI"/>
              </a:rPr>
              <a:t>​</a:t>
            </a:r>
            <a:r>
              <a:rPr lang="en-US" sz="1000">
                <a:solidFill>
                  <a:srgbClr val="111111"/>
                </a:solidFill>
                <a:highlight>
                  <a:srgbClr val="FFFFFF"/>
                </a:highlight>
                <a:latin typeface="Arial"/>
                <a:cs typeface="Arial"/>
              </a:rPr>
              <a:t>Supervision is a cornerstone of foundation training, ensuring patient safety and supporting doctor development:</a:t>
            </a:r>
            <a:endParaRPr lang="en-US" sz="1000">
              <a:solidFill>
                <a:srgbClr val="000000"/>
              </a:solidFill>
              <a:latin typeface="Arial"/>
              <a:cs typeface="Arial"/>
            </a:endParaRPr>
          </a:p>
          <a:p>
            <a:pPr algn="l"/>
            <a:endParaRPr lang="en-US" sz="1000">
              <a:solidFill>
                <a:srgbClr val="111111"/>
              </a:solidFill>
              <a:highlight>
                <a:srgbClr val="FFFFFF"/>
              </a:highlight>
              <a:latin typeface="Arial"/>
              <a:cs typeface="Arial"/>
            </a:endParaRPr>
          </a:p>
          <a:p>
            <a:pPr marL="171450" indent="-171450" algn="l">
              <a:buFont typeface="Arial" panose="020B0604020202020204" pitchFamily="34" charset="0"/>
              <a:buChar char="•"/>
            </a:pPr>
            <a:r>
              <a:rPr lang="en-US" sz="1000" b="1">
                <a:solidFill>
                  <a:srgbClr val="111111"/>
                </a:solidFill>
                <a:highlight>
                  <a:srgbClr val="FFFFFF"/>
                </a:highlight>
                <a:latin typeface="Arial"/>
                <a:cs typeface="Arial"/>
              </a:rPr>
              <a:t>Named Supervisors</a:t>
            </a:r>
            <a:r>
              <a:rPr lang="en-US" sz="1000">
                <a:solidFill>
                  <a:srgbClr val="111111"/>
                </a:solidFill>
                <a:highlight>
                  <a:srgbClr val="FFFFFF"/>
                </a:highlight>
                <a:latin typeface="Arial"/>
                <a:cs typeface="Arial"/>
              </a:rPr>
              <a:t>: Each foundation doctor is assigned a Named Educational Supervisor and a Named Clinical Supervisor responsible for overseeing educational progress and clinical work, respectively.</a:t>
            </a:r>
            <a:endParaRPr lang="en-US" sz="1000">
              <a:solidFill>
                <a:srgbClr val="000000"/>
              </a:solidFill>
              <a:latin typeface="Arial"/>
              <a:cs typeface="Arial"/>
            </a:endParaRPr>
          </a:p>
          <a:p>
            <a:pPr marL="171450" indent="-171450" algn="l">
              <a:buFont typeface="Arial" panose="020B0604020202020204" pitchFamily="34" charset="0"/>
              <a:buChar char="•"/>
            </a:pPr>
            <a:r>
              <a:rPr lang="en-US" sz="1000" b="1">
                <a:solidFill>
                  <a:srgbClr val="111111"/>
                </a:solidFill>
                <a:highlight>
                  <a:srgbClr val="FFFFFF"/>
                </a:highlight>
                <a:latin typeface="Arial"/>
                <a:cs typeface="Arial"/>
              </a:rPr>
              <a:t>Level-Appropriate Supervision</a:t>
            </a:r>
            <a:r>
              <a:rPr lang="en-US" sz="1000">
                <a:solidFill>
                  <a:srgbClr val="111111"/>
                </a:solidFill>
                <a:highlight>
                  <a:srgbClr val="FFFFFF"/>
                </a:highlight>
                <a:latin typeface="Arial"/>
                <a:cs typeface="Arial"/>
              </a:rPr>
              <a:t>: Supervision levels are tailored to the doctor's competence, confidence, and experience. </a:t>
            </a:r>
            <a:endParaRPr lang="en-US" sz="1000">
              <a:latin typeface="Arial"/>
              <a:cs typeface="Arial"/>
            </a:endParaRPr>
          </a:p>
          <a:p>
            <a:pPr marL="171450" indent="-171450" algn="l">
              <a:buFont typeface="Arial" panose="020B0604020202020204" pitchFamily="34" charset="0"/>
              <a:buChar char="•"/>
            </a:pPr>
            <a:r>
              <a:rPr lang="en-US" sz="1000" b="1">
                <a:solidFill>
                  <a:srgbClr val="111111"/>
                </a:solidFill>
                <a:highlight>
                  <a:srgbClr val="FFFFFF"/>
                </a:highlight>
                <a:latin typeface="Arial"/>
                <a:cs typeface="Arial"/>
              </a:rPr>
              <a:t>On-Site Senior Support</a:t>
            </a:r>
            <a:r>
              <a:rPr lang="en-US" sz="1000">
                <a:solidFill>
                  <a:srgbClr val="111111"/>
                </a:solidFill>
                <a:highlight>
                  <a:srgbClr val="FFFFFF"/>
                </a:highlight>
                <a:latin typeface="Arial"/>
                <a:cs typeface="Arial"/>
              </a:rPr>
              <a:t>: Foundation doctors must have on-site access to senior colleagues for guidance and assistance. </a:t>
            </a:r>
            <a:endParaRPr lang="en-US">
              <a:latin typeface="Arial"/>
              <a:cs typeface="Arial"/>
              <a:hlinkClick r:id="rId12"/>
            </a:endParaRPr>
          </a:p>
          <a:p>
            <a:endParaRPr lang="en-US" sz="1000">
              <a:solidFill>
                <a:srgbClr val="111111"/>
              </a:solidFill>
              <a:highlight>
                <a:srgbClr val="FFFFFF"/>
              </a:highlight>
              <a:latin typeface="Arial"/>
              <a:cs typeface="Segoe UI"/>
            </a:endParaRPr>
          </a:p>
        </p:txBody>
      </p:sp>
      <p:sp>
        <p:nvSpPr>
          <p:cNvPr id="7" name="TextBox 6">
            <a:extLst>
              <a:ext uri="{FF2B5EF4-FFF2-40B4-BE49-F238E27FC236}">
                <a16:creationId xmlns:a16="http://schemas.microsoft.com/office/drawing/2014/main" id="{28148F90-4AD0-8781-6A47-CE1405A0EE25}"/>
              </a:ext>
            </a:extLst>
          </p:cNvPr>
          <p:cNvSpPr txBox="1"/>
          <p:nvPr/>
        </p:nvSpPr>
        <p:spPr>
          <a:xfrm>
            <a:off x="5053742" y="2536697"/>
            <a:ext cx="2302844" cy="30162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solidFill>
                  <a:srgbClr val="111111"/>
                </a:solidFill>
                <a:highlight>
                  <a:srgbClr val="FFFFFF"/>
                </a:highlight>
                <a:latin typeface="Arial"/>
                <a:ea typeface="Calibri"/>
                <a:cs typeface="Arial"/>
              </a:rPr>
              <a:t>Progression</a:t>
            </a:r>
            <a:r>
              <a:rPr lang="en-US" sz="1000">
                <a:solidFill>
                  <a:srgbClr val="111111"/>
                </a:solidFill>
                <a:highlight>
                  <a:srgbClr val="FFFFFF"/>
                </a:highlight>
                <a:latin typeface="Arial"/>
                <a:cs typeface="Arial"/>
              </a:rPr>
              <a:t> through the Foundation Programme is assessed through various methods:</a:t>
            </a:r>
            <a:endParaRPr lang="en-US" sz="1000">
              <a:solidFill>
                <a:srgbClr val="0000FE"/>
              </a:solidFill>
              <a:highlight>
                <a:srgbClr val="FFFFFF"/>
              </a:highlight>
              <a:latin typeface="Arial"/>
              <a:cs typeface="Arial"/>
            </a:endParaRPr>
          </a:p>
          <a:p>
            <a:pPr marL="171450" indent="-171450" algn="l">
              <a:buFont typeface="Arial" panose="020B0604020202020204" pitchFamily="34" charset="0"/>
              <a:buChar char="•"/>
            </a:pPr>
            <a:endParaRPr lang="en-US" sz="1000" b="1">
              <a:solidFill>
                <a:srgbClr val="111111"/>
              </a:solidFill>
              <a:highlight>
                <a:srgbClr val="FFFFFF"/>
              </a:highlight>
              <a:latin typeface="Arial"/>
              <a:cs typeface="Arial"/>
            </a:endParaRPr>
          </a:p>
          <a:p>
            <a:pPr marL="171450" indent="-171450" algn="l">
              <a:buFont typeface="Arial" panose="020B0604020202020204" pitchFamily="34" charset="0"/>
              <a:buChar char="•"/>
            </a:pPr>
            <a:r>
              <a:rPr lang="en-US" sz="1000" b="1">
                <a:solidFill>
                  <a:srgbClr val="111111"/>
                </a:solidFill>
                <a:highlight>
                  <a:srgbClr val="FFFFFF"/>
                </a:highlight>
                <a:latin typeface="Arial"/>
                <a:cs typeface="Arial"/>
              </a:rPr>
              <a:t>Supervised Learning Events (SLEs)</a:t>
            </a:r>
            <a:r>
              <a:rPr lang="en-US" sz="1000">
                <a:solidFill>
                  <a:srgbClr val="111111"/>
                </a:solidFill>
                <a:highlight>
                  <a:srgbClr val="FFFFFF"/>
                </a:highlight>
                <a:latin typeface="Arial"/>
                <a:cs typeface="Arial"/>
              </a:rPr>
              <a:t>: Including Mini-Clinical Evaluation Exercises (Mini-CEX), Direct Observation of Procedural Skills (DOPS), and Case-Based Discussions (CBDs).</a:t>
            </a:r>
            <a:endParaRPr lang="en-US" sz="1000">
              <a:solidFill>
                <a:srgbClr val="0000FE"/>
              </a:solidFill>
              <a:highlight>
                <a:srgbClr val="FFFFFF"/>
              </a:highlight>
              <a:latin typeface="Arial"/>
              <a:cs typeface="Arial"/>
            </a:endParaRPr>
          </a:p>
          <a:p>
            <a:pPr marL="171450" indent="-171450" algn="l">
              <a:buFont typeface="Arial" panose="020B0604020202020204" pitchFamily="34" charset="0"/>
              <a:buChar char="•"/>
            </a:pPr>
            <a:r>
              <a:rPr lang="en-US" sz="1000" b="1">
                <a:solidFill>
                  <a:srgbClr val="111111"/>
                </a:solidFill>
                <a:highlight>
                  <a:srgbClr val="FFFFFF"/>
                </a:highlight>
                <a:latin typeface="Arial"/>
                <a:cs typeface="Arial"/>
              </a:rPr>
              <a:t>E-Portfolio</a:t>
            </a:r>
            <a:r>
              <a:rPr lang="en-US" sz="1000">
                <a:solidFill>
                  <a:srgbClr val="111111"/>
                </a:solidFill>
                <a:highlight>
                  <a:srgbClr val="FFFFFF"/>
                </a:highlight>
                <a:latin typeface="Arial"/>
                <a:cs typeface="Arial"/>
              </a:rPr>
              <a:t>: A digital record documenting learning experiences, assessments, and reflections.</a:t>
            </a:r>
            <a:endParaRPr lang="en-US" sz="1000">
              <a:solidFill>
                <a:srgbClr val="0000FE"/>
              </a:solidFill>
              <a:highlight>
                <a:srgbClr val="FFFFFF"/>
              </a:highlight>
              <a:latin typeface="Arial"/>
              <a:cs typeface="Arial"/>
            </a:endParaRPr>
          </a:p>
          <a:p>
            <a:pPr marL="171450" indent="-171450" algn="l">
              <a:buFont typeface="Arial" panose="020B0604020202020204" pitchFamily="34" charset="0"/>
              <a:buChar char="•"/>
            </a:pPr>
            <a:r>
              <a:rPr lang="en-US" sz="1000" b="1">
                <a:solidFill>
                  <a:srgbClr val="111111"/>
                </a:solidFill>
                <a:highlight>
                  <a:srgbClr val="FFFFFF"/>
                </a:highlight>
                <a:latin typeface="Arial"/>
                <a:cs typeface="Arial"/>
              </a:rPr>
              <a:t>Annual Review of Competence Progression (ARCP)</a:t>
            </a:r>
            <a:r>
              <a:rPr lang="en-US" sz="1000">
                <a:solidFill>
                  <a:srgbClr val="111111"/>
                </a:solidFill>
                <a:highlight>
                  <a:srgbClr val="FFFFFF"/>
                </a:highlight>
                <a:latin typeface="Arial"/>
                <a:cs typeface="Arial"/>
              </a:rPr>
              <a:t>: A formal review determining readiness to progress to the next training stage.</a:t>
            </a:r>
            <a:endParaRPr lang="en-US" sz="1000">
              <a:solidFill>
                <a:srgbClr val="0000FE"/>
              </a:solidFill>
              <a:highlight>
                <a:srgbClr val="FFFFFF"/>
              </a:highlight>
              <a:latin typeface="Arial"/>
              <a:cs typeface="Arial"/>
            </a:endParaRPr>
          </a:p>
          <a:p>
            <a:pPr algn="l"/>
            <a:endParaRPr lang="en-US" sz="1000">
              <a:solidFill>
                <a:srgbClr val="0000FE"/>
              </a:solidFill>
              <a:highlight>
                <a:srgbClr val="FFFFFF"/>
              </a:highlight>
              <a:latin typeface="Arial"/>
              <a:cs typeface="Arial"/>
            </a:endParaRPr>
          </a:p>
        </p:txBody>
      </p:sp>
      <p:sp>
        <p:nvSpPr>
          <p:cNvPr id="8" name="TextBox 7">
            <a:extLst>
              <a:ext uri="{FF2B5EF4-FFF2-40B4-BE49-F238E27FC236}">
                <a16:creationId xmlns:a16="http://schemas.microsoft.com/office/drawing/2014/main" id="{9A2566A7-B7F1-A957-0421-E6C7F3D3C822}"/>
              </a:ext>
            </a:extLst>
          </p:cNvPr>
          <p:cNvSpPr txBox="1"/>
          <p:nvPr/>
        </p:nvSpPr>
        <p:spPr>
          <a:xfrm>
            <a:off x="9706229" y="2520988"/>
            <a:ext cx="2332863" cy="39395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latin typeface="Arial"/>
                <a:cs typeface="Arial"/>
              </a:rPr>
              <a:t>Foundation doctors are expected to achieve specific competencies outlined in the Foundation Programme Curriculum. Key areas include:</a:t>
            </a:r>
          </a:p>
          <a:p>
            <a:pPr marL="171450" indent="-171450" algn="l">
              <a:buFont typeface="Arial" panose="020B0604020202020204" pitchFamily="34" charset="0"/>
              <a:buChar char="•"/>
            </a:pPr>
            <a:r>
              <a:rPr lang="en-US" sz="1000" b="1">
                <a:latin typeface="Arial"/>
                <a:cs typeface="Arial"/>
              </a:rPr>
              <a:t>Professionalism and Trust</a:t>
            </a:r>
            <a:r>
              <a:rPr lang="en-US" sz="1000">
                <a:latin typeface="Arial"/>
                <a:cs typeface="Arial"/>
              </a:rPr>
              <a:t>: Demonstrating integrity, compassion, and respect for patients.</a:t>
            </a:r>
          </a:p>
          <a:p>
            <a:pPr marL="171450" indent="-171450" algn="l">
              <a:buFont typeface="Arial" panose="020B0604020202020204" pitchFamily="34" charset="0"/>
              <a:buChar char="•"/>
            </a:pPr>
            <a:r>
              <a:rPr lang="en-US" sz="1000" b="1">
                <a:latin typeface="Arial"/>
                <a:cs typeface="Arial"/>
              </a:rPr>
              <a:t>Communication and Teamwork</a:t>
            </a:r>
            <a:r>
              <a:rPr lang="en-US" sz="1000">
                <a:latin typeface="Arial"/>
                <a:cs typeface="Arial"/>
              </a:rPr>
              <a:t>: Effectively interacting with patients, families, and healthcare teams.</a:t>
            </a:r>
          </a:p>
          <a:p>
            <a:pPr marL="171450" indent="-171450" algn="l">
              <a:buFont typeface="Arial" panose="020B0604020202020204" pitchFamily="34" charset="0"/>
              <a:buChar char="•"/>
            </a:pPr>
            <a:r>
              <a:rPr lang="en-US" sz="1000" b="1">
                <a:latin typeface="Arial"/>
                <a:cs typeface="Arial"/>
              </a:rPr>
              <a:t>Clinical Care</a:t>
            </a:r>
            <a:r>
              <a:rPr lang="en-US" sz="1000">
                <a:latin typeface="Arial"/>
                <a:cs typeface="Arial"/>
              </a:rPr>
              <a:t>: Assessing, diagnosing, and managing patient care safely.</a:t>
            </a:r>
          </a:p>
          <a:p>
            <a:pPr marL="171450" indent="-171450" algn="l">
              <a:buFont typeface="Arial" panose="020B0604020202020204" pitchFamily="34" charset="0"/>
              <a:buChar char="•"/>
            </a:pPr>
            <a:r>
              <a:rPr lang="en-US" sz="1000" b="1">
                <a:latin typeface="Arial"/>
                <a:cs typeface="Arial"/>
              </a:rPr>
              <a:t>Safety and Quality Improvement</a:t>
            </a:r>
            <a:r>
              <a:rPr lang="en-US" sz="1000">
                <a:latin typeface="Arial"/>
                <a:cs typeface="Arial"/>
              </a:rPr>
              <a:t>: Engaging in practices that enhance patient safety and care quality.</a:t>
            </a:r>
          </a:p>
          <a:p>
            <a:pPr marL="171450" indent="-171450" algn="l">
              <a:buFont typeface="Arial" panose="020B0604020202020204" pitchFamily="34" charset="0"/>
              <a:buChar char="•"/>
            </a:pPr>
            <a:r>
              <a:rPr lang="en-US" sz="1000" b="1">
                <a:latin typeface="Arial"/>
                <a:cs typeface="Arial"/>
              </a:rPr>
              <a:t>Teaching and Learning</a:t>
            </a:r>
            <a:r>
              <a:rPr lang="en-US" sz="1000">
                <a:latin typeface="Arial"/>
                <a:cs typeface="Arial"/>
              </a:rPr>
              <a:t>: Participating in educational activities and reflective practice.</a:t>
            </a:r>
          </a:p>
          <a:p>
            <a:pPr algn="l"/>
            <a:r>
              <a:rPr lang="en-US" sz="1000">
                <a:latin typeface="Arial"/>
                <a:cs typeface="Arial"/>
              </a:rPr>
              <a:t>These outcomes are detailed in the UK Foundation Programme Curriculum. </a:t>
            </a:r>
          </a:p>
          <a:p>
            <a:pPr algn="l"/>
            <a:r>
              <a:rPr lang="en-US" sz="1000">
                <a:hlinkClick r:id="rId13"/>
              </a:rPr>
              <a:t>UK Foundation Programme - UK Foundation Programme</a:t>
            </a:r>
            <a:endParaRPr lang="en-US"/>
          </a:p>
        </p:txBody>
      </p:sp>
      <p:sp>
        <p:nvSpPr>
          <p:cNvPr id="5" name="Rectangle 4">
            <a:extLst>
              <a:ext uri="{FF2B5EF4-FFF2-40B4-BE49-F238E27FC236}">
                <a16:creationId xmlns:a16="http://schemas.microsoft.com/office/drawing/2014/main" id="{B4A17D00-D713-9E1C-9A95-7A41EE597A3A}"/>
              </a:ext>
            </a:extLst>
          </p:cNvPr>
          <p:cNvSpPr/>
          <p:nvPr/>
        </p:nvSpPr>
        <p:spPr>
          <a:xfrm>
            <a:off x="85848" y="3167120"/>
            <a:ext cx="2251793" cy="381063"/>
          </a:xfrm>
          <a:prstGeom prst="rect">
            <a:avLst/>
          </a:pr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BF0378"/>
                </a:solidFill>
                <a:latin typeface="Arial"/>
                <a:ea typeface="Calibri"/>
                <a:cs typeface="Calibri"/>
                <a:hlinkClick r:id="rId14" action="ppaction://hlinksldjump">
                  <a:extLst>
                    <a:ext uri="{A12FA001-AC4F-418D-AE19-62706E023703}">
                      <ahyp:hlinkClr xmlns:ahyp="http://schemas.microsoft.com/office/drawing/2018/hyperlinkcolor" val="tx"/>
                    </a:ext>
                  </a:extLst>
                </a:hlinkClick>
              </a:rPr>
              <a:t>GP Speciality Training ST1-ST3</a:t>
            </a:r>
            <a:endParaRPr lang="en-GB" sz="1000" b="1">
              <a:solidFill>
                <a:srgbClr val="BF0378"/>
              </a:solidFill>
              <a:latin typeface="Arial"/>
              <a:hlinkClick r:id="" action="ppaction://noaction">
                <a:extLst>
                  <a:ext uri="{A12FA001-AC4F-418D-AE19-62706E023703}">
                    <ahyp:hlinkClr xmlns:ahyp="http://schemas.microsoft.com/office/drawing/2018/hyperlinkcolor" val="tx"/>
                  </a:ext>
                </a:extLst>
              </a:hlinkClick>
            </a:endParaRPr>
          </a:p>
        </p:txBody>
      </p:sp>
      <p:sp>
        <p:nvSpPr>
          <p:cNvPr id="2" name="Call-out: Down Arrow 1">
            <a:extLst>
              <a:ext uri="{FF2B5EF4-FFF2-40B4-BE49-F238E27FC236}">
                <a16:creationId xmlns:a16="http://schemas.microsoft.com/office/drawing/2014/main" id="{1F2254FC-B200-7869-BB5C-ABC547F254A7}"/>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Tree>
    <p:extLst>
      <p:ext uri="{BB962C8B-B14F-4D97-AF65-F5344CB8AC3E}">
        <p14:creationId xmlns:p14="http://schemas.microsoft.com/office/powerpoint/2010/main" val="15202489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AB69F4E-7E76-9A34-99B2-3AEE20369CE8}"/>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D373BF97-2D4A-832B-9ED6-69EDD042EDBC}"/>
              </a:ext>
            </a:extLst>
          </p:cNvPr>
          <p:cNvSpPr/>
          <p:nvPr/>
        </p:nvSpPr>
        <p:spPr>
          <a:xfrm>
            <a:off x="2633472" y="2572511"/>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30" name="object 30">
            <a:extLst>
              <a:ext uri="{FF2B5EF4-FFF2-40B4-BE49-F238E27FC236}">
                <a16:creationId xmlns:a16="http://schemas.microsoft.com/office/drawing/2014/main" id="{8D97C18E-6667-6642-E2EC-28FF074E1120}"/>
              </a:ext>
            </a:extLst>
          </p:cNvPr>
          <p:cNvSpPr txBox="1"/>
          <p:nvPr/>
        </p:nvSpPr>
        <p:spPr>
          <a:xfrm>
            <a:off x="2775332" y="2661799"/>
            <a:ext cx="2012314" cy="1885068"/>
          </a:xfrm>
          <a:prstGeom prst="rect">
            <a:avLst/>
          </a:prstGeom>
        </p:spPr>
        <p:txBody>
          <a:bodyPr vert="horz" wrap="square" lIns="0" tIns="13335" rIns="0" bIns="0" rtlCol="0" anchor="t">
            <a:spAutoFit/>
          </a:bodyPr>
          <a:lstStyle/>
          <a:p>
            <a:pPr marL="103505" marR="95250" algn="ctr">
              <a:lnSpc>
                <a:spcPct val="160900"/>
              </a:lnSpc>
              <a:spcBef>
                <a:spcPts val="5"/>
              </a:spcBef>
            </a:pPr>
            <a:endParaRPr lang="en-GB" sz="1100" b="1">
              <a:solidFill>
                <a:srgbClr val="000000"/>
              </a:solidFill>
            </a:endParaRPr>
          </a:p>
          <a:p>
            <a:pPr marL="103505" marR="95250" algn="ctr">
              <a:lnSpc>
                <a:spcPct val="160900"/>
              </a:lnSpc>
              <a:spcBef>
                <a:spcPts val="5"/>
              </a:spcBef>
            </a:pPr>
            <a:endParaRPr lang="en-GB" sz="1100" spc="-10">
              <a:solidFill>
                <a:srgbClr val="202C3A"/>
              </a:solidFill>
              <a:latin typeface="Arial"/>
              <a:cs typeface="Arial"/>
            </a:endParaRPr>
          </a:p>
          <a:p>
            <a:pPr marL="103505" marR="95250" algn="ctr">
              <a:lnSpc>
                <a:spcPct val="160900"/>
              </a:lnSpc>
              <a:spcBef>
                <a:spcPts val="5"/>
              </a:spcBef>
            </a:pPr>
            <a:endParaRPr lang="en-GB" sz="1100" spc="-10">
              <a:solidFill>
                <a:srgbClr val="202C3A"/>
              </a:solidFill>
              <a:latin typeface="Arial"/>
              <a:cs typeface="Arial"/>
            </a:endParaRPr>
          </a:p>
          <a:p>
            <a:pPr marL="103505" marR="95250" algn="ctr">
              <a:lnSpc>
                <a:spcPct val="160900"/>
              </a:lnSpc>
              <a:spcBef>
                <a:spcPts val="5"/>
              </a:spcBef>
            </a:pPr>
            <a:endParaRPr lang="en-GB" sz="1100" spc="-10">
              <a:solidFill>
                <a:srgbClr val="202C3A"/>
              </a:solidFill>
              <a:latin typeface="Arial"/>
              <a:cs typeface="Arial"/>
            </a:endParaRPr>
          </a:p>
          <a:p>
            <a:pPr marL="103505" marR="95250" algn="ctr">
              <a:lnSpc>
                <a:spcPct val="160900"/>
              </a:lnSpc>
              <a:spcBef>
                <a:spcPts val="5"/>
              </a:spcBef>
            </a:pPr>
            <a:endParaRPr lang="en-GB" sz="1100" spc="-10">
              <a:solidFill>
                <a:srgbClr val="202C3A"/>
              </a:solidFill>
              <a:latin typeface="Arial"/>
              <a:cs typeface="Arial"/>
            </a:endParaRPr>
          </a:p>
          <a:p>
            <a:pPr marL="103505" marR="95250" algn="ctr">
              <a:lnSpc>
                <a:spcPct val="160900"/>
              </a:lnSpc>
              <a:spcBef>
                <a:spcPts val="5"/>
              </a:spcBef>
            </a:pPr>
            <a:endParaRPr lang="en-GB" sz="1100" spc="-10">
              <a:solidFill>
                <a:srgbClr val="202C3A"/>
              </a:solidFill>
              <a:latin typeface="Arial"/>
              <a:cs typeface="Arial"/>
            </a:endParaRPr>
          </a:p>
          <a:p>
            <a:pPr marL="103505" marR="95250" algn="ctr">
              <a:lnSpc>
                <a:spcPct val="160900"/>
              </a:lnSpc>
              <a:spcBef>
                <a:spcPts val="5"/>
              </a:spcBef>
            </a:pPr>
            <a:endParaRPr lang="en-GB" sz="1100">
              <a:latin typeface="Arial"/>
              <a:cs typeface="Arial"/>
            </a:endParaRPr>
          </a:p>
        </p:txBody>
      </p:sp>
      <p:sp>
        <p:nvSpPr>
          <p:cNvPr id="44" name="object 44">
            <a:extLst>
              <a:ext uri="{FF2B5EF4-FFF2-40B4-BE49-F238E27FC236}">
                <a16:creationId xmlns:a16="http://schemas.microsoft.com/office/drawing/2014/main" id="{9057DE53-3E2C-1F88-4762-D7CCBF8D0E21}"/>
              </a:ext>
            </a:extLst>
          </p:cNvPr>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41" name="object 41">
            <a:extLst>
              <a:ext uri="{FF2B5EF4-FFF2-40B4-BE49-F238E27FC236}">
                <a16:creationId xmlns:a16="http://schemas.microsoft.com/office/drawing/2014/main" id="{E8C57D53-D02B-9E5A-A3ED-EF7833F7F940}"/>
              </a:ext>
            </a:extLst>
          </p:cNvPr>
          <p:cNvSpPr txBox="1">
            <a:spLocks noGrp="1"/>
          </p:cNvSpPr>
          <p:nvPr>
            <p:ph type="title"/>
          </p:nvPr>
        </p:nvSpPr>
        <p:spPr>
          <a:xfrm>
            <a:off x="2332101" y="168021"/>
            <a:ext cx="6673214" cy="751488"/>
          </a:xfrm>
          <a:prstGeom prst="rect">
            <a:avLst/>
          </a:prstGeom>
        </p:spPr>
        <p:txBody>
          <a:bodyPr vert="horz" wrap="square" lIns="0" tIns="12700" rIns="0" bIns="0" rtlCol="0" anchor="t">
            <a:spAutoFit/>
          </a:bodyPr>
          <a:lstStyle/>
          <a:p>
            <a:pPr marL="12700">
              <a:spcBef>
                <a:spcPts val="100"/>
              </a:spcBef>
            </a:pPr>
            <a:r>
              <a:rPr lang="en-GB" sz="2400" b="0">
                <a:solidFill>
                  <a:schemeClr val="accent5"/>
                </a:solidFill>
                <a:latin typeface="Arial Black"/>
              </a:rPr>
              <a:t>Resident Doctor (GP Training)</a:t>
            </a:r>
            <a:br>
              <a:rPr lang="en-GB" sz="2400" b="0">
                <a:solidFill>
                  <a:schemeClr val="accent5"/>
                </a:solidFill>
                <a:latin typeface="Arial Black"/>
              </a:rPr>
            </a:br>
            <a:r>
              <a:rPr sz="2400">
                <a:solidFill>
                  <a:srgbClr val="202C3A"/>
                </a:solidFill>
              </a:rPr>
              <a:t>Find</a:t>
            </a:r>
            <a:r>
              <a:rPr sz="2400" spc="-35">
                <a:solidFill>
                  <a:srgbClr val="202C3A"/>
                </a:solidFill>
              </a:rPr>
              <a:t> </a:t>
            </a:r>
            <a:r>
              <a:rPr sz="2400">
                <a:solidFill>
                  <a:srgbClr val="202C3A"/>
                </a:solidFill>
              </a:rPr>
              <a:t>out</a:t>
            </a:r>
            <a:r>
              <a:rPr sz="2400" spc="-20">
                <a:solidFill>
                  <a:srgbClr val="202C3A"/>
                </a:solidFill>
              </a:rPr>
              <a:t> </a:t>
            </a:r>
            <a:r>
              <a:rPr sz="2400">
                <a:solidFill>
                  <a:srgbClr val="202C3A"/>
                </a:solidFill>
              </a:rPr>
              <a:t>more</a:t>
            </a:r>
            <a:r>
              <a:rPr sz="2400" spc="-25">
                <a:solidFill>
                  <a:srgbClr val="202C3A"/>
                </a:solidFill>
              </a:rPr>
              <a:t> </a:t>
            </a:r>
            <a:r>
              <a:rPr sz="2400">
                <a:solidFill>
                  <a:srgbClr val="202C3A"/>
                </a:solidFill>
              </a:rPr>
              <a:t>about</a:t>
            </a:r>
            <a:r>
              <a:rPr sz="2400" spc="-15">
                <a:solidFill>
                  <a:srgbClr val="202C3A"/>
                </a:solidFill>
              </a:rPr>
              <a:t> </a:t>
            </a:r>
            <a:r>
              <a:rPr sz="2400">
                <a:solidFill>
                  <a:srgbClr val="202C3A"/>
                </a:solidFill>
              </a:rPr>
              <a:t>the</a:t>
            </a:r>
            <a:r>
              <a:rPr lang="en-GB" sz="2400">
                <a:solidFill>
                  <a:srgbClr val="202C3A"/>
                </a:solidFill>
              </a:rPr>
              <a:t> </a:t>
            </a:r>
            <a:r>
              <a:rPr lang="en-GB" sz="2400">
                <a:solidFill>
                  <a:srgbClr val="202C3A"/>
                </a:solidFill>
                <a:hlinkClick r:id="rId3"/>
              </a:rPr>
              <a:t>Resident Doctor</a:t>
            </a:r>
            <a:endParaRPr lang="en-GB" sz="1600">
              <a:solidFill>
                <a:srgbClr val="202C3A"/>
              </a:solidFill>
            </a:endParaRPr>
          </a:p>
        </p:txBody>
      </p:sp>
      <p:sp>
        <p:nvSpPr>
          <p:cNvPr id="42" name="object 42">
            <a:extLst>
              <a:ext uri="{FF2B5EF4-FFF2-40B4-BE49-F238E27FC236}">
                <a16:creationId xmlns:a16="http://schemas.microsoft.com/office/drawing/2014/main" id="{57647161-E631-39E0-F1DD-B395BF4E5302}"/>
              </a:ext>
            </a:extLst>
          </p:cNvPr>
          <p:cNvSpPr txBox="1"/>
          <p:nvPr/>
        </p:nvSpPr>
        <p:spPr>
          <a:xfrm>
            <a:off x="9225993" y="181268"/>
            <a:ext cx="2838497" cy="578665"/>
          </a:xfrm>
          <a:prstGeom prst="rect">
            <a:avLst/>
          </a:prstGeom>
        </p:spPr>
        <p:txBody>
          <a:bodyPr vert="horz" wrap="square" lIns="0" tIns="12700" rIns="0" bIns="0" rtlCol="0" anchor="t">
            <a:spAutoFit/>
          </a:bodyPr>
          <a:lstStyle/>
          <a:p>
            <a:pPr marR="7620" algn="r">
              <a:lnSpc>
                <a:spcPts val="2150"/>
              </a:lnSpc>
              <a:spcBef>
                <a:spcPts val="100"/>
              </a:spcBef>
            </a:pPr>
            <a:r>
              <a:rPr lang="en-GB" b="1" spc="-10">
                <a:solidFill>
                  <a:schemeClr val="accent5"/>
                </a:solidFill>
                <a:latin typeface="Arial"/>
                <a:cs typeface="Arial"/>
                <a:hlinkClick r:id="rId4" action="ppaction://hlinksldjump">
                  <a:extLst>
                    <a:ext uri="{A12FA001-AC4F-418D-AE19-62706E023703}">
                      <ahyp:hlinkClr xmlns:ahyp="http://schemas.microsoft.com/office/drawing/2018/hyperlinkcolor" val="tx"/>
                    </a:ext>
                  </a:extLst>
                </a:hlinkClick>
              </a:rPr>
              <a:t>Medical Professionals</a:t>
            </a:r>
            <a:r>
              <a:rPr lang="en-GB" b="1" spc="-10">
                <a:solidFill>
                  <a:srgbClr val="0000FF"/>
                </a:solidFill>
                <a:latin typeface="Arial"/>
                <a:cs typeface="Arial"/>
                <a:hlinkClick r:id="" action="ppaction://noaction">
                  <a:extLst>
                    <a:ext uri="{A12FA001-AC4F-418D-AE19-62706E023703}">
                      <ahyp:hlinkClr xmlns:ahyp="http://schemas.microsoft.com/office/drawing/2018/hyperlinkcolor" val="tx"/>
                    </a:ext>
                  </a:extLst>
                </a:hlinkClick>
              </a:rPr>
              <a:t> </a:t>
            </a:r>
            <a:r>
              <a:rPr lang="en-GB" sz="1800" b="1" spc="-10">
                <a:solidFill>
                  <a:schemeClr val="accent5"/>
                </a:solidFill>
                <a:latin typeface="Arial"/>
                <a:cs typeface="Arial"/>
                <a:hlinkClick r:id="" action="ppaction://noaction">
                  <a:extLst>
                    <a:ext uri="{A12FA001-AC4F-418D-AE19-62706E023703}">
                      <ahyp:hlinkClr xmlns:ahyp="http://schemas.microsoft.com/office/drawing/2018/hyperlinkcolor" val="tx"/>
                    </a:ext>
                  </a:extLst>
                </a:hlinkClick>
              </a:rPr>
              <a:t>Career Pathway</a:t>
            </a:r>
            <a:endParaRPr lang="en-US" sz="1800">
              <a:solidFill>
                <a:schemeClr val="accent5"/>
              </a:solidFill>
              <a:latin typeface="Arial"/>
              <a:cs typeface="Arial"/>
              <a:hlinkClick r:id="" action="ppaction://noaction">
                <a:extLst>
                  <a:ext uri="{A12FA001-AC4F-418D-AE19-62706E023703}">
                    <ahyp:hlinkClr xmlns:ahyp="http://schemas.microsoft.com/office/drawing/2018/hyperlinkcolor" val="tx"/>
                  </a:ext>
                </a:extLst>
              </a:hlinkClick>
            </a:endParaRPr>
          </a:p>
        </p:txBody>
      </p:sp>
      <p:pic>
        <p:nvPicPr>
          <p:cNvPr id="35" name="Picture 34" descr="A logo with colorful people&#10;&#10;Description automatically generated">
            <a:hlinkClick r:id="rId5"/>
            <a:extLst>
              <a:ext uri="{FF2B5EF4-FFF2-40B4-BE49-F238E27FC236}">
                <a16:creationId xmlns:a16="http://schemas.microsoft.com/office/drawing/2014/main" id="{9DEEAA82-D01E-AC6B-B27C-D14B0F5046F6}"/>
              </a:ext>
            </a:extLst>
          </p:cNvPr>
          <p:cNvPicPr>
            <a:picLocks noChangeAspect="1"/>
          </p:cNvPicPr>
          <p:nvPr/>
        </p:nvPicPr>
        <p:blipFill>
          <a:blip r:embed="rId6"/>
          <a:stretch>
            <a:fillRect/>
          </a:stretch>
        </p:blipFill>
        <p:spPr>
          <a:xfrm>
            <a:off x="0" y="4972"/>
            <a:ext cx="2138989" cy="1096954"/>
          </a:xfrm>
          <a:prstGeom prst="rect">
            <a:avLst/>
          </a:prstGeom>
        </p:spPr>
      </p:pic>
      <p:sp>
        <p:nvSpPr>
          <p:cNvPr id="48" name="object 2">
            <a:extLst>
              <a:ext uri="{FF2B5EF4-FFF2-40B4-BE49-F238E27FC236}">
                <a16:creationId xmlns:a16="http://schemas.microsoft.com/office/drawing/2014/main" id="{1C2D6A9F-6378-CFFC-5B04-CC5E77CED560}"/>
              </a:ext>
            </a:extLst>
          </p:cNvPr>
          <p:cNvSpPr txBox="1"/>
          <p:nvPr/>
        </p:nvSpPr>
        <p:spPr>
          <a:xfrm>
            <a:off x="3209289" y="2004925"/>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0" name="object 4">
            <a:extLst>
              <a:ext uri="{FF2B5EF4-FFF2-40B4-BE49-F238E27FC236}">
                <a16:creationId xmlns:a16="http://schemas.microsoft.com/office/drawing/2014/main" id="{3FC0F18A-C205-FF5E-6E61-36154EAE3BC6}"/>
              </a:ext>
            </a:extLst>
          </p:cNvPr>
          <p:cNvSpPr txBox="1"/>
          <p:nvPr/>
        </p:nvSpPr>
        <p:spPr>
          <a:xfrm>
            <a:off x="5655309" y="2004925"/>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2" name="object 5">
            <a:extLst>
              <a:ext uri="{FF2B5EF4-FFF2-40B4-BE49-F238E27FC236}">
                <a16:creationId xmlns:a16="http://schemas.microsoft.com/office/drawing/2014/main" id="{6C4C2E30-CD7A-D575-F751-51E78528E82B}"/>
              </a:ext>
            </a:extLst>
          </p:cNvPr>
          <p:cNvSpPr txBox="1"/>
          <p:nvPr/>
        </p:nvSpPr>
        <p:spPr>
          <a:xfrm>
            <a:off x="7585329" y="1898245"/>
            <a:ext cx="2120900" cy="444352"/>
          </a:xfrm>
          <a:prstGeom prst="rect">
            <a:avLst/>
          </a:prstGeom>
        </p:spPr>
        <p:txBody>
          <a:bodyPr vert="horz" wrap="square" lIns="0" tIns="13335" rIns="0" bIns="0" rtlCol="0" anchor="t">
            <a:spAutoFit/>
          </a:bodyPr>
          <a:lstStyle/>
          <a:p>
            <a:pPr marL="12700" marR="5080" indent="-1270" algn="ctr">
              <a:lnSpc>
                <a:spcPct val="100000"/>
              </a:lnSpc>
              <a:spcBef>
                <a:spcPts val="105"/>
              </a:spcBef>
            </a:pPr>
            <a:r>
              <a:rPr lang="en-GB" sz="1400" spc="-10">
                <a:solidFill>
                  <a:srgbClr val="202C3A"/>
                </a:solidFill>
                <a:latin typeface="Arial Black"/>
                <a:cs typeface="Arial Black"/>
              </a:rPr>
              <a:t>Supervision</a:t>
            </a:r>
            <a:r>
              <a:rPr sz="1400" spc="-10">
                <a:solidFill>
                  <a:srgbClr val="202C3A"/>
                </a:solidFill>
                <a:latin typeface="Arial Black"/>
                <a:cs typeface="Arial Black"/>
              </a:rPr>
              <a:t> requirements</a:t>
            </a:r>
            <a:endParaRPr sz="1400">
              <a:latin typeface="Arial Black"/>
              <a:cs typeface="Arial Black"/>
            </a:endParaRPr>
          </a:p>
        </p:txBody>
      </p:sp>
      <p:pic>
        <p:nvPicPr>
          <p:cNvPr id="54" name="object 8">
            <a:extLst>
              <a:ext uri="{FF2B5EF4-FFF2-40B4-BE49-F238E27FC236}">
                <a16:creationId xmlns:a16="http://schemas.microsoft.com/office/drawing/2014/main" id="{F2318F75-56B1-2CBA-6D02-67BB56EAEB8E}"/>
              </a:ext>
            </a:extLst>
          </p:cNvPr>
          <p:cNvPicPr/>
          <p:nvPr/>
        </p:nvPicPr>
        <p:blipFill>
          <a:blip r:embed="rId7" cstate="print"/>
          <a:stretch>
            <a:fillRect/>
          </a:stretch>
        </p:blipFill>
        <p:spPr>
          <a:xfrm>
            <a:off x="5942076" y="1198984"/>
            <a:ext cx="722376" cy="720851"/>
          </a:xfrm>
          <a:prstGeom prst="rect">
            <a:avLst/>
          </a:prstGeom>
        </p:spPr>
      </p:pic>
      <p:pic>
        <p:nvPicPr>
          <p:cNvPr id="56" name="object 9">
            <a:extLst>
              <a:ext uri="{FF2B5EF4-FFF2-40B4-BE49-F238E27FC236}">
                <a16:creationId xmlns:a16="http://schemas.microsoft.com/office/drawing/2014/main" id="{EB2E5457-305C-EFC5-4B5D-2ABE2E32519D}"/>
              </a:ext>
            </a:extLst>
          </p:cNvPr>
          <p:cNvPicPr/>
          <p:nvPr/>
        </p:nvPicPr>
        <p:blipFill>
          <a:blip r:embed="rId8" cstate="print"/>
          <a:stretch>
            <a:fillRect/>
          </a:stretch>
        </p:blipFill>
        <p:spPr>
          <a:xfrm>
            <a:off x="3585971" y="1262992"/>
            <a:ext cx="720851" cy="719327"/>
          </a:xfrm>
          <a:prstGeom prst="rect">
            <a:avLst/>
          </a:prstGeom>
        </p:spPr>
      </p:pic>
      <p:pic>
        <p:nvPicPr>
          <p:cNvPr id="58" name="object 10">
            <a:extLst>
              <a:ext uri="{FF2B5EF4-FFF2-40B4-BE49-F238E27FC236}">
                <a16:creationId xmlns:a16="http://schemas.microsoft.com/office/drawing/2014/main" id="{7C06F606-4FB8-8EBE-784A-DFDFE3FEF82A}"/>
              </a:ext>
            </a:extLst>
          </p:cNvPr>
          <p:cNvPicPr/>
          <p:nvPr/>
        </p:nvPicPr>
        <p:blipFill>
          <a:blip r:embed="rId9" cstate="print"/>
          <a:stretch>
            <a:fillRect/>
          </a:stretch>
        </p:blipFill>
        <p:spPr>
          <a:xfrm>
            <a:off x="10472817" y="1266921"/>
            <a:ext cx="722376" cy="720851"/>
          </a:xfrm>
          <a:prstGeom prst="rect">
            <a:avLst/>
          </a:prstGeom>
        </p:spPr>
      </p:pic>
      <p:pic>
        <p:nvPicPr>
          <p:cNvPr id="60" name="object 11">
            <a:extLst>
              <a:ext uri="{FF2B5EF4-FFF2-40B4-BE49-F238E27FC236}">
                <a16:creationId xmlns:a16="http://schemas.microsoft.com/office/drawing/2014/main" id="{9043C611-6C69-2040-28E6-425A9194789E}"/>
              </a:ext>
            </a:extLst>
          </p:cNvPr>
          <p:cNvPicPr/>
          <p:nvPr/>
        </p:nvPicPr>
        <p:blipFill>
          <a:blip r:embed="rId10" cstate="print"/>
          <a:stretch>
            <a:fillRect/>
          </a:stretch>
        </p:blipFill>
        <p:spPr>
          <a:xfrm>
            <a:off x="8284464" y="1198984"/>
            <a:ext cx="720851" cy="720851"/>
          </a:xfrm>
          <a:prstGeom prst="rect">
            <a:avLst/>
          </a:prstGeom>
        </p:spPr>
      </p:pic>
      <p:sp>
        <p:nvSpPr>
          <p:cNvPr id="62" name="object 6">
            <a:extLst>
              <a:ext uri="{FF2B5EF4-FFF2-40B4-BE49-F238E27FC236}">
                <a16:creationId xmlns:a16="http://schemas.microsoft.com/office/drawing/2014/main" id="{C66F71CA-3581-F5C6-9EE5-BC57DCB5A8F5}"/>
              </a:ext>
            </a:extLst>
          </p:cNvPr>
          <p:cNvSpPr txBox="1"/>
          <p:nvPr/>
        </p:nvSpPr>
        <p:spPr>
          <a:xfrm>
            <a:off x="9817355" y="1965456"/>
            <a:ext cx="1881136" cy="444352"/>
          </a:xfrm>
          <a:prstGeom prst="rect">
            <a:avLst/>
          </a:prstGeom>
        </p:spPr>
        <p:txBody>
          <a:bodyPr vert="horz" wrap="square" lIns="0" tIns="13335" rIns="0" bIns="0" rtlCol="0" anchor="t">
            <a:spAutoFit/>
          </a:bodyPr>
          <a:lstStyle/>
          <a:p>
            <a:pPr marL="12700" marR="5080" indent="-3810" algn="ctr">
              <a:spcBef>
                <a:spcPts val="105"/>
              </a:spcBef>
            </a:pPr>
            <a:r>
              <a:rPr lang="en-GB" sz="1400">
                <a:solidFill>
                  <a:srgbClr val="202C3A"/>
                </a:solidFill>
                <a:latin typeface="Arial Black"/>
                <a:cs typeface="Arial Black"/>
              </a:rPr>
              <a:t>Key roles and responsibilities</a:t>
            </a:r>
            <a:endParaRPr sz="1400" spc="-10">
              <a:solidFill>
                <a:srgbClr val="202C3A"/>
              </a:solidFill>
              <a:latin typeface="Arial Black"/>
              <a:cs typeface="Arial Black"/>
            </a:endParaRPr>
          </a:p>
        </p:txBody>
      </p:sp>
      <p:sp>
        <p:nvSpPr>
          <p:cNvPr id="55" name="object 27">
            <a:extLst>
              <a:ext uri="{FF2B5EF4-FFF2-40B4-BE49-F238E27FC236}">
                <a16:creationId xmlns:a16="http://schemas.microsoft.com/office/drawing/2014/main" id="{6E1639F8-1B49-DE44-06B7-F38232087BDC}"/>
              </a:ext>
            </a:extLst>
          </p:cNvPr>
          <p:cNvSpPr txBox="1"/>
          <p:nvPr/>
        </p:nvSpPr>
        <p:spPr>
          <a:xfrm>
            <a:off x="155675" y="3254418"/>
            <a:ext cx="2174496" cy="482183"/>
          </a:xfrm>
          <a:prstGeom prst="rect">
            <a:avLst/>
          </a:prstGeom>
          <a:solidFill>
            <a:srgbClr val="D9D9D9"/>
          </a:solidFill>
        </p:spPr>
        <p:txBody>
          <a:bodyPr vert="horz" wrap="square" lIns="0" tIns="83820" rIns="0" bIns="0" rtlCol="0" anchor="t">
            <a:spAutoFit/>
          </a:bodyPr>
          <a:lstStyle/>
          <a:p>
            <a:pPr marL="512445" marR="36195" indent="-731520" algn="ctr">
              <a:lnSpc>
                <a:spcPct val="100000"/>
              </a:lnSpc>
              <a:spcBef>
                <a:spcPts val="700"/>
              </a:spcBef>
            </a:pPr>
            <a:r>
              <a:rPr lang="en-GB" sz="1000" b="1" spc="-20">
                <a:solidFill>
                  <a:srgbClr val="BF0378"/>
                </a:solidFill>
                <a:latin typeface="Arial"/>
                <a:cs typeface="Arial"/>
                <a:hlinkClick r:id="rId11" action="ppaction://hlinksldjump">
                  <a:extLst>
                    <a:ext uri="{A12FA001-AC4F-418D-AE19-62706E023703}">
                      <ahyp:hlinkClr xmlns:ahyp="http://schemas.microsoft.com/office/drawing/2018/hyperlinkcolor" val="tx"/>
                    </a:ext>
                  </a:extLst>
                </a:hlinkClick>
              </a:rPr>
              <a:t>Qualified GP/Salaried GP</a:t>
            </a:r>
            <a:endParaRPr lang="en-US" b="1"/>
          </a:p>
          <a:p>
            <a:pPr marL="512445" marR="36195" indent="-463550" algn="ctr">
              <a:spcBef>
                <a:spcPts val="735"/>
              </a:spcBef>
            </a:pPr>
            <a:endParaRPr lang="en-GB" sz="1000" b="1" spc="-20">
              <a:solidFill>
                <a:srgbClr val="BF0378"/>
              </a:solidFill>
              <a:latin typeface="Arial"/>
              <a:cs typeface="Arial"/>
            </a:endParaRPr>
          </a:p>
        </p:txBody>
      </p:sp>
      <p:sp>
        <p:nvSpPr>
          <p:cNvPr id="4" name="TextBox 3">
            <a:extLst>
              <a:ext uri="{FF2B5EF4-FFF2-40B4-BE49-F238E27FC236}">
                <a16:creationId xmlns:a16="http://schemas.microsoft.com/office/drawing/2014/main" id="{4D3A73DC-9DF4-7FDE-DC74-BE833CA1862A}"/>
              </a:ext>
            </a:extLst>
          </p:cNvPr>
          <p:cNvSpPr txBox="1"/>
          <p:nvPr/>
        </p:nvSpPr>
        <p:spPr>
          <a:xfrm>
            <a:off x="2618338" y="2537262"/>
            <a:ext cx="2394489"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rgbClr val="111111"/>
                </a:solidFill>
                <a:highlight>
                  <a:srgbClr val="FFFFFF"/>
                </a:highlight>
                <a:latin typeface="Arial"/>
                <a:cs typeface="Arial"/>
              </a:rPr>
              <a:t>There are several routes to GP Training, and there is a pathfinder available here: </a:t>
            </a:r>
            <a:r>
              <a:rPr lang="en-US" sz="1000">
                <a:solidFill>
                  <a:srgbClr val="111111"/>
                </a:solidFill>
                <a:highlight>
                  <a:srgbClr val="FFFFFF"/>
                </a:highlight>
                <a:latin typeface="Arial"/>
                <a:cs typeface="Arial"/>
                <a:hlinkClick r:id="rId12"/>
              </a:rPr>
              <a:t>Pathfinder for doctors who wish to gain entry to the GP Register (OLD)</a:t>
            </a:r>
            <a:endParaRPr lang="en-US" sz="1000">
              <a:solidFill>
                <a:srgbClr val="111111"/>
              </a:solidFill>
              <a:highlight>
                <a:srgbClr val="FFFFFF"/>
              </a:highlight>
              <a:latin typeface="Arial"/>
              <a:cs typeface="Arial"/>
            </a:endParaRPr>
          </a:p>
          <a:p>
            <a:endParaRPr lang="en-US" sz="1000">
              <a:solidFill>
                <a:srgbClr val="111111"/>
              </a:solidFill>
              <a:highlight>
                <a:srgbClr val="FFFFFF"/>
              </a:highlight>
              <a:latin typeface="Arial"/>
              <a:cs typeface="Arial"/>
            </a:endParaRPr>
          </a:p>
          <a:p>
            <a:r>
              <a:rPr lang="en-US" sz="1000">
                <a:solidFill>
                  <a:srgbClr val="111111"/>
                </a:solidFill>
                <a:highlight>
                  <a:srgbClr val="FFFFFF"/>
                </a:highlight>
                <a:latin typeface="Arial"/>
                <a:cs typeface="Arial"/>
              </a:rPr>
              <a:t>The standard UK pathway is application through the National Recruitment Office on successful completion of the Foundation Programme: </a:t>
            </a:r>
            <a:r>
              <a:rPr lang="en-US" sz="1000">
                <a:solidFill>
                  <a:srgbClr val="111111"/>
                </a:solidFill>
                <a:highlight>
                  <a:srgbClr val="FFFFFF"/>
                </a:highlight>
                <a:latin typeface="Arial"/>
                <a:cs typeface="Arial"/>
                <a:hlinkClick r:id="rId13"/>
              </a:rPr>
              <a:t>GP Specialty Training recruitment | Medical Hub</a:t>
            </a:r>
          </a:p>
          <a:p>
            <a:endParaRPr lang="en-US" sz="1000">
              <a:solidFill>
                <a:srgbClr val="111111"/>
              </a:solidFill>
              <a:highlight>
                <a:srgbClr val="FFFFFF"/>
              </a:highlight>
              <a:latin typeface="Arial"/>
              <a:cs typeface="Arial"/>
            </a:endParaRPr>
          </a:p>
          <a:p>
            <a:r>
              <a:rPr lang="en-US" sz="1000">
                <a:solidFill>
                  <a:srgbClr val="111111"/>
                </a:solidFill>
                <a:highlight>
                  <a:srgbClr val="FFFFFF"/>
                </a:highlight>
                <a:latin typeface="Arial"/>
                <a:cs typeface="Arial"/>
              </a:rPr>
              <a:t>GP Resident Doctors complete a 3-year programme including 24 months of GP specific posts, and 12 months of hospital posts in a variety of clinical settings. </a:t>
            </a:r>
          </a:p>
          <a:p>
            <a:endParaRPr lang="en-US" sz="1000">
              <a:solidFill>
                <a:srgbClr val="111111"/>
              </a:solidFill>
              <a:highlight>
                <a:srgbClr val="FFFFFF"/>
              </a:highlight>
              <a:latin typeface="Arial"/>
              <a:cs typeface="Arial"/>
            </a:endParaRPr>
          </a:p>
          <a:p>
            <a:r>
              <a:rPr lang="en-US" sz="1000">
                <a:solidFill>
                  <a:srgbClr val="111111"/>
                </a:solidFill>
                <a:highlight>
                  <a:srgbClr val="FFFFFF"/>
                </a:highlight>
                <a:latin typeface="Arial"/>
                <a:cs typeface="Arial"/>
              </a:rPr>
              <a:t>On successful completion of Workplace Based Assessments, and 2 exams (Applied Knowledge Test and Simulated Consultation Assessment, then the Certificate of Completed Training is awarded by the GMC</a:t>
            </a:r>
          </a:p>
        </p:txBody>
      </p:sp>
      <p:sp>
        <p:nvSpPr>
          <p:cNvPr id="6" name="TextBox 5">
            <a:extLst>
              <a:ext uri="{FF2B5EF4-FFF2-40B4-BE49-F238E27FC236}">
                <a16:creationId xmlns:a16="http://schemas.microsoft.com/office/drawing/2014/main" id="{C0C22A03-AF39-4248-44C7-F49A378A3588}"/>
              </a:ext>
            </a:extLst>
          </p:cNvPr>
          <p:cNvSpPr txBox="1"/>
          <p:nvPr/>
        </p:nvSpPr>
        <p:spPr>
          <a:xfrm>
            <a:off x="7700462" y="2543405"/>
            <a:ext cx="2394490" cy="39395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en-US" sz="1000">
                <a:latin typeface="Arial"/>
                <a:cs typeface="Segoe UI"/>
              </a:rPr>
              <a:t>​</a:t>
            </a:r>
            <a:r>
              <a:rPr lang="en-US" sz="1000">
                <a:solidFill>
                  <a:srgbClr val="111111"/>
                </a:solidFill>
                <a:highlight>
                  <a:srgbClr val="FFFFFF"/>
                </a:highlight>
                <a:latin typeface="Arial"/>
                <a:cs typeface="Arial"/>
              </a:rPr>
              <a:t>Supervision is a cornerstone of medical training, ensuring patient safety and supporting doctor development:</a:t>
            </a:r>
            <a:endParaRPr lang="en-US" sz="1000">
              <a:solidFill>
                <a:srgbClr val="000000"/>
              </a:solidFill>
              <a:latin typeface="Arial"/>
              <a:cs typeface="Arial"/>
            </a:endParaRPr>
          </a:p>
          <a:p>
            <a:pPr algn="l"/>
            <a:endParaRPr lang="en-US" sz="1000">
              <a:solidFill>
                <a:srgbClr val="111111"/>
              </a:solidFill>
              <a:highlight>
                <a:srgbClr val="FFFFFF"/>
              </a:highlight>
              <a:latin typeface="Arial"/>
              <a:cs typeface="Arial"/>
            </a:endParaRPr>
          </a:p>
          <a:p>
            <a:pPr algn="l"/>
            <a:r>
              <a:rPr lang="en-US" sz="1000" b="1">
                <a:solidFill>
                  <a:srgbClr val="111111"/>
                </a:solidFill>
                <a:highlight>
                  <a:srgbClr val="FFFFFF"/>
                </a:highlight>
                <a:latin typeface="Arial"/>
                <a:cs typeface="Arial"/>
              </a:rPr>
              <a:t>Clinical Supervisor (GP or Consultant): </a:t>
            </a:r>
            <a:endParaRPr lang="en-US"/>
          </a:p>
          <a:p>
            <a:pPr algn="l"/>
            <a:r>
              <a:rPr lang="en-US" sz="1000">
                <a:solidFill>
                  <a:srgbClr val="111111"/>
                </a:solidFill>
                <a:highlight>
                  <a:srgbClr val="FFFFFF"/>
                </a:highlight>
                <a:latin typeface="Arial"/>
                <a:cs typeface="Arial"/>
              </a:rPr>
              <a:t>Provides overall responsibility for the resident doctor through their individual training post (4-6 months).  At the end of the post will provide a Clinical Supervisor Report (CSR) which provides evidence in the portfolio of progression. </a:t>
            </a:r>
          </a:p>
          <a:p>
            <a:pPr algn="l"/>
            <a:endParaRPr lang="en-US" sz="1000">
              <a:solidFill>
                <a:srgbClr val="111111"/>
              </a:solidFill>
              <a:highlight>
                <a:srgbClr val="FFFFFF"/>
              </a:highlight>
              <a:latin typeface="Arial"/>
              <a:cs typeface="Arial"/>
            </a:endParaRPr>
          </a:p>
          <a:p>
            <a:pPr algn="l"/>
            <a:r>
              <a:rPr lang="en-US" sz="1000" b="1">
                <a:solidFill>
                  <a:srgbClr val="111111"/>
                </a:solidFill>
                <a:highlight>
                  <a:srgbClr val="FFFFFF"/>
                </a:highlight>
                <a:latin typeface="Arial"/>
                <a:cs typeface="Arial"/>
              </a:rPr>
              <a:t>Educational Supervisor (GP)</a:t>
            </a:r>
            <a:r>
              <a:rPr lang="en-US" sz="1000">
                <a:solidFill>
                  <a:srgbClr val="111111"/>
                </a:solidFill>
                <a:highlight>
                  <a:srgbClr val="FFFFFF"/>
                </a:highlight>
                <a:latin typeface="Arial"/>
                <a:cs typeface="Arial"/>
              </a:rPr>
              <a:t>: Named GP who has accredited as an ES with the GMC quality processes.  The ES provides educational overview of the Resident Doctor's entire 3-year programme.  Provides twice yearly Educational Supervisor Reports, and the final "competent for licensing grading" on satisfactory completion of WPBA, AKT and SCA. </a:t>
            </a:r>
          </a:p>
          <a:p>
            <a:endParaRPr lang="en-US" sz="1000">
              <a:solidFill>
                <a:srgbClr val="111111"/>
              </a:solidFill>
              <a:highlight>
                <a:srgbClr val="FFFFFF"/>
              </a:highlight>
              <a:latin typeface="Arial"/>
              <a:cs typeface="Segoe UI"/>
            </a:endParaRPr>
          </a:p>
        </p:txBody>
      </p:sp>
      <p:sp>
        <p:nvSpPr>
          <p:cNvPr id="7" name="TextBox 6">
            <a:extLst>
              <a:ext uri="{FF2B5EF4-FFF2-40B4-BE49-F238E27FC236}">
                <a16:creationId xmlns:a16="http://schemas.microsoft.com/office/drawing/2014/main" id="{C1F02BDE-D287-F88B-D764-D3F084AA4782}"/>
              </a:ext>
            </a:extLst>
          </p:cNvPr>
          <p:cNvSpPr txBox="1"/>
          <p:nvPr/>
        </p:nvSpPr>
        <p:spPr>
          <a:xfrm>
            <a:off x="5166968" y="2543405"/>
            <a:ext cx="2394488"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solidFill>
                  <a:srgbClr val="111111"/>
                </a:solidFill>
                <a:highlight>
                  <a:srgbClr val="FFFFFF"/>
                </a:highlight>
                <a:latin typeface="Arial"/>
                <a:ea typeface="Calibri"/>
                <a:cs typeface="Arial"/>
              </a:rPr>
              <a:t>Progression</a:t>
            </a:r>
            <a:r>
              <a:rPr lang="en-US" sz="1000">
                <a:solidFill>
                  <a:srgbClr val="111111"/>
                </a:solidFill>
                <a:highlight>
                  <a:srgbClr val="FFFFFF"/>
                </a:highlight>
                <a:latin typeface="Arial"/>
                <a:cs typeface="Arial"/>
              </a:rPr>
              <a:t> through the GP Training Programme is regularly assessed:</a:t>
            </a:r>
            <a:endParaRPr lang="en-US" sz="1000">
              <a:solidFill>
                <a:srgbClr val="0000FE"/>
              </a:solidFill>
              <a:highlight>
                <a:srgbClr val="FFFFFF"/>
              </a:highlight>
              <a:latin typeface="Arial"/>
              <a:cs typeface="Arial"/>
            </a:endParaRPr>
          </a:p>
          <a:p>
            <a:pPr algn="l"/>
            <a:endParaRPr lang="en-US" sz="1000">
              <a:solidFill>
                <a:srgbClr val="111111"/>
              </a:solidFill>
              <a:highlight>
                <a:srgbClr val="FFFFFF"/>
              </a:highlight>
              <a:latin typeface="Arial"/>
              <a:cs typeface="Arial"/>
            </a:endParaRPr>
          </a:p>
          <a:p>
            <a:pPr marL="171450" indent="-171450" algn="l">
              <a:buFont typeface="Arial" panose="020B0604020202020204" pitchFamily="34" charset="0"/>
              <a:buChar char="•"/>
            </a:pPr>
            <a:r>
              <a:rPr lang="en-US" sz="1000" b="1">
                <a:solidFill>
                  <a:srgbClr val="111111"/>
                </a:solidFill>
                <a:highlight>
                  <a:srgbClr val="FFFFFF"/>
                </a:highlight>
                <a:latin typeface="Arial"/>
                <a:cs typeface="Arial"/>
              </a:rPr>
              <a:t>Workplace Based Assessments</a:t>
            </a:r>
            <a:r>
              <a:rPr lang="en-US" sz="1000">
                <a:solidFill>
                  <a:srgbClr val="111111"/>
                </a:solidFill>
                <a:highlight>
                  <a:srgbClr val="FFFFFF"/>
                </a:highlight>
                <a:latin typeface="Arial"/>
                <a:cs typeface="Arial"/>
              </a:rPr>
              <a:t>: </a:t>
            </a:r>
          </a:p>
          <a:p>
            <a:pPr algn="l"/>
            <a:r>
              <a:rPr lang="en-US" sz="1000">
                <a:solidFill>
                  <a:srgbClr val="111111"/>
                </a:solidFill>
                <a:highlight>
                  <a:srgbClr val="FFFFFF"/>
                </a:highlight>
                <a:latin typeface="Arial"/>
                <a:cs typeface="Arial"/>
              </a:rPr>
              <a:t>     All 3 years </a:t>
            </a:r>
            <a:r>
              <a:rPr lang="en-US" sz="1000">
                <a:solidFill>
                  <a:srgbClr val="291EFF"/>
                </a:solidFill>
                <a:highlight>
                  <a:srgbClr val="FFFFFF"/>
                </a:highlight>
                <a:latin typeface="Arial"/>
                <a:cs typeface="Arial"/>
                <a:hlinkClick r:id="rId14">
                  <a:extLst>
                    <a:ext uri="{A12FA001-AC4F-418D-AE19-62706E023703}">
                      <ahyp:hlinkClr xmlns:ahyp="http://schemas.microsoft.com/office/drawing/2018/hyperlinkcolor" val="tx"/>
                    </a:ext>
                  </a:extLst>
                </a:hlinkClick>
              </a:rPr>
              <a:t>WPBA assessments</a:t>
            </a:r>
            <a:r>
              <a:rPr lang="en-US" sz="1000">
                <a:solidFill>
                  <a:srgbClr val="291EFF"/>
                </a:solidFill>
                <a:highlight>
                  <a:srgbClr val="FFFFFF"/>
                </a:highlight>
                <a:latin typeface="Arial"/>
                <a:cs typeface="Arial"/>
              </a:rPr>
              <a:t> </a:t>
            </a:r>
          </a:p>
          <a:p>
            <a:pPr algn="l"/>
            <a:r>
              <a:rPr lang="en-US" sz="1000">
                <a:solidFill>
                  <a:srgbClr val="291EFF"/>
                </a:solidFill>
                <a:highlight>
                  <a:srgbClr val="FFFFFF"/>
                </a:highlight>
                <a:latin typeface="Arial"/>
                <a:cs typeface="Arial"/>
              </a:rPr>
              <a:t>     </a:t>
            </a:r>
            <a:r>
              <a:rPr lang="en-US" sz="1000">
                <a:solidFill>
                  <a:srgbClr val="111111"/>
                </a:solidFill>
                <a:highlight>
                  <a:srgbClr val="FFFFFF"/>
                </a:highlight>
                <a:latin typeface="Arial"/>
                <a:cs typeface="Arial"/>
              </a:rPr>
              <a:t>Records are maintained on the</a:t>
            </a:r>
          </a:p>
          <a:p>
            <a:pPr algn="l"/>
            <a:r>
              <a:rPr lang="en-US" sz="1000">
                <a:solidFill>
                  <a:srgbClr val="111111"/>
                </a:solidFill>
                <a:highlight>
                  <a:srgbClr val="FFFFFF"/>
                </a:highlight>
                <a:latin typeface="Arial"/>
                <a:cs typeface="Arial"/>
              </a:rPr>
              <a:t>     RCGP e-portfolio. </a:t>
            </a:r>
            <a:endParaRPr lang="en-US" sz="1000">
              <a:latin typeface="Arial"/>
              <a:cs typeface="Arial"/>
            </a:endParaRPr>
          </a:p>
          <a:p>
            <a:pPr marL="171450" indent="-171450" algn="l">
              <a:buFont typeface="Arial" panose="020B0604020202020204" pitchFamily="34" charset="0"/>
              <a:buChar char="•"/>
            </a:pPr>
            <a:r>
              <a:rPr lang="en-US" sz="1000" b="1">
                <a:solidFill>
                  <a:srgbClr val="111111"/>
                </a:solidFill>
                <a:highlight>
                  <a:srgbClr val="FFFFFF"/>
                </a:highlight>
                <a:latin typeface="Arial"/>
                <a:cs typeface="Arial"/>
              </a:rPr>
              <a:t>Applied Knowledge Test</a:t>
            </a:r>
            <a:r>
              <a:rPr lang="en-US" sz="1000">
                <a:solidFill>
                  <a:srgbClr val="111111"/>
                </a:solidFill>
                <a:highlight>
                  <a:srgbClr val="FFFFFF"/>
                </a:highlight>
                <a:latin typeface="Arial"/>
                <a:cs typeface="Arial"/>
              </a:rPr>
              <a:t> (From Year 2) </a:t>
            </a:r>
            <a:r>
              <a:rPr lang="en-US" sz="1000">
                <a:solidFill>
                  <a:srgbClr val="111111"/>
                </a:solidFill>
                <a:highlight>
                  <a:srgbClr val="FFFFFF"/>
                </a:highlight>
                <a:latin typeface="Arial"/>
                <a:cs typeface="Arial"/>
                <a:hlinkClick r:id="rId15"/>
              </a:rPr>
              <a:t>Applied Knowledge Test</a:t>
            </a:r>
            <a:endParaRPr lang="en-US" sz="1000">
              <a:solidFill>
                <a:srgbClr val="111111"/>
              </a:solidFill>
              <a:highlight>
                <a:srgbClr val="FFFFFF"/>
              </a:highlight>
              <a:latin typeface="Arial"/>
              <a:cs typeface="Arial"/>
            </a:endParaRPr>
          </a:p>
          <a:p>
            <a:pPr marL="171450" indent="-171450" algn="l">
              <a:buFont typeface="Arial" panose="020B0604020202020204" pitchFamily="34" charset="0"/>
              <a:buChar char="•"/>
            </a:pPr>
            <a:r>
              <a:rPr lang="en-US" sz="1000" b="1">
                <a:solidFill>
                  <a:srgbClr val="111111"/>
                </a:solidFill>
                <a:highlight>
                  <a:srgbClr val="FFFFFF"/>
                </a:highlight>
                <a:latin typeface="Arial"/>
                <a:cs typeface="Arial"/>
              </a:rPr>
              <a:t>Simulated Consultation Assessment</a:t>
            </a:r>
            <a:r>
              <a:rPr lang="en-US" sz="1000">
                <a:solidFill>
                  <a:srgbClr val="111111"/>
                </a:solidFill>
                <a:highlight>
                  <a:srgbClr val="FFFFFF"/>
                </a:highlight>
                <a:latin typeface="Arial"/>
                <a:cs typeface="Arial"/>
              </a:rPr>
              <a:t> (From Year 3) </a:t>
            </a:r>
            <a:r>
              <a:rPr lang="en-US" sz="1000">
                <a:solidFill>
                  <a:srgbClr val="111111"/>
                </a:solidFill>
                <a:highlight>
                  <a:srgbClr val="FFFFFF"/>
                </a:highlight>
                <a:latin typeface="Arial"/>
                <a:cs typeface="Arial"/>
                <a:hlinkClick r:id="rId16"/>
              </a:rPr>
              <a:t>Simulated Consultation Assessment (SCA)</a:t>
            </a:r>
            <a:endParaRPr lang="en-US" sz="1000">
              <a:latin typeface="Arial"/>
              <a:cs typeface="Arial"/>
            </a:endParaRPr>
          </a:p>
          <a:p>
            <a:pPr algn="l"/>
            <a:endParaRPr lang="en-US" sz="1000">
              <a:solidFill>
                <a:srgbClr val="111111"/>
              </a:solidFill>
              <a:highlight>
                <a:srgbClr val="FFFFFF"/>
              </a:highlight>
              <a:latin typeface="Arial"/>
              <a:cs typeface="Arial"/>
            </a:endParaRPr>
          </a:p>
          <a:p>
            <a:pPr algn="l"/>
            <a:r>
              <a:rPr lang="en-US" sz="1000" b="1">
                <a:solidFill>
                  <a:srgbClr val="111111"/>
                </a:solidFill>
                <a:highlight>
                  <a:srgbClr val="FFFFFF"/>
                </a:highlight>
                <a:latin typeface="Arial"/>
                <a:cs typeface="Arial"/>
              </a:rPr>
              <a:t>Annual Review of Competence Progression (ARCP)</a:t>
            </a:r>
            <a:r>
              <a:rPr lang="en-US" sz="1000">
                <a:solidFill>
                  <a:srgbClr val="111111"/>
                </a:solidFill>
                <a:highlight>
                  <a:srgbClr val="FFFFFF"/>
                </a:highlight>
                <a:latin typeface="Arial"/>
                <a:cs typeface="Arial"/>
              </a:rPr>
              <a:t>: A formal review each 12 months of training determining readiness to progress to the next training stage.</a:t>
            </a:r>
            <a:endParaRPr lang="en-US" sz="1000">
              <a:solidFill>
                <a:srgbClr val="0000FE"/>
              </a:solidFill>
              <a:highlight>
                <a:srgbClr val="FFFFFF"/>
              </a:highlight>
              <a:latin typeface="Arial"/>
              <a:cs typeface="Arial"/>
            </a:endParaRPr>
          </a:p>
          <a:p>
            <a:pPr algn="l"/>
            <a:endParaRPr lang="en-US" sz="1000">
              <a:solidFill>
                <a:srgbClr val="0000FE"/>
              </a:solidFill>
              <a:highlight>
                <a:srgbClr val="FFFFFF"/>
              </a:highlight>
              <a:latin typeface="Arial"/>
              <a:cs typeface="Arial"/>
            </a:endParaRPr>
          </a:p>
        </p:txBody>
      </p:sp>
      <p:sp>
        <p:nvSpPr>
          <p:cNvPr id="8" name="TextBox 7">
            <a:extLst>
              <a:ext uri="{FF2B5EF4-FFF2-40B4-BE49-F238E27FC236}">
                <a16:creationId xmlns:a16="http://schemas.microsoft.com/office/drawing/2014/main" id="{8A3BCAA6-DD62-3FDB-7178-7730DBBB5CAD}"/>
              </a:ext>
            </a:extLst>
          </p:cNvPr>
          <p:cNvSpPr txBox="1"/>
          <p:nvPr/>
        </p:nvSpPr>
        <p:spPr>
          <a:xfrm>
            <a:off x="9940812" y="2543249"/>
            <a:ext cx="2252421"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lgn="l">
              <a:buFont typeface="Arial" panose="020B0604020202020204" pitchFamily="34" charset="0"/>
              <a:buChar char="•"/>
            </a:pPr>
            <a:r>
              <a:rPr lang="en-US" sz="1000">
                <a:latin typeface="Arial"/>
                <a:cs typeface="Arial"/>
              </a:rPr>
              <a:t>GP Resident doctors are key members of medical teams across hospital and community settings, providing care under a level of supervision that is appropriate to their experience and capabilities. </a:t>
            </a:r>
            <a:endParaRPr lang="en-US" sz="1000">
              <a:solidFill>
                <a:srgbClr val="000000"/>
              </a:solidFill>
              <a:latin typeface="Arial"/>
              <a:cs typeface="Arial"/>
            </a:endParaRPr>
          </a:p>
          <a:p>
            <a:pPr algn="l"/>
            <a:endParaRPr lang="en-US" sz="1000">
              <a:latin typeface="Arial"/>
              <a:cs typeface="Arial"/>
            </a:endParaRPr>
          </a:p>
          <a:p>
            <a:pPr marL="171450" indent="-171450" algn="l">
              <a:buFont typeface="Arial" panose="020B0604020202020204" pitchFamily="34" charset="0"/>
              <a:buChar char="•"/>
            </a:pPr>
            <a:r>
              <a:rPr lang="en-US" sz="1000">
                <a:latin typeface="Arial"/>
                <a:cs typeface="Arial"/>
              </a:rPr>
              <a:t>They are expected to engage fully in their WPBA requirements to demonstrate progression on the curriculum: </a:t>
            </a:r>
            <a:r>
              <a:rPr lang="en-US" sz="1000">
                <a:latin typeface="Arial"/>
                <a:cs typeface="Arial"/>
                <a:hlinkClick r:id="rId17"/>
              </a:rPr>
              <a:t>GP curriculum</a:t>
            </a:r>
            <a:endParaRPr lang="en-US" sz="1000">
              <a:latin typeface="Arial"/>
              <a:cs typeface="Arial"/>
            </a:endParaRPr>
          </a:p>
          <a:p>
            <a:pPr algn="l"/>
            <a:endParaRPr lang="en-US" sz="1000">
              <a:latin typeface="Arial"/>
              <a:cs typeface="Arial"/>
            </a:endParaRPr>
          </a:p>
          <a:p>
            <a:pPr marL="171450" indent="-171450" algn="l">
              <a:buFont typeface="Arial" panose="020B0604020202020204" pitchFamily="34" charset="0"/>
              <a:buChar char="•"/>
            </a:pPr>
            <a:r>
              <a:rPr lang="en-US" sz="1000">
                <a:latin typeface="Arial"/>
                <a:cs typeface="Arial"/>
              </a:rPr>
              <a:t>The Resident Doctor contract details the time allocated to clinical duties and the time designated as structured education in the working week.</a:t>
            </a:r>
            <a:r>
              <a:rPr lang="en-US" sz="1000"/>
              <a:t> </a:t>
            </a:r>
          </a:p>
        </p:txBody>
      </p:sp>
      <p:sp>
        <p:nvSpPr>
          <p:cNvPr id="9" name="object 27">
            <a:extLst>
              <a:ext uri="{FF2B5EF4-FFF2-40B4-BE49-F238E27FC236}">
                <a16:creationId xmlns:a16="http://schemas.microsoft.com/office/drawing/2014/main" id="{0071E8C5-0F24-0120-41EB-99D8D0B13B49}"/>
              </a:ext>
            </a:extLst>
          </p:cNvPr>
          <p:cNvSpPr txBox="1"/>
          <p:nvPr/>
        </p:nvSpPr>
        <p:spPr>
          <a:xfrm>
            <a:off x="156901" y="3886465"/>
            <a:ext cx="2173269" cy="482183"/>
          </a:xfrm>
          <a:prstGeom prst="rect">
            <a:avLst/>
          </a:prstGeom>
          <a:solidFill>
            <a:srgbClr val="D9D9D9"/>
          </a:solidFill>
        </p:spPr>
        <p:txBody>
          <a:bodyPr vert="horz" wrap="square" lIns="0" tIns="83820" rIns="0" bIns="0" rtlCol="0" anchor="t">
            <a:spAutoFit/>
          </a:bodyPr>
          <a:lstStyle/>
          <a:p>
            <a:pPr marL="512445" marR="36195" indent="-731520" algn="ctr">
              <a:spcBef>
                <a:spcPts val="700"/>
              </a:spcBef>
            </a:pPr>
            <a:r>
              <a:rPr lang="en-GB" sz="1000" b="1" spc="-20">
                <a:solidFill>
                  <a:srgbClr val="BF0378"/>
                </a:solidFill>
                <a:latin typeface="Arial"/>
                <a:cs typeface="Arial"/>
                <a:hlinkClick r:id="rId18" action="ppaction://hlinksldjump">
                  <a:extLst>
                    <a:ext uri="{A12FA001-AC4F-418D-AE19-62706E023703}">
                      <ahyp:hlinkClr xmlns:ahyp="http://schemas.microsoft.com/office/drawing/2018/hyperlinkcolor" val="tx"/>
                    </a:ext>
                  </a:extLst>
                </a:hlinkClick>
              </a:rPr>
              <a:t>Locum GP</a:t>
            </a:r>
            <a:endParaRPr lang="en-US">
              <a:solidFill>
                <a:srgbClr val="BF0378"/>
              </a:solidFill>
            </a:endParaRPr>
          </a:p>
          <a:p>
            <a:pPr marL="512445" marR="36195" indent="-463550" algn="ctr">
              <a:spcBef>
                <a:spcPts val="735"/>
              </a:spcBef>
            </a:pPr>
            <a:endParaRPr lang="en-GB" sz="1000" b="1" spc="-20">
              <a:solidFill>
                <a:srgbClr val="BF0378"/>
              </a:solidFill>
              <a:latin typeface="Arial"/>
              <a:cs typeface="Arial"/>
            </a:endParaRPr>
          </a:p>
        </p:txBody>
      </p:sp>
      <p:sp>
        <p:nvSpPr>
          <p:cNvPr id="2" name="Call-out: Down Arrow 1">
            <a:extLst>
              <a:ext uri="{FF2B5EF4-FFF2-40B4-BE49-F238E27FC236}">
                <a16:creationId xmlns:a16="http://schemas.microsoft.com/office/drawing/2014/main" id="{122F8D16-B3DF-0307-0CE8-38B168C0007E}"/>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Tree>
    <p:extLst>
      <p:ext uri="{BB962C8B-B14F-4D97-AF65-F5344CB8AC3E}">
        <p14:creationId xmlns:p14="http://schemas.microsoft.com/office/powerpoint/2010/main" val="25997899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625450-61E0-FD05-D2DE-5723658042D1}"/>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6C3777E6-3EE2-0BB5-529A-E148F3B2601A}"/>
              </a:ext>
            </a:extLst>
          </p:cNvPr>
          <p:cNvSpPr/>
          <p:nvPr/>
        </p:nvSpPr>
        <p:spPr>
          <a:xfrm>
            <a:off x="2633472" y="2572511"/>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44" name="object 44">
            <a:extLst>
              <a:ext uri="{FF2B5EF4-FFF2-40B4-BE49-F238E27FC236}">
                <a16:creationId xmlns:a16="http://schemas.microsoft.com/office/drawing/2014/main" id="{53449C10-C860-0662-E1D4-58E015D739B3}"/>
              </a:ext>
            </a:extLst>
          </p:cNvPr>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41" name="object 41">
            <a:extLst>
              <a:ext uri="{FF2B5EF4-FFF2-40B4-BE49-F238E27FC236}">
                <a16:creationId xmlns:a16="http://schemas.microsoft.com/office/drawing/2014/main" id="{63D12F30-07C5-B35B-993C-C9536D4B0AE1}"/>
              </a:ext>
            </a:extLst>
          </p:cNvPr>
          <p:cNvSpPr txBox="1">
            <a:spLocks noGrp="1"/>
          </p:cNvSpPr>
          <p:nvPr>
            <p:ph type="title"/>
          </p:nvPr>
        </p:nvSpPr>
        <p:spPr>
          <a:xfrm>
            <a:off x="2332100" y="168021"/>
            <a:ext cx="7573899" cy="754053"/>
          </a:xfrm>
          <a:prstGeom prst="rect">
            <a:avLst/>
          </a:prstGeom>
        </p:spPr>
        <p:txBody>
          <a:bodyPr vert="horz" wrap="square" lIns="0" tIns="12700" rIns="0" bIns="0" rtlCol="0" anchor="t">
            <a:spAutoFit/>
          </a:bodyPr>
          <a:lstStyle/>
          <a:p>
            <a:pPr marL="12700">
              <a:lnSpc>
                <a:spcPts val="2880"/>
              </a:lnSpc>
              <a:spcBef>
                <a:spcPts val="100"/>
              </a:spcBef>
            </a:pPr>
            <a:r>
              <a:rPr lang="en-GB" sz="2400" b="0">
                <a:solidFill>
                  <a:schemeClr val="accent5"/>
                </a:solidFill>
                <a:latin typeface="Arial Black"/>
              </a:rPr>
              <a:t>Salaried GP</a:t>
            </a:r>
            <a:endParaRPr lang="en-US">
              <a:solidFill>
                <a:schemeClr val="accent5"/>
              </a:solidFill>
            </a:endParaRPr>
          </a:p>
          <a:p>
            <a:pPr marL="76200"/>
            <a:r>
              <a:rPr sz="2400">
                <a:solidFill>
                  <a:srgbClr val="202C3A"/>
                </a:solidFill>
              </a:rPr>
              <a:t>Find</a:t>
            </a:r>
            <a:r>
              <a:rPr sz="2400" spc="-35">
                <a:solidFill>
                  <a:srgbClr val="202C3A"/>
                </a:solidFill>
              </a:rPr>
              <a:t> </a:t>
            </a:r>
            <a:r>
              <a:rPr sz="2400">
                <a:solidFill>
                  <a:srgbClr val="202C3A"/>
                </a:solidFill>
              </a:rPr>
              <a:t>out</a:t>
            </a:r>
            <a:r>
              <a:rPr sz="2400" spc="-20">
                <a:solidFill>
                  <a:srgbClr val="202C3A"/>
                </a:solidFill>
              </a:rPr>
              <a:t> </a:t>
            </a:r>
            <a:r>
              <a:rPr sz="2400">
                <a:solidFill>
                  <a:srgbClr val="202C3A"/>
                </a:solidFill>
              </a:rPr>
              <a:t>more</a:t>
            </a:r>
            <a:r>
              <a:rPr sz="2400" spc="-25">
                <a:solidFill>
                  <a:srgbClr val="202C3A"/>
                </a:solidFill>
              </a:rPr>
              <a:t> </a:t>
            </a:r>
            <a:r>
              <a:rPr sz="2400">
                <a:solidFill>
                  <a:srgbClr val="202C3A"/>
                </a:solidFill>
              </a:rPr>
              <a:t>about</a:t>
            </a:r>
            <a:r>
              <a:rPr sz="2400" spc="-15">
                <a:solidFill>
                  <a:srgbClr val="202C3A"/>
                </a:solidFill>
              </a:rPr>
              <a:t> </a:t>
            </a:r>
            <a:r>
              <a:rPr sz="2400">
                <a:solidFill>
                  <a:srgbClr val="202C3A"/>
                </a:solidFill>
              </a:rPr>
              <a:t>the</a:t>
            </a:r>
            <a:r>
              <a:rPr lang="en-GB" sz="2400">
                <a:solidFill>
                  <a:srgbClr val="202C3A"/>
                </a:solidFill>
              </a:rPr>
              <a:t> </a:t>
            </a:r>
            <a:r>
              <a:rPr lang="en-GB" sz="2400">
                <a:solidFill>
                  <a:srgbClr val="202C3A"/>
                </a:solidFill>
                <a:hlinkClick r:id="rId3"/>
              </a:rPr>
              <a:t>General Practitioners (GP)</a:t>
            </a:r>
            <a:endParaRPr sz="2400">
              <a:solidFill>
                <a:srgbClr val="0070C0"/>
              </a:solidFill>
              <a:hlinkClick r:id="rId4">
                <a:extLst>
                  <a:ext uri="{A12FA001-AC4F-418D-AE19-62706E023703}">
                    <ahyp:hlinkClr xmlns:ahyp="http://schemas.microsoft.com/office/drawing/2018/hyperlinkcolor" val="tx"/>
                  </a:ext>
                </a:extLst>
              </a:hlinkClick>
            </a:endParaRPr>
          </a:p>
        </p:txBody>
      </p:sp>
      <p:sp>
        <p:nvSpPr>
          <p:cNvPr id="42" name="object 42">
            <a:extLst>
              <a:ext uri="{FF2B5EF4-FFF2-40B4-BE49-F238E27FC236}">
                <a16:creationId xmlns:a16="http://schemas.microsoft.com/office/drawing/2014/main" id="{A63AFFB6-EADF-2EBA-1D67-526AA28454FA}"/>
              </a:ext>
            </a:extLst>
          </p:cNvPr>
          <p:cNvSpPr txBox="1"/>
          <p:nvPr/>
        </p:nvSpPr>
        <p:spPr>
          <a:xfrm>
            <a:off x="9706229" y="94221"/>
            <a:ext cx="2435861" cy="559127"/>
          </a:xfrm>
          <a:prstGeom prst="rect">
            <a:avLst/>
          </a:prstGeom>
        </p:spPr>
        <p:txBody>
          <a:bodyPr vert="horz" wrap="square" lIns="0" tIns="12700" rIns="0" bIns="0" rtlCol="0">
            <a:spAutoFit/>
          </a:bodyPr>
          <a:lstStyle/>
          <a:p>
            <a:pPr marR="7620" algn="r">
              <a:lnSpc>
                <a:spcPts val="2150"/>
              </a:lnSpc>
              <a:spcBef>
                <a:spcPts val="100"/>
              </a:spcBef>
            </a:pPr>
            <a:r>
              <a:rPr lang="en-GB" sz="1800" b="1" spc="-10">
                <a:solidFill>
                  <a:schemeClr val="accent5"/>
                </a:solidFill>
                <a:latin typeface="Arial"/>
                <a:cs typeface="Arial"/>
                <a:hlinkClick r:id="rId5" action="ppaction://hlinksldjump">
                  <a:extLst>
                    <a:ext uri="{A12FA001-AC4F-418D-AE19-62706E023703}">
                      <ahyp:hlinkClr xmlns:ahyp="http://schemas.microsoft.com/office/drawing/2018/hyperlinkcolor" val="tx"/>
                    </a:ext>
                  </a:extLst>
                </a:hlinkClick>
              </a:rPr>
              <a:t>Medical Professionals Career Pathway</a:t>
            </a:r>
            <a:endParaRPr lang="en-GB" sz="1800" b="1" spc="-10">
              <a:solidFill>
                <a:schemeClr val="accent5"/>
              </a:solidFill>
              <a:latin typeface="Arial"/>
              <a:cs typeface="Arial"/>
            </a:endParaRPr>
          </a:p>
        </p:txBody>
      </p:sp>
      <p:pic>
        <p:nvPicPr>
          <p:cNvPr id="35" name="Picture 34" descr="A logo with colorful people&#10;&#10;Description automatically generated">
            <a:hlinkClick r:id="rId6"/>
            <a:extLst>
              <a:ext uri="{FF2B5EF4-FFF2-40B4-BE49-F238E27FC236}">
                <a16:creationId xmlns:a16="http://schemas.microsoft.com/office/drawing/2014/main" id="{19F3C36B-4036-4349-5B2E-F4D5D59BE9C8}"/>
              </a:ext>
            </a:extLst>
          </p:cNvPr>
          <p:cNvPicPr>
            <a:picLocks noChangeAspect="1"/>
          </p:cNvPicPr>
          <p:nvPr/>
        </p:nvPicPr>
        <p:blipFill>
          <a:blip r:embed="rId7"/>
          <a:stretch>
            <a:fillRect/>
          </a:stretch>
        </p:blipFill>
        <p:spPr>
          <a:xfrm>
            <a:off x="-1" y="0"/>
            <a:ext cx="2220686" cy="1138851"/>
          </a:xfrm>
          <a:prstGeom prst="rect">
            <a:avLst/>
          </a:prstGeom>
        </p:spPr>
      </p:pic>
      <p:sp>
        <p:nvSpPr>
          <p:cNvPr id="48" name="object 2">
            <a:extLst>
              <a:ext uri="{FF2B5EF4-FFF2-40B4-BE49-F238E27FC236}">
                <a16:creationId xmlns:a16="http://schemas.microsoft.com/office/drawing/2014/main" id="{6F2B2DA7-7065-BB69-090D-A83420CA41A7}"/>
              </a:ext>
            </a:extLst>
          </p:cNvPr>
          <p:cNvSpPr txBox="1"/>
          <p:nvPr/>
        </p:nvSpPr>
        <p:spPr>
          <a:xfrm>
            <a:off x="3209289" y="2004925"/>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0" name="object 4">
            <a:extLst>
              <a:ext uri="{FF2B5EF4-FFF2-40B4-BE49-F238E27FC236}">
                <a16:creationId xmlns:a16="http://schemas.microsoft.com/office/drawing/2014/main" id="{F8CEFD4B-084F-6571-F340-348D832577BB}"/>
              </a:ext>
            </a:extLst>
          </p:cNvPr>
          <p:cNvSpPr txBox="1"/>
          <p:nvPr/>
        </p:nvSpPr>
        <p:spPr>
          <a:xfrm>
            <a:off x="5655309" y="2004925"/>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2" name="object 5">
            <a:extLst>
              <a:ext uri="{FF2B5EF4-FFF2-40B4-BE49-F238E27FC236}">
                <a16:creationId xmlns:a16="http://schemas.microsoft.com/office/drawing/2014/main" id="{B3AE1EF8-04A3-56B9-4610-3AA881F4D3CE}"/>
              </a:ext>
            </a:extLst>
          </p:cNvPr>
          <p:cNvSpPr txBox="1"/>
          <p:nvPr/>
        </p:nvSpPr>
        <p:spPr>
          <a:xfrm>
            <a:off x="7585329" y="1898245"/>
            <a:ext cx="2120900" cy="444352"/>
          </a:xfrm>
          <a:prstGeom prst="rect">
            <a:avLst/>
          </a:prstGeom>
        </p:spPr>
        <p:txBody>
          <a:bodyPr vert="horz" wrap="square" lIns="0" tIns="13335" rIns="0" bIns="0" rtlCol="0" anchor="t">
            <a:spAutoFit/>
          </a:bodyPr>
          <a:lstStyle/>
          <a:p>
            <a:pPr marL="12700" marR="5080" indent="-1270" algn="ctr">
              <a:lnSpc>
                <a:spcPct val="100000"/>
              </a:lnSpc>
              <a:spcBef>
                <a:spcPts val="105"/>
              </a:spcBef>
            </a:pPr>
            <a:r>
              <a:rPr lang="en-GB" sz="1400" spc="-10">
                <a:solidFill>
                  <a:srgbClr val="202C3A"/>
                </a:solidFill>
                <a:latin typeface="Arial Black"/>
                <a:cs typeface="Arial Black"/>
              </a:rPr>
              <a:t>Supervision</a:t>
            </a:r>
            <a:r>
              <a:rPr sz="1400" spc="-10">
                <a:solidFill>
                  <a:srgbClr val="202C3A"/>
                </a:solidFill>
                <a:latin typeface="Arial Black"/>
                <a:cs typeface="Arial Black"/>
              </a:rPr>
              <a:t> requirements</a:t>
            </a:r>
            <a:endParaRPr sz="1400">
              <a:latin typeface="Arial Black"/>
              <a:cs typeface="Arial Black"/>
            </a:endParaRPr>
          </a:p>
        </p:txBody>
      </p:sp>
      <p:pic>
        <p:nvPicPr>
          <p:cNvPr id="54" name="object 8">
            <a:extLst>
              <a:ext uri="{FF2B5EF4-FFF2-40B4-BE49-F238E27FC236}">
                <a16:creationId xmlns:a16="http://schemas.microsoft.com/office/drawing/2014/main" id="{AA49BF79-1EA9-9E2E-28FC-96DAD6496DA0}"/>
              </a:ext>
            </a:extLst>
          </p:cNvPr>
          <p:cNvPicPr/>
          <p:nvPr/>
        </p:nvPicPr>
        <p:blipFill>
          <a:blip r:embed="rId8" cstate="print"/>
          <a:stretch>
            <a:fillRect/>
          </a:stretch>
        </p:blipFill>
        <p:spPr>
          <a:xfrm>
            <a:off x="5942076" y="1198984"/>
            <a:ext cx="722376" cy="720851"/>
          </a:xfrm>
          <a:prstGeom prst="rect">
            <a:avLst/>
          </a:prstGeom>
        </p:spPr>
      </p:pic>
      <p:pic>
        <p:nvPicPr>
          <p:cNvPr id="56" name="object 9">
            <a:extLst>
              <a:ext uri="{FF2B5EF4-FFF2-40B4-BE49-F238E27FC236}">
                <a16:creationId xmlns:a16="http://schemas.microsoft.com/office/drawing/2014/main" id="{F68C2D38-C470-A4E0-9090-15678604570C}"/>
              </a:ext>
            </a:extLst>
          </p:cNvPr>
          <p:cNvPicPr/>
          <p:nvPr/>
        </p:nvPicPr>
        <p:blipFill>
          <a:blip r:embed="rId9" cstate="print"/>
          <a:stretch>
            <a:fillRect/>
          </a:stretch>
        </p:blipFill>
        <p:spPr>
          <a:xfrm>
            <a:off x="3585971" y="1262992"/>
            <a:ext cx="720851" cy="719327"/>
          </a:xfrm>
          <a:prstGeom prst="rect">
            <a:avLst/>
          </a:prstGeom>
        </p:spPr>
      </p:pic>
      <p:pic>
        <p:nvPicPr>
          <p:cNvPr id="58" name="object 10">
            <a:extLst>
              <a:ext uri="{FF2B5EF4-FFF2-40B4-BE49-F238E27FC236}">
                <a16:creationId xmlns:a16="http://schemas.microsoft.com/office/drawing/2014/main" id="{37962DB0-94EA-B12E-7A56-B04D0681F273}"/>
              </a:ext>
            </a:extLst>
          </p:cNvPr>
          <p:cNvPicPr/>
          <p:nvPr/>
        </p:nvPicPr>
        <p:blipFill>
          <a:blip r:embed="rId10" cstate="print"/>
          <a:stretch>
            <a:fillRect/>
          </a:stretch>
        </p:blipFill>
        <p:spPr>
          <a:xfrm>
            <a:off x="10472817" y="1266921"/>
            <a:ext cx="722376" cy="720851"/>
          </a:xfrm>
          <a:prstGeom prst="rect">
            <a:avLst/>
          </a:prstGeom>
        </p:spPr>
      </p:pic>
      <p:pic>
        <p:nvPicPr>
          <p:cNvPr id="60" name="object 11">
            <a:extLst>
              <a:ext uri="{FF2B5EF4-FFF2-40B4-BE49-F238E27FC236}">
                <a16:creationId xmlns:a16="http://schemas.microsoft.com/office/drawing/2014/main" id="{DF8706B9-BBCB-2FB1-EBDF-F9EF855D0385}"/>
              </a:ext>
            </a:extLst>
          </p:cNvPr>
          <p:cNvPicPr/>
          <p:nvPr/>
        </p:nvPicPr>
        <p:blipFill>
          <a:blip r:embed="rId11" cstate="print"/>
          <a:stretch>
            <a:fillRect/>
          </a:stretch>
        </p:blipFill>
        <p:spPr>
          <a:xfrm>
            <a:off x="8284464" y="1198984"/>
            <a:ext cx="720851" cy="720851"/>
          </a:xfrm>
          <a:prstGeom prst="rect">
            <a:avLst/>
          </a:prstGeom>
        </p:spPr>
      </p:pic>
      <p:sp>
        <p:nvSpPr>
          <p:cNvPr id="62" name="object 6">
            <a:extLst>
              <a:ext uri="{FF2B5EF4-FFF2-40B4-BE49-F238E27FC236}">
                <a16:creationId xmlns:a16="http://schemas.microsoft.com/office/drawing/2014/main" id="{FAB0D79E-A573-2EE3-79B3-605D9FAAD266}"/>
              </a:ext>
            </a:extLst>
          </p:cNvPr>
          <p:cNvSpPr txBox="1"/>
          <p:nvPr/>
        </p:nvSpPr>
        <p:spPr>
          <a:xfrm>
            <a:off x="9817355" y="1965456"/>
            <a:ext cx="1881136" cy="444352"/>
          </a:xfrm>
          <a:prstGeom prst="rect">
            <a:avLst/>
          </a:prstGeom>
        </p:spPr>
        <p:txBody>
          <a:bodyPr vert="horz" wrap="square" lIns="0" tIns="13335" rIns="0" bIns="0" rtlCol="0" anchor="t">
            <a:spAutoFit/>
          </a:bodyPr>
          <a:lstStyle/>
          <a:p>
            <a:pPr marL="12700" marR="5080" indent="-3810" algn="ctr">
              <a:spcBef>
                <a:spcPts val="105"/>
              </a:spcBef>
            </a:pPr>
            <a:r>
              <a:rPr lang="en-GB" sz="1400">
                <a:solidFill>
                  <a:srgbClr val="202C3A"/>
                </a:solidFill>
                <a:latin typeface="Arial Black"/>
                <a:cs typeface="Arial Black"/>
              </a:rPr>
              <a:t>Key roles and responsibilities</a:t>
            </a:r>
            <a:endParaRPr sz="1400" spc="-10">
              <a:solidFill>
                <a:srgbClr val="202C3A"/>
              </a:solidFill>
              <a:latin typeface="Arial Black"/>
              <a:cs typeface="Arial Black"/>
            </a:endParaRPr>
          </a:p>
        </p:txBody>
      </p:sp>
      <p:sp>
        <p:nvSpPr>
          <p:cNvPr id="57" name="object 27">
            <a:extLst>
              <a:ext uri="{FF2B5EF4-FFF2-40B4-BE49-F238E27FC236}">
                <a16:creationId xmlns:a16="http://schemas.microsoft.com/office/drawing/2014/main" id="{7D964FF4-4C74-F457-31D8-B37213C73D55}"/>
              </a:ext>
            </a:extLst>
          </p:cNvPr>
          <p:cNvSpPr txBox="1"/>
          <p:nvPr/>
        </p:nvSpPr>
        <p:spPr>
          <a:xfrm>
            <a:off x="101603" y="3142484"/>
            <a:ext cx="2228568" cy="392415"/>
          </a:xfrm>
          <a:prstGeom prst="rect">
            <a:avLst/>
          </a:prstGeom>
          <a:solidFill>
            <a:srgbClr val="D9D9D9"/>
          </a:solidFill>
        </p:spPr>
        <p:txBody>
          <a:bodyPr vert="horz" wrap="square" lIns="0" tIns="8382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BF0378"/>
                </a:solidFill>
                <a:effectLst/>
                <a:uLnTx/>
                <a:uFillTx/>
                <a:latin typeface="Arial"/>
                <a:ea typeface="+mn-ea"/>
                <a:cs typeface="Arial"/>
                <a:hlinkClick r:id="rId12" action="ppaction://hlinksldjump">
                  <a:extLst>
                    <a:ext uri="{A12FA001-AC4F-418D-AE19-62706E023703}">
                      <ahyp:hlinkClr xmlns:ahyp="http://schemas.microsoft.com/office/drawing/2018/hyperlinkcolor" val="tx"/>
                    </a:ext>
                  </a:extLst>
                </a:hlinkClick>
              </a:rPr>
              <a:t>GP Partner</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a:ln>
                <a:noFill/>
              </a:ln>
              <a:solidFill>
                <a:srgbClr val="BF0378"/>
              </a:solidFill>
              <a:effectLst/>
              <a:uLnTx/>
              <a:uFillTx/>
              <a:latin typeface="Arial"/>
              <a:ea typeface="+mn-ea"/>
              <a:cs typeface="Arial"/>
              <a:hlinkClick r:id="rId12" action="ppaction://hlinksldjump">
                <a:extLst>
                  <a:ext uri="{A12FA001-AC4F-418D-AE19-62706E023703}">
                    <ahyp:hlinkClr xmlns:ahyp="http://schemas.microsoft.com/office/drawing/2018/hyperlinkcolor" val="tx"/>
                  </a:ext>
                </a:extLst>
              </a:hlinkClick>
            </a:endParaRPr>
          </a:p>
        </p:txBody>
      </p:sp>
      <p:sp>
        <p:nvSpPr>
          <p:cNvPr id="59" name="object 27">
            <a:extLst>
              <a:ext uri="{FF2B5EF4-FFF2-40B4-BE49-F238E27FC236}">
                <a16:creationId xmlns:a16="http://schemas.microsoft.com/office/drawing/2014/main" id="{76C90F7E-13AF-0BE1-F5E2-DB30AE148803}"/>
              </a:ext>
            </a:extLst>
          </p:cNvPr>
          <p:cNvSpPr txBox="1"/>
          <p:nvPr/>
        </p:nvSpPr>
        <p:spPr>
          <a:xfrm>
            <a:off x="101603" y="3627210"/>
            <a:ext cx="2228568" cy="392415"/>
          </a:xfrm>
          <a:prstGeom prst="rect">
            <a:avLst/>
          </a:prstGeom>
          <a:solidFill>
            <a:srgbClr val="D9D9D9"/>
          </a:solidFill>
        </p:spPr>
        <p:txBody>
          <a:bodyPr vert="horz" wrap="square" lIns="0" tIns="83820" rIns="0" bIns="0" rtlCol="0" anchor="t">
            <a:spAutoFit/>
          </a:bodyPr>
          <a:lstStyle/>
          <a:p>
            <a:pPr algn="ctr"/>
            <a:r>
              <a:rPr lang="en-GB" sz="1000" b="1" spc="-10">
                <a:solidFill>
                  <a:srgbClr val="BF0378"/>
                </a:solidFill>
                <a:latin typeface="Arial"/>
                <a:cs typeface="Arial"/>
                <a:hlinkClick r:id="rId13" action="ppaction://hlinksldjump">
                  <a:extLst>
                    <a:ext uri="{A12FA001-AC4F-418D-AE19-62706E023703}">
                      <ahyp:hlinkClr xmlns:ahyp="http://schemas.microsoft.com/office/drawing/2018/hyperlinkcolor" val="tx"/>
                    </a:ext>
                  </a:extLst>
                </a:hlinkClick>
              </a:rPr>
              <a:t>GP with extended role</a:t>
            </a:r>
            <a:endParaRPr lang="en-US" sz="1000" b="1" spc="-10">
              <a:solidFill>
                <a:srgbClr val="BF0378"/>
              </a:solidFill>
              <a:latin typeface="Arial"/>
              <a:cs typeface="Arial"/>
              <a:hlinkClick r:id="rId13" action="ppaction://hlinksldjump">
                <a:extLst>
                  <a:ext uri="{A12FA001-AC4F-418D-AE19-62706E023703}">
                    <ahyp:hlinkClr xmlns:ahyp="http://schemas.microsoft.com/office/drawing/2018/hyperlinkcolor" val="tx"/>
                  </a:ext>
                </a:extLst>
              </a:hlinkClick>
            </a:endParaRPr>
          </a:p>
          <a:p>
            <a:pPr algn="ctr">
              <a:lnSpc>
                <a:spcPct val="100000"/>
              </a:lnSpc>
            </a:pPr>
            <a:r>
              <a:rPr lang="en-GB" sz="1000" b="1" spc="-10" err="1">
                <a:solidFill>
                  <a:srgbClr val="BF0378"/>
                </a:solidFill>
                <a:latin typeface="Arial"/>
                <a:cs typeface="Arial"/>
                <a:hlinkClick r:id="rId13" action="ppaction://hlinksldjump">
                  <a:extLst>
                    <a:ext uri="{A12FA001-AC4F-418D-AE19-62706E023703}">
                      <ahyp:hlinkClr xmlns:ahyp="http://schemas.microsoft.com/office/drawing/2018/hyperlinkcolor" val="tx"/>
                    </a:ext>
                  </a:extLst>
                </a:hlinkClick>
              </a:rPr>
              <a:t>GPwER</a:t>
            </a:r>
            <a:endParaRPr sz="1000" b="1">
              <a:solidFill>
                <a:srgbClr val="BF0378"/>
              </a:solidFill>
              <a:hlinkClick r:id="rId13" action="ppaction://hlinksldjump">
                <a:extLst>
                  <a:ext uri="{A12FA001-AC4F-418D-AE19-62706E023703}">
                    <ahyp:hlinkClr xmlns:ahyp="http://schemas.microsoft.com/office/drawing/2018/hyperlinkcolor" val="tx"/>
                  </a:ext>
                </a:extLst>
              </a:hlinkClick>
            </a:endParaRPr>
          </a:p>
        </p:txBody>
      </p:sp>
      <p:sp>
        <p:nvSpPr>
          <p:cNvPr id="61" name="object 27">
            <a:extLst>
              <a:ext uri="{FF2B5EF4-FFF2-40B4-BE49-F238E27FC236}">
                <a16:creationId xmlns:a16="http://schemas.microsoft.com/office/drawing/2014/main" id="{136E135C-109C-B9BE-AA83-04DD0A31C0FE}"/>
              </a:ext>
            </a:extLst>
          </p:cNvPr>
          <p:cNvSpPr txBox="1"/>
          <p:nvPr/>
        </p:nvSpPr>
        <p:spPr>
          <a:xfrm>
            <a:off x="101602" y="4111936"/>
            <a:ext cx="2228568" cy="392415"/>
          </a:xfrm>
          <a:prstGeom prst="rect">
            <a:avLst/>
          </a:prstGeom>
          <a:solidFill>
            <a:srgbClr val="D9D9D9"/>
          </a:solidFill>
        </p:spPr>
        <p:txBody>
          <a:bodyPr vert="horz" wrap="square" lIns="0" tIns="83820" rIns="0" bIns="0" rtlCol="0" anchor="t">
            <a:spAutoFit/>
          </a:bodyPr>
          <a:lstStyle/>
          <a:p>
            <a:pPr algn="ctr"/>
            <a:r>
              <a:rPr lang="en-GB" sz="1000" b="1" spc="-10">
                <a:solidFill>
                  <a:srgbClr val="BF0378"/>
                </a:solidFill>
                <a:latin typeface="Arial"/>
                <a:cs typeface="Arial"/>
                <a:hlinkClick r:id="rId14" action="ppaction://hlinksldjump">
                  <a:extLst>
                    <a:ext uri="{A12FA001-AC4F-418D-AE19-62706E023703}">
                      <ahyp:hlinkClr xmlns:ahyp="http://schemas.microsoft.com/office/drawing/2018/hyperlinkcolor" val="tx"/>
                    </a:ext>
                  </a:extLst>
                </a:hlinkClick>
              </a:rPr>
              <a:t>Clinical Leadership Roles</a:t>
            </a:r>
          </a:p>
          <a:p>
            <a:pPr algn="ctr"/>
            <a:endParaRPr lang="en-US" sz="1000" b="1">
              <a:solidFill>
                <a:srgbClr val="BF0378"/>
              </a:solidFill>
              <a:hlinkClick r:id="rId14" action="ppaction://hlinksldjump">
                <a:extLst>
                  <a:ext uri="{A12FA001-AC4F-418D-AE19-62706E023703}">
                    <ahyp:hlinkClr xmlns:ahyp="http://schemas.microsoft.com/office/drawing/2018/hyperlinkcolor" val="tx"/>
                  </a:ext>
                </a:extLst>
              </a:hlinkClick>
            </a:endParaRPr>
          </a:p>
        </p:txBody>
      </p:sp>
      <p:sp>
        <p:nvSpPr>
          <p:cNvPr id="4" name="TextBox 3">
            <a:extLst>
              <a:ext uri="{FF2B5EF4-FFF2-40B4-BE49-F238E27FC236}">
                <a16:creationId xmlns:a16="http://schemas.microsoft.com/office/drawing/2014/main" id="{65E9BE91-A255-088C-46A2-B4C1FE5924D5}"/>
              </a:ext>
            </a:extLst>
          </p:cNvPr>
          <p:cNvSpPr txBox="1"/>
          <p:nvPr/>
        </p:nvSpPr>
        <p:spPr>
          <a:xfrm>
            <a:off x="2742808" y="2589288"/>
            <a:ext cx="2332494" cy="2400657"/>
          </a:xfrm>
          <a:prstGeom prst="rect">
            <a:avLst/>
          </a:prstGeom>
          <a:solidFill>
            <a:srgbClr val="FFFFFF"/>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solidFill>
                  <a:srgbClr val="111111"/>
                </a:solidFill>
                <a:highlight>
                  <a:srgbClr val="FFFFFF"/>
                </a:highlight>
                <a:latin typeface="Arial"/>
                <a:cs typeface="Arial"/>
              </a:rPr>
              <a:t>After completing GP Specialty Training (ST1–ST3) and receiving a Certificate of Completion of Training (CCT), a doctor becomes a qualified GP and must register on the GMC GP Register with a license to practice.</a:t>
            </a:r>
            <a:endParaRPr lang="en-US">
              <a:latin typeface="Arial"/>
              <a:cs typeface="Arial"/>
            </a:endParaRPr>
          </a:p>
          <a:p>
            <a:pPr algn="l"/>
            <a:endParaRPr lang="en-US" sz="1000">
              <a:solidFill>
                <a:srgbClr val="111111"/>
              </a:solidFill>
              <a:highlight>
                <a:srgbClr val="FFFFFF"/>
              </a:highlight>
              <a:latin typeface="Arial"/>
              <a:cs typeface="Arial"/>
            </a:endParaRPr>
          </a:p>
          <a:p>
            <a:pPr algn="l"/>
            <a:r>
              <a:rPr lang="en-US" sz="1000">
                <a:solidFill>
                  <a:srgbClr val="111111"/>
                </a:solidFill>
                <a:highlight>
                  <a:srgbClr val="FFFFFF"/>
                </a:highlight>
                <a:latin typeface="Arial"/>
                <a:cs typeface="Arial"/>
              </a:rPr>
              <a:t>In order to practice in the UK, doctors who obtain their CCT in General Practice must also join the National Performers List.  </a:t>
            </a:r>
          </a:p>
          <a:p>
            <a:pPr algn="l"/>
            <a:endParaRPr lang="en-US" sz="1000">
              <a:solidFill>
                <a:srgbClr val="111111"/>
              </a:solidFill>
              <a:highlight>
                <a:srgbClr val="FFFFFF"/>
              </a:highlight>
              <a:latin typeface="Arial"/>
              <a:cs typeface="Arial"/>
            </a:endParaRPr>
          </a:p>
          <a:p>
            <a:endParaRPr lang="en-US" sz="1000">
              <a:solidFill>
                <a:srgbClr val="111111"/>
              </a:solidFill>
              <a:highlight>
                <a:srgbClr val="FFFFFF"/>
              </a:highlight>
              <a:latin typeface="Arial"/>
              <a:cs typeface="Arial"/>
            </a:endParaRPr>
          </a:p>
          <a:p>
            <a:endParaRPr lang="en-US" sz="1000">
              <a:solidFill>
                <a:srgbClr val="111111"/>
              </a:solidFill>
              <a:highlight>
                <a:srgbClr val="FFFFFF"/>
              </a:highlight>
              <a:latin typeface="Arial"/>
              <a:cs typeface="Arial"/>
            </a:endParaRPr>
          </a:p>
          <a:p>
            <a:endParaRPr lang="en-US" sz="1000">
              <a:solidFill>
                <a:srgbClr val="111111"/>
              </a:solidFill>
              <a:highlight>
                <a:srgbClr val="FFFFFF"/>
              </a:highlight>
              <a:latin typeface="Arial"/>
              <a:cs typeface="Arial"/>
            </a:endParaRPr>
          </a:p>
        </p:txBody>
      </p:sp>
      <p:sp>
        <p:nvSpPr>
          <p:cNvPr id="6" name="TextBox 5">
            <a:extLst>
              <a:ext uri="{FF2B5EF4-FFF2-40B4-BE49-F238E27FC236}">
                <a16:creationId xmlns:a16="http://schemas.microsoft.com/office/drawing/2014/main" id="{D526B104-F187-4FB9-0A26-D6F519A7A901}"/>
              </a:ext>
            </a:extLst>
          </p:cNvPr>
          <p:cNvSpPr txBox="1"/>
          <p:nvPr/>
        </p:nvSpPr>
        <p:spPr>
          <a:xfrm>
            <a:off x="5100717" y="2586603"/>
            <a:ext cx="248974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en-US" sz="1000">
                <a:latin typeface="Arial"/>
                <a:cs typeface="Segoe UI"/>
              </a:rPr>
              <a:t>​</a:t>
            </a:r>
            <a:endParaRPr lang="en-US" sz="1000">
              <a:solidFill>
                <a:srgbClr val="111111"/>
              </a:solidFill>
              <a:highlight>
                <a:srgbClr val="FFFFFF"/>
              </a:highlight>
              <a:latin typeface="Arial"/>
              <a:cs typeface="Arial"/>
            </a:endParaRPr>
          </a:p>
        </p:txBody>
      </p:sp>
      <p:sp>
        <p:nvSpPr>
          <p:cNvPr id="8" name="TextBox 7">
            <a:extLst>
              <a:ext uri="{FF2B5EF4-FFF2-40B4-BE49-F238E27FC236}">
                <a16:creationId xmlns:a16="http://schemas.microsoft.com/office/drawing/2014/main" id="{83CCB417-F1D7-EA48-7CFC-1FA760118AB1}"/>
              </a:ext>
            </a:extLst>
          </p:cNvPr>
          <p:cNvSpPr txBox="1"/>
          <p:nvPr/>
        </p:nvSpPr>
        <p:spPr>
          <a:xfrm>
            <a:off x="5217763" y="2567553"/>
            <a:ext cx="2500071"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dirty="0">
                <a:latin typeface="Arial"/>
                <a:cs typeface="Arial"/>
              </a:rPr>
              <a:t>Employed by a GP practice or Primary Care Network (PCN)</a:t>
            </a:r>
            <a:endParaRPr lang="en-US" dirty="0"/>
          </a:p>
          <a:p>
            <a:pPr algn="l"/>
            <a:endParaRPr lang="en-US" sz="1000" dirty="0">
              <a:latin typeface="Arial"/>
              <a:cs typeface="Arial"/>
            </a:endParaRPr>
          </a:p>
          <a:p>
            <a:pPr algn="l"/>
            <a:r>
              <a:rPr lang="en-US" sz="1000" b="1" dirty="0">
                <a:latin typeface="Arial"/>
                <a:cs typeface="Arial"/>
              </a:rPr>
              <a:t>Career Opportunities:</a:t>
            </a:r>
            <a:endParaRPr lang="en-US" sz="1000" dirty="0">
              <a:latin typeface="Arial"/>
              <a:cs typeface="Arial"/>
            </a:endParaRPr>
          </a:p>
          <a:p>
            <a:pPr algn="l"/>
            <a:r>
              <a:rPr lang="en-US" sz="1000" b="1" dirty="0">
                <a:latin typeface="Arial"/>
                <a:cs typeface="Arial"/>
              </a:rPr>
              <a:t>Clinical Lead for specific areas</a:t>
            </a:r>
            <a:r>
              <a:rPr lang="en-US" sz="1000" dirty="0">
                <a:latin typeface="Arial"/>
                <a:cs typeface="Arial"/>
              </a:rPr>
              <a:t> (e.g. diabetes, women’s health, frailty)</a:t>
            </a:r>
          </a:p>
          <a:p>
            <a:pPr algn="l"/>
            <a:r>
              <a:rPr lang="en-US" sz="1000" b="1" dirty="0">
                <a:latin typeface="Arial"/>
                <a:cs typeface="Arial"/>
              </a:rPr>
              <a:t>PCN roles</a:t>
            </a:r>
            <a:r>
              <a:rPr lang="en-US" sz="1000" dirty="0">
                <a:latin typeface="Arial"/>
                <a:cs typeface="Arial"/>
              </a:rPr>
              <a:t>: e.g. Clinical Director, GP Trainer</a:t>
            </a:r>
          </a:p>
          <a:p>
            <a:pPr algn="l"/>
            <a:r>
              <a:rPr lang="en-US" sz="1000" b="1" dirty="0">
                <a:latin typeface="Arial"/>
                <a:cs typeface="Arial"/>
              </a:rPr>
              <a:t>Progression:</a:t>
            </a:r>
            <a:r>
              <a:rPr lang="en-US" sz="1000" dirty="0">
                <a:latin typeface="Arial"/>
                <a:cs typeface="Arial"/>
              </a:rPr>
              <a:t> Can stay long-term or use it as a stepping-stone to partnership, portfolio roles, or specialist interests.</a:t>
            </a:r>
            <a:endParaRPr lang="en-US" dirty="0">
              <a:latin typeface="Arial"/>
              <a:cs typeface="Arial"/>
            </a:endParaRPr>
          </a:p>
          <a:p>
            <a:pPr algn="l"/>
            <a:endParaRPr lang="en-US" sz="1000" dirty="0">
              <a:latin typeface="Arial"/>
              <a:cs typeface="Arial"/>
            </a:endParaRPr>
          </a:p>
        </p:txBody>
      </p:sp>
      <p:sp>
        <p:nvSpPr>
          <p:cNvPr id="7" name="TextBox 6">
            <a:extLst>
              <a:ext uri="{FF2B5EF4-FFF2-40B4-BE49-F238E27FC236}">
                <a16:creationId xmlns:a16="http://schemas.microsoft.com/office/drawing/2014/main" id="{327626D4-7296-7989-8170-DBE805ABCADF}"/>
              </a:ext>
            </a:extLst>
          </p:cNvPr>
          <p:cNvSpPr txBox="1"/>
          <p:nvPr/>
        </p:nvSpPr>
        <p:spPr>
          <a:xfrm>
            <a:off x="7785099" y="2550068"/>
            <a:ext cx="2120900" cy="1938992"/>
          </a:xfrm>
          <a:prstGeom prst="rect">
            <a:avLst/>
          </a:prstGeom>
          <a:noFill/>
        </p:spPr>
        <p:txBody>
          <a:bodyPr wrap="square">
            <a:spAutoFit/>
          </a:bodyPr>
          <a:lstStyle/>
          <a:p>
            <a:pPr algn="l">
              <a:spcAft>
                <a:spcPts val="750"/>
              </a:spcAft>
            </a:pPr>
            <a:r>
              <a:rPr lang="en-GB" sz="1000" b="0" i="0">
                <a:solidFill>
                  <a:schemeClr val="tx1"/>
                </a:solidFill>
                <a:effectLst/>
                <a:latin typeface="Arial" panose="020B0604020202020204" pitchFamily="34" charset="0"/>
                <a:cs typeface="Arial" panose="020B0604020202020204" pitchFamily="34" charset="0"/>
              </a:rPr>
              <a:t>No formal supervision requirements once qualified as GP.</a:t>
            </a:r>
          </a:p>
          <a:p>
            <a:pPr algn="l">
              <a:spcAft>
                <a:spcPts val="750"/>
              </a:spcAft>
            </a:pPr>
            <a:r>
              <a:rPr lang="en-GB" sz="1000" b="0" i="0">
                <a:solidFill>
                  <a:schemeClr val="tx1"/>
                </a:solidFill>
                <a:effectLst/>
                <a:latin typeface="Arial" panose="020B0604020202020204" pitchFamily="34" charset="0"/>
                <a:cs typeface="Arial" panose="020B0604020202020204" pitchFamily="34" charset="0"/>
              </a:rPr>
              <a:t>Good practice to have peer mentorship.</a:t>
            </a:r>
          </a:p>
          <a:p>
            <a:pPr algn="l">
              <a:spcAft>
                <a:spcPts val="750"/>
              </a:spcAft>
            </a:pPr>
            <a:r>
              <a:rPr lang="en-GB" sz="1000">
                <a:solidFill>
                  <a:schemeClr val="tx1"/>
                </a:solidFill>
                <a:latin typeface="Arial" panose="020B0604020202020204" pitchFamily="34" charset="0"/>
                <a:cs typeface="Arial" panose="020B0604020202020204" pitchFamily="34" charset="0"/>
              </a:rPr>
              <a:t>Encouragement of continued professional development is maintained to be kept up to date such as </a:t>
            </a:r>
            <a:r>
              <a:rPr lang="en-GB" sz="1000">
                <a:hlinkClick r:id="rId15"/>
              </a:rPr>
              <a:t>Early career GPs (First5)</a:t>
            </a:r>
            <a:endParaRPr lang="en-GB" sz="1000"/>
          </a:p>
          <a:p>
            <a:pPr algn="l">
              <a:spcAft>
                <a:spcPts val="750"/>
              </a:spcAft>
            </a:pPr>
            <a:r>
              <a:rPr lang="en-GB" sz="1000">
                <a:hlinkClick r:id="rId16"/>
              </a:rPr>
              <a:t>Webinars : Surrey Training Hub</a:t>
            </a:r>
            <a:endParaRPr lang="en-GB" sz="1000" b="0" i="0">
              <a:solidFill>
                <a:schemeClr val="tx1"/>
              </a:solidFill>
              <a:effectLst/>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66D36C71-0E2A-9497-23C4-14D7C9CE58F2}"/>
              </a:ext>
            </a:extLst>
          </p:cNvPr>
          <p:cNvSpPr txBox="1"/>
          <p:nvPr/>
        </p:nvSpPr>
        <p:spPr>
          <a:xfrm>
            <a:off x="7768664" y="4447262"/>
            <a:ext cx="2332494" cy="2246769"/>
          </a:xfrm>
          <a:prstGeom prst="rect">
            <a:avLst/>
          </a:prstGeom>
          <a:noFill/>
        </p:spPr>
        <p:txBody>
          <a:bodyPr wrap="square">
            <a:spAutoFit/>
          </a:bodyPr>
          <a:lstStyle/>
          <a:p>
            <a:r>
              <a:rPr lang="en-GB" sz="1000" b="0" i="0">
                <a:solidFill>
                  <a:srgbClr val="333333"/>
                </a:solidFill>
                <a:effectLst/>
                <a:latin typeface="Arial" panose="020B0604020202020204" pitchFamily="34" charset="0"/>
                <a:cs typeface="Arial" panose="020B0604020202020204" pitchFamily="34" charset="0"/>
              </a:rPr>
              <a:t>Doctors who are the subject of undertakings or conditions imposed by NHS England (under the Performers Lists Regulations) and/or the General Medical Council (GMC)/the Medical Practitioners Tribunal (MPT) may require clinical supervision. The level of clinical supervision required will be prescribed by NHS England and/or the GMC and/or the MPT (in the case of the GMC and MPT, further information about supervision can be found </a:t>
            </a:r>
            <a:r>
              <a:rPr lang="en-GB" sz="1000" b="0" i="0" u="sng">
                <a:solidFill>
                  <a:srgbClr val="5F259F"/>
                </a:solidFill>
                <a:effectLst/>
                <a:latin typeface="Arial" panose="020B0604020202020204" pitchFamily="34" charset="0"/>
                <a:cs typeface="Arial" panose="020B0604020202020204" pitchFamily="34" charset="0"/>
                <a:hlinkClick r:id="rId17"/>
              </a:rPr>
              <a:t>here</a:t>
            </a:r>
            <a:r>
              <a:rPr lang="en-GB" sz="1000" b="0" i="0">
                <a:solidFill>
                  <a:srgbClr val="333333"/>
                </a:solidFill>
                <a:effectLst/>
                <a:latin typeface="Arial" panose="020B0604020202020204" pitchFamily="34" charset="0"/>
                <a:cs typeface="Arial" panose="020B0604020202020204" pitchFamily="34" charset="0"/>
              </a:rPr>
              <a:t> at pages 3-6</a:t>
            </a:r>
            <a:endParaRPr lang="en-GB" sz="100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409A115-FE5B-4D61-1460-1BAF6F68F228}"/>
              </a:ext>
            </a:extLst>
          </p:cNvPr>
          <p:cNvSpPr txBox="1"/>
          <p:nvPr/>
        </p:nvSpPr>
        <p:spPr>
          <a:xfrm>
            <a:off x="9982035" y="2559674"/>
            <a:ext cx="2157380" cy="3631763"/>
          </a:xfrm>
          <a:prstGeom prst="rect">
            <a:avLst/>
          </a:prstGeom>
          <a:noFill/>
        </p:spPr>
        <p:txBody>
          <a:bodyPr wrap="square">
            <a:spAutoFit/>
          </a:bodyPr>
          <a:lstStyle/>
          <a:p>
            <a:pPr>
              <a:buNone/>
            </a:pPr>
            <a:r>
              <a:rPr lang="en-GB" sz="1000" b="1" dirty="0"/>
              <a:t>Core Responsibilities include:</a:t>
            </a:r>
            <a:endParaRPr lang="en-GB" sz="1000" dirty="0"/>
          </a:p>
          <a:p>
            <a:pPr marL="171450" indent="-171450">
              <a:buFont typeface="Arial" panose="020B0604020202020204" pitchFamily="34" charset="0"/>
              <a:buChar char="•"/>
            </a:pPr>
            <a:r>
              <a:rPr lang="en-GB" sz="1000" dirty="0"/>
              <a:t>Providing high-quality, patient-centred clinical care in line with NHS and GMC standards.</a:t>
            </a:r>
          </a:p>
          <a:p>
            <a:pPr marL="171450" indent="-171450">
              <a:buFont typeface="Arial" panose="020B0604020202020204" pitchFamily="34" charset="0"/>
              <a:buChar char="•"/>
            </a:pPr>
            <a:r>
              <a:rPr lang="en-GB" sz="1000" dirty="0"/>
              <a:t>Managing acute and chronic conditions through consultations, home visits, and multidisciplinary collaboration.</a:t>
            </a:r>
          </a:p>
          <a:p>
            <a:pPr marL="171450" indent="-171450">
              <a:buFont typeface="Arial" panose="020B0604020202020204" pitchFamily="34" charset="0"/>
              <a:buChar char="•"/>
            </a:pPr>
            <a:r>
              <a:rPr lang="en-GB" sz="1000" dirty="0"/>
              <a:t>Supporting preventative care, health promotion, and long-term condition management.</a:t>
            </a:r>
          </a:p>
          <a:p>
            <a:pPr marL="171450" indent="-171450">
              <a:buFont typeface="Arial" panose="020B0604020202020204" pitchFamily="34" charset="0"/>
              <a:buChar char="•"/>
            </a:pPr>
            <a:r>
              <a:rPr lang="en-GB" sz="1000" dirty="0"/>
              <a:t>Participating in clinical governance, audits, and quality </a:t>
            </a:r>
            <a:r>
              <a:rPr lang="en-GB" sz="1000" dirty="0">
                <a:latin typeface="Arial" panose="020B0604020202020204" pitchFamily="34" charset="0"/>
                <a:cs typeface="Arial" panose="020B0604020202020204" pitchFamily="34" charset="0"/>
              </a:rPr>
              <a:t>improvement</a:t>
            </a:r>
            <a:r>
              <a:rPr lang="en-GB" sz="1000" dirty="0"/>
              <a:t> activities.</a:t>
            </a:r>
          </a:p>
          <a:p>
            <a:pPr marL="171450" indent="-171450">
              <a:buFont typeface="Arial" panose="020B0604020202020204" pitchFamily="34" charset="0"/>
              <a:buChar char="•"/>
            </a:pPr>
            <a:r>
              <a:rPr lang="en-GB" sz="1000" dirty="0"/>
              <a:t>Contributing to the training and </a:t>
            </a:r>
            <a:r>
              <a:rPr lang="en-GB" sz="1000" dirty="0">
                <a:latin typeface="Arial" panose="020B0604020202020204" pitchFamily="34" charset="0"/>
                <a:cs typeface="Arial" panose="020B0604020202020204" pitchFamily="34" charset="0"/>
              </a:rPr>
              <a:t>supervision</a:t>
            </a:r>
            <a:r>
              <a:rPr lang="en-GB" sz="1000" dirty="0"/>
              <a:t> of other staff (e.g. GP registrars, students, nurses, and administrative teams).</a:t>
            </a:r>
          </a:p>
          <a:p>
            <a:pPr marL="171450" indent="-171450">
              <a:buFont typeface="Arial" panose="020B0604020202020204" pitchFamily="34" charset="0"/>
              <a:buChar char="•"/>
            </a:pPr>
            <a:r>
              <a:rPr lang="en-GB" sz="1000" dirty="0"/>
              <a:t>Working closely with colleagues to ensure continuity and safety of patient care. </a:t>
            </a:r>
            <a:r>
              <a:rPr lang="en-GB" sz="1000" dirty="0">
                <a:hlinkClick r:id="rId18"/>
              </a:rPr>
              <a:t>BMA Salaried GP Handbook Update 2025.pdf</a:t>
            </a:r>
            <a:endParaRPr lang="en-GB" sz="1000" dirty="0"/>
          </a:p>
          <a:p>
            <a:pPr>
              <a:buFont typeface="Arial" panose="020B0604020202020204" pitchFamily="34" charset="0"/>
              <a:buChar char="•"/>
            </a:pPr>
            <a:endParaRPr lang="en-GB" sz="1000" dirty="0"/>
          </a:p>
        </p:txBody>
      </p:sp>
      <p:sp>
        <p:nvSpPr>
          <p:cNvPr id="2" name="Call-out: Down Arrow 1">
            <a:extLst>
              <a:ext uri="{FF2B5EF4-FFF2-40B4-BE49-F238E27FC236}">
                <a16:creationId xmlns:a16="http://schemas.microsoft.com/office/drawing/2014/main" id="{B98D98E9-E123-96B5-7FD9-C468B71B86EA}"/>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Tree>
    <p:extLst>
      <p:ext uri="{BB962C8B-B14F-4D97-AF65-F5344CB8AC3E}">
        <p14:creationId xmlns:p14="http://schemas.microsoft.com/office/powerpoint/2010/main" val="32320795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02BDF7C-C639-2BD1-5C54-7CF98F9B23DB}"/>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8DDFA2F7-F6BC-E926-D87A-046F71D255D7}"/>
              </a:ext>
            </a:extLst>
          </p:cNvPr>
          <p:cNvSpPr/>
          <p:nvPr/>
        </p:nvSpPr>
        <p:spPr>
          <a:xfrm>
            <a:off x="2633472" y="2572511"/>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44" name="object 44">
            <a:extLst>
              <a:ext uri="{FF2B5EF4-FFF2-40B4-BE49-F238E27FC236}">
                <a16:creationId xmlns:a16="http://schemas.microsoft.com/office/drawing/2014/main" id="{AAD1B80F-A02A-29E5-186D-3A9DD9448A6D}"/>
              </a:ext>
            </a:extLst>
          </p:cNvPr>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41" name="object 41">
            <a:extLst>
              <a:ext uri="{FF2B5EF4-FFF2-40B4-BE49-F238E27FC236}">
                <a16:creationId xmlns:a16="http://schemas.microsoft.com/office/drawing/2014/main" id="{97E71767-B4D4-13B5-8422-61FB0DD6B06B}"/>
              </a:ext>
            </a:extLst>
          </p:cNvPr>
          <p:cNvSpPr txBox="1">
            <a:spLocks noGrp="1"/>
          </p:cNvSpPr>
          <p:nvPr>
            <p:ph type="title"/>
          </p:nvPr>
        </p:nvSpPr>
        <p:spPr>
          <a:xfrm>
            <a:off x="2332100" y="168021"/>
            <a:ext cx="7573899" cy="754053"/>
          </a:xfrm>
          <a:prstGeom prst="rect">
            <a:avLst/>
          </a:prstGeom>
        </p:spPr>
        <p:txBody>
          <a:bodyPr vert="horz" wrap="square" lIns="0" tIns="12700" rIns="0" bIns="0" rtlCol="0" anchor="t">
            <a:spAutoFit/>
          </a:bodyPr>
          <a:lstStyle/>
          <a:p>
            <a:pPr marL="12700">
              <a:lnSpc>
                <a:spcPts val="2880"/>
              </a:lnSpc>
              <a:spcBef>
                <a:spcPts val="100"/>
              </a:spcBef>
            </a:pPr>
            <a:r>
              <a:rPr lang="en-GB" sz="2400" b="0">
                <a:solidFill>
                  <a:schemeClr val="accent5"/>
                </a:solidFill>
                <a:latin typeface="Arial Black"/>
              </a:rPr>
              <a:t>Locum GP</a:t>
            </a:r>
            <a:endParaRPr lang="en-US">
              <a:solidFill>
                <a:schemeClr val="accent5"/>
              </a:solidFill>
            </a:endParaRPr>
          </a:p>
          <a:p>
            <a:pPr marL="76200"/>
            <a:r>
              <a:rPr sz="2400">
                <a:solidFill>
                  <a:srgbClr val="202C3A"/>
                </a:solidFill>
              </a:rPr>
              <a:t>Find</a:t>
            </a:r>
            <a:r>
              <a:rPr sz="2400" spc="-35">
                <a:solidFill>
                  <a:srgbClr val="202C3A"/>
                </a:solidFill>
              </a:rPr>
              <a:t> </a:t>
            </a:r>
            <a:r>
              <a:rPr sz="2400">
                <a:solidFill>
                  <a:srgbClr val="202C3A"/>
                </a:solidFill>
              </a:rPr>
              <a:t>out</a:t>
            </a:r>
            <a:r>
              <a:rPr sz="2400" spc="-20">
                <a:solidFill>
                  <a:srgbClr val="202C3A"/>
                </a:solidFill>
              </a:rPr>
              <a:t> </a:t>
            </a:r>
            <a:r>
              <a:rPr sz="2400">
                <a:solidFill>
                  <a:srgbClr val="202C3A"/>
                </a:solidFill>
              </a:rPr>
              <a:t>more</a:t>
            </a:r>
            <a:r>
              <a:rPr sz="2400" spc="-25">
                <a:solidFill>
                  <a:srgbClr val="202C3A"/>
                </a:solidFill>
              </a:rPr>
              <a:t> </a:t>
            </a:r>
            <a:r>
              <a:rPr sz="2400">
                <a:solidFill>
                  <a:srgbClr val="202C3A"/>
                </a:solidFill>
              </a:rPr>
              <a:t>about</a:t>
            </a:r>
            <a:r>
              <a:rPr sz="2400" spc="-15">
                <a:solidFill>
                  <a:srgbClr val="202C3A"/>
                </a:solidFill>
              </a:rPr>
              <a:t> </a:t>
            </a:r>
            <a:r>
              <a:rPr sz="2400">
                <a:solidFill>
                  <a:srgbClr val="202C3A"/>
                </a:solidFill>
              </a:rPr>
              <a:t>the</a:t>
            </a:r>
            <a:r>
              <a:rPr lang="en-GB" sz="2400">
                <a:solidFill>
                  <a:srgbClr val="202C3A"/>
                </a:solidFill>
              </a:rPr>
              <a:t> </a:t>
            </a:r>
            <a:r>
              <a:rPr lang="en-GB" sz="2400">
                <a:solidFill>
                  <a:srgbClr val="202C3A"/>
                </a:solidFill>
                <a:hlinkClick r:id="rId3"/>
              </a:rPr>
              <a:t>General Practitioners (GP)</a:t>
            </a:r>
            <a:endParaRPr sz="2400">
              <a:solidFill>
                <a:srgbClr val="0070C0"/>
              </a:solidFill>
              <a:hlinkClick r:id="rId4">
                <a:extLst>
                  <a:ext uri="{A12FA001-AC4F-418D-AE19-62706E023703}">
                    <ahyp:hlinkClr xmlns:ahyp="http://schemas.microsoft.com/office/drawing/2018/hyperlinkcolor" val="tx"/>
                  </a:ext>
                </a:extLst>
              </a:hlinkClick>
            </a:endParaRPr>
          </a:p>
        </p:txBody>
      </p:sp>
      <p:sp>
        <p:nvSpPr>
          <p:cNvPr id="42" name="object 42">
            <a:extLst>
              <a:ext uri="{FF2B5EF4-FFF2-40B4-BE49-F238E27FC236}">
                <a16:creationId xmlns:a16="http://schemas.microsoft.com/office/drawing/2014/main" id="{B8BA3229-1DE6-F1F6-8658-8FA0F2A042C7}"/>
              </a:ext>
            </a:extLst>
          </p:cNvPr>
          <p:cNvSpPr txBox="1"/>
          <p:nvPr/>
        </p:nvSpPr>
        <p:spPr>
          <a:xfrm>
            <a:off x="9628629" y="186103"/>
            <a:ext cx="2435861" cy="559127"/>
          </a:xfrm>
          <a:prstGeom prst="rect">
            <a:avLst/>
          </a:prstGeom>
        </p:spPr>
        <p:txBody>
          <a:bodyPr vert="horz" wrap="square" lIns="0" tIns="12700" rIns="0" bIns="0" rtlCol="0">
            <a:spAutoFit/>
          </a:bodyPr>
          <a:lstStyle/>
          <a:p>
            <a:pPr marR="7620" algn="r">
              <a:lnSpc>
                <a:spcPts val="2150"/>
              </a:lnSpc>
              <a:spcBef>
                <a:spcPts val="100"/>
              </a:spcBef>
            </a:pPr>
            <a:r>
              <a:rPr lang="en-GB" sz="1800" b="1" spc="-10">
                <a:solidFill>
                  <a:schemeClr val="accent5"/>
                </a:solidFill>
                <a:latin typeface="Arial"/>
                <a:cs typeface="Arial"/>
                <a:hlinkClick r:id="rId5" action="ppaction://hlinksldjump">
                  <a:extLst>
                    <a:ext uri="{A12FA001-AC4F-418D-AE19-62706E023703}">
                      <ahyp:hlinkClr xmlns:ahyp="http://schemas.microsoft.com/office/drawing/2018/hyperlinkcolor" val="tx"/>
                    </a:ext>
                  </a:extLst>
                </a:hlinkClick>
              </a:rPr>
              <a:t>Medical Professionals Career Pathway</a:t>
            </a:r>
            <a:endParaRPr lang="en-GB" sz="1800" b="1" spc="-10">
              <a:solidFill>
                <a:schemeClr val="accent5"/>
              </a:solidFill>
              <a:latin typeface="Arial"/>
              <a:cs typeface="Arial"/>
            </a:endParaRPr>
          </a:p>
        </p:txBody>
      </p:sp>
      <p:pic>
        <p:nvPicPr>
          <p:cNvPr id="35" name="Picture 34" descr="A logo with colorful people&#10;&#10;Description automatically generated">
            <a:hlinkClick r:id="rId6"/>
            <a:extLst>
              <a:ext uri="{FF2B5EF4-FFF2-40B4-BE49-F238E27FC236}">
                <a16:creationId xmlns:a16="http://schemas.microsoft.com/office/drawing/2014/main" id="{82D79DB9-105E-D37D-27BE-5696DAF90508}"/>
              </a:ext>
            </a:extLst>
          </p:cNvPr>
          <p:cNvPicPr>
            <a:picLocks noChangeAspect="1"/>
          </p:cNvPicPr>
          <p:nvPr/>
        </p:nvPicPr>
        <p:blipFill>
          <a:blip r:embed="rId7"/>
          <a:stretch>
            <a:fillRect/>
          </a:stretch>
        </p:blipFill>
        <p:spPr>
          <a:xfrm>
            <a:off x="-1" y="0"/>
            <a:ext cx="2220686" cy="1138851"/>
          </a:xfrm>
          <a:prstGeom prst="rect">
            <a:avLst/>
          </a:prstGeom>
        </p:spPr>
      </p:pic>
      <p:sp>
        <p:nvSpPr>
          <p:cNvPr id="48" name="object 2">
            <a:extLst>
              <a:ext uri="{FF2B5EF4-FFF2-40B4-BE49-F238E27FC236}">
                <a16:creationId xmlns:a16="http://schemas.microsoft.com/office/drawing/2014/main" id="{4C116738-92E5-577F-6CD6-7E8457080AA9}"/>
              </a:ext>
            </a:extLst>
          </p:cNvPr>
          <p:cNvSpPr txBox="1"/>
          <p:nvPr/>
        </p:nvSpPr>
        <p:spPr>
          <a:xfrm>
            <a:off x="3209289" y="2004925"/>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0" name="object 4">
            <a:extLst>
              <a:ext uri="{FF2B5EF4-FFF2-40B4-BE49-F238E27FC236}">
                <a16:creationId xmlns:a16="http://schemas.microsoft.com/office/drawing/2014/main" id="{E91CFE37-9D7C-A02D-0C5F-A99E93578871}"/>
              </a:ext>
            </a:extLst>
          </p:cNvPr>
          <p:cNvSpPr txBox="1"/>
          <p:nvPr/>
        </p:nvSpPr>
        <p:spPr>
          <a:xfrm>
            <a:off x="5655309" y="2004925"/>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2" name="object 5">
            <a:extLst>
              <a:ext uri="{FF2B5EF4-FFF2-40B4-BE49-F238E27FC236}">
                <a16:creationId xmlns:a16="http://schemas.microsoft.com/office/drawing/2014/main" id="{8507572E-A9C1-CC85-7563-F356785600D9}"/>
              </a:ext>
            </a:extLst>
          </p:cNvPr>
          <p:cNvSpPr txBox="1"/>
          <p:nvPr/>
        </p:nvSpPr>
        <p:spPr>
          <a:xfrm>
            <a:off x="7585329" y="1898245"/>
            <a:ext cx="2120900" cy="444352"/>
          </a:xfrm>
          <a:prstGeom prst="rect">
            <a:avLst/>
          </a:prstGeom>
        </p:spPr>
        <p:txBody>
          <a:bodyPr vert="horz" wrap="square" lIns="0" tIns="13335" rIns="0" bIns="0" rtlCol="0" anchor="t">
            <a:spAutoFit/>
          </a:bodyPr>
          <a:lstStyle/>
          <a:p>
            <a:pPr marL="12700" marR="5080" indent="-1270" algn="ctr">
              <a:lnSpc>
                <a:spcPct val="100000"/>
              </a:lnSpc>
              <a:spcBef>
                <a:spcPts val="105"/>
              </a:spcBef>
            </a:pPr>
            <a:r>
              <a:rPr lang="en-GB" sz="1400" spc="-10">
                <a:solidFill>
                  <a:srgbClr val="202C3A"/>
                </a:solidFill>
                <a:latin typeface="Arial Black"/>
                <a:cs typeface="Arial Black"/>
              </a:rPr>
              <a:t>Supervision</a:t>
            </a:r>
            <a:r>
              <a:rPr sz="1400" spc="-10">
                <a:solidFill>
                  <a:srgbClr val="202C3A"/>
                </a:solidFill>
                <a:latin typeface="Arial Black"/>
                <a:cs typeface="Arial Black"/>
              </a:rPr>
              <a:t> requirements</a:t>
            </a:r>
            <a:endParaRPr sz="1400">
              <a:latin typeface="Arial Black"/>
              <a:cs typeface="Arial Black"/>
            </a:endParaRPr>
          </a:p>
        </p:txBody>
      </p:sp>
      <p:pic>
        <p:nvPicPr>
          <p:cNvPr id="54" name="object 8">
            <a:extLst>
              <a:ext uri="{FF2B5EF4-FFF2-40B4-BE49-F238E27FC236}">
                <a16:creationId xmlns:a16="http://schemas.microsoft.com/office/drawing/2014/main" id="{3662159F-0DB3-51D2-3D09-A45C268B7D10}"/>
              </a:ext>
            </a:extLst>
          </p:cNvPr>
          <p:cNvPicPr/>
          <p:nvPr/>
        </p:nvPicPr>
        <p:blipFill>
          <a:blip r:embed="rId8" cstate="print"/>
          <a:stretch>
            <a:fillRect/>
          </a:stretch>
        </p:blipFill>
        <p:spPr>
          <a:xfrm>
            <a:off x="5942076" y="1198984"/>
            <a:ext cx="722376" cy="720851"/>
          </a:xfrm>
          <a:prstGeom prst="rect">
            <a:avLst/>
          </a:prstGeom>
        </p:spPr>
      </p:pic>
      <p:pic>
        <p:nvPicPr>
          <p:cNvPr id="56" name="object 9">
            <a:extLst>
              <a:ext uri="{FF2B5EF4-FFF2-40B4-BE49-F238E27FC236}">
                <a16:creationId xmlns:a16="http://schemas.microsoft.com/office/drawing/2014/main" id="{D0EC2E05-AD84-9E0A-AF0A-515727DCE323}"/>
              </a:ext>
            </a:extLst>
          </p:cNvPr>
          <p:cNvPicPr/>
          <p:nvPr/>
        </p:nvPicPr>
        <p:blipFill>
          <a:blip r:embed="rId9" cstate="print"/>
          <a:stretch>
            <a:fillRect/>
          </a:stretch>
        </p:blipFill>
        <p:spPr>
          <a:xfrm>
            <a:off x="3585971" y="1262992"/>
            <a:ext cx="720851" cy="719327"/>
          </a:xfrm>
          <a:prstGeom prst="rect">
            <a:avLst/>
          </a:prstGeom>
        </p:spPr>
      </p:pic>
      <p:pic>
        <p:nvPicPr>
          <p:cNvPr id="58" name="object 10">
            <a:extLst>
              <a:ext uri="{FF2B5EF4-FFF2-40B4-BE49-F238E27FC236}">
                <a16:creationId xmlns:a16="http://schemas.microsoft.com/office/drawing/2014/main" id="{01299142-46A4-9659-8B11-8C71A567EE1A}"/>
              </a:ext>
            </a:extLst>
          </p:cNvPr>
          <p:cNvPicPr/>
          <p:nvPr/>
        </p:nvPicPr>
        <p:blipFill>
          <a:blip r:embed="rId10" cstate="print"/>
          <a:stretch>
            <a:fillRect/>
          </a:stretch>
        </p:blipFill>
        <p:spPr>
          <a:xfrm>
            <a:off x="10472817" y="1266921"/>
            <a:ext cx="722376" cy="720851"/>
          </a:xfrm>
          <a:prstGeom prst="rect">
            <a:avLst/>
          </a:prstGeom>
        </p:spPr>
      </p:pic>
      <p:pic>
        <p:nvPicPr>
          <p:cNvPr id="60" name="object 11">
            <a:extLst>
              <a:ext uri="{FF2B5EF4-FFF2-40B4-BE49-F238E27FC236}">
                <a16:creationId xmlns:a16="http://schemas.microsoft.com/office/drawing/2014/main" id="{C7FD4FF2-F3CC-D4B7-300E-9E624FC7DB82}"/>
              </a:ext>
            </a:extLst>
          </p:cNvPr>
          <p:cNvPicPr/>
          <p:nvPr/>
        </p:nvPicPr>
        <p:blipFill>
          <a:blip r:embed="rId11" cstate="print"/>
          <a:stretch>
            <a:fillRect/>
          </a:stretch>
        </p:blipFill>
        <p:spPr>
          <a:xfrm>
            <a:off x="8284464" y="1198984"/>
            <a:ext cx="720851" cy="720851"/>
          </a:xfrm>
          <a:prstGeom prst="rect">
            <a:avLst/>
          </a:prstGeom>
        </p:spPr>
      </p:pic>
      <p:sp>
        <p:nvSpPr>
          <p:cNvPr id="62" name="object 6">
            <a:extLst>
              <a:ext uri="{FF2B5EF4-FFF2-40B4-BE49-F238E27FC236}">
                <a16:creationId xmlns:a16="http://schemas.microsoft.com/office/drawing/2014/main" id="{D671DBC5-1788-CCAF-9796-4B075E91A2E5}"/>
              </a:ext>
            </a:extLst>
          </p:cNvPr>
          <p:cNvSpPr txBox="1"/>
          <p:nvPr/>
        </p:nvSpPr>
        <p:spPr>
          <a:xfrm>
            <a:off x="9817355" y="1965456"/>
            <a:ext cx="1881136" cy="444352"/>
          </a:xfrm>
          <a:prstGeom prst="rect">
            <a:avLst/>
          </a:prstGeom>
        </p:spPr>
        <p:txBody>
          <a:bodyPr vert="horz" wrap="square" lIns="0" tIns="13335" rIns="0" bIns="0" rtlCol="0" anchor="t">
            <a:spAutoFit/>
          </a:bodyPr>
          <a:lstStyle/>
          <a:p>
            <a:pPr marL="12700" marR="5080" indent="-3810" algn="ctr">
              <a:spcBef>
                <a:spcPts val="105"/>
              </a:spcBef>
            </a:pPr>
            <a:r>
              <a:rPr lang="en-GB" sz="1400">
                <a:solidFill>
                  <a:srgbClr val="202C3A"/>
                </a:solidFill>
                <a:latin typeface="Arial Black"/>
                <a:cs typeface="Arial Black"/>
              </a:rPr>
              <a:t>Key roles and responsibilities</a:t>
            </a:r>
            <a:endParaRPr sz="1400" spc="-10">
              <a:solidFill>
                <a:srgbClr val="202C3A"/>
              </a:solidFill>
              <a:latin typeface="Arial Black"/>
              <a:cs typeface="Arial Black"/>
            </a:endParaRPr>
          </a:p>
        </p:txBody>
      </p:sp>
      <p:sp>
        <p:nvSpPr>
          <p:cNvPr id="57" name="object 27">
            <a:extLst>
              <a:ext uri="{FF2B5EF4-FFF2-40B4-BE49-F238E27FC236}">
                <a16:creationId xmlns:a16="http://schemas.microsoft.com/office/drawing/2014/main" id="{7C96A328-E6A3-2113-C5B9-9416D729EF5B}"/>
              </a:ext>
            </a:extLst>
          </p:cNvPr>
          <p:cNvSpPr txBox="1"/>
          <p:nvPr/>
        </p:nvSpPr>
        <p:spPr>
          <a:xfrm>
            <a:off x="153517" y="3869619"/>
            <a:ext cx="2221128" cy="392415"/>
          </a:xfrm>
          <a:prstGeom prst="rect">
            <a:avLst/>
          </a:prstGeom>
          <a:solidFill>
            <a:srgbClr val="D9D9D9"/>
          </a:solidFill>
        </p:spPr>
        <p:txBody>
          <a:bodyPr vert="horz" wrap="square" lIns="0" tIns="8382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BF0378"/>
                </a:solidFill>
                <a:effectLst/>
                <a:uLnTx/>
                <a:uFillTx/>
                <a:latin typeface="Arial"/>
                <a:ea typeface="+mn-ea"/>
                <a:cs typeface="Arial"/>
                <a:hlinkClick r:id="rId12" action="ppaction://hlinksldjump">
                  <a:extLst>
                    <a:ext uri="{A12FA001-AC4F-418D-AE19-62706E023703}">
                      <ahyp:hlinkClr xmlns:ahyp="http://schemas.microsoft.com/office/drawing/2018/hyperlinkcolor" val="tx"/>
                    </a:ext>
                  </a:extLst>
                </a:hlinkClick>
              </a:rPr>
              <a:t>GP Partner</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a:ln>
                <a:noFill/>
              </a:ln>
              <a:solidFill>
                <a:srgbClr val="BF0378"/>
              </a:solidFill>
              <a:effectLst/>
              <a:uLnTx/>
              <a:uFillTx/>
              <a:latin typeface="Arial"/>
              <a:ea typeface="+mn-ea"/>
              <a:cs typeface="Arial"/>
              <a:hlinkClick r:id="rId12" action="ppaction://hlinksldjump">
                <a:extLst>
                  <a:ext uri="{A12FA001-AC4F-418D-AE19-62706E023703}">
                    <ahyp:hlinkClr xmlns:ahyp="http://schemas.microsoft.com/office/drawing/2018/hyperlinkcolor" val="tx"/>
                  </a:ext>
                </a:extLst>
              </a:hlinkClick>
            </a:endParaRPr>
          </a:p>
        </p:txBody>
      </p:sp>
      <p:sp>
        <p:nvSpPr>
          <p:cNvPr id="61" name="object 27">
            <a:extLst>
              <a:ext uri="{FF2B5EF4-FFF2-40B4-BE49-F238E27FC236}">
                <a16:creationId xmlns:a16="http://schemas.microsoft.com/office/drawing/2014/main" id="{3A302CCF-156B-EB83-8F78-94E35393FB05}"/>
              </a:ext>
            </a:extLst>
          </p:cNvPr>
          <p:cNvSpPr txBox="1"/>
          <p:nvPr/>
        </p:nvSpPr>
        <p:spPr>
          <a:xfrm>
            <a:off x="153517" y="4355483"/>
            <a:ext cx="2176653" cy="392415"/>
          </a:xfrm>
          <a:prstGeom prst="rect">
            <a:avLst/>
          </a:prstGeom>
          <a:solidFill>
            <a:srgbClr val="D9D9D9"/>
          </a:solidFill>
        </p:spPr>
        <p:txBody>
          <a:bodyPr vert="horz" wrap="square" lIns="0" tIns="83820" rIns="0" bIns="0" rtlCol="0" anchor="t">
            <a:spAutoFit/>
          </a:bodyPr>
          <a:lstStyle/>
          <a:p>
            <a:pPr algn="ctr"/>
            <a:r>
              <a:rPr lang="en-GB" sz="1000" b="1" spc="-10">
                <a:solidFill>
                  <a:srgbClr val="BF0378"/>
                </a:solidFill>
                <a:latin typeface="Arial"/>
                <a:cs typeface="Arial"/>
                <a:hlinkClick r:id="rId13" action="ppaction://hlinksldjump">
                  <a:extLst>
                    <a:ext uri="{A12FA001-AC4F-418D-AE19-62706E023703}">
                      <ahyp:hlinkClr xmlns:ahyp="http://schemas.microsoft.com/office/drawing/2018/hyperlinkcolor" val="tx"/>
                    </a:ext>
                  </a:extLst>
                </a:hlinkClick>
              </a:rPr>
              <a:t>Clinical Leadership Roles</a:t>
            </a:r>
          </a:p>
          <a:p>
            <a:pPr algn="ctr"/>
            <a:endParaRPr lang="en-US" sz="1000" b="1">
              <a:solidFill>
                <a:srgbClr val="BF0378"/>
              </a:solidFill>
              <a:hlinkClick r:id="rId13" action="ppaction://hlinksldjump">
                <a:extLst>
                  <a:ext uri="{A12FA001-AC4F-418D-AE19-62706E023703}">
                    <ahyp:hlinkClr xmlns:ahyp="http://schemas.microsoft.com/office/drawing/2018/hyperlinkcolor" val="tx"/>
                  </a:ext>
                </a:extLst>
              </a:hlinkClick>
            </a:endParaRPr>
          </a:p>
        </p:txBody>
      </p:sp>
      <p:sp>
        <p:nvSpPr>
          <p:cNvPr id="4" name="TextBox 3">
            <a:extLst>
              <a:ext uri="{FF2B5EF4-FFF2-40B4-BE49-F238E27FC236}">
                <a16:creationId xmlns:a16="http://schemas.microsoft.com/office/drawing/2014/main" id="{FFF0B8EC-7024-70DB-3707-0CC2C8B9DDC0}"/>
              </a:ext>
            </a:extLst>
          </p:cNvPr>
          <p:cNvSpPr txBox="1"/>
          <p:nvPr/>
        </p:nvSpPr>
        <p:spPr>
          <a:xfrm>
            <a:off x="2768223" y="2583894"/>
            <a:ext cx="2449540" cy="4093428"/>
          </a:xfrm>
          <a:prstGeom prst="rect">
            <a:avLst/>
          </a:prstGeom>
          <a:solidFill>
            <a:srgbClr val="FFFFFF"/>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solidFill>
                  <a:srgbClr val="111111"/>
                </a:solidFill>
                <a:highlight>
                  <a:srgbClr val="FFFFFF"/>
                </a:highlight>
                <a:latin typeface="Arial"/>
                <a:cs typeface="Arial"/>
              </a:rPr>
              <a:t>After completing GP Specialty Training (ST1–ST3) and receiving a Certificate of Completion of Training (CCT), a doctor becomes a qualified GP and must register on the GMC GP Register with a license to practice.</a:t>
            </a:r>
            <a:endParaRPr lang="en-US">
              <a:latin typeface="Arial"/>
              <a:cs typeface="Arial"/>
            </a:endParaRPr>
          </a:p>
          <a:p>
            <a:pPr algn="l"/>
            <a:endParaRPr lang="en-US" sz="1000">
              <a:solidFill>
                <a:srgbClr val="111111"/>
              </a:solidFill>
              <a:highlight>
                <a:srgbClr val="FFFFFF"/>
              </a:highlight>
              <a:latin typeface="Arial"/>
              <a:cs typeface="Arial"/>
            </a:endParaRPr>
          </a:p>
          <a:p>
            <a:pPr algn="l"/>
            <a:r>
              <a:rPr lang="en-US" sz="1000">
                <a:solidFill>
                  <a:srgbClr val="111111"/>
                </a:solidFill>
                <a:highlight>
                  <a:srgbClr val="FFFFFF"/>
                </a:highlight>
                <a:latin typeface="Arial"/>
                <a:cs typeface="Arial"/>
              </a:rPr>
              <a:t>In order to practice in the UK, doctors who obtain their CCT in General Practice must also join the National Performers List.  </a:t>
            </a:r>
          </a:p>
          <a:p>
            <a:pPr algn="l"/>
            <a:endParaRPr lang="en-US" sz="1000">
              <a:solidFill>
                <a:srgbClr val="111111"/>
              </a:solidFill>
              <a:highlight>
                <a:srgbClr val="FFFFFF"/>
              </a:highlight>
              <a:latin typeface="Arial"/>
              <a:cs typeface="Arial"/>
            </a:endParaRPr>
          </a:p>
          <a:p>
            <a:pPr algn="l"/>
            <a:r>
              <a:rPr lang="en-US" sz="1000">
                <a:solidFill>
                  <a:srgbClr val="111111"/>
                </a:solidFill>
                <a:highlight>
                  <a:srgbClr val="FFFFFF"/>
                </a:highlight>
                <a:latin typeface="Arial"/>
                <a:cs typeface="Arial"/>
              </a:rPr>
              <a:t>Locum GPs can be hired by practices directly or via agencies or locum platforms.  Locum GP's receive payments for short- or medium-term work, so need to complete their own tax returns and pension forms.  </a:t>
            </a:r>
          </a:p>
          <a:p>
            <a:pPr algn="l"/>
            <a:endParaRPr lang="en-US" sz="1000">
              <a:solidFill>
                <a:srgbClr val="111111"/>
              </a:solidFill>
              <a:highlight>
                <a:srgbClr val="FFFFFF"/>
              </a:highlight>
              <a:latin typeface="Arial"/>
              <a:cs typeface="Arial"/>
            </a:endParaRPr>
          </a:p>
          <a:p>
            <a:pPr algn="l"/>
            <a:r>
              <a:rPr lang="en-US" sz="1000">
                <a:solidFill>
                  <a:srgbClr val="111111"/>
                </a:solidFill>
                <a:highlight>
                  <a:srgbClr val="FFFFFF"/>
                </a:highlight>
                <a:latin typeface="Arial"/>
                <a:cs typeface="Arial"/>
              </a:rPr>
              <a:t>There is a requirement for good organisational skills</a:t>
            </a:r>
            <a:r>
              <a:rPr lang="en-GB" sz="1000">
                <a:highlight>
                  <a:srgbClr val="FFFFFF"/>
                </a:highlight>
              </a:rPr>
              <a:t>, communication, and time-management skills to balance multiple roles, maintain accurate records, and meet both clinical and administrative responsibilities effectively.</a:t>
            </a:r>
            <a:endParaRPr lang="en-US" sz="1000">
              <a:solidFill>
                <a:srgbClr val="111111"/>
              </a:solidFill>
              <a:highlight>
                <a:srgbClr val="FFFFFF"/>
              </a:highlight>
              <a:latin typeface="Arial"/>
              <a:cs typeface="Arial"/>
            </a:endParaRPr>
          </a:p>
        </p:txBody>
      </p:sp>
      <p:sp>
        <p:nvSpPr>
          <p:cNvPr id="6" name="TextBox 5">
            <a:extLst>
              <a:ext uri="{FF2B5EF4-FFF2-40B4-BE49-F238E27FC236}">
                <a16:creationId xmlns:a16="http://schemas.microsoft.com/office/drawing/2014/main" id="{62F3FD22-C4CB-6200-E313-DC4264C4D8D7}"/>
              </a:ext>
            </a:extLst>
          </p:cNvPr>
          <p:cNvSpPr txBox="1"/>
          <p:nvPr/>
        </p:nvSpPr>
        <p:spPr>
          <a:xfrm>
            <a:off x="5100717" y="2586603"/>
            <a:ext cx="248974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en-US" sz="1000">
                <a:latin typeface="Arial"/>
                <a:cs typeface="Segoe UI"/>
              </a:rPr>
              <a:t>​</a:t>
            </a:r>
            <a:endParaRPr lang="en-US" sz="1000">
              <a:solidFill>
                <a:srgbClr val="111111"/>
              </a:solidFill>
              <a:highlight>
                <a:srgbClr val="FFFFFF"/>
              </a:highlight>
              <a:latin typeface="Arial"/>
              <a:cs typeface="Arial"/>
            </a:endParaRPr>
          </a:p>
        </p:txBody>
      </p:sp>
      <p:sp>
        <p:nvSpPr>
          <p:cNvPr id="8" name="TextBox 7">
            <a:extLst>
              <a:ext uri="{FF2B5EF4-FFF2-40B4-BE49-F238E27FC236}">
                <a16:creationId xmlns:a16="http://schemas.microsoft.com/office/drawing/2014/main" id="{F5710095-3C1B-C6A6-898F-6D760B0B72A1}"/>
              </a:ext>
            </a:extLst>
          </p:cNvPr>
          <p:cNvSpPr txBox="1"/>
          <p:nvPr/>
        </p:nvSpPr>
        <p:spPr>
          <a:xfrm>
            <a:off x="5217763" y="2567553"/>
            <a:ext cx="2332495"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latin typeface="Arial"/>
                <a:cs typeface="Arial"/>
              </a:rPr>
              <a:t>The locum role allows for maximum flexibility in working patterns and therefore development opportunities are wide ranging.  Many qualified GPs who have "portfolio" careers choose the locum GP pathway to allow them to work across different settings.</a:t>
            </a:r>
            <a:endParaRPr lang="en-US" sz="1000">
              <a:solidFill>
                <a:srgbClr val="000000"/>
              </a:solidFill>
              <a:latin typeface="Arial"/>
              <a:cs typeface="Arial"/>
            </a:endParaRPr>
          </a:p>
          <a:p>
            <a:pPr algn="l"/>
            <a:endParaRPr lang="en-US" sz="1000">
              <a:latin typeface="Arial"/>
              <a:cs typeface="Arial"/>
            </a:endParaRPr>
          </a:p>
        </p:txBody>
      </p:sp>
      <p:sp>
        <p:nvSpPr>
          <p:cNvPr id="9" name="TextBox 8">
            <a:extLst>
              <a:ext uri="{FF2B5EF4-FFF2-40B4-BE49-F238E27FC236}">
                <a16:creationId xmlns:a16="http://schemas.microsoft.com/office/drawing/2014/main" id="{442EB741-3954-47EE-5514-0E77FCA05356}"/>
              </a:ext>
            </a:extLst>
          </p:cNvPr>
          <p:cNvSpPr txBox="1"/>
          <p:nvPr/>
        </p:nvSpPr>
        <p:spPr>
          <a:xfrm>
            <a:off x="7639633" y="2567553"/>
            <a:ext cx="2099521" cy="2195473"/>
          </a:xfrm>
          <a:prstGeom prst="rect">
            <a:avLst/>
          </a:prstGeom>
          <a:noFill/>
        </p:spPr>
        <p:txBody>
          <a:bodyPr wrap="square">
            <a:spAutoFit/>
          </a:bodyPr>
          <a:lstStyle/>
          <a:p>
            <a:pPr algn="l">
              <a:spcAft>
                <a:spcPts val="750"/>
              </a:spcAft>
            </a:pPr>
            <a:r>
              <a:rPr lang="en-GB" sz="1000" b="0" i="0">
                <a:solidFill>
                  <a:schemeClr val="tx1"/>
                </a:solidFill>
                <a:effectLst/>
                <a:latin typeface="Arial" panose="020B0604020202020204" pitchFamily="34" charset="0"/>
                <a:cs typeface="Arial" panose="020B0604020202020204" pitchFamily="34" charset="0"/>
              </a:rPr>
              <a:t>No formal supervision requirements once qualified as GP.</a:t>
            </a:r>
          </a:p>
          <a:p>
            <a:pPr algn="l">
              <a:spcAft>
                <a:spcPts val="750"/>
              </a:spcAft>
            </a:pPr>
            <a:r>
              <a:rPr lang="en-GB" sz="1000" b="0" i="0">
                <a:solidFill>
                  <a:schemeClr val="tx1"/>
                </a:solidFill>
                <a:effectLst/>
                <a:latin typeface="Arial" panose="020B0604020202020204" pitchFamily="34" charset="0"/>
                <a:cs typeface="Arial" panose="020B0604020202020204" pitchFamily="34" charset="0"/>
              </a:rPr>
              <a:t>Good practice to have peer mentorship.</a:t>
            </a:r>
          </a:p>
          <a:p>
            <a:pPr algn="l">
              <a:spcAft>
                <a:spcPts val="750"/>
              </a:spcAft>
            </a:pPr>
            <a:r>
              <a:rPr lang="en-GB" sz="1000">
                <a:solidFill>
                  <a:schemeClr val="tx1"/>
                </a:solidFill>
                <a:latin typeface="Arial" panose="020B0604020202020204" pitchFamily="34" charset="0"/>
                <a:cs typeface="Arial" panose="020B0604020202020204" pitchFamily="34" charset="0"/>
              </a:rPr>
              <a:t>Encouragement of continued professional development is maintained to be kept up to date such as </a:t>
            </a:r>
            <a:r>
              <a:rPr lang="en-GB" sz="1000">
                <a:hlinkClick r:id="rId14"/>
              </a:rPr>
              <a:t>Early career GPs (First5)</a:t>
            </a:r>
            <a:endParaRPr lang="en-GB" sz="1000"/>
          </a:p>
          <a:p>
            <a:pPr algn="l">
              <a:spcAft>
                <a:spcPts val="750"/>
              </a:spcAft>
            </a:pPr>
            <a:r>
              <a:rPr lang="en-GB" sz="1000">
                <a:hlinkClick r:id="rId15"/>
              </a:rPr>
              <a:t>Webinars : Surrey Training Hub</a:t>
            </a:r>
            <a:endParaRPr lang="en-GB" sz="1000" b="0" i="0">
              <a:solidFill>
                <a:schemeClr val="tx1"/>
              </a:solidFill>
              <a:effectLst/>
              <a:latin typeface="Arial" panose="020B0604020202020204" pitchFamily="34" charset="0"/>
              <a:cs typeface="Arial" panose="020B0604020202020204" pitchFamily="34" charset="0"/>
            </a:endParaRPr>
          </a:p>
          <a:p>
            <a:pPr algn="l">
              <a:spcAft>
                <a:spcPts val="750"/>
              </a:spcAft>
            </a:pPr>
            <a:endParaRPr lang="en-GB" sz="1000" b="0" i="0">
              <a:solidFill>
                <a:schemeClr val="tx1"/>
              </a:solidFill>
              <a:effectLst/>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018D2A2D-FEF3-3F4B-3C79-B36D7BEEF9BA}"/>
              </a:ext>
            </a:extLst>
          </p:cNvPr>
          <p:cNvSpPr txBox="1"/>
          <p:nvPr/>
        </p:nvSpPr>
        <p:spPr>
          <a:xfrm>
            <a:off x="7639633" y="4507365"/>
            <a:ext cx="2220892" cy="2246769"/>
          </a:xfrm>
          <a:prstGeom prst="rect">
            <a:avLst/>
          </a:prstGeom>
          <a:noFill/>
        </p:spPr>
        <p:txBody>
          <a:bodyPr wrap="square">
            <a:spAutoFit/>
          </a:bodyPr>
          <a:lstStyle/>
          <a:p>
            <a:r>
              <a:rPr lang="en-GB" sz="1000" b="0" i="0">
                <a:solidFill>
                  <a:srgbClr val="333333"/>
                </a:solidFill>
                <a:effectLst/>
                <a:latin typeface="Arial" panose="020B0604020202020204" pitchFamily="34" charset="0"/>
                <a:cs typeface="Arial" panose="020B0604020202020204" pitchFamily="34" charset="0"/>
              </a:rPr>
              <a:t>Doctors who are the subject of undertakings or conditions imposed by NHS England (under the Performers Lists Regulations) and/or the General Medical Council (GMC)/the Medical Practitioners Tribunal (MPT) may require clinical supervision. The level of clinical supervision required will be prescribed by NHS England and/or the GMC and/or the MPT (in the case of the GMC and MPT, further information about supervision can be found </a:t>
            </a:r>
            <a:r>
              <a:rPr lang="en-GB" sz="1000" b="0" i="0" u="sng">
                <a:solidFill>
                  <a:srgbClr val="5F259F"/>
                </a:solidFill>
                <a:effectLst/>
                <a:latin typeface="Arial" panose="020B0604020202020204" pitchFamily="34" charset="0"/>
                <a:cs typeface="Arial" panose="020B0604020202020204" pitchFamily="34" charset="0"/>
                <a:hlinkClick r:id="rId16"/>
              </a:rPr>
              <a:t>here</a:t>
            </a:r>
            <a:r>
              <a:rPr lang="en-GB" sz="1000" b="0" i="0">
                <a:solidFill>
                  <a:srgbClr val="333333"/>
                </a:solidFill>
                <a:effectLst/>
                <a:latin typeface="Arial" panose="020B0604020202020204" pitchFamily="34" charset="0"/>
                <a:cs typeface="Arial" panose="020B0604020202020204" pitchFamily="34" charset="0"/>
              </a:rPr>
              <a:t> at pages 3-6</a:t>
            </a:r>
            <a:endParaRPr lang="en-GB" sz="1000">
              <a:latin typeface="Arial" panose="020B0604020202020204" pitchFamily="34" charset="0"/>
              <a:cs typeface="Arial" panose="020B0604020202020204" pitchFamily="34" charset="0"/>
            </a:endParaRPr>
          </a:p>
        </p:txBody>
      </p:sp>
      <p:sp>
        <p:nvSpPr>
          <p:cNvPr id="11" name="object 27">
            <a:extLst>
              <a:ext uri="{FF2B5EF4-FFF2-40B4-BE49-F238E27FC236}">
                <a16:creationId xmlns:a16="http://schemas.microsoft.com/office/drawing/2014/main" id="{EB76757B-2029-9D76-BDA2-EDFF50ADE709}"/>
              </a:ext>
            </a:extLst>
          </p:cNvPr>
          <p:cNvSpPr txBox="1"/>
          <p:nvPr/>
        </p:nvSpPr>
        <p:spPr>
          <a:xfrm>
            <a:off x="155675" y="3254418"/>
            <a:ext cx="2174496" cy="482183"/>
          </a:xfrm>
          <a:prstGeom prst="rect">
            <a:avLst/>
          </a:prstGeom>
          <a:solidFill>
            <a:srgbClr val="D9D9D9"/>
          </a:solidFill>
        </p:spPr>
        <p:txBody>
          <a:bodyPr vert="horz" wrap="square" lIns="0" tIns="83820" rIns="0" bIns="0" rtlCol="0" anchor="t">
            <a:spAutoFit/>
          </a:bodyPr>
          <a:lstStyle/>
          <a:p>
            <a:pPr marL="512445" marR="36195" indent="-731520" algn="ctr">
              <a:lnSpc>
                <a:spcPct val="100000"/>
              </a:lnSpc>
              <a:spcBef>
                <a:spcPts val="700"/>
              </a:spcBef>
            </a:pPr>
            <a:r>
              <a:rPr lang="en-GB" sz="1000" b="1" spc="-20">
                <a:solidFill>
                  <a:srgbClr val="BF0378"/>
                </a:solidFill>
                <a:latin typeface="Arial"/>
                <a:cs typeface="Arial"/>
                <a:hlinkClick r:id="rId17" action="ppaction://hlinksldjump">
                  <a:extLst>
                    <a:ext uri="{A12FA001-AC4F-418D-AE19-62706E023703}">
                      <ahyp:hlinkClr xmlns:ahyp="http://schemas.microsoft.com/office/drawing/2018/hyperlinkcolor" val="tx"/>
                    </a:ext>
                  </a:extLst>
                </a:hlinkClick>
              </a:rPr>
              <a:t>Qualified GP/Salaried GP</a:t>
            </a:r>
            <a:endParaRPr lang="en-US" b="1"/>
          </a:p>
          <a:p>
            <a:pPr marL="512445" marR="36195" indent="-463550" algn="ctr">
              <a:spcBef>
                <a:spcPts val="735"/>
              </a:spcBef>
            </a:pPr>
            <a:endParaRPr lang="en-GB" sz="1000" b="1" spc="-20">
              <a:solidFill>
                <a:srgbClr val="BF0378"/>
              </a:solidFill>
              <a:latin typeface="Arial"/>
              <a:cs typeface="Arial"/>
            </a:endParaRPr>
          </a:p>
        </p:txBody>
      </p:sp>
      <p:sp>
        <p:nvSpPr>
          <p:cNvPr id="13" name="TextBox 12">
            <a:extLst>
              <a:ext uri="{FF2B5EF4-FFF2-40B4-BE49-F238E27FC236}">
                <a16:creationId xmlns:a16="http://schemas.microsoft.com/office/drawing/2014/main" id="{518D3711-868E-1435-4439-387CB929B544}"/>
              </a:ext>
            </a:extLst>
          </p:cNvPr>
          <p:cNvSpPr txBox="1"/>
          <p:nvPr/>
        </p:nvSpPr>
        <p:spPr>
          <a:xfrm>
            <a:off x="9817355" y="2560638"/>
            <a:ext cx="2500071" cy="209288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A Locum GP provides short-term or sessional clinical cover within GP practices, Primary Care Networks (PCNs), or other NHS primary care settings. The role ensures continuity of patient care during periods of leave, vacancy, or increased service demand. Locum GPs are typically self-employed and work under agreed terms that define the duties, hours, and scope of practice for each engagement. </a:t>
            </a:r>
            <a:r>
              <a:rPr lang="en-GB" sz="1000">
                <a:latin typeface="Arial" panose="020B0604020202020204" pitchFamily="34" charset="0"/>
                <a:cs typeface="Arial" panose="020B0604020202020204" pitchFamily="34" charset="0"/>
                <a:hlinkClick r:id="rId18"/>
              </a:rPr>
              <a:t>BMA GP Locum Handbook-2021.pdf</a:t>
            </a:r>
            <a:endParaRPr lang="en-GB" sz="1000">
              <a:latin typeface="Arial" panose="020B0604020202020204" pitchFamily="34" charset="0"/>
              <a:cs typeface="Arial" panose="020B0604020202020204" pitchFamily="34" charset="0"/>
            </a:endParaRPr>
          </a:p>
          <a:p>
            <a:endParaRPr lang="en-GB" sz="1000">
              <a:latin typeface="Arial" panose="020B0604020202020204" pitchFamily="34" charset="0"/>
              <a:cs typeface="Arial" panose="020B0604020202020204" pitchFamily="34" charset="0"/>
            </a:endParaRPr>
          </a:p>
        </p:txBody>
      </p:sp>
      <p:sp>
        <p:nvSpPr>
          <p:cNvPr id="2" name="Call-out: Down Arrow 1">
            <a:extLst>
              <a:ext uri="{FF2B5EF4-FFF2-40B4-BE49-F238E27FC236}">
                <a16:creationId xmlns:a16="http://schemas.microsoft.com/office/drawing/2014/main" id="{3CD58444-24EF-492E-59AC-20E28C146E7C}"/>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Tree>
    <p:extLst>
      <p:ext uri="{BB962C8B-B14F-4D97-AF65-F5344CB8AC3E}">
        <p14:creationId xmlns:p14="http://schemas.microsoft.com/office/powerpoint/2010/main" val="5135151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212B75D-4AE2-527C-FBFE-3AEE95751F86}"/>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37CF8E0B-3C44-6702-FC09-CAB9508EEA01}"/>
              </a:ext>
            </a:extLst>
          </p:cNvPr>
          <p:cNvSpPr/>
          <p:nvPr/>
        </p:nvSpPr>
        <p:spPr>
          <a:xfrm>
            <a:off x="2881122" y="2582036"/>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44" name="object 44">
            <a:extLst>
              <a:ext uri="{FF2B5EF4-FFF2-40B4-BE49-F238E27FC236}">
                <a16:creationId xmlns:a16="http://schemas.microsoft.com/office/drawing/2014/main" id="{DDAAEBB5-850D-3025-CBEA-43648E565B48}"/>
              </a:ext>
            </a:extLst>
          </p:cNvPr>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41" name="object 41">
            <a:extLst>
              <a:ext uri="{FF2B5EF4-FFF2-40B4-BE49-F238E27FC236}">
                <a16:creationId xmlns:a16="http://schemas.microsoft.com/office/drawing/2014/main" id="{7D7AAA80-EB85-4C75-DA90-411E27666304}"/>
              </a:ext>
            </a:extLst>
          </p:cNvPr>
          <p:cNvSpPr txBox="1">
            <a:spLocks noGrp="1"/>
          </p:cNvSpPr>
          <p:nvPr>
            <p:ph type="title"/>
          </p:nvPr>
        </p:nvSpPr>
        <p:spPr>
          <a:xfrm>
            <a:off x="2465673" y="193608"/>
            <a:ext cx="5504180" cy="751488"/>
          </a:xfrm>
          <a:prstGeom prst="rect">
            <a:avLst/>
          </a:prstGeom>
        </p:spPr>
        <p:txBody>
          <a:bodyPr vert="horz" wrap="square" lIns="0" tIns="12700" rIns="0" bIns="0" rtlCol="0" anchor="t">
            <a:spAutoFit/>
          </a:bodyPr>
          <a:lstStyle/>
          <a:p>
            <a:pPr marL="12700">
              <a:spcBef>
                <a:spcPts val="100"/>
              </a:spcBef>
            </a:pPr>
            <a:r>
              <a:rPr lang="en-GB" sz="2400" b="0">
                <a:solidFill>
                  <a:schemeClr val="accent5"/>
                </a:solidFill>
                <a:latin typeface="Arial Black"/>
              </a:rPr>
              <a:t>GP Partner</a:t>
            </a:r>
            <a:endParaRPr lang="en-US">
              <a:solidFill>
                <a:schemeClr val="accent5"/>
              </a:solidFill>
            </a:endParaRPr>
          </a:p>
          <a:p>
            <a:pPr marL="76200"/>
            <a:r>
              <a:rPr sz="2400">
                <a:solidFill>
                  <a:srgbClr val="202C3A"/>
                </a:solidFill>
              </a:rPr>
              <a:t>Find</a:t>
            </a:r>
            <a:r>
              <a:rPr sz="2400" spc="-35">
                <a:solidFill>
                  <a:srgbClr val="202C3A"/>
                </a:solidFill>
              </a:rPr>
              <a:t> </a:t>
            </a:r>
            <a:r>
              <a:rPr sz="2400">
                <a:solidFill>
                  <a:srgbClr val="202C3A"/>
                </a:solidFill>
              </a:rPr>
              <a:t>out</a:t>
            </a:r>
            <a:r>
              <a:rPr sz="2400" spc="-20">
                <a:solidFill>
                  <a:srgbClr val="202C3A"/>
                </a:solidFill>
              </a:rPr>
              <a:t> </a:t>
            </a:r>
            <a:r>
              <a:rPr sz="2400">
                <a:solidFill>
                  <a:srgbClr val="202C3A"/>
                </a:solidFill>
              </a:rPr>
              <a:t>more</a:t>
            </a:r>
            <a:r>
              <a:rPr sz="2400" spc="-25">
                <a:solidFill>
                  <a:srgbClr val="202C3A"/>
                </a:solidFill>
              </a:rPr>
              <a:t> </a:t>
            </a:r>
            <a:r>
              <a:rPr sz="2400">
                <a:solidFill>
                  <a:srgbClr val="202C3A"/>
                </a:solidFill>
              </a:rPr>
              <a:t>about</a:t>
            </a:r>
            <a:r>
              <a:rPr sz="2400" spc="-15">
                <a:solidFill>
                  <a:srgbClr val="202C3A"/>
                </a:solidFill>
              </a:rPr>
              <a:t> </a:t>
            </a:r>
            <a:r>
              <a:rPr sz="2400">
                <a:solidFill>
                  <a:srgbClr val="202C3A"/>
                </a:solidFill>
              </a:rPr>
              <a:t>the</a:t>
            </a:r>
            <a:r>
              <a:rPr lang="en-GB" sz="2400">
                <a:solidFill>
                  <a:srgbClr val="202C3A"/>
                </a:solidFill>
              </a:rPr>
              <a:t> </a:t>
            </a:r>
            <a:r>
              <a:rPr lang="en-GB" sz="2400">
                <a:solidFill>
                  <a:srgbClr val="202C3A"/>
                </a:solidFill>
                <a:hlinkClick r:id="rId3"/>
              </a:rPr>
              <a:t>GP Partner</a:t>
            </a:r>
            <a:endParaRPr sz="2400">
              <a:solidFill>
                <a:srgbClr val="0070C0"/>
              </a:solidFill>
              <a:hlinkClick r:id="rId4">
                <a:extLst>
                  <a:ext uri="{A12FA001-AC4F-418D-AE19-62706E023703}">
                    <ahyp:hlinkClr xmlns:ahyp="http://schemas.microsoft.com/office/drawing/2018/hyperlinkcolor" val="tx"/>
                  </a:ext>
                </a:extLst>
              </a:hlinkClick>
            </a:endParaRPr>
          </a:p>
        </p:txBody>
      </p:sp>
      <p:pic>
        <p:nvPicPr>
          <p:cNvPr id="35" name="Picture 34" descr="A logo with colorful people&#10;&#10;Description automatically generated">
            <a:hlinkClick r:id="rId5"/>
            <a:extLst>
              <a:ext uri="{FF2B5EF4-FFF2-40B4-BE49-F238E27FC236}">
                <a16:creationId xmlns:a16="http://schemas.microsoft.com/office/drawing/2014/main" id="{F376DA51-ADC1-B974-3061-B624F79D5ABD}"/>
              </a:ext>
            </a:extLst>
          </p:cNvPr>
          <p:cNvPicPr>
            <a:picLocks noChangeAspect="1"/>
          </p:cNvPicPr>
          <p:nvPr/>
        </p:nvPicPr>
        <p:blipFill>
          <a:blip r:embed="rId6"/>
          <a:stretch>
            <a:fillRect/>
          </a:stretch>
        </p:blipFill>
        <p:spPr>
          <a:xfrm>
            <a:off x="0" y="0"/>
            <a:ext cx="2241439" cy="1149494"/>
          </a:xfrm>
          <a:prstGeom prst="rect">
            <a:avLst/>
          </a:prstGeom>
        </p:spPr>
      </p:pic>
      <p:sp>
        <p:nvSpPr>
          <p:cNvPr id="48" name="object 2">
            <a:extLst>
              <a:ext uri="{FF2B5EF4-FFF2-40B4-BE49-F238E27FC236}">
                <a16:creationId xmlns:a16="http://schemas.microsoft.com/office/drawing/2014/main" id="{A37C2091-8756-22C8-5397-84F3638306FD}"/>
              </a:ext>
            </a:extLst>
          </p:cNvPr>
          <p:cNvSpPr txBox="1"/>
          <p:nvPr/>
        </p:nvSpPr>
        <p:spPr>
          <a:xfrm>
            <a:off x="3209289" y="2004925"/>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0" name="object 4">
            <a:extLst>
              <a:ext uri="{FF2B5EF4-FFF2-40B4-BE49-F238E27FC236}">
                <a16:creationId xmlns:a16="http://schemas.microsoft.com/office/drawing/2014/main" id="{CB6FE5CE-77DE-C67A-BD7F-0CF219179D94}"/>
              </a:ext>
            </a:extLst>
          </p:cNvPr>
          <p:cNvSpPr txBox="1"/>
          <p:nvPr/>
        </p:nvSpPr>
        <p:spPr>
          <a:xfrm>
            <a:off x="5655309" y="2004925"/>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2" name="object 5">
            <a:extLst>
              <a:ext uri="{FF2B5EF4-FFF2-40B4-BE49-F238E27FC236}">
                <a16:creationId xmlns:a16="http://schemas.microsoft.com/office/drawing/2014/main" id="{B33498EA-4202-21A9-3879-1D1B0EBA5196}"/>
              </a:ext>
            </a:extLst>
          </p:cNvPr>
          <p:cNvSpPr txBox="1"/>
          <p:nvPr/>
        </p:nvSpPr>
        <p:spPr>
          <a:xfrm>
            <a:off x="7585329" y="1898245"/>
            <a:ext cx="2120900" cy="444352"/>
          </a:xfrm>
          <a:prstGeom prst="rect">
            <a:avLst/>
          </a:prstGeom>
        </p:spPr>
        <p:txBody>
          <a:bodyPr vert="horz" wrap="square" lIns="0" tIns="13335" rIns="0" bIns="0" rtlCol="0" anchor="t">
            <a:spAutoFit/>
          </a:bodyPr>
          <a:lstStyle/>
          <a:p>
            <a:pPr marL="12700" marR="5080" indent="-1270" algn="ctr">
              <a:lnSpc>
                <a:spcPct val="100000"/>
              </a:lnSpc>
              <a:spcBef>
                <a:spcPts val="105"/>
              </a:spcBef>
            </a:pPr>
            <a:r>
              <a:rPr lang="en-GB" sz="1400" spc="-10">
                <a:solidFill>
                  <a:srgbClr val="202C3A"/>
                </a:solidFill>
                <a:latin typeface="Arial Black"/>
                <a:cs typeface="Arial Black"/>
              </a:rPr>
              <a:t>Supervision</a:t>
            </a:r>
            <a:r>
              <a:rPr sz="1400" spc="-10">
                <a:solidFill>
                  <a:srgbClr val="202C3A"/>
                </a:solidFill>
                <a:latin typeface="Arial Black"/>
                <a:cs typeface="Arial Black"/>
              </a:rPr>
              <a:t> requirements</a:t>
            </a:r>
            <a:endParaRPr sz="1400">
              <a:latin typeface="Arial Black"/>
              <a:cs typeface="Arial Black"/>
            </a:endParaRPr>
          </a:p>
        </p:txBody>
      </p:sp>
      <p:pic>
        <p:nvPicPr>
          <p:cNvPr id="54" name="object 8">
            <a:extLst>
              <a:ext uri="{FF2B5EF4-FFF2-40B4-BE49-F238E27FC236}">
                <a16:creationId xmlns:a16="http://schemas.microsoft.com/office/drawing/2014/main" id="{CFB26614-2E7D-F912-53B7-A4203742EE1A}"/>
              </a:ext>
            </a:extLst>
          </p:cNvPr>
          <p:cNvPicPr/>
          <p:nvPr/>
        </p:nvPicPr>
        <p:blipFill>
          <a:blip r:embed="rId7" cstate="print"/>
          <a:stretch>
            <a:fillRect/>
          </a:stretch>
        </p:blipFill>
        <p:spPr>
          <a:xfrm>
            <a:off x="5942076" y="1198984"/>
            <a:ext cx="722376" cy="720851"/>
          </a:xfrm>
          <a:prstGeom prst="rect">
            <a:avLst/>
          </a:prstGeom>
        </p:spPr>
      </p:pic>
      <p:pic>
        <p:nvPicPr>
          <p:cNvPr id="56" name="object 9">
            <a:extLst>
              <a:ext uri="{FF2B5EF4-FFF2-40B4-BE49-F238E27FC236}">
                <a16:creationId xmlns:a16="http://schemas.microsoft.com/office/drawing/2014/main" id="{F7F7F482-F5F0-1D23-2164-8A3B959701D1}"/>
              </a:ext>
            </a:extLst>
          </p:cNvPr>
          <p:cNvPicPr/>
          <p:nvPr/>
        </p:nvPicPr>
        <p:blipFill>
          <a:blip r:embed="rId8" cstate="print"/>
          <a:stretch>
            <a:fillRect/>
          </a:stretch>
        </p:blipFill>
        <p:spPr>
          <a:xfrm>
            <a:off x="3585971" y="1262992"/>
            <a:ext cx="720851" cy="719327"/>
          </a:xfrm>
          <a:prstGeom prst="rect">
            <a:avLst/>
          </a:prstGeom>
        </p:spPr>
      </p:pic>
      <p:pic>
        <p:nvPicPr>
          <p:cNvPr id="58" name="object 10">
            <a:extLst>
              <a:ext uri="{FF2B5EF4-FFF2-40B4-BE49-F238E27FC236}">
                <a16:creationId xmlns:a16="http://schemas.microsoft.com/office/drawing/2014/main" id="{9D8999AD-7F9B-24A2-5ED0-CCAE01AD8306}"/>
              </a:ext>
            </a:extLst>
          </p:cNvPr>
          <p:cNvPicPr/>
          <p:nvPr/>
        </p:nvPicPr>
        <p:blipFill>
          <a:blip r:embed="rId9" cstate="print"/>
          <a:stretch>
            <a:fillRect/>
          </a:stretch>
        </p:blipFill>
        <p:spPr>
          <a:xfrm>
            <a:off x="10472817" y="1266921"/>
            <a:ext cx="722376" cy="720851"/>
          </a:xfrm>
          <a:prstGeom prst="rect">
            <a:avLst/>
          </a:prstGeom>
        </p:spPr>
      </p:pic>
      <p:pic>
        <p:nvPicPr>
          <p:cNvPr id="60" name="object 11">
            <a:extLst>
              <a:ext uri="{FF2B5EF4-FFF2-40B4-BE49-F238E27FC236}">
                <a16:creationId xmlns:a16="http://schemas.microsoft.com/office/drawing/2014/main" id="{123EB792-FBB4-416B-8B11-65011BCBF91B}"/>
              </a:ext>
            </a:extLst>
          </p:cNvPr>
          <p:cNvPicPr/>
          <p:nvPr/>
        </p:nvPicPr>
        <p:blipFill>
          <a:blip r:embed="rId10" cstate="print"/>
          <a:stretch>
            <a:fillRect/>
          </a:stretch>
        </p:blipFill>
        <p:spPr>
          <a:xfrm>
            <a:off x="8284464" y="1198984"/>
            <a:ext cx="720851" cy="720851"/>
          </a:xfrm>
          <a:prstGeom prst="rect">
            <a:avLst/>
          </a:prstGeom>
        </p:spPr>
      </p:pic>
      <p:sp>
        <p:nvSpPr>
          <p:cNvPr id="62" name="object 6">
            <a:extLst>
              <a:ext uri="{FF2B5EF4-FFF2-40B4-BE49-F238E27FC236}">
                <a16:creationId xmlns:a16="http://schemas.microsoft.com/office/drawing/2014/main" id="{7A9878CF-1D1F-B1BC-0865-BE6B5F8E06FE}"/>
              </a:ext>
            </a:extLst>
          </p:cNvPr>
          <p:cNvSpPr txBox="1"/>
          <p:nvPr/>
        </p:nvSpPr>
        <p:spPr>
          <a:xfrm>
            <a:off x="9817355" y="1965456"/>
            <a:ext cx="1881136" cy="444352"/>
          </a:xfrm>
          <a:prstGeom prst="rect">
            <a:avLst/>
          </a:prstGeom>
        </p:spPr>
        <p:txBody>
          <a:bodyPr vert="horz" wrap="square" lIns="0" tIns="13335" rIns="0" bIns="0" rtlCol="0" anchor="t">
            <a:spAutoFit/>
          </a:bodyPr>
          <a:lstStyle/>
          <a:p>
            <a:pPr marL="12700" marR="5080" indent="-3810" algn="ctr">
              <a:spcBef>
                <a:spcPts val="105"/>
              </a:spcBef>
            </a:pPr>
            <a:r>
              <a:rPr lang="en-GB" sz="1400">
                <a:solidFill>
                  <a:srgbClr val="202C3A"/>
                </a:solidFill>
                <a:latin typeface="Arial Black"/>
                <a:cs typeface="Arial Black"/>
              </a:rPr>
              <a:t>Key roles and responsibilities</a:t>
            </a:r>
            <a:endParaRPr sz="1400" spc="-10">
              <a:solidFill>
                <a:srgbClr val="202C3A"/>
              </a:solidFill>
              <a:latin typeface="Arial Black"/>
              <a:cs typeface="Arial Black"/>
            </a:endParaRPr>
          </a:p>
        </p:txBody>
      </p:sp>
      <p:sp>
        <p:nvSpPr>
          <p:cNvPr id="59" name="object 27">
            <a:extLst>
              <a:ext uri="{FF2B5EF4-FFF2-40B4-BE49-F238E27FC236}">
                <a16:creationId xmlns:a16="http://schemas.microsoft.com/office/drawing/2014/main" id="{07220EE7-DFD5-F503-7225-570C4B75C278}"/>
              </a:ext>
            </a:extLst>
          </p:cNvPr>
          <p:cNvSpPr txBox="1"/>
          <p:nvPr/>
        </p:nvSpPr>
        <p:spPr>
          <a:xfrm>
            <a:off x="52585" y="3263897"/>
            <a:ext cx="2171770" cy="392415"/>
          </a:xfrm>
          <a:prstGeom prst="rect">
            <a:avLst/>
          </a:prstGeom>
          <a:solidFill>
            <a:srgbClr val="D9D9D9"/>
          </a:solidFill>
        </p:spPr>
        <p:txBody>
          <a:bodyPr vert="horz" wrap="square" lIns="0" tIns="83820" rIns="0" bIns="0" rtlCol="0" anchor="t">
            <a:spAutoFit/>
          </a:bodyPr>
          <a:lstStyle/>
          <a:p>
            <a:pPr algn="ctr"/>
            <a:r>
              <a:rPr lang="en-GB" sz="1000" b="1" spc="-10">
                <a:solidFill>
                  <a:srgbClr val="BF0378"/>
                </a:solidFill>
                <a:latin typeface="Arial"/>
                <a:cs typeface="Arial"/>
                <a:hlinkClick r:id="rId11" action="ppaction://hlinksldjump">
                  <a:extLst>
                    <a:ext uri="{A12FA001-AC4F-418D-AE19-62706E023703}">
                      <ahyp:hlinkClr xmlns:ahyp="http://schemas.microsoft.com/office/drawing/2018/hyperlinkcolor" val="tx"/>
                    </a:ext>
                  </a:extLst>
                </a:hlinkClick>
              </a:rPr>
              <a:t>GP with extended role</a:t>
            </a:r>
            <a:endParaRPr lang="en-US" sz="1000" b="1" spc="-10">
              <a:solidFill>
                <a:srgbClr val="BF0378"/>
              </a:solidFill>
              <a:latin typeface="Arial"/>
              <a:cs typeface="Arial"/>
            </a:endParaRPr>
          </a:p>
          <a:p>
            <a:pPr algn="ctr">
              <a:lnSpc>
                <a:spcPct val="100000"/>
              </a:lnSpc>
            </a:pPr>
            <a:r>
              <a:rPr lang="en-GB" sz="1000" b="1" spc="-10" err="1">
                <a:solidFill>
                  <a:srgbClr val="BF0378"/>
                </a:solidFill>
                <a:latin typeface="Arial"/>
                <a:cs typeface="Arial"/>
                <a:hlinkClick r:id="rId11" action="ppaction://hlinksldjump">
                  <a:extLst>
                    <a:ext uri="{A12FA001-AC4F-418D-AE19-62706E023703}">
                      <ahyp:hlinkClr xmlns:ahyp="http://schemas.microsoft.com/office/drawing/2018/hyperlinkcolor" val="tx"/>
                    </a:ext>
                  </a:extLst>
                </a:hlinkClick>
              </a:rPr>
              <a:t>GPwER</a:t>
            </a:r>
            <a:endParaRPr sz="1000" b="1">
              <a:solidFill>
                <a:srgbClr val="BF0378"/>
              </a:solidFill>
            </a:endParaRPr>
          </a:p>
        </p:txBody>
      </p:sp>
      <p:sp>
        <p:nvSpPr>
          <p:cNvPr id="61" name="object 27">
            <a:extLst>
              <a:ext uri="{FF2B5EF4-FFF2-40B4-BE49-F238E27FC236}">
                <a16:creationId xmlns:a16="http://schemas.microsoft.com/office/drawing/2014/main" id="{CF8800C9-5A05-FEE0-DE21-68054FCDC4CC}"/>
              </a:ext>
            </a:extLst>
          </p:cNvPr>
          <p:cNvSpPr txBox="1"/>
          <p:nvPr/>
        </p:nvSpPr>
        <p:spPr>
          <a:xfrm>
            <a:off x="52586" y="3798809"/>
            <a:ext cx="2171769" cy="392415"/>
          </a:xfrm>
          <a:prstGeom prst="rect">
            <a:avLst/>
          </a:prstGeom>
          <a:solidFill>
            <a:srgbClr val="D9D9D9"/>
          </a:solidFill>
        </p:spPr>
        <p:txBody>
          <a:bodyPr vert="horz" wrap="square" lIns="0" tIns="83820" rIns="0" bIns="0" rtlCol="0" anchor="t">
            <a:spAutoFit/>
          </a:bodyPr>
          <a:lstStyle/>
          <a:p>
            <a:pPr algn="ctr"/>
            <a:r>
              <a:rPr lang="en-GB" sz="1000" b="1" spc="-10">
                <a:solidFill>
                  <a:srgbClr val="BF0378"/>
                </a:solidFill>
                <a:latin typeface="Arial"/>
                <a:cs typeface="Arial"/>
                <a:hlinkClick r:id="rId12" action="ppaction://hlinksldjump">
                  <a:extLst>
                    <a:ext uri="{A12FA001-AC4F-418D-AE19-62706E023703}">
                      <ahyp:hlinkClr xmlns:ahyp="http://schemas.microsoft.com/office/drawing/2018/hyperlinkcolor" val="tx"/>
                    </a:ext>
                  </a:extLst>
                </a:hlinkClick>
              </a:rPr>
              <a:t>Clinical Leadership Roles</a:t>
            </a:r>
          </a:p>
          <a:p>
            <a:pPr algn="ctr"/>
            <a:endParaRPr lang="en-US" sz="1000" b="1">
              <a:solidFill>
                <a:srgbClr val="BF0378"/>
              </a:solidFill>
              <a:hlinkClick r:id="rId12" action="ppaction://hlinksldjump">
                <a:extLst>
                  <a:ext uri="{A12FA001-AC4F-418D-AE19-62706E023703}">
                    <ahyp:hlinkClr xmlns:ahyp="http://schemas.microsoft.com/office/drawing/2018/hyperlinkcolor" val="tx"/>
                  </a:ext>
                </a:extLst>
              </a:hlinkClick>
            </a:endParaRPr>
          </a:p>
        </p:txBody>
      </p:sp>
      <p:sp>
        <p:nvSpPr>
          <p:cNvPr id="4" name="TextBox 3">
            <a:extLst>
              <a:ext uri="{FF2B5EF4-FFF2-40B4-BE49-F238E27FC236}">
                <a16:creationId xmlns:a16="http://schemas.microsoft.com/office/drawing/2014/main" id="{C17ADE53-467E-586F-2F0C-CD188A15E678}"/>
              </a:ext>
            </a:extLst>
          </p:cNvPr>
          <p:cNvSpPr txBox="1"/>
          <p:nvPr/>
        </p:nvSpPr>
        <p:spPr>
          <a:xfrm>
            <a:off x="2476500" y="2581921"/>
            <a:ext cx="2627769" cy="43704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dirty="0">
                <a:solidFill>
                  <a:srgbClr val="000000"/>
                </a:solidFill>
                <a:highlight>
                  <a:srgbClr val="FFFFFF"/>
                </a:highlight>
              </a:rPr>
              <a:t>There’s no strict, universally mandated time a GP must spend as a qualified/independent GP before becoming a partner in the UK. However, there are typical expectations and practical considerations.</a:t>
            </a:r>
            <a:r>
              <a:rPr lang="en-GB" sz="1000" dirty="0">
                <a:solidFill>
                  <a:srgbClr val="000000"/>
                </a:solidFill>
                <a:highlight>
                  <a:srgbClr val="FFFFFF"/>
                </a:highlight>
                <a:hlinkClick r:id="rId13"/>
              </a:rPr>
              <a:t> GP partnership</a:t>
            </a:r>
            <a:endParaRPr lang="en-US" sz="1000" dirty="0">
              <a:solidFill>
                <a:srgbClr val="111111"/>
              </a:solidFill>
              <a:highlight>
                <a:srgbClr val="FFFFFF"/>
              </a:highlight>
              <a:latin typeface="Arial"/>
              <a:cs typeface="Arial"/>
            </a:endParaRPr>
          </a:p>
          <a:p>
            <a:endParaRPr lang="en-GB" sz="1000" dirty="0">
              <a:solidFill>
                <a:srgbClr val="000000"/>
              </a:solidFill>
              <a:highlight>
                <a:srgbClr val="FFFFFF"/>
              </a:highlight>
            </a:endParaRPr>
          </a:p>
          <a:p>
            <a:r>
              <a:rPr lang="en-US" sz="1000" b="1" dirty="0">
                <a:solidFill>
                  <a:srgbClr val="111111"/>
                </a:solidFill>
                <a:highlight>
                  <a:srgbClr val="FFFFFF"/>
                </a:highlight>
                <a:latin typeface="Arial"/>
                <a:cs typeface="Arial"/>
              </a:rPr>
              <a:t>Additional Qualifications Required for </a:t>
            </a:r>
          </a:p>
          <a:p>
            <a:r>
              <a:rPr lang="en-US" sz="1000" b="1" dirty="0">
                <a:solidFill>
                  <a:srgbClr val="111111"/>
                </a:solidFill>
                <a:highlight>
                  <a:srgbClr val="FFFFFF"/>
                </a:highlight>
                <a:latin typeface="Arial"/>
                <a:cs typeface="Arial"/>
              </a:rPr>
              <a:t>Primary Care</a:t>
            </a:r>
            <a:endParaRPr lang="en-US" dirty="0"/>
          </a:p>
          <a:p>
            <a:pPr marL="171450" indent="-171450">
              <a:buFont typeface="Arial"/>
              <a:buChar char="•"/>
            </a:pPr>
            <a:endParaRPr lang="en-US" sz="1000" b="1" dirty="0">
              <a:solidFill>
                <a:srgbClr val="111111"/>
              </a:solidFill>
              <a:highlight>
                <a:srgbClr val="FFFFFF"/>
              </a:highlight>
              <a:latin typeface="Arial"/>
              <a:cs typeface="Arial"/>
            </a:endParaRPr>
          </a:p>
          <a:p>
            <a:pPr marL="171450" indent="-171450" algn="l">
              <a:buFont typeface="Arial" panose="020B0604020202020204" pitchFamily="34" charset="0"/>
              <a:buChar char="•"/>
            </a:pPr>
            <a:r>
              <a:rPr lang="en-US" sz="1000" dirty="0">
                <a:solidFill>
                  <a:srgbClr val="111111"/>
                </a:solidFill>
                <a:highlight>
                  <a:srgbClr val="FFFFFF"/>
                </a:highlight>
              </a:rPr>
              <a:t>Completion of a two-year foundation course in general training</a:t>
            </a:r>
            <a:endParaRPr lang="en-US" dirty="0"/>
          </a:p>
          <a:p>
            <a:pPr marL="171450" indent="-171450" algn="l">
              <a:buFont typeface="Arial" panose="020B0604020202020204" pitchFamily="34" charset="0"/>
              <a:buChar char="•"/>
            </a:pPr>
            <a:r>
              <a:rPr lang="en-US" sz="1000" dirty="0">
                <a:solidFill>
                  <a:srgbClr val="111111"/>
                </a:solidFill>
                <a:highlight>
                  <a:srgbClr val="FFFFFF"/>
                </a:highlight>
              </a:rPr>
              <a:t>Completion of a three-year minimum specialist training in general medical practice</a:t>
            </a:r>
          </a:p>
          <a:p>
            <a:pPr algn="l"/>
            <a:endParaRPr lang="en-US" sz="1000" b="1" dirty="0">
              <a:solidFill>
                <a:srgbClr val="111111"/>
              </a:solidFill>
              <a:highlight>
                <a:srgbClr val="FFFFFF"/>
              </a:highlight>
              <a:latin typeface="Arial" panose="020B0604020202020204" pitchFamily="34" charset="0"/>
              <a:cs typeface="Arial" panose="020B0604020202020204" pitchFamily="34" charset="0"/>
            </a:endParaRPr>
          </a:p>
          <a:p>
            <a:pPr algn="l"/>
            <a:r>
              <a:rPr lang="en-GB" sz="1000" b="1" dirty="0">
                <a:latin typeface="Arial" panose="020B0604020202020204" pitchFamily="34" charset="0"/>
                <a:cs typeface="Arial" panose="020B0604020202020204" pitchFamily="34" charset="0"/>
              </a:rPr>
              <a:t>Regulatory Body</a:t>
            </a:r>
          </a:p>
          <a:p>
            <a:pPr algn="l"/>
            <a:endParaRPr lang="en-GB" sz="1000" dirty="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GB" sz="1000" dirty="0">
                <a:latin typeface="Arial" panose="020B0604020202020204" pitchFamily="34" charset="0"/>
                <a:cs typeface="Arial" panose="020B0604020202020204" pitchFamily="34" charset="0"/>
              </a:rPr>
              <a:t>General Medical Council (GMC)</a:t>
            </a:r>
          </a:p>
          <a:p>
            <a:pPr algn="l"/>
            <a:endParaRPr lang="en-GB" sz="1000" dirty="0">
              <a:latin typeface="Arial" panose="020B0604020202020204" pitchFamily="34" charset="0"/>
              <a:cs typeface="Arial" panose="020B0604020202020204" pitchFamily="34" charset="0"/>
            </a:endParaRPr>
          </a:p>
          <a:p>
            <a:r>
              <a:rPr lang="en-GB" sz="1000" b="1" dirty="0"/>
              <a:t>Useful Resources</a:t>
            </a:r>
          </a:p>
          <a:p>
            <a:r>
              <a:rPr lang="en-GB" sz="1000" dirty="0">
                <a:hlinkClick r:id="rId14"/>
              </a:rPr>
              <a:t>NHSE Primary Care GP</a:t>
            </a:r>
            <a:endParaRPr lang="en-GB" sz="1000" dirty="0"/>
          </a:p>
          <a:p>
            <a:r>
              <a:rPr lang="en-GB" sz="1000" dirty="0">
                <a:hlinkClick r:id="rId15"/>
              </a:rPr>
              <a:t>Practitioner Health</a:t>
            </a:r>
            <a:endParaRPr lang="en-GB" sz="1000" dirty="0"/>
          </a:p>
          <a:p>
            <a:r>
              <a:rPr lang="en-GB" sz="1000" dirty="0">
                <a:hlinkClick r:id="rId16"/>
              </a:rPr>
              <a:t>Health and Wellbeing resources</a:t>
            </a:r>
            <a:endParaRPr lang="en-GB" sz="1000" dirty="0"/>
          </a:p>
          <a:p>
            <a:pPr algn="l"/>
            <a:endParaRPr lang="en-GB" sz="1000" dirty="0">
              <a:latin typeface="Arial" panose="020B0604020202020204" pitchFamily="34" charset="0"/>
              <a:cs typeface="Arial" panose="020B0604020202020204" pitchFamily="34" charset="0"/>
            </a:endParaRPr>
          </a:p>
          <a:p>
            <a:pPr marL="342900" indent="-342900" algn="l">
              <a:buChar char="•"/>
            </a:pPr>
            <a:endParaRPr lang="en-US" dirty="0"/>
          </a:p>
          <a:p>
            <a:endParaRPr lang="en-US" sz="1000" dirty="0">
              <a:solidFill>
                <a:srgbClr val="111111"/>
              </a:solidFill>
              <a:highlight>
                <a:srgbClr val="FFFFFF"/>
              </a:highlight>
              <a:latin typeface="Arial"/>
              <a:cs typeface="Arial"/>
            </a:endParaRPr>
          </a:p>
        </p:txBody>
      </p:sp>
      <p:sp>
        <p:nvSpPr>
          <p:cNvPr id="6" name="TextBox 5">
            <a:extLst>
              <a:ext uri="{FF2B5EF4-FFF2-40B4-BE49-F238E27FC236}">
                <a16:creationId xmlns:a16="http://schemas.microsoft.com/office/drawing/2014/main" id="{1B81AE9D-2BED-4419-5BE8-A16114FAE206}"/>
              </a:ext>
            </a:extLst>
          </p:cNvPr>
          <p:cNvSpPr txBox="1"/>
          <p:nvPr/>
        </p:nvSpPr>
        <p:spPr>
          <a:xfrm>
            <a:off x="5100717" y="2586603"/>
            <a:ext cx="248974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en-US" sz="1000">
                <a:latin typeface="Arial"/>
                <a:cs typeface="Segoe UI"/>
              </a:rPr>
              <a:t>​</a:t>
            </a:r>
            <a:endParaRPr lang="en-US" sz="1000">
              <a:solidFill>
                <a:srgbClr val="111111"/>
              </a:solidFill>
              <a:highlight>
                <a:srgbClr val="FFFFFF"/>
              </a:highlight>
              <a:latin typeface="Arial"/>
              <a:cs typeface="Arial"/>
            </a:endParaRPr>
          </a:p>
        </p:txBody>
      </p:sp>
      <p:sp>
        <p:nvSpPr>
          <p:cNvPr id="8" name="TextBox 7">
            <a:extLst>
              <a:ext uri="{FF2B5EF4-FFF2-40B4-BE49-F238E27FC236}">
                <a16:creationId xmlns:a16="http://schemas.microsoft.com/office/drawing/2014/main" id="{304A1729-5E6E-899B-64B6-51D95EB5C191}"/>
              </a:ext>
            </a:extLst>
          </p:cNvPr>
          <p:cNvSpPr txBox="1"/>
          <p:nvPr/>
        </p:nvSpPr>
        <p:spPr>
          <a:xfrm>
            <a:off x="5100717" y="2533615"/>
            <a:ext cx="2869136" cy="47012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000" dirty="0"/>
              <a:t>London wide LMCs have developed an exciting course for those who are aspiring to, or new to becoming a partner in general practice. The course aims to give you the knowledge and skills required to effectively run a GP practice so that you are better prepared for the challenges associated with this rewarding career choice.</a:t>
            </a:r>
          </a:p>
          <a:p>
            <a:pPr algn="l"/>
            <a:r>
              <a:rPr lang="en-US" sz="1000" dirty="0">
                <a:latin typeface="Arial"/>
                <a:cs typeface="Arial"/>
                <a:hlinkClick r:id="rId17"/>
              </a:rPr>
              <a:t>Aspiring to Partnership Programme</a:t>
            </a:r>
            <a:endParaRPr lang="en-US" sz="1000" dirty="0">
              <a:latin typeface="Arial"/>
              <a:cs typeface="Arial"/>
            </a:endParaRPr>
          </a:p>
          <a:p>
            <a:pPr algn="l"/>
            <a:r>
              <a:rPr lang="en-US" sz="1000" b="1" dirty="0">
                <a:latin typeface="Arial"/>
                <a:cs typeface="Arial"/>
              </a:rPr>
              <a:t>Career Opportunities in addition to partnership:</a:t>
            </a:r>
            <a:endParaRPr lang="en-US" sz="1000" dirty="0">
              <a:latin typeface="Arial"/>
              <a:cs typeface="Arial"/>
            </a:endParaRPr>
          </a:p>
          <a:p>
            <a:pPr algn="l"/>
            <a:r>
              <a:rPr lang="en-US" sz="1000" b="1" dirty="0">
                <a:latin typeface="Arial"/>
                <a:cs typeface="Arial"/>
              </a:rPr>
              <a:t>Clinical Lead for specific areas</a:t>
            </a:r>
            <a:r>
              <a:rPr lang="en-US" sz="1000" dirty="0">
                <a:latin typeface="Arial"/>
                <a:cs typeface="Arial"/>
              </a:rPr>
              <a:t> (e.g. diabetes, women’s health, frailty)</a:t>
            </a:r>
          </a:p>
          <a:p>
            <a:pPr algn="l"/>
            <a:r>
              <a:rPr lang="en-US" sz="1000" b="1" dirty="0">
                <a:latin typeface="Arial"/>
                <a:cs typeface="Arial"/>
              </a:rPr>
              <a:t>PCN roles</a:t>
            </a:r>
            <a:r>
              <a:rPr lang="en-US" sz="1000" dirty="0">
                <a:latin typeface="Arial"/>
                <a:cs typeface="Arial"/>
              </a:rPr>
              <a:t>: e.g. Clinical Director, GP Trainer</a:t>
            </a:r>
          </a:p>
          <a:p>
            <a:r>
              <a:rPr lang="en-US" sz="1000" b="1" dirty="0">
                <a:latin typeface="Arial"/>
                <a:cs typeface="Arial"/>
              </a:rPr>
              <a:t>Progression:</a:t>
            </a:r>
            <a:r>
              <a:rPr lang="en-US" sz="1000" dirty="0">
                <a:latin typeface="Arial"/>
                <a:cs typeface="Arial"/>
              </a:rPr>
              <a:t> B</a:t>
            </a:r>
            <a:r>
              <a:rPr lang="en-GB" sz="1000" dirty="0">
                <a:latin typeface="Arial" panose="020B0604020202020204" pitchFamily="34" charset="0"/>
                <a:cs typeface="Arial" panose="020B0604020202020204" pitchFamily="34" charset="0"/>
              </a:rPr>
              <a:t>ecoming a GP Partner is one possible route for progression; there are many other professional development opportunities available to GPs depending on their interests and career goals. The role of a salaried or portfolio GP can either be:</a:t>
            </a:r>
          </a:p>
          <a:p>
            <a:r>
              <a:rPr lang="en-GB" sz="1000" b="1" dirty="0">
                <a:latin typeface="Arial" panose="020B0604020202020204" pitchFamily="34" charset="0"/>
                <a:cs typeface="Arial" panose="020B0604020202020204" pitchFamily="34" charset="0"/>
              </a:rPr>
              <a:t>A long-term position</a:t>
            </a:r>
            <a:r>
              <a:rPr lang="en-GB" sz="1000" dirty="0">
                <a:latin typeface="Arial" panose="020B0604020202020204" pitchFamily="34" charset="0"/>
                <a:cs typeface="Arial" panose="020B0604020202020204" pitchFamily="34" charset="0"/>
              </a:rPr>
              <a:t> – for those who prefer the stability and flexibility of employment without the business responsibilities of partnership.</a:t>
            </a:r>
          </a:p>
          <a:p>
            <a:r>
              <a:rPr lang="en-GB" sz="1000" b="1" dirty="0">
                <a:latin typeface="Arial" panose="020B0604020202020204" pitchFamily="34" charset="0"/>
                <a:cs typeface="Arial" panose="020B0604020202020204" pitchFamily="34" charset="0"/>
              </a:rPr>
              <a:t>A stepping stone</a:t>
            </a:r>
            <a:r>
              <a:rPr lang="en-GB" sz="1000" dirty="0">
                <a:latin typeface="Arial" panose="020B0604020202020204" pitchFamily="34" charset="0"/>
                <a:cs typeface="Arial" panose="020B0604020202020204" pitchFamily="34" charset="0"/>
              </a:rPr>
              <a:t> – for those who wish to gain experience before progressing into partnership, or who want to diversify into other specialist or leadership areas.</a:t>
            </a:r>
          </a:p>
          <a:p>
            <a:pPr algn="l"/>
            <a:endParaRPr lang="en-US" sz="1000" dirty="0">
              <a:latin typeface="Arial"/>
              <a:cs typeface="Arial"/>
            </a:endParaRPr>
          </a:p>
        </p:txBody>
      </p:sp>
      <p:sp>
        <p:nvSpPr>
          <p:cNvPr id="7" name="TextBox 6">
            <a:extLst>
              <a:ext uri="{FF2B5EF4-FFF2-40B4-BE49-F238E27FC236}">
                <a16:creationId xmlns:a16="http://schemas.microsoft.com/office/drawing/2014/main" id="{319E905E-EAED-ACAD-A24A-BDB87292F088}"/>
              </a:ext>
            </a:extLst>
          </p:cNvPr>
          <p:cNvSpPr txBox="1"/>
          <p:nvPr/>
        </p:nvSpPr>
        <p:spPr>
          <a:xfrm>
            <a:off x="9906000" y="2562225"/>
            <a:ext cx="2286000"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lgn="l">
              <a:buFont typeface="Arial" panose="020B0604020202020204" pitchFamily="34" charset="0"/>
              <a:buChar char="•"/>
            </a:pPr>
            <a:r>
              <a:rPr lang="en-US" sz="1000">
                <a:latin typeface="Arial"/>
                <a:cs typeface="Arial"/>
              </a:rPr>
              <a:t>A co-owner of a GP practice (business partner)</a:t>
            </a:r>
          </a:p>
          <a:p>
            <a:pPr marL="171450" indent="-171450" algn="l">
              <a:buFont typeface="Arial" panose="020B0604020202020204" pitchFamily="34" charset="0"/>
              <a:buChar char="•"/>
            </a:pPr>
            <a:r>
              <a:rPr lang="en-US" sz="1000">
                <a:latin typeface="Arial"/>
                <a:cs typeface="Arial"/>
              </a:rPr>
              <a:t>Shares responsibility for clinical services and business management</a:t>
            </a:r>
          </a:p>
          <a:p>
            <a:pPr marL="171450" indent="-171450" algn="l">
              <a:buFont typeface="Arial" panose="020B0604020202020204" pitchFamily="34" charset="0"/>
              <a:buChar char="•"/>
            </a:pPr>
            <a:r>
              <a:rPr lang="en-US" sz="1000">
                <a:latin typeface="Arial"/>
                <a:cs typeface="Arial"/>
              </a:rPr>
              <a:t>Higher autonomy, income potential, and leadership responsibility</a:t>
            </a:r>
            <a:endParaRPr lang="en-US"/>
          </a:p>
        </p:txBody>
      </p:sp>
      <p:sp>
        <p:nvSpPr>
          <p:cNvPr id="5" name="object 42">
            <a:extLst>
              <a:ext uri="{FF2B5EF4-FFF2-40B4-BE49-F238E27FC236}">
                <a16:creationId xmlns:a16="http://schemas.microsoft.com/office/drawing/2014/main" id="{A3D12127-89CF-6857-2EAA-E42C4A3E8320}"/>
              </a:ext>
            </a:extLst>
          </p:cNvPr>
          <p:cNvSpPr txBox="1"/>
          <p:nvPr/>
        </p:nvSpPr>
        <p:spPr>
          <a:xfrm>
            <a:off x="9616074" y="141584"/>
            <a:ext cx="2435861" cy="559127"/>
          </a:xfrm>
          <a:prstGeom prst="rect">
            <a:avLst/>
          </a:prstGeom>
        </p:spPr>
        <p:txBody>
          <a:bodyPr vert="horz" wrap="square" lIns="0" tIns="12700" rIns="0" bIns="0" rtlCol="0">
            <a:spAutoFit/>
          </a:bodyPr>
          <a:lstStyle/>
          <a:p>
            <a:pPr marR="7620" algn="r">
              <a:lnSpc>
                <a:spcPts val="2150"/>
              </a:lnSpc>
              <a:spcBef>
                <a:spcPts val="100"/>
              </a:spcBef>
            </a:pPr>
            <a:r>
              <a:rPr lang="en-GB" sz="1800" b="1" spc="-10">
                <a:solidFill>
                  <a:schemeClr val="accent5"/>
                </a:solidFill>
                <a:latin typeface="Arial"/>
                <a:cs typeface="Arial"/>
                <a:hlinkClick r:id="rId18" action="ppaction://hlinksldjump">
                  <a:extLst>
                    <a:ext uri="{A12FA001-AC4F-418D-AE19-62706E023703}">
                      <ahyp:hlinkClr xmlns:ahyp="http://schemas.microsoft.com/office/drawing/2018/hyperlinkcolor" val="tx"/>
                    </a:ext>
                  </a:extLst>
                </a:hlinkClick>
              </a:rPr>
              <a:t>Medical Professionals Career Pathway</a:t>
            </a:r>
            <a:endParaRPr lang="en-GB" sz="1800" b="1" spc="-10">
              <a:solidFill>
                <a:schemeClr val="accent5"/>
              </a:solidFill>
              <a:latin typeface="Arial"/>
              <a:cs typeface="Arial"/>
            </a:endParaRPr>
          </a:p>
        </p:txBody>
      </p:sp>
      <p:sp>
        <p:nvSpPr>
          <p:cNvPr id="10" name="TextBox 9">
            <a:extLst>
              <a:ext uri="{FF2B5EF4-FFF2-40B4-BE49-F238E27FC236}">
                <a16:creationId xmlns:a16="http://schemas.microsoft.com/office/drawing/2014/main" id="{7C69CEFA-81F4-864E-3E75-907773461336}"/>
              </a:ext>
            </a:extLst>
          </p:cNvPr>
          <p:cNvSpPr txBox="1"/>
          <p:nvPr/>
        </p:nvSpPr>
        <p:spPr>
          <a:xfrm>
            <a:off x="7895983" y="2559674"/>
            <a:ext cx="1914069" cy="964367"/>
          </a:xfrm>
          <a:prstGeom prst="rect">
            <a:avLst/>
          </a:prstGeom>
          <a:noFill/>
        </p:spPr>
        <p:txBody>
          <a:bodyPr wrap="square">
            <a:spAutoFit/>
          </a:bodyPr>
          <a:lstStyle/>
          <a:p>
            <a:pPr algn="l">
              <a:spcAft>
                <a:spcPts val="750"/>
              </a:spcAft>
            </a:pPr>
            <a:r>
              <a:rPr lang="en-GB" sz="1000" b="0" i="0">
                <a:solidFill>
                  <a:schemeClr val="tx1"/>
                </a:solidFill>
                <a:effectLst/>
                <a:latin typeface="Arial" panose="020B0604020202020204" pitchFamily="34" charset="0"/>
                <a:cs typeface="Arial" panose="020B0604020202020204" pitchFamily="34" charset="0"/>
              </a:rPr>
              <a:t>No formal supervision requirements once qualified as GP.</a:t>
            </a:r>
          </a:p>
          <a:p>
            <a:pPr algn="l">
              <a:spcAft>
                <a:spcPts val="750"/>
              </a:spcAft>
            </a:pPr>
            <a:r>
              <a:rPr lang="en-GB" sz="1000" b="0" i="0">
                <a:solidFill>
                  <a:schemeClr val="tx1"/>
                </a:solidFill>
                <a:effectLst/>
                <a:latin typeface="Arial" panose="020B0604020202020204" pitchFamily="34" charset="0"/>
                <a:cs typeface="Arial" panose="020B0604020202020204" pitchFamily="34" charset="0"/>
              </a:rPr>
              <a:t>Good practice to have peer mentorship.</a:t>
            </a:r>
          </a:p>
        </p:txBody>
      </p:sp>
      <p:sp>
        <p:nvSpPr>
          <p:cNvPr id="2" name="Call-out: Down Arrow 1">
            <a:extLst>
              <a:ext uri="{FF2B5EF4-FFF2-40B4-BE49-F238E27FC236}">
                <a16:creationId xmlns:a16="http://schemas.microsoft.com/office/drawing/2014/main" id="{78AD389F-60FD-C420-F8B6-BE9F4409687D}"/>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Tree>
    <p:extLst>
      <p:ext uri="{BB962C8B-B14F-4D97-AF65-F5344CB8AC3E}">
        <p14:creationId xmlns:p14="http://schemas.microsoft.com/office/powerpoint/2010/main" val="3315128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1B865E5-3132-2D31-C1F6-2F3EF31D0798}"/>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046D44D1-F1D9-566E-18AD-30E40FEC7BD2}"/>
              </a:ext>
            </a:extLst>
          </p:cNvPr>
          <p:cNvSpPr/>
          <p:nvPr/>
        </p:nvSpPr>
        <p:spPr>
          <a:xfrm>
            <a:off x="2633472" y="2572511"/>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44" name="object 44">
            <a:extLst>
              <a:ext uri="{FF2B5EF4-FFF2-40B4-BE49-F238E27FC236}">
                <a16:creationId xmlns:a16="http://schemas.microsoft.com/office/drawing/2014/main" id="{D02AE02A-00CB-0B20-1919-F2B4EDD18C9E}"/>
              </a:ext>
            </a:extLst>
          </p:cNvPr>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41" name="object 41">
            <a:extLst>
              <a:ext uri="{FF2B5EF4-FFF2-40B4-BE49-F238E27FC236}">
                <a16:creationId xmlns:a16="http://schemas.microsoft.com/office/drawing/2014/main" id="{2BE8AC5B-D618-8D80-8CA1-B50CD166D637}"/>
              </a:ext>
            </a:extLst>
          </p:cNvPr>
          <p:cNvSpPr txBox="1">
            <a:spLocks noGrp="1"/>
          </p:cNvSpPr>
          <p:nvPr>
            <p:ph type="title"/>
          </p:nvPr>
        </p:nvSpPr>
        <p:spPr>
          <a:xfrm>
            <a:off x="2332101" y="211153"/>
            <a:ext cx="5619198" cy="751488"/>
          </a:xfrm>
          <a:prstGeom prst="rect">
            <a:avLst/>
          </a:prstGeom>
        </p:spPr>
        <p:txBody>
          <a:bodyPr vert="horz" wrap="square" lIns="0" tIns="12700" rIns="0" bIns="0" rtlCol="0" anchor="t">
            <a:spAutoFit/>
          </a:bodyPr>
          <a:lstStyle/>
          <a:p>
            <a:pPr algn="l"/>
            <a:r>
              <a:rPr lang="en-GB" sz="2400">
                <a:solidFill>
                  <a:srgbClr val="4BACC6"/>
                </a:solidFill>
              </a:rPr>
              <a:t>GP with extended role </a:t>
            </a:r>
            <a:r>
              <a:rPr lang="en-GB" sz="2400" err="1">
                <a:solidFill>
                  <a:srgbClr val="4BACC6"/>
                </a:solidFill>
              </a:rPr>
              <a:t>GPwER</a:t>
            </a:r>
            <a:endParaRPr lang="en-US" sz="2400">
              <a:solidFill>
                <a:srgbClr val="4BACC6"/>
              </a:solidFill>
            </a:endParaRPr>
          </a:p>
          <a:p>
            <a:pPr marL="76200"/>
            <a:r>
              <a:rPr sz="2400">
                <a:solidFill>
                  <a:srgbClr val="202C3A"/>
                </a:solidFill>
              </a:rPr>
              <a:t>Find</a:t>
            </a:r>
            <a:r>
              <a:rPr sz="2400" spc="-35">
                <a:solidFill>
                  <a:srgbClr val="202C3A"/>
                </a:solidFill>
              </a:rPr>
              <a:t> </a:t>
            </a:r>
            <a:r>
              <a:rPr sz="2400">
                <a:solidFill>
                  <a:srgbClr val="202C3A"/>
                </a:solidFill>
              </a:rPr>
              <a:t>out</a:t>
            </a:r>
            <a:r>
              <a:rPr sz="2400" spc="-20">
                <a:solidFill>
                  <a:srgbClr val="202C3A"/>
                </a:solidFill>
              </a:rPr>
              <a:t> </a:t>
            </a:r>
            <a:r>
              <a:rPr sz="2400">
                <a:solidFill>
                  <a:srgbClr val="202C3A"/>
                </a:solidFill>
              </a:rPr>
              <a:t>more</a:t>
            </a:r>
            <a:r>
              <a:rPr sz="2400" spc="-25">
                <a:solidFill>
                  <a:srgbClr val="202C3A"/>
                </a:solidFill>
              </a:rPr>
              <a:t> </a:t>
            </a:r>
            <a:r>
              <a:rPr sz="2400">
                <a:solidFill>
                  <a:srgbClr val="202C3A"/>
                </a:solidFill>
              </a:rPr>
              <a:t>about</a:t>
            </a:r>
            <a:r>
              <a:rPr sz="2400" spc="-15">
                <a:solidFill>
                  <a:srgbClr val="202C3A"/>
                </a:solidFill>
              </a:rPr>
              <a:t> </a:t>
            </a:r>
            <a:r>
              <a:rPr sz="2400">
                <a:solidFill>
                  <a:srgbClr val="202C3A"/>
                </a:solidFill>
              </a:rPr>
              <a:t>the</a:t>
            </a:r>
            <a:r>
              <a:rPr lang="en-GB" sz="2400">
                <a:solidFill>
                  <a:srgbClr val="202C3A"/>
                </a:solidFill>
              </a:rPr>
              <a:t> </a:t>
            </a:r>
            <a:r>
              <a:rPr lang="en-GB" sz="2400" err="1">
                <a:solidFill>
                  <a:srgbClr val="202C3A"/>
                </a:solidFill>
                <a:hlinkClick r:id="rId3"/>
              </a:rPr>
              <a:t>GPwER</a:t>
            </a:r>
            <a:endParaRPr sz="2400">
              <a:solidFill>
                <a:srgbClr val="0070C0"/>
              </a:solidFill>
              <a:hlinkClick r:id="rId4">
                <a:extLst>
                  <a:ext uri="{A12FA001-AC4F-418D-AE19-62706E023703}">
                    <ahyp:hlinkClr xmlns:ahyp="http://schemas.microsoft.com/office/drawing/2018/hyperlinkcolor" val="tx"/>
                  </a:ext>
                </a:extLst>
              </a:hlinkClick>
            </a:endParaRPr>
          </a:p>
        </p:txBody>
      </p:sp>
      <p:pic>
        <p:nvPicPr>
          <p:cNvPr id="35" name="Picture 34" descr="A logo with colorful people&#10;&#10;Description automatically generated">
            <a:hlinkClick r:id="rId5"/>
            <a:extLst>
              <a:ext uri="{FF2B5EF4-FFF2-40B4-BE49-F238E27FC236}">
                <a16:creationId xmlns:a16="http://schemas.microsoft.com/office/drawing/2014/main" id="{F5BABBE2-29B6-E946-9685-59762EFC9A9A}"/>
              </a:ext>
            </a:extLst>
          </p:cNvPr>
          <p:cNvPicPr>
            <a:picLocks noChangeAspect="1"/>
          </p:cNvPicPr>
          <p:nvPr/>
        </p:nvPicPr>
        <p:blipFill>
          <a:blip r:embed="rId6"/>
          <a:stretch>
            <a:fillRect/>
          </a:stretch>
        </p:blipFill>
        <p:spPr>
          <a:xfrm>
            <a:off x="0" y="0"/>
            <a:ext cx="2238104" cy="1147784"/>
          </a:xfrm>
          <a:prstGeom prst="rect">
            <a:avLst/>
          </a:prstGeom>
        </p:spPr>
      </p:pic>
      <p:sp>
        <p:nvSpPr>
          <p:cNvPr id="48" name="object 2">
            <a:extLst>
              <a:ext uri="{FF2B5EF4-FFF2-40B4-BE49-F238E27FC236}">
                <a16:creationId xmlns:a16="http://schemas.microsoft.com/office/drawing/2014/main" id="{97C40962-A45E-4C4A-E503-7BDD69B0A682}"/>
              </a:ext>
            </a:extLst>
          </p:cNvPr>
          <p:cNvSpPr txBox="1"/>
          <p:nvPr/>
        </p:nvSpPr>
        <p:spPr>
          <a:xfrm>
            <a:off x="3209289" y="2004925"/>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0" name="object 4">
            <a:extLst>
              <a:ext uri="{FF2B5EF4-FFF2-40B4-BE49-F238E27FC236}">
                <a16:creationId xmlns:a16="http://schemas.microsoft.com/office/drawing/2014/main" id="{9DC02F78-353A-5DFC-2BDD-D58521C9B86D}"/>
              </a:ext>
            </a:extLst>
          </p:cNvPr>
          <p:cNvSpPr txBox="1"/>
          <p:nvPr/>
        </p:nvSpPr>
        <p:spPr>
          <a:xfrm>
            <a:off x="5655309" y="2004925"/>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2" name="object 5">
            <a:extLst>
              <a:ext uri="{FF2B5EF4-FFF2-40B4-BE49-F238E27FC236}">
                <a16:creationId xmlns:a16="http://schemas.microsoft.com/office/drawing/2014/main" id="{5A2C217D-56CC-6374-286B-4C3E544BDF89}"/>
              </a:ext>
            </a:extLst>
          </p:cNvPr>
          <p:cNvSpPr txBox="1"/>
          <p:nvPr/>
        </p:nvSpPr>
        <p:spPr>
          <a:xfrm>
            <a:off x="7585329" y="1898245"/>
            <a:ext cx="2120900" cy="444352"/>
          </a:xfrm>
          <a:prstGeom prst="rect">
            <a:avLst/>
          </a:prstGeom>
        </p:spPr>
        <p:txBody>
          <a:bodyPr vert="horz" wrap="square" lIns="0" tIns="13335" rIns="0" bIns="0" rtlCol="0" anchor="t">
            <a:spAutoFit/>
          </a:bodyPr>
          <a:lstStyle/>
          <a:p>
            <a:pPr marL="12700" marR="5080" indent="-1270" algn="ctr">
              <a:lnSpc>
                <a:spcPct val="100000"/>
              </a:lnSpc>
              <a:spcBef>
                <a:spcPts val="105"/>
              </a:spcBef>
            </a:pPr>
            <a:r>
              <a:rPr lang="en-GB" sz="1400" spc="-10">
                <a:solidFill>
                  <a:srgbClr val="202C3A"/>
                </a:solidFill>
                <a:latin typeface="Arial Black"/>
                <a:cs typeface="Arial Black"/>
              </a:rPr>
              <a:t>Supervision</a:t>
            </a:r>
            <a:r>
              <a:rPr sz="1400" spc="-10">
                <a:solidFill>
                  <a:srgbClr val="202C3A"/>
                </a:solidFill>
                <a:latin typeface="Arial Black"/>
                <a:cs typeface="Arial Black"/>
              </a:rPr>
              <a:t> requirements</a:t>
            </a:r>
            <a:endParaRPr sz="1400">
              <a:latin typeface="Arial Black"/>
              <a:cs typeface="Arial Black"/>
            </a:endParaRPr>
          </a:p>
        </p:txBody>
      </p:sp>
      <p:pic>
        <p:nvPicPr>
          <p:cNvPr id="54" name="object 8">
            <a:extLst>
              <a:ext uri="{FF2B5EF4-FFF2-40B4-BE49-F238E27FC236}">
                <a16:creationId xmlns:a16="http://schemas.microsoft.com/office/drawing/2014/main" id="{CF37381F-D3C8-11AE-901E-5969138B7CE4}"/>
              </a:ext>
            </a:extLst>
          </p:cNvPr>
          <p:cNvPicPr/>
          <p:nvPr/>
        </p:nvPicPr>
        <p:blipFill>
          <a:blip r:embed="rId7" cstate="print"/>
          <a:stretch>
            <a:fillRect/>
          </a:stretch>
        </p:blipFill>
        <p:spPr>
          <a:xfrm>
            <a:off x="5942076" y="1198984"/>
            <a:ext cx="722376" cy="720851"/>
          </a:xfrm>
          <a:prstGeom prst="rect">
            <a:avLst/>
          </a:prstGeom>
        </p:spPr>
      </p:pic>
      <p:pic>
        <p:nvPicPr>
          <p:cNvPr id="56" name="object 9">
            <a:extLst>
              <a:ext uri="{FF2B5EF4-FFF2-40B4-BE49-F238E27FC236}">
                <a16:creationId xmlns:a16="http://schemas.microsoft.com/office/drawing/2014/main" id="{4705BAD8-BEF6-1F36-EA91-68205A596661}"/>
              </a:ext>
            </a:extLst>
          </p:cNvPr>
          <p:cNvPicPr/>
          <p:nvPr/>
        </p:nvPicPr>
        <p:blipFill>
          <a:blip r:embed="rId8" cstate="print"/>
          <a:stretch>
            <a:fillRect/>
          </a:stretch>
        </p:blipFill>
        <p:spPr>
          <a:xfrm>
            <a:off x="3585971" y="1262992"/>
            <a:ext cx="720851" cy="719327"/>
          </a:xfrm>
          <a:prstGeom prst="rect">
            <a:avLst/>
          </a:prstGeom>
        </p:spPr>
      </p:pic>
      <p:pic>
        <p:nvPicPr>
          <p:cNvPr id="58" name="object 10">
            <a:extLst>
              <a:ext uri="{FF2B5EF4-FFF2-40B4-BE49-F238E27FC236}">
                <a16:creationId xmlns:a16="http://schemas.microsoft.com/office/drawing/2014/main" id="{8D4C1346-417D-901C-F62B-6479A9B0E649}"/>
              </a:ext>
            </a:extLst>
          </p:cNvPr>
          <p:cNvPicPr/>
          <p:nvPr/>
        </p:nvPicPr>
        <p:blipFill>
          <a:blip r:embed="rId9" cstate="print"/>
          <a:stretch>
            <a:fillRect/>
          </a:stretch>
        </p:blipFill>
        <p:spPr>
          <a:xfrm>
            <a:off x="10472817" y="1266921"/>
            <a:ext cx="722376" cy="720851"/>
          </a:xfrm>
          <a:prstGeom prst="rect">
            <a:avLst/>
          </a:prstGeom>
        </p:spPr>
      </p:pic>
      <p:pic>
        <p:nvPicPr>
          <p:cNvPr id="60" name="object 11">
            <a:extLst>
              <a:ext uri="{FF2B5EF4-FFF2-40B4-BE49-F238E27FC236}">
                <a16:creationId xmlns:a16="http://schemas.microsoft.com/office/drawing/2014/main" id="{B537966B-6E02-3B67-D717-532D9C7E6DD3}"/>
              </a:ext>
            </a:extLst>
          </p:cNvPr>
          <p:cNvPicPr/>
          <p:nvPr/>
        </p:nvPicPr>
        <p:blipFill>
          <a:blip r:embed="rId10" cstate="print"/>
          <a:stretch>
            <a:fillRect/>
          </a:stretch>
        </p:blipFill>
        <p:spPr>
          <a:xfrm>
            <a:off x="8284464" y="1198984"/>
            <a:ext cx="720851" cy="720851"/>
          </a:xfrm>
          <a:prstGeom prst="rect">
            <a:avLst/>
          </a:prstGeom>
        </p:spPr>
      </p:pic>
      <p:sp>
        <p:nvSpPr>
          <p:cNvPr id="62" name="object 6">
            <a:extLst>
              <a:ext uri="{FF2B5EF4-FFF2-40B4-BE49-F238E27FC236}">
                <a16:creationId xmlns:a16="http://schemas.microsoft.com/office/drawing/2014/main" id="{886A78CF-BFDE-C198-6437-F6A072A3C986}"/>
              </a:ext>
            </a:extLst>
          </p:cNvPr>
          <p:cNvSpPr txBox="1"/>
          <p:nvPr/>
        </p:nvSpPr>
        <p:spPr>
          <a:xfrm>
            <a:off x="9817355" y="1965456"/>
            <a:ext cx="1881136" cy="444352"/>
          </a:xfrm>
          <a:prstGeom prst="rect">
            <a:avLst/>
          </a:prstGeom>
        </p:spPr>
        <p:txBody>
          <a:bodyPr vert="horz" wrap="square" lIns="0" tIns="13335" rIns="0" bIns="0" rtlCol="0" anchor="t">
            <a:spAutoFit/>
          </a:bodyPr>
          <a:lstStyle/>
          <a:p>
            <a:pPr marL="12700" marR="5080" indent="-3810" algn="ctr">
              <a:spcBef>
                <a:spcPts val="105"/>
              </a:spcBef>
            </a:pPr>
            <a:r>
              <a:rPr lang="en-GB" sz="1400">
                <a:solidFill>
                  <a:srgbClr val="202C3A"/>
                </a:solidFill>
                <a:latin typeface="Arial Black"/>
                <a:cs typeface="Arial Black"/>
              </a:rPr>
              <a:t>Key roles and responsibilities</a:t>
            </a:r>
            <a:endParaRPr sz="1400" spc="-10">
              <a:solidFill>
                <a:srgbClr val="202C3A"/>
              </a:solidFill>
              <a:latin typeface="Arial Black"/>
              <a:cs typeface="Arial Black"/>
            </a:endParaRPr>
          </a:p>
        </p:txBody>
      </p:sp>
      <p:sp>
        <p:nvSpPr>
          <p:cNvPr id="61" name="object 27">
            <a:extLst>
              <a:ext uri="{FF2B5EF4-FFF2-40B4-BE49-F238E27FC236}">
                <a16:creationId xmlns:a16="http://schemas.microsoft.com/office/drawing/2014/main" id="{B18C526E-5FBF-C49E-215F-BAFDAF1D0605}"/>
              </a:ext>
            </a:extLst>
          </p:cNvPr>
          <p:cNvSpPr txBox="1"/>
          <p:nvPr/>
        </p:nvSpPr>
        <p:spPr>
          <a:xfrm>
            <a:off x="52585" y="3285278"/>
            <a:ext cx="2185519" cy="517770"/>
          </a:xfrm>
          <a:prstGeom prst="rect">
            <a:avLst/>
          </a:prstGeom>
          <a:solidFill>
            <a:srgbClr val="D9D9D9"/>
          </a:solidFill>
        </p:spPr>
        <p:txBody>
          <a:bodyPr vert="horz" wrap="square" lIns="0" tIns="83820" rIns="0" bIns="0" rtlCol="0" anchor="t">
            <a:spAutoFit/>
          </a:bodyPr>
          <a:lstStyle/>
          <a:p>
            <a:pPr algn="ctr">
              <a:lnSpc>
                <a:spcPct val="150000"/>
              </a:lnSpc>
            </a:pPr>
            <a:r>
              <a:rPr lang="en-GB" sz="1000" b="1" spc="-10">
                <a:solidFill>
                  <a:srgbClr val="BF0378"/>
                </a:solidFill>
                <a:latin typeface="Arial"/>
                <a:cs typeface="Arial"/>
                <a:hlinkClick r:id="rId11" action="ppaction://hlinksldjump">
                  <a:extLst>
                    <a:ext uri="{A12FA001-AC4F-418D-AE19-62706E023703}">
                      <ahyp:hlinkClr xmlns:ahyp="http://schemas.microsoft.com/office/drawing/2018/hyperlinkcolor" val="tx"/>
                    </a:ext>
                  </a:extLst>
                </a:hlinkClick>
              </a:rPr>
              <a:t>Clinical Leadership Roles</a:t>
            </a:r>
            <a:endParaRPr lang="en-GB" sz="1000" b="1" spc="-10">
              <a:solidFill>
                <a:srgbClr val="BF0378"/>
              </a:solidFill>
              <a:latin typeface="Arial"/>
              <a:cs typeface="Arial"/>
              <a:hlinkClick r:id="" action="ppaction://noaction">
                <a:extLst>
                  <a:ext uri="{A12FA001-AC4F-418D-AE19-62706E023703}">
                    <ahyp:hlinkClr xmlns:ahyp="http://schemas.microsoft.com/office/drawing/2018/hyperlinkcolor" val="tx"/>
                  </a:ext>
                </a:extLst>
              </a:hlinkClick>
            </a:endParaRPr>
          </a:p>
          <a:p>
            <a:pPr algn="ctr">
              <a:lnSpc>
                <a:spcPct val="150000"/>
              </a:lnSpc>
            </a:pPr>
            <a:endParaRPr lang="en-US" sz="1000" b="1">
              <a:solidFill>
                <a:srgbClr val="BF0378"/>
              </a:solidFill>
              <a:latin typeface="Arial"/>
              <a:cs typeface="Arial"/>
              <a:hlinkClick r:id="" action="ppaction://noaction">
                <a:extLst>
                  <a:ext uri="{A12FA001-AC4F-418D-AE19-62706E023703}">
                    <ahyp:hlinkClr xmlns:ahyp="http://schemas.microsoft.com/office/drawing/2018/hyperlinkcolor" val="tx"/>
                  </a:ext>
                </a:extLst>
              </a:hlinkClick>
            </a:endParaRPr>
          </a:p>
        </p:txBody>
      </p:sp>
      <p:sp>
        <p:nvSpPr>
          <p:cNvPr id="4" name="TextBox 3">
            <a:extLst>
              <a:ext uri="{FF2B5EF4-FFF2-40B4-BE49-F238E27FC236}">
                <a16:creationId xmlns:a16="http://schemas.microsoft.com/office/drawing/2014/main" id="{60243E55-E6DC-5116-8602-CC44797EC112}"/>
              </a:ext>
            </a:extLst>
          </p:cNvPr>
          <p:cNvSpPr txBox="1"/>
          <p:nvPr/>
        </p:nvSpPr>
        <p:spPr>
          <a:xfrm>
            <a:off x="2768223" y="2524258"/>
            <a:ext cx="2332494"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solidFill>
                  <a:srgbClr val="212529"/>
                </a:solidFill>
                <a:latin typeface="Arial"/>
                <a:cs typeface="Arial"/>
              </a:rPr>
              <a:t>A GP with an extended role (</a:t>
            </a:r>
            <a:r>
              <a:rPr lang="en-US" sz="1000" err="1">
                <a:solidFill>
                  <a:srgbClr val="212529"/>
                </a:solidFill>
                <a:latin typeface="Arial"/>
                <a:cs typeface="Arial"/>
              </a:rPr>
              <a:t>GPwER</a:t>
            </a:r>
            <a:r>
              <a:rPr lang="en-US" sz="1000">
                <a:solidFill>
                  <a:srgbClr val="212529"/>
                </a:solidFill>
                <a:latin typeface="Arial"/>
                <a:cs typeface="Arial"/>
              </a:rPr>
              <a:t>) is a GP who undertakes a role that is beyond the scope of GP training and the </a:t>
            </a:r>
            <a:r>
              <a:rPr lang="en-US" sz="1000">
                <a:solidFill>
                  <a:srgbClr val="1059A9"/>
                </a:solidFill>
                <a:latin typeface="Arial"/>
                <a:cs typeface="Arial"/>
              </a:rPr>
              <a:t>MRCGP </a:t>
            </a:r>
            <a:r>
              <a:rPr lang="en-US" sz="1000">
                <a:solidFill>
                  <a:schemeClr val="tx1"/>
                </a:solidFill>
                <a:latin typeface="Arial"/>
                <a:cs typeface="Arial"/>
              </a:rPr>
              <a:t>and </a:t>
            </a:r>
            <a:r>
              <a:rPr lang="en-US" sz="1000">
                <a:solidFill>
                  <a:srgbClr val="212529"/>
                </a:solidFill>
                <a:latin typeface="Arial"/>
                <a:cs typeface="Arial"/>
              </a:rPr>
              <a:t>requires further training.</a:t>
            </a:r>
          </a:p>
          <a:p>
            <a:pPr algn="l"/>
            <a:endParaRPr lang="en-US" sz="1000">
              <a:solidFill>
                <a:srgbClr val="111111"/>
              </a:solidFill>
              <a:highlight>
                <a:srgbClr val="FFFFFF"/>
              </a:highlight>
              <a:latin typeface="Arial"/>
              <a:cs typeface="Arial"/>
            </a:endParaRPr>
          </a:p>
          <a:p>
            <a:pPr marL="171450" indent="-171450">
              <a:buFont typeface="Arial" panose="020B0604020202020204" pitchFamily="34" charset="0"/>
              <a:buChar char="•"/>
            </a:pPr>
            <a:r>
              <a:rPr lang="en-US" sz="1000">
                <a:solidFill>
                  <a:srgbClr val="111111"/>
                </a:solidFill>
                <a:highlight>
                  <a:srgbClr val="FFFFFF"/>
                </a:highlight>
                <a:latin typeface="Arial"/>
                <a:cs typeface="Arial"/>
              </a:rPr>
              <a:t>A GP should be able to demonstrate:</a:t>
            </a:r>
            <a:endParaRPr lang="en-US" sz="1000">
              <a:solidFill>
                <a:srgbClr val="000000"/>
              </a:solidFill>
              <a:latin typeface="Arial"/>
              <a:cs typeface="Arial"/>
            </a:endParaRPr>
          </a:p>
          <a:p>
            <a:r>
              <a:rPr lang="en-US" sz="1000">
                <a:solidFill>
                  <a:srgbClr val="111111"/>
                </a:solidFill>
                <a:highlight>
                  <a:srgbClr val="FFFFFF"/>
                </a:highlight>
                <a:latin typeface="Arial"/>
                <a:cs typeface="Arial"/>
              </a:rPr>
              <a:t>     evidence of a CCT or equivalent in</a:t>
            </a:r>
          </a:p>
          <a:p>
            <a:r>
              <a:rPr lang="en-US" sz="1000">
                <a:solidFill>
                  <a:srgbClr val="111111"/>
                </a:solidFill>
                <a:highlight>
                  <a:srgbClr val="FFFFFF"/>
                </a:highlight>
                <a:latin typeface="Arial"/>
                <a:cs typeface="Arial"/>
              </a:rPr>
              <a:t>     general practice </a:t>
            </a:r>
            <a:endParaRPr lang="en-US" sz="1000">
              <a:solidFill>
                <a:srgbClr val="000000"/>
              </a:solidFill>
              <a:highlight>
                <a:srgbClr val="FFFFFF"/>
              </a:highlight>
              <a:latin typeface="Arial"/>
              <a:cs typeface="Arial"/>
            </a:endParaRPr>
          </a:p>
          <a:p>
            <a:pPr marL="171450" indent="-171450">
              <a:buFont typeface="Arial" panose="020B0604020202020204" pitchFamily="34" charset="0"/>
              <a:buChar char="•"/>
            </a:pPr>
            <a:r>
              <a:rPr lang="en-US" sz="1000">
                <a:solidFill>
                  <a:srgbClr val="111111"/>
                </a:solidFill>
                <a:highlight>
                  <a:srgbClr val="FFFFFF"/>
                </a:highlight>
                <a:latin typeface="Arial"/>
                <a:cs typeface="Arial"/>
              </a:rPr>
              <a:t>evidence of being currently registered and licensed and in good standing with the GMC </a:t>
            </a:r>
            <a:endParaRPr lang="en-US" sz="1000">
              <a:solidFill>
                <a:srgbClr val="000000"/>
              </a:solidFill>
              <a:latin typeface="Arial"/>
              <a:cs typeface="Arial"/>
            </a:endParaRPr>
          </a:p>
          <a:p>
            <a:pPr marL="171450" indent="-171450">
              <a:buFont typeface="Arial" panose="020B0604020202020204" pitchFamily="34" charset="0"/>
              <a:buChar char="•"/>
            </a:pPr>
            <a:r>
              <a:rPr lang="en-US" sz="1000">
                <a:solidFill>
                  <a:srgbClr val="111111"/>
                </a:solidFill>
                <a:highlight>
                  <a:srgbClr val="FFFFFF"/>
                </a:highlight>
                <a:latin typeface="Arial"/>
                <a:cs typeface="Arial"/>
              </a:rPr>
              <a:t>evidence of continued practice in a primary care role on a performers list (or equivalent) and active engagement in an annual medical (whole scope of practice) appraisal</a:t>
            </a:r>
            <a:endParaRPr lang="en-US" sz="1000">
              <a:latin typeface="Arial"/>
              <a:cs typeface="Arial"/>
            </a:endParaRPr>
          </a:p>
          <a:p>
            <a:endParaRPr lang="en-US" sz="1000">
              <a:solidFill>
                <a:srgbClr val="111111"/>
              </a:solidFill>
              <a:highlight>
                <a:srgbClr val="FFFFFF"/>
              </a:highlight>
              <a:latin typeface="Arial"/>
              <a:cs typeface="Arial"/>
            </a:endParaRPr>
          </a:p>
          <a:p>
            <a:r>
              <a:rPr lang="en-US" sz="1000">
                <a:solidFill>
                  <a:srgbClr val="111111"/>
                </a:solidFill>
                <a:highlight>
                  <a:srgbClr val="FFFFFF"/>
                </a:highlight>
                <a:latin typeface="Arial"/>
                <a:cs typeface="Arial"/>
                <a:hlinkClick r:id="rId12"/>
              </a:rPr>
              <a:t>RCGP-Guide-to-GP-clinical-extended-roles-June-21-v21.pdf</a:t>
            </a:r>
            <a:endParaRPr lang="en-US">
              <a:latin typeface="Arial"/>
              <a:cs typeface="Arial"/>
            </a:endParaRPr>
          </a:p>
          <a:p>
            <a:endParaRPr lang="en-US" sz="1000">
              <a:solidFill>
                <a:srgbClr val="111111"/>
              </a:solidFill>
              <a:highlight>
                <a:srgbClr val="FFFFFF"/>
              </a:highlight>
              <a:latin typeface="Arial"/>
              <a:cs typeface="Arial"/>
            </a:endParaRPr>
          </a:p>
        </p:txBody>
      </p:sp>
      <p:sp>
        <p:nvSpPr>
          <p:cNvPr id="6" name="TextBox 5">
            <a:extLst>
              <a:ext uri="{FF2B5EF4-FFF2-40B4-BE49-F238E27FC236}">
                <a16:creationId xmlns:a16="http://schemas.microsoft.com/office/drawing/2014/main" id="{0D793BA4-B811-D923-2F53-E917C3043111}"/>
              </a:ext>
            </a:extLst>
          </p:cNvPr>
          <p:cNvSpPr txBox="1"/>
          <p:nvPr/>
        </p:nvSpPr>
        <p:spPr>
          <a:xfrm>
            <a:off x="5100717" y="2586603"/>
            <a:ext cx="248974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en-US" sz="1000">
                <a:latin typeface="Arial"/>
                <a:cs typeface="Segoe UI"/>
              </a:rPr>
              <a:t>​</a:t>
            </a:r>
            <a:endParaRPr lang="en-US" sz="1000">
              <a:solidFill>
                <a:srgbClr val="111111"/>
              </a:solidFill>
              <a:highlight>
                <a:srgbClr val="FFFFFF"/>
              </a:highlight>
              <a:latin typeface="Arial"/>
              <a:cs typeface="Arial"/>
            </a:endParaRPr>
          </a:p>
        </p:txBody>
      </p:sp>
      <p:sp>
        <p:nvSpPr>
          <p:cNvPr id="8" name="TextBox 7">
            <a:extLst>
              <a:ext uri="{FF2B5EF4-FFF2-40B4-BE49-F238E27FC236}">
                <a16:creationId xmlns:a16="http://schemas.microsoft.com/office/drawing/2014/main" id="{5F01CD70-507C-1EE3-9569-937132616836}"/>
              </a:ext>
            </a:extLst>
          </p:cNvPr>
          <p:cNvSpPr txBox="1"/>
          <p:nvPr/>
        </p:nvSpPr>
        <p:spPr>
          <a:xfrm>
            <a:off x="9933536" y="2567553"/>
            <a:ext cx="2255656" cy="40626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latin typeface="Arial"/>
                <a:cs typeface="Arial"/>
              </a:rPr>
              <a:t>For some extended roles, GPs will be able to demonstrate competence through an accreditation process. The RCGP’s position is that: </a:t>
            </a:r>
          </a:p>
          <a:p>
            <a:pPr marL="171450" indent="-171450" algn="l">
              <a:buFont typeface="Arial" panose="020B0604020202020204" pitchFamily="34" charset="0"/>
              <a:buChar char="•"/>
            </a:pPr>
            <a:r>
              <a:rPr lang="en-US" sz="1000">
                <a:latin typeface="Arial"/>
                <a:cs typeface="Arial"/>
              </a:rPr>
              <a:t>Accreditation will only add value in a limited number of extended roles, where there are potential benefits in terms of patient safety and quality of care, and a desire by GPs for a route to demonstrate competence in these areas. </a:t>
            </a:r>
            <a:endParaRPr lang="en-US"/>
          </a:p>
          <a:p>
            <a:pPr marL="171450" indent="-171450" algn="l">
              <a:buFont typeface="Arial" panose="020B0604020202020204" pitchFamily="34" charset="0"/>
              <a:buChar char="•"/>
            </a:pPr>
            <a:r>
              <a:rPr lang="en-US" sz="1000">
                <a:latin typeface="Arial"/>
                <a:cs typeface="Arial"/>
              </a:rPr>
              <a:t>If an accreditation process is provided, it should be delivered as a primary/secondary care collaboration, involving jointly agreed assessment standards and both GP and consultant input into assessment and quality assurance processes.</a:t>
            </a:r>
            <a:endParaRPr lang="en-US"/>
          </a:p>
          <a:p>
            <a:pPr marL="171450" indent="-171450" algn="l">
              <a:buFont typeface="Arial" panose="020B0604020202020204" pitchFamily="34" charset="0"/>
              <a:buChar char="•"/>
            </a:pPr>
            <a:r>
              <a:rPr lang="en-US" sz="1000">
                <a:latin typeface="Arial"/>
                <a:cs typeface="Arial"/>
              </a:rPr>
              <a:t> Demonstration of continued competence through the annual medical appraisal and revalidation process replaces the former need for periodic reaccreditation.</a:t>
            </a:r>
          </a:p>
          <a:p>
            <a:pPr algn="l"/>
            <a:endParaRPr lang="en-US" sz="1000">
              <a:latin typeface="Arial"/>
              <a:cs typeface="Arial"/>
            </a:endParaRPr>
          </a:p>
        </p:txBody>
      </p:sp>
      <p:sp>
        <p:nvSpPr>
          <p:cNvPr id="9" name="TextBox 8">
            <a:extLst>
              <a:ext uri="{FF2B5EF4-FFF2-40B4-BE49-F238E27FC236}">
                <a16:creationId xmlns:a16="http://schemas.microsoft.com/office/drawing/2014/main" id="{BE4E5174-1430-6878-CE16-3B05965F6A03}"/>
              </a:ext>
            </a:extLst>
          </p:cNvPr>
          <p:cNvSpPr txBox="1"/>
          <p:nvPr/>
        </p:nvSpPr>
        <p:spPr>
          <a:xfrm>
            <a:off x="5168081" y="2553419"/>
            <a:ext cx="2355012" cy="42165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err="1">
                <a:latin typeface="Arial"/>
                <a:cs typeface="Arial"/>
              </a:rPr>
              <a:t>GPwER</a:t>
            </a:r>
            <a:r>
              <a:rPr lang="en-US" sz="1000">
                <a:latin typeface="Arial"/>
                <a:cs typeface="Arial"/>
              </a:rPr>
              <a:t>  key distinction is that a </a:t>
            </a:r>
            <a:r>
              <a:rPr lang="en-US" sz="1000" err="1">
                <a:latin typeface="Arial"/>
                <a:cs typeface="Arial"/>
              </a:rPr>
              <a:t>GPwER’s</a:t>
            </a:r>
            <a:r>
              <a:rPr lang="en-US" sz="1000">
                <a:latin typeface="Arial"/>
                <a:cs typeface="Arial"/>
              </a:rPr>
              <a:t> management of the patient extends beyond the medical model, and as a GP they bring important additional skills in practicing holistically and dealing with complexity and uncertainty to these roles</a:t>
            </a:r>
            <a:endParaRPr lang="en-US"/>
          </a:p>
          <a:p>
            <a:endParaRPr lang="en-US" sz="1000">
              <a:latin typeface="Arial"/>
              <a:cs typeface="Arial"/>
            </a:endParaRPr>
          </a:p>
          <a:p>
            <a:r>
              <a:rPr lang="en-US" sz="1000">
                <a:latin typeface="Arial"/>
                <a:cs typeface="Arial"/>
              </a:rPr>
              <a:t>There are many GP clinical extended roles and often local variation in roles to meet specific population needs. Some examples include:</a:t>
            </a:r>
            <a:endParaRPr lang="en-US"/>
          </a:p>
          <a:p>
            <a:pPr marL="171450" indent="-171450">
              <a:buFont typeface="Arial" panose="020B0604020202020204" pitchFamily="34" charset="0"/>
              <a:buChar char="•"/>
            </a:pPr>
            <a:r>
              <a:rPr lang="en-US" sz="1000">
                <a:latin typeface="Arial"/>
                <a:cs typeface="Arial"/>
              </a:rPr>
              <a:t>Dermatology </a:t>
            </a:r>
          </a:p>
          <a:p>
            <a:pPr marL="171450" indent="-171450">
              <a:buFont typeface="Arial" panose="020B0604020202020204" pitchFamily="34" charset="0"/>
              <a:buChar char="•"/>
            </a:pPr>
            <a:r>
              <a:rPr lang="en-US" sz="1000">
                <a:latin typeface="Arial"/>
                <a:cs typeface="Arial"/>
              </a:rPr>
              <a:t>Mental Health </a:t>
            </a:r>
            <a:endParaRPr lang="en-US"/>
          </a:p>
          <a:p>
            <a:pPr marL="171450" indent="-171450">
              <a:buFont typeface="Arial" panose="020B0604020202020204" pitchFamily="34" charset="0"/>
              <a:buChar char="•"/>
            </a:pPr>
            <a:r>
              <a:rPr lang="en-US" sz="1000">
                <a:latin typeface="Arial"/>
                <a:cs typeface="Arial"/>
              </a:rPr>
              <a:t>Emergency Medicine </a:t>
            </a:r>
            <a:endParaRPr lang="en-US"/>
          </a:p>
          <a:p>
            <a:pPr marL="171450" indent="-171450">
              <a:buFont typeface="Arial" panose="020B0604020202020204" pitchFamily="34" charset="0"/>
              <a:buChar char="•"/>
            </a:pPr>
            <a:r>
              <a:rPr lang="en-US" sz="1000">
                <a:latin typeface="Arial"/>
                <a:cs typeface="Arial"/>
              </a:rPr>
              <a:t>Women’s Health</a:t>
            </a:r>
            <a:endParaRPr lang="en-US"/>
          </a:p>
          <a:p>
            <a:pPr marL="171450" indent="-171450">
              <a:buFont typeface="Arial" panose="020B0604020202020204" pitchFamily="34" charset="0"/>
              <a:buChar char="•"/>
            </a:pPr>
            <a:r>
              <a:rPr lang="en-US" sz="1000">
                <a:latin typeface="Arial"/>
                <a:cs typeface="Arial"/>
              </a:rPr>
              <a:t>Cardiology </a:t>
            </a:r>
            <a:endParaRPr lang="en-US"/>
          </a:p>
          <a:p>
            <a:pPr marL="171450" indent="-171450">
              <a:buFont typeface="Arial" panose="020B0604020202020204" pitchFamily="34" charset="0"/>
              <a:buChar char="•"/>
            </a:pPr>
            <a:r>
              <a:rPr lang="en-US" sz="1000">
                <a:latin typeface="Arial"/>
                <a:cs typeface="Arial"/>
              </a:rPr>
              <a:t>Sports Medicine</a:t>
            </a:r>
          </a:p>
          <a:p>
            <a:r>
              <a:rPr lang="en-US" sz="1000">
                <a:latin typeface="Arial"/>
                <a:cs typeface="Arial"/>
                <a:hlinkClick r:id="rId13"/>
              </a:rPr>
              <a:t>General Practitioners with Extended Roles</a:t>
            </a:r>
          </a:p>
          <a:p>
            <a:endParaRPr lang="en-US" sz="1000">
              <a:latin typeface="Arial"/>
              <a:cs typeface="Arial"/>
            </a:endParaRPr>
          </a:p>
          <a:p>
            <a:pPr algn="l"/>
            <a:r>
              <a:rPr lang="en-US" sz="1000">
                <a:solidFill>
                  <a:schemeClr val="tx1"/>
                </a:solidFill>
                <a:latin typeface="Arial"/>
                <a:cs typeface="Arial"/>
              </a:rPr>
              <a:t>Mentoring is a rewarding experience for both participants, so let's get started.</a:t>
            </a:r>
          </a:p>
          <a:p>
            <a:pPr algn="l"/>
            <a:r>
              <a:rPr lang="en-US" sz="1000">
                <a:solidFill>
                  <a:srgbClr val="0000FE"/>
                </a:solidFill>
                <a:latin typeface="Arial"/>
                <a:cs typeface="Arial"/>
                <a:hlinkClick r:id="rId14">
                  <a:extLst>
                    <a:ext uri="{A12FA001-AC4F-418D-AE19-62706E023703}">
                      <ahyp:hlinkClr xmlns:ahyp="http://schemas.microsoft.com/office/drawing/2018/hyperlinkcolor" val="tx"/>
                    </a:ext>
                  </a:extLst>
                </a:hlinkClick>
              </a:rPr>
              <a:t>Mentoring journey overview</a:t>
            </a:r>
            <a:endParaRPr lang="en-US" sz="1000">
              <a:solidFill>
                <a:srgbClr val="0000FE"/>
              </a:solidFill>
              <a:hlinkClick r:id="rId14">
                <a:extLst>
                  <a:ext uri="{A12FA001-AC4F-418D-AE19-62706E023703}">
                    <ahyp:hlinkClr xmlns:ahyp="http://schemas.microsoft.com/office/drawing/2018/hyperlinkcolor" val="tx"/>
                  </a:ext>
                </a:extLst>
              </a:hlinkClick>
            </a:endParaRPr>
          </a:p>
          <a:p>
            <a:endParaRPr lang="en-US" sz="1000">
              <a:latin typeface="Arial"/>
              <a:cs typeface="Arial"/>
            </a:endParaRPr>
          </a:p>
        </p:txBody>
      </p:sp>
      <p:sp>
        <p:nvSpPr>
          <p:cNvPr id="10" name="TextBox 9">
            <a:extLst>
              <a:ext uri="{FF2B5EF4-FFF2-40B4-BE49-F238E27FC236}">
                <a16:creationId xmlns:a16="http://schemas.microsoft.com/office/drawing/2014/main" id="{C8C3862F-1D62-764C-4C8A-9AD73DE7F4E3}"/>
              </a:ext>
            </a:extLst>
          </p:cNvPr>
          <p:cNvSpPr txBox="1"/>
          <p:nvPr/>
        </p:nvSpPr>
        <p:spPr>
          <a:xfrm>
            <a:off x="7470476" y="2553419"/>
            <a:ext cx="2355012"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latin typeface="Arial"/>
                <a:cs typeface="Arial"/>
              </a:rPr>
              <a:t>The GMC’s requirements for supporting information for appraisal and revalidation must be met for the </a:t>
            </a:r>
            <a:r>
              <a:rPr lang="en-US" sz="1000" err="1">
                <a:latin typeface="Arial"/>
                <a:cs typeface="Arial"/>
              </a:rPr>
              <a:t>GPwER</a:t>
            </a:r>
            <a:r>
              <a:rPr lang="en-US" sz="1000">
                <a:latin typeface="Arial"/>
                <a:cs typeface="Arial"/>
              </a:rPr>
              <a:t> scope of practice. This means that the annual appraisal portfolio should include the supporting information included below: </a:t>
            </a:r>
          </a:p>
          <a:p>
            <a:pPr marL="171450" indent="-171450">
              <a:buFont typeface="Arial" panose="020B0604020202020204" pitchFamily="34" charset="0"/>
              <a:buChar char="•"/>
            </a:pPr>
            <a:r>
              <a:rPr lang="en-US" sz="1000">
                <a:latin typeface="Arial"/>
                <a:cs typeface="Arial"/>
              </a:rPr>
              <a:t>CPD </a:t>
            </a:r>
          </a:p>
          <a:p>
            <a:pPr marL="171450" indent="-171450">
              <a:buFont typeface="Arial" panose="020B0604020202020204" pitchFamily="34" charset="0"/>
              <a:buChar char="•"/>
            </a:pPr>
            <a:r>
              <a:rPr lang="en-US" sz="1000">
                <a:latin typeface="Arial"/>
                <a:cs typeface="Arial"/>
              </a:rPr>
              <a:t>quality improvement activity (QIA) </a:t>
            </a:r>
          </a:p>
          <a:p>
            <a:pPr marL="171450" indent="-171450">
              <a:buFont typeface="Arial" panose="020B0604020202020204" pitchFamily="34" charset="0"/>
              <a:buChar char="•"/>
            </a:pPr>
            <a:r>
              <a:rPr lang="en-US" sz="1000">
                <a:latin typeface="Arial"/>
                <a:cs typeface="Arial"/>
              </a:rPr>
              <a:t>significant events </a:t>
            </a:r>
          </a:p>
          <a:p>
            <a:pPr marL="171450" indent="-171450">
              <a:buFont typeface="Arial" panose="020B0604020202020204" pitchFamily="34" charset="0"/>
              <a:buChar char="•"/>
            </a:pPr>
            <a:r>
              <a:rPr lang="en-US" sz="1000">
                <a:latin typeface="Arial"/>
                <a:cs typeface="Arial"/>
              </a:rPr>
              <a:t>patient feedback</a:t>
            </a:r>
          </a:p>
          <a:p>
            <a:pPr marL="171450" indent="-171450">
              <a:buFont typeface="Arial" panose="020B0604020202020204" pitchFamily="34" charset="0"/>
              <a:buChar char="•"/>
            </a:pPr>
            <a:r>
              <a:rPr lang="en-US" sz="1000">
                <a:latin typeface="Arial"/>
                <a:cs typeface="Arial"/>
              </a:rPr>
              <a:t>colleague feedback </a:t>
            </a:r>
          </a:p>
          <a:p>
            <a:pPr marL="171450" indent="-171450">
              <a:buFont typeface="Arial" panose="020B0604020202020204" pitchFamily="34" charset="0"/>
              <a:buChar char="•"/>
            </a:pPr>
            <a:r>
              <a:rPr lang="en-US" sz="1000">
                <a:latin typeface="Arial"/>
                <a:cs typeface="Arial"/>
              </a:rPr>
              <a:t>complaints and compliments.</a:t>
            </a:r>
          </a:p>
          <a:p>
            <a:endParaRPr lang="en-US" sz="1000">
              <a:solidFill>
                <a:srgbClr val="000000"/>
              </a:solidFill>
              <a:latin typeface="Arial"/>
              <a:cs typeface="Arial"/>
            </a:endParaRPr>
          </a:p>
          <a:p>
            <a:pPr algn="l"/>
            <a:r>
              <a:rPr lang="en-US" sz="1000">
                <a:solidFill>
                  <a:srgbClr val="212529"/>
                </a:solidFill>
                <a:latin typeface="Arial"/>
                <a:cs typeface="Arial"/>
              </a:rPr>
              <a:t>Extended role accreditation</a:t>
            </a:r>
          </a:p>
          <a:p>
            <a:pPr algn="l"/>
            <a:r>
              <a:rPr lang="en-US" sz="1000">
                <a:solidFill>
                  <a:srgbClr val="212529"/>
                </a:solidFill>
                <a:latin typeface="Arial"/>
                <a:cs typeface="Arial"/>
              </a:rPr>
              <a:t>The RCGP’s position on extended role accreditation, and reaccreditation, is outlined in the RCGP guide to clinical extended roles.</a:t>
            </a:r>
          </a:p>
          <a:p>
            <a:pPr algn="l"/>
            <a:r>
              <a:rPr lang="en-US" sz="1000">
                <a:solidFill>
                  <a:srgbClr val="212529"/>
                </a:solidFill>
                <a:latin typeface="Arial"/>
                <a:cs typeface="Arial"/>
              </a:rPr>
              <a:t>The RCGP does not accredit GPs with extended roles but currently supports the British Association of Dermatologists to provide an </a:t>
            </a:r>
            <a:r>
              <a:rPr lang="en-US" sz="1000">
                <a:solidFill>
                  <a:srgbClr val="002959"/>
                </a:solidFill>
                <a:latin typeface="Arial"/>
                <a:cs typeface="Arial"/>
                <a:hlinkClick r:id="rId15"/>
              </a:rPr>
              <a:t>accreditation programme for dermatology </a:t>
            </a:r>
            <a:r>
              <a:rPr lang="en-US" sz="1000" err="1">
                <a:solidFill>
                  <a:srgbClr val="002959"/>
                </a:solidFill>
                <a:latin typeface="Arial"/>
                <a:cs typeface="Arial"/>
                <a:hlinkClick r:id="rId15"/>
              </a:rPr>
              <a:t>GPwERs</a:t>
            </a:r>
            <a:r>
              <a:rPr lang="en-US" sz="1000">
                <a:solidFill>
                  <a:srgbClr val="212529"/>
                </a:solidFill>
                <a:latin typeface="Arial"/>
                <a:cs typeface="Arial"/>
              </a:rPr>
              <a:t>.</a:t>
            </a:r>
          </a:p>
          <a:p>
            <a:pPr algn="l"/>
            <a:r>
              <a:rPr lang="en-US" sz="1000">
                <a:solidFill>
                  <a:srgbClr val="212529"/>
                </a:solidFill>
                <a:latin typeface="Arial"/>
                <a:cs typeface="Arial"/>
                <a:hlinkClick r:id="rId16"/>
              </a:rPr>
              <a:t>Mentoring at RCGP</a:t>
            </a:r>
            <a:endParaRPr lang="en-US" sz="1000">
              <a:latin typeface="Arial"/>
              <a:cs typeface="Arial"/>
            </a:endParaRPr>
          </a:p>
          <a:p>
            <a:pPr algn="l"/>
            <a:endParaRPr lang="en-US" sz="1000">
              <a:solidFill>
                <a:srgbClr val="000000"/>
              </a:solidFill>
              <a:latin typeface="Arial"/>
              <a:cs typeface="Arial"/>
            </a:endParaRPr>
          </a:p>
          <a:p>
            <a:endParaRPr lang="en-US" sz="1000">
              <a:solidFill>
                <a:srgbClr val="000000"/>
              </a:solidFill>
              <a:latin typeface="Arial"/>
              <a:cs typeface="Arial"/>
            </a:endParaRPr>
          </a:p>
        </p:txBody>
      </p:sp>
      <p:sp>
        <p:nvSpPr>
          <p:cNvPr id="2" name="object 42">
            <a:extLst>
              <a:ext uri="{FF2B5EF4-FFF2-40B4-BE49-F238E27FC236}">
                <a16:creationId xmlns:a16="http://schemas.microsoft.com/office/drawing/2014/main" id="{0DCA30C8-4F3B-7241-5F05-59BD18E0AE23}"/>
              </a:ext>
            </a:extLst>
          </p:cNvPr>
          <p:cNvSpPr txBox="1"/>
          <p:nvPr/>
        </p:nvSpPr>
        <p:spPr>
          <a:xfrm>
            <a:off x="9539992" y="175553"/>
            <a:ext cx="2435861" cy="559127"/>
          </a:xfrm>
          <a:prstGeom prst="rect">
            <a:avLst/>
          </a:prstGeom>
        </p:spPr>
        <p:txBody>
          <a:bodyPr vert="horz" wrap="square" lIns="0" tIns="12700" rIns="0" bIns="0" rtlCol="0">
            <a:spAutoFit/>
          </a:bodyPr>
          <a:lstStyle/>
          <a:p>
            <a:pPr marR="7620" algn="r">
              <a:lnSpc>
                <a:spcPts val="2150"/>
              </a:lnSpc>
              <a:spcBef>
                <a:spcPts val="100"/>
              </a:spcBef>
            </a:pPr>
            <a:r>
              <a:rPr lang="en-GB" sz="1800" b="1" spc="-10">
                <a:solidFill>
                  <a:schemeClr val="accent5"/>
                </a:solidFill>
                <a:latin typeface="Arial"/>
                <a:cs typeface="Arial"/>
                <a:hlinkClick r:id="rId17" action="ppaction://hlinksldjump">
                  <a:extLst>
                    <a:ext uri="{A12FA001-AC4F-418D-AE19-62706E023703}">
                      <ahyp:hlinkClr xmlns:ahyp="http://schemas.microsoft.com/office/drawing/2018/hyperlinkcolor" val="tx"/>
                    </a:ext>
                  </a:extLst>
                </a:hlinkClick>
              </a:rPr>
              <a:t>Medical Professionals Career Pathway</a:t>
            </a:r>
            <a:endParaRPr lang="en-GB" sz="1800" b="1" spc="-10">
              <a:solidFill>
                <a:schemeClr val="accent5"/>
              </a:solidFill>
              <a:latin typeface="Arial"/>
              <a:cs typeface="Arial"/>
            </a:endParaRPr>
          </a:p>
        </p:txBody>
      </p:sp>
      <p:sp>
        <p:nvSpPr>
          <p:cNvPr id="7" name="Call-out: Down Arrow 6">
            <a:extLst>
              <a:ext uri="{FF2B5EF4-FFF2-40B4-BE49-F238E27FC236}">
                <a16:creationId xmlns:a16="http://schemas.microsoft.com/office/drawing/2014/main" id="{2C73EF3B-A7BC-B15D-367C-26F1064A06B4}"/>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Tree>
    <p:extLst>
      <p:ext uri="{BB962C8B-B14F-4D97-AF65-F5344CB8AC3E}">
        <p14:creationId xmlns:p14="http://schemas.microsoft.com/office/powerpoint/2010/main" val="3377124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CF30FC2-4BA1-5CAF-E90D-36ACD5163F54}"/>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1CADA845-71BC-0366-51B8-73F2DF2A6ED2}"/>
              </a:ext>
            </a:extLst>
          </p:cNvPr>
          <p:cNvSpPr/>
          <p:nvPr/>
        </p:nvSpPr>
        <p:spPr>
          <a:xfrm>
            <a:off x="2643498" y="2582537"/>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44" name="object 44">
            <a:extLst>
              <a:ext uri="{FF2B5EF4-FFF2-40B4-BE49-F238E27FC236}">
                <a16:creationId xmlns:a16="http://schemas.microsoft.com/office/drawing/2014/main" id="{764D2B91-DF5F-3007-E5C6-7E1808C07585}"/>
              </a:ext>
            </a:extLst>
          </p:cNvPr>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41" name="object 41">
            <a:extLst>
              <a:ext uri="{FF2B5EF4-FFF2-40B4-BE49-F238E27FC236}">
                <a16:creationId xmlns:a16="http://schemas.microsoft.com/office/drawing/2014/main" id="{6AC3CB3F-5618-D0AB-404A-0AB55AB62246}"/>
              </a:ext>
            </a:extLst>
          </p:cNvPr>
          <p:cNvSpPr txBox="1">
            <a:spLocks noGrp="1"/>
          </p:cNvSpPr>
          <p:nvPr>
            <p:ph type="title"/>
          </p:nvPr>
        </p:nvSpPr>
        <p:spPr>
          <a:xfrm>
            <a:off x="2332101" y="168021"/>
            <a:ext cx="7069074" cy="751488"/>
          </a:xfrm>
          <a:prstGeom prst="rect">
            <a:avLst/>
          </a:prstGeom>
        </p:spPr>
        <p:txBody>
          <a:bodyPr vert="horz" wrap="square" lIns="0" tIns="12700" rIns="0" bIns="0" rtlCol="0" anchor="t">
            <a:spAutoFit/>
          </a:bodyPr>
          <a:lstStyle/>
          <a:p>
            <a:pPr marL="12700">
              <a:spcBef>
                <a:spcPts val="100"/>
              </a:spcBef>
            </a:pPr>
            <a:r>
              <a:rPr lang="en-GB" sz="2400" b="0">
                <a:solidFill>
                  <a:schemeClr val="accent5"/>
                </a:solidFill>
                <a:latin typeface="Arial Black"/>
              </a:rPr>
              <a:t>Clinical Leadership Roles</a:t>
            </a:r>
            <a:endParaRPr lang="en-US">
              <a:solidFill>
                <a:schemeClr val="accent5"/>
              </a:solidFill>
            </a:endParaRPr>
          </a:p>
          <a:p>
            <a:pPr marL="76200"/>
            <a:r>
              <a:rPr sz="2400">
                <a:solidFill>
                  <a:srgbClr val="202C3A"/>
                </a:solidFill>
              </a:rPr>
              <a:t>Find</a:t>
            </a:r>
            <a:r>
              <a:rPr sz="2400" spc="-35">
                <a:solidFill>
                  <a:srgbClr val="202C3A"/>
                </a:solidFill>
              </a:rPr>
              <a:t> </a:t>
            </a:r>
            <a:r>
              <a:rPr sz="2400">
                <a:solidFill>
                  <a:srgbClr val="202C3A"/>
                </a:solidFill>
              </a:rPr>
              <a:t>out</a:t>
            </a:r>
            <a:r>
              <a:rPr sz="2400" spc="-20">
                <a:solidFill>
                  <a:srgbClr val="202C3A"/>
                </a:solidFill>
              </a:rPr>
              <a:t> </a:t>
            </a:r>
            <a:r>
              <a:rPr sz="2400">
                <a:solidFill>
                  <a:srgbClr val="202C3A"/>
                </a:solidFill>
              </a:rPr>
              <a:t>more</a:t>
            </a:r>
            <a:r>
              <a:rPr sz="2400" spc="-25">
                <a:solidFill>
                  <a:srgbClr val="202C3A"/>
                </a:solidFill>
              </a:rPr>
              <a:t> </a:t>
            </a:r>
            <a:r>
              <a:rPr sz="2400">
                <a:solidFill>
                  <a:srgbClr val="202C3A"/>
                </a:solidFill>
              </a:rPr>
              <a:t>about</a:t>
            </a:r>
            <a:r>
              <a:rPr sz="2400" spc="-15">
                <a:solidFill>
                  <a:srgbClr val="202C3A"/>
                </a:solidFill>
              </a:rPr>
              <a:t> </a:t>
            </a:r>
            <a:r>
              <a:rPr lang="en-GB" sz="2400" spc="-15">
                <a:solidFill>
                  <a:srgbClr val="202C3A"/>
                </a:solidFill>
                <a:hlinkClick r:id="rId3"/>
              </a:rPr>
              <a:t>Clinical Leadership</a:t>
            </a:r>
            <a:endParaRPr sz="2400">
              <a:solidFill>
                <a:srgbClr val="0070C0"/>
              </a:solidFill>
              <a:hlinkClick r:id="rId4">
                <a:extLst>
                  <a:ext uri="{A12FA001-AC4F-418D-AE19-62706E023703}">
                    <ahyp:hlinkClr xmlns:ahyp="http://schemas.microsoft.com/office/drawing/2018/hyperlinkcolor" val="tx"/>
                  </a:ext>
                </a:extLst>
              </a:hlinkClick>
            </a:endParaRPr>
          </a:p>
        </p:txBody>
      </p:sp>
      <p:pic>
        <p:nvPicPr>
          <p:cNvPr id="35" name="Picture 34" descr="A logo with colorful people&#10;&#10;Description automatically generated">
            <a:hlinkClick r:id="rId5"/>
            <a:extLst>
              <a:ext uri="{FF2B5EF4-FFF2-40B4-BE49-F238E27FC236}">
                <a16:creationId xmlns:a16="http://schemas.microsoft.com/office/drawing/2014/main" id="{8CEABBAE-AE92-56E9-DECA-5BDACAFA5CDD}"/>
              </a:ext>
            </a:extLst>
          </p:cNvPr>
          <p:cNvPicPr>
            <a:picLocks noChangeAspect="1"/>
          </p:cNvPicPr>
          <p:nvPr/>
        </p:nvPicPr>
        <p:blipFill>
          <a:blip r:embed="rId6"/>
          <a:stretch>
            <a:fillRect/>
          </a:stretch>
        </p:blipFill>
        <p:spPr>
          <a:xfrm>
            <a:off x="-1" y="-832"/>
            <a:ext cx="2203269" cy="1129919"/>
          </a:xfrm>
          <a:prstGeom prst="rect">
            <a:avLst/>
          </a:prstGeom>
        </p:spPr>
      </p:pic>
      <p:sp>
        <p:nvSpPr>
          <p:cNvPr id="48" name="object 2">
            <a:extLst>
              <a:ext uri="{FF2B5EF4-FFF2-40B4-BE49-F238E27FC236}">
                <a16:creationId xmlns:a16="http://schemas.microsoft.com/office/drawing/2014/main" id="{FBF3F8AE-DE4E-34BD-CCC7-5D20A7C2208F}"/>
              </a:ext>
            </a:extLst>
          </p:cNvPr>
          <p:cNvSpPr txBox="1"/>
          <p:nvPr/>
        </p:nvSpPr>
        <p:spPr>
          <a:xfrm>
            <a:off x="3209289" y="2004925"/>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0" name="object 4">
            <a:extLst>
              <a:ext uri="{FF2B5EF4-FFF2-40B4-BE49-F238E27FC236}">
                <a16:creationId xmlns:a16="http://schemas.microsoft.com/office/drawing/2014/main" id="{A5011C56-B3AA-B598-A089-18C6A3741D25}"/>
              </a:ext>
            </a:extLst>
          </p:cNvPr>
          <p:cNvSpPr txBox="1"/>
          <p:nvPr/>
        </p:nvSpPr>
        <p:spPr>
          <a:xfrm>
            <a:off x="5655309" y="2004925"/>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2" name="object 5">
            <a:extLst>
              <a:ext uri="{FF2B5EF4-FFF2-40B4-BE49-F238E27FC236}">
                <a16:creationId xmlns:a16="http://schemas.microsoft.com/office/drawing/2014/main" id="{CD93771A-E2B9-E7C4-D0A6-DC489226CEC6}"/>
              </a:ext>
            </a:extLst>
          </p:cNvPr>
          <p:cNvSpPr txBox="1"/>
          <p:nvPr/>
        </p:nvSpPr>
        <p:spPr>
          <a:xfrm>
            <a:off x="7585329" y="1898245"/>
            <a:ext cx="2120900" cy="444352"/>
          </a:xfrm>
          <a:prstGeom prst="rect">
            <a:avLst/>
          </a:prstGeom>
        </p:spPr>
        <p:txBody>
          <a:bodyPr vert="horz" wrap="square" lIns="0" tIns="13335" rIns="0" bIns="0" rtlCol="0" anchor="t">
            <a:spAutoFit/>
          </a:bodyPr>
          <a:lstStyle/>
          <a:p>
            <a:pPr marL="12700" marR="5080" indent="-1270" algn="ctr">
              <a:lnSpc>
                <a:spcPct val="100000"/>
              </a:lnSpc>
              <a:spcBef>
                <a:spcPts val="105"/>
              </a:spcBef>
            </a:pPr>
            <a:r>
              <a:rPr lang="en-GB" sz="1400" spc="-10">
                <a:solidFill>
                  <a:srgbClr val="202C3A"/>
                </a:solidFill>
                <a:latin typeface="Arial Black"/>
                <a:cs typeface="Arial Black"/>
              </a:rPr>
              <a:t>Supervision</a:t>
            </a:r>
            <a:r>
              <a:rPr sz="1400" spc="-10">
                <a:solidFill>
                  <a:srgbClr val="202C3A"/>
                </a:solidFill>
                <a:latin typeface="Arial Black"/>
                <a:cs typeface="Arial Black"/>
              </a:rPr>
              <a:t> requirements</a:t>
            </a:r>
            <a:endParaRPr sz="1400">
              <a:latin typeface="Arial Black"/>
              <a:cs typeface="Arial Black"/>
            </a:endParaRPr>
          </a:p>
        </p:txBody>
      </p:sp>
      <p:pic>
        <p:nvPicPr>
          <p:cNvPr id="54" name="object 8">
            <a:extLst>
              <a:ext uri="{FF2B5EF4-FFF2-40B4-BE49-F238E27FC236}">
                <a16:creationId xmlns:a16="http://schemas.microsoft.com/office/drawing/2014/main" id="{9BD88033-EF30-9B04-9C4E-0234F2F34B62}"/>
              </a:ext>
            </a:extLst>
          </p:cNvPr>
          <p:cNvPicPr/>
          <p:nvPr/>
        </p:nvPicPr>
        <p:blipFill>
          <a:blip r:embed="rId7" cstate="print"/>
          <a:stretch>
            <a:fillRect/>
          </a:stretch>
        </p:blipFill>
        <p:spPr>
          <a:xfrm>
            <a:off x="5942076" y="1198984"/>
            <a:ext cx="722376" cy="720851"/>
          </a:xfrm>
          <a:prstGeom prst="rect">
            <a:avLst/>
          </a:prstGeom>
        </p:spPr>
      </p:pic>
      <p:pic>
        <p:nvPicPr>
          <p:cNvPr id="56" name="object 9">
            <a:extLst>
              <a:ext uri="{FF2B5EF4-FFF2-40B4-BE49-F238E27FC236}">
                <a16:creationId xmlns:a16="http://schemas.microsoft.com/office/drawing/2014/main" id="{6D0FEA04-2D02-3961-4182-7ED3C6D02E28}"/>
              </a:ext>
            </a:extLst>
          </p:cNvPr>
          <p:cNvPicPr/>
          <p:nvPr/>
        </p:nvPicPr>
        <p:blipFill>
          <a:blip r:embed="rId8" cstate="print"/>
          <a:stretch>
            <a:fillRect/>
          </a:stretch>
        </p:blipFill>
        <p:spPr>
          <a:xfrm>
            <a:off x="3585971" y="1262992"/>
            <a:ext cx="720851" cy="719327"/>
          </a:xfrm>
          <a:prstGeom prst="rect">
            <a:avLst/>
          </a:prstGeom>
        </p:spPr>
      </p:pic>
      <p:pic>
        <p:nvPicPr>
          <p:cNvPr id="58" name="object 10">
            <a:extLst>
              <a:ext uri="{FF2B5EF4-FFF2-40B4-BE49-F238E27FC236}">
                <a16:creationId xmlns:a16="http://schemas.microsoft.com/office/drawing/2014/main" id="{C5A26098-8C23-4DFF-B7BF-FBB2062BFE25}"/>
              </a:ext>
            </a:extLst>
          </p:cNvPr>
          <p:cNvPicPr/>
          <p:nvPr/>
        </p:nvPicPr>
        <p:blipFill>
          <a:blip r:embed="rId9" cstate="print"/>
          <a:stretch>
            <a:fillRect/>
          </a:stretch>
        </p:blipFill>
        <p:spPr>
          <a:xfrm>
            <a:off x="10472817" y="1266921"/>
            <a:ext cx="722376" cy="720851"/>
          </a:xfrm>
          <a:prstGeom prst="rect">
            <a:avLst/>
          </a:prstGeom>
        </p:spPr>
      </p:pic>
      <p:pic>
        <p:nvPicPr>
          <p:cNvPr id="60" name="object 11">
            <a:extLst>
              <a:ext uri="{FF2B5EF4-FFF2-40B4-BE49-F238E27FC236}">
                <a16:creationId xmlns:a16="http://schemas.microsoft.com/office/drawing/2014/main" id="{45A7CB20-25DD-F46C-25E1-5B0014F727DD}"/>
              </a:ext>
            </a:extLst>
          </p:cNvPr>
          <p:cNvPicPr/>
          <p:nvPr/>
        </p:nvPicPr>
        <p:blipFill>
          <a:blip r:embed="rId10" cstate="print"/>
          <a:stretch>
            <a:fillRect/>
          </a:stretch>
        </p:blipFill>
        <p:spPr>
          <a:xfrm>
            <a:off x="8284464" y="1198984"/>
            <a:ext cx="720851" cy="720851"/>
          </a:xfrm>
          <a:prstGeom prst="rect">
            <a:avLst/>
          </a:prstGeom>
        </p:spPr>
      </p:pic>
      <p:sp>
        <p:nvSpPr>
          <p:cNvPr id="62" name="object 6">
            <a:extLst>
              <a:ext uri="{FF2B5EF4-FFF2-40B4-BE49-F238E27FC236}">
                <a16:creationId xmlns:a16="http://schemas.microsoft.com/office/drawing/2014/main" id="{4C04AC46-22C2-D1ED-CE08-5C92C468D0B1}"/>
              </a:ext>
            </a:extLst>
          </p:cNvPr>
          <p:cNvSpPr txBox="1"/>
          <p:nvPr/>
        </p:nvSpPr>
        <p:spPr>
          <a:xfrm>
            <a:off x="9817355" y="1965456"/>
            <a:ext cx="1881136" cy="444352"/>
          </a:xfrm>
          <a:prstGeom prst="rect">
            <a:avLst/>
          </a:prstGeom>
        </p:spPr>
        <p:txBody>
          <a:bodyPr vert="horz" wrap="square" lIns="0" tIns="13335" rIns="0" bIns="0" rtlCol="0" anchor="t">
            <a:spAutoFit/>
          </a:bodyPr>
          <a:lstStyle/>
          <a:p>
            <a:pPr marL="12700" marR="5080" indent="-3810" algn="ctr">
              <a:spcBef>
                <a:spcPts val="105"/>
              </a:spcBef>
            </a:pPr>
            <a:r>
              <a:rPr lang="en-GB" sz="1400">
                <a:solidFill>
                  <a:srgbClr val="202C3A"/>
                </a:solidFill>
                <a:latin typeface="Arial Black"/>
                <a:cs typeface="Arial Black"/>
              </a:rPr>
              <a:t>Key roles and responsibilities</a:t>
            </a:r>
            <a:endParaRPr sz="1400" spc="-10">
              <a:solidFill>
                <a:srgbClr val="202C3A"/>
              </a:solidFill>
              <a:latin typeface="Arial Black"/>
              <a:cs typeface="Arial Black"/>
            </a:endParaRPr>
          </a:p>
        </p:txBody>
      </p:sp>
      <p:sp>
        <p:nvSpPr>
          <p:cNvPr id="4" name="TextBox 3">
            <a:extLst>
              <a:ext uri="{FF2B5EF4-FFF2-40B4-BE49-F238E27FC236}">
                <a16:creationId xmlns:a16="http://schemas.microsoft.com/office/drawing/2014/main" id="{378282CA-ECC0-8DDA-A74A-9F7AF6537B46}"/>
              </a:ext>
            </a:extLst>
          </p:cNvPr>
          <p:cNvSpPr txBox="1"/>
          <p:nvPr/>
        </p:nvSpPr>
        <p:spPr>
          <a:xfrm>
            <a:off x="2768223" y="2551183"/>
            <a:ext cx="2332494" cy="45550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latin typeface="Arial"/>
                <a:cs typeface="Arial"/>
              </a:rPr>
              <a:t>RCGP Leadership Capabilities Framework support GPs to develop their leadership skills. It outlines the capabilities needed for leadership in different GP contexts. There are several GP leadership contexts, but we've focused on the most common:</a:t>
            </a:r>
            <a:endParaRPr lang="en-US"/>
          </a:p>
          <a:p>
            <a:pPr marL="171450" indent="-171450" algn="l">
              <a:buFont typeface="Arial"/>
              <a:buChar char="•"/>
            </a:pPr>
            <a:r>
              <a:rPr lang="en-US" sz="1000">
                <a:latin typeface="Arial"/>
                <a:cs typeface="Arial"/>
              </a:rPr>
              <a:t>GPs in postgraduate training – for doctors training to become a GP (trainees should refer to the relevant sections of the RCGP curriculum)</a:t>
            </a:r>
            <a:endParaRPr lang="en-US"/>
          </a:p>
          <a:p>
            <a:pPr marL="171450" indent="-171450" algn="l">
              <a:buFont typeface="Arial"/>
              <a:buChar char="•"/>
            </a:pPr>
            <a:r>
              <a:rPr lang="en-US" sz="1000">
                <a:latin typeface="Arial"/>
                <a:cs typeface="Arial"/>
              </a:rPr>
              <a:t>Practice level leadership – for leading immediate team or practice</a:t>
            </a:r>
            <a:endParaRPr lang="en-US"/>
          </a:p>
          <a:p>
            <a:pPr marL="171450" indent="-171450" algn="l">
              <a:buFont typeface="Arial"/>
              <a:buChar char="•"/>
            </a:pPr>
            <a:r>
              <a:rPr lang="en-US" sz="1000">
                <a:latin typeface="Arial"/>
                <a:cs typeface="Arial"/>
              </a:rPr>
              <a:t>locality level leadership – for leading services, groups or multiple practices or PCNs.</a:t>
            </a:r>
            <a:endParaRPr lang="en-US"/>
          </a:p>
          <a:p>
            <a:pPr marL="171450" indent="-171450" algn="l">
              <a:buFont typeface="Arial"/>
              <a:buChar char="•"/>
            </a:pPr>
            <a:r>
              <a:rPr lang="en-US" sz="1000">
                <a:latin typeface="Arial"/>
                <a:cs typeface="Arial"/>
              </a:rPr>
              <a:t>System level leadership - for leading whole organisations or healthcare systems, possibly at a national level</a:t>
            </a:r>
            <a:endParaRPr lang="en-US"/>
          </a:p>
          <a:p>
            <a:pPr marL="171450" indent="-171450" algn="l">
              <a:buFont typeface="Arial"/>
              <a:buChar char="•"/>
            </a:pPr>
            <a:endParaRPr lang="en-US" sz="1000">
              <a:solidFill>
                <a:srgbClr val="000000"/>
              </a:solidFill>
              <a:latin typeface="Arial"/>
              <a:cs typeface="Arial"/>
            </a:endParaRPr>
          </a:p>
          <a:p>
            <a:pPr algn="l"/>
            <a:r>
              <a:rPr lang="en-US" sz="1000">
                <a:solidFill>
                  <a:srgbClr val="000000"/>
                </a:solidFill>
                <a:latin typeface="Arial"/>
                <a:cs typeface="Arial"/>
                <a:hlinkClick r:id="rId11"/>
              </a:rPr>
              <a:t>Medical Leadership Competency Framework</a:t>
            </a:r>
            <a:endParaRPr lang="en-US" sz="1000">
              <a:solidFill>
                <a:srgbClr val="000000"/>
              </a:solidFill>
              <a:latin typeface="Arial"/>
              <a:cs typeface="Arial"/>
            </a:endParaRPr>
          </a:p>
          <a:p>
            <a:pPr algn="l"/>
            <a:endParaRPr lang="en-US" sz="1000">
              <a:solidFill>
                <a:srgbClr val="000000"/>
              </a:solidFill>
              <a:latin typeface="Arial"/>
              <a:cs typeface="Arial"/>
            </a:endParaRPr>
          </a:p>
          <a:p>
            <a:pPr algn="l"/>
            <a:endParaRPr lang="en-US" sz="1000">
              <a:solidFill>
                <a:srgbClr val="111111"/>
              </a:solidFill>
              <a:highlight>
                <a:srgbClr val="FFFFFF"/>
              </a:highlight>
              <a:latin typeface="Arial"/>
              <a:cs typeface="Arial"/>
            </a:endParaRPr>
          </a:p>
          <a:p>
            <a:endParaRPr lang="en-US" sz="1000">
              <a:solidFill>
                <a:srgbClr val="111111"/>
              </a:solidFill>
              <a:highlight>
                <a:srgbClr val="FFFFFF"/>
              </a:highlight>
              <a:latin typeface="Arial"/>
              <a:cs typeface="Arial"/>
            </a:endParaRPr>
          </a:p>
          <a:p>
            <a:endParaRPr lang="en-US" sz="1000">
              <a:solidFill>
                <a:srgbClr val="111111"/>
              </a:solidFill>
              <a:highlight>
                <a:srgbClr val="FFFFFF"/>
              </a:highlight>
              <a:latin typeface="Arial"/>
              <a:cs typeface="Arial"/>
            </a:endParaRPr>
          </a:p>
          <a:p>
            <a:endParaRPr lang="en-US" sz="1000">
              <a:solidFill>
                <a:srgbClr val="111111"/>
              </a:solidFill>
              <a:highlight>
                <a:srgbClr val="FFFFFF"/>
              </a:highlight>
              <a:latin typeface="Arial"/>
              <a:cs typeface="Arial"/>
            </a:endParaRPr>
          </a:p>
        </p:txBody>
      </p:sp>
      <p:sp>
        <p:nvSpPr>
          <p:cNvPr id="6" name="TextBox 5">
            <a:extLst>
              <a:ext uri="{FF2B5EF4-FFF2-40B4-BE49-F238E27FC236}">
                <a16:creationId xmlns:a16="http://schemas.microsoft.com/office/drawing/2014/main" id="{87052D0E-EC66-EB9B-78C6-DEB6399E1E64}"/>
              </a:ext>
            </a:extLst>
          </p:cNvPr>
          <p:cNvSpPr txBox="1"/>
          <p:nvPr/>
        </p:nvSpPr>
        <p:spPr>
          <a:xfrm>
            <a:off x="5100717" y="2586603"/>
            <a:ext cx="248974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en-US" sz="1000">
                <a:latin typeface="Arial"/>
                <a:cs typeface="Segoe UI"/>
              </a:rPr>
              <a:t>​</a:t>
            </a:r>
            <a:endParaRPr lang="en-US" sz="1000">
              <a:solidFill>
                <a:srgbClr val="111111"/>
              </a:solidFill>
              <a:highlight>
                <a:srgbClr val="FFFFFF"/>
              </a:highlight>
              <a:latin typeface="Arial"/>
              <a:cs typeface="Arial"/>
            </a:endParaRPr>
          </a:p>
        </p:txBody>
      </p:sp>
      <p:sp>
        <p:nvSpPr>
          <p:cNvPr id="8" name="TextBox 7">
            <a:extLst>
              <a:ext uri="{FF2B5EF4-FFF2-40B4-BE49-F238E27FC236}">
                <a16:creationId xmlns:a16="http://schemas.microsoft.com/office/drawing/2014/main" id="{430536CC-406B-3FEB-3D6C-6827910DA46F}"/>
              </a:ext>
            </a:extLst>
          </p:cNvPr>
          <p:cNvSpPr txBox="1"/>
          <p:nvPr/>
        </p:nvSpPr>
        <p:spPr>
          <a:xfrm>
            <a:off x="5212680" y="2555861"/>
            <a:ext cx="2500071"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latin typeface="Arial"/>
                <a:cs typeface="Arial"/>
              </a:rPr>
              <a:t>The framework aims to help GPs with personal development and career progression. Multidisciplinary teams can also use it as a training and development tool.</a:t>
            </a:r>
            <a:endParaRPr lang="en-US"/>
          </a:p>
          <a:p>
            <a:pPr algn="l"/>
            <a:endParaRPr lang="en-US" sz="1000">
              <a:latin typeface="Arial"/>
              <a:cs typeface="Arial"/>
            </a:endParaRPr>
          </a:p>
          <a:p>
            <a:pPr algn="l"/>
            <a:r>
              <a:rPr lang="en-US" sz="1000" b="1">
                <a:latin typeface="Arial"/>
                <a:cs typeface="Arial"/>
              </a:rPr>
              <a:t>Using the framework</a:t>
            </a:r>
            <a:endParaRPr lang="en-US" b="1"/>
          </a:p>
          <a:p>
            <a:pPr algn="l"/>
            <a:r>
              <a:rPr lang="en-US" sz="1000">
                <a:latin typeface="Arial"/>
                <a:cs typeface="Arial"/>
              </a:rPr>
              <a:t>The framework consists of five key areas, taken from the NHS Medical </a:t>
            </a:r>
            <a:r>
              <a:rPr lang="en-US" sz="1000">
                <a:latin typeface="Arial"/>
                <a:cs typeface="Arial"/>
                <a:hlinkClick r:id="rId11"/>
              </a:rPr>
              <a:t>Leadership Competency Framework.</a:t>
            </a:r>
            <a:endParaRPr lang="en-US"/>
          </a:p>
          <a:p>
            <a:pPr algn="l"/>
            <a:r>
              <a:rPr lang="en-US" sz="1000">
                <a:latin typeface="Arial"/>
                <a:cs typeface="Arial"/>
              </a:rPr>
              <a:t>Each area is broken down into smaller elements, showing the capability outcome expected at each career stage.</a:t>
            </a:r>
            <a:endParaRPr lang="en-US"/>
          </a:p>
          <a:p>
            <a:pPr algn="l"/>
            <a:endParaRPr lang="en-US" sz="1000">
              <a:latin typeface="Arial"/>
              <a:cs typeface="Arial"/>
            </a:endParaRPr>
          </a:p>
        </p:txBody>
      </p:sp>
      <p:sp>
        <p:nvSpPr>
          <p:cNvPr id="5" name="TextBox 4">
            <a:extLst>
              <a:ext uri="{FF2B5EF4-FFF2-40B4-BE49-F238E27FC236}">
                <a16:creationId xmlns:a16="http://schemas.microsoft.com/office/drawing/2014/main" id="{E5843D21-EC1C-D46A-1468-67DBF0D6F36C}"/>
              </a:ext>
            </a:extLst>
          </p:cNvPr>
          <p:cNvSpPr txBox="1"/>
          <p:nvPr/>
        </p:nvSpPr>
        <p:spPr>
          <a:xfrm>
            <a:off x="9928057" y="2568742"/>
            <a:ext cx="2111543" cy="30162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Arial" panose="020B0604020202020204" pitchFamily="34" charset="0"/>
              <a:buChar char="•"/>
            </a:pPr>
            <a:r>
              <a:rPr lang="en-US" sz="1000" dirty="0">
                <a:latin typeface="Arial"/>
                <a:cs typeface="Arial"/>
              </a:rPr>
              <a:t>Self-awareness</a:t>
            </a:r>
            <a:endParaRPr lang="en-US" sz="1000" dirty="0">
              <a:solidFill>
                <a:srgbClr val="000000"/>
              </a:solidFill>
              <a:latin typeface="Arial"/>
              <a:cs typeface="Arial"/>
            </a:endParaRPr>
          </a:p>
          <a:p>
            <a:pPr marL="171450" indent="-171450">
              <a:buFont typeface="Arial" panose="020B0604020202020204" pitchFamily="34" charset="0"/>
              <a:buChar char="•"/>
            </a:pPr>
            <a:r>
              <a:rPr lang="en-US" sz="1000" dirty="0">
                <a:latin typeface="Arial"/>
                <a:cs typeface="Arial"/>
              </a:rPr>
              <a:t>Building self-belief</a:t>
            </a:r>
          </a:p>
          <a:p>
            <a:pPr marL="171450" indent="-171450">
              <a:buFont typeface="Arial" panose="020B0604020202020204" pitchFamily="34" charset="0"/>
              <a:buChar char="•"/>
            </a:pPr>
            <a:r>
              <a:rPr lang="en-US" sz="1000" dirty="0">
                <a:latin typeface="Arial"/>
                <a:cs typeface="Arial"/>
              </a:rPr>
              <a:t>Understanding and developing your strengths</a:t>
            </a:r>
          </a:p>
          <a:p>
            <a:pPr marL="171450" indent="-171450">
              <a:buFont typeface="Arial" panose="020B0604020202020204" pitchFamily="34" charset="0"/>
              <a:buChar char="•"/>
            </a:pPr>
            <a:r>
              <a:rPr lang="en-US" sz="1000" dirty="0">
                <a:latin typeface="Arial"/>
                <a:cs typeface="Arial"/>
              </a:rPr>
              <a:t>Developing a set of skills</a:t>
            </a:r>
          </a:p>
          <a:p>
            <a:pPr marL="171450" indent="-171450">
              <a:buFont typeface="Arial" panose="020B0604020202020204" pitchFamily="34" charset="0"/>
              <a:buChar char="•"/>
            </a:pPr>
            <a:r>
              <a:rPr lang="en-US" sz="1000" dirty="0">
                <a:latin typeface="Arial"/>
                <a:cs typeface="Arial"/>
              </a:rPr>
              <a:t>Time management</a:t>
            </a:r>
          </a:p>
          <a:p>
            <a:pPr marL="171450" indent="-171450">
              <a:buFont typeface="Arial" panose="020B0604020202020204" pitchFamily="34" charset="0"/>
              <a:buChar char="•"/>
            </a:pPr>
            <a:r>
              <a:rPr lang="en-US" sz="1000" dirty="0">
                <a:latin typeface="Arial"/>
                <a:cs typeface="Arial"/>
              </a:rPr>
              <a:t>Personal qualities and behaviours to influence outcomes</a:t>
            </a:r>
          </a:p>
          <a:p>
            <a:pPr marL="171450" indent="-171450">
              <a:buFont typeface="Arial" panose="020B0604020202020204" pitchFamily="34" charset="0"/>
              <a:buChar char="•"/>
            </a:pPr>
            <a:r>
              <a:rPr lang="en-US" sz="1000" dirty="0">
                <a:latin typeface="Arial"/>
                <a:cs typeface="Arial"/>
                <a:hlinkClick r:id="rId12"/>
              </a:rPr>
              <a:t>An Overview of GP Leadership - OLE module 1</a:t>
            </a:r>
            <a:r>
              <a:rPr lang="en-US" sz="1000" dirty="0">
                <a:latin typeface="Arial"/>
                <a:cs typeface="Arial"/>
              </a:rPr>
              <a:t> - helps you to understand what leadership is, how it compares with management, and how you can understand yourself as a leader.</a:t>
            </a:r>
          </a:p>
          <a:p>
            <a:endParaRPr lang="en-US" sz="1000" dirty="0">
              <a:solidFill>
                <a:srgbClr val="000000"/>
              </a:solidFill>
              <a:latin typeface="Arial"/>
              <a:cs typeface="Arial"/>
            </a:endParaRPr>
          </a:p>
          <a:p>
            <a:r>
              <a:rPr lang="en-US" sz="1000" u="sng" dirty="0">
                <a:solidFill>
                  <a:srgbClr val="002959"/>
                </a:solidFill>
                <a:latin typeface="Arial"/>
                <a:cs typeface="Arial"/>
                <a:hlinkClick r:id="rId13">
                  <a:extLst>
                    <a:ext uri="{A12FA001-AC4F-418D-AE19-62706E023703}">
                      <ahyp:hlinkClr xmlns:ahyp="http://schemas.microsoft.com/office/drawing/2018/hyperlinkcolor" val="tx"/>
                    </a:ext>
                  </a:extLst>
                </a:hlinkClick>
              </a:rPr>
              <a:t>Importance of learning leadership skills at the start of a GP career</a:t>
            </a:r>
            <a:r>
              <a:rPr lang="en-US" sz="1000" dirty="0">
                <a:solidFill>
                  <a:srgbClr val="212529"/>
                </a:solidFill>
                <a:latin typeface="Arial"/>
                <a:cs typeface="Arial"/>
              </a:rPr>
              <a:t>.</a:t>
            </a:r>
            <a:endParaRPr lang="en-US" sz="1000" dirty="0">
              <a:latin typeface="Arial"/>
              <a:cs typeface="Arial"/>
            </a:endParaRPr>
          </a:p>
        </p:txBody>
      </p:sp>
      <p:sp>
        <p:nvSpPr>
          <p:cNvPr id="9" name="TextBox 8">
            <a:extLst>
              <a:ext uri="{FF2B5EF4-FFF2-40B4-BE49-F238E27FC236}">
                <a16:creationId xmlns:a16="http://schemas.microsoft.com/office/drawing/2014/main" id="{EAB4F6E3-3291-5AC1-4CDF-62862DAE9458}"/>
              </a:ext>
            </a:extLst>
          </p:cNvPr>
          <p:cNvSpPr txBox="1"/>
          <p:nvPr/>
        </p:nvSpPr>
        <p:spPr>
          <a:xfrm>
            <a:off x="7722269" y="2568742"/>
            <a:ext cx="2221832"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latin typeface="Arial"/>
                <a:cs typeface="Arial"/>
                <a:hlinkClick r:id="rId14"/>
              </a:rPr>
              <a:t>The RCGP's </a:t>
            </a:r>
            <a:r>
              <a:rPr lang="en-US" sz="1000" err="1">
                <a:latin typeface="Arial"/>
                <a:cs typeface="Arial"/>
                <a:hlinkClick r:id="rId14"/>
              </a:rPr>
              <a:t>Mentoringplatform</a:t>
            </a:r>
            <a:r>
              <a:rPr lang="en-US" sz="1000">
                <a:latin typeface="Arial"/>
                <a:cs typeface="Arial"/>
              </a:rPr>
              <a:t> connects you with GPs who support one another in their personal and career development, locally and further afield, who can share a wealth of experience and knowledge. Connect with colleagues with leadership experience and skills on our mentoring platform.</a:t>
            </a:r>
            <a:endParaRPr lang="en-US" sz="1000">
              <a:solidFill>
                <a:srgbClr val="000000"/>
              </a:solidFill>
              <a:latin typeface="Arial"/>
              <a:cs typeface="Arial"/>
            </a:endParaRPr>
          </a:p>
          <a:p>
            <a:r>
              <a:rPr lang="en-US" sz="1000">
                <a:latin typeface="Arial"/>
                <a:cs typeface="Arial"/>
                <a:hlinkClick r:id="rId15"/>
              </a:rPr>
              <a:t>Join their leadership forum</a:t>
            </a:r>
            <a:r>
              <a:rPr lang="en-US" sz="1000">
                <a:latin typeface="Arial"/>
                <a:cs typeface="Arial"/>
              </a:rPr>
              <a:t> to participate in open discussion to share ideas and network with members.  </a:t>
            </a:r>
          </a:p>
        </p:txBody>
      </p:sp>
      <p:sp>
        <p:nvSpPr>
          <p:cNvPr id="7" name="object 42">
            <a:extLst>
              <a:ext uri="{FF2B5EF4-FFF2-40B4-BE49-F238E27FC236}">
                <a16:creationId xmlns:a16="http://schemas.microsoft.com/office/drawing/2014/main" id="{2073F2C0-CA01-9CCC-51A4-3A5051FEC875}"/>
              </a:ext>
            </a:extLst>
          </p:cNvPr>
          <p:cNvSpPr txBox="1"/>
          <p:nvPr/>
        </p:nvSpPr>
        <p:spPr>
          <a:xfrm>
            <a:off x="9706229" y="78600"/>
            <a:ext cx="2435861" cy="559127"/>
          </a:xfrm>
          <a:prstGeom prst="rect">
            <a:avLst/>
          </a:prstGeom>
        </p:spPr>
        <p:txBody>
          <a:bodyPr vert="horz" wrap="square" lIns="0" tIns="12700" rIns="0" bIns="0" rtlCol="0">
            <a:spAutoFit/>
          </a:bodyPr>
          <a:lstStyle/>
          <a:p>
            <a:pPr marR="7620" algn="r">
              <a:lnSpc>
                <a:spcPts val="2150"/>
              </a:lnSpc>
              <a:spcBef>
                <a:spcPts val="100"/>
              </a:spcBef>
            </a:pPr>
            <a:r>
              <a:rPr lang="en-GB" sz="1800" b="1" spc="-10">
                <a:solidFill>
                  <a:schemeClr val="accent5"/>
                </a:solidFill>
                <a:latin typeface="Arial"/>
                <a:cs typeface="Arial"/>
                <a:hlinkClick r:id="rId16" action="ppaction://hlinksldjump">
                  <a:extLst>
                    <a:ext uri="{A12FA001-AC4F-418D-AE19-62706E023703}">
                      <ahyp:hlinkClr xmlns:ahyp="http://schemas.microsoft.com/office/drawing/2018/hyperlinkcolor" val="tx"/>
                    </a:ext>
                  </a:extLst>
                </a:hlinkClick>
              </a:rPr>
              <a:t>Medical Professionals Career Pathway</a:t>
            </a:r>
            <a:endParaRPr lang="en-GB" sz="1800" b="1" spc="-10">
              <a:solidFill>
                <a:schemeClr val="accent5"/>
              </a:solidFill>
              <a:latin typeface="Arial"/>
              <a:cs typeface="Arial"/>
            </a:endParaRPr>
          </a:p>
        </p:txBody>
      </p:sp>
    </p:spTree>
    <p:extLst>
      <p:ext uri="{BB962C8B-B14F-4D97-AF65-F5344CB8AC3E}">
        <p14:creationId xmlns:p14="http://schemas.microsoft.com/office/powerpoint/2010/main" val="4210371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5A3-9E35-E5AF-099F-4A61111F8FE1}"/>
              </a:ext>
            </a:extLst>
          </p:cNvPr>
          <p:cNvSpPr>
            <a:spLocks noGrp="1"/>
          </p:cNvSpPr>
          <p:nvPr>
            <p:ph type="title"/>
          </p:nvPr>
        </p:nvSpPr>
        <p:spPr>
          <a:xfrm>
            <a:off x="9743693" y="101040"/>
            <a:ext cx="1743709" cy="794385"/>
          </a:xfrm>
        </p:spPr>
        <p:txBody>
          <a:bodyPr wrap="square">
            <a:normAutofit/>
          </a:bodyPr>
          <a:lstStyle/>
          <a:p>
            <a:pPr>
              <a:lnSpc>
                <a:spcPct val="90000"/>
              </a:lnSpc>
            </a:pPr>
            <a:r>
              <a:rPr lang="en-GB"/>
              <a:t>What the Career Pathway is and is not</a:t>
            </a:r>
          </a:p>
        </p:txBody>
      </p:sp>
      <p:graphicFrame>
        <p:nvGraphicFramePr>
          <p:cNvPr id="10" name="Table 9">
            <a:extLst>
              <a:ext uri="{FF2B5EF4-FFF2-40B4-BE49-F238E27FC236}">
                <a16:creationId xmlns:a16="http://schemas.microsoft.com/office/drawing/2014/main" id="{9F521E75-FB5C-E783-7959-20F35112EDC3}"/>
              </a:ext>
            </a:extLst>
          </p:cNvPr>
          <p:cNvGraphicFramePr>
            <a:graphicFrameLocks noGrp="1"/>
          </p:cNvGraphicFramePr>
          <p:nvPr>
            <p:extLst>
              <p:ext uri="{D42A27DB-BD31-4B8C-83A1-F6EECF244321}">
                <p14:modId xmlns:p14="http://schemas.microsoft.com/office/powerpoint/2010/main" val="4144975677"/>
              </p:ext>
            </p:extLst>
          </p:nvPr>
        </p:nvGraphicFramePr>
        <p:xfrm>
          <a:off x="256032" y="1151996"/>
          <a:ext cx="3870038" cy="3509799"/>
        </p:xfrm>
        <a:graphic>
          <a:graphicData uri="http://schemas.openxmlformats.org/drawingml/2006/table">
            <a:tbl>
              <a:tblPr firstRow="1" bandRow="1">
                <a:tableStyleId>{5C22544A-7EE6-4342-B048-85BDC9FD1C3A}</a:tableStyleId>
              </a:tblPr>
              <a:tblGrid>
                <a:gridCol w="3870038">
                  <a:extLst>
                    <a:ext uri="{9D8B030D-6E8A-4147-A177-3AD203B41FA5}">
                      <a16:colId xmlns:a16="http://schemas.microsoft.com/office/drawing/2014/main" val="1375776698"/>
                    </a:ext>
                  </a:extLst>
                </a:gridCol>
              </a:tblGrid>
              <a:tr h="309399">
                <a:tc>
                  <a:txBody>
                    <a:bodyPr/>
                    <a:lstStyle/>
                    <a:p>
                      <a:r>
                        <a:rPr lang="en-GB" sz="1200">
                          <a:latin typeface="Arial" panose="020B0604020202020204" pitchFamily="34" charset="0"/>
                          <a:cs typeface="Arial" panose="020B0604020202020204" pitchFamily="34" charset="0"/>
                        </a:rPr>
                        <a:t> What a Career Pathway Is</a:t>
                      </a:r>
                    </a:p>
                  </a:txBody>
                  <a:tcPr/>
                </a:tc>
                <a:extLst>
                  <a:ext uri="{0D108BD9-81ED-4DB2-BD59-A6C34878D82A}">
                    <a16:rowId xmlns:a16="http://schemas.microsoft.com/office/drawing/2014/main" val="1981435238"/>
                  </a:ext>
                </a:extLst>
              </a:tr>
              <a:tr h="3078960">
                <a:tc>
                  <a:txBody>
                    <a:bodyPr/>
                    <a:lstStyle/>
                    <a:p>
                      <a:pPr marL="171450" indent="-171450">
                        <a:buClr>
                          <a:srgbClr val="00B050"/>
                        </a:buClr>
                        <a:buFont typeface="Wingdings" panose="05000000000000000000" pitchFamily="2" charset="2"/>
                        <a:buChar char="ü"/>
                      </a:pPr>
                      <a:r>
                        <a:rPr lang="en-GB" sz="1200">
                          <a:latin typeface="Arial" panose="020B0604020202020204" pitchFamily="34" charset="0"/>
                          <a:cs typeface="Arial" panose="020B0604020202020204" pitchFamily="34" charset="0"/>
                        </a:rPr>
                        <a:t>A structured guide to help you understand your role, plan your development, and explore future career options.</a:t>
                      </a:r>
                    </a:p>
                    <a:p>
                      <a:pPr marL="171450" indent="-171450">
                        <a:buClr>
                          <a:srgbClr val="00B050"/>
                        </a:buClr>
                        <a:buFont typeface="Wingdings" panose="05000000000000000000" pitchFamily="2" charset="2"/>
                        <a:buChar char="ü"/>
                      </a:pPr>
                      <a:endParaRPr lang="en-GB" sz="1200">
                        <a:latin typeface="Arial" panose="020B0604020202020204" pitchFamily="34" charset="0"/>
                        <a:cs typeface="Arial" panose="020B0604020202020204" pitchFamily="34" charset="0"/>
                      </a:endParaRPr>
                    </a:p>
                    <a:p>
                      <a:pPr marL="171450" indent="-171450">
                        <a:buClr>
                          <a:srgbClr val="00B050"/>
                        </a:buClr>
                        <a:buFont typeface="Wingdings" panose="05000000000000000000" pitchFamily="2" charset="2"/>
                        <a:buChar char="ü"/>
                      </a:pPr>
                      <a:r>
                        <a:rPr lang="en-GB" sz="1200">
                          <a:latin typeface="Arial" panose="020B0604020202020204" pitchFamily="34" charset="0"/>
                          <a:cs typeface="Arial" panose="020B0604020202020204" pitchFamily="34" charset="0"/>
                        </a:rPr>
                        <a:t>A tool to support career conversations during appraisals or supervision.</a:t>
                      </a:r>
                    </a:p>
                    <a:p>
                      <a:pPr marL="171450" indent="-171450">
                        <a:buClr>
                          <a:srgbClr val="00B050"/>
                        </a:buClr>
                        <a:buFont typeface="Wingdings" panose="05000000000000000000" pitchFamily="2" charset="2"/>
                        <a:buChar char="ü"/>
                      </a:pPr>
                      <a:endParaRPr lang="en-GB" sz="1200">
                        <a:latin typeface="Arial" panose="020B0604020202020204" pitchFamily="34" charset="0"/>
                        <a:cs typeface="Arial" panose="020B0604020202020204" pitchFamily="34" charset="0"/>
                      </a:endParaRPr>
                    </a:p>
                    <a:p>
                      <a:pPr marL="171450" indent="-171450">
                        <a:buClr>
                          <a:srgbClr val="00B050"/>
                        </a:buClr>
                        <a:buFont typeface="Wingdings" panose="05000000000000000000" pitchFamily="2" charset="2"/>
                        <a:buChar char="ü"/>
                      </a:pPr>
                      <a:r>
                        <a:rPr lang="en-GB" sz="1200">
                          <a:latin typeface="Arial" panose="020B0604020202020204" pitchFamily="34" charset="0"/>
                          <a:cs typeface="Arial" panose="020B0604020202020204" pitchFamily="34" charset="0"/>
                        </a:rPr>
                        <a:t>A map of potential roles you can move into, either by progressing, changing focus, or gaining new qualifications.</a:t>
                      </a:r>
                    </a:p>
                    <a:p>
                      <a:pPr marL="171450" indent="-171450">
                        <a:buClr>
                          <a:srgbClr val="00B050"/>
                        </a:buClr>
                        <a:buFont typeface="Wingdings" panose="05000000000000000000" pitchFamily="2" charset="2"/>
                        <a:buChar char="ü"/>
                      </a:pPr>
                      <a:endParaRPr lang="en-GB" sz="1200">
                        <a:latin typeface="Arial" panose="020B0604020202020204" pitchFamily="34" charset="0"/>
                        <a:cs typeface="Arial" panose="020B0604020202020204" pitchFamily="34" charset="0"/>
                      </a:endParaRPr>
                    </a:p>
                    <a:p>
                      <a:pPr marL="171450" indent="-171450">
                        <a:buClr>
                          <a:srgbClr val="00B050"/>
                        </a:buClr>
                        <a:buFont typeface="Wingdings" panose="05000000000000000000" pitchFamily="2" charset="2"/>
                        <a:buChar char="ü"/>
                      </a:pPr>
                      <a:r>
                        <a:rPr lang="en-GB" sz="1200">
                          <a:latin typeface="Arial" panose="020B0604020202020204" pitchFamily="34" charset="0"/>
                          <a:cs typeface="Arial" panose="020B0604020202020204" pitchFamily="34" charset="0"/>
                        </a:rPr>
                        <a:t>A way to identify training or learning opportunities that match your goals and the needs of your team or practice.</a:t>
                      </a:r>
                    </a:p>
                    <a:p>
                      <a:pPr marL="171450" indent="-171450">
                        <a:buClr>
                          <a:srgbClr val="00B050"/>
                        </a:buClr>
                        <a:buFont typeface="Wingdings" panose="05000000000000000000" pitchFamily="2" charset="2"/>
                        <a:buChar char="ü"/>
                      </a:pPr>
                      <a:endParaRPr lang="en-GB" sz="1200">
                        <a:latin typeface="Arial" panose="020B0604020202020204" pitchFamily="34" charset="0"/>
                        <a:cs typeface="Arial" panose="020B0604020202020204" pitchFamily="34" charset="0"/>
                      </a:endParaRPr>
                    </a:p>
                    <a:p>
                      <a:pPr marL="171450" indent="-171450">
                        <a:buClr>
                          <a:srgbClr val="00B050"/>
                        </a:buClr>
                        <a:buFont typeface="Wingdings" panose="05000000000000000000" pitchFamily="2" charset="2"/>
                        <a:buChar char="ü"/>
                      </a:pPr>
                      <a:r>
                        <a:rPr lang="en-GB" sz="1200">
                          <a:latin typeface="Arial" panose="020B0604020202020204" pitchFamily="34" charset="0"/>
                          <a:cs typeface="Arial" panose="020B0604020202020204" pitchFamily="34" charset="0"/>
                        </a:rPr>
                        <a:t>Designed for everyone, clinical and non-clinical staff at any stage of their career.</a:t>
                      </a:r>
                    </a:p>
                  </a:txBody>
                  <a:tcPr/>
                </a:tc>
                <a:extLst>
                  <a:ext uri="{0D108BD9-81ED-4DB2-BD59-A6C34878D82A}">
                    <a16:rowId xmlns:a16="http://schemas.microsoft.com/office/drawing/2014/main" val="603556281"/>
                  </a:ext>
                </a:extLst>
              </a:tr>
            </a:tbl>
          </a:graphicData>
        </a:graphic>
      </p:graphicFrame>
      <p:graphicFrame>
        <p:nvGraphicFramePr>
          <p:cNvPr id="11" name="Table 10">
            <a:extLst>
              <a:ext uri="{FF2B5EF4-FFF2-40B4-BE49-F238E27FC236}">
                <a16:creationId xmlns:a16="http://schemas.microsoft.com/office/drawing/2014/main" id="{C4A76749-E701-4279-F175-4AE80FAB85E6}"/>
              </a:ext>
            </a:extLst>
          </p:cNvPr>
          <p:cNvGraphicFramePr>
            <a:graphicFrameLocks noGrp="1"/>
          </p:cNvGraphicFramePr>
          <p:nvPr>
            <p:extLst>
              <p:ext uri="{D42A27DB-BD31-4B8C-83A1-F6EECF244321}">
                <p14:modId xmlns:p14="http://schemas.microsoft.com/office/powerpoint/2010/main" val="3625935810"/>
              </p:ext>
            </p:extLst>
          </p:nvPr>
        </p:nvGraphicFramePr>
        <p:xfrm>
          <a:off x="4531008" y="1151996"/>
          <a:ext cx="3658440" cy="3557008"/>
        </p:xfrm>
        <a:graphic>
          <a:graphicData uri="http://schemas.openxmlformats.org/drawingml/2006/table">
            <a:tbl>
              <a:tblPr firstRow="1" bandRow="1">
                <a:tableStyleId>{93296810-A885-4BE3-A3E7-6D5BEEA58F35}</a:tableStyleId>
              </a:tblPr>
              <a:tblGrid>
                <a:gridCol w="3658440">
                  <a:extLst>
                    <a:ext uri="{9D8B030D-6E8A-4147-A177-3AD203B41FA5}">
                      <a16:colId xmlns:a16="http://schemas.microsoft.com/office/drawing/2014/main" val="2432639041"/>
                    </a:ext>
                  </a:extLst>
                </a:gridCol>
              </a:tblGrid>
              <a:tr h="356608">
                <a:tc>
                  <a:txBody>
                    <a:bodyPr/>
                    <a:lstStyle/>
                    <a:p>
                      <a:r>
                        <a:rPr lang="en-GB" sz="1200">
                          <a:latin typeface="Arial"/>
                          <a:cs typeface="Arial"/>
                        </a:rPr>
                        <a:t>What a Career Pathway Is Not</a:t>
                      </a:r>
                    </a:p>
                  </a:txBody>
                  <a:tcPr/>
                </a:tc>
                <a:extLst>
                  <a:ext uri="{0D108BD9-81ED-4DB2-BD59-A6C34878D82A}">
                    <a16:rowId xmlns:a16="http://schemas.microsoft.com/office/drawing/2014/main" val="3427695535"/>
                  </a:ext>
                </a:extLst>
              </a:tr>
              <a:tr h="3077576">
                <a:tc>
                  <a:txBody>
                    <a:bodyPr/>
                    <a:lstStyle/>
                    <a:p>
                      <a:pPr marL="171450" indent="-171450">
                        <a:buClr>
                          <a:srgbClr val="BF0378"/>
                        </a:buClr>
                        <a:buFont typeface="Wingdings" panose="05000000000000000000" pitchFamily="2" charset="2"/>
                        <a:buChar char="v"/>
                      </a:pPr>
                      <a:r>
                        <a:rPr lang="en-GB" sz="1200">
                          <a:solidFill>
                            <a:schemeClr val="tx1"/>
                          </a:solidFill>
                          <a:latin typeface="Arial"/>
                          <a:cs typeface="Arial"/>
                        </a:rPr>
                        <a:t>It’s not a guarantee of promotion, progress depends on readiness, opportunity, and funding.</a:t>
                      </a:r>
                    </a:p>
                    <a:p>
                      <a:pPr marL="171450" indent="-171450">
                        <a:buClr>
                          <a:srgbClr val="BF0378"/>
                        </a:buClr>
                        <a:buFont typeface="Wingdings" panose="05000000000000000000" pitchFamily="2" charset="2"/>
                        <a:buChar char="v"/>
                      </a:pPr>
                      <a:endParaRPr lang="en-GB" sz="1200">
                        <a:solidFill>
                          <a:schemeClr val="tx1"/>
                        </a:solidFill>
                        <a:latin typeface="Arial" panose="020B0604020202020204" pitchFamily="34" charset="0"/>
                        <a:cs typeface="Arial" panose="020B0604020202020204" pitchFamily="34" charset="0"/>
                      </a:endParaRPr>
                    </a:p>
                    <a:p>
                      <a:pPr marL="171450" indent="-171450">
                        <a:buClr>
                          <a:srgbClr val="BF0378"/>
                        </a:buClr>
                        <a:buFont typeface="Wingdings" panose="05000000000000000000" pitchFamily="2" charset="2"/>
                        <a:buChar char="v"/>
                      </a:pPr>
                      <a:r>
                        <a:rPr lang="en-GB" sz="1200">
                          <a:solidFill>
                            <a:schemeClr val="tx1"/>
                          </a:solidFill>
                          <a:latin typeface="Arial"/>
                          <a:cs typeface="Arial"/>
                        </a:rPr>
                        <a:t>It’s not a one-size-fits-all checklist, your journey should be tailored to your strengths and goals.</a:t>
                      </a:r>
                    </a:p>
                    <a:p>
                      <a:pPr marL="171450" indent="-171450">
                        <a:buClr>
                          <a:srgbClr val="BF0378"/>
                        </a:buClr>
                        <a:buFont typeface="Wingdings" panose="05000000000000000000" pitchFamily="2" charset="2"/>
                        <a:buChar char="v"/>
                      </a:pPr>
                      <a:endParaRPr lang="en-GB" sz="1200">
                        <a:solidFill>
                          <a:schemeClr val="tx1"/>
                        </a:solidFill>
                        <a:latin typeface="Arial" panose="020B0604020202020204" pitchFamily="34" charset="0"/>
                        <a:cs typeface="Arial" panose="020B0604020202020204" pitchFamily="34" charset="0"/>
                      </a:endParaRPr>
                    </a:p>
                    <a:p>
                      <a:pPr marL="171450" indent="-171450">
                        <a:buClr>
                          <a:srgbClr val="BF0378"/>
                        </a:buClr>
                        <a:buFont typeface="Wingdings" panose="05000000000000000000" pitchFamily="2" charset="2"/>
                        <a:buChar char="v"/>
                      </a:pPr>
                      <a:r>
                        <a:rPr lang="en-GB" sz="1200">
                          <a:solidFill>
                            <a:schemeClr val="tx1"/>
                          </a:solidFill>
                          <a:latin typeface="Arial"/>
                          <a:cs typeface="Arial"/>
                        </a:rPr>
                        <a:t>It does not replace HR processes or professional standards; you still need to follow your role’s specific requirements.</a:t>
                      </a:r>
                    </a:p>
                    <a:p>
                      <a:pPr marL="171450" indent="-171450">
                        <a:buClr>
                          <a:srgbClr val="BF0378"/>
                        </a:buClr>
                        <a:buFont typeface="Wingdings" panose="05000000000000000000" pitchFamily="2" charset="2"/>
                        <a:buChar char="v"/>
                      </a:pPr>
                      <a:endParaRPr lang="en-GB" sz="1200">
                        <a:solidFill>
                          <a:schemeClr val="tx1"/>
                        </a:solidFill>
                        <a:latin typeface="Arial" panose="020B0604020202020204" pitchFamily="34" charset="0"/>
                        <a:cs typeface="Arial" panose="020B0604020202020204" pitchFamily="34" charset="0"/>
                      </a:endParaRPr>
                    </a:p>
                    <a:p>
                      <a:pPr marL="171450" indent="-171450">
                        <a:buClr>
                          <a:srgbClr val="BF0378"/>
                        </a:buClr>
                        <a:buFont typeface="Wingdings" panose="05000000000000000000" pitchFamily="2" charset="2"/>
                        <a:buChar char="v"/>
                      </a:pPr>
                      <a:r>
                        <a:rPr lang="en-GB" sz="1200">
                          <a:solidFill>
                            <a:schemeClr val="tx1"/>
                          </a:solidFill>
                          <a:latin typeface="Arial"/>
                          <a:cs typeface="Arial"/>
                        </a:rPr>
                        <a:t>It’s not just for clinical staff; administrative and non-clinical staff also have clear routes for development.</a:t>
                      </a:r>
                    </a:p>
                    <a:p>
                      <a:pPr marL="171450" indent="-171450">
                        <a:buClr>
                          <a:srgbClr val="BF0378"/>
                        </a:buClr>
                        <a:buFont typeface="Wingdings" panose="05000000000000000000" pitchFamily="2" charset="2"/>
                        <a:buChar char="v"/>
                      </a:pPr>
                      <a:endParaRPr lang="en-GB" sz="1200">
                        <a:solidFill>
                          <a:schemeClr val="tx1"/>
                        </a:solidFill>
                        <a:latin typeface="Arial" panose="020B0604020202020204" pitchFamily="34" charset="0"/>
                        <a:cs typeface="Arial" panose="020B0604020202020204" pitchFamily="34" charset="0"/>
                      </a:endParaRPr>
                    </a:p>
                    <a:p>
                      <a:pPr marL="171450" indent="-171450">
                        <a:buClr>
                          <a:srgbClr val="BF0378"/>
                        </a:buClr>
                        <a:buFont typeface="Wingdings" panose="05000000000000000000" pitchFamily="2" charset="2"/>
                        <a:buChar char="v"/>
                      </a:pPr>
                      <a:r>
                        <a:rPr lang="en-GB" sz="1200">
                          <a:solidFill>
                            <a:schemeClr val="tx1"/>
                          </a:solidFill>
                          <a:latin typeface="Arial"/>
                          <a:cs typeface="Arial"/>
                        </a:rPr>
                        <a:t>It’s not a static document; it evolves with changing NHS roles and priorities.</a:t>
                      </a:r>
                    </a:p>
                    <a:p>
                      <a:pPr marL="0" indent="0">
                        <a:buClr>
                          <a:srgbClr val="BF0378"/>
                        </a:buClr>
                        <a:buFont typeface="Wingdings" panose="05000000000000000000" pitchFamily="2" charset="2"/>
                        <a:buNone/>
                      </a:pPr>
                      <a:endParaRPr lang="en-GB" sz="120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25158252"/>
                  </a:ext>
                </a:extLst>
              </a:tr>
            </a:tbl>
          </a:graphicData>
        </a:graphic>
      </p:graphicFrame>
      <p:graphicFrame>
        <p:nvGraphicFramePr>
          <p:cNvPr id="12" name="Table 11">
            <a:extLst>
              <a:ext uri="{FF2B5EF4-FFF2-40B4-BE49-F238E27FC236}">
                <a16:creationId xmlns:a16="http://schemas.microsoft.com/office/drawing/2014/main" id="{D28D3ABB-C5F7-A3A8-2464-3B732AB7594B}"/>
              </a:ext>
            </a:extLst>
          </p:cNvPr>
          <p:cNvGraphicFramePr>
            <a:graphicFrameLocks noGrp="1"/>
          </p:cNvGraphicFramePr>
          <p:nvPr>
            <p:extLst>
              <p:ext uri="{D42A27DB-BD31-4B8C-83A1-F6EECF244321}">
                <p14:modId xmlns:p14="http://schemas.microsoft.com/office/powerpoint/2010/main" val="3053552539"/>
              </p:ext>
            </p:extLst>
          </p:nvPr>
        </p:nvGraphicFramePr>
        <p:xfrm>
          <a:off x="8338930" y="1189528"/>
          <a:ext cx="3484261" cy="3557007"/>
        </p:xfrm>
        <a:graphic>
          <a:graphicData uri="http://schemas.openxmlformats.org/drawingml/2006/table">
            <a:tbl>
              <a:tblPr firstRow="1" bandRow="1">
                <a:tableStyleId>{F5AB1C69-6EDB-4FF4-983F-18BD219EF322}</a:tableStyleId>
              </a:tblPr>
              <a:tblGrid>
                <a:gridCol w="3484261">
                  <a:extLst>
                    <a:ext uri="{9D8B030D-6E8A-4147-A177-3AD203B41FA5}">
                      <a16:colId xmlns:a16="http://schemas.microsoft.com/office/drawing/2014/main" val="1178544376"/>
                    </a:ext>
                  </a:extLst>
                </a:gridCol>
              </a:tblGrid>
              <a:tr h="3557007">
                <a:tc>
                  <a:txBody>
                    <a:bodyPr/>
                    <a:lstStyle/>
                    <a:p>
                      <a:r>
                        <a:rPr lang="en-GB" sz="1200" b="1" dirty="0">
                          <a:latin typeface="Arial" panose="020B0604020202020204" pitchFamily="34" charset="0"/>
                          <a:cs typeface="Arial" panose="020B0604020202020204" pitchFamily="34" charset="0"/>
                        </a:rPr>
                        <a:t>Helpful Articles and Guides</a:t>
                      </a:r>
                    </a:p>
                    <a:p>
                      <a:r>
                        <a:rPr lang="en-GB" sz="1200" b="0" dirty="0">
                          <a:latin typeface="Arial" panose="020B0604020202020204" pitchFamily="34" charset="0"/>
                          <a:cs typeface="Arial" panose="020B0604020202020204" pitchFamily="34" charset="0"/>
                        </a:rPr>
                        <a:t>🌐</a:t>
                      </a:r>
                      <a:r>
                        <a:rPr lang="en-GB" sz="1000" b="0" dirty="0">
                          <a:latin typeface="Arial" panose="020B0604020202020204" pitchFamily="34" charset="0"/>
                          <a:cs typeface="Arial" panose="020B0604020202020204" pitchFamily="34" charset="0"/>
                        </a:rPr>
                        <a:t>Visit Surrey Training Hub Website for more information on career pathways:</a:t>
                      </a:r>
                    </a:p>
                    <a:p>
                      <a:r>
                        <a:rPr lang="en-GB" sz="1000" b="0" dirty="0">
                          <a:latin typeface="Arial" panose="020B0604020202020204" pitchFamily="34" charset="0"/>
                          <a:cs typeface="Arial" panose="020B0604020202020204" pitchFamily="34" charset="0"/>
                        </a:rPr>
                        <a:t> </a:t>
                      </a:r>
                      <a:r>
                        <a:rPr lang="en-GB" sz="1000" b="0" dirty="0">
                          <a:latin typeface="Arial" panose="020B0604020202020204" pitchFamily="34" charset="0"/>
                          <a:cs typeface="Arial" panose="020B0604020202020204" pitchFamily="34" charset="0"/>
                          <a:hlinkClick r:id="rId2"/>
                        </a:rPr>
                        <a:t>www.surreytraininghub.co.uk</a:t>
                      </a:r>
                      <a:br>
                        <a:rPr lang="en-GB" sz="1000" b="0" dirty="0">
                          <a:latin typeface="Arial" panose="020B0604020202020204" pitchFamily="34" charset="0"/>
                          <a:cs typeface="Arial" panose="020B0604020202020204" pitchFamily="34" charset="0"/>
                        </a:rPr>
                      </a:br>
                      <a:r>
                        <a:rPr lang="en-GB" sz="1000" b="0" dirty="0">
                          <a:latin typeface="Arial" panose="020B0604020202020204" pitchFamily="34" charset="0"/>
                          <a:cs typeface="Arial" panose="020B0604020202020204" pitchFamily="34" charset="0"/>
                        </a:rPr>
                        <a:t>📩 Or email:  </a:t>
                      </a:r>
                    </a:p>
                    <a:p>
                      <a:r>
                        <a:rPr lang="en-GB" sz="1000" b="0" i="1" dirty="0">
                          <a:latin typeface="Arial" panose="020B0604020202020204" pitchFamily="34" charset="0"/>
                          <a:cs typeface="Arial" panose="020B0604020202020204" pitchFamily="34" charset="0"/>
                          <a:hlinkClick r:id="rId3"/>
                        </a:rPr>
                        <a:t>syheartlandsicb.surreytraininghub@nhs.net</a:t>
                      </a:r>
                      <a:endParaRPr lang="en-GB" sz="1000" b="0" i="1" dirty="0">
                        <a:latin typeface="Arial" panose="020B0604020202020204" pitchFamily="34" charset="0"/>
                        <a:cs typeface="Arial" panose="020B0604020202020204" pitchFamily="34" charset="0"/>
                      </a:endParaRPr>
                    </a:p>
                    <a:p>
                      <a:r>
                        <a:rPr lang="en-GB" sz="1000" b="0" dirty="0">
                          <a:latin typeface="Arial" panose="020B0604020202020204" pitchFamily="34" charset="0"/>
                          <a:cs typeface="Arial" panose="020B0604020202020204" pitchFamily="34" charset="0"/>
                        </a:rPr>
                        <a:t>Developing Your Career in the NHS – NHS Employers</a:t>
                      </a:r>
                      <a:br>
                        <a:rPr lang="en-GB" sz="1000" b="0" dirty="0">
                          <a:latin typeface="Arial" panose="020B0604020202020204" pitchFamily="34" charset="0"/>
                          <a:cs typeface="Arial" panose="020B0604020202020204" pitchFamily="34" charset="0"/>
                        </a:rPr>
                      </a:br>
                      <a:r>
                        <a:rPr lang="en-GB" sz="1000" b="0" dirty="0">
                          <a:latin typeface="Arial" panose="020B0604020202020204" pitchFamily="34" charset="0"/>
                          <a:cs typeface="Arial" panose="020B0604020202020204" pitchFamily="34" charset="0"/>
                          <a:hlinkClick r:id="rId4"/>
                        </a:rPr>
                        <a:t>NHS Talent Academy Inspiring Futures and Informing Careers</a:t>
                      </a:r>
                      <a:endParaRPr lang="en-GB" sz="1000" b="0" dirty="0">
                        <a:latin typeface="Arial" panose="020B0604020202020204" pitchFamily="34" charset="0"/>
                        <a:cs typeface="Arial" panose="020B0604020202020204" pitchFamily="34" charset="0"/>
                      </a:endParaRPr>
                    </a:p>
                    <a:p>
                      <a:r>
                        <a:rPr lang="en-GB" sz="1000" b="0" dirty="0">
                          <a:latin typeface="Arial"/>
                          <a:cs typeface="Arial"/>
                        </a:rPr>
                        <a:t>Primary Care Career Support –</a:t>
                      </a:r>
                    </a:p>
                    <a:p>
                      <a:r>
                        <a:rPr lang="en-GB" sz="1000" b="0" dirty="0">
                          <a:latin typeface="Arial" panose="020B0604020202020204" pitchFamily="34" charset="0"/>
                          <a:cs typeface="Arial" panose="020B0604020202020204" pitchFamily="34" charset="0"/>
                          <a:hlinkClick r:id="rId5"/>
                        </a:rPr>
                        <a:t>NHS Primary Care Careers</a:t>
                      </a:r>
                      <a:endParaRPr lang="en-GB" sz="1000" b="0" dirty="0">
                        <a:latin typeface="Arial" panose="020B0604020202020204" pitchFamily="34" charset="0"/>
                        <a:cs typeface="Arial" panose="020B0604020202020204" pitchFamily="34" charset="0"/>
                      </a:endParaRPr>
                    </a:p>
                    <a:p>
                      <a:r>
                        <a:rPr lang="en-GB" sz="1000" b="0" dirty="0">
                          <a:latin typeface="Arial" panose="020B0604020202020204" pitchFamily="34" charset="0"/>
                          <a:cs typeface="Arial" panose="020B0604020202020204" pitchFamily="34" charset="0"/>
                        </a:rPr>
                        <a:t>Inclusion, equality and diversity</a:t>
                      </a:r>
                    </a:p>
                    <a:p>
                      <a:r>
                        <a:rPr lang="en-GB" sz="1000" b="0" dirty="0">
                          <a:latin typeface="Arial" panose="020B0604020202020204" pitchFamily="34" charset="0"/>
                          <a:cs typeface="Arial" panose="020B0604020202020204" pitchFamily="34" charset="0"/>
                          <a:hlinkClick r:id="rId6"/>
                        </a:rPr>
                        <a:t>Inclusion, equality and diversity – Leadership Academy</a:t>
                      </a:r>
                      <a:endParaRPr lang="en-GB" sz="1000" b="0" dirty="0">
                        <a:latin typeface="Arial" panose="020B0604020202020204" pitchFamily="34" charset="0"/>
                        <a:cs typeface="Arial" panose="020B0604020202020204" pitchFamily="34" charset="0"/>
                      </a:endParaRPr>
                    </a:p>
                    <a:p>
                      <a:endParaRPr lang="en-GB" sz="1000" b="0" dirty="0">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GB" sz="1000" b="0" i="0" dirty="0">
                          <a:solidFill>
                            <a:schemeClr val="lt1"/>
                          </a:solidFill>
                          <a:effectLst/>
                          <a:latin typeface="Arial" panose="020B0604020202020204" pitchFamily="34" charset="0"/>
                          <a:ea typeface="+mn-ea"/>
                          <a:cs typeface="Arial" panose="020B0604020202020204" pitchFamily="34" charset="0"/>
                        </a:rPr>
                        <a:t>Additional Roles Reimbursement Scheme</a:t>
                      </a:r>
                    </a:p>
                    <a:p>
                      <a:pPr marL="0" marR="0" lvl="0" indent="0" defTabSz="914400" eaLnBrk="1" fontAlgn="auto" latinLnBrk="0" hangingPunct="1">
                        <a:lnSpc>
                          <a:spcPct val="100000"/>
                        </a:lnSpc>
                        <a:spcBef>
                          <a:spcPts val="0"/>
                        </a:spcBef>
                        <a:spcAft>
                          <a:spcPts val="0"/>
                        </a:spcAft>
                        <a:buClrTx/>
                        <a:buSzTx/>
                        <a:buFontTx/>
                        <a:buNone/>
                        <a:tabLst/>
                        <a:defRPr/>
                      </a:pPr>
                      <a:r>
                        <a:rPr lang="en-GB" sz="1000" b="1" i="0" u="none" strike="noStrike" dirty="0">
                          <a:solidFill>
                            <a:srgbClr val="291EFF"/>
                          </a:solidFill>
                          <a:effectLst/>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Additional Roles Reimbursement Scheme </a:t>
                      </a:r>
                      <a:endParaRPr lang="en-GB" sz="1000" b="1" i="0" u="none" strike="noStrike" dirty="0">
                        <a:solidFill>
                          <a:srgbClr val="291EFF"/>
                        </a:solidFill>
                        <a:effectLst/>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GB" sz="1000" b="1" i="0" u="none" strike="noStrike" dirty="0">
                        <a:solidFill>
                          <a:srgbClr val="291EFF"/>
                        </a:solidFill>
                        <a:effectLst/>
                        <a:latin typeface="Arial" panose="020B0604020202020204" pitchFamily="34" charset="0"/>
                        <a:ea typeface="+mn-ea"/>
                        <a:cs typeface="Arial" panose="020B0604020202020204" pitchFamily="34" charset="0"/>
                      </a:endParaRPr>
                    </a:p>
                    <a:p>
                      <a:r>
                        <a:rPr lang="en-GB" sz="1000" b="0" i="0" dirty="0">
                          <a:solidFill>
                            <a:schemeClr val="lt1"/>
                          </a:solidFill>
                          <a:effectLst/>
                          <a:latin typeface="Arial" panose="020B0604020202020204" pitchFamily="34" charset="0"/>
                          <a:ea typeface="+mn-ea"/>
                          <a:cs typeface="Arial" panose="020B0604020202020204" pitchFamily="34" charset="0"/>
                        </a:rPr>
                        <a:t>The Kent, Surrey and Sussex Training Hubs have co-produced an</a:t>
                      </a:r>
                      <a:r>
                        <a:rPr lang="en-GB" sz="1000" b="0" i="0" u="none" strike="noStrike" dirty="0">
                          <a:solidFill>
                            <a:schemeClr val="lt1"/>
                          </a:solidFill>
                          <a:effectLst/>
                          <a:latin typeface="Arial" panose="020B0604020202020204" pitchFamily="34" charset="0"/>
                          <a:ea typeface="+mn-ea"/>
                          <a:cs typeface="Arial" panose="020B0604020202020204" pitchFamily="34" charset="0"/>
                          <a:hlinkClick r:id="rId8"/>
                        </a:rPr>
                        <a:t> Appraisal Toolkit </a:t>
                      </a:r>
                      <a:endParaRPr lang="en-GB" sz="1000" b="0" i="0" u="none" strike="noStrike" dirty="0">
                        <a:solidFill>
                          <a:schemeClr val="lt1"/>
                        </a:solidFill>
                        <a:effectLst/>
                        <a:latin typeface="Arial" panose="020B0604020202020204" pitchFamily="34" charset="0"/>
                        <a:ea typeface="+mn-ea"/>
                        <a:cs typeface="Arial" panose="020B0604020202020204" pitchFamily="34" charset="0"/>
                      </a:endParaRPr>
                    </a:p>
                    <a:p>
                      <a:endParaRPr lang="en-GB" sz="1000" b="1" i="0" u="none" strike="noStrike" dirty="0">
                        <a:solidFill>
                          <a:schemeClr val="lt1"/>
                        </a:solidFill>
                        <a:effectLst/>
                        <a:latin typeface="Arial" panose="020B0604020202020204" pitchFamily="34" charset="0"/>
                        <a:ea typeface="+mn-ea"/>
                        <a:cs typeface="Arial" panose="020B0604020202020204" pitchFamily="34" charset="0"/>
                      </a:endParaRPr>
                    </a:p>
                    <a:p>
                      <a:r>
                        <a:rPr lang="en-GB" sz="1000" b="1" i="0" dirty="0">
                          <a:solidFill>
                            <a:schemeClr val="lt1"/>
                          </a:solidFill>
                          <a:effectLst/>
                          <a:latin typeface="Arial" panose="020B0604020202020204" pitchFamily="34" charset="0"/>
                          <a:ea typeface="+mn-ea"/>
                          <a:cs typeface="Arial" panose="020B0604020202020204" pitchFamily="34" charset="0"/>
                        </a:rPr>
                        <a:t>Supervision guidance for primary care network multidisciplinary teams </a:t>
                      </a:r>
                      <a:r>
                        <a:rPr lang="en-GB" sz="1000" b="1" i="0" u="none" strike="noStrike" dirty="0">
                          <a:solidFill>
                            <a:schemeClr val="lt1"/>
                          </a:solidFill>
                          <a:effectLst/>
                          <a:latin typeface="Arial" panose="020B0604020202020204" pitchFamily="34" charset="0"/>
                          <a:ea typeface="+mn-ea"/>
                          <a:cs typeface="Arial" panose="020B0604020202020204" pitchFamily="34" charset="0"/>
                          <a:hlinkClick r:id="rId9"/>
                        </a:rPr>
                        <a:t>here.</a:t>
                      </a:r>
                      <a:r>
                        <a:rPr lang="en-GB" sz="1000" b="1" i="0" dirty="0">
                          <a:solidFill>
                            <a:schemeClr val="lt1"/>
                          </a:solidFill>
                          <a:effectLst/>
                          <a:latin typeface="Arial" panose="020B0604020202020204" pitchFamily="34" charset="0"/>
                          <a:ea typeface="+mn-ea"/>
                          <a:cs typeface="Arial" panose="020B0604020202020204" pitchFamily="34" charset="0"/>
                        </a:rPr>
                        <a:t> </a:t>
                      </a:r>
                      <a:endParaRPr lang="en-GB" sz="1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8939021"/>
                  </a:ext>
                </a:extLst>
              </a:tr>
            </a:tbl>
          </a:graphicData>
        </a:graphic>
      </p:graphicFrame>
      <p:pic>
        <p:nvPicPr>
          <p:cNvPr id="13" name="Picture 12">
            <a:extLst>
              <a:ext uri="{FF2B5EF4-FFF2-40B4-BE49-F238E27FC236}">
                <a16:creationId xmlns:a16="http://schemas.microsoft.com/office/drawing/2014/main" id="{185585EF-F225-BE40-48A5-C1C309E8C289}"/>
              </a:ext>
            </a:extLst>
          </p:cNvPr>
          <p:cNvPicPr>
            <a:picLocks noChangeAspect="1"/>
          </p:cNvPicPr>
          <p:nvPr/>
        </p:nvPicPr>
        <p:blipFill>
          <a:blip r:embed="rId10"/>
          <a:stretch>
            <a:fillRect/>
          </a:stretch>
        </p:blipFill>
        <p:spPr>
          <a:xfrm>
            <a:off x="105993" y="36834"/>
            <a:ext cx="1883827" cy="963251"/>
          </a:xfrm>
          <a:prstGeom prst="rect">
            <a:avLst/>
          </a:prstGeom>
        </p:spPr>
      </p:pic>
      <p:sp>
        <p:nvSpPr>
          <p:cNvPr id="3" name="Rectangle 2">
            <a:extLst>
              <a:ext uri="{FF2B5EF4-FFF2-40B4-BE49-F238E27FC236}">
                <a16:creationId xmlns:a16="http://schemas.microsoft.com/office/drawing/2014/main" id="{C66C0109-95D2-5368-00AE-F9D323549D68}"/>
              </a:ext>
            </a:extLst>
          </p:cNvPr>
          <p:cNvSpPr/>
          <p:nvPr/>
        </p:nvSpPr>
        <p:spPr>
          <a:xfrm>
            <a:off x="256032" y="4955900"/>
            <a:ext cx="11567159" cy="1536340"/>
          </a:xfrm>
          <a:prstGeom prst="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GB" sz="1200" b="1">
                <a:solidFill>
                  <a:schemeClr val="tx1"/>
                </a:solidFill>
                <a:latin typeface="Arial" panose="020B0604020202020204" pitchFamily="34" charset="0"/>
                <a:cs typeface="Arial" panose="020B0604020202020204" pitchFamily="34" charset="0"/>
              </a:rPr>
              <a:t>Statement</a:t>
            </a:r>
          </a:p>
          <a:p>
            <a:pPr algn="l"/>
            <a:r>
              <a:rPr lang="en-GB" sz="1200">
                <a:solidFill>
                  <a:schemeClr val="tx1"/>
                </a:solidFill>
                <a:latin typeface="Arial" panose="020B0604020202020204" pitchFamily="34" charset="0"/>
                <a:cs typeface="Arial" panose="020B0604020202020204" pitchFamily="34" charset="0"/>
              </a:rPr>
              <a:t>This document has been designed to provide an overview of career development opportunities across the primary care workforce. While it may not capture every individual role or job title, it serves as a practical guide to support you in exploring potential career progression, role development, and the training or qualifications that may be associated with these pathways.</a:t>
            </a:r>
          </a:p>
          <a:p>
            <a:pPr algn="l"/>
            <a:endParaRPr lang="en-GB" sz="1200">
              <a:solidFill>
                <a:schemeClr val="tx1"/>
              </a:solidFill>
              <a:latin typeface="Arial" panose="020B0604020202020204" pitchFamily="34" charset="0"/>
              <a:cs typeface="Arial" panose="020B0604020202020204" pitchFamily="34" charset="0"/>
            </a:endParaRPr>
          </a:p>
          <a:p>
            <a:pPr algn="l"/>
            <a:r>
              <a:rPr lang="en-GB" sz="1200">
                <a:solidFill>
                  <a:schemeClr val="tx1"/>
                </a:solidFill>
                <a:latin typeface="Arial" panose="020B0604020202020204" pitchFamily="34" charset="0"/>
                <a:cs typeface="Arial" panose="020B0604020202020204" pitchFamily="34" charset="0"/>
              </a:rPr>
              <a:t>It has been developed collaboratively with professionals and experts across education, training, and clinical practice to ensure it reflects current workforce priorities, emerging roles, and real-world progression routes within primary care.</a:t>
            </a:r>
          </a:p>
        </p:txBody>
      </p:sp>
    </p:spTree>
    <p:extLst>
      <p:ext uri="{BB962C8B-B14F-4D97-AF65-F5344CB8AC3E}">
        <p14:creationId xmlns:p14="http://schemas.microsoft.com/office/powerpoint/2010/main" val="2521076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6363401-F88B-0C26-5080-1C0E9CB33DE3}"/>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4B51B8AA-DBE7-58E4-48E3-DBD8F2620B4C}"/>
              </a:ext>
            </a:extLst>
          </p:cNvPr>
          <p:cNvSpPr/>
          <p:nvPr/>
        </p:nvSpPr>
        <p:spPr>
          <a:xfrm>
            <a:off x="2658870" y="2458315"/>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44" name="object 44">
            <a:extLst>
              <a:ext uri="{FF2B5EF4-FFF2-40B4-BE49-F238E27FC236}">
                <a16:creationId xmlns:a16="http://schemas.microsoft.com/office/drawing/2014/main" id="{CEED0381-92B6-D592-EDCE-61F155B66BE4}"/>
              </a:ext>
            </a:extLst>
          </p:cNvPr>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41" name="object 41">
            <a:extLst>
              <a:ext uri="{FF2B5EF4-FFF2-40B4-BE49-F238E27FC236}">
                <a16:creationId xmlns:a16="http://schemas.microsoft.com/office/drawing/2014/main" id="{09FE8033-5314-60FB-6123-5CB5FD8C1910}"/>
              </a:ext>
            </a:extLst>
          </p:cNvPr>
          <p:cNvSpPr txBox="1">
            <a:spLocks noGrp="1"/>
          </p:cNvSpPr>
          <p:nvPr>
            <p:ph type="title"/>
          </p:nvPr>
        </p:nvSpPr>
        <p:spPr>
          <a:xfrm>
            <a:off x="2332101" y="168021"/>
            <a:ext cx="7069074" cy="751488"/>
          </a:xfrm>
          <a:prstGeom prst="rect">
            <a:avLst/>
          </a:prstGeom>
        </p:spPr>
        <p:txBody>
          <a:bodyPr vert="horz" wrap="square" lIns="0" tIns="12700" rIns="0" bIns="0" rtlCol="0" anchor="t">
            <a:spAutoFit/>
          </a:bodyPr>
          <a:lstStyle/>
          <a:p>
            <a:pPr marL="12700">
              <a:spcBef>
                <a:spcPts val="100"/>
              </a:spcBef>
            </a:pPr>
            <a:r>
              <a:rPr lang="en-GB" sz="2400" b="0">
                <a:solidFill>
                  <a:schemeClr val="accent5"/>
                </a:solidFill>
                <a:latin typeface="Arial Black"/>
              </a:rPr>
              <a:t>Medical Education Leadership Roles</a:t>
            </a:r>
            <a:endParaRPr lang="en-US">
              <a:solidFill>
                <a:schemeClr val="accent5"/>
              </a:solidFill>
            </a:endParaRPr>
          </a:p>
          <a:p>
            <a:pPr marL="76200"/>
            <a:r>
              <a:rPr sz="2400">
                <a:solidFill>
                  <a:srgbClr val="202C3A"/>
                </a:solidFill>
              </a:rPr>
              <a:t>Find</a:t>
            </a:r>
            <a:r>
              <a:rPr sz="2400" spc="-35">
                <a:solidFill>
                  <a:srgbClr val="202C3A"/>
                </a:solidFill>
              </a:rPr>
              <a:t> </a:t>
            </a:r>
            <a:r>
              <a:rPr sz="2400">
                <a:solidFill>
                  <a:srgbClr val="202C3A"/>
                </a:solidFill>
              </a:rPr>
              <a:t>out</a:t>
            </a:r>
            <a:r>
              <a:rPr sz="2400" spc="-20">
                <a:solidFill>
                  <a:srgbClr val="202C3A"/>
                </a:solidFill>
              </a:rPr>
              <a:t> </a:t>
            </a:r>
            <a:r>
              <a:rPr sz="2400">
                <a:solidFill>
                  <a:srgbClr val="202C3A"/>
                </a:solidFill>
              </a:rPr>
              <a:t>more</a:t>
            </a:r>
            <a:r>
              <a:rPr lang="en-GB" sz="2400" spc="-25">
                <a:solidFill>
                  <a:srgbClr val="202C3A"/>
                </a:solidFill>
              </a:rPr>
              <a:t> </a:t>
            </a:r>
            <a:r>
              <a:rPr lang="en-GB" sz="2400">
                <a:solidFill>
                  <a:srgbClr val="202C3A"/>
                </a:solidFill>
              </a:rPr>
              <a:t>about </a:t>
            </a:r>
            <a:r>
              <a:rPr lang="en-GB" sz="2400">
                <a:solidFill>
                  <a:srgbClr val="202C3A"/>
                </a:solidFill>
                <a:hlinkClick r:id="rId3"/>
              </a:rPr>
              <a:t>Education Leadership</a:t>
            </a:r>
            <a:endParaRPr sz="2400" spc="-15">
              <a:solidFill>
                <a:srgbClr val="202C3A"/>
              </a:solidFill>
            </a:endParaRPr>
          </a:p>
        </p:txBody>
      </p:sp>
      <p:pic>
        <p:nvPicPr>
          <p:cNvPr id="35" name="Picture 34" descr="A logo with colorful people&#10;&#10;Description automatically generated">
            <a:hlinkClick r:id="rId4"/>
            <a:extLst>
              <a:ext uri="{FF2B5EF4-FFF2-40B4-BE49-F238E27FC236}">
                <a16:creationId xmlns:a16="http://schemas.microsoft.com/office/drawing/2014/main" id="{925AA29A-6541-CBBA-1608-DE59B4E3D257}"/>
              </a:ext>
            </a:extLst>
          </p:cNvPr>
          <p:cNvPicPr>
            <a:picLocks noChangeAspect="1"/>
          </p:cNvPicPr>
          <p:nvPr/>
        </p:nvPicPr>
        <p:blipFill>
          <a:blip r:embed="rId5"/>
          <a:stretch>
            <a:fillRect/>
          </a:stretch>
        </p:blipFill>
        <p:spPr>
          <a:xfrm>
            <a:off x="-1" y="-832"/>
            <a:ext cx="2203269" cy="1129919"/>
          </a:xfrm>
          <a:prstGeom prst="rect">
            <a:avLst/>
          </a:prstGeom>
        </p:spPr>
      </p:pic>
      <p:sp>
        <p:nvSpPr>
          <p:cNvPr id="48" name="object 2">
            <a:extLst>
              <a:ext uri="{FF2B5EF4-FFF2-40B4-BE49-F238E27FC236}">
                <a16:creationId xmlns:a16="http://schemas.microsoft.com/office/drawing/2014/main" id="{F8601AC5-7BF3-E090-7ABF-02DA418F03D9}"/>
              </a:ext>
            </a:extLst>
          </p:cNvPr>
          <p:cNvSpPr txBox="1"/>
          <p:nvPr/>
        </p:nvSpPr>
        <p:spPr>
          <a:xfrm>
            <a:off x="2793144" y="1987320"/>
            <a:ext cx="1714974" cy="444352"/>
          </a:xfrm>
          <a:prstGeom prst="rect">
            <a:avLst/>
          </a:prstGeom>
        </p:spPr>
        <p:txBody>
          <a:bodyPr vert="horz" wrap="square" lIns="0" tIns="13335" rIns="0" bIns="0" rtlCol="0" anchor="t">
            <a:spAutoFit/>
          </a:bodyPr>
          <a:lstStyle/>
          <a:p>
            <a:pPr algn="ctr">
              <a:spcBef>
                <a:spcPts val="105"/>
              </a:spcBef>
            </a:pPr>
            <a:r>
              <a:rPr lang="en-US" sz="1400">
                <a:solidFill>
                  <a:srgbClr val="202C3A"/>
                </a:solidFill>
                <a:latin typeface="Arial Black"/>
              </a:rPr>
              <a:t>Essential to develop to roles</a:t>
            </a:r>
            <a:endParaRPr lang="en-US"/>
          </a:p>
        </p:txBody>
      </p:sp>
      <p:sp>
        <p:nvSpPr>
          <p:cNvPr id="50" name="object 4">
            <a:extLst>
              <a:ext uri="{FF2B5EF4-FFF2-40B4-BE49-F238E27FC236}">
                <a16:creationId xmlns:a16="http://schemas.microsoft.com/office/drawing/2014/main" id="{EAA355C2-0BF7-E517-1A33-446AD27C4927}"/>
              </a:ext>
            </a:extLst>
          </p:cNvPr>
          <p:cNvSpPr txBox="1"/>
          <p:nvPr/>
        </p:nvSpPr>
        <p:spPr>
          <a:xfrm>
            <a:off x="5655309" y="2004925"/>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2" name="object 5">
            <a:extLst>
              <a:ext uri="{FF2B5EF4-FFF2-40B4-BE49-F238E27FC236}">
                <a16:creationId xmlns:a16="http://schemas.microsoft.com/office/drawing/2014/main" id="{0E20DB12-9636-2C80-5D7C-5CC20A7506BE}"/>
              </a:ext>
            </a:extLst>
          </p:cNvPr>
          <p:cNvSpPr txBox="1"/>
          <p:nvPr/>
        </p:nvSpPr>
        <p:spPr>
          <a:xfrm>
            <a:off x="7585329" y="1898245"/>
            <a:ext cx="2120900" cy="444352"/>
          </a:xfrm>
          <a:prstGeom prst="rect">
            <a:avLst/>
          </a:prstGeom>
        </p:spPr>
        <p:txBody>
          <a:bodyPr vert="horz" wrap="square" lIns="0" tIns="13335" rIns="0" bIns="0" rtlCol="0" anchor="t">
            <a:spAutoFit/>
          </a:bodyPr>
          <a:lstStyle/>
          <a:p>
            <a:pPr marL="12700" marR="5080" indent="-1270" algn="ctr">
              <a:lnSpc>
                <a:spcPct val="100000"/>
              </a:lnSpc>
              <a:spcBef>
                <a:spcPts val="105"/>
              </a:spcBef>
            </a:pPr>
            <a:r>
              <a:rPr lang="en-GB" sz="1400" spc="-10">
                <a:solidFill>
                  <a:srgbClr val="202C3A"/>
                </a:solidFill>
                <a:latin typeface="Arial Black"/>
                <a:cs typeface="Arial Black"/>
              </a:rPr>
              <a:t>Supervision</a:t>
            </a:r>
            <a:r>
              <a:rPr sz="1400" spc="-10">
                <a:solidFill>
                  <a:srgbClr val="202C3A"/>
                </a:solidFill>
                <a:latin typeface="Arial Black"/>
                <a:cs typeface="Arial Black"/>
              </a:rPr>
              <a:t> requirements</a:t>
            </a:r>
            <a:endParaRPr sz="1400">
              <a:latin typeface="Arial Black"/>
              <a:cs typeface="Arial Black"/>
            </a:endParaRPr>
          </a:p>
        </p:txBody>
      </p:sp>
      <p:pic>
        <p:nvPicPr>
          <p:cNvPr id="54" name="object 8">
            <a:extLst>
              <a:ext uri="{FF2B5EF4-FFF2-40B4-BE49-F238E27FC236}">
                <a16:creationId xmlns:a16="http://schemas.microsoft.com/office/drawing/2014/main" id="{6466DB06-70A5-E720-1899-EA39DBAE502C}"/>
              </a:ext>
            </a:extLst>
          </p:cNvPr>
          <p:cNvPicPr/>
          <p:nvPr/>
        </p:nvPicPr>
        <p:blipFill>
          <a:blip r:embed="rId6" cstate="print"/>
          <a:stretch>
            <a:fillRect/>
          </a:stretch>
        </p:blipFill>
        <p:spPr>
          <a:xfrm>
            <a:off x="5942076" y="1198984"/>
            <a:ext cx="722376" cy="720851"/>
          </a:xfrm>
          <a:prstGeom prst="rect">
            <a:avLst/>
          </a:prstGeom>
        </p:spPr>
      </p:pic>
      <p:pic>
        <p:nvPicPr>
          <p:cNvPr id="56" name="object 9">
            <a:extLst>
              <a:ext uri="{FF2B5EF4-FFF2-40B4-BE49-F238E27FC236}">
                <a16:creationId xmlns:a16="http://schemas.microsoft.com/office/drawing/2014/main" id="{FDC2900B-2479-DA70-0D57-A0A6A8CE6DA8}"/>
              </a:ext>
            </a:extLst>
          </p:cNvPr>
          <p:cNvPicPr/>
          <p:nvPr/>
        </p:nvPicPr>
        <p:blipFill>
          <a:blip r:embed="rId7" cstate="print"/>
          <a:stretch>
            <a:fillRect/>
          </a:stretch>
        </p:blipFill>
        <p:spPr>
          <a:xfrm>
            <a:off x="3410965" y="1255032"/>
            <a:ext cx="720851" cy="719327"/>
          </a:xfrm>
          <a:prstGeom prst="rect">
            <a:avLst/>
          </a:prstGeom>
        </p:spPr>
      </p:pic>
      <p:pic>
        <p:nvPicPr>
          <p:cNvPr id="58" name="object 10">
            <a:extLst>
              <a:ext uri="{FF2B5EF4-FFF2-40B4-BE49-F238E27FC236}">
                <a16:creationId xmlns:a16="http://schemas.microsoft.com/office/drawing/2014/main" id="{C5078FDA-885F-65AB-A0FE-007BAC1AA834}"/>
              </a:ext>
            </a:extLst>
          </p:cNvPr>
          <p:cNvPicPr/>
          <p:nvPr/>
        </p:nvPicPr>
        <p:blipFill>
          <a:blip r:embed="rId8" cstate="print"/>
          <a:stretch>
            <a:fillRect/>
          </a:stretch>
        </p:blipFill>
        <p:spPr>
          <a:xfrm>
            <a:off x="10472817" y="1266921"/>
            <a:ext cx="722376" cy="720851"/>
          </a:xfrm>
          <a:prstGeom prst="rect">
            <a:avLst/>
          </a:prstGeom>
        </p:spPr>
      </p:pic>
      <p:pic>
        <p:nvPicPr>
          <p:cNvPr id="60" name="object 11">
            <a:extLst>
              <a:ext uri="{FF2B5EF4-FFF2-40B4-BE49-F238E27FC236}">
                <a16:creationId xmlns:a16="http://schemas.microsoft.com/office/drawing/2014/main" id="{55FEA1E8-EA54-A112-D2E3-5DA96F8F6825}"/>
              </a:ext>
            </a:extLst>
          </p:cNvPr>
          <p:cNvPicPr/>
          <p:nvPr/>
        </p:nvPicPr>
        <p:blipFill>
          <a:blip r:embed="rId9" cstate="print"/>
          <a:stretch>
            <a:fillRect/>
          </a:stretch>
        </p:blipFill>
        <p:spPr>
          <a:xfrm>
            <a:off x="8284464" y="1198984"/>
            <a:ext cx="720851" cy="720851"/>
          </a:xfrm>
          <a:prstGeom prst="rect">
            <a:avLst/>
          </a:prstGeom>
        </p:spPr>
      </p:pic>
      <p:sp>
        <p:nvSpPr>
          <p:cNvPr id="62" name="object 6">
            <a:extLst>
              <a:ext uri="{FF2B5EF4-FFF2-40B4-BE49-F238E27FC236}">
                <a16:creationId xmlns:a16="http://schemas.microsoft.com/office/drawing/2014/main" id="{5578861F-EEC1-ADAE-160D-5281C79FF20A}"/>
              </a:ext>
            </a:extLst>
          </p:cNvPr>
          <p:cNvSpPr txBox="1"/>
          <p:nvPr/>
        </p:nvSpPr>
        <p:spPr>
          <a:xfrm>
            <a:off x="9817355" y="1965456"/>
            <a:ext cx="1881136" cy="444352"/>
          </a:xfrm>
          <a:prstGeom prst="rect">
            <a:avLst/>
          </a:prstGeom>
        </p:spPr>
        <p:txBody>
          <a:bodyPr vert="horz" wrap="square" lIns="0" tIns="13335" rIns="0" bIns="0" rtlCol="0" anchor="t">
            <a:spAutoFit/>
          </a:bodyPr>
          <a:lstStyle/>
          <a:p>
            <a:pPr marL="12700" marR="5080" indent="-3810" algn="ctr">
              <a:spcBef>
                <a:spcPts val="105"/>
              </a:spcBef>
            </a:pPr>
            <a:r>
              <a:rPr lang="en-GB" sz="1400">
                <a:solidFill>
                  <a:srgbClr val="202C3A"/>
                </a:solidFill>
                <a:latin typeface="Arial Black"/>
                <a:cs typeface="Arial Black"/>
              </a:rPr>
              <a:t>Key roles and responsibilities</a:t>
            </a:r>
            <a:endParaRPr sz="1400" spc="-10">
              <a:solidFill>
                <a:srgbClr val="202C3A"/>
              </a:solidFill>
              <a:latin typeface="Arial Black"/>
              <a:cs typeface="Arial Black"/>
            </a:endParaRPr>
          </a:p>
        </p:txBody>
      </p:sp>
      <p:sp>
        <p:nvSpPr>
          <p:cNvPr id="4" name="TextBox 3">
            <a:extLst>
              <a:ext uri="{FF2B5EF4-FFF2-40B4-BE49-F238E27FC236}">
                <a16:creationId xmlns:a16="http://schemas.microsoft.com/office/drawing/2014/main" id="{249CE479-0B79-EB62-AAE0-5F1AE909F74A}"/>
              </a:ext>
            </a:extLst>
          </p:cNvPr>
          <p:cNvSpPr txBox="1"/>
          <p:nvPr/>
        </p:nvSpPr>
        <p:spPr>
          <a:xfrm>
            <a:off x="2558502" y="2406172"/>
            <a:ext cx="2322849" cy="48628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b="1">
                <a:solidFill>
                  <a:srgbClr val="000000"/>
                </a:solidFill>
                <a:latin typeface="Arial"/>
                <a:cs typeface="Arial"/>
              </a:rPr>
              <a:t>Clinical Supervisor:</a:t>
            </a:r>
            <a:r>
              <a:rPr lang="en-US" sz="1000">
                <a:solidFill>
                  <a:srgbClr val="000000"/>
                </a:solidFill>
                <a:latin typeface="Arial"/>
                <a:cs typeface="Arial"/>
              </a:rPr>
              <a:t> </a:t>
            </a:r>
          </a:p>
          <a:p>
            <a:pPr algn="l"/>
            <a:r>
              <a:rPr lang="en-US" sz="1000">
                <a:solidFill>
                  <a:srgbClr val="000000"/>
                </a:solidFill>
                <a:latin typeface="Arial"/>
                <a:cs typeface="Arial"/>
              </a:rPr>
              <a:t>A</a:t>
            </a:r>
            <a:r>
              <a:rPr lang="en-US" sz="1000">
                <a:solidFill>
                  <a:srgbClr val="212B32"/>
                </a:solidFill>
                <a:latin typeface="Arial"/>
                <a:cs typeface="Arial"/>
              </a:rPr>
              <a:t>n appropriately trained educator who is responsible for overseeing a specified learner’s clinical work throughout a placement in a clinical environment. </a:t>
            </a:r>
            <a:endParaRPr lang="en-US" sz="1000">
              <a:solidFill>
                <a:srgbClr val="000000"/>
              </a:solidFill>
              <a:latin typeface="Arial"/>
              <a:cs typeface="Arial"/>
            </a:endParaRPr>
          </a:p>
          <a:p>
            <a:pPr algn="l"/>
            <a:endParaRPr lang="en-US" sz="1000">
              <a:solidFill>
                <a:srgbClr val="212B32"/>
              </a:solidFill>
              <a:latin typeface="Arial"/>
              <a:cs typeface="Arial"/>
            </a:endParaRPr>
          </a:p>
          <a:p>
            <a:pPr algn="l"/>
            <a:r>
              <a:rPr lang="en-US" sz="1000" b="1">
                <a:solidFill>
                  <a:srgbClr val="212B32"/>
                </a:solidFill>
                <a:latin typeface="Arial"/>
                <a:cs typeface="Arial"/>
              </a:rPr>
              <a:t>Educational Supervisor</a:t>
            </a:r>
            <a:r>
              <a:rPr lang="en-US" sz="1000">
                <a:solidFill>
                  <a:srgbClr val="212B32"/>
                </a:solidFill>
                <a:latin typeface="Arial"/>
                <a:cs typeface="Arial"/>
              </a:rPr>
              <a:t>: A trained educator who has personal responsibility for the development of an aspiring GP Resident Doctor in their 3-year training.</a:t>
            </a:r>
          </a:p>
          <a:p>
            <a:pPr algn="l"/>
            <a:endParaRPr lang="en-US" sz="1000">
              <a:solidFill>
                <a:srgbClr val="212B32"/>
              </a:solidFill>
              <a:latin typeface="Arial"/>
              <a:cs typeface="Arial"/>
            </a:endParaRPr>
          </a:p>
          <a:p>
            <a:pPr algn="l"/>
            <a:r>
              <a:rPr lang="en-US" sz="1000">
                <a:solidFill>
                  <a:srgbClr val="212B32"/>
                </a:solidFill>
                <a:latin typeface="Arial"/>
                <a:cs typeface="Arial"/>
              </a:rPr>
              <a:t>Requirements for each step in the educator pathway has clearly defined GMC standards:</a:t>
            </a:r>
          </a:p>
          <a:p>
            <a:pPr algn="l"/>
            <a:r>
              <a:rPr lang="en-US" sz="1000">
                <a:solidFill>
                  <a:srgbClr val="212B32"/>
                </a:solidFill>
                <a:hlinkClick r:id="rId10"/>
              </a:rPr>
              <a:t>Becoming a GP Educational Supervisor - Working across Kent, Surrey and Sussex</a:t>
            </a:r>
            <a:endParaRPr lang="en-US"/>
          </a:p>
          <a:p>
            <a:pPr algn="l"/>
            <a:endParaRPr lang="en-US" sz="1000">
              <a:solidFill>
                <a:srgbClr val="212B32"/>
              </a:solidFill>
            </a:endParaRPr>
          </a:p>
          <a:p>
            <a:pPr algn="l"/>
            <a:r>
              <a:rPr lang="en-US" sz="1000" b="1">
                <a:solidFill>
                  <a:srgbClr val="212B32"/>
                </a:solidFill>
                <a:latin typeface="Arial"/>
                <a:cs typeface="Arial"/>
              </a:rPr>
              <a:t>Doctors who take on the additional medical training roles and responsibilities have a general enthusiasm for their job and a desire to instill this in a new generation. </a:t>
            </a:r>
          </a:p>
          <a:p>
            <a:pPr algn="l"/>
            <a:endParaRPr lang="en-US" sz="1000">
              <a:solidFill>
                <a:srgbClr val="212B32"/>
              </a:solidFill>
              <a:latin typeface="Arial"/>
              <a:cs typeface="Arial"/>
            </a:endParaRPr>
          </a:p>
          <a:p>
            <a:pPr algn="l"/>
            <a:endParaRPr lang="en-US" sz="1000">
              <a:solidFill>
                <a:srgbClr val="111111"/>
              </a:solidFill>
              <a:highlight>
                <a:srgbClr val="FFFFFF"/>
              </a:highlight>
              <a:latin typeface="Arial"/>
              <a:cs typeface="Arial"/>
            </a:endParaRPr>
          </a:p>
          <a:p>
            <a:endParaRPr lang="en-US" sz="1000">
              <a:solidFill>
                <a:srgbClr val="111111"/>
              </a:solidFill>
              <a:highlight>
                <a:srgbClr val="FFFFFF"/>
              </a:highlight>
              <a:latin typeface="Arial"/>
              <a:cs typeface="Arial"/>
            </a:endParaRPr>
          </a:p>
          <a:p>
            <a:endParaRPr lang="en-US" sz="1000">
              <a:solidFill>
                <a:srgbClr val="111111"/>
              </a:solidFill>
              <a:highlight>
                <a:srgbClr val="FFFFFF"/>
              </a:highlight>
              <a:latin typeface="Arial"/>
              <a:cs typeface="Arial"/>
            </a:endParaRPr>
          </a:p>
          <a:p>
            <a:endParaRPr lang="en-US" sz="1000">
              <a:solidFill>
                <a:srgbClr val="111111"/>
              </a:solidFill>
              <a:highlight>
                <a:srgbClr val="FFFFFF"/>
              </a:highlight>
              <a:latin typeface="Arial"/>
              <a:cs typeface="Arial"/>
            </a:endParaRPr>
          </a:p>
        </p:txBody>
      </p:sp>
      <p:sp>
        <p:nvSpPr>
          <p:cNvPr id="6" name="TextBox 5">
            <a:extLst>
              <a:ext uri="{FF2B5EF4-FFF2-40B4-BE49-F238E27FC236}">
                <a16:creationId xmlns:a16="http://schemas.microsoft.com/office/drawing/2014/main" id="{02557AB7-0972-9548-1FCF-21B854AAD0B9}"/>
              </a:ext>
            </a:extLst>
          </p:cNvPr>
          <p:cNvSpPr txBox="1"/>
          <p:nvPr/>
        </p:nvSpPr>
        <p:spPr>
          <a:xfrm>
            <a:off x="5100717" y="2586603"/>
            <a:ext cx="248974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en-US" sz="1000">
                <a:latin typeface="Arial"/>
                <a:cs typeface="Segoe UI"/>
              </a:rPr>
              <a:t>​</a:t>
            </a:r>
            <a:endParaRPr lang="en-US" sz="1000">
              <a:solidFill>
                <a:srgbClr val="111111"/>
              </a:solidFill>
              <a:highlight>
                <a:srgbClr val="FFFFFF"/>
              </a:highlight>
              <a:latin typeface="Arial"/>
              <a:cs typeface="Arial"/>
            </a:endParaRPr>
          </a:p>
        </p:txBody>
      </p:sp>
      <p:sp>
        <p:nvSpPr>
          <p:cNvPr id="8" name="TextBox 7">
            <a:extLst>
              <a:ext uri="{FF2B5EF4-FFF2-40B4-BE49-F238E27FC236}">
                <a16:creationId xmlns:a16="http://schemas.microsoft.com/office/drawing/2014/main" id="{7FFCB409-880D-BF3F-D122-7B8EB760ABCA}"/>
              </a:ext>
            </a:extLst>
          </p:cNvPr>
          <p:cNvSpPr txBox="1"/>
          <p:nvPr/>
        </p:nvSpPr>
        <p:spPr>
          <a:xfrm>
            <a:off x="4906241" y="2406172"/>
            <a:ext cx="2792265" cy="47089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latin typeface="Arial"/>
                <a:cs typeface="Arial"/>
              </a:rPr>
              <a:t>Each of the roles has specific development including the requirement for annual appraisal and CPD. </a:t>
            </a:r>
            <a:endParaRPr lang="en-US"/>
          </a:p>
          <a:p>
            <a:pPr algn="l"/>
            <a:endParaRPr lang="en-US" sz="1000">
              <a:latin typeface="Arial"/>
              <a:cs typeface="Arial"/>
            </a:endParaRPr>
          </a:p>
          <a:p>
            <a:pPr algn="l"/>
            <a:r>
              <a:rPr lang="en-US" sz="1000">
                <a:latin typeface="Arial"/>
                <a:cs typeface="Arial"/>
              </a:rPr>
              <a:t>Clinical and educational supervisors will join a local faculty group and will be invited to regular CPD events from the affiliated training scheme Training Programme Directors.</a:t>
            </a:r>
          </a:p>
          <a:p>
            <a:pPr algn="l"/>
            <a:endParaRPr lang="en-US" sz="1000">
              <a:latin typeface="Arial"/>
              <a:cs typeface="Arial"/>
            </a:endParaRPr>
          </a:p>
          <a:p>
            <a:pPr algn="l"/>
            <a:r>
              <a:rPr lang="en-US" sz="1000">
                <a:latin typeface="Arial"/>
                <a:cs typeface="Arial"/>
              </a:rPr>
              <a:t>CPD includes "hot topics" around the training requirements and Deanery updates, as well as more generic skills such as coaching, giving feedback, equality and diversity, quality improvement.  </a:t>
            </a:r>
          </a:p>
          <a:p>
            <a:pPr algn="l"/>
            <a:endParaRPr lang="en-US" sz="1000">
              <a:latin typeface="Arial"/>
              <a:cs typeface="Arial"/>
            </a:endParaRPr>
          </a:p>
          <a:p>
            <a:pPr algn="l"/>
            <a:r>
              <a:rPr lang="en-US" sz="1000">
                <a:latin typeface="Arial"/>
                <a:cs typeface="Arial"/>
              </a:rPr>
              <a:t>Educational supervisors are offered a funded place on PGCert (Medical Education and Strategic Leadership) course at the time of training for the role.</a:t>
            </a:r>
          </a:p>
          <a:p>
            <a:pPr algn="l"/>
            <a:endParaRPr lang="en-US" sz="1000">
              <a:latin typeface="Arial"/>
              <a:cs typeface="Arial"/>
            </a:endParaRPr>
          </a:p>
          <a:p>
            <a:pPr algn="l"/>
            <a:r>
              <a:rPr lang="en-GB" sz="1000"/>
              <a:t>There are also opportunities to take on wider educational leadership roles, such as PCN Education Lead, coordinating multi-professional learning, mentoring new supervisors, or contributing to Training Hub or regional education initiatives that support collaborative workforce development across Surrey Heartlands.</a:t>
            </a:r>
            <a:endParaRPr lang="en-US" sz="1000">
              <a:latin typeface="Arial"/>
              <a:cs typeface="Arial"/>
            </a:endParaRPr>
          </a:p>
          <a:p>
            <a:pPr algn="l"/>
            <a:endParaRPr lang="en-US" sz="1000">
              <a:latin typeface="Arial"/>
              <a:cs typeface="Arial"/>
            </a:endParaRPr>
          </a:p>
        </p:txBody>
      </p:sp>
      <p:sp>
        <p:nvSpPr>
          <p:cNvPr id="5" name="TextBox 4">
            <a:extLst>
              <a:ext uri="{FF2B5EF4-FFF2-40B4-BE49-F238E27FC236}">
                <a16:creationId xmlns:a16="http://schemas.microsoft.com/office/drawing/2014/main" id="{FA9C4C0A-0F26-34F1-98D4-42D1BDC7B1C6}"/>
              </a:ext>
            </a:extLst>
          </p:cNvPr>
          <p:cNvSpPr txBox="1"/>
          <p:nvPr/>
        </p:nvSpPr>
        <p:spPr>
          <a:xfrm>
            <a:off x="9817356" y="2422779"/>
            <a:ext cx="2272024"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dirty="0">
                <a:latin typeface="Arial"/>
                <a:cs typeface="Arial"/>
              </a:rPr>
              <a:t>Clinical Supervisors:</a:t>
            </a:r>
          </a:p>
          <a:p>
            <a:pPr marL="171450" indent="-171450">
              <a:buFont typeface="Arial" panose="020B0604020202020204" pitchFamily="34" charset="0"/>
              <a:buChar char="•"/>
            </a:pPr>
            <a:r>
              <a:rPr lang="en-US" sz="1000" dirty="0">
                <a:latin typeface="Arial"/>
                <a:cs typeface="Arial"/>
              </a:rPr>
              <a:t>Induction and orientation for new learners</a:t>
            </a:r>
          </a:p>
          <a:p>
            <a:pPr marL="171450" indent="-171450">
              <a:buFont typeface="Arial" panose="020B0604020202020204" pitchFamily="34" charset="0"/>
              <a:buChar char="•"/>
            </a:pPr>
            <a:r>
              <a:rPr lang="en-US" sz="1000" dirty="0">
                <a:latin typeface="Arial"/>
                <a:cs typeface="Arial"/>
              </a:rPr>
              <a:t>Completing regular placement touch points and reviews of progress towards PDP. </a:t>
            </a:r>
          </a:p>
          <a:p>
            <a:pPr marL="171450" indent="-171450">
              <a:buFont typeface="Arial" panose="020B0604020202020204" pitchFamily="34" charset="0"/>
              <a:buChar char="•"/>
            </a:pPr>
            <a:r>
              <a:rPr lang="en-US" sz="1000" dirty="0">
                <a:latin typeface="Arial"/>
                <a:cs typeface="Arial"/>
              </a:rPr>
              <a:t>Completion of workplace-based assessments</a:t>
            </a:r>
          </a:p>
          <a:p>
            <a:pPr marL="171450" indent="-171450">
              <a:buFont typeface="Arial" panose="020B0604020202020204" pitchFamily="34" charset="0"/>
              <a:buChar char="•"/>
            </a:pPr>
            <a:r>
              <a:rPr lang="en-US" sz="1000" dirty="0">
                <a:latin typeface="Arial"/>
                <a:cs typeface="Arial"/>
              </a:rPr>
              <a:t>Completion of final evaluations of progress and performance in the post</a:t>
            </a:r>
          </a:p>
          <a:p>
            <a:pPr>
              <a:buFont typeface=""/>
              <a:buChar char="•"/>
            </a:pPr>
            <a:endParaRPr lang="en-US" sz="1000" b="1" dirty="0">
              <a:latin typeface="Arial"/>
              <a:cs typeface="Arial"/>
            </a:endParaRPr>
          </a:p>
          <a:p>
            <a:r>
              <a:rPr lang="en-US" sz="1000" b="1" dirty="0">
                <a:latin typeface="Arial"/>
                <a:cs typeface="Arial"/>
              </a:rPr>
              <a:t>Educational Supervisors:</a:t>
            </a:r>
          </a:p>
          <a:p>
            <a:pPr marL="171450" indent="-171450">
              <a:buFont typeface="Arial" panose="020B0604020202020204" pitchFamily="34" charset="0"/>
              <a:buChar char="•"/>
            </a:pPr>
            <a:r>
              <a:rPr lang="en-US" sz="1000" dirty="0">
                <a:latin typeface="Arial"/>
                <a:cs typeface="Arial"/>
              </a:rPr>
              <a:t>Oversight of the entire 3-year training programme of a GP Resident Doctor</a:t>
            </a:r>
          </a:p>
          <a:p>
            <a:pPr marL="171450" indent="-171450">
              <a:buFont typeface="Arial" panose="020B0604020202020204" pitchFamily="34" charset="0"/>
              <a:buChar char="•"/>
            </a:pPr>
            <a:r>
              <a:rPr lang="en-US" sz="1000" dirty="0">
                <a:latin typeface="Arial"/>
                <a:cs typeface="Arial"/>
              </a:rPr>
              <a:t>Remain an active member of local faculty and Deanery representation</a:t>
            </a:r>
          </a:p>
          <a:p>
            <a:pPr marL="171450" indent="-171450">
              <a:buFont typeface="Arial" panose="020B0604020202020204" pitchFamily="34" charset="0"/>
              <a:buChar char="•"/>
            </a:pPr>
            <a:r>
              <a:rPr lang="en-US" sz="1000" dirty="0">
                <a:latin typeface="Arial"/>
                <a:cs typeface="Arial"/>
              </a:rPr>
              <a:t>Maintain knowledge and performance of RCGP standards</a:t>
            </a:r>
          </a:p>
          <a:p>
            <a:pPr marL="171450" indent="-171450">
              <a:buFont typeface="Arial" panose="020B0604020202020204" pitchFamily="34" charset="0"/>
              <a:buChar char="•"/>
            </a:pPr>
            <a:r>
              <a:rPr lang="en-US" sz="1000" dirty="0">
                <a:latin typeface="Arial"/>
                <a:cs typeface="Arial"/>
              </a:rPr>
              <a:t>Responsibility for completion of regular workplace-based assessment, regular developmental feedback, and final assessments of capability.</a:t>
            </a:r>
          </a:p>
          <a:p>
            <a:pPr>
              <a:buFont typeface=""/>
              <a:buChar char="•"/>
            </a:pPr>
            <a:endParaRPr lang="en-US" sz="1000" dirty="0">
              <a:latin typeface="Arial"/>
              <a:cs typeface="Arial"/>
            </a:endParaRPr>
          </a:p>
        </p:txBody>
      </p:sp>
      <p:sp>
        <p:nvSpPr>
          <p:cNvPr id="9" name="TextBox 8">
            <a:extLst>
              <a:ext uri="{FF2B5EF4-FFF2-40B4-BE49-F238E27FC236}">
                <a16:creationId xmlns:a16="http://schemas.microsoft.com/office/drawing/2014/main" id="{5A4887CD-948F-DDEB-1957-DB941300DCA7}"/>
              </a:ext>
            </a:extLst>
          </p:cNvPr>
          <p:cNvSpPr txBox="1"/>
          <p:nvPr/>
        </p:nvSpPr>
        <p:spPr>
          <a:xfrm>
            <a:off x="7698093" y="2401653"/>
            <a:ext cx="2221832" cy="17851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latin typeface="Arial"/>
                <a:cs typeface="Arial"/>
              </a:rPr>
              <a:t>Clinical and educational supervisors are maintained on a register and must reaccredit on a regular basis. </a:t>
            </a:r>
            <a:endParaRPr lang="en-US"/>
          </a:p>
          <a:p>
            <a:endParaRPr lang="en-US" sz="1000">
              <a:latin typeface="Arial"/>
              <a:cs typeface="Arial"/>
            </a:endParaRPr>
          </a:p>
          <a:p>
            <a:r>
              <a:rPr lang="en-US" sz="1000">
                <a:latin typeface="Arial"/>
                <a:cs typeface="Arial"/>
              </a:rPr>
              <a:t>Annual peer appraisal is conducted as part of reaccreditation as well as a minimum attendance to local faculty training events.   </a:t>
            </a:r>
          </a:p>
          <a:p>
            <a:endParaRPr lang="en-US" sz="1000">
              <a:latin typeface="Arial"/>
              <a:cs typeface="Arial"/>
            </a:endParaRPr>
          </a:p>
          <a:p>
            <a:r>
              <a:rPr lang="en-US" sz="1000">
                <a:latin typeface="Arial"/>
                <a:cs typeface="Arial"/>
              </a:rPr>
              <a:t>Other quality markers are monitored including resident doctor feedback.  </a:t>
            </a:r>
          </a:p>
        </p:txBody>
      </p:sp>
      <p:sp>
        <p:nvSpPr>
          <p:cNvPr id="7" name="object 42">
            <a:extLst>
              <a:ext uri="{FF2B5EF4-FFF2-40B4-BE49-F238E27FC236}">
                <a16:creationId xmlns:a16="http://schemas.microsoft.com/office/drawing/2014/main" id="{D6FC6076-0E9C-BED4-A050-715EDC1260B9}"/>
              </a:ext>
            </a:extLst>
          </p:cNvPr>
          <p:cNvSpPr txBox="1"/>
          <p:nvPr/>
        </p:nvSpPr>
        <p:spPr>
          <a:xfrm>
            <a:off x="9706229" y="123394"/>
            <a:ext cx="2435861" cy="559127"/>
          </a:xfrm>
          <a:prstGeom prst="rect">
            <a:avLst/>
          </a:prstGeom>
        </p:spPr>
        <p:txBody>
          <a:bodyPr vert="horz" wrap="square" lIns="0" tIns="12700" rIns="0" bIns="0" rtlCol="0">
            <a:spAutoFit/>
          </a:bodyPr>
          <a:lstStyle/>
          <a:p>
            <a:pPr marR="7620" algn="r">
              <a:lnSpc>
                <a:spcPts val="2150"/>
              </a:lnSpc>
              <a:spcBef>
                <a:spcPts val="100"/>
              </a:spcBef>
            </a:pPr>
            <a:r>
              <a:rPr lang="en-GB" sz="1800" b="1" spc="-10">
                <a:solidFill>
                  <a:schemeClr val="accent5"/>
                </a:solidFill>
                <a:latin typeface="Arial"/>
                <a:cs typeface="Arial"/>
                <a:hlinkClick r:id="rId11" action="ppaction://hlinksldjump">
                  <a:extLst>
                    <a:ext uri="{A12FA001-AC4F-418D-AE19-62706E023703}">
                      <ahyp:hlinkClr xmlns:ahyp="http://schemas.microsoft.com/office/drawing/2018/hyperlinkcolor" val="tx"/>
                    </a:ext>
                  </a:extLst>
                </a:hlinkClick>
              </a:rPr>
              <a:t>Medical Professionals Career Pathway</a:t>
            </a:r>
            <a:endParaRPr lang="en-GB" sz="1800" b="1" spc="-10">
              <a:solidFill>
                <a:schemeClr val="accent5"/>
              </a:solidFill>
              <a:latin typeface="Arial"/>
              <a:cs typeface="Arial"/>
            </a:endParaRPr>
          </a:p>
        </p:txBody>
      </p:sp>
    </p:spTree>
    <p:extLst>
      <p:ext uri="{BB962C8B-B14F-4D97-AF65-F5344CB8AC3E}">
        <p14:creationId xmlns:p14="http://schemas.microsoft.com/office/powerpoint/2010/main" val="39841241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object 8"/>
          <p:cNvSpPr txBox="1">
            <a:spLocks noGrp="1"/>
          </p:cNvSpPr>
          <p:nvPr>
            <p:ph type="title"/>
          </p:nvPr>
        </p:nvSpPr>
        <p:spPr>
          <a:xfrm>
            <a:off x="2270972" y="430606"/>
            <a:ext cx="9264650" cy="321242"/>
          </a:xfrm>
          <a:prstGeom prst="rect">
            <a:avLst/>
          </a:prstGeom>
        </p:spPr>
        <p:txBody>
          <a:bodyPr vert="horz" wrap="square" lIns="0" tIns="13335" rIns="0" bIns="0" rtlCol="0" anchor="t">
            <a:spAutoFit/>
          </a:bodyPr>
          <a:lstStyle/>
          <a:p>
            <a:pPr marL="12700">
              <a:spcBef>
                <a:spcPts val="105"/>
              </a:spcBef>
            </a:pPr>
            <a:r>
              <a:rPr lang="en-GB" sz="2000" b="0">
                <a:solidFill>
                  <a:srgbClr val="0069B4"/>
                </a:solidFill>
                <a:latin typeface="Arial Black"/>
                <a:cs typeface="Arial Black"/>
              </a:rPr>
              <a:t>Non-Clinical Career</a:t>
            </a:r>
            <a:r>
              <a:rPr sz="2000" b="0" spc="-90">
                <a:solidFill>
                  <a:srgbClr val="0069B4"/>
                </a:solidFill>
                <a:latin typeface="Arial Black"/>
                <a:cs typeface="Arial Black"/>
              </a:rPr>
              <a:t> </a:t>
            </a:r>
            <a:r>
              <a:rPr lang="en-GB" sz="2000" b="0" spc="-70">
                <a:solidFill>
                  <a:srgbClr val="0069B4"/>
                </a:solidFill>
                <a:latin typeface="Arial Black"/>
                <a:cs typeface="Arial Black"/>
              </a:rPr>
              <a:t>Pathways</a:t>
            </a:r>
            <a:r>
              <a:rPr sz="2000" b="0" spc="-80">
                <a:solidFill>
                  <a:srgbClr val="0069B4"/>
                </a:solidFill>
                <a:latin typeface="Arial Black"/>
                <a:cs typeface="Arial Black"/>
              </a:rPr>
              <a:t> </a:t>
            </a:r>
            <a:r>
              <a:rPr lang="en-GB" sz="2000" b="0" spc="-10">
                <a:solidFill>
                  <a:srgbClr val="0069B4"/>
                </a:solidFill>
                <a:latin typeface="Arial Black"/>
                <a:cs typeface="Arial Black"/>
              </a:rPr>
              <a:t>Overview</a:t>
            </a:r>
            <a:endParaRPr sz="2000">
              <a:latin typeface="Arial Black"/>
              <a:cs typeface="Arial Black"/>
            </a:endParaRPr>
          </a:p>
        </p:txBody>
      </p:sp>
      <p:sp>
        <p:nvSpPr>
          <p:cNvPr id="9" name="object 9"/>
          <p:cNvSpPr txBox="1"/>
          <p:nvPr/>
        </p:nvSpPr>
        <p:spPr>
          <a:xfrm>
            <a:off x="4289505" y="2260097"/>
            <a:ext cx="1620520" cy="627095"/>
          </a:xfrm>
          <a:prstGeom prst="rect">
            <a:avLst/>
          </a:prstGeom>
          <a:solidFill>
            <a:srgbClr val="44247C"/>
          </a:solidFill>
        </p:spPr>
        <p:txBody>
          <a:bodyPr vert="horz" wrap="square" lIns="0" tIns="34290" rIns="0" bIns="0" rtlCol="0" anchor="t">
            <a:spAutoFit/>
          </a:bodyPr>
          <a:lstStyle/>
          <a:p>
            <a:pPr algn="ctr">
              <a:spcBef>
                <a:spcPts val="270"/>
              </a:spcBef>
            </a:pPr>
            <a:r>
              <a:rPr lang="en-GB" sz="1200" b="1" spc="-1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Receptionist/ Care Navigator</a:t>
            </a:r>
            <a:endParaRPr lang="en-GB" sz="1200">
              <a:solidFill>
                <a:schemeClr val="bg1"/>
              </a:solidFill>
              <a:latin typeface="Arial"/>
              <a:cs typeface="Arial"/>
            </a:endParaRPr>
          </a:p>
          <a:p>
            <a:pPr>
              <a:lnSpc>
                <a:spcPct val="100000"/>
              </a:lnSpc>
              <a:spcBef>
                <a:spcPts val="270"/>
              </a:spcBef>
            </a:pPr>
            <a:endParaRPr sz="1200">
              <a:latin typeface="Times New Roman"/>
              <a:cs typeface="Times New Roman"/>
            </a:endParaRPr>
          </a:p>
        </p:txBody>
      </p:sp>
      <p:sp>
        <p:nvSpPr>
          <p:cNvPr id="15" name="object 15"/>
          <p:cNvSpPr txBox="1"/>
          <p:nvPr/>
        </p:nvSpPr>
        <p:spPr>
          <a:xfrm>
            <a:off x="4291753" y="2979186"/>
            <a:ext cx="1616024" cy="620683"/>
          </a:xfrm>
          <a:prstGeom prst="rect">
            <a:avLst/>
          </a:prstGeom>
          <a:solidFill>
            <a:srgbClr val="44247C"/>
          </a:solidFill>
        </p:spPr>
        <p:txBody>
          <a:bodyPr vert="horz" wrap="square" lIns="0" tIns="119380" rIns="0" bIns="0" rtlCol="0">
            <a:spAutoFit/>
          </a:bodyPr>
          <a:lstStyle/>
          <a:p>
            <a:pPr marL="312420" marR="302895" indent="200025">
              <a:lnSpc>
                <a:spcPct val="100000"/>
              </a:lnSpc>
              <a:spcBef>
                <a:spcPts val="940"/>
              </a:spcBef>
            </a:pPr>
            <a:r>
              <a:rPr sz="1200" b="1" spc="-1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Practice</a:t>
            </a:r>
            <a:r>
              <a:rPr sz="1200" b="1" spc="-10">
                <a:solidFill>
                  <a:srgbClr val="0000FF"/>
                </a:solidFill>
                <a:latin typeface="Arial"/>
                <a:cs typeface="Arial"/>
                <a:hlinkClick r:id="rId4" action="ppaction://hlinksldjump">
                  <a:extLst>
                    <a:ext uri="{A12FA001-AC4F-418D-AE19-62706E023703}">
                      <ahyp:hlinkClr xmlns:ahyp="http://schemas.microsoft.com/office/drawing/2018/hyperlinkcolor" val="tx"/>
                    </a:ext>
                  </a:extLst>
                </a:hlinkClick>
              </a:rPr>
              <a:t> </a:t>
            </a:r>
            <a:r>
              <a:rPr sz="1200" b="1" spc="-1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Administrator</a:t>
            </a:r>
            <a:endParaRPr lang="en-GB" sz="1200" b="1" spc="-10">
              <a:solidFill>
                <a:schemeClr val="bg1"/>
              </a:solidFill>
              <a:latin typeface="Arial"/>
              <a:cs typeface="Arial"/>
            </a:endParaRPr>
          </a:p>
          <a:p>
            <a:pPr marL="312420" marR="302895" indent="200025">
              <a:lnSpc>
                <a:spcPct val="100000"/>
              </a:lnSpc>
              <a:spcBef>
                <a:spcPts val="940"/>
              </a:spcBef>
            </a:pPr>
            <a:endParaRPr sz="100">
              <a:solidFill>
                <a:schemeClr val="bg1"/>
              </a:solidFill>
              <a:latin typeface="Arial"/>
              <a:cs typeface="Arial"/>
            </a:endParaRPr>
          </a:p>
        </p:txBody>
      </p:sp>
      <p:sp>
        <p:nvSpPr>
          <p:cNvPr id="16" name="object 16"/>
          <p:cNvSpPr/>
          <p:nvPr/>
        </p:nvSpPr>
        <p:spPr>
          <a:xfrm>
            <a:off x="6001577" y="2788006"/>
            <a:ext cx="1620520" cy="612775"/>
          </a:xfrm>
          <a:custGeom>
            <a:avLst/>
            <a:gdLst/>
            <a:ahLst/>
            <a:cxnLst/>
            <a:rect l="l" t="t" r="r" b="b"/>
            <a:pathLst>
              <a:path w="1620520" h="612775">
                <a:moveTo>
                  <a:pt x="1620012" y="0"/>
                </a:moveTo>
                <a:lnTo>
                  <a:pt x="0" y="0"/>
                </a:lnTo>
                <a:lnTo>
                  <a:pt x="0" y="612648"/>
                </a:lnTo>
                <a:lnTo>
                  <a:pt x="1620012" y="612648"/>
                </a:lnTo>
                <a:lnTo>
                  <a:pt x="1620012" y="0"/>
                </a:lnTo>
                <a:close/>
              </a:path>
            </a:pathLst>
          </a:custGeom>
          <a:solidFill>
            <a:srgbClr val="44247C"/>
          </a:solidFill>
        </p:spPr>
        <p:txBody>
          <a:bodyPr wrap="square" lIns="0" tIns="0" rIns="0" bIns="0" rtlCol="0"/>
          <a:lstStyle/>
          <a:p>
            <a:endParaRPr/>
          </a:p>
        </p:txBody>
      </p:sp>
      <p:sp>
        <p:nvSpPr>
          <p:cNvPr id="17" name="object 17"/>
          <p:cNvSpPr txBox="1"/>
          <p:nvPr/>
        </p:nvSpPr>
        <p:spPr>
          <a:xfrm>
            <a:off x="6150802" y="2926884"/>
            <a:ext cx="1322070" cy="197490"/>
          </a:xfrm>
          <a:prstGeom prst="rect">
            <a:avLst/>
          </a:prstGeom>
        </p:spPr>
        <p:txBody>
          <a:bodyPr vert="horz" wrap="square" lIns="0" tIns="12700" rIns="0" bIns="0" rtlCol="0">
            <a:spAutoFit/>
          </a:bodyPr>
          <a:lstStyle/>
          <a:p>
            <a:pPr marL="12700">
              <a:lnSpc>
                <a:spcPct val="100000"/>
              </a:lnSpc>
              <a:spcBef>
                <a:spcPts val="100"/>
              </a:spcBef>
            </a:pPr>
            <a:r>
              <a:rPr sz="1200" b="1">
                <a:solidFill>
                  <a:schemeClr val="bg1"/>
                </a:solidFill>
                <a:latin typeface="Arial"/>
                <a:cs typeface="Arial"/>
                <a:hlinkClick r:id="rId5" action="ppaction://hlinksldjump">
                  <a:extLst>
                    <a:ext uri="{A12FA001-AC4F-418D-AE19-62706E023703}">
                      <ahyp:hlinkClr xmlns:ahyp="http://schemas.microsoft.com/office/drawing/2018/hyperlinkcolor" val="tx"/>
                    </a:ext>
                  </a:extLst>
                </a:hlinkClick>
              </a:rPr>
              <a:t>Medical</a:t>
            </a:r>
            <a:r>
              <a:rPr sz="1200" b="1" spc="-60">
                <a:solidFill>
                  <a:schemeClr val="bg1"/>
                </a:solidFill>
                <a:latin typeface="Arial"/>
                <a:cs typeface="Arial"/>
                <a:hlinkClick r:id="rId5" action="ppaction://hlinksldjump">
                  <a:extLst>
                    <a:ext uri="{A12FA001-AC4F-418D-AE19-62706E023703}">
                      <ahyp:hlinkClr xmlns:ahyp="http://schemas.microsoft.com/office/drawing/2018/hyperlinkcolor" val="tx"/>
                    </a:ext>
                  </a:extLst>
                </a:hlinkClick>
              </a:rPr>
              <a:t> </a:t>
            </a:r>
            <a:r>
              <a:rPr sz="1200" b="1" spc="-10">
                <a:solidFill>
                  <a:schemeClr val="bg1"/>
                </a:solidFill>
                <a:latin typeface="Arial"/>
                <a:cs typeface="Arial"/>
                <a:hlinkClick r:id="rId5" action="ppaction://hlinksldjump">
                  <a:extLst>
                    <a:ext uri="{A12FA001-AC4F-418D-AE19-62706E023703}">
                      <ahyp:hlinkClr xmlns:ahyp="http://schemas.microsoft.com/office/drawing/2018/hyperlinkcolor" val="tx"/>
                    </a:ext>
                  </a:extLst>
                </a:hlinkClick>
              </a:rPr>
              <a:t>Secretary</a:t>
            </a:r>
            <a:endParaRPr sz="1200">
              <a:solidFill>
                <a:schemeClr val="bg1"/>
              </a:solidFill>
              <a:latin typeface="Arial"/>
              <a:cs typeface="Arial"/>
            </a:endParaRPr>
          </a:p>
        </p:txBody>
      </p:sp>
      <p:sp>
        <p:nvSpPr>
          <p:cNvPr id="18" name="object 18"/>
          <p:cNvSpPr txBox="1"/>
          <p:nvPr/>
        </p:nvSpPr>
        <p:spPr>
          <a:xfrm>
            <a:off x="10302622" y="3965342"/>
            <a:ext cx="1620520" cy="589264"/>
          </a:xfrm>
          <a:prstGeom prst="rect">
            <a:avLst/>
          </a:prstGeom>
          <a:solidFill>
            <a:srgbClr val="44247C"/>
          </a:solidFill>
        </p:spPr>
        <p:txBody>
          <a:bodyPr vert="horz" wrap="square" lIns="0" tIns="34925" rIns="0" bIns="0" rtlCol="0">
            <a:spAutoFit/>
          </a:bodyPr>
          <a:lstStyle/>
          <a:p>
            <a:pPr>
              <a:lnSpc>
                <a:spcPct val="100000"/>
              </a:lnSpc>
              <a:spcBef>
                <a:spcPts val="275"/>
              </a:spcBef>
            </a:pPr>
            <a:endParaRPr sz="1200">
              <a:latin typeface="Times New Roman"/>
              <a:cs typeface="Times New Roman"/>
            </a:endParaRPr>
          </a:p>
          <a:p>
            <a:pPr marL="267970">
              <a:lnSpc>
                <a:spcPct val="100000"/>
              </a:lnSpc>
            </a:pPr>
            <a:r>
              <a:rPr sz="1200" b="1" spc="-10">
                <a:solidFill>
                  <a:schemeClr val="bg1"/>
                </a:solidFill>
                <a:latin typeface="Arial"/>
                <a:cs typeface="Arial"/>
                <a:hlinkClick r:id="rId6" action="ppaction://hlinksldjump">
                  <a:extLst>
                    <a:ext uri="{A12FA001-AC4F-418D-AE19-62706E023703}">
                      <ahyp:hlinkClr xmlns:ahyp="http://schemas.microsoft.com/office/drawing/2018/hyperlinkcolor" val="tx"/>
                    </a:ext>
                  </a:extLst>
                </a:hlinkClick>
              </a:rPr>
              <a:t>Finance</a:t>
            </a:r>
            <a:r>
              <a:rPr sz="1200" b="1" spc="-20">
                <a:solidFill>
                  <a:schemeClr val="bg1"/>
                </a:solidFill>
                <a:latin typeface="Arial"/>
                <a:cs typeface="Arial"/>
                <a:hlinkClick r:id="rId6" action="ppaction://hlinksldjump">
                  <a:extLst>
                    <a:ext uri="{A12FA001-AC4F-418D-AE19-62706E023703}">
                      <ahyp:hlinkClr xmlns:ahyp="http://schemas.microsoft.com/office/drawing/2018/hyperlinkcolor" val="tx"/>
                    </a:ext>
                  </a:extLst>
                </a:hlinkClick>
              </a:rPr>
              <a:t> Admin</a:t>
            </a:r>
            <a:endParaRPr lang="en-GB" sz="1200" b="1" spc="-20">
              <a:solidFill>
                <a:schemeClr val="bg1"/>
              </a:solidFill>
              <a:latin typeface="Arial"/>
              <a:cs typeface="Arial"/>
            </a:endParaRPr>
          </a:p>
          <a:p>
            <a:pPr marL="267970">
              <a:lnSpc>
                <a:spcPct val="100000"/>
              </a:lnSpc>
            </a:pPr>
            <a:endParaRPr sz="1200">
              <a:solidFill>
                <a:schemeClr val="bg1"/>
              </a:solidFill>
              <a:latin typeface="Arial"/>
              <a:cs typeface="Arial"/>
            </a:endParaRPr>
          </a:p>
        </p:txBody>
      </p:sp>
      <p:sp>
        <p:nvSpPr>
          <p:cNvPr id="19" name="object 19"/>
          <p:cNvSpPr txBox="1"/>
          <p:nvPr/>
        </p:nvSpPr>
        <p:spPr>
          <a:xfrm>
            <a:off x="2101088" y="4771536"/>
            <a:ext cx="1620520" cy="589264"/>
          </a:xfrm>
          <a:prstGeom prst="rect">
            <a:avLst/>
          </a:prstGeom>
          <a:solidFill>
            <a:srgbClr val="44247C"/>
          </a:solidFill>
        </p:spPr>
        <p:txBody>
          <a:bodyPr vert="horz" wrap="square" lIns="0" tIns="34925" rIns="0" bIns="0" rtlCol="0">
            <a:spAutoFit/>
          </a:bodyPr>
          <a:lstStyle/>
          <a:p>
            <a:pPr>
              <a:lnSpc>
                <a:spcPct val="100000"/>
              </a:lnSpc>
              <a:spcBef>
                <a:spcPts val="275"/>
              </a:spcBef>
            </a:pPr>
            <a:endParaRPr sz="1200">
              <a:latin typeface="Times New Roman"/>
              <a:cs typeface="Times New Roman"/>
            </a:endParaRPr>
          </a:p>
          <a:p>
            <a:pPr marL="540000">
              <a:lnSpc>
                <a:spcPct val="100000"/>
              </a:lnSpc>
            </a:pPr>
            <a:r>
              <a:rPr sz="1200" b="1">
                <a:solidFill>
                  <a:schemeClr val="bg1"/>
                </a:solidFill>
                <a:latin typeface="Arial"/>
                <a:cs typeface="Arial"/>
                <a:hlinkClick r:id="rId7" action="ppaction://hlinksldjump">
                  <a:extLst>
                    <a:ext uri="{A12FA001-AC4F-418D-AE19-62706E023703}">
                      <ahyp:hlinkClr xmlns:ahyp="http://schemas.microsoft.com/office/drawing/2018/hyperlinkcolor" val="tx"/>
                    </a:ext>
                  </a:extLst>
                </a:hlinkClick>
              </a:rPr>
              <a:t>HR</a:t>
            </a:r>
            <a:r>
              <a:rPr sz="1200" b="1" spc="-55">
                <a:solidFill>
                  <a:srgbClr val="0000FF"/>
                </a:solidFill>
                <a:latin typeface="Arial"/>
                <a:cs typeface="Arial"/>
                <a:hlinkClick r:id="rId7" action="ppaction://hlinksldjump">
                  <a:extLst>
                    <a:ext uri="{A12FA001-AC4F-418D-AE19-62706E023703}">
                      <ahyp:hlinkClr xmlns:ahyp="http://schemas.microsoft.com/office/drawing/2018/hyperlinkcolor" val="tx"/>
                    </a:ext>
                  </a:extLst>
                </a:hlinkClick>
              </a:rPr>
              <a:t> </a:t>
            </a:r>
            <a:r>
              <a:rPr sz="1200" b="1" spc="-10">
                <a:solidFill>
                  <a:schemeClr val="bg1"/>
                </a:solidFill>
                <a:latin typeface="Arial"/>
                <a:cs typeface="Arial"/>
                <a:hlinkClick r:id="rId7" action="ppaction://hlinksldjump">
                  <a:extLst>
                    <a:ext uri="{A12FA001-AC4F-418D-AE19-62706E023703}">
                      <ahyp:hlinkClr xmlns:ahyp="http://schemas.microsoft.com/office/drawing/2018/hyperlinkcolor" val="tx"/>
                    </a:ext>
                  </a:extLst>
                </a:hlinkClick>
              </a:rPr>
              <a:t>Admin</a:t>
            </a:r>
            <a:endParaRPr lang="en-GB" sz="1200" b="1" spc="-10">
              <a:solidFill>
                <a:schemeClr val="bg1"/>
              </a:solidFill>
              <a:latin typeface="Arial"/>
              <a:cs typeface="Arial"/>
            </a:endParaRPr>
          </a:p>
          <a:p>
            <a:pPr marL="540000">
              <a:lnSpc>
                <a:spcPct val="100000"/>
              </a:lnSpc>
            </a:pPr>
            <a:endParaRPr sz="1200">
              <a:solidFill>
                <a:schemeClr val="bg1"/>
              </a:solidFill>
              <a:latin typeface="Arial"/>
              <a:cs typeface="Arial"/>
            </a:endParaRPr>
          </a:p>
        </p:txBody>
      </p:sp>
      <p:sp>
        <p:nvSpPr>
          <p:cNvPr id="20" name="object 20"/>
          <p:cNvSpPr/>
          <p:nvPr/>
        </p:nvSpPr>
        <p:spPr>
          <a:xfrm>
            <a:off x="4286871" y="4941869"/>
            <a:ext cx="1620520" cy="611505"/>
          </a:xfrm>
          <a:custGeom>
            <a:avLst/>
            <a:gdLst/>
            <a:ahLst/>
            <a:cxnLst/>
            <a:rect l="l" t="t" r="r" b="b"/>
            <a:pathLst>
              <a:path w="1620520" h="611504">
                <a:moveTo>
                  <a:pt x="1620012" y="0"/>
                </a:moveTo>
                <a:lnTo>
                  <a:pt x="0" y="0"/>
                </a:lnTo>
                <a:lnTo>
                  <a:pt x="0" y="611124"/>
                </a:lnTo>
                <a:lnTo>
                  <a:pt x="1620012" y="611124"/>
                </a:lnTo>
                <a:lnTo>
                  <a:pt x="1620012" y="0"/>
                </a:lnTo>
                <a:close/>
              </a:path>
            </a:pathLst>
          </a:custGeom>
          <a:solidFill>
            <a:srgbClr val="44247C"/>
          </a:solidFill>
        </p:spPr>
        <p:txBody>
          <a:bodyPr wrap="square" lIns="0" tIns="0" rIns="0" bIns="0" rtlCol="0"/>
          <a:lstStyle/>
          <a:p>
            <a:endParaRPr/>
          </a:p>
        </p:txBody>
      </p:sp>
      <p:sp>
        <p:nvSpPr>
          <p:cNvPr id="21" name="object 21"/>
          <p:cNvSpPr txBox="1"/>
          <p:nvPr/>
        </p:nvSpPr>
        <p:spPr>
          <a:xfrm>
            <a:off x="4425317" y="5121808"/>
            <a:ext cx="1387475" cy="197490"/>
          </a:xfrm>
          <a:prstGeom prst="rect">
            <a:avLst/>
          </a:prstGeom>
        </p:spPr>
        <p:txBody>
          <a:bodyPr vert="horz" wrap="square" lIns="0" tIns="12700" rIns="0" bIns="0" rtlCol="0">
            <a:spAutoFit/>
          </a:bodyPr>
          <a:lstStyle/>
          <a:p>
            <a:pPr marL="12700">
              <a:lnSpc>
                <a:spcPct val="100000"/>
              </a:lnSpc>
              <a:spcBef>
                <a:spcPts val="100"/>
              </a:spcBef>
            </a:pPr>
            <a:r>
              <a:rPr sz="1200" b="1" spc="-10">
                <a:solidFill>
                  <a:schemeClr val="bg1"/>
                </a:solidFill>
                <a:latin typeface="Arial"/>
                <a:cs typeface="Arial"/>
                <a:hlinkClick r:id="rId8" action="ppaction://hlinksldjump">
                  <a:extLst>
                    <a:ext uri="{A12FA001-AC4F-418D-AE19-62706E023703}">
                      <ahyp:hlinkClr xmlns:ahyp="http://schemas.microsoft.com/office/drawing/2018/hyperlinkcolor" val="tx"/>
                    </a:ext>
                  </a:extLst>
                </a:hlinkClick>
              </a:rPr>
              <a:t>Personal</a:t>
            </a:r>
            <a:r>
              <a:rPr sz="1200" b="1" spc="-20">
                <a:solidFill>
                  <a:schemeClr val="bg1"/>
                </a:solidFill>
                <a:latin typeface="Arial"/>
                <a:cs typeface="Arial"/>
                <a:hlinkClick r:id="rId8" action="ppaction://hlinksldjump">
                  <a:extLst>
                    <a:ext uri="{A12FA001-AC4F-418D-AE19-62706E023703}">
                      <ahyp:hlinkClr xmlns:ahyp="http://schemas.microsoft.com/office/drawing/2018/hyperlinkcolor" val="tx"/>
                    </a:ext>
                  </a:extLst>
                </a:hlinkClick>
              </a:rPr>
              <a:t> </a:t>
            </a:r>
            <a:r>
              <a:rPr sz="1200" b="1" spc="-10">
                <a:solidFill>
                  <a:schemeClr val="bg1"/>
                </a:solidFill>
                <a:latin typeface="Arial"/>
                <a:cs typeface="Arial"/>
                <a:hlinkClick r:id="rId8" action="ppaction://hlinksldjump">
                  <a:extLst>
                    <a:ext uri="{A12FA001-AC4F-418D-AE19-62706E023703}">
                      <ahyp:hlinkClr xmlns:ahyp="http://schemas.microsoft.com/office/drawing/2018/hyperlinkcolor" val="tx"/>
                    </a:ext>
                  </a:extLst>
                </a:hlinkClick>
              </a:rPr>
              <a:t>Assistant</a:t>
            </a:r>
            <a:endParaRPr sz="1200">
              <a:solidFill>
                <a:schemeClr val="bg1"/>
              </a:solidFill>
              <a:latin typeface="Arial"/>
              <a:cs typeface="Arial"/>
            </a:endParaRPr>
          </a:p>
        </p:txBody>
      </p:sp>
      <p:sp>
        <p:nvSpPr>
          <p:cNvPr id="22" name="object 22"/>
          <p:cNvSpPr txBox="1"/>
          <p:nvPr/>
        </p:nvSpPr>
        <p:spPr>
          <a:xfrm>
            <a:off x="2101088" y="5473889"/>
            <a:ext cx="1620520" cy="590546"/>
          </a:xfrm>
          <a:prstGeom prst="rect">
            <a:avLst/>
          </a:prstGeom>
          <a:solidFill>
            <a:srgbClr val="44247C"/>
          </a:solidFill>
        </p:spPr>
        <p:txBody>
          <a:bodyPr vert="horz" wrap="square" lIns="0" tIns="36195" rIns="0" bIns="0" rtlCol="0">
            <a:spAutoFit/>
          </a:bodyPr>
          <a:lstStyle/>
          <a:p>
            <a:pPr>
              <a:lnSpc>
                <a:spcPct val="100000"/>
              </a:lnSpc>
              <a:spcBef>
                <a:spcPts val="285"/>
              </a:spcBef>
            </a:pPr>
            <a:endParaRPr sz="1200">
              <a:latin typeface="Times New Roman"/>
              <a:cs typeface="Times New Roman"/>
            </a:endParaRPr>
          </a:p>
          <a:p>
            <a:pPr marL="433070">
              <a:lnSpc>
                <a:spcPct val="100000"/>
              </a:lnSpc>
            </a:pPr>
            <a:r>
              <a:rPr sz="1200" b="1">
                <a:solidFill>
                  <a:schemeClr val="bg1"/>
                </a:solidFill>
                <a:latin typeface="Arial"/>
                <a:cs typeface="Arial"/>
                <a:hlinkClick r:id="rId9" action="ppaction://hlinksldjump">
                  <a:extLst>
                    <a:ext uri="{A12FA001-AC4F-418D-AE19-62706E023703}">
                      <ahyp:hlinkClr xmlns:ahyp="http://schemas.microsoft.com/office/drawing/2018/hyperlinkcolor" val="tx"/>
                    </a:ext>
                  </a:extLst>
                </a:hlinkClick>
              </a:rPr>
              <a:t>HR</a:t>
            </a:r>
            <a:r>
              <a:rPr sz="1200" b="1" spc="-15">
                <a:solidFill>
                  <a:schemeClr val="bg1"/>
                </a:solidFill>
                <a:latin typeface="Arial"/>
                <a:cs typeface="Arial"/>
                <a:hlinkClick r:id="rId9" action="ppaction://hlinksldjump">
                  <a:extLst>
                    <a:ext uri="{A12FA001-AC4F-418D-AE19-62706E023703}">
                      <ahyp:hlinkClr xmlns:ahyp="http://schemas.microsoft.com/office/drawing/2018/hyperlinkcolor" val="tx"/>
                    </a:ext>
                  </a:extLst>
                </a:hlinkClick>
              </a:rPr>
              <a:t> </a:t>
            </a:r>
            <a:r>
              <a:rPr sz="1200" b="1" spc="-10">
                <a:solidFill>
                  <a:schemeClr val="bg1"/>
                </a:solidFill>
                <a:latin typeface="Arial"/>
                <a:cs typeface="Arial"/>
                <a:hlinkClick r:id="rId9" action="ppaction://hlinksldjump">
                  <a:extLst>
                    <a:ext uri="{A12FA001-AC4F-418D-AE19-62706E023703}">
                      <ahyp:hlinkClr xmlns:ahyp="http://schemas.microsoft.com/office/drawing/2018/hyperlinkcolor" val="tx"/>
                    </a:ext>
                  </a:extLst>
                </a:hlinkClick>
              </a:rPr>
              <a:t>Officer</a:t>
            </a:r>
            <a:endParaRPr lang="en-GB" sz="1200" b="1" spc="-10">
              <a:solidFill>
                <a:schemeClr val="bg1"/>
              </a:solidFill>
              <a:latin typeface="Arial"/>
              <a:cs typeface="Arial"/>
            </a:endParaRPr>
          </a:p>
          <a:p>
            <a:pPr marL="433070">
              <a:lnSpc>
                <a:spcPct val="100000"/>
              </a:lnSpc>
            </a:pPr>
            <a:endParaRPr sz="1200">
              <a:solidFill>
                <a:schemeClr val="bg1"/>
              </a:solidFill>
              <a:latin typeface="Arial"/>
              <a:cs typeface="Arial"/>
            </a:endParaRPr>
          </a:p>
        </p:txBody>
      </p:sp>
      <p:sp>
        <p:nvSpPr>
          <p:cNvPr id="23" name="object 23"/>
          <p:cNvSpPr txBox="1"/>
          <p:nvPr/>
        </p:nvSpPr>
        <p:spPr>
          <a:xfrm>
            <a:off x="2101088" y="4060259"/>
            <a:ext cx="1620520" cy="589905"/>
          </a:xfrm>
          <a:prstGeom prst="rect">
            <a:avLst/>
          </a:prstGeom>
          <a:solidFill>
            <a:srgbClr val="00AFEF"/>
          </a:solidFill>
        </p:spPr>
        <p:txBody>
          <a:bodyPr vert="horz" wrap="square" lIns="0" tIns="35560" rIns="0" bIns="0" rtlCol="0" anchor="t">
            <a:spAutoFit/>
          </a:bodyPr>
          <a:lstStyle/>
          <a:p>
            <a:pPr>
              <a:lnSpc>
                <a:spcPct val="100000"/>
              </a:lnSpc>
              <a:spcBef>
                <a:spcPts val="280"/>
              </a:spcBef>
            </a:pPr>
            <a:endParaRPr sz="1200">
              <a:latin typeface="Times New Roman"/>
              <a:cs typeface="Times New Roman"/>
            </a:endParaRPr>
          </a:p>
          <a:p>
            <a:pPr marL="364490">
              <a:lnSpc>
                <a:spcPct val="100000"/>
              </a:lnSpc>
            </a:pPr>
            <a:r>
              <a:rPr sz="1200" b="1">
                <a:solidFill>
                  <a:schemeClr val="bg1"/>
                </a:solidFill>
                <a:latin typeface="Arial"/>
                <a:cs typeface="Arial"/>
                <a:hlinkClick r:id="rId10" action="ppaction://hlinksldjump">
                  <a:extLst>
                    <a:ext uri="{A12FA001-AC4F-418D-AE19-62706E023703}">
                      <ahyp:hlinkClr xmlns:ahyp="http://schemas.microsoft.com/office/drawing/2018/hyperlinkcolor" val="tx"/>
                    </a:ext>
                  </a:extLst>
                </a:hlinkClick>
              </a:rPr>
              <a:t>HR</a:t>
            </a:r>
            <a:r>
              <a:rPr sz="1200" b="1" spc="-5">
                <a:solidFill>
                  <a:schemeClr val="bg1"/>
                </a:solidFill>
                <a:latin typeface="Arial"/>
                <a:cs typeface="Arial"/>
                <a:hlinkClick r:id="rId10" action="ppaction://hlinksldjump">
                  <a:extLst>
                    <a:ext uri="{A12FA001-AC4F-418D-AE19-62706E023703}">
                      <ahyp:hlinkClr xmlns:ahyp="http://schemas.microsoft.com/office/drawing/2018/hyperlinkcolor" val="tx"/>
                    </a:ext>
                  </a:extLst>
                </a:hlinkClick>
              </a:rPr>
              <a:t> </a:t>
            </a:r>
            <a:r>
              <a:rPr sz="1200" b="1" spc="-10">
                <a:solidFill>
                  <a:schemeClr val="bg1"/>
                </a:solidFill>
                <a:latin typeface="Arial"/>
                <a:cs typeface="Arial"/>
                <a:hlinkClick r:id="rId10" action="ppaction://hlinksldjump">
                  <a:extLst>
                    <a:ext uri="{A12FA001-AC4F-418D-AE19-62706E023703}">
                      <ahyp:hlinkClr xmlns:ahyp="http://schemas.microsoft.com/office/drawing/2018/hyperlinkcolor" val="tx"/>
                    </a:ext>
                  </a:extLst>
                </a:hlinkClick>
              </a:rPr>
              <a:t>Manager</a:t>
            </a:r>
            <a:endParaRPr lang="en-GB" sz="1200" b="1" spc="-10">
              <a:solidFill>
                <a:schemeClr val="bg1"/>
              </a:solidFill>
              <a:latin typeface="Arial"/>
              <a:cs typeface="Arial"/>
              <a:hlinkClick r:id="rId10" action="ppaction://hlinksldjump">
                <a:extLst>
                  <a:ext uri="{A12FA001-AC4F-418D-AE19-62706E023703}">
                    <ahyp:hlinkClr xmlns:ahyp="http://schemas.microsoft.com/office/drawing/2018/hyperlinkcolor" val="tx"/>
                  </a:ext>
                </a:extLst>
              </a:hlinkClick>
            </a:endParaRPr>
          </a:p>
          <a:p>
            <a:pPr marL="364490">
              <a:lnSpc>
                <a:spcPct val="100000"/>
              </a:lnSpc>
            </a:pPr>
            <a:endParaRPr sz="1200">
              <a:solidFill>
                <a:schemeClr val="bg1"/>
              </a:solidFill>
              <a:latin typeface="Arial"/>
              <a:cs typeface="Arial"/>
              <a:hlinkClick r:id="rId10" action="ppaction://hlinksldjump">
                <a:extLst>
                  <a:ext uri="{A12FA001-AC4F-418D-AE19-62706E023703}">
                    <ahyp:hlinkClr xmlns:ahyp="http://schemas.microsoft.com/office/drawing/2018/hyperlinkcolor" val="tx"/>
                  </a:ext>
                </a:extLst>
              </a:hlinkClick>
            </a:endParaRPr>
          </a:p>
        </p:txBody>
      </p:sp>
      <p:sp>
        <p:nvSpPr>
          <p:cNvPr id="24" name="object 24"/>
          <p:cNvSpPr txBox="1"/>
          <p:nvPr/>
        </p:nvSpPr>
        <p:spPr>
          <a:xfrm>
            <a:off x="8158437" y="5393338"/>
            <a:ext cx="1620520" cy="580927"/>
          </a:xfrm>
          <a:prstGeom prst="rect">
            <a:avLst/>
          </a:prstGeom>
          <a:solidFill>
            <a:srgbClr val="00AFEF"/>
          </a:solidFill>
        </p:spPr>
        <p:txBody>
          <a:bodyPr vert="horz" wrap="square" lIns="0" tIns="26669" rIns="0" bIns="0" rtlCol="0" anchor="t">
            <a:spAutoFit/>
          </a:bodyPr>
          <a:lstStyle/>
          <a:p>
            <a:pPr marL="350520" marR="339090" indent="-1905" algn="ctr">
              <a:lnSpc>
                <a:spcPct val="100000"/>
              </a:lnSpc>
              <a:spcBef>
                <a:spcPts val="210"/>
              </a:spcBef>
            </a:pPr>
            <a:r>
              <a:rPr lang="en-GB" sz="1200" b="1" spc="-10">
                <a:solidFill>
                  <a:schemeClr val="bg1"/>
                </a:solidFill>
                <a:latin typeface="Arial"/>
                <a:cs typeface="Arial"/>
                <a:hlinkClick r:id="rId11" action="ppaction://hlinksldjump">
                  <a:extLst>
                    <a:ext uri="{A12FA001-AC4F-418D-AE19-62706E023703}">
                      <ahyp:hlinkClr xmlns:ahyp="http://schemas.microsoft.com/office/drawing/2018/hyperlinkcolor" val="tx"/>
                    </a:ext>
                  </a:extLst>
                </a:hlinkClick>
              </a:rPr>
              <a:t>PCN </a:t>
            </a:r>
            <a:r>
              <a:rPr sz="1200" b="1" spc="-10">
                <a:solidFill>
                  <a:schemeClr val="bg1"/>
                </a:solidFill>
                <a:latin typeface="Arial"/>
                <a:cs typeface="Arial"/>
                <a:hlinkClick r:id="rId11" action="ppaction://hlinksldjump">
                  <a:extLst>
                    <a:ext uri="{A12FA001-AC4F-418D-AE19-62706E023703}">
                      <ahyp:hlinkClr xmlns:ahyp="http://schemas.microsoft.com/office/drawing/2018/hyperlinkcolor" val="tx"/>
                    </a:ext>
                  </a:extLst>
                </a:hlinkClick>
              </a:rPr>
              <a:t>Ed</a:t>
            </a:r>
            <a:r>
              <a:rPr lang="en-GB" sz="1200" b="1" spc="-10" err="1">
                <a:solidFill>
                  <a:schemeClr val="bg1"/>
                </a:solidFill>
                <a:latin typeface="Arial"/>
                <a:cs typeface="Arial"/>
                <a:hlinkClick r:id="rId11" action="ppaction://hlinksldjump">
                  <a:extLst>
                    <a:ext uri="{A12FA001-AC4F-418D-AE19-62706E023703}">
                      <ahyp:hlinkClr xmlns:ahyp="http://schemas.microsoft.com/office/drawing/2018/hyperlinkcolor" val="tx"/>
                    </a:ext>
                  </a:extLst>
                </a:hlinkClick>
              </a:rPr>
              <a:t>ucator</a:t>
            </a:r>
            <a:r>
              <a:rPr sz="1200" b="1" spc="-10">
                <a:solidFill>
                  <a:schemeClr val="bg1"/>
                </a:solidFill>
                <a:latin typeface="Arial"/>
                <a:cs typeface="Arial"/>
                <a:hlinkClick r:id="rId11" action="ppaction://hlinksldjump">
                  <a:extLst>
                    <a:ext uri="{A12FA001-AC4F-418D-AE19-62706E023703}">
                      <ahyp:hlinkClr xmlns:ahyp="http://schemas.microsoft.com/office/drawing/2018/hyperlinkcolor" val="tx"/>
                    </a:ext>
                  </a:extLst>
                </a:hlinkClick>
              </a:rPr>
              <a:t> </a:t>
            </a:r>
            <a:r>
              <a:rPr sz="1200" b="1">
                <a:solidFill>
                  <a:schemeClr val="bg1"/>
                </a:solidFill>
                <a:latin typeface="Arial"/>
                <a:cs typeface="Arial"/>
                <a:hlinkClick r:id="rId11" action="ppaction://hlinksldjump">
                  <a:extLst>
                    <a:ext uri="{A12FA001-AC4F-418D-AE19-62706E023703}">
                      <ahyp:hlinkClr xmlns:ahyp="http://schemas.microsoft.com/office/drawing/2018/hyperlinkcolor" val="tx"/>
                    </a:ext>
                  </a:extLst>
                </a:hlinkClick>
              </a:rPr>
              <a:t>(</a:t>
            </a:r>
            <a:r>
              <a:rPr lang="en-GB" sz="1200" b="1">
                <a:solidFill>
                  <a:schemeClr val="bg1"/>
                </a:solidFill>
                <a:latin typeface="Arial"/>
                <a:cs typeface="Arial"/>
                <a:hlinkClick r:id="rId11" action="ppaction://hlinksldjump">
                  <a:extLst>
                    <a:ext uri="{A12FA001-AC4F-418D-AE19-62706E023703}">
                      <ahyp:hlinkClr xmlns:ahyp="http://schemas.microsoft.com/office/drawing/2018/hyperlinkcolor" val="tx"/>
                    </a:ext>
                  </a:extLst>
                </a:hlinkClick>
              </a:rPr>
              <a:t>PCN</a:t>
            </a:r>
            <a:r>
              <a:rPr sz="1200" b="1" spc="-15">
                <a:solidFill>
                  <a:schemeClr val="bg1"/>
                </a:solidFill>
                <a:latin typeface="Arial"/>
                <a:cs typeface="Arial"/>
                <a:hlinkClick r:id="rId11" action="ppaction://hlinksldjump">
                  <a:extLst>
                    <a:ext uri="{A12FA001-AC4F-418D-AE19-62706E023703}">
                      <ahyp:hlinkClr xmlns:ahyp="http://schemas.microsoft.com/office/drawing/2018/hyperlinkcolor" val="tx"/>
                    </a:ext>
                  </a:extLst>
                </a:hlinkClick>
              </a:rPr>
              <a:t> </a:t>
            </a:r>
            <a:r>
              <a:rPr sz="1200" b="1" spc="-10">
                <a:solidFill>
                  <a:schemeClr val="bg1"/>
                </a:solidFill>
                <a:latin typeface="Arial"/>
                <a:cs typeface="Arial"/>
                <a:hlinkClick r:id="rId11" action="ppaction://hlinksldjump">
                  <a:extLst>
                    <a:ext uri="{A12FA001-AC4F-418D-AE19-62706E023703}">
                      <ahyp:hlinkClr xmlns:ahyp="http://schemas.microsoft.com/office/drawing/2018/hyperlinkcolor" val="tx"/>
                    </a:ext>
                  </a:extLst>
                </a:hlinkClick>
              </a:rPr>
              <a:t>wide)</a:t>
            </a:r>
            <a:endParaRPr lang="en-GB">
              <a:solidFill>
                <a:schemeClr val="bg1"/>
              </a:solidFill>
            </a:endParaRPr>
          </a:p>
        </p:txBody>
      </p:sp>
      <p:sp>
        <p:nvSpPr>
          <p:cNvPr id="25" name="object 25"/>
          <p:cNvSpPr txBox="1"/>
          <p:nvPr/>
        </p:nvSpPr>
        <p:spPr>
          <a:xfrm>
            <a:off x="8164984" y="4047164"/>
            <a:ext cx="1620520" cy="451406"/>
          </a:xfrm>
          <a:prstGeom prst="rect">
            <a:avLst/>
          </a:prstGeom>
          <a:solidFill>
            <a:srgbClr val="00AFEF"/>
          </a:solidFill>
        </p:spPr>
        <p:txBody>
          <a:bodyPr vert="horz" wrap="square" lIns="0" tIns="119380" rIns="0" bIns="0" rtlCol="0" anchor="t">
            <a:spAutoFit/>
          </a:bodyPr>
          <a:lstStyle/>
          <a:p>
            <a:pPr marL="497205" marR="213995" indent="-271780">
              <a:lnSpc>
                <a:spcPct val="100000"/>
              </a:lnSpc>
              <a:spcBef>
                <a:spcPts val="940"/>
              </a:spcBef>
            </a:pPr>
            <a:r>
              <a:rPr sz="1200" b="1">
                <a:solidFill>
                  <a:schemeClr val="bg1">
                    <a:lumMod val="95000"/>
                  </a:schemeClr>
                </a:solidFill>
                <a:latin typeface="Arial"/>
                <a:cs typeface="Arial"/>
                <a:hlinkClick r:id="rId12" action="ppaction://hlinksldjump">
                  <a:extLst>
                    <a:ext uri="{A12FA001-AC4F-418D-AE19-62706E023703}">
                      <ahyp:hlinkClr xmlns:ahyp="http://schemas.microsoft.com/office/drawing/2018/hyperlinkcolor" val="tx"/>
                    </a:ext>
                  </a:extLst>
                </a:hlinkClick>
              </a:rPr>
              <a:t>PCN </a:t>
            </a:r>
            <a:r>
              <a:rPr sz="1200" b="1" spc="-10">
                <a:solidFill>
                  <a:schemeClr val="bg1">
                    <a:lumMod val="95000"/>
                  </a:schemeClr>
                </a:solidFill>
                <a:latin typeface="Arial"/>
                <a:cs typeface="Arial"/>
                <a:hlinkClick r:id="rId12" action="ppaction://hlinksldjump">
                  <a:extLst>
                    <a:ext uri="{A12FA001-AC4F-418D-AE19-62706E023703}">
                      <ahyp:hlinkClr xmlns:ahyp="http://schemas.microsoft.com/office/drawing/2018/hyperlinkcolor" val="tx"/>
                    </a:ext>
                  </a:extLst>
                </a:hlinkClick>
              </a:rPr>
              <a:t>Manager</a:t>
            </a:r>
            <a:endParaRPr lang="en-GB" sz="1200" b="1" spc="-10">
              <a:solidFill>
                <a:schemeClr val="bg1">
                  <a:lumMod val="95000"/>
                </a:schemeClr>
              </a:solidFill>
              <a:latin typeface="Arial"/>
              <a:cs typeface="Arial"/>
              <a:hlinkClick r:id="rId11" action="ppaction://hlinksldjump">
                <a:extLst>
                  <a:ext uri="{A12FA001-AC4F-418D-AE19-62706E023703}">
                    <ahyp:hlinkClr xmlns:ahyp="http://schemas.microsoft.com/office/drawing/2018/hyperlinkcolor" val="tx"/>
                  </a:ext>
                </a:extLst>
              </a:hlinkClick>
            </a:endParaRPr>
          </a:p>
          <a:p>
            <a:pPr marL="497205" marR="213995" indent="-271780">
              <a:lnSpc>
                <a:spcPct val="100000"/>
              </a:lnSpc>
              <a:spcBef>
                <a:spcPts val="940"/>
              </a:spcBef>
            </a:pPr>
            <a:endParaRPr sz="200">
              <a:solidFill>
                <a:schemeClr val="bg1">
                  <a:lumMod val="95000"/>
                </a:schemeClr>
              </a:solidFill>
              <a:latin typeface="Arial"/>
              <a:cs typeface="Arial"/>
              <a:hlinkClick r:id="rId11" action="ppaction://hlinksldjump">
                <a:extLst>
                  <a:ext uri="{A12FA001-AC4F-418D-AE19-62706E023703}">
                    <ahyp:hlinkClr xmlns:ahyp="http://schemas.microsoft.com/office/drawing/2018/hyperlinkcolor" val="tx"/>
                  </a:ext>
                </a:extLst>
              </a:hlinkClick>
            </a:endParaRPr>
          </a:p>
        </p:txBody>
      </p:sp>
      <p:sp>
        <p:nvSpPr>
          <p:cNvPr id="28" name="object 28"/>
          <p:cNvSpPr txBox="1"/>
          <p:nvPr/>
        </p:nvSpPr>
        <p:spPr>
          <a:xfrm>
            <a:off x="10316191" y="4687417"/>
            <a:ext cx="1606606" cy="489878"/>
          </a:xfrm>
          <a:prstGeom prst="rect">
            <a:avLst/>
          </a:prstGeom>
          <a:solidFill>
            <a:srgbClr val="00AFEF"/>
          </a:solidFill>
        </p:spPr>
        <p:txBody>
          <a:bodyPr vert="horz" wrap="square" lIns="0" tIns="119380" rIns="0" bIns="0" rtlCol="0" anchor="t">
            <a:spAutoFit/>
          </a:bodyPr>
          <a:lstStyle/>
          <a:p>
            <a:pPr algn="ctr">
              <a:lnSpc>
                <a:spcPct val="100000"/>
              </a:lnSpc>
              <a:spcBef>
                <a:spcPts val="940"/>
              </a:spcBef>
            </a:pPr>
            <a:r>
              <a:rPr sz="1200" b="1">
                <a:solidFill>
                  <a:schemeClr val="bg1">
                    <a:lumMod val="95000"/>
                  </a:schemeClr>
                </a:solidFill>
                <a:latin typeface="Arial"/>
                <a:cs typeface="Arial"/>
                <a:hlinkClick r:id="rId13" action="ppaction://hlinksldjump">
                  <a:extLst>
                    <a:ext uri="{A12FA001-AC4F-418D-AE19-62706E023703}">
                      <ahyp:hlinkClr xmlns:ahyp="http://schemas.microsoft.com/office/drawing/2018/hyperlinkcolor" val="tx"/>
                    </a:ext>
                  </a:extLst>
                </a:hlinkClick>
              </a:rPr>
              <a:t>Business</a:t>
            </a:r>
            <a:r>
              <a:rPr sz="1200" b="1" spc="-70">
                <a:solidFill>
                  <a:schemeClr val="bg1">
                    <a:lumMod val="95000"/>
                  </a:schemeClr>
                </a:solidFill>
                <a:latin typeface="Arial"/>
                <a:cs typeface="Arial"/>
                <a:hlinkClick r:id="rId13" action="ppaction://hlinksldjump">
                  <a:extLst>
                    <a:ext uri="{A12FA001-AC4F-418D-AE19-62706E023703}">
                      <ahyp:hlinkClr xmlns:ahyp="http://schemas.microsoft.com/office/drawing/2018/hyperlinkcolor" val="tx"/>
                    </a:ext>
                  </a:extLst>
                </a:hlinkClick>
              </a:rPr>
              <a:t> </a:t>
            </a:r>
            <a:r>
              <a:rPr sz="1200" b="1" spc="-10">
                <a:solidFill>
                  <a:schemeClr val="bg1">
                    <a:lumMod val="95000"/>
                  </a:schemeClr>
                </a:solidFill>
                <a:latin typeface="Arial"/>
                <a:cs typeface="Arial"/>
                <a:hlinkClick r:id="rId13" action="ppaction://hlinksldjump">
                  <a:extLst>
                    <a:ext uri="{A12FA001-AC4F-418D-AE19-62706E023703}">
                      <ahyp:hlinkClr xmlns:ahyp="http://schemas.microsoft.com/office/drawing/2018/hyperlinkcolor" val="tx"/>
                    </a:ext>
                  </a:extLst>
                </a:hlinkClick>
              </a:rPr>
              <a:t>Finance</a:t>
            </a:r>
            <a:endParaRPr sz="1200">
              <a:solidFill>
                <a:schemeClr val="bg1">
                  <a:lumMod val="95000"/>
                </a:schemeClr>
              </a:solidFill>
              <a:latin typeface="Arial"/>
              <a:cs typeface="Arial"/>
              <a:hlinkClick r:id="rId13" action="ppaction://hlinksldjump">
                <a:extLst>
                  <a:ext uri="{A12FA001-AC4F-418D-AE19-62706E023703}">
                    <ahyp:hlinkClr xmlns:ahyp="http://schemas.microsoft.com/office/drawing/2018/hyperlinkcolor" val="tx"/>
                  </a:ext>
                </a:extLst>
              </a:hlinkClick>
            </a:endParaRPr>
          </a:p>
          <a:p>
            <a:pPr algn="ctr">
              <a:lnSpc>
                <a:spcPct val="100000"/>
              </a:lnSpc>
            </a:pPr>
            <a:r>
              <a:rPr sz="1200" b="1" spc="-10">
                <a:solidFill>
                  <a:schemeClr val="bg1">
                    <a:lumMod val="95000"/>
                  </a:schemeClr>
                </a:solidFill>
                <a:latin typeface="Arial"/>
                <a:cs typeface="Arial"/>
                <a:hlinkClick r:id="rId13" action="ppaction://hlinksldjump">
                  <a:extLst>
                    <a:ext uri="{A12FA001-AC4F-418D-AE19-62706E023703}">
                      <ahyp:hlinkClr xmlns:ahyp="http://schemas.microsoft.com/office/drawing/2018/hyperlinkcolor" val="tx"/>
                    </a:ext>
                  </a:extLst>
                </a:hlinkClick>
              </a:rPr>
              <a:t>Manager</a:t>
            </a:r>
            <a:endParaRPr lang="en-GB" sz="1200" b="1" spc="-10">
              <a:solidFill>
                <a:schemeClr val="bg1">
                  <a:lumMod val="95000"/>
                </a:schemeClr>
              </a:solidFill>
              <a:latin typeface="Arial"/>
              <a:cs typeface="Arial"/>
              <a:hlinkClick r:id="rId13" action="ppaction://hlinksldjump">
                <a:extLst>
                  <a:ext uri="{A12FA001-AC4F-418D-AE19-62706E023703}">
                    <ahyp:hlinkClr xmlns:ahyp="http://schemas.microsoft.com/office/drawing/2018/hyperlinkcolor" val="tx"/>
                  </a:ext>
                </a:extLst>
              </a:hlinkClick>
            </a:endParaRPr>
          </a:p>
        </p:txBody>
      </p:sp>
      <p:sp>
        <p:nvSpPr>
          <p:cNvPr id="30" name="object 30"/>
          <p:cNvSpPr txBox="1"/>
          <p:nvPr/>
        </p:nvSpPr>
        <p:spPr>
          <a:xfrm>
            <a:off x="8156677" y="2700836"/>
            <a:ext cx="1620520" cy="490518"/>
          </a:xfrm>
          <a:prstGeom prst="rect">
            <a:avLst/>
          </a:prstGeom>
          <a:solidFill>
            <a:srgbClr val="00AFEF"/>
          </a:solidFill>
        </p:spPr>
        <p:txBody>
          <a:bodyPr vert="horz" wrap="square" lIns="0" tIns="120014" rIns="0" bIns="0" rtlCol="0" anchor="t">
            <a:spAutoFit/>
          </a:bodyPr>
          <a:lstStyle/>
          <a:p>
            <a:pPr marL="497205" marR="138430" indent="-347980">
              <a:lnSpc>
                <a:spcPct val="100000"/>
              </a:lnSpc>
              <a:spcBef>
                <a:spcPts val="944"/>
              </a:spcBef>
            </a:pPr>
            <a:r>
              <a:rPr sz="1200" b="1">
                <a:solidFill>
                  <a:schemeClr val="bg1">
                    <a:lumMod val="95000"/>
                  </a:schemeClr>
                </a:solidFill>
                <a:latin typeface="Arial"/>
                <a:cs typeface="Arial"/>
                <a:hlinkClick r:id="rId14" action="ppaction://hlinksldjump">
                  <a:extLst>
                    <a:ext uri="{A12FA001-AC4F-418D-AE19-62706E023703}">
                      <ahyp:hlinkClr xmlns:ahyp="http://schemas.microsoft.com/office/drawing/2018/hyperlinkcolor" val="tx"/>
                    </a:ext>
                  </a:extLst>
                </a:hlinkClick>
              </a:rPr>
              <a:t>Assistant</a:t>
            </a:r>
            <a:r>
              <a:rPr sz="1200" b="1" spc="-30">
                <a:solidFill>
                  <a:schemeClr val="bg1">
                    <a:lumMod val="95000"/>
                  </a:schemeClr>
                </a:solidFill>
                <a:latin typeface="Arial"/>
                <a:cs typeface="Arial"/>
                <a:hlinkClick r:id="rId14" action="ppaction://hlinksldjump">
                  <a:extLst>
                    <a:ext uri="{A12FA001-AC4F-418D-AE19-62706E023703}">
                      <ahyp:hlinkClr xmlns:ahyp="http://schemas.microsoft.com/office/drawing/2018/hyperlinkcolor" val="tx"/>
                    </a:ext>
                  </a:extLst>
                </a:hlinkClick>
              </a:rPr>
              <a:t> </a:t>
            </a:r>
            <a:r>
              <a:rPr sz="1200" b="1" spc="-10">
                <a:solidFill>
                  <a:schemeClr val="bg1">
                    <a:lumMod val="95000"/>
                  </a:schemeClr>
                </a:solidFill>
                <a:latin typeface="Arial"/>
                <a:cs typeface="Arial"/>
                <a:hlinkClick r:id="rId14" action="ppaction://hlinksldjump">
                  <a:extLst>
                    <a:ext uri="{A12FA001-AC4F-418D-AE19-62706E023703}">
                      <ahyp:hlinkClr xmlns:ahyp="http://schemas.microsoft.com/office/drawing/2018/hyperlinkcolor" val="tx"/>
                    </a:ext>
                  </a:extLst>
                </a:hlinkClick>
              </a:rPr>
              <a:t>Practice Manager</a:t>
            </a:r>
            <a:endParaRPr sz="1200">
              <a:solidFill>
                <a:schemeClr val="bg1">
                  <a:lumMod val="95000"/>
                </a:schemeClr>
              </a:solidFill>
              <a:latin typeface="Arial"/>
              <a:cs typeface="Arial"/>
              <a:hlinkClick r:id="rId14" action="ppaction://hlinksldjump">
                <a:extLst>
                  <a:ext uri="{A12FA001-AC4F-418D-AE19-62706E023703}">
                    <ahyp:hlinkClr xmlns:ahyp="http://schemas.microsoft.com/office/drawing/2018/hyperlinkcolor" val="tx"/>
                  </a:ext>
                </a:extLst>
              </a:hlinkClick>
            </a:endParaRPr>
          </a:p>
        </p:txBody>
      </p:sp>
      <p:sp>
        <p:nvSpPr>
          <p:cNvPr id="31" name="object 31"/>
          <p:cNvSpPr txBox="1"/>
          <p:nvPr/>
        </p:nvSpPr>
        <p:spPr>
          <a:xfrm>
            <a:off x="8158437" y="3327497"/>
            <a:ext cx="1620520" cy="589905"/>
          </a:xfrm>
          <a:prstGeom prst="rect">
            <a:avLst/>
          </a:prstGeom>
          <a:solidFill>
            <a:srgbClr val="00AFEF"/>
          </a:solidFill>
        </p:spPr>
        <p:txBody>
          <a:bodyPr vert="horz" wrap="square" lIns="0" tIns="35560" rIns="0" bIns="0" rtlCol="0" anchor="t">
            <a:spAutoFit/>
          </a:bodyPr>
          <a:lstStyle/>
          <a:p>
            <a:pPr>
              <a:lnSpc>
                <a:spcPct val="100000"/>
              </a:lnSpc>
              <a:spcBef>
                <a:spcPts val="280"/>
              </a:spcBef>
            </a:pPr>
            <a:endParaRPr sz="1200">
              <a:latin typeface="Times New Roman"/>
              <a:cs typeface="Times New Roman"/>
            </a:endParaRPr>
          </a:p>
          <a:p>
            <a:pPr marL="180340">
              <a:lnSpc>
                <a:spcPct val="100000"/>
              </a:lnSpc>
            </a:pPr>
            <a:r>
              <a:rPr sz="1200" b="1">
                <a:solidFill>
                  <a:schemeClr val="bg1">
                    <a:lumMod val="95000"/>
                  </a:schemeClr>
                </a:solidFill>
                <a:latin typeface="Arial"/>
                <a:cs typeface="Arial"/>
                <a:hlinkClick r:id="rId15" action="ppaction://hlinksldjump">
                  <a:extLst>
                    <a:ext uri="{A12FA001-AC4F-418D-AE19-62706E023703}">
                      <ahyp:hlinkClr xmlns:ahyp="http://schemas.microsoft.com/office/drawing/2018/hyperlinkcolor" val="tx"/>
                    </a:ext>
                  </a:extLst>
                </a:hlinkClick>
              </a:rPr>
              <a:t>Practice</a:t>
            </a:r>
            <a:r>
              <a:rPr sz="1200" b="1" spc="-25">
                <a:solidFill>
                  <a:schemeClr val="bg1">
                    <a:lumMod val="95000"/>
                  </a:schemeClr>
                </a:solidFill>
                <a:latin typeface="Arial"/>
                <a:cs typeface="Arial"/>
                <a:hlinkClick r:id="rId15" action="ppaction://hlinksldjump">
                  <a:extLst>
                    <a:ext uri="{A12FA001-AC4F-418D-AE19-62706E023703}">
                      <ahyp:hlinkClr xmlns:ahyp="http://schemas.microsoft.com/office/drawing/2018/hyperlinkcolor" val="tx"/>
                    </a:ext>
                  </a:extLst>
                </a:hlinkClick>
              </a:rPr>
              <a:t> </a:t>
            </a:r>
            <a:r>
              <a:rPr sz="1200" b="1" spc="-10">
                <a:solidFill>
                  <a:schemeClr val="bg1">
                    <a:lumMod val="95000"/>
                  </a:schemeClr>
                </a:solidFill>
                <a:latin typeface="Arial"/>
                <a:cs typeface="Arial"/>
                <a:hlinkClick r:id="rId15" action="ppaction://hlinksldjump">
                  <a:extLst>
                    <a:ext uri="{A12FA001-AC4F-418D-AE19-62706E023703}">
                      <ahyp:hlinkClr xmlns:ahyp="http://schemas.microsoft.com/office/drawing/2018/hyperlinkcolor" val="tx"/>
                    </a:ext>
                  </a:extLst>
                </a:hlinkClick>
              </a:rPr>
              <a:t>Manager</a:t>
            </a:r>
            <a:endParaRPr lang="en-GB" sz="1200" b="1" spc="-10">
              <a:solidFill>
                <a:schemeClr val="bg1">
                  <a:lumMod val="95000"/>
                </a:schemeClr>
              </a:solidFill>
              <a:latin typeface="Arial"/>
              <a:cs typeface="Arial"/>
              <a:hlinkClick r:id="rId15" action="ppaction://hlinksldjump">
                <a:extLst>
                  <a:ext uri="{A12FA001-AC4F-418D-AE19-62706E023703}">
                    <ahyp:hlinkClr xmlns:ahyp="http://schemas.microsoft.com/office/drawing/2018/hyperlinkcolor" val="tx"/>
                  </a:ext>
                </a:extLst>
              </a:hlinkClick>
            </a:endParaRPr>
          </a:p>
          <a:p>
            <a:pPr marL="180340">
              <a:lnSpc>
                <a:spcPct val="100000"/>
              </a:lnSpc>
            </a:pPr>
            <a:endParaRPr sz="1200">
              <a:solidFill>
                <a:schemeClr val="bg1">
                  <a:lumMod val="95000"/>
                </a:schemeClr>
              </a:solidFill>
              <a:latin typeface="Arial"/>
              <a:cs typeface="Arial"/>
              <a:hlinkClick r:id="rId15" action="ppaction://hlinksldjump">
                <a:extLst>
                  <a:ext uri="{A12FA001-AC4F-418D-AE19-62706E023703}">
                    <ahyp:hlinkClr xmlns:ahyp="http://schemas.microsoft.com/office/drawing/2018/hyperlinkcolor" val="tx"/>
                  </a:ext>
                </a:extLst>
              </a:hlinkClick>
            </a:endParaRPr>
          </a:p>
        </p:txBody>
      </p:sp>
      <p:sp>
        <p:nvSpPr>
          <p:cNvPr id="38" name="object 38"/>
          <p:cNvSpPr txBox="1"/>
          <p:nvPr/>
        </p:nvSpPr>
        <p:spPr>
          <a:xfrm>
            <a:off x="500888" y="4871515"/>
            <a:ext cx="1600200" cy="1322798"/>
          </a:xfrm>
          <a:prstGeom prst="rect">
            <a:avLst/>
          </a:prstGeom>
        </p:spPr>
        <p:txBody>
          <a:bodyPr vert="horz" wrap="square" lIns="0" tIns="12700" rIns="0" bIns="0" rtlCol="0" anchor="t">
            <a:spAutoFit/>
          </a:bodyPr>
          <a:lstStyle/>
          <a:p>
            <a:pPr marL="12700" marR="612140">
              <a:lnSpc>
                <a:spcPct val="141700"/>
              </a:lnSpc>
              <a:spcBef>
                <a:spcPts val="100"/>
              </a:spcBef>
            </a:pPr>
            <a:r>
              <a:rPr sz="1200" b="1">
                <a:solidFill>
                  <a:srgbClr val="202C3A"/>
                </a:solidFill>
                <a:latin typeface="Arial"/>
                <a:cs typeface="Arial"/>
              </a:rPr>
              <a:t>Key</a:t>
            </a:r>
            <a:r>
              <a:rPr sz="1200" b="1" spc="-35">
                <a:solidFill>
                  <a:srgbClr val="202C3A"/>
                </a:solidFill>
                <a:latin typeface="Arial"/>
                <a:cs typeface="Arial"/>
              </a:rPr>
              <a:t> </a:t>
            </a:r>
            <a:r>
              <a:rPr sz="1200" b="1">
                <a:solidFill>
                  <a:srgbClr val="202C3A"/>
                </a:solidFill>
                <a:latin typeface="Arial"/>
                <a:cs typeface="Arial"/>
              </a:rPr>
              <a:t>to</a:t>
            </a:r>
            <a:r>
              <a:rPr sz="1200" b="1" spc="-5">
                <a:solidFill>
                  <a:srgbClr val="202C3A"/>
                </a:solidFill>
                <a:latin typeface="Arial"/>
                <a:cs typeface="Arial"/>
              </a:rPr>
              <a:t> </a:t>
            </a:r>
            <a:r>
              <a:rPr sz="1200" b="1" spc="-10">
                <a:solidFill>
                  <a:srgbClr val="202C3A"/>
                </a:solidFill>
                <a:latin typeface="Arial"/>
                <a:cs typeface="Arial"/>
              </a:rPr>
              <a:t>roles </a:t>
            </a:r>
            <a:r>
              <a:rPr sz="1200" spc="-10">
                <a:solidFill>
                  <a:srgbClr val="202C3A"/>
                </a:solidFill>
                <a:latin typeface="Arial"/>
                <a:cs typeface="Arial"/>
              </a:rPr>
              <a:t>Administration Management</a:t>
            </a:r>
            <a:endParaRPr sz="1200">
              <a:latin typeface="Arial"/>
              <a:cs typeface="Arial"/>
            </a:endParaRPr>
          </a:p>
          <a:p>
            <a:pPr marL="12700">
              <a:lnSpc>
                <a:spcPct val="100000"/>
              </a:lnSpc>
              <a:spcBef>
                <a:spcPts val="600"/>
              </a:spcBef>
            </a:pPr>
            <a:r>
              <a:rPr sz="1200">
                <a:solidFill>
                  <a:srgbClr val="202C3A"/>
                </a:solidFill>
                <a:latin typeface="Arial"/>
                <a:cs typeface="Arial"/>
              </a:rPr>
              <a:t>Clinical</a:t>
            </a:r>
            <a:r>
              <a:rPr sz="1200" spc="-45">
                <a:solidFill>
                  <a:srgbClr val="202C3A"/>
                </a:solidFill>
                <a:latin typeface="Arial"/>
                <a:cs typeface="Arial"/>
              </a:rPr>
              <a:t> </a:t>
            </a:r>
            <a:r>
              <a:rPr sz="1200">
                <a:solidFill>
                  <a:srgbClr val="202C3A"/>
                </a:solidFill>
                <a:latin typeface="Arial"/>
                <a:cs typeface="Arial"/>
              </a:rPr>
              <a:t>/</a:t>
            </a:r>
            <a:r>
              <a:rPr sz="1200" spc="-70">
                <a:solidFill>
                  <a:srgbClr val="202C3A"/>
                </a:solidFill>
                <a:latin typeface="Arial"/>
                <a:cs typeface="Arial"/>
              </a:rPr>
              <a:t> </a:t>
            </a:r>
            <a:r>
              <a:rPr sz="1200" spc="-10">
                <a:solidFill>
                  <a:srgbClr val="202C3A"/>
                </a:solidFill>
                <a:latin typeface="Arial"/>
                <a:cs typeface="Arial"/>
              </a:rPr>
              <a:t>Administration</a:t>
            </a:r>
          </a:p>
          <a:p>
            <a:pPr marL="12700">
              <a:spcBef>
                <a:spcPts val="600"/>
              </a:spcBef>
            </a:pPr>
            <a:endParaRPr lang="en-GB" sz="1200" spc="-10">
              <a:solidFill>
                <a:srgbClr val="202C3A"/>
              </a:solidFill>
              <a:latin typeface="Arial"/>
              <a:cs typeface="Arial"/>
            </a:endParaRPr>
          </a:p>
        </p:txBody>
      </p:sp>
      <p:sp>
        <p:nvSpPr>
          <p:cNvPr id="39" name="object 39"/>
          <p:cNvSpPr/>
          <p:nvPr/>
        </p:nvSpPr>
        <p:spPr>
          <a:xfrm>
            <a:off x="269203" y="5087125"/>
            <a:ext cx="180340" cy="180340"/>
          </a:xfrm>
          <a:custGeom>
            <a:avLst/>
            <a:gdLst/>
            <a:ahLst/>
            <a:cxnLst/>
            <a:rect l="l" t="t" r="r" b="b"/>
            <a:pathLst>
              <a:path w="180340" h="180339">
                <a:moveTo>
                  <a:pt x="179832" y="0"/>
                </a:moveTo>
                <a:lnTo>
                  <a:pt x="0" y="0"/>
                </a:lnTo>
                <a:lnTo>
                  <a:pt x="0" y="179831"/>
                </a:lnTo>
                <a:lnTo>
                  <a:pt x="179832" y="179831"/>
                </a:lnTo>
                <a:lnTo>
                  <a:pt x="179832" y="0"/>
                </a:lnTo>
                <a:close/>
              </a:path>
            </a:pathLst>
          </a:custGeom>
          <a:solidFill>
            <a:srgbClr val="44247C"/>
          </a:solidFill>
        </p:spPr>
        <p:txBody>
          <a:bodyPr wrap="square" lIns="0" tIns="0" rIns="0" bIns="0" rtlCol="0"/>
          <a:lstStyle/>
          <a:p>
            <a:endParaRPr/>
          </a:p>
        </p:txBody>
      </p:sp>
      <p:sp>
        <p:nvSpPr>
          <p:cNvPr id="40" name="object 40"/>
          <p:cNvSpPr/>
          <p:nvPr/>
        </p:nvSpPr>
        <p:spPr>
          <a:xfrm>
            <a:off x="267046" y="5404989"/>
            <a:ext cx="180340" cy="180340"/>
          </a:xfrm>
          <a:custGeom>
            <a:avLst/>
            <a:gdLst/>
            <a:ahLst/>
            <a:cxnLst/>
            <a:rect l="l" t="t" r="r" b="b"/>
            <a:pathLst>
              <a:path w="180340" h="180339">
                <a:moveTo>
                  <a:pt x="179832" y="0"/>
                </a:moveTo>
                <a:lnTo>
                  <a:pt x="0" y="0"/>
                </a:lnTo>
                <a:lnTo>
                  <a:pt x="0" y="179831"/>
                </a:lnTo>
                <a:lnTo>
                  <a:pt x="179832" y="179831"/>
                </a:lnTo>
                <a:lnTo>
                  <a:pt x="179832" y="0"/>
                </a:lnTo>
                <a:close/>
              </a:path>
            </a:pathLst>
          </a:custGeom>
          <a:solidFill>
            <a:srgbClr val="00AFEF"/>
          </a:solidFill>
        </p:spPr>
        <p:txBody>
          <a:bodyPr wrap="square" lIns="0" tIns="0" rIns="0" bIns="0" rtlCol="0"/>
          <a:lstStyle/>
          <a:p>
            <a:endParaRPr/>
          </a:p>
        </p:txBody>
      </p:sp>
      <p:sp>
        <p:nvSpPr>
          <p:cNvPr id="41" name="object 41"/>
          <p:cNvSpPr/>
          <p:nvPr/>
        </p:nvSpPr>
        <p:spPr>
          <a:xfrm>
            <a:off x="268141" y="5675669"/>
            <a:ext cx="180340" cy="180340"/>
          </a:xfrm>
          <a:custGeom>
            <a:avLst/>
            <a:gdLst/>
            <a:ahLst/>
            <a:cxnLst/>
            <a:rect l="l" t="t" r="r" b="b"/>
            <a:pathLst>
              <a:path w="180340" h="180339">
                <a:moveTo>
                  <a:pt x="179832" y="0"/>
                </a:moveTo>
                <a:lnTo>
                  <a:pt x="0" y="0"/>
                </a:lnTo>
                <a:lnTo>
                  <a:pt x="0" y="179832"/>
                </a:lnTo>
                <a:lnTo>
                  <a:pt x="179832" y="179832"/>
                </a:lnTo>
                <a:lnTo>
                  <a:pt x="179832" y="0"/>
                </a:lnTo>
                <a:close/>
              </a:path>
            </a:pathLst>
          </a:custGeom>
          <a:solidFill>
            <a:srgbClr val="7B2854"/>
          </a:solidFill>
        </p:spPr>
        <p:txBody>
          <a:bodyPr wrap="square" lIns="0" tIns="0" rIns="0" bIns="0" rtlCol="0"/>
          <a:lstStyle/>
          <a:p>
            <a:endParaRPr/>
          </a:p>
        </p:txBody>
      </p:sp>
      <p:sp>
        <p:nvSpPr>
          <p:cNvPr id="42" name="object 42"/>
          <p:cNvSpPr txBox="1"/>
          <p:nvPr/>
        </p:nvSpPr>
        <p:spPr>
          <a:xfrm>
            <a:off x="4289505" y="3707419"/>
            <a:ext cx="1620520" cy="643766"/>
          </a:xfrm>
          <a:prstGeom prst="rect">
            <a:avLst/>
          </a:prstGeom>
          <a:solidFill>
            <a:srgbClr val="7B2854"/>
          </a:solidFill>
        </p:spPr>
        <p:txBody>
          <a:bodyPr vert="horz" wrap="square" lIns="0" tIns="119380" rIns="0" bIns="0" rtlCol="0" anchor="t">
            <a:spAutoFit/>
          </a:bodyPr>
          <a:lstStyle/>
          <a:p>
            <a:pPr marL="391160">
              <a:lnSpc>
                <a:spcPct val="100000"/>
              </a:lnSpc>
              <a:spcBef>
                <a:spcPts val="940"/>
              </a:spcBef>
            </a:pPr>
            <a:r>
              <a:rPr sz="1200" b="1" spc="-10">
                <a:solidFill>
                  <a:schemeClr val="bg1"/>
                </a:solidFill>
                <a:latin typeface="Arial"/>
                <a:cs typeface="Arial"/>
                <a:hlinkClick r:id="rId16" action="ppaction://hlinksldjump">
                  <a:extLst>
                    <a:ext uri="{A12FA001-AC4F-418D-AE19-62706E023703}">
                      <ahyp:hlinkClr xmlns:ahyp="http://schemas.microsoft.com/office/drawing/2018/hyperlinkcolor" val="tx"/>
                    </a:ext>
                  </a:extLst>
                </a:hlinkClick>
              </a:rPr>
              <a:t>Prescribing</a:t>
            </a:r>
            <a:endParaRPr sz="1200">
              <a:solidFill>
                <a:schemeClr val="bg1"/>
              </a:solidFill>
              <a:latin typeface="Arial"/>
              <a:cs typeface="Arial"/>
              <a:hlinkClick r:id="rId16" action="ppaction://hlinksldjump">
                <a:extLst>
                  <a:ext uri="{A12FA001-AC4F-418D-AE19-62706E023703}">
                    <ahyp:hlinkClr xmlns:ahyp="http://schemas.microsoft.com/office/drawing/2018/hyperlinkcolor" val="tx"/>
                  </a:ext>
                </a:extLst>
              </a:hlinkClick>
            </a:endParaRPr>
          </a:p>
          <a:p>
            <a:pPr marL="313055">
              <a:lnSpc>
                <a:spcPct val="100000"/>
              </a:lnSpc>
            </a:pPr>
            <a:r>
              <a:rPr sz="1200" b="1" spc="-10">
                <a:solidFill>
                  <a:schemeClr val="bg1"/>
                </a:solidFill>
                <a:latin typeface="Arial"/>
                <a:cs typeface="Arial"/>
                <a:hlinkClick r:id="rId16" action="ppaction://hlinksldjump">
                  <a:extLst>
                    <a:ext uri="{A12FA001-AC4F-418D-AE19-62706E023703}">
                      <ahyp:hlinkClr xmlns:ahyp="http://schemas.microsoft.com/office/drawing/2018/hyperlinkcolor" val="tx"/>
                    </a:ext>
                  </a:extLst>
                </a:hlinkClick>
              </a:rPr>
              <a:t>Administrator</a:t>
            </a:r>
            <a:endParaRPr lang="en-GB" sz="1200" b="1" spc="-10">
              <a:solidFill>
                <a:schemeClr val="bg1"/>
              </a:solidFill>
              <a:latin typeface="Arial"/>
              <a:cs typeface="Arial"/>
              <a:hlinkClick r:id="rId16" action="ppaction://hlinksldjump">
                <a:extLst>
                  <a:ext uri="{A12FA001-AC4F-418D-AE19-62706E023703}">
                    <ahyp:hlinkClr xmlns:ahyp="http://schemas.microsoft.com/office/drawing/2018/hyperlinkcolor" val="tx"/>
                  </a:ext>
                </a:extLst>
              </a:hlinkClick>
            </a:endParaRPr>
          </a:p>
          <a:p>
            <a:pPr marL="313055">
              <a:lnSpc>
                <a:spcPct val="100000"/>
              </a:lnSpc>
            </a:pPr>
            <a:endParaRPr sz="1000">
              <a:solidFill>
                <a:schemeClr val="bg1"/>
              </a:solidFill>
              <a:latin typeface="Arial"/>
              <a:cs typeface="Arial"/>
              <a:hlinkClick r:id="rId16" action="ppaction://hlinksldjump">
                <a:extLst>
                  <a:ext uri="{A12FA001-AC4F-418D-AE19-62706E023703}">
                    <ahyp:hlinkClr xmlns:ahyp="http://schemas.microsoft.com/office/drawing/2018/hyperlinkcolor" val="tx"/>
                  </a:ext>
                </a:extLst>
              </a:hlinkClick>
            </a:endParaRPr>
          </a:p>
        </p:txBody>
      </p:sp>
      <p:sp>
        <p:nvSpPr>
          <p:cNvPr id="56" name="object 56"/>
          <p:cNvSpPr txBox="1"/>
          <p:nvPr/>
        </p:nvSpPr>
        <p:spPr>
          <a:xfrm>
            <a:off x="10173461" y="6674611"/>
            <a:ext cx="1891030" cy="147955"/>
          </a:xfrm>
          <a:prstGeom prst="rect">
            <a:avLst/>
          </a:prstGeom>
        </p:spPr>
        <p:txBody>
          <a:bodyPr vert="horz" wrap="square" lIns="0" tIns="12700" rIns="0" bIns="0" rtlCol="0">
            <a:spAutoFit/>
          </a:bodyPr>
          <a:lstStyle/>
          <a:p>
            <a:pPr marL="12700">
              <a:lnSpc>
                <a:spcPct val="100000"/>
              </a:lnSpc>
              <a:spcBef>
                <a:spcPts val="100"/>
              </a:spcBef>
            </a:pPr>
            <a:r>
              <a:rPr sz="800" i="1">
                <a:solidFill>
                  <a:srgbClr val="7E7E7E"/>
                </a:solidFill>
                <a:latin typeface="Arial"/>
                <a:cs typeface="Arial"/>
              </a:rPr>
              <a:t>Not</a:t>
            </a:r>
            <a:r>
              <a:rPr sz="800" i="1" spc="-20">
                <a:solidFill>
                  <a:srgbClr val="7E7E7E"/>
                </a:solidFill>
                <a:latin typeface="Arial"/>
                <a:cs typeface="Arial"/>
              </a:rPr>
              <a:t> </a:t>
            </a:r>
            <a:r>
              <a:rPr sz="800" i="1">
                <a:solidFill>
                  <a:srgbClr val="7E7E7E"/>
                </a:solidFill>
                <a:latin typeface="Arial"/>
                <a:cs typeface="Arial"/>
              </a:rPr>
              <a:t>to</a:t>
            </a:r>
            <a:r>
              <a:rPr sz="800" i="1" spc="-25">
                <a:solidFill>
                  <a:srgbClr val="7E7E7E"/>
                </a:solidFill>
                <a:latin typeface="Arial"/>
                <a:cs typeface="Arial"/>
              </a:rPr>
              <a:t> </a:t>
            </a:r>
            <a:r>
              <a:rPr sz="800" i="1">
                <a:solidFill>
                  <a:srgbClr val="7E7E7E"/>
                </a:solidFill>
                <a:latin typeface="Arial"/>
                <a:cs typeface="Arial"/>
              </a:rPr>
              <a:t>be</a:t>
            </a:r>
            <a:r>
              <a:rPr sz="800" i="1" spc="-15">
                <a:solidFill>
                  <a:srgbClr val="7E7E7E"/>
                </a:solidFill>
                <a:latin typeface="Arial"/>
                <a:cs typeface="Arial"/>
              </a:rPr>
              <a:t> </a:t>
            </a:r>
            <a:r>
              <a:rPr sz="800" i="1">
                <a:solidFill>
                  <a:srgbClr val="7E7E7E"/>
                </a:solidFill>
                <a:latin typeface="Arial"/>
                <a:cs typeface="Arial"/>
              </a:rPr>
              <a:t>replicated</a:t>
            </a:r>
            <a:r>
              <a:rPr sz="800" i="1" spc="-25">
                <a:solidFill>
                  <a:srgbClr val="7E7E7E"/>
                </a:solidFill>
                <a:latin typeface="Arial"/>
                <a:cs typeface="Arial"/>
              </a:rPr>
              <a:t> </a:t>
            </a:r>
            <a:r>
              <a:rPr sz="800" i="1">
                <a:solidFill>
                  <a:srgbClr val="7E7E7E"/>
                </a:solidFill>
                <a:latin typeface="Arial"/>
                <a:cs typeface="Arial"/>
              </a:rPr>
              <a:t>without</a:t>
            </a:r>
            <a:r>
              <a:rPr sz="800" i="1" spc="-25">
                <a:solidFill>
                  <a:srgbClr val="7E7E7E"/>
                </a:solidFill>
                <a:latin typeface="Arial"/>
                <a:cs typeface="Arial"/>
              </a:rPr>
              <a:t> </a:t>
            </a:r>
            <a:r>
              <a:rPr sz="800" i="1">
                <a:solidFill>
                  <a:srgbClr val="7E7E7E"/>
                </a:solidFill>
                <a:latin typeface="Arial"/>
                <a:cs typeface="Arial"/>
              </a:rPr>
              <a:t>consent</a:t>
            </a:r>
            <a:r>
              <a:rPr sz="800" i="1" spc="-5">
                <a:solidFill>
                  <a:srgbClr val="7E7E7E"/>
                </a:solidFill>
                <a:latin typeface="Arial"/>
                <a:cs typeface="Arial"/>
              </a:rPr>
              <a:t> </a:t>
            </a:r>
            <a:r>
              <a:rPr sz="800" spc="-20">
                <a:solidFill>
                  <a:srgbClr val="7E7E7E"/>
                </a:solidFill>
                <a:latin typeface="Arial"/>
                <a:cs typeface="Arial"/>
              </a:rPr>
              <a:t>V2.2</a:t>
            </a:r>
            <a:endParaRPr sz="800">
              <a:latin typeface="Arial"/>
              <a:cs typeface="Arial"/>
            </a:endParaRPr>
          </a:p>
        </p:txBody>
      </p:sp>
      <p:pic>
        <p:nvPicPr>
          <p:cNvPr id="3" name="Picture 2" descr="A logo with colorful people&#10;&#10;Description automatically generated">
            <a:extLst>
              <a:ext uri="{FF2B5EF4-FFF2-40B4-BE49-F238E27FC236}">
                <a16:creationId xmlns:a16="http://schemas.microsoft.com/office/drawing/2014/main" id="{0AD1F0A3-1F37-1DD9-62D1-654E2CBE2767}"/>
              </a:ext>
            </a:extLst>
          </p:cNvPr>
          <p:cNvPicPr>
            <a:picLocks noChangeAspect="1"/>
          </p:cNvPicPr>
          <p:nvPr/>
        </p:nvPicPr>
        <p:blipFill>
          <a:blip r:embed="rId17"/>
          <a:stretch>
            <a:fillRect/>
          </a:stretch>
        </p:blipFill>
        <p:spPr>
          <a:xfrm>
            <a:off x="19477" y="45135"/>
            <a:ext cx="2150718" cy="1102969"/>
          </a:xfrm>
          <a:prstGeom prst="rect">
            <a:avLst/>
          </a:prstGeom>
          <a:ln>
            <a:noFill/>
          </a:ln>
        </p:spPr>
      </p:pic>
      <p:sp>
        <p:nvSpPr>
          <p:cNvPr id="5" name="Rectangle 4">
            <a:extLst>
              <a:ext uri="{FF2B5EF4-FFF2-40B4-BE49-F238E27FC236}">
                <a16:creationId xmlns:a16="http://schemas.microsoft.com/office/drawing/2014/main" id="{7F01D01B-9050-D6B1-090C-46EE97A50301}"/>
              </a:ext>
            </a:extLst>
          </p:cNvPr>
          <p:cNvSpPr/>
          <p:nvPr/>
        </p:nvSpPr>
        <p:spPr>
          <a:xfrm>
            <a:off x="4289505" y="4449730"/>
            <a:ext cx="1635117" cy="402839"/>
          </a:xfrm>
          <a:prstGeom prst="rect">
            <a:avLst/>
          </a:prstGeom>
          <a:solidFill>
            <a:srgbClr val="7B285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bg1"/>
                </a:solidFill>
                <a:latin typeface="Arial"/>
                <a:ea typeface="Calibri"/>
                <a:cs typeface="Calibri"/>
                <a:hlinkClick r:id="rId18" action="ppaction://hlinksldjump">
                  <a:extLst>
                    <a:ext uri="{A12FA001-AC4F-418D-AE19-62706E023703}">
                      <ahyp:hlinkClr xmlns:ahyp="http://schemas.microsoft.com/office/drawing/2018/hyperlinkcolor" val="tx"/>
                    </a:ext>
                  </a:extLst>
                </a:hlinkClick>
              </a:rPr>
              <a:t>General Practice Assistant (GPA)</a:t>
            </a:r>
            <a:endParaRPr lang="en-GB" sz="1200" b="1">
              <a:solidFill>
                <a:schemeClr val="bg1"/>
              </a:solidFill>
              <a:latin typeface="Arial"/>
              <a:ea typeface="Calibri"/>
              <a:cs typeface="Calibri"/>
            </a:endParaRPr>
          </a:p>
        </p:txBody>
      </p:sp>
      <p:sp>
        <p:nvSpPr>
          <p:cNvPr id="7" name="Rectangle 6">
            <a:extLst>
              <a:ext uri="{FF2B5EF4-FFF2-40B4-BE49-F238E27FC236}">
                <a16:creationId xmlns:a16="http://schemas.microsoft.com/office/drawing/2014/main" id="{9D793DF1-5180-B623-B476-C8596C261F2E}"/>
              </a:ext>
            </a:extLst>
          </p:cNvPr>
          <p:cNvSpPr/>
          <p:nvPr/>
        </p:nvSpPr>
        <p:spPr>
          <a:xfrm>
            <a:off x="10316191" y="5320683"/>
            <a:ext cx="1606606" cy="529292"/>
          </a:xfrm>
          <a:prstGeom prst="rect">
            <a:avLst/>
          </a:prstGeom>
          <a:solidFill>
            <a:srgbClr val="44247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a:latin typeface="Arial"/>
                <a:ea typeface="Calibri Light"/>
                <a:cs typeface="Arial"/>
                <a:hlinkClick r:id="rId19" action="ppaction://hlinksldjump">
                  <a:extLst>
                    <a:ext uri="{A12FA001-AC4F-418D-AE19-62706E023703}">
                      <ahyp:hlinkClr xmlns:ahyp="http://schemas.microsoft.com/office/drawing/2018/hyperlinkcolor" val="tx"/>
                    </a:ext>
                  </a:extLst>
                </a:hlinkClick>
              </a:rPr>
              <a:t>Digital &amp; Transformation Lead</a:t>
            </a:r>
            <a:endParaRPr lang="en-GB" sz="1200" b="1">
              <a:latin typeface="Arial"/>
              <a:ea typeface="Calibri Light"/>
              <a:cs typeface="Arial"/>
              <a:hlinkClick r:id="" action="ppaction://noaction">
                <a:extLst>
                  <a:ext uri="{A12FA001-AC4F-418D-AE19-62706E023703}">
                    <ahyp:hlinkClr xmlns:ahyp="http://schemas.microsoft.com/office/drawing/2018/hyperlinkcolor" val="tx"/>
                  </a:ext>
                </a:extLst>
              </a:hlinkClick>
            </a:endParaRPr>
          </a:p>
        </p:txBody>
      </p:sp>
      <p:sp>
        <p:nvSpPr>
          <p:cNvPr id="13" name="object 20">
            <a:extLst>
              <a:ext uri="{FF2B5EF4-FFF2-40B4-BE49-F238E27FC236}">
                <a16:creationId xmlns:a16="http://schemas.microsoft.com/office/drawing/2014/main" id="{9069F800-02A0-DD75-2971-8B83E79E92B9}"/>
              </a:ext>
            </a:extLst>
          </p:cNvPr>
          <p:cNvSpPr/>
          <p:nvPr/>
        </p:nvSpPr>
        <p:spPr>
          <a:xfrm>
            <a:off x="4295857" y="5642674"/>
            <a:ext cx="1620520" cy="611505"/>
          </a:xfrm>
          <a:custGeom>
            <a:avLst/>
            <a:gdLst/>
            <a:ahLst/>
            <a:cxnLst/>
            <a:rect l="l" t="t" r="r" b="b"/>
            <a:pathLst>
              <a:path w="1620520" h="611504">
                <a:moveTo>
                  <a:pt x="1620012" y="0"/>
                </a:moveTo>
                <a:lnTo>
                  <a:pt x="0" y="0"/>
                </a:lnTo>
                <a:lnTo>
                  <a:pt x="0" y="611124"/>
                </a:lnTo>
                <a:lnTo>
                  <a:pt x="1620012" y="611124"/>
                </a:lnTo>
                <a:lnTo>
                  <a:pt x="1620012" y="0"/>
                </a:lnTo>
                <a:close/>
              </a:path>
            </a:pathLst>
          </a:custGeom>
          <a:solidFill>
            <a:srgbClr val="7B2854"/>
          </a:solidFill>
        </p:spPr>
        <p:txBody>
          <a:bodyPr wrap="square" lIns="0" tIns="0" rIns="0" bIns="0" rtlCol="0"/>
          <a:lstStyle/>
          <a:p>
            <a:pPr algn="ctr">
              <a:lnSpc>
                <a:spcPct val="250000"/>
              </a:lnSpc>
            </a:pPr>
            <a:r>
              <a:rPr lang="en-GB" sz="1100" b="1">
                <a:solidFill>
                  <a:schemeClr val="bg1"/>
                </a:solidFill>
                <a:latin typeface="Arial" panose="020B0604020202020204" pitchFamily="34" charset="0"/>
                <a:cs typeface="Arial" panose="020B0604020202020204" pitchFamily="34" charset="0"/>
                <a:hlinkClick r:id="rId20" action="ppaction://hlinksldjump">
                  <a:extLst>
                    <a:ext uri="{A12FA001-AC4F-418D-AE19-62706E023703}">
                      <ahyp:hlinkClr xmlns:ahyp="http://schemas.microsoft.com/office/drawing/2018/hyperlinkcolor" val="tx"/>
                    </a:ext>
                  </a:extLst>
                </a:hlinkClick>
              </a:rPr>
              <a:t>Phlebotomist</a:t>
            </a:r>
            <a:endParaRPr sz="1100" b="1">
              <a:solidFill>
                <a:schemeClr val="bg1"/>
              </a:solidFill>
              <a:latin typeface="Arial" panose="020B0604020202020204" pitchFamily="34" charset="0"/>
              <a:cs typeface="Arial" panose="020B0604020202020204" pitchFamily="34" charset="0"/>
            </a:endParaRPr>
          </a:p>
        </p:txBody>
      </p:sp>
      <p:cxnSp>
        <p:nvCxnSpPr>
          <p:cNvPr id="29" name="Straight Connector 28">
            <a:extLst>
              <a:ext uri="{FF2B5EF4-FFF2-40B4-BE49-F238E27FC236}">
                <a16:creationId xmlns:a16="http://schemas.microsoft.com/office/drawing/2014/main" id="{B3115437-E653-7CEA-0455-A6F39BA8E936}"/>
              </a:ext>
            </a:extLst>
          </p:cNvPr>
          <p:cNvCxnSpPr/>
          <p:nvPr/>
        </p:nvCxnSpPr>
        <p:spPr>
          <a:xfrm>
            <a:off x="4017818" y="997008"/>
            <a:ext cx="0" cy="5461934"/>
          </a:xfrm>
          <a:prstGeom prst="line">
            <a:avLst/>
          </a:prstGeom>
        </p:spPr>
        <p:style>
          <a:lnRef idx="1">
            <a:schemeClr val="accent5"/>
          </a:lnRef>
          <a:fillRef idx="0">
            <a:schemeClr val="accent5"/>
          </a:fillRef>
          <a:effectRef idx="0">
            <a:schemeClr val="accent5"/>
          </a:effectRef>
          <a:fontRef idx="minor">
            <a:schemeClr val="tx1"/>
          </a:fontRef>
        </p:style>
      </p:cxnSp>
      <p:cxnSp>
        <p:nvCxnSpPr>
          <p:cNvPr id="37" name="Straight Connector 36">
            <a:extLst>
              <a:ext uri="{FF2B5EF4-FFF2-40B4-BE49-F238E27FC236}">
                <a16:creationId xmlns:a16="http://schemas.microsoft.com/office/drawing/2014/main" id="{4D87799D-6C05-133F-DB6C-3C9ADD4A9F15}"/>
              </a:ext>
            </a:extLst>
          </p:cNvPr>
          <p:cNvCxnSpPr/>
          <p:nvPr/>
        </p:nvCxnSpPr>
        <p:spPr>
          <a:xfrm>
            <a:off x="7850909" y="997008"/>
            <a:ext cx="0" cy="5461934"/>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6AD8ECD-A051-6DAA-6C15-F42870D34DB2}"/>
              </a:ext>
            </a:extLst>
          </p:cNvPr>
          <p:cNvCxnSpPr>
            <a:cxnSpLocks/>
          </p:cNvCxnSpPr>
          <p:nvPr/>
        </p:nvCxnSpPr>
        <p:spPr>
          <a:xfrm>
            <a:off x="10136352" y="997008"/>
            <a:ext cx="23063" cy="5336069"/>
          </a:xfrm>
          <a:prstGeom prst="line">
            <a:avLst/>
          </a:prstGeom>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3648A66A-5DF9-CB72-0ACB-4E528D76E739}"/>
              </a:ext>
            </a:extLst>
          </p:cNvPr>
          <p:cNvSpPr/>
          <p:nvPr/>
        </p:nvSpPr>
        <p:spPr>
          <a:xfrm>
            <a:off x="4289505" y="1644670"/>
            <a:ext cx="1590936" cy="484961"/>
          </a:xfrm>
          <a:prstGeom prst="rect">
            <a:avLst/>
          </a:prstGeom>
          <a:solidFill>
            <a:srgbClr val="00AFE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bg1"/>
                </a:solidFill>
                <a:latin typeface="Arial" panose="020B0604020202020204" pitchFamily="34" charset="0"/>
                <a:cs typeface="Arial" panose="020B0604020202020204" pitchFamily="34" charset="0"/>
                <a:hlinkClick r:id="rId21" action="ppaction://hlinksldjump">
                  <a:extLst>
                    <a:ext uri="{A12FA001-AC4F-418D-AE19-62706E023703}">
                      <ahyp:hlinkClr xmlns:ahyp="http://schemas.microsoft.com/office/drawing/2018/hyperlinkcolor" val="tx"/>
                    </a:ext>
                  </a:extLst>
                </a:hlinkClick>
              </a:rPr>
              <a:t>Reception Manager</a:t>
            </a:r>
            <a:endParaRPr lang="en-GB" sz="1200" b="1">
              <a:solidFill>
                <a:schemeClr val="bg1"/>
              </a:solidFill>
              <a:latin typeface="Arial" panose="020B0604020202020204" pitchFamily="34" charset="0"/>
              <a:cs typeface="Arial" panose="020B0604020202020204" pitchFamily="34" charset="0"/>
            </a:endParaRPr>
          </a:p>
          <a:p>
            <a:pPr algn="ctr"/>
            <a:endParaRPr lang="en-GB" sz="1200"/>
          </a:p>
        </p:txBody>
      </p:sp>
      <p:sp>
        <p:nvSpPr>
          <p:cNvPr id="6" name="Rectangle 5">
            <a:extLst>
              <a:ext uri="{FF2B5EF4-FFF2-40B4-BE49-F238E27FC236}">
                <a16:creationId xmlns:a16="http://schemas.microsoft.com/office/drawing/2014/main" id="{1A0E3679-DA84-CD01-992B-6EA8DEEEE218}"/>
              </a:ext>
            </a:extLst>
          </p:cNvPr>
          <p:cNvSpPr/>
          <p:nvPr/>
        </p:nvSpPr>
        <p:spPr>
          <a:xfrm>
            <a:off x="8164984" y="4650164"/>
            <a:ext cx="1592725" cy="535672"/>
          </a:xfrm>
          <a:prstGeom prst="rect">
            <a:avLst/>
          </a:prstGeom>
          <a:solidFill>
            <a:srgbClr val="00A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bg1"/>
                </a:solidFill>
                <a:latin typeface="Arial" panose="020B0604020202020204" pitchFamily="34" charset="0"/>
                <a:cs typeface="Arial" panose="020B0604020202020204" pitchFamily="34" charset="0"/>
                <a:hlinkClick r:id="rId22" action="ppaction://hlinksldjump">
                  <a:extLst>
                    <a:ext uri="{A12FA001-AC4F-418D-AE19-62706E023703}">
                      <ahyp:hlinkClr xmlns:ahyp="http://schemas.microsoft.com/office/drawing/2018/hyperlinkcolor" val="tx"/>
                    </a:ext>
                  </a:extLst>
                </a:hlinkClick>
              </a:rPr>
              <a:t>Quality Manager/Patient Safety</a:t>
            </a:r>
            <a:endParaRPr lang="en-GB" sz="1200" b="1">
              <a:solidFill>
                <a:schemeClr val="bg1"/>
              </a:solidFill>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C27B0DC9-C145-1206-E176-19AD75E4710E}"/>
              </a:ext>
            </a:extLst>
          </p:cNvPr>
          <p:cNvSpPr>
            <a:spLocks/>
          </p:cNvSpPr>
          <p:nvPr/>
        </p:nvSpPr>
        <p:spPr>
          <a:xfrm>
            <a:off x="172035" y="6496603"/>
            <a:ext cx="1473620" cy="3306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bg1"/>
                </a:solidFill>
                <a:latin typeface="Arial" panose="020B0604020202020204" pitchFamily="34" charset="0"/>
                <a:cs typeface="Arial" panose="020B0604020202020204" pitchFamily="34" charset="0"/>
                <a:hlinkClick r:id="rId23" action="ppaction://hlinksldjump"/>
              </a:rPr>
              <a:t>Medical Roles</a:t>
            </a:r>
            <a:endParaRPr lang="en-GB" sz="1000" b="1">
              <a:solidFill>
                <a:schemeClr val="bg1"/>
              </a:solidFill>
              <a:latin typeface="Arial" panose="020B0604020202020204" pitchFamily="34" charset="0"/>
              <a:cs typeface="Arial" panose="020B0604020202020204" pitchFamily="34" charset="0"/>
            </a:endParaRPr>
          </a:p>
        </p:txBody>
      </p:sp>
      <p:sp>
        <p:nvSpPr>
          <p:cNvPr id="32" name="Rectangle 31">
            <a:hlinkClick r:id="rId24" action="ppaction://hlinksldjump"/>
            <a:extLst>
              <a:ext uri="{FF2B5EF4-FFF2-40B4-BE49-F238E27FC236}">
                <a16:creationId xmlns:a16="http://schemas.microsoft.com/office/drawing/2014/main" id="{0FD50701-778C-CD7E-C69E-4392FDE06B49}"/>
              </a:ext>
            </a:extLst>
          </p:cNvPr>
          <p:cNvSpPr>
            <a:spLocks/>
          </p:cNvSpPr>
          <p:nvPr/>
        </p:nvSpPr>
        <p:spPr>
          <a:xfrm>
            <a:off x="1716094" y="6490508"/>
            <a:ext cx="1481941" cy="3212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291EFF"/>
                </a:solidFill>
                <a:latin typeface="Arial" panose="020B0604020202020204" pitchFamily="34" charset="0"/>
                <a:cs typeface="Arial" panose="020B0604020202020204" pitchFamily="34" charset="0"/>
                <a:hlinkClick r:id="rId24" action="ppaction://hlinksldjump">
                  <a:extLst>
                    <a:ext uri="{A12FA001-AC4F-418D-AE19-62706E023703}">
                      <ahyp:hlinkClr xmlns:ahyp="http://schemas.microsoft.com/office/drawing/2018/hyperlinkcolor" val="tx"/>
                    </a:ext>
                  </a:extLst>
                </a:hlinkClick>
              </a:rPr>
              <a:t>Non-Clinical Roles</a:t>
            </a:r>
            <a:endParaRPr lang="en-GB" sz="1000" b="1">
              <a:solidFill>
                <a:srgbClr val="291EFF"/>
              </a:solidFill>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2F49A5CD-2EAD-A00C-6A6E-82CAB73D1CE2}"/>
              </a:ext>
            </a:extLst>
          </p:cNvPr>
          <p:cNvSpPr>
            <a:spLocks/>
          </p:cNvSpPr>
          <p:nvPr/>
        </p:nvSpPr>
        <p:spPr>
          <a:xfrm>
            <a:off x="3278236" y="6481631"/>
            <a:ext cx="1485378" cy="32231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latin typeface="Arial" panose="020B0604020202020204" pitchFamily="34" charset="0"/>
                <a:cs typeface="Arial" panose="020B0604020202020204" pitchFamily="34" charset="0"/>
                <a:hlinkClick r:id="rId25" action="ppaction://hlinksldjump"/>
              </a:rPr>
              <a:t>AHP</a:t>
            </a:r>
            <a:endParaRPr lang="en-GB" sz="1000" b="1">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CE50FA7A-3FB1-7626-5660-0010011F4F65}"/>
              </a:ext>
            </a:extLst>
          </p:cNvPr>
          <p:cNvSpPr>
            <a:spLocks/>
          </p:cNvSpPr>
          <p:nvPr/>
        </p:nvSpPr>
        <p:spPr>
          <a:xfrm>
            <a:off x="4843815" y="6481631"/>
            <a:ext cx="1445623" cy="3212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latin typeface="Arial" panose="020B0604020202020204" pitchFamily="34" charset="0"/>
                <a:cs typeface="Arial" panose="020B0604020202020204" pitchFamily="34" charset="0"/>
                <a:hlinkClick r:id="rId26" action="ppaction://hlinksldjump"/>
              </a:rPr>
              <a:t>Nursing Roles</a:t>
            </a:r>
            <a:endParaRPr lang="en-GB" sz="1000" b="1">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50B9C122-B1D2-B577-130A-365EFFA6B840}"/>
              </a:ext>
            </a:extLst>
          </p:cNvPr>
          <p:cNvSpPr>
            <a:spLocks/>
          </p:cNvSpPr>
          <p:nvPr/>
        </p:nvSpPr>
        <p:spPr>
          <a:xfrm>
            <a:off x="6383919" y="6490508"/>
            <a:ext cx="1466990" cy="3212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latin typeface="Arial" panose="020B0604020202020204" pitchFamily="34" charset="0"/>
                <a:cs typeface="Arial" panose="020B0604020202020204" pitchFamily="34" charset="0"/>
                <a:hlinkClick r:id="rId27" action="ppaction://hlinksldjump"/>
              </a:rPr>
              <a:t>Personalised Care Roles</a:t>
            </a:r>
            <a:endParaRPr lang="en-GB" sz="1000" b="1">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4E3720F8-8406-BD3B-E55F-36366ED886C1}"/>
              </a:ext>
            </a:extLst>
          </p:cNvPr>
          <p:cNvSpPr>
            <a:spLocks/>
          </p:cNvSpPr>
          <p:nvPr/>
        </p:nvSpPr>
        <p:spPr>
          <a:xfrm>
            <a:off x="7945390" y="6493051"/>
            <a:ext cx="1503775" cy="32951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latin typeface="Arial" panose="020B0604020202020204" pitchFamily="34" charset="0"/>
                <a:cs typeface="Arial" panose="020B0604020202020204" pitchFamily="34" charset="0"/>
                <a:hlinkClick r:id="rId28" action="ppaction://hlinksldjump"/>
              </a:rPr>
              <a:t>Pharmacy Roles</a:t>
            </a:r>
            <a:endParaRPr lang="en-GB" sz="1000" b="1">
              <a:latin typeface="Arial" panose="020B0604020202020204" pitchFamily="34" charset="0"/>
              <a:cs typeface="Arial" panose="020B0604020202020204" pitchFamily="34" charset="0"/>
            </a:endParaRPr>
          </a:p>
        </p:txBody>
      </p:sp>
      <p:sp>
        <p:nvSpPr>
          <p:cNvPr id="43" name="Rectangle 42">
            <a:extLst>
              <a:ext uri="{FF2B5EF4-FFF2-40B4-BE49-F238E27FC236}">
                <a16:creationId xmlns:a16="http://schemas.microsoft.com/office/drawing/2014/main" id="{71A7505F-349B-0281-8C8F-45EEAF56CE32}"/>
              </a:ext>
            </a:extLst>
          </p:cNvPr>
          <p:cNvSpPr/>
          <p:nvPr/>
        </p:nvSpPr>
        <p:spPr>
          <a:xfrm>
            <a:off x="9543646" y="6501324"/>
            <a:ext cx="1525322" cy="3212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291EFF"/>
                </a:solidFill>
                <a:latin typeface="Arial" panose="020B0604020202020204" pitchFamily="34" charset="0"/>
                <a:cs typeface="Arial" panose="020B0604020202020204" pitchFamily="34" charset="0"/>
                <a:hlinkClick r:id="rId29" action="ppaction://hlinksldjump">
                  <a:extLst>
                    <a:ext uri="{A12FA001-AC4F-418D-AE19-62706E023703}">
                      <ahyp:hlinkClr xmlns:ahyp="http://schemas.microsoft.com/office/drawing/2018/hyperlinkcolor" val="tx"/>
                    </a:ext>
                  </a:extLst>
                </a:hlinkClick>
              </a:rPr>
              <a:t>Health &amp; Wellbeing</a:t>
            </a:r>
            <a:endParaRPr lang="en-GB" sz="1000" b="1">
              <a:solidFill>
                <a:srgbClr val="291EFF"/>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142090" y="1791216"/>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3" name="object 3"/>
          <p:cNvSpPr/>
          <p:nvPr/>
        </p:nvSpPr>
        <p:spPr>
          <a:xfrm>
            <a:off x="2537841" y="2416816"/>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4" name="object 4"/>
          <p:cNvSpPr txBox="1"/>
          <p:nvPr/>
        </p:nvSpPr>
        <p:spPr>
          <a:xfrm>
            <a:off x="5502909" y="1852634"/>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 name="object 5"/>
          <p:cNvSpPr txBox="1"/>
          <p:nvPr/>
        </p:nvSpPr>
        <p:spPr>
          <a:xfrm>
            <a:off x="7432038" y="1846833"/>
            <a:ext cx="2120900" cy="444352"/>
          </a:xfrm>
          <a:prstGeom prst="rect">
            <a:avLst/>
          </a:prstGeom>
        </p:spPr>
        <p:txBody>
          <a:bodyPr vert="horz" wrap="square" lIns="0" tIns="13335" rIns="0" bIns="0" rtlCol="0" anchor="t">
            <a:spAutoFit/>
          </a:bodyPr>
          <a:lstStyle/>
          <a:p>
            <a:pPr marL="12700" marR="5080" indent="-1270" algn="ctr">
              <a:lnSpc>
                <a:spcPct val="100000"/>
              </a:lnSpc>
              <a:spcBef>
                <a:spcPts val="105"/>
              </a:spcBef>
            </a:pPr>
            <a:r>
              <a:rPr lang="en-GB" sz="1400" spc="-10">
                <a:solidFill>
                  <a:srgbClr val="202C3A"/>
                </a:solidFill>
                <a:latin typeface="Arial Black"/>
                <a:cs typeface="Arial Black"/>
              </a:rPr>
              <a:t>Supervision</a:t>
            </a:r>
            <a:r>
              <a:rPr sz="1400" spc="-10">
                <a:solidFill>
                  <a:srgbClr val="202C3A"/>
                </a:solidFill>
                <a:latin typeface="Arial Black"/>
                <a:cs typeface="Arial Black"/>
              </a:rPr>
              <a:t> requirements</a:t>
            </a:r>
            <a:endParaRPr sz="1400">
              <a:latin typeface="Arial Black"/>
              <a:cs typeface="Arial Black"/>
            </a:endParaRPr>
          </a:p>
        </p:txBody>
      </p:sp>
      <p:sp>
        <p:nvSpPr>
          <p:cNvPr id="6" name="object 6"/>
          <p:cNvSpPr txBox="1"/>
          <p:nvPr/>
        </p:nvSpPr>
        <p:spPr>
          <a:xfrm>
            <a:off x="10199752" y="1821930"/>
            <a:ext cx="1743709" cy="444352"/>
          </a:xfrm>
          <a:prstGeom prst="rect">
            <a:avLst/>
          </a:prstGeom>
        </p:spPr>
        <p:txBody>
          <a:bodyPr vert="horz" wrap="square" lIns="0" tIns="13335" rIns="0" bIns="0" rtlCol="0">
            <a:spAutoFit/>
          </a:bodyPr>
          <a:lstStyle/>
          <a:p>
            <a:pPr marL="12700" marR="5080" indent="-3810" algn="ctr">
              <a:lnSpc>
                <a:spcPct val="100000"/>
              </a:lnSpc>
              <a:spcBef>
                <a:spcPts val="105"/>
              </a:spcBef>
            </a:pPr>
            <a:r>
              <a:rPr lang="en-GB" sz="1400">
                <a:solidFill>
                  <a:srgbClr val="202C3A"/>
                </a:solidFill>
                <a:latin typeface="Arial Black"/>
                <a:cs typeface="Arial Black"/>
              </a:rPr>
              <a:t>Key roles and responsibilities</a:t>
            </a:r>
            <a:endParaRPr sz="1400">
              <a:latin typeface="Arial Black"/>
              <a:cs typeface="Arial Black"/>
            </a:endParaRPr>
          </a:p>
        </p:txBody>
      </p:sp>
      <p:pic>
        <p:nvPicPr>
          <p:cNvPr id="8" name="object 8"/>
          <p:cNvPicPr/>
          <p:nvPr/>
        </p:nvPicPr>
        <p:blipFill>
          <a:blip r:embed="rId2" cstate="print"/>
          <a:stretch>
            <a:fillRect/>
          </a:stretch>
        </p:blipFill>
        <p:spPr>
          <a:xfrm>
            <a:off x="5788786" y="1109875"/>
            <a:ext cx="722376" cy="720851"/>
          </a:xfrm>
          <a:prstGeom prst="rect">
            <a:avLst/>
          </a:prstGeom>
        </p:spPr>
      </p:pic>
      <p:pic>
        <p:nvPicPr>
          <p:cNvPr id="9" name="object 9"/>
          <p:cNvPicPr/>
          <p:nvPr/>
        </p:nvPicPr>
        <p:blipFill>
          <a:blip r:embed="rId3" cstate="print"/>
          <a:stretch>
            <a:fillRect/>
          </a:stretch>
        </p:blipFill>
        <p:spPr>
          <a:xfrm>
            <a:off x="3433380" y="1113278"/>
            <a:ext cx="720851" cy="719327"/>
          </a:xfrm>
          <a:prstGeom prst="rect">
            <a:avLst/>
          </a:prstGeom>
        </p:spPr>
      </p:pic>
      <p:pic>
        <p:nvPicPr>
          <p:cNvPr id="10" name="object 10"/>
          <p:cNvPicPr/>
          <p:nvPr/>
        </p:nvPicPr>
        <p:blipFill>
          <a:blip r:embed="rId4" cstate="print"/>
          <a:stretch>
            <a:fillRect/>
          </a:stretch>
        </p:blipFill>
        <p:spPr>
          <a:xfrm>
            <a:off x="10488994" y="1042954"/>
            <a:ext cx="722376" cy="720851"/>
          </a:xfrm>
          <a:prstGeom prst="rect">
            <a:avLst/>
          </a:prstGeom>
        </p:spPr>
      </p:pic>
      <p:pic>
        <p:nvPicPr>
          <p:cNvPr id="11" name="object 11"/>
          <p:cNvPicPr/>
          <p:nvPr/>
        </p:nvPicPr>
        <p:blipFill>
          <a:blip r:embed="rId5" cstate="print"/>
          <a:stretch>
            <a:fillRect/>
          </a:stretch>
        </p:blipFill>
        <p:spPr>
          <a:xfrm>
            <a:off x="8132063" y="1058957"/>
            <a:ext cx="720851" cy="720851"/>
          </a:xfrm>
          <a:prstGeom prst="rect">
            <a:avLst/>
          </a:prstGeom>
        </p:spPr>
      </p:pic>
      <p:sp>
        <p:nvSpPr>
          <p:cNvPr id="14" name="object 14"/>
          <p:cNvSpPr txBox="1"/>
          <p:nvPr/>
        </p:nvSpPr>
        <p:spPr>
          <a:xfrm>
            <a:off x="7744685" y="4552880"/>
            <a:ext cx="2120901" cy="1090042"/>
          </a:xfrm>
          <a:prstGeom prst="rect">
            <a:avLst/>
          </a:prstGeom>
        </p:spPr>
        <p:txBody>
          <a:bodyPr vert="horz" wrap="square" lIns="0" tIns="12700" rIns="0" bIns="0" rtlCol="0" anchor="t">
            <a:spAutoFit/>
          </a:bodyPr>
          <a:lstStyle/>
          <a:p>
            <a:pPr marL="12700" marR="5080" indent="1905" algn="l">
              <a:lnSpc>
                <a:spcPct val="100000"/>
              </a:lnSpc>
              <a:spcBef>
                <a:spcPts val="100"/>
              </a:spcBef>
            </a:pPr>
            <a:r>
              <a:rPr sz="1000" u="sng" spc="-10">
                <a:solidFill>
                  <a:srgbClr val="0000FF"/>
                </a:solidFill>
                <a:uFill>
                  <a:solidFill>
                    <a:srgbClr val="1F5AA4"/>
                  </a:solidFill>
                </a:uFill>
                <a:latin typeface="Arial"/>
                <a:cs typeface="Arial"/>
                <a:hlinkClick r:id="rId6">
                  <a:extLst>
                    <a:ext uri="{A12FA001-AC4F-418D-AE19-62706E023703}">
                      <ahyp:hlinkClr xmlns:ahyp="http://schemas.microsoft.com/office/drawing/2018/hyperlinkcolor" val="tx"/>
                    </a:ext>
                  </a:extLst>
                </a:hlinkClick>
              </a:rPr>
              <a:t>www.bpp.com/courses/leaders</a:t>
            </a:r>
            <a:r>
              <a:rPr sz="1000" spc="-10">
                <a:solidFill>
                  <a:srgbClr val="0000FF"/>
                </a:solidFill>
                <a:latin typeface="Arial"/>
                <a:cs typeface="Arial"/>
              </a:rPr>
              <a:t> </a:t>
            </a:r>
            <a:r>
              <a:rPr sz="1000" u="sng">
                <a:solidFill>
                  <a:srgbClr val="0000FF"/>
                </a:solidFill>
                <a:uFill>
                  <a:solidFill>
                    <a:srgbClr val="1F5AA4"/>
                  </a:solidFill>
                </a:uFill>
                <a:latin typeface="Arial"/>
                <a:cs typeface="Arial"/>
                <a:hlinkClick r:id="rId6">
                  <a:extLst>
                    <a:ext uri="{A12FA001-AC4F-418D-AE19-62706E023703}">
                      <ahyp:hlinkClr xmlns:ahyp="http://schemas.microsoft.com/office/drawing/2018/hyperlinkcolor" val="tx"/>
                    </a:ext>
                  </a:extLst>
                </a:hlinkClick>
              </a:rPr>
              <a:t>hip-</a:t>
            </a:r>
            <a:r>
              <a:rPr sz="1000" u="sng" spc="-20">
                <a:solidFill>
                  <a:srgbClr val="0000FF"/>
                </a:solidFill>
                <a:uFill>
                  <a:solidFill>
                    <a:srgbClr val="1F5AA4"/>
                  </a:solidFill>
                </a:uFill>
                <a:latin typeface="Arial"/>
                <a:cs typeface="Arial"/>
                <a:hlinkClick r:id="rId6">
                  <a:extLst>
                    <a:ext uri="{A12FA001-AC4F-418D-AE19-62706E023703}">
                      <ahyp:hlinkClr xmlns:ahyp="http://schemas.microsoft.com/office/drawing/2018/hyperlinkcolor" val="tx"/>
                    </a:ext>
                  </a:extLst>
                </a:hlinkClick>
              </a:rPr>
              <a:t>and-</a:t>
            </a:r>
            <a:r>
              <a:rPr sz="1000" spc="-20">
                <a:solidFill>
                  <a:srgbClr val="0000FF"/>
                </a:solidFill>
                <a:latin typeface="Arial"/>
                <a:cs typeface="Arial"/>
              </a:rPr>
              <a:t> </a:t>
            </a:r>
            <a:r>
              <a:rPr sz="1000" u="sng" spc="-10">
                <a:solidFill>
                  <a:srgbClr val="0000FF"/>
                </a:solidFill>
                <a:uFill>
                  <a:solidFill>
                    <a:srgbClr val="1F5AA4"/>
                  </a:solidFill>
                </a:uFill>
                <a:latin typeface="Arial"/>
                <a:cs typeface="Arial"/>
                <a:hlinkClick r:id="rId6">
                  <a:extLst>
                    <a:ext uri="{A12FA001-AC4F-418D-AE19-62706E023703}">
                      <ahyp:hlinkClr xmlns:ahyp="http://schemas.microsoft.com/office/drawing/2018/hyperlinkcolor" val="tx"/>
                    </a:ext>
                  </a:extLst>
                </a:hlinkClick>
              </a:rPr>
              <a:t>management/apprenticeships/s</a:t>
            </a:r>
            <a:r>
              <a:rPr sz="1000" spc="-10">
                <a:solidFill>
                  <a:srgbClr val="0000FF"/>
                </a:solidFill>
                <a:latin typeface="Arial"/>
                <a:cs typeface="Arial"/>
              </a:rPr>
              <a:t> </a:t>
            </a:r>
            <a:r>
              <a:rPr sz="1000" u="sng" spc="-10" err="1">
                <a:solidFill>
                  <a:srgbClr val="0000FF"/>
                </a:solidFill>
                <a:uFill>
                  <a:solidFill>
                    <a:srgbClr val="1F5AA4"/>
                  </a:solidFill>
                </a:uFill>
                <a:latin typeface="Arial"/>
                <a:cs typeface="Arial"/>
                <a:hlinkClick r:id="rId6">
                  <a:extLst>
                    <a:ext uri="{A12FA001-AC4F-418D-AE19-62706E023703}">
                      <ahyp:hlinkClr xmlns:ahyp="http://schemas.microsoft.com/office/drawing/2018/hyperlinkcolor" val="tx"/>
                    </a:ext>
                  </a:extLst>
                </a:hlinkClick>
              </a:rPr>
              <a:t>enior</a:t>
            </a:r>
            <a:r>
              <a:rPr sz="1000" u="sng" spc="-10">
                <a:solidFill>
                  <a:srgbClr val="0000FF"/>
                </a:solidFill>
                <a:uFill>
                  <a:solidFill>
                    <a:srgbClr val="1F5AA4"/>
                  </a:solidFill>
                </a:uFill>
                <a:latin typeface="Arial"/>
                <a:cs typeface="Arial"/>
                <a:hlinkClick r:id="rId6">
                  <a:extLst>
                    <a:ext uri="{A12FA001-AC4F-418D-AE19-62706E023703}">
                      <ahyp:hlinkClr xmlns:ahyp="http://schemas.microsoft.com/office/drawing/2018/hyperlinkcolor" val="tx"/>
                    </a:ext>
                  </a:extLst>
                </a:hlinkClick>
              </a:rPr>
              <a:t>-people-professional</a:t>
            </a:r>
            <a:endParaRPr sz="1000">
              <a:solidFill>
                <a:srgbClr val="0000FF"/>
              </a:solidFill>
              <a:latin typeface="Arial"/>
              <a:cs typeface="Arial"/>
              <a:hlinkClick r:id="rId6">
                <a:extLst>
                  <a:ext uri="{A12FA001-AC4F-418D-AE19-62706E023703}">
                    <ahyp:hlinkClr xmlns:ahyp="http://schemas.microsoft.com/office/drawing/2018/hyperlinkcolor" val="tx"/>
                  </a:ext>
                </a:extLst>
              </a:hlinkClick>
            </a:endParaRPr>
          </a:p>
          <a:p>
            <a:pPr marL="41275" marR="31750" algn="l">
              <a:lnSpc>
                <a:spcPct val="100000"/>
              </a:lnSpc>
              <a:spcBef>
                <a:spcPts val="1200"/>
              </a:spcBef>
            </a:pPr>
            <a:r>
              <a:rPr sz="1000">
                <a:solidFill>
                  <a:schemeClr val="tx1"/>
                </a:solidFill>
                <a:latin typeface="Arial"/>
                <a:cs typeface="Arial"/>
              </a:rPr>
              <a:t>For</a:t>
            </a:r>
            <a:r>
              <a:rPr sz="1000" spc="-10">
                <a:solidFill>
                  <a:schemeClr val="tx1"/>
                </a:solidFill>
                <a:latin typeface="Arial"/>
                <a:cs typeface="Arial"/>
              </a:rPr>
              <a:t> </a:t>
            </a:r>
            <a:r>
              <a:rPr sz="1000">
                <a:solidFill>
                  <a:schemeClr val="tx1"/>
                </a:solidFill>
                <a:latin typeface="Arial"/>
                <a:cs typeface="Arial"/>
              </a:rPr>
              <a:t>more</a:t>
            </a:r>
            <a:r>
              <a:rPr sz="1000" spc="-35">
                <a:solidFill>
                  <a:schemeClr val="tx1"/>
                </a:solidFill>
                <a:latin typeface="Arial"/>
                <a:cs typeface="Arial"/>
              </a:rPr>
              <a:t> </a:t>
            </a:r>
            <a:r>
              <a:rPr sz="1000" spc="-10">
                <a:solidFill>
                  <a:schemeClr val="tx1"/>
                </a:solidFill>
                <a:latin typeface="Arial"/>
                <a:cs typeface="Arial"/>
              </a:rPr>
              <a:t>information </a:t>
            </a:r>
            <a:r>
              <a:rPr sz="1000" u="sng" spc="-1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https://haso.skillsforhealth.org.</a:t>
            </a:r>
            <a:r>
              <a:rPr sz="1000" spc="-10">
                <a:solidFill>
                  <a:srgbClr val="0000FF"/>
                </a:solidFill>
                <a:latin typeface="Arial"/>
                <a:cs typeface="Arial"/>
              </a:rPr>
              <a:t> </a:t>
            </a:r>
            <a:r>
              <a:rPr sz="1000" u="sng" spc="-10" err="1">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uk</a:t>
            </a:r>
            <a:r>
              <a:rPr sz="1000" u="sng" spc="-1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/pathways</a:t>
            </a:r>
            <a:endParaRPr sz="1000">
              <a:solidFill>
                <a:srgbClr val="0000FF"/>
              </a:solidFill>
              <a:latin typeface="Arial"/>
              <a:cs typeface="Arial"/>
              <a:hlinkClick r:id="rId7">
                <a:extLst>
                  <a:ext uri="{A12FA001-AC4F-418D-AE19-62706E023703}">
                    <ahyp:hlinkClr xmlns:ahyp="http://schemas.microsoft.com/office/drawing/2018/hyperlinkcolor" val="tx"/>
                  </a:ext>
                </a:extLst>
              </a:hlinkClick>
            </a:endParaRPr>
          </a:p>
        </p:txBody>
      </p:sp>
      <p:sp>
        <p:nvSpPr>
          <p:cNvPr id="19" name="object 19"/>
          <p:cNvSpPr txBox="1"/>
          <p:nvPr/>
        </p:nvSpPr>
        <p:spPr>
          <a:xfrm>
            <a:off x="2537841" y="101994"/>
            <a:ext cx="7291394" cy="1084271"/>
          </a:xfrm>
          <a:prstGeom prst="rect">
            <a:avLst/>
          </a:prstGeom>
        </p:spPr>
        <p:txBody>
          <a:bodyPr vert="horz" wrap="square" lIns="0" tIns="12065" rIns="0" bIns="0" rtlCol="0" anchor="t">
            <a:spAutoFit/>
          </a:bodyPr>
          <a:lstStyle/>
          <a:p>
            <a:pPr marL="12700">
              <a:lnSpc>
                <a:spcPct val="100000"/>
              </a:lnSpc>
              <a:spcBef>
                <a:spcPts val="95"/>
              </a:spcBef>
            </a:pPr>
            <a:r>
              <a:rPr sz="2400" dirty="0">
                <a:solidFill>
                  <a:srgbClr val="0070C0"/>
                </a:solidFill>
                <a:latin typeface="Arial Black"/>
                <a:cs typeface="Arial Black"/>
              </a:rPr>
              <a:t>HR</a:t>
            </a:r>
            <a:r>
              <a:rPr sz="2400" spc="-30" dirty="0">
                <a:solidFill>
                  <a:srgbClr val="0070C0"/>
                </a:solidFill>
                <a:latin typeface="Arial Black"/>
                <a:cs typeface="Arial Black"/>
              </a:rPr>
              <a:t> </a:t>
            </a:r>
            <a:r>
              <a:rPr lang="en-GB" sz="2400" spc="-10" dirty="0">
                <a:solidFill>
                  <a:srgbClr val="0070C0"/>
                </a:solidFill>
                <a:latin typeface="Arial Black"/>
                <a:cs typeface="Arial Black"/>
              </a:rPr>
              <a:t>Manager</a:t>
            </a:r>
          </a:p>
          <a:p>
            <a:pPr marL="12700">
              <a:spcBef>
                <a:spcPts val="95"/>
              </a:spcBef>
            </a:pPr>
            <a:r>
              <a:rPr lang="en-GB" sz="2400" b="1" dirty="0">
                <a:solidFill>
                  <a:srgbClr val="202C3A"/>
                </a:solidFill>
              </a:rPr>
              <a:t>Find</a:t>
            </a:r>
            <a:r>
              <a:rPr lang="en-GB" sz="2400" b="1" spc="-25" dirty="0">
                <a:solidFill>
                  <a:srgbClr val="202C3A"/>
                </a:solidFill>
              </a:rPr>
              <a:t> </a:t>
            </a:r>
            <a:r>
              <a:rPr lang="en-GB" sz="2400" b="1" dirty="0">
                <a:solidFill>
                  <a:srgbClr val="202C3A"/>
                </a:solidFill>
              </a:rPr>
              <a:t>out</a:t>
            </a:r>
            <a:r>
              <a:rPr lang="en-GB" sz="2400" b="1" spc="-20" dirty="0">
                <a:solidFill>
                  <a:srgbClr val="202C3A"/>
                </a:solidFill>
              </a:rPr>
              <a:t> </a:t>
            </a:r>
            <a:r>
              <a:rPr lang="en-GB" sz="2400" b="1" dirty="0">
                <a:solidFill>
                  <a:srgbClr val="202C3A"/>
                </a:solidFill>
              </a:rPr>
              <a:t>more</a:t>
            </a:r>
            <a:r>
              <a:rPr lang="en-GB" sz="2400" b="1" spc="-30" dirty="0">
                <a:solidFill>
                  <a:srgbClr val="202C3A"/>
                </a:solidFill>
              </a:rPr>
              <a:t> about </a:t>
            </a:r>
            <a:r>
              <a:rPr lang="en-GB" sz="2400" b="1" u="sng" dirty="0">
                <a:solidFill>
                  <a:srgbClr val="291EFF"/>
                </a:solidFill>
                <a:uFill>
                  <a:solidFill>
                    <a:srgbClr val="1F5AA4"/>
                  </a:solidFill>
                </a:uFill>
                <a:latin typeface="Arial"/>
                <a:cs typeface="Arial"/>
                <a:hlinkClick r:id="rId8" action="ppaction://hlinksldjump"/>
              </a:rPr>
              <a:t>primary</a:t>
            </a:r>
            <a:r>
              <a:rPr lang="en-GB" sz="2400" b="1" u="sng" spc="-20" dirty="0">
                <a:solidFill>
                  <a:srgbClr val="291EFF"/>
                </a:solidFill>
                <a:uFill>
                  <a:solidFill>
                    <a:srgbClr val="1F5AA4"/>
                  </a:solidFill>
                </a:uFill>
                <a:latin typeface="Arial"/>
                <a:cs typeface="Arial"/>
                <a:hlinkClick r:id="rId8" action="ppaction://hlinksldjump"/>
              </a:rPr>
              <a:t> </a:t>
            </a:r>
            <a:r>
              <a:rPr lang="en-GB" sz="2400" b="1" u="sng" dirty="0">
                <a:solidFill>
                  <a:srgbClr val="291EFF"/>
                </a:solidFill>
                <a:uFill>
                  <a:solidFill>
                    <a:srgbClr val="1F5AA4"/>
                  </a:solidFill>
                </a:uFill>
                <a:latin typeface="Arial"/>
                <a:cs typeface="Arial"/>
                <a:hlinkClick r:id="rId8" action="ppaction://hlinksldjump"/>
              </a:rPr>
              <a:t>care</a:t>
            </a:r>
            <a:r>
              <a:rPr lang="en-GB" sz="2400" b="1" u="sng" spc="-45" dirty="0">
                <a:solidFill>
                  <a:srgbClr val="291EFF"/>
                </a:solidFill>
                <a:uFill>
                  <a:solidFill>
                    <a:srgbClr val="1F5AA4"/>
                  </a:solidFill>
                </a:uFill>
                <a:latin typeface="Arial"/>
                <a:cs typeface="Arial"/>
                <a:hlinkClick r:id="rId8" action="ppaction://hlinksldjump"/>
              </a:rPr>
              <a:t> </a:t>
            </a:r>
            <a:r>
              <a:rPr lang="en-GB" sz="2400" b="1" u="sng" spc="-10" dirty="0">
                <a:solidFill>
                  <a:srgbClr val="291EFF"/>
                </a:solidFill>
                <a:uFill>
                  <a:solidFill>
                    <a:srgbClr val="1F5AA4"/>
                  </a:solidFill>
                </a:uFill>
                <a:latin typeface="Arial"/>
                <a:cs typeface="Arial"/>
                <a:hlinkClick r:id="rId8" action="ppaction://hlinksldjump"/>
              </a:rPr>
              <a:t>roles</a:t>
            </a:r>
            <a:endParaRPr lang="en-US" sz="2400" b="1" dirty="0">
              <a:solidFill>
                <a:srgbClr val="0070C0"/>
              </a:solidFill>
              <a:latin typeface="Arial Black"/>
              <a:cs typeface="Arial Black"/>
            </a:endParaRPr>
          </a:p>
          <a:p>
            <a:pPr marL="12700">
              <a:lnSpc>
                <a:spcPct val="100000"/>
              </a:lnSpc>
              <a:spcBef>
                <a:spcPts val="95"/>
              </a:spcBef>
            </a:pPr>
            <a:endParaRPr lang="en-US" sz="2000" dirty="0">
              <a:solidFill>
                <a:srgbClr val="0070C0"/>
              </a:solidFill>
              <a:latin typeface="Arial Black"/>
              <a:cs typeface="Arial Black"/>
            </a:endParaRPr>
          </a:p>
        </p:txBody>
      </p:sp>
      <p:sp>
        <p:nvSpPr>
          <p:cNvPr id="23" name="object 23"/>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pic>
        <p:nvPicPr>
          <p:cNvPr id="22" name="Picture 21" descr="A logo with colorful people&#10;&#10;Description automatically generated">
            <a:extLst>
              <a:ext uri="{FF2B5EF4-FFF2-40B4-BE49-F238E27FC236}">
                <a16:creationId xmlns:a16="http://schemas.microsoft.com/office/drawing/2014/main" id="{20EEDB95-0A8A-8B9B-93C3-A59A3186363F}"/>
              </a:ext>
            </a:extLst>
          </p:cNvPr>
          <p:cNvPicPr>
            <a:picLocks noChangeAspect="1"/>
          </p:cNvPicPr>
          <p:nvPr/>
        </p:nvPicPr>
        <p:blipFill>
          <a:blip r:embed="rId9"/>
          <a:stretch>
            <a:fillRect/>
          </a:stretch>
        </p:blipFill>
        <p:spPr>
          <a:xfrm>
            <a:off x="-879" y="-4997"/>
            <a:ext cx="2412072" cy="1237001"/>
          </a:xfrm>
          <a:prstGeom prst="rect">
            <a:avLst/>
          </a:prstGeom>
          <a:ln>
            <a:noFill/>
          </a:ln>
        </p:spPr>
      </p:pic>
      <p:sp>
        <p:nvSpPr>
          <p:cNvPr id="18" name="TextBox 17">
            <a:extLst>
              <a:ext uri="{FF2B5EF4-FFF2-40B4-BE49-F238E27FC236}">
                <a16:creationId xmlns:a16="http://schemas.microsoft.com/office/drawing/2014/main" id="{C341ED8C-65B7-387D-8DBF-56A8B72B5BC3}"/>
              </a:ext>
            </a:extLst>
          </p:cNvPr>
          <p:cNvSpPr txBox="1"/>
          <p:nvPr/>
        </p:nvSpPr>
        <p:spPr>
          <a:xfrm>
            <a:off x="2520625" y="2397729"/>
            <a:ext cx="2321941" cy="3170099"/>
          </a:xfrm>
          <a:prstGeom prst="rect">
            <a:avLst/>
          </a:prstGeom>
          <a:noFill/>
        </p:spPr>
        <p:txBody>
          <a:bodyPr wrap="square">
            <a:spAutoFit/>
          </a:bodyPr>
          <a:lstStyle/>
          <a:p>
            <a:pPr algn="l">
              <a:buNone/>
            </a:pPr>
            <a:r>
              <a:rPr lang="en-GB" sz="1000">
                <a:latin typeface="Arial" panose="020B0604020202020204" pitchFamily="34" charset="0"/>
                <a:cs typeface="Arial" panose="020B0604020202020204" pitchFamily="34" charset="0"/>
              </a:rPr>
              <a:t>These are the core requirements and attributes needed to function effectively as an HR Manager:</a:t>
            </a:r>
          </a:p>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Strong understanding of employment law, NHS terms and conditions, and HR policies</a:t>
            </a:r>
          </a:p>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Experience managing employee relations cases (e.g. disciplinaries, grievances)</a:t>
            </a:r>
          </a:p>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Knowledge of HR systems (e.g. ESR, Trac, </a:t>
            </a:r>
            <a:r>
              <a:rPr lang="en-GB" sz="1000" err="1">
                <a:latin typeface="Arial" panose="020B0604020202020204" pitchFamily="34" charset="0"/>
                <a:cs typeface="Arial" panose="020B0604020202020204" pitchFamily="34" charset="0"/>
              </a:rPr>
              <a:t>HealthRoster</a:t>
            </a:r>
            <a:r>
              <a:rPr lang="en-GB" sz="1000">
                <a:latin typeface="Arial" panose="020B0604020202020204" pitchFamily="34" charset="0"/>
                <a:cs typeface="Arial" panose="020B0604020202020204" pitchFamily="34" charset="0"/>
              </a:rPr>
              <a:t>)</a:t>
            </a:r>
          </a:p>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CIPD Level 5 (minimum) or equivalent qualification</a:t>
            </a:r>
          </a:p>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Excellent communication, negotiation, and conflict-resolution skills</a:t>
            </a:r>
          </a:p>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Ability to maintain confidentiality and professional judgement</a:t>
            </a:r>
          </a:p>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Strong analytical and problem-solving ability</a:t>
            </a:r>
          </a:p>
        </p:txBody>
      </p:sp>
      <p:sp>
        <p:nvSpPr>
          <p:cNvPr id="26" name="TextBox 25">
            <a:extLst>
              <a:ext uri="{FF2B5EF4-FFF2-40B4-BE49-F238E27FC236}">
                <a16:creationId xmlns:a16="http://schemas.microsoft.com/office/drawing/2014/main" id="{A587C053-80B6-D978-D5D6-E12CF4AEAC82}"/>
              </a:ext>
            </a:extLst>
          </p:cNvPr>
          <p:cNvSpPr txBox="1"/>
          <p:nvPr/>
        </p:nvSpPr>
        <p:spPr>
          <a:xfrm>
            <a:off x="2537841" y="5512116"/>
            <a:ext cx="2601838" cy="1015663"/>
          </a:xfrm>
          <a:prstGeom prst="rect">
            <a:avLst/>
          </a:prstGeom>
          <a:noFill/>
        </p:spPr>
        <p:txBody>
          <a:bodyPr wrap="square">
            <a:spAutoFit/>
          </a:bodyPr>
          <a:lstStyle/>
          <a:p>
            <a:pPr algn="l"/>
            <a:r>
              <a:rPr lang="en-GB" sz="1000" b="1">
                <a:latin typeface="Arial" panose="020B0604020202020204" pitchFamily="34" charset="0"/>
                <a:cs typeface="Arial" panose="020B0604020202020204" pitchFamily="34" charset="0"/>
              </a:rPr>
              <a:t>Mid-Level Band 6–7</a:t>
            </a:r>
          </a:p>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HR Manager / Employee Relations Specialist</a:t>
            </a:r>
          </a:p>
          <a:p>
            <a:pPr algn="l"/>
            <a:r>
              <a:rPr lang="en-GB" sz="1000" b="1">
                <a:latin typeface="Arial" panose="020B0604020202020204" pitchFamily="34" charset="0"/>
                <a:cs typeface="Arial" panose="020B0604020202020204" pitchFamily="34" charset="0"/>
              </a:rPr>
              <a:t>Band 8a–8b</a:t>
            </a:r>
          </a:p>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Senior Leadership</a:t>
            </a:r>
          </a:p>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CIPD Level 7 -apprenticeship</a:t>
            </a:r>
          </a:p>
        </p:txBody>
      </p:sp>
      <p:sp>
        <p:nvSpPr>
          <p:cNvPr id="28" name="TextBox 27">
            <a:extLst>
              <a:ext uri="{FF2B5EF4-FFF2-40B4-BE49-F238E27FC236}">
                <a16:creationId xmlns:a16="http://schemas.microsoft.com/office/drawing/2014/main" id="{F496FA20-5BF0-5540-1EB5-43938530DE89}"/>
              </a:ext>
            </a:extLst>
          </p:cNvPr>
          <p:cNvSpPr txBox="1"/>
          <p:nvPr/>
        </p:nvSpPr>
        <p:spPr>
          <a:xfrm>
            <a:off x="4929963" y="2397729"/>
            <a:ext cx="2720340" cy="4708981"/>
          </a:xfrm>
          <a:prstGeom prst="rect">
            <a:avLst/>
          </a:prstGeom>
          <a:noFill/>
        </p:spPr>
        <p:txBody>
          <a:bodyPr wrap="square">
            <a:spAutoFit/>
          </a:bodyPr>
          <a:lstStyle/>
          <a:p>
            <a:pPr algn="l"/>
            <a:r>
              <a:rPr lang="en-GB" sz="1000">
                <a:latin typeface="Arial" panose="020B0604020202020204" pitchFamily="34" charset="0"/>
                <a:cs typeface="Arial" panose="020B0604020202020204" pitchFamily="34" charset="0"/>
              </a:rPr>
              <a:t>Employment Law &amp; ERCIPD Level 5 or Level 7 / ACAS </a:t>
            </a:r>
            <a:r>
              <a:rPr lang="en-GB" sz="1000">
                <a:latin typeface="Arial" panose="020B0604020202020204" pitchFamily="34" charset="0"/>
                <a:cs typeface="Arial" panose="020B0604020202020204" pitchFamily="34" charset="0"/>
                <a:hlinkClick r:id="rId10"/>
              </a:rPr>
              <a:t>Training | </a:t>
            </a:r>
            <a:r>
              <a:rPr lang="en-GB" sz="1000" err="1">
                <a:latin typeface="Arial" panose="020B0604020202020204" pitchFamily="34" charset="0"/>
                <a:cs typeface="Arial" panose="020B0604020202020204" pitchFamily="34" charset="0"/>
                <a:hlinkClick r:id="rId10"/>
              </a:rPr>
              <a:t>Acas</a:t>
            </a:r>
            <a:r>
              <a:rPr lang="en-GB" sz="1000">
                <a:latin typeface="Arial" panose="020B0604020202020204" pitchFamily="34" charset="0"/>
                <a:cs typeface="Arial" panose="020B0604020202020204" pitchFamily="34" charset="0"/>
              </a:rPr>
              <a:t> </a:t>
            </a:r>
            <a:r>
              <a:rPr lang="en-GB" sz="1000">
                <a:latin typeface="Arial" panose="020B0604020202020204" pitchFamily="34" charset="0"/>
                <a:cs typeface="Arial" panose="020B0604020202020204" pitchFamily="34" charset="0"/>
                <a:hlinkClick r:id="rId11"/>
              </a:rPr>
              <a:t>CIPD | The Professional Body for HR &amp; People Development</a:t>
            </a:r>
            <a:endParaRPr lang="en-GB" sz="1000">
              <a:latin typeface="Arial" panose="020B0604020202020204" pitchFamily="34" charset="0"/>
              <a:cs typeface="Arial" panose="020B0604020202020204" pitchFamily="34" charset="0"/>
            </a:endParaRPr>
          </a:p>
          <a:p>
            <a:pPr algn="l"/>
            <a:r>
              <a:rPr lang="en-GB" sz="1000">
                <a:latin typeface="Arial" panose="020B0604020202020204" pitchFamily="34" charset="0"/>
                <a:cs typeface="Arial" panose="020B0604020202020204" pitchFamily="34" charset="0"/>
              </a:rPr>
              <a:t>NHS Terms &amp; Conditions</a:t>
            </a:r>
          </a:p>
          <a:p>
            <a:pPr algn="l"/>
            <a:r>
              <a:rPr lang="en-GB" sz="1000">
                <a:latin typeface="Arial" panose="020B0604020202020204" pitchFamily="34" charset="0"/>
                <a:cs typeface="Arial" panose="020B0604020202020204" pitchFamily="34" charset="0"/>
              </a:rPr>
              <a:t>NHS Agenda for Change / Workforce Policy Training</a:t>
            </a:r>
          </a:p>
          <a:p>
            <a:pPr algn="l"/>
            <a:r>
              <a:rPr lang="en-GB" sz="1000">
                <a:latin typeface="Arial" panose="020B0604020202020204" pitchFamily="34" charset="0"/>
                <a:cs typeface="Arial" panose="020B0604020202020204" pitchFamily="34" charset="0"/>
                <a:hlinkClick r:id="rId12"/>
              </a:rPr>
              <a:t>NHS Employers  </a:t>
            </a:r>
            <a:r>
              <a:rPr lang="en-GB" sz="1000">
                <a:latin typeface="Arial" panose="020B0604020202020204" pitchFamily="34" charset="0"/>
                <a:cs typeface="Arial" panose="020B0604020202020204" pitchFamily="34" charset="0"/>
              </a:rPr>
              <a:t>People Analytics</a:t>
            </a:r>
          </a:p>
          <a:p>
            <a:pPr algn="l"/>
            <a:r>
              <a:rPr lang="en-GB" sz="1000">
                <a:latin typeface="Arial" panose="020B0604020202020204" pitchFamily="34" charset="0"/>
                <a:cs typeface="Arial" panose="020B0604020202020204" pitchFamily="34" charset="0"/>
              </a:rPr>
              <a:t>Excel/Power BI / ESR Reporting / Workforce Planning</a:t>
            </a:r>
          </a:p>
          <a:p>
            <a:pPr algn="l"/>
            <a:r>
              <a:rPr lang="en-GB" sz="1000" err="1">
                <a:latin typeface="Arial" panose="020B0604020202020204" pitchFamily="34" charset="0"/>
                <a:cs typeface="Arial" panose="020B0604020202020204" pitchFamily="34" charset="0"/>
                <a:hlinkClick r:id="rId13"/>
              </a:rPr>
              <a:t>FutureLearn</a:t>
            </a:r>
            <a:r>
              <a:rPr lang="en-GB" sz="1000">
                <a:latin typeface="Arial" panose="020B0604020202020204" pitchFamily="34" charset="0"/>
                <a:cs typeface="Arial" panose="020B0604020202020204" pitchFamily="34" charset="0"/>
                <a:hlinkClick r:id="rId13"/>
              </a:rPr>
              <a:t>: Online Courses and Degrees from Top Universities</a:t>
            </a:r>
            <a:endParaRPr lang="en-GB" sz="1000">
              <a:latin typeface="Arial" panose="020B0604020202020204" pitchFamily="34" charset="0"/>
              <a:cs typeface="Arial" panose="020B0604020202020204" pitchFamily="34" charset="0"/>
            </a:endParaRPr>
          </a:p>
          <a:p>
            <a:pPr algn="l"/>
            <a:r>
              <a:rPr lang="en-GB" sz="1000">
                <a:latin typeface="Arial" panose="020B0604020202020204" pitchFamily="34" charset="0"/>
                <a:cs typeface="Arial" panose="020B0604020202020204" pitchFamily="34" charset="0"/>
              </a:rPr>
              <a:t>Leadership &amp; HR Strategy</a:t>
            </a:r>
          </a:p>
          <a:p>
            <a:pPr algn="l"/>
            <a:r>
              <a:rPr lang="en-GB" sz="1000">
                <a:latin typeface="Arial" panose="020B0604020202020204" pitchFamily="34" charset="0"/>
                <a:cs typeface="Arial" panose="020B0604020202020204" pitchFamily="34" charset="0"/>
              </a:rPr>
              <a:t>Mary Seacole or Elizabeth Garrett Anderson Programme</a:t>
            </a:r>
          </a:p>
          <a:p>
            <a:pPr algn="l"/>
            <a:r>
              <a:rPr lang="en-GB" sz="1000">
                <a:latin typeface="Arial" panose="020B0604020202020204" pitchFamily="34" charset="0"/>
                <a:cs typeface="Arial" panose="020B0604020202020204" pitchFamily="34" charset="0"/>
                <a:hlinkClick r:id="rId14"/>
              </a:rPr>
              <a:t>Leadership Academy – Better Leaders, Better Care, Brighter Future</a:t>
            </a:r>
            <a:endParaRPr lang="en-GB" sz="1000">
              <a:latin typeface="Arial" panose="020B0604020202020204" pitchFamily="34" charset="0"/>
              <a:cs typeface="Arial" panose="020B0604020202020204" pitchFamily="34" charset="0"/>
            </a:endParaRPr>
          </a:p>
          <a:p>
            <a:pPr algn="l"/>
            <a:r>
              <a:rPr lang="en-GB" sz="1000">
                <a:latin typeface="Arial" panose="020B0604020202020204" pitchFamily="34" charset="0"/>
                <a:cs typeface="Arial" panose="020B0604020202020204" pitchFamily="34" charset="0"/>
              </a:rPr>
              <a:t>Equality, Diversity &amp; Inclusion</a:t>
            </a:r>
          </a:p>
          <a:p>
            <a:pPr algn="l"/>
            <a:r>
              <a:rPr lang="en-GB" sz="1000">
                <a:latin typeface="Arial" panose="020B0604020202020204" pitchFamily="34" charset="0"/>
                <a:cs typeface="Arial" panose="020B0604020202020204" pitchFamily="34" charset="0"/>
              </a:rPr>
              <a:t>Inclusive Leadership / WRES training</a:t>
            </a:r>
          </a:p>
          <a:p>
            <a:pPr algn="l"/>
            <a:r>
              <a:rPr lang="en-GB" sz="1000">
                <a:latin typeface="Arial" panose="020B0604020202020204" pitchFamily="34" charset="0"/>
                <a:cs typeface="Arial" panose="020B0604020202020204" pitchFamily="34" charset="0"/>
                <a:hlinkClick r:id="rId15"/>
              </a:rPr>
              <a:t>NHS England » Equality, diversity and health inequalities</a:t>
            </a:r>
            <a:endParaRPr lang="en-GB" sz="1000">
              <a:latin typeface="Arial" panose="020B0604020202020204" pitchFamily="34" charset="0"/>
              <a:cs typeface="Arial" panose="020B0604020202020204" pitchFamily="34" charset="0"/>
            </a:endParaRPr>
          </a:p>
          <a:p>
            <a:pPr algn="l"/>
            <a:r>
              <a:rPr lang="en-GB" sz="1000">
                <a:latin typeface="Arial" panose="020B0604020202020204" pitchFamily="34" charset="0"/>
                <a:cs typeface="Arial" panose="020B0604020202020204" pitchFamily="34" charset="0"/>
              </a:rPr>
              <a:t>Talent Management &amp; OD</a:t>
            </a:r>
          </a:p>
          <a:p>
            <a:pPr algn="l"/>
            <a:r>
              <a:rPr lang="en-GB" sz="1000">
                <a:latin typeface="Arial" panose="020B0604020202020204" pitchFamily="34" charset="0"/>
                <a:cs typeface="Arial" panose="020B0604020202020204" pitchFamily="34" charset="0"/>
              </a:rPr>
              <a:t>OD Practitioner CPD / Coaching and Mentoring Qualifications</a:t>
            </a:r>
          </a:p>
          <a:p>
            <a:pPr algn="l"/>
            <a:r>
              <a:rPr lang="en-GB" sz="1000">
                <a:latin typeface="Arial" panose="020B0604020202020204" pitchFamily="34" charset="0"/>
                <a:cs typeface="Arial" panose="020B0604020202020204" pitchFamily="34" charset="0"/>
              </a:rPr>
              <a:t>[CIPD / ILM / NHS Leadership Academy]</a:t>
            </a:r>
          </a:p>
          <a:p>
            <a:pPr algn="l"/>
            <a:r>
              <a:rPr lang="en-GB" sz="1000">
                <a:latin typeface="Arial" panose="020B0604020202020204" pitchFamily="34" charset="0"/>
                <a:cs typeface="Arial" panose="020B0604020202020204" pitchFamily="34" charset="0"/>
              </a:rPr>
              <a:t>Health &amp; Wellbeing</a:t>
            </a:r>
          </a:p>
          <a:p>
            <a:pPr algn="l"/>
            <a:r>
              <a:rPr lang="en-GB" sz="1000">
                <a:latin typeface="Arial" panose="020B0604020202020204" pitchFamily="34" charset="0"/>
                <a:cs typeface="Arial" panose="020B0604020202020204" pitchFamily="34" charset="0"/>
              </a:rPr>
              <a:t>Staff Support Programmes / HR role in Occupational Health</a:t>
            </a:r>
          </a:p>
          <a:p>
            <a:pPr algn="l"/>
            <a:r>
              <a:rPr lang="en-GB" sz="1000">
                <a:latin typeface="Arial" panose="020B0604020202020204" pitchFamily="34" charset="0"/>
                <a:cs typeface="Arial" panose="020B0604020202020204" pitchFamily="34" charset="0"/>
                <a:hlinkClick r:id="rId16"/>
              </a:rPr>
              <a:t>NHS England » Supporting our NHS people</a:t>
            </a:r>
            <a:endParaRPr lang="en-GB" sz="1000">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DF5CD36D-22BB-D187-AC63-C322F16F2AFA}"/>
              </a:ext>
            </a:extLst>
          </p:cNvPr>
          <p:cNvSpPr txBox="1"/>
          <p:nvPr/>
        </p:nvSpPr>
        <p:spPr>
          <a:xfrm>
            <a:off x="9959968" y="2397729"/>
            <a:ext cx="2114226" cy="1938992"/>
          </a:xfrm>
          <a:prstGeom prst="rect">
            <a:avLst/>
          </a:prstGeom>
          <a:noFill/>
        </p:spPr>
        <p:txBody>
          <a:bodyPr wrap="square" lIns="91440" tIns="45720" rIns="91440" bIns="45720" anchor="t">
            <a:spAutoFit/>
          </a:bodyPr>
          <a:lstStyle/>
          <a:p>
            <a:pPr marL="171450" indent="-171450" algn="l">
              <a:buFont typeface="Arial" panose="020B0604020202020204" pitchFamily="34" charset="0"/>
              <a:buChar char="•"/>
            </a:pPr>
            <a:r>
              <a:rPr lang="en-GB" sz="1000">
                <a:latin typeface="Arial"/>
                <a:cs typeface="Arial"/>
              </a:rPr>
              <a:t>Workforce Planning &amp; People Management</a:t>
            </a:r>
          </a:p>
          <a:p>
            <a:pPr marL="171450" indent="-171450" algn="l">
              <a:buFont typeface="Arial" panose="020B0604020202020204" pitchFamily="34" charset="0"/>
              <a:buChar char="•"/>
            </a:pPr>
            <a:r>
              <a:rPr lang="en-GB" sz="1000">
                <a:latin typeface="Arial"/>
                <a:cs typeface="Arial"/>
              </a:rPr>
              <a:t>Employee Relations &amp; Employment Law</a:t>
            </a:r>
          </a:p>
          <a:p>
            <a:pPr marL="171450" indent="-171450" algn="l">
              <a:buFont typeface="Arial" panose="020B0604020202020204" pitchFamily="34" charset="0"/>
              <a:buChar char="•"/>
            </a:pPr>
            <a:r>
              <a:rPr lang="en-GB" sz="1000">
                <a:latin typeface="Arial"/>
                <a:cs typeface="Arial"/>
              </a:rPr>
              <a:t>Leadership &amp; Staff Engagement</a:t>
            </a:r>
          </a:p>
          <a:p>
            <a:pPr marL="171450" indent="-171450" algn="l">
              <a:buFont typeface="Arial" panose="020B0604020202020204" pitchFamily="34" charset="0"/>
              <a:buChar char="•"/>
            </a:pPr>
            <a:r>
              <a:rPr lang="en-GB" sz="1000">
                <a:latin typeface="Arial"/>
                <a:cs typeface="Arial"/>
              </a:rPr>
              <a:t>Policy &amp; Compliance</a:t>
            </a:r>
          </a:p>
          <a:p>
            <a:pPr marL="171450" indent="-171450" algn="l">
              <a:buFont typeface="Arial" panose="020B0604020202020204" pitchFamily="34" charset="0"/>
              <a:buChar char="•"/>
            </a:pPr>
            <a:r>
              <a:rPr lang="en-GB" sz="1000">
                <a:latin typeface="Arial"/>
                <a:cs typeface="Arial"/>
              </a:rPr>
              <a:t>Data, Reporting &amp; Systems</a:t>
            </a:r>
          </a:p>
          <a:p>
            <a:pPr marL="171450" indent="-171450" algn="l">
              <a:buFont typeface="Arial" panose="020B0604020202020204" pitchFamily="34" charset="0"/>
              <a:buChar char="•"/>
            </a:pPr>
            <a:r>
              <a:rPr lang="en-GB" sz="1000">
                <a:latin typeface="Arial"/>
                <a:cs typeface="Arial"/>
              </a:rPr>
              <a:t>Organisational Development &amp; Change</a:t>
            </a:r>
          </a:p>
          <a:p>
            <a:pPr algn="l"/>
            <a:endParaRPr lang="en-GB" sz="1000"/>
          </a:p>
          <a:p>
            <a:pPr algn="ctr"/>
            <a:endParaRPr lang="en-GB" sz="1000">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717EFEE3-4B00-CA62-F6D8-30093065E4AB}"/>
              </a:ext>
            </a:extLst>
          </p:cNvPr>
          <p:cNvSpPr txBox="1"/>
          <p:nvPr/>
        </p:nvSpPr>
        <p:spPr>
          <a:xfrm>
            <a:off x="10173461" y="3968858"/>
            <a:ext cx="2320797" cy="1169551"/>
          </a:xfrm>
          <a:prstGeom prst="rect">
            <a:avLst/>
          </a:prstGeom>
          <a:noFill/>
        </p:spPr>
        <p:txBody>
          <a:bodyPr wrap="square">
            <a:spAutoFit/>
          </a:bodyPr>
          <a:lstStyle/>
          <a:p>
            <a:pPr algn="l">
              <a:buNone/>
            </a:pPr>
            <a:r>
              <a:rPr lang="en-GB" sz="1000" b="1">
                <a:latin typeface="Arial" panose="020B0604020202020204" pitchFamily="34" charset="0"/>
                <a:cs typeface="Arial" panose="020B0604020202020204" pitchFamily="34" charset="0"/>
              </a:rPr>
              <a:t>Useful Links</a:t>
            </a:r>
          </a:p>
          <a:p>
            <a:pPr algn="l"/>
            <a:r>
              <a:rPr lang="en-GB" sz="1000">
                <a:latin typeface="Arial" panose="020B0604020202020204" pitchFamily="34" charset="0"/>
                <a:cs typeface="Arial" panose="020B0604020202020204" pitchFamily="34" charset="0"/>
                <a:hlinkClick r:id="rId17"/>
              </a:rPr>
              <a:t>CIPD Qualifications and Career Support</a:t>
            </a:r>
            <a:endParaRPr lang="en-GB" sz="1000">
              <a:latin typeface="Arial" panose="020B0604020202020204" pitchFamily="34" charset="0"/>
              <a:cs typeface="Arial" panose="020B0604020202020204" pitchFamily="34" charset="0"/>
            </a:endParaRPr>
          </a:p>
          <a:p>
            <a:pPr algn="l"/>
            <a:r>
              <a:rPr lang="en-GB" sz="1000">
                <a:latin typeface="Arial" panose="020B0604020202020204" pitchFamily="34" charset="0"/>
                <a:cs typeface="Arial" panose="020B0604020202020204" pitchFamily="34" charset="0"/>
                <a:hlinkClick r:id="rId12"/>
              </a:rPr>
              <a:t>NHS Employers – Workforce &amp; HR Guidance</a:t>
            </a:r>
            <a:endParaRPr lang="en-GB" sz="1000">
              <a:latin typeface="Arial" panose="020B0604020202020204" pitchFamily="34" charset="0"/>
              <a:cs typeface="Arial" panose="020B0604020202020204" pitchFamily="34" charset="0"/>
            </a:endParaRPr>
          </a:p>
          <a:p>
            <a:pPr algn="l"/>
            <a:r>
              <a:rPr lang="en-GB" sz="1000">
                <a:latin typeface="Arial" panose="020B0604020202020204" pitchFamily="34" charset="0"/>
                <a:cs typeface="Arial" panose="020B0604020202020204" pitchFamily="34" charset="0"/>
                <a:hlinkClick r:id="rId18"/>
              </a:rPr>
              <a:t>One NHS Workforce Planning</a:t>
            </a:r>
            <a:endParaRPr lang="en-GB" sz="1000">
              <a:latin typeface="Arial" panose="020B0604020202020204" pitchFamily="34" charset="0"/>
              <a:cs typeface="Arial" panose="020B0604020202020204" pitchFamily="34" charset="0"/>
            </a:endParaRPr>
          </a:p>
          <a:p>
            <a:pPr algn="l"/>
            <a:r>
              <a:rPr lang="en-GB" sz="1000">
                <a:latin typeface="Arial" panose="020B0604020202020204" pitchFamily="34" charset="0"/>
                <a:cs typeface="Arial" panose="020B0604020202020204" pitchFamily="34" charset="0"/>
                <a:hlinkClick r:id="rId14"/>
              </a:rPr>
              <a:t>NHS Leadership Academy</a:t>
            </a:r>
            <a:endParaRPr lang="en-GB" sz="1000">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AE61C662-3B63-7B04-7DF0-F7069D106627}"/>
              </a:ext>
            </a:extLst>
          </p:cNvPr>
          <p:cNvSpPr/>
          <p:nvPr/>
        </p:nvSpPr>
        <p:spPr>
          <a:xfrm>
            <a:off x="53530" y="3259556"/>
            <a:ext cx="2303254" cy="338887"/>
          </a:xfrm>
          <a:prstGeom prst="rect">
            <a:avLst/>
          </a:pr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00" b="1">
              <a:solidFill>
                <a:srgbClr val="BF0378"/>
              </a:solidFill>
              <a:latin typeface="Arial"/>
              <a:ea typeface="+mn-lt"/>
              <a:cs typeface="+mn-lt"/>
            </a:endParaRPr>
          </a:p>
          <a:p>
            <a:pPr algn="ctr"/>
            <a:r>
              <a:rPr lang="en-GB" sz="1000" b="1">
                <a:solidFill>
                  <a:srgbClr val="BF0378"/>
                </a:solidFill>
                <a:latin typeface="Arial"/>
                <a:ea typeface="+mn-lt"/>
                <a:cs typeface="+mn-lt"/>
                <a:hlinkClick r:id="rId19" action="ppaction://hlinksldjump">
                  <a:extLst>
                    <a:ext uri="{A12FA001-AC4F-418D-AE19-62706E023703}">
                      <ahyp:hlinkClr xmlns:ahyp="http://schemas.microsoft.com/office/drawing/2018/hyperlinkcolor" val="tx"/>
                    </a:ext>
                  </a:extLst>
                </a:hlinkClick>
              </a:rPr>
              <a:t>PCN Manager</a:t>
            </a:r>
            <a:r>
              <a:rPr lang="en-GB" sz="1000">
                <a:solidFill>
                  <a:srgbClr val="BF0378"/>
                </a:solidFill>
                <a:latin typeface="Arial"/>
                <a:ea typeface="+mn-lt"/>
                <a:cs typeface="+mn-lt"/>
                <a:hlinkClick r:id="rId19" action="ppaction://hlinksldjump">
                  <a:extLst>
                    <a:ext uri="{A12FA001-AC4F-418D-AE19-62706E023703}">
                      <ahyp:hlinkClr xmlns:ahyp="http://schemas.microsoft.com/office/drawing/2018/hyperlinkcolor" val="tx"/>
                    </a:ext>
                  </a:extLst>
                </a:hlinkClick>
              </a:rPr>
              <a:t> </a:t>
            </a:r>
            <a:endParaRPr lang="en-US">
              <a:latin typeface="Calibri"/>
              <a:ea typeface="Calibri"/>
              <a:cs typeface="Calibri"/>
              <a:hlinkClick r:id="" action="ppaction://noaction">
                <a:extLst>
                  <a:ext uri="{A12FA001-AC4F-418D-AE19-62706E023703}">
                    <ahyp:hlinkClr xmlns:ahyp="http://schemas.microsoft.com/office/drawing/2018/hyperlinkcolor" val="tx"/>
                  </a:ext>
                </a:extLst>
              </a:hlinkClick>
            </a:endParaRPr>
          </a:p>
        </p:txBody>
      </p:sp>
      <p:sp>
        <p:nvSpPr>
          <p:cNvPr id="25" name="object 19">
            <a:extLst>
              <a:ext uri="{FF2B5EF4-FFF2-40B4-BE49-F238E27FC236}">
                <a16:creationId xmlns:a16="http://schemas.microsoft.com/office/drawing/2014/main" id="{85B0F7DD-5409-B635-A76A-92A6B4D4CF12}"/>
              </a:ext>
            </a:extLst>
          </p:cNvPr>
          <p:cNvSpPr txBox="1">
            <a:spLocks noGrp="1"/>
          </p:cNvSpPr>
          <p:nvPr>
            <p:ph type="title"/>
          </p:nvPr>
        </p:nvSpPr>
        <p:spPr>
          <a:xfrm>
            <a:off x="8131265" y="101040"/>
            <a:ext cx="3356137" cy="538994"/>
          </a:xfrm>
          <a:prstGeom prst="rect">
            <a:avLst/>
          </a:prstGeom>
        </p:spPr>
        <p:txBody>
          <a:bodyPr vert="horz" wrap="square" lIns="0" tIns="40005" rIns="0" bIns="0" rtlCol="0">
            <a:spAutoFit/>
          </a:bodyPr>
          <a:lstStyle/>
          <a:p>
            <a:pPr marL="12700" marR="5080" indent="191770" algn="r">
              <a:lnSpc>
                <a:spcPct val="90000"/>
              </a:lnSpc>
              <a:spcBef>
                <a:spcPts val="315"/>
              </a:spcBef>
            </a:pPr>
            <a:r>
              <a:rPr lang="en-GB">
                <a:hlinkClick r:id="rId8" action="ppaction://hlinksldjump"/>
              </a:rPr>
              <a:t>Non-Clinical Professionals Career Pathway</a:t>
            </a:r>
            <a:endParaRPr spc="-10"/>
          </a:p>
        </p:txBody>
      </p:sp>
      <p:sp>
        <p:nvSpPr>
          <p:cNvPr id="16" name="TextBox 15">
            <a:extLst>
              <a:ext uri="{FF2B5EF4-FFF2-40B4-BE49-F238E27FC236}">
                <a16:creationId xmlns:a16="http://schemas.microsoft.com/office/drawing/2014/main" id="{730BEDBF-DBBE-CAFC-CF0A-EF2F316A1354}"/>
              </a:ext>
            </a:extLst>
          </p:cNvPr>
          <p:cNvSpPr txBox="1"/>
          <p:nvPr/>
        </p:nvSpPr>
        <p:spPr>
          <a:xfrm>
            <a:off x="7681601" y="2397729"/>
            <a:ext cx="2263062" cy="2285241"/>
          </a:xfrm>
          <a:prstGeom prst="rect">
            <a:avLst/>
          </a:prstGeom>
          <a:noFill/>
        </p:spPr>
        <p:txBody>
          <a:bodyPr wrap="square" lIns="91440" tIns="45720" rIns="91440" bIns="45720" anchor="t">
            <a:spAutoFit/>
          </a:bodyPr>
          <a:lstStyle/>
          <a:p>
            <a:pPr marL="12700" marR="5080" algn="l">
              <a:spcBef>
                <a:spcPts val="105"/>
              </a:spcBef>
            </a:pPr>
            <a:r>
              <a:rPr lang="en-US" sz="1000">
                <a:solidFill>
                  <a:srgbClr val="212B32"/>
                </a:solidFill>
                <a:latin typeface="Arial"/>
                <a:cs typeface="Arial"/>
              </a:rPr>
              <a:t>There are no mandatory supervision requirements for the role however ongoing training and development needs must be identified and discussed as relevant with their line manager.</a:t>
            </a:r>
          </a:p>
          <a:p>
            <a:pPr marL="12700" marR="5080" algn="l">
              <a:spcBef>
                <a:spcPts val="105"/>
              </a:spcBef>
            </a:pPr>
            <a:endParaRPr lang="en-US" sz="1000" b="1">
              <a:solidFill>
                <a:srgbClr val="212B32"/>
              </a:solidFill>
              <a:latin typeface="Arial"/>
              <a:cs typeface="Arial"/>
            </a:endParaRPr>
          </a:p>
          <a:p>
            <a:pPr marL="12700" marR="5080" algn="l">
              <a:spcBef>
                <a:spcPts val="105"/>
              </a:spcBef>
            </a:pPr>
            <a:r>
              <a:rPr lang="en-GB" sz="1000">
                <a:solidFill>
                  <a:schemeClr val="tx1"/>
                </a:solidFill>
                <a:latin typeface="Arial"/>
                <a:cs typeface="Arial"/>
              </a:rPr>
              <a:t>Should</a:t>
            </a:r>
            <a:r>
              <a:rPr lang="en-GB" sz="1000" spc="-35">
                <a:solidFill>
                  <a:schemeClr val="tx1"/>
                </a:solidFill>
                <a:latin typeface="Arial"/>
                <a:cs typeface="Arial"/>
              </a:rPr>
              <a:t> </a:t>
            </a:r>
            <a:r>
              <a:rPr lang="en-GB" sz="1000">
                <a:solidFill>
                  <a:schemeClr val="tx1"/>
                </a:solidFill>
                <a:latin typeface="Arial"/>
                <a:cs typeface="Arial"/>
              </a:rPr>
              <a:t>have</a:t>
            </a:r>
            <a:r>
              <a:rPr lang="en-GB" sz="1000" spc="-20">
                <a:solidFill>
                  <a:schemeClr val="tx1"/>
                </a:solidFill>
                <a:latin typeface="Arial"/>
                <a:cs typeface="Arial"/>
              </a:rPr>
              <a:t> </a:t>
            </a:r>
            <a:r>
              <a:rPr lang="en-GB" sz="1000">
                <a:solidFill>
                  <a:schemeClr val="tx1"/>
                </a:solidFill>
                <a:latin typeface="Arial"/>
                <a:cs typeface="Arial"/>
              </a:rPr>
              <a:t>access</a:t>
            </a:r>
            <a:r>
              <a:rPr lang="en-GB" sz="1000" spc="-50">
                <a:solidFill>
                  <a:schemeClr val="tx1"/>
                </a:solidFill>
                <a:latin typeface="Arial"/>
                <a:cs typeface="Arial"/>
              </a:rPr>
              <a:t> </a:t>
            </a:r>
            <a:r>
              <a:rPr lang="en-GB" sz="1000">
                <a:solidFill>
                  <a:schemeClr val="tx1"/>
                </a:solidFill>
                <a:latin typeface="Arial"/>
                <a:cs typeface="Arial"/>
              </a:rPr>
              <a:t>to</a:t>
            </a:r>
            <a:r>
              <a:rPr lang="en-GB" sz="1000" spc="-30">
                <a:solidFill>
                  <a:schemeClr val="tx1"/>
                </a:solidFill>
                <a:latin typeface="Arial"/>
                <a:cs typeface="Arial"/>
              </a:rPr>
              <a:t> </a:t>
            </a:r>
            <a:r>
              <a:rPr lang="en-GB" sz="1000" spc="-10">
                <a:solidFill>
                  <a:schemeClr val="tx1"/>
                </a:solidFill>
                <a:latin typeface="Arial"/>
                <a:cs typeface="Arial"/>
              </a:rPr>
              <a:t>monthly </a:t>
            </a:r>
            <a:r>
              <a:rPr lang="en-GB" sz="1000">
                <a:solidFill>
                  <a:schemeClr val="tx1"/>
                </a:solidFill>
                <a:latin typeface="Arial"/>
                <a:cs typeface="Arial"/>
              </a:rPr>
              <a:t>supervision</a:t>
            </a:r>
            <a:r>
              <a:rPr lang="en-GB" sz="1000" spc="-60">
                <a:solidFill>
                  <a:schemeClr val="tx1"/>
                </a:solidFill>
                <a:latin typeface="Arial"/>
                <a:cs typeface="Arial"/>
              </a:rPr>
              <a:t> </a:t>
            </a:r>
            <a:r>
              <a:rPr lang="en-GB" sz="1000">
                <a:solidFill>
                  <a:schemeClr val="tx1"/>
                </a:solidFill>
                <a:latin typeface="Arial"/>
                <a:cs typeface="Arial"/>
              </a:rPr>
              <a:t>from</a:t>
            </a:r>
            <a:r>
              <a:rPr lang="en-GB" sz="1000" spc="-60">
                <a:solidFill>
                  <a:schemeClr val="tx1"/>
                </a:solidFill>
                <a:latin typeface="Arial"/>
                <a:cs typeface="Arial"/>
              </a:rPr>
              <a:t> </a:t>
            </a:r>
            <a:r>
              <a:rPr lang="en-GB" sz="1000">
                <a:solidFill>
                  <a:schemeClr val="tx1"/>
                </a:solidFill>
                <a:latin typeface="Arial"/>
                <a:cs typeface="Arial"/>
              </a:rPr>
              <a:t>a</a:t>
            </a:r>
            <a:r>
              <a:rPr lang="en-GB" sz="1000" spc="-30">
                <a:solidFill>
                  <a:schemeClr val="tx1"/>
                </a:solidFill>
                <a:latin typeface="Arial"/>
                <a:cs typeface="Arial"/>
              </a:rPr>
              <a:t> line manager</a:t>
            </a:r>
            <a:r>
              <a:rPr lang="en-GB" sz="1000" spc="-10">
                <a:solidFill>
                  <a:schemeClr val="tx1"/>
                </a:solidFill>
                <a:latin typeface="Arial"/>
                <a:cs typeface="Arial"/>
              </a:rPr>
              <a:t>.</a:t>
            </a:r>
            <a:r>
              <a:rPr lang="en-GB" sz="1000" spc="-60">
                <a:solidFill>
                  <a:schemeClr val="tx1"/>
                </a:solidFill>
                <a:latin typeface="Arial"/>
                <a:cs typeface="Arial"/>
              </a:rPr>
              <a:t> </a:t>
            </a:r>
            <a:r>
              <a:rPr lang="en-GB" sz="1000">
                <a:solidFill>
                  <a:schemeClr val="tx1"/>
                </a:solidFill>
                <a:latin typeface="Arial"/>
                <a:cs typeface="Arial"/>
              </a:rPr>
              <a:t>Should</a:t>
            </a:r>
            <a:r>
              <a:rPr lang="en-GB" sz="1000" spc="-25">
                <a:solidFill>
                  <a:schemeClr val="tx1"/>
                </a:solidFill>
                <a:latin typeface="Arial"/>
                <a:cs typeface="Arial"/>
              </a:rPr>
              <a:t> </a:t>
            </a:r>
            <a:r>
              <a:rPr lang="en-GB" sz="1000">
                <a:solidFill>
                  <a:schemeClr val="tx1"/>
                </a:solidFill>
                <a:latin typeface="Arial"/>
                <a:cs typeface="Arial"/>
              </a:rPr>
              <a:t>also</a:t>
            </a:r>
            <a:r>
              <a:rPr lang="en-GB" sz="1000" spc="-25">
                <a:solidFill>
                  <a:schemeClr val="tx1"/>
                </a:solidFill>
                <a:latin typeface="Arial"/>
                <a:cs typeface="Arial"/>
              </a:rPr>
              <a:t> </a:t>
            </a:r>
            <a:r>
              <a:rPr lang="en-GB" sz="1000">
                <a:solidFill>
                  <a:schemeClr val="tx1"/>
                </a:solidFill>
                <a:latin typeface="Arial"/>
                <a:cs typeface="Arial"/>
              </a:rPr>
              <a:t>have</a:t>
            </a:r>
            <a:r>
              <a:rPr lang="en-GB" sz="1000" spc="-20">
                <a:solidFill>
                  <a:schemeClr val="tx1"/>
                </a:solidFill>
                <a:latin typeface="Arial"/>
                <a:cs typeface="Arial"/>
              </a:rPr>
              <a:t> </a:t>
            </a:r>
            <a:r>
              <a:rPr lang="en-GB" sz="1000" spc="-25">
                <a:solidFill>
                  <a:schemeClr val="tx1"/>
                </a:solidFill>
                <a:latin typeface="Arial"/>
                <a:cs typeface="Arial"/>
              </a:rPr>
              <a:t>an </a:t>
            </a:r>
            <a:r>
              <a:rPr lang="en-GB" sz="1000">
                <a:solidFill>
                  <a:schemeClr val="tx1"/>
                </a:solidFill>
                <a:latin typeface="Arial"/>
                <a:cs typeface="Arial"/>
              </a:rPr>
              <a:t>appropriate</a:t>
            </a:r>
            <a:r>
              <a:rPr lang="en-GB" sz="1000" spc="-65">
                <a:solidFill>
                  <a:schemeClr val="tx1"/>
                </a:solidFill>
                <a:latin typeface="Arial"/>
                <a:cs typeface="Arial"/>
              </a:rPr>
              <a:t> </a:t>
            </a:r>
            <a:r>
              <a:rPr lang="en-GB" sz="1000">
                <a:solidFill>
                  <a:schemeClr val="tx1"/>
                </a:solidFill>
                <a:latin typeface="Arial"/>
                <a:cs typeface="Arial"/>
              </a:rPr>
              <a:t>named</a:t>
            </a:r>
            <a:r>
              <a:rPr lang="en-GB" sz="1000" spc="-45">
                <a:solidFill>
                  <a:schemeClr val="tx1"/>
                </a:solidFill>
                <a:latin typeface="Arial"/>
                <a:cs typeface="Arial"/>
              </a:rPr>
              <a:t> </a:t>
            </a:r>
            <a:r>
              <a:rPr lang="en-GB" sz="1000">
                <a:solidFill>
                  <a:schemeClr val="tx1"/>
                </a:solidFill>
                <a:latin typeface="Arial"/>
                <a:cs typeface="Arial"/>
              </a:rPr>
              <a:t>individual</a:t>
            </a:r>
            <a:r>
              <a:rPr lang="en-GB" sz="1000" spc="-30">
                <a:solidFill>
                  <a:schemeClr val="tx1"/>
                </a:solidFill>
                <a:latin typeface="Arial"/>
                <a:cs typeface="Arial"/>
              </a:rPr>
              <a:t> </a:t>
            </a:r>
            <a:r>
              <a:rPr lang="en-GB" sz="1000">
                <a:solidFill>
                  <a:schemeClr val="tx1"/>
                </a:solidFill>
                <a:latin typeface="Arial"/>
                <a:cs typeface="Arial"/>
              </a:rPr>
              <a:t>in</a:t>
            </a:r>
            <a:r>
              <a:rPr lang="en-GB" sz="1000" spc="-25">
                <a:solidFill>
                  <a:schemeClr val="tx1"/>
                </a:solidFill>
                <a:latin typeface="Arial"/>
                <a:cs typeface="Arial"/>
              </a:rPr>
              <a:t> the </a:t>
            </a:r>
            <a:r>
              <a:rPr lang="en-GB" sz="1000">
                <a:solidFill>
                  <a:schemeClr val="tx1"/>
                </a:solidFill>
                <a:latin typeface="Arial"/>
                <a:cs typeface="Arial"/>
              </a:rPr>
              <a:t>PCN</a:t>
            </a:r>
            <a:r>
              <a:rPr lang="en-GB" sz="1000" spc="-25">
                <a:solidFill>
                  <a:schemeClr val="tx1"/>
                </a:solidFill>
                <a:latin typeface="Arial"/>
                <a:cs typeface="Arial"/>
              </a:rPr>
              <a:t> </a:t>
            </a:r>
            <a:r>
              <a:rPr lang="en-GB" sz="1000">
                <a:solidFill>
                  <a:schemeClr val="tx1"/>
                </a:solidFill>
                <a:latin typeface="Arial"/>
                <a:cs typeface="Arial"/>
              </a:rPr>
              <a:t>to</a:t>
            </a:r>
            <a:r>
              <a:rPr lang="en-GB" sz="1000" spc="-40">
                <a:solidFill>
                  <a:schemeClr val="tx1"/>
                </a:solidFill>
                <a:latin typeface="Arial"/>
                <a:cs typeface="Arial"/>
              </a:rPr>
              <a:t> </a:t>
            </a:r>
            <a:r>
              <a:rPr lang="en-GB" sz="1000">
                <a:solidFill>
                  <a:schemeClr val="tx1"/>
                </a:solidFill>
                <a:latin typeface="Arial"/>
                <a:cs typeface="Arial"/>
              </a:rPr>
              <a:t>provide</a:t>
            </a:r>
            <a:r>
              <a:rPr lang="en-GB" sz="1000" spc="-25">
                <a:solidFill>
                  <a:schemeClr val="tx1"/>
                </a:solidFill>
                <a:latin typeface="Arial"/>
                <a:cs typeface="Arial"/>
              </a:rPr>
              <a:t> </a:t>
            </a:r>
            <a:r>
              <a:rPr lang="en-GB" sz="1000">
                <a:solidFill>
                  <a:schemeClr val="tx1"/>
                </a:solidFill>
                <a:latin typeface="Arial"/>
                <a:cs typeface="Arial"/>
              </a:rPr>
              <a:t>general</a:t>
            </a:r>
            <a:r>
              <a:rPr lang="en-GB" sz="1000" spc="-55">
                <a:solidFill>
                  <a:schemeClr val="tx1"/>
                </a:solidFill>
                <a:latin typeface="Arial"/>
                <a:cs typeface="Arial"/>
              </a:rPr>
              <a:t> </a:t>
            </a:r>
            <a:r>
              <a:rPr lang="en-GB" sz="1000">
                <a:solidFill>
                  <a:schemeClr val="tx1"/>
                </a:solidFill>
                <a:latin typeface="Arial"/>
                <a:cs typeface="Arial"/>
              </a:rPr>
              <a:t>advice</a:t>
            </a:r>
            <a:r>
              <a:rPr lang="en-GB" sz="1000" spc="-35">
                <a:solidFill>
                  <a:schemeClr val="tx1"/>
                </a:solidFill>
                <a:latin typeface="Arial"/>
                <a:cs typeface="Arial"/>
              </a:rPr>
              <a:t> </a:t>
            </a:r>
            <a:r>
              <a:rPr lang="en-GB" sz="1000" spc="-25">
                <a:solidFill>
                  <a:schemeClr val="tx1"/>
                </a:solidFill>
                <a:latin typeface="Arial"/>
                <a:cs typeface="Arial"/>
              </a:rPr>
              <a:t>and </a:t>
            </a:r>
            <a:r>
              <a:rPr lang="en-GB" sz="1000">
                <a:solidFill>
                  <a:schemeClr val="tx1"/>
                </a:solidFill>
                <a:latin typeface="Arial"/>
                <a:cs typeface="Arial"/>
              </a:rPr>
              <a:t>support</a:t>
            </a:r>
            <a:r>
              <a:rPr lang="en-GB" sz="1000" spc="-35">
                <a:solidFill>
                  <a:schemeClr val="tx1"/>
                </a:solidFill>
                <a:latin typeface="Arial"/>
                <a:cs typeface="Arial"/>
              </a:rPr>
              <a:t> </a:t>
            </a:r>
            <a:r>
              <a:rPr lang="en-GB" sz="1000">
                <a:solidFill>
                  <a:schemeClr val="tx1"/>
                </a:solidFill>
                <a:latin typeface="Arial"/>
                <a:cs typeface="Arial"/>
              </a:rPr>
              <a:t>on</a:t>
            </a:r>
            <a:r>
              <a:rPr lang="en-GB" sz="1000" spc="-15">
                <a:solidFill>
                  <a:schemeClr val="tx1"/>
                </a:solidFill>
                <a:latin typeface="Arial"/>
                <a:cs typeface="Arial"/>
              </a:rPr>
              <a:t> </a:t>
            </a:r>
            <a:r>
              <a:rPr lang="en-GB" sz="1000">
                <a:solidFill>
                  <a:schemeClr val="tx1"/>
                </a:solidFill>
                <a:latin typeface="Arial"/>
                <a:cs typeface="Arial"/>
              </a:rPr>
              <a:t>a</a:t>
            </a:r>
            <a:r>
              <a:rPr lang="en-GB" sz="1000" spc="-5">
                <a:solidFill>
                  <a:schemeClr val="tx1"/>
                </a:solidFill>
                <a:latin typeface="Arial"/>
                <a:cs typeface="Arial"/>
              </a:rPr>
              <a:t> </a:t>
            </a:r>
            <a:r>
              <a:rPr lang="en-GB" sz="1000" spc="-10">
                <a:solidFill>
                  <a:schemeClr val="tx1"/>
                </a:solidFill>
                <a:latin typeface="Arial"/>
                <a:cs typeface="Arial"/>
              </a:rPr>
              <a:t>day-</a:t>
            </a:r>
            <a:r>
              <a:rPr lang="en-GB" sz="1000">
                <a:solidFill>
                  <a:schemeClr val="tx1"/>
                </a:solidFill>
                <a:latin typeface="Arial"/>
                <a:cs typeface="Arial"/>
              </a:rPr>
              <a:t>to-day</a:t>
            </a:r>
            <a:r>
              <a:rPr lang="en-GB" sz="1000" spc="-35">
                <a:solidFill>
                  <a:schemeClr val="tx1"/>
                </a:solidFill>
                <a:latin typeface="Arial"/>
                <a:cs typeface="Arial"/>
              </a:rPr>
              <a:t> </a:t>
            </a:r>
            <a:r>
              <a:rPr lang="en-GB" sz="1000" spc="-10">
                <a:solidFill>
                  <a:schemeClr val="tx1"/>
                </a:solidFill>
                <a:latin typeface="Arial"/>
                <a:cs typeface="Arial"/>
              </a:rPr>
              <a:t>basis.</a:t>
            </a:r>
            <a:endParaRPr lang="en-GB" sz="1000">
              <a:solidFill>
                <a:schemeClr val="tx1"/>
              </a:solidFill>
              <a:latin typeface="Arial"/>
              <a:cs typeface="Arial"/>
            </a:endParaRPr>
          </a:p>
          <a:p>
            <a:pPr marL="12700" marR="5080" algn="l">
              <a:spcBef>
                <a:spcPts val="105"/>
              </a:spcBef>
            </a:pPr>
            <a:endParaRPr lang="en-US" sz="1000" b="1">
              <a:solidFill>
                <a:srgbClr val="FFFFFF"/>
              </a:solidFill>
            </a:endParaRPr>
          </a:p>
        </p:txBody>
      </p:sp>
      <p:sp>
        <p:nvSpPr>
          <p:cNvPr id="20" name="Call-out: Down Arrow 19">
            <a:extLst>
              <a:ext uri="{FF2B5EF4-FFF2-40B4-BE49-F238E27FC236}">
                <a16:creationId xmlns:a16="http://schemas.microsoft.com/office/drawing/2014/main" id="{E9392496-6CCB-3329-813F-3C4FA6B86A05}"/>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Picture 19" descr="A logo with colorful people&#10;&#10;Description automatically generated">
            <a:extLst>
              <a:ext uri="{FF2B5EF4-FFF2-40B4-BE49-F238E27FC236}">
                <a16:creationId xmlns:a16="http://schemas.microsoft.com/office/drawing/2014/main" id="{BFB43C57-FB26-858B-C103-CBB87BE23A1F}"/>
              </a:ext>
            </a:extLst>
          </p:cNvPr>
          <p:cNvPicPr>
            <a:picLocks noChangeAspect="1"/>
          </p:cNvPicPr>
          <p:nvPr/>
        </p:nvPicPr>
        <p:blipFill>
          <a:blip r:embed="rId2"/>
          <a:stretch>
            <a:fillRect/>
          </a:stretch>
        </p:blipFill>
        <p:spPr>
          <a:xfrm>
            <a:off x="0" y="9753"/>
            <a:ext cx="2343485" cy="1201827"/>
          </a:xfrm>
          <a:prstGeom prst="rect">
            <a:avLst/>
          </a:prstGeom>
          <a:ln>
            <a:noFill/>
          </a:ln>
        </p:spPr>
      </p:pic>
      <p:sp>
        <p:nvSpPr>
          <p:cNvPr id="2" name="object 2"/>
          <p:cNvSpPr txBox="1"/>
          <p:nvPr/>
        </p:nvSpPr>
        <p:spPr>
          <a:xfrm>
            <a:off x="3056889" y="1953513"/>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3" name="object 3"/>
          <p:cNvSpPr/>
          <p:nvPr/>
        </p:nvSpPr>
        <p:spPr>
          <a:xfrm>
            <a:off x="2633472" y="2572511"/>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4" name="object 4"/>
          <p:cNvSpPr txBox="1"/>
          <p:nvPr/>
        </p:nvSpPr>
        <p:spPr>
          <a:xfrm>
            <a:off x="5502909" y="1953513"/>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 name="object 5"/>
          <p:cNvSpPr txBox="1"/>
          <p:nvPr/>
        </p:nvSpPr>
        <p:spPr>
          <a:xfrm>
            <a:off x="7432929" y="1979017"/>
            <a:ext cx="2120900" cy="444352"/>
          </a:xfrm>
          <a:prstGeom prst="rect">
            <a:avLst/>
          </a:prstGeom>
        </p:spPr>
        <p:txBody>
          <a:bodyPr vert="horz" wrap="square" lIns="0" tIns="13335" rIns="0" bIns="0" rtlCol="0" anchor="t">
            <a:spAutoFit/>
          </a:bodyPr>
          <a:lstStyle/>
          <a:p>
            <a:pPr marL="12700" marR="5080" indent="-1270" algn="ctr">
              <a:lnSpc>
                <a:spcPct val="100000"/>
              </a:lnSpc>
              <a:spcBef>
                <a:spcPts val="105"/>
              </a:spcBef>
            </a:pPr>
            <a:r>
              <a:rPr lang="en-GB" sz="1400" spc="-10">
                <a:solidFill>
                  <a:srgbClr val="202C3A"/>
                </a:solidFill>
                <a:latin typeface="Arial Black"/>
                <a:cs typeface="Arial Black"/>
              </a:rPr>
              <a:t>Supervision</a:t>
            </a:r>
            <a:r>
              <a:rPr sz="1400" spc="-10">
                <a:solidFill>
                  <a:srgbClr val="202C3A"/>
                </a:solidFill>
                <a:latin typeface="Arial Black"/>
                <a:cs typeface="Arial Black"/>
              </a:rPr>
              <a:t> requirements</a:t>
            </a:r>
            <a:endParaRPr sz="1400">
              <a:latin typeface="Arial Black"/>
              <a:cs typeface="Arial Black"/>
            </a:endParaRPr>
          </a:p>
        </p:txBody>
      </p:sp>
      <p:sp>
        <p:nvSpPr>
          <p:cNvPr id="6" name="object 6"/>
          <p:cNvSpPr txBox="1"/>
          <p:nvPr/>
        </p:nvSpPr>
        <p:spPr>
          <a:xfrm>
            <a:off x="9835136" y="1976871"/>
            <a:ext cx="1866135" cy="444352"/>
          </a:xfrm>
          <a:prstGeom prst="rect">
            <a:avLst/>
          </a:prstGeom>
        </p:spPr>
        <p:txBody>
          <a:bodyPr vert="horz" wrap="square" lIns="0" tIns="13335" rIns="0" bIns="0" rtlCol="0">
            <a:spAutoFit/>
          </a:bodyPr>
          <a:lstStyle/>
          <a:p>
            <a:pPr marL="12700" marR="5080" indent="-3810" algn="ctr">
              <a:lnSpc>
                <a:spcPct val="100000"/>
              </a:lnSpc>
              <a:spcBef>
                <a:spcPts val="105"/>
              </a:spcBef>
            </a:pPr>
            <a:r>
              <a:rPr lang="en-GB" sz="1400">
                <a:solidFill>
                  <a:srgbClr val="202C3A"/>
                </a:solidFill>
                <a:latin typeface="Arial Black"/>
                <a:cs typeface="Arial Black"/>
              </a:rPr>
              <a:t>Key Roles &amp; Responsibilities</a:t>
            </a:r>
            <a:endParaRPr sz="1400">
              <a:latin typeface="Arial Black"/>
              <a:cs typeface="Arial Black"/>
            </a:endParaRPr>
          </a:p>
        </p:txBody>
      </p:sp>
      <p:pic>
        <p:nvPicPr>
          <p:cNvPr id="8" name="object 8"/>
          <p:cNvPicPr/>
          <p:nvPr/>
        </p:nvPicPr>
        <p:blipFill>
          <a:blip r:embed="rId3" cstate="print"/>
          <a:stretch>
            <a:fillRect/>
          </a:stretch>
        </p:blipFill>
        <p:spPr>
          <a:xfrm>
            <a:off x="5789676" y="1147572"/>
            <a:ext cx="722376" cy="720851"/>
          </a:xfrm>
          <a:prstGeom prst="rect">
            <a:avLst/>
          </a:prstGeom>
        </p:spPr>
      </p:pic>
      <p:pic>
        <p:nvPicPr>
          <p:cNvPr id="9" name="object 9"/>
          <p:cNvPicPr/>
          <p:nvPr/>
        </p:nvPicPr>
        <p:blipFill>
          <a:blip r:embed="rId4" cstate="print"/>
          <a:stretch>
            <a:fillRect/>
          </a:stretch>
        </p:blipFill>
        <p:spPr>
          <a:xfrm>
            <a:off x="3433571" y="1211580"/>
            <a:ext cx="720851" cy="719327"/>
          </a:xfrm>
          <a:prstGeom prst="rect">
            <a:avLst/>
          </a:prstGeom>
        </p:spPr>
      </p:pic>
      <p:pic>
        <p:nvPicPr>
          <p:cNvPr id="10" name="object 10"/>
          <p:cNvPicPr/>
          <p:nvPr/>
        </p:nvPicPr>
        <p:blipFill>
          <a:blip r:embed="rId5" cstate="print"/>
          <a:stretch>
            <a:fillRect/>
          </a:stretch>
        </p:blipFill>
        <p:spPr>
          <a:xfrm>
            <a:off x="10396599" y="1173216"/>
            <a:ext cx="722376" cy="720851"/>
          </a:xfrm>
          <a:prstGeom prst="rect">
            <a:avLst/>
          </a:prstGeom>
        </p:spPr>
      </p:pic>
      <p:pic>
        <p:nvPicPr>
          <p:cNvPr id="11" name="object 11"/>
          <p:cNvPicPr/>
          <p:nvPr/>
        </p:nvPicPr>
        <p:blipFill>
          <a:blip r:embed="rId6" cstate="print"/>
          <a:stretch>
            <a:fillRect/>
          </a:stretch>
        </p:blipFill>
        <p:spPr>
          <a:xfrm>
            <a:off x="8132064" y="1147572"/>
            <a:ext cx="720851" cy="720851"/>
          </a:xfrm>
          <a:prstGeom prst="rect">
            <a:avLst/>
          </a:prstGeom>
        </p:spPr>
      </p:pic>
      <p:sp>
        <p:nvSpPr>
          <p:cNvPr id="13" name="object 13"/>
          <p:cNvSpPr txBox="1"/>
          <p:nvPr/>
        </p:nvSpPr>
        <p:spPr>
          <a:xfrm>
            <a:off x="2718472" y="5683328"/>
            <a:ext cx="2030095" cy="654025"/>
          </a:xfrm>
          <a:prstGeom prst="rect">
            <a:avLst/>
          </a:prstGeom>
        </p:spPr>
        <p:txBody>
          <a:bodyPr vert="horz" wrap="square" lIns="0" tIns="12700" rIns="0" bIns="0" rtlCol="0">
            <a:spAutoFit/>
          </a:bodyPr>
          <a:lstStyle/>
          <a:p>
            <a:pPr marL="12700" algn="l">
              <a:lnSpc>
                <a:spcPct val="100000"/>
              </a:lnSpc>
              <a:spcBef>
                <a:spcPts val="100"/>
              </a:spcBef>
            </a:pPr>
            <a:r>
              <a:rPr sz="1000">
                <a:solidFill>
                  <a:srgbClr val="202C3A"/>
                </a:solidFill>
                <a:latin typeface="Arial"/>
                <a:cs typeface="Arial"/>
              </a:rPr>
              <a:t>Employment</a:t>
            </a:r>
            <a:r>
              <a:rPr sz="1000" spc="-55">
                <a:solidFill>
                  <a:srgbClr val="202C3A"/>
                </a:solidFill>
                <a:latin typeface="Arial"/>
                <a:cs typeface="Arial"/>
              </a:rPr>
              <a:t> </a:t>
            </a:r>
            <a:r>
              <a:rPr sz="1000">
                <a:solidFill>
                  <a:srgbClr val="202C3A"/>
                </a:solidFill>
                <a:latin typeface="Arial"/>
                <a:cs typeface="Arial"/>
              </a:rPr>
              <a:t>Law</a:t>
            </a:r>
            <a:r>
              <a:rPr sz="1000" spc="-35">
                <a:solidFill>
                  <a:srgbClr val="202C3A"/>
                </a:solidFill>
                <a:latin typeface="Arial"/>
                <a:cs typeface="Arial"/>
              </a:rPr>
              <a:t> </a:t>
            </a:r>
            <a:r>
              <a:rPr sz="1000" spc="-10">
                <a:solidFill>
                  <a:srgbClr val="202C3A"/>
                </a:solidFill>
                <a:latin typeface="Arial"/>
                <a:cs typeface="Arial"/>
              </a:rPr>
              <a:t>Introduction</a:t>
            </a:r>
            <a:endParaRPr lang="en-GB" sz="1000" spc="-10">
              <a:solidFill>
                <a:srgbClr val="202C3A"/>
              </a:solidFill>
              <a:latin typeface="Arial"/>
              <a:cs typeface="Arial"/>
            </a:endParaRPr>
          </a:p>
          <a:p>
            <a:pPr marL="12700" algn="l">
              <a:lnSpc>
                <a:spcPct val="100000"/>
              </a:lnSpc>
              <a:spcBef>
                <a:spcPts val="100"/>
              </a:spcBef>
            </a:pPr>
            <a:r>
              <a:rPr lang="en-GB" sz="1000">
                <a:hlinkClick r:id="rId7"/>
              </a:rPr>
              <a:t>Training | </a:t>
            </a:r>
            <a:r>
              <a:rPr lang="en-GB" sz="1000" err="1">
                <a:hlinkClick r:id="rId7"/>
              </a:rPr>
              <a:t>Acas</a:t>
            </a:r>
            <a:endParaRPr lang="en-GB" sz="1000" spc="-10">
              <a:solidFill>
                <a:srgbClr val="202C3A"/>
              </a:solidFill>
              <a:latin typeface="Arial"/>
              <a:cs typeface="Arial"/>
            </a:endParaRPr>
          </a:p>
          <a:p>
            <a:pPr marL="12700" algn="l">
              <a:lnSpc>
                <a:spcPct val="100000"/>
              </a:lnSpc>
              <a:spcBef>
                <a:spcPts val="100"/>
              </a:spcBef>
            </a:pPr>
            <a:r>
              <a:rPr lang="en-GB" sz="1000">
                <a:hlinkClick r:id="rId8"/>
              </a:rPr>
              <a:t>Employment standards and regulation | NHS Employers</a:t>
            </a:r>
            <a:endParaRPr sz="1000">
              <a:latin typeface="Arial"/>
              <a:cs typeface="Arial"/>
            </a:endParaRPr>
          </a:p>
        </p:txBody>
      </p:sp>
      <p:sp>
        <p:nvSpPr>
          <p:cNvPr id="14" name="object 14"/>
          <p:cNvSpPr txBox="1"/>
          <p:nvPr/>
        </p:nvSpPr>
        <p:spPr>
          <a:xfrm>
            <a:off x="2718472" y="4957165"/>
            <a:ext cx="1895475" cy="628377"/>
          </a:xfrm>
          <a:prstGeom prst="rect">
            <a:avLst/>
          </a:prstGeom>
        </p:spPr>
        <p:txBody>
          <a:bodyPr vert="horz" wrap="square" lIns="0" tIns="12700" rIns="0" bIns="0" rtlCol="0" anchor="t">
            <a:spAutoFit/>
          </a:bodyPr>
          <a:lstStyle/>
          <a:p>
            <a:pPr marR="356870" indent="1270" algn="l">
              <a:lnSpc>
                <a:spcPct val="100000"/>
              </a:lnSpc>
            </a:pPr>
            <a:r>
              <a:rPr sz="1000">
                <a:solidFill>
                  <a:srgbClr val="202C3A"/>
                </a:solidFill>
                <a:latin typeface="Arial"/>
                <a:cs typeface="Arial"/>
              </a:rPr>
              <a:t>CIPD</a:t>
            </a:r>
            <a:r>
              <a:rPr sz="1000" spc="-5">
                <a:solidFill>
                  <a:srgbClr val="202C3A"/>
                </a:solidFill>
                <a:latin typeface="Arial"/>
                <a:cs typeface="Arial"/>
              </a:rPr>
              <a:t> </a:t>
            </a:r>
            <a:r>
              <a:rPr sz="1000">
                <a:solidFill>
                  <a:srgbClr val="202C3A"/>
                </a:solidFill>
                <a:latin typeface="Arial"/>
                <a:cs typeface="Arial"/>
              </a:rPr>
              <a:t>level</a:t>
            </a:r>
            <a:r>
              <a:rPr sz="1000" spc="-15">
                <a:solidFill>
                  <a:srgbClr val="202C3A"/>
                </a:solidFill>
                <a:latin typeface="Arial"/>
                <a:cs typeface="Arial"/>
              </a:rPr>
              <a:t> </a:t>
            </a:r>
            <a:r>
              <a:rPr sz="1000">
                <a:solidFill>
                  <a:srgbClr val="202C3A"/>
                </a:solidFill>
                <a:latin typeface="Arial"/>
                <a:cs typeface="Arial"/>
              </a:rPr>
              <a:t>3</a:t>
            </a:r>
            <a:r>
              <a:rPr sz="1000" spc="-15">
                <a:solidFill>
                  <a:srgbClr val="202C3A"/>
                </a:solidFill>
                <a:latin typeface="Arial"/>
                <a:cs typeface="Arial"/>
              </a:rPr>
              <a:t> </a:t>
            </a:r>
            <a:r>
              <a:rPr sz="1000" spc="-50">
                <a:solidFill>
                  <a:srgbClr val="202C3A"/>
                </a:solidFill>
                <a:latin typeface="Arial"/>
                <a:cs typeface="Arial"/>
              </a:rPr>
              <a:t>– </a:t>
            </a:r>
            <a:r>
              <a:rPr sz="1000">
                <a:solidFill>
                  <a:srgbClr val="202C3A"/>
                </a:solidFill>
                <a:latin typeface="Arial"/>
                <a:cs typeface="Arial"/>
              </a:rPr>
              <a:t>example</a:t>
            </a:r>
            <a:r>
              <a:rPr sz="1000" spc="-60">
                <a:solidFill>
                  <a:srgbClr val="202C3A"/>
                </a:solidFill>
                <a:latin typeface="Arial"/>
                <a:cs typeface="Arial"/>
              </a:rPr>
              <a:t> </a:t>
            </a:r>
            <a:r>
              <a:rPr sz="1000" spc="-10">
                <a:solidFill>
                  <a:srgbClr val="202C3A"/>
                </a:solidFill>
                <a:latin typeface="Arial"/>
                <a:cs typeface="Arial"/>
              </a:rPr>
              <a:t>provider</a:t>
            </a:r>
            <a:r>
              <a:rPr lang="en-GB" sz="1000" spc="-10">
                <a:solidFill>
                  <a:srgbClr val="202C3A"/>
                </a:solidFill>
                <a:latin typeface="Arial"/>
                <a:cs typeface="Arial"/>
              </a:rPr>
              <a:t> </a:t>
            </a:r>
            <a:r>
              <a:rPr sz="1000" u="sng">
                <a:solidFill>
                  <a:srgbClr val="0000FF"/>
                </a:solidFill>
                <a:uFill>
                  <a:solidFill>
                    <a:srgbClr val="1F5AA4"/>
                  </a:solidFill>
                </a:uFill>
                <a:latin typeface="Arial"/>
                <a:cs typeface="Arial"/>
                <a:hlinkClick r:id="rId9">
                  <a:extLst>
                    <a:ext uri="{A12FA001-AC4F-418D-AE19-62706E023703}">
                      <ahyp:hlinkClr xmlns:ahyp="http://schemas.microsoft.com/office/drawing/2018/hyperlinkcolor" val="tx"/>
                    </a:ext>
                  </a:extLst>
                </a:hlinkClick>
              </a:rPr>
              <a:t>Level</a:t>
            </a:r>
            <a:r>
              <a:rPr sz="1000" u="sng" spc="-40">
                <a:solidFill>
                  <a:srgbClr val="0000FF"/>
                </a:solidFill>
                <a:uFill>
                  <a:solidFill>
                    <a:srgbClr val="1F5AA4"/>
                  </a:solidFill>
                </a:uFill>
                <a:latin typeface="Arial"/>
                <a:cs typeface="Arial"/>
                <a:hlinkClick r:id="rId9">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9">
                  <a:extLst>
                    <a:ext uri="{A12FA001-AC4F-418D-AE19-62706E023703}">
                      <ahyp:hlinkClr xmlns:ahyp="http://schemas.microsoft.com/office/drawing/2018/hyperlinkcolor" val="tx"/>
                    </a:ext>
                  </a:extLst>
                </a:hlinkClick>
              </a:rPr>
              <a:t>3</a:t>
            </a:r>
            <a:r>
              <a:rPr sz="1000" u="sng" spc="-25">
                <a:solidFill>
                  <a:srgbClr val="0000FF"/>
                </a:solidFill>
                <a:uFill>
                  <a:solidFill>
                    <a:srgbClr val="1F5AA4"/>
                  </a:solidFill>
                </a:uFill>
                <a:latin typeface="Arial"/>
                <a:cs typeface="Arial"/>
                <a:hlinkClick r:id="rId9">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9">
                  <a:extLst>
                    <a:ext uri="{A12FA001-AC4F-418D-AE19-62706E023703}">
                      <ahyp:hlinkClr xmlns:ahyp="http://schemas.microsoft.com/office/drawing/2018/hyperlinkcolor" val="tx"/>
                    </a:ext>
                  </a:extLst>
                </a:hlinkClick>
              </a:rPr>
              <a:t>HR</a:t>
            </a:r>
            <a:r>
              <a:rPr sz="1000" u="sng" spc="-85">
                <a:solidFill>
                  <a:srgbClr val="0000FF"/>
                </a:solidFill>
                <a:uFill>
                  <a:solidFill>
                    <a:srgbClr val="1F5AA4"/>
                  </a:solidFill>
                </a:uFill>
                <a:latin typeface="Arial"/>
                <a:cs typeface="Arial"/>
                <a:hlinkClick r:id="rId9">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9">
                  <a:extLst>
                    <a:ext uri="{A12FA001-AC4F-418D-AE19-62706E023703}">
                      <ahyp:hlinkClr xmlns:ahyp="http://schemas.microsoft.com/office/drawing/2018/hyperlinkcolor" val="tx"/>
                    </a:ext>
                  </a:extLst>
                </a:hlinkClick>
              </a:rPr>
              <a:t>Apprenticeship</a:t>
            </a:r>
            <a:r>
              <a:rPr sz="1000" u="sng" spc="-45">
                <a:solidFill>
                  <a:srgbClr val="0000FF"/>
                </a:solidFill>
                <a:uFill>
                  <a:solidFill>
                    <a:srgbClr val="1F5AA4"/>
                  </a:solidFill>
                </a:uFill>
                <a:latin typeface="Arial"/>
                <a:cs typeface="Arial"/>
                <a:hlinkClick r:id="rId9">
                  <a:extLst>
                    <a:ext uri="{A12FA001-AC4F-418D-AE19-62706E023703}">
                      <ahyp:hlinkClr xmlns:ahyp="http://schemas.microsoft.com/office/drawing/2018/hyperlinkcolor" val="tx"/>
                    </a:ext>
                  </a:extLst>
                </a:hlinkClick>
              </a:rPr>
              <a:t> </a:t>
            </a:r>
            <a:r>
              <a:rPr sz="1000" u="sng" spc="-50">
                <a:solidFill>
                  <a:srgbClr val="0000FF"/>
                </a:solidFill>
                <a:uFill>
                  <a:solidFill>
                    <a:srgbClr val="1F5AA4"/>
                  </a:solidFill>
                </a:uFill>
                <a:latin typeface="Arial"/>
                <a:cs typeface="Arial"/>
                <a:hlinkClick r:id="rId9">
                  <a:extLst>
                    <a:ext uri="{A12FA001-AC4F-418D-AE19-62706E023703}">
                      <ahyp:hlinkClr xmlns:ahyp="http://schemas.microsoft.com/office/drawing/2018/hyperlinkcolor" val="tx"/>
                    </a:ext>
                  </a:extLst>
                </a:hlinkClick>
              </a:rPr>
              <a:t>|</a:t>
            </a:r>
            <a:r>
              <a:rPr sz="1000" spc="-50">
                <a:solidFill>
                  <a:srgbClr val="0000FF"/>
                </a:solidFill>
                <a:latin typeface="Arial"/>
                <a:cs typeface="Arial"/>
              </a:rPr>
              <a:t> </a:t>
            </a:r>
            <a:r>
              <a:rPr sz="1000" u="sng">
                <a:solidFill>
                  <a:srgbClr val="0000FF"/>
                </a:solidFill>
                <a:uFill>
                  <a:solidFill>
                    <a:srgbClr val="1F5AA4"/>
                  </a:solidFill>
                </a:uFill>
                <a:latin typeface="Arial"/>
                <a:cs typeface="Arial"/>
                <a:hlinkClick r:id="rId9">
                  <a:extLst>
                    <a:ext uri="{A12FA001-AC4F-418D-AE19-62706E023703}">
                      <ahyp:hlinkClr xmlns:ahyp="http://schemas.microsoft.com/office/drawing/2018/hyperlinkcolor" val="tx"/>
                    </a:ext>
                  </a:extLst>
                </a:hlinkClick>
              </a:rPr>
              <a:t>Courses</a:t>
            </a:r>
            <a:r>
              <a:rPr sz="1000" u="sng" spc="-30">
                <a:solidFill>
                  <a:srgbClr val="0000FF"/>
                </a:solidFill>
                <a:uFill>
                  <a:solidFill>
                    <a:srgbClr val="1F5AA4"/>
                  </a:solidFill>
                </a:uFill>
                <a:latin typeface="Arial"/>
                <a:cs typeface="Arial"/>
                <a:hlinkClick r:id="rId9">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9">
                  <a:extLst>
                    <a:ext uri="{A12FA001-AC4F-418D-AE19-62706E023703}">
                      <ahyp:hlinkClr xmlns:ahyp="http://schemas.microsoft.com/office/drawing/2018/hyperlinkcolor" val="tx"/>
                    </a:ext>
                  </a:extLst>
                </a:hlinkClick>
              </a:rPr>
              <a:t>|</a:t>
            </a:r>
            <a:r>
              <a:rPr sz="1000" u="sng" spc="-5">
                <a:solidFill>
                  <a:srgbClr val="0000FF"/>
                </a:solidFill>
                <a:uFill>
                  <a:solidFill>
                    <a:srgbClr val="1F5AA4"/>
                  </a:solidFill>
                </a:uFill>
                <a:latin typeface="Arial"/>
                <a:cs typeface="Arial"/>
                <a:hlinkClick r:id="rId9">
                  <a:extLst>
                    <a:ext uri="{A12FA001-AC4F-418D-AE19-62706E023703}">
                      <ahyp:hlinkClr xmlns:ahyp="http://schemas.microsoft.com/office/drawing/2018/hyperlinkcolor" val="tx"/>
                    </a:ext>
                  </a:extLst>
                </a:hlinkClick>
              </a:rPr>
              <a:t> </a:t>
            </a:r>
            <a:r>
              <a:rPr sz="1000" u="sng" spc="-25">
                <a:solidFill>
                  <a:srgbClr val="0000FF"/>
                </a:solidFill>
                <a:uFill>
                  <a:solidFill>
                    <a:srgbClr val="1F5AA4"/>
                  </a:solidFill>
                </a:uFill>
                <a:latin typeface="Arial"/>
                <a:cs typeface="Arial"/>
                <a:hlinkClick r:id="rId9">
                  <a:extLst>
                    <a:ext uri="{A12FA001-AC4F-418D-AE19-62706E023703}">
                      <ahyp:hlinkClr xmlns:ahyp="http://schemas.microsoft.com/office/drawing/2018/hyperlinkcolor" val="tx"/>
                    </a:ext>
                  </a:extLst>
                </a:hlinkClick>
              </a:rPr>
              <a:t>BPP</a:t>
            </a:r>
            <a:endParaRPr sz="1000">
              <a:solidFill>
                <a:srgbClr val="0000FF"/>
              </a:solidFill>
              <a:latin typeface="Arial"/>
              <a:cs typeface="Arial"/>
              <a:hlinkClick r:id="rId9">
                <a:extLst>
                  <a:ext uri="{A12FA001-AC4F-418D-AE19-62706E023703}">
                    <ahyp:hlinkClr xmlns:ahyp="http://schemas.microsoft.com/office/drawing/2018/hyperlinkcolor" val="tx"/>
                  </a:ext>
                </a:extLst>
              </a:hlinkClick>
            </a:endParaRPr>
          </a:p>
        </p:txBody>
      </p:sp>
      <p:sp>
        <p:nvSpPr>
          <p:cNvPr id="17" name="object 17"/>
          <p:cNvSpPr txBox="1"/>
          <p:nvPr/>
        </p:nvSpPr>
        <p:spPr>
          <a:xfrm>
            <a:off x="2473198" y="97475"/>
            <a:ext cx="7361938" cy="764312"/>
          </a:xfrm>
          <a:prstGeom prst="rect">
            <a:avLst/>
          </a:prstGeom>
        </p:spPr>
        <p:txBody>
          <a:bodyPr vert="horz" wrap="square" lIns="0" tIns="12700" rIns="0" bIns="0" rtlCol="0" anchor="t">
            <a:spAutoFit/>
          </a:bodyPr>
          <a:lstStyle/>
          <a:p>
            <a:pPr marL="12700">
              <a:spcBef>
                <a:spcPts val="100"/>
              </a:spcBef>
            </a:pPr>
            <a:r>
              <a:rPr lang="en-US" sz="2400" dirty="0">
                <a:solidFill>
                  <a:srgbClr val="0070C0"/>
                </a:solidFill>
                <a:latin typeface="Arial Black"/>
                <a:cs typeface="Arial Black"/>
              </a:rPr>
              <a:t>HR </a:t>
            </a:r>
            <a:r>
              <a:rPr lang="en-US" sz="2400" spc="-20" dirty="0">
                <a:solidFill>
                  <a:srgbClr val="0070C0"/>
                </a:solidFill>
                <a:latin typeface="Arial Black"/>
                <a:cs typeface="Arial Black"/>
              </a:rPr>
              <a:t>Administrator</a:t>
            </a:r>
          </a:p>
          <a:p>
            <a:pPr marL="12700">
              <a:spcBef>
                <a:spcPts val="100"/>
              </a:spcBef>
            </a:pPr>
            <a:r>
              <a:rPr lang="en-GB" sz="2400" b="1" dirty="0">
                <a:solidFill>
                  <a:srgbClr val="202C3A"/>
                </a:solidFill>
              </a:rPr>
              <a:t>Find</a:t>
            </a:r>
            <a:r>
              <a:rPr lang="en-GB" sz="2400" b="1" spc="-25" dirty="0">
                <a:solidFill>
                  <a:srgbClr val="202C3A"/>
                </a:solidFill>
              </a:rPr>
              <a:t> </a:t>
            </a:r>
            <a:r>
              <a:rPr lang="en-GB" sz="2400" b="1" dirty="0">
                <a:solidFill>
                  <a:srgbClr val="202C3A"/>
                </a:solidFill>
              </a:rPr>
              <a:t>out</a:t>
            </a:r>
            <a:r>
              <a:rPr lang="en-GB" sz="2400" b="1" spc="-20" dirty="0">
                <a:solidFill>
                  <a:srgbClr val="202C3A"/>
                </a:solidFill>
              </a:rPr>
              <a:t> </a:t>
            </a:r>
            <a:r>
              <a:rPr lang="en-GB" sz="2400" b="1" dirty="0">
                <a:solidFill>
                  <a:srgbClr val="202C3A"/>
                </a:solidFill>
              </a:rPr>
              <a:t>more</a:t>
            </a:r>
            <a:r>
              <a:rPr lang="en-GB" sz="2400" b="1" spc="-30" dirty="0">
                <a:solidFill>
                  <a:srgbClr val="202C3A"/>
                </a:solidFill>
              </a:rPr>
              <a:t> about </a:t>
            </a:r>
            <a:r>
              <a:rPr lang="en-GB" sz="2400" b="1" u="sng" dirty="0">
                <a:solidFill>
                  <a:srgbClr val="291EFF"/>
                </a:solidFill>
                <a:uFill>
                  <a:solidFill>
                    <a:srgbClr val="1F5AA4"/>
                  </a:solidFill>
                </a:uFill>
                <a:latin typeface="Arial"/>
                <a:cs typeface="Arial"/>
                <a:hlinkClick r:id="rId10" action="ppaction://hlinksldjump"/>
              </a:rPr>
              <a:t>primary</a:t>
            </a:r>
            <a:r>
              <a:rPr lang="en-GB" sz="2400" b="1" u="sng" spc="-20" dirty="0">
                <a:solidFill>
                  <a:srgbClr val="291EFF"/>
                </a:solidFill>
                <a:uFill>
                  <a:solidFill>
                    <a:srgbClr val="1F5AA4"/>
                  </a:solidFill>
                </a:uFill>
                <a:latin typeface="Arial"/>
                <a:cs typeface="Arial"/>
                <a:hlinkClick r:id="rId10" action="ppaction://hlinksldjump"/>
              </a:rPr>
              <a:t> </a:t>
            </a:r>
            <a:r>
              <a:rPr lang="en-GB" sz="2400" b="1" u="sng" dirty="0">
                <a:solidFill>
                  <a:srgbClr val="291EFF"/>
                </a:solidFill>
                <a:uFill>
                  <a:solidFill>
                    <a:srgbClr val="1F5AA4"/>
                  </a:solidFill>
                </a:uFill>
                <a:latin typeface="Arial"/>
                <a:cs typeface="Arial"/>
                <a:hlinkClick r:id="rId10" action="ppaction://hlinksldjump"/>
              </a:rPr>
              <a:t>care</a:t>
            </a:r>
            <a:r>
              <a:rPr lang="en-GB" sz="2400" b="1" u="sng" spc="-45" dirty="0">
                <a:solidFill>
                  <a:srgbClr val="291EFF"/>
                </a:solidFill>
                <a:uFill>
                  <a:solidFill>
                    <a:srgbClr val="1F5AA4"/>
                  </a:solidFill>
                </a:uFill>
                <a:latin typeface="Arial"/>
                <a:cs typeface="Arial"/>
                <a:hlinkClick r:id="rId10" action="ppaction://hlinksldjump"/>
              </a:rPr>
              <a:t> </a:t>
            </a:r>
            <a:r>
              <a:rPr lang="en-GB" sz="2400" b="1" u="sng" spc="-10" dirty="0">
                <a:solidFill>
                  <a:srgbClr val="291EFF"/>
                </a:solidFill>
                <a:uFill>
                  <a:solidFill>
                    <a:srgbClr val="1F5AA4"/>
                  </a:solidFill>
                </a:uFill>
                <a:latin typeface="Arial"/>
                <a:cs typeface="Arial"/>
                <a:hlinkClick r:id="rId10" action="ppaction://hlinksldjump"/>
              </a:rPr>
              <a:t>roles</a:t>
            </a:r>
            <a:endParaRPr lang="en-US" sz="2400" b="1" dirty="0">
              <a:solidFill>
                <a:srgbClr val="0070C0"/>
              </a:solidFill>
              <a:latin typeface="Arial Black"/>
              <a:cs typeface="Arial Black"/>
            </a:endParaRPr>
          </a:p>
        </p:txBody>
      </p:sp>
      <p:sp>
        <p:nvSpPr>
          <p:cNvPr id="23" name="object 23"/>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25" name="TextBox 24">
            <a:extLst>
              <a:ext uri="{FF2B5EF4-FFF2-40B4-BE49-F238E27FC236}">
                <a16:creationId xmlns:a16="http://schemas.microsoft.com/office/drawing/2014/main" id="{D8A99517-D723-44DE-C8F1-618A0C9F5DCE}"/>
              </a:ext>
            </a:extLst>
          </p:cNvPr>
          <p:cNvSpPr txBox="1"/>
          <p:nvPr/>
        </p:nvSpPr>
        <p:spPr>
          <a:xfrm>
            <a:off x="9948139" y="2541961"/>
            <a:ext cx="2116351" cy="1631216"/>
          </a:xfrm>
          <a:prstGeom prst="rect">
            <a:avLst/>
          </a:prstGeom>
          <a:noFill/>
        </p:spPr>
        <p:txBody>
          <a:bodyPr wrap="square">
            <a:spAutoFit/>
          </a:bodyPr>
          <a:lstStyle/>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Maintain accurate employee records (paper/electronic).</a:t>
            </a:r>
          </a:p>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Process contract changes</a:t>
            </a:r>
          </a:p>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Manage starters/leavers documentation</a:t>
            </a:r>
          </a:p>
          <a:p>
            <a:pPr marL="171450" indent="-171450" algn="l">
              <a:buFont typeface="Arial" panose="020B0604020202020204" pitchFamily="34" charset="0"/>
              <a:buChar char="•"/>
            </a:pPr>
            <a:r>
              <a:rPr lang="en-GB" sz="1000"/>
              <a:t>Recruitment Support</a:t>
            </a:r>
          </a:p>
          <a:p>
            <a:pPr marL="171450" indent="-171450" algn="l">
              <a:buFont typeface="Arial" panose="020B0604020202020204" pitchFamily="34" charset="0"/>
              <a:buChar char="•"/>
            </a:pPr>
            <a:r>
              <a:rPr lang="en-GB" sz="1000"/>
              <a:t>Payroll Coordination</a:t>
            </a:r>
          </a:p>
          <a:p>
            <a:pPr marL="171450" indent="-171450" algn="l">
              <a:buFont typeface="Arial" panose="020B0604020202020204" pitchFamily="34" charset="0"/>
              <a:buChar char="•"/>
            </a:pPr>
            <a:r>
              <a:rPr lang="en-GB" sz="1000"/>
              <a:t>HR Correspondence</a:t>
            </a:r>
          </a:p>
          <a:p>
            <a:pPr marL="171450" indent="-171450" algn="l">
              <a:buFont typeface="Arial" panose="020B0604020202020204" pitchFamily="34" charset="0"/>
              <a:buChar char="•"/>
            </a:pPr>
            <a:r>
              <a:rPr lang="en-GB" sz="1000"/>
              <a:t>Data Entry &amp; Reporting</a:t>
            </a:r>
          </a:p>
          <a:p>
            <a:pPr marL="171450" indent="-171450" algn="l">
              <a:buFont typeface="Arial" panose="020B0604020202020204" pitchFamily="34" charset="0"/>
              <a:buChar char="•"/>
            </a:pPr>
            <a:r>
              <a:rPr lang="en-GB" sz="1000"/>
              <a:t>General Office Support</a:t>
            </a:r>
            <a:endParaRPr lang="en-GB" sz="100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6CDA6D91-333D-A0AA-28BD-DB9C54456DD7}"/>
              </a:ext>
            </a:extLst>
          </p:cNvPr>
          <p:cNvSpPr txBox="1"/>
          <p:nvPr/>
        </p:nvSpPr>
        <p:spPr>
          <a:xfrm>
            <a:off x="2633472" y="2527290"/>
            <a:ext cx="2200097" cy="2400657"/>
          </a:xfrm>
          <a:prstGeom prst="rect">
            <a:avLst/>
          </a:prstGeom>
          <a:noFill/>
        </p:spPr>
        <p:txBody>
          <a:bodyPr wrap="square">
            <a:spAutoFit/>
          </a:bodyPr>
          <a:lstStyle/>
          <a:p>
            <a:pPr algn="l">
              <a:buNone/>
            </a:pPr>
            <a:r>
              <a:rPr lang="en-GB" sz="1000">
                <a:latin typeface="Arial" panose="020B0604020202020204" pitchFamily="34" charset="0"/>
                <a:cs typeface="Arial" panose="020B0604020202020204" pitchFamily="34" charset="0"/>
              </a:rPr>
              <a:t>To succeed in the HR Administrator role, it’s essential to have:</a:t>
            </a:r>
          </a:p>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Good organisational and communication skills</a:t>
            </a:r>
          </a:p>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Attention to detail and accuracy in data entry</a:t>
            </a:r>
          </a:p>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A basic understanding of employment processes and confidentiality</a:t>
            </a:r>
          </a:p>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Confidence using Microsoft Office and HR systems (e.g. ESR, TRAC, NHS Jobs)</a:t>
            </a:r>
          </a:p>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A helpful, approachable manner and a strong commitment to confidentiality and equality</a:t>
            </a:r>
          </a:p>
        </p:txBody>
      </p:sp>
      <p:sp>
        <p:nvSpPr>
          <p:cNvPr id="29" name="TextBox 28">
            <a:extLst>
              <a:ext uri="{FF2B5EF4-FFF2-40B4-BE49-F238E27FC236}">
                <a16:creationId xmlns:a16="http://schemas.microsoft.com/office/drawing/2014/main" id="{D3D329ED-E0CD-1907-1441-91A5AFCC79C1}"/>
              </a:ext>
            </a:extLst>
          </p:cNvPr>
          <p:cNvSpPr txBox="1"/>
          <p:nvPr/>
        </p:nvSpPr>
        <p:spPr>
          <a:xfrm>
            <a:off x="5098006" y="2517497"/>
            <a:ext cx="2479749" cy="2246769"/>
          </a:xfrm>
          <a:prstGeom prst="rect">
            <a:avLst/>
          </a:prstGeom>
          <a:noFill/>
        </p:spPr>
        <p:txBody>
          <a:bodyPr wrap="square" lIns="91440" tIns="45720" rIns="91440" bIns="45720" anchor="t">
            <a:spAutoFit/>
          </a:bodyPr>
          <a:lstStyle/>
          <a:p>
            <a:pPr algn="l">
              <a:buNone/>
            </a:pPr>
            <a:r>
              <a:rPr lang="en-GB" sz="1000">
                <a:latin typeface="Arial"/>
                <a:cs typeface="Arial"/>
              </a:rPr>
              <a:t>As an HR Administrator, you can progress by:</a:t>
            </a:r>
          </a:p>
          <a:p>
            <a:pPr marL="171450" indent="-171450" algn="l">
              <a:buFont typeface="Arial" panose="020B0604020202020204" pitchFamily="34" charset="0"/>
              <a:buChar char="•"/>
            </a:pPr>
            <a:r>
              <a:rPr lang="en-GB" sz="1000">
                <a:latin typeface="Arial"/>
                <a:cs typeface="Arial"/>
              </a:rPr>
              <a:t>Gaining experience in recruitment, payroll, and employee relations processes</a:t>
            </a:r>
          </a:p>
          <a:p>
            <a:pPr marL="171450" indent="-171450" algn="l">
              <a:buFont typeface="Arial" panose="020B0604020202020204" pitchFamily="34" charset="0"/>
              <a:buChar char="•"/>
            </a:pPr>
            <a:r>
              <a:rPr lang="en-GB" sz="1000">
                <a:latin typeface="Arial"/>
                <a:cs typeface="Arial"/>
              </a:rPr>
              <a:t>Learning how to interpret HR policies and support casework administration</a:t>
            </a:r>
          </a:p>
          <a:p>
            <a:pPr marL="171450" indent="-171450" algn="l">
              <a:buFont typeface="Arial" panose="020B0604020202020204" pitchFamily="34" charset="0"/>
              <a:buChar char="•"/>
            </a:pPr>
            <a:r>
              <a:rPr lang="en-GB" sz="1000">
                <a:latin typeface="Arial"/>
                <a:cs typeface="Arial"/>
              </a:rPr>
              <a:t>Building confidence with ESR and reporting tools (e.g. Excel)</a:t>
            </a:r>
          </a:p>
          <a:p>
            <a:pPr marL="171450" indent="-171450" algn="l">
              <a:buFont typeface="Arial" panose="020B0604020202020204" pitchFamily="34" charset="0"/>
              <a:buChar char="•"/>
            </a:pPr>
            <a:r>
              <a:rPr lang="en-GB" sz="1000">
                <a:latin typeface="Arial"/>
                <a:cs typeface="Arial"/>
              </a:rPr>
              <a:t>Completing CIPD Level 3 in HR Practice or relevant HR modules</a:t>
            </a:r>
          </a:p>
          <a:p>
            <a:pPr marL="171450" indent="-171450" algn="l">
              <a:buFont typeface="Arial" panose="020B0604020202020204" pitchFamily="34" charset="0"/>
              <a:buChar char="•"/>
            </a:pPr>
            <a:r>
              <a:rPr lang="en-GB" sz="1000">
                <a:latin typeface="Arial"/>
                <a:cs typeface="Arial"/>
              </a:rPr>
              <a:t>Working towards roles such as HR Officer, Recruitment Advisor, or ESR Specialist</a:t>
            </a:r>
          </a:p>
        </p:txBody>
      </p:sp>
      <p:sp>
        <p:nvSpPr>
          <p:cNvPr id="31" name="TextBox 30">
            <a:extLst>
              <a:ext uri="{FF2B5EF4-FFF2-40B4-BE49-F238E27FC236}">
                <a16:creationId xmlns:a16="http://schemas.microsoft.com/office/drawing/2014/main" id="{3DEF7E2C-7C70-CA27-F12E-6A553E57C321}"/>
              </a:ext>
            </a:extLst>
          </p:cNvPr>
          <p:cNvSpPr txBox="1"/>
          <p:nvPr/>
        </p:nvSpPr>
        <p:spPr>
          <a:xfrm>
            <a:off x="5100921" y="4730072"/>
            <a:ext cx="2288317" cy="2246769"/>
          </a:xfrm>
          <a:prstGeom prst="rect">
            <a:avLst/>
          </a:prstGeom>
          <a:noFill/>
        </p:spPr>
        <p:txBody>
          <a:bodyPr wrap="square">
            <a:spAutoFit/>
          </a:bodyPr>
          <a:lstStyle/>
          <a:p>
            <a:pPr algn="l"/>
            <a:r>
              <a:rPr lang="en-GB" sz="1000"/>
              <a:t>HR Fundamentals (CIPD Level 3)</a:t>
            </a:r>
            <a:endParaRPr lang="en-GB" sz="1000">
              <a:latin typeface="Arial" panose="020B0604020202020204" pitchFamily="34" charset="0"/>
              <a:cs typeface="Arial" panose="020B0604020202020204" pitchFamily="34" charset="0"/>
              <a:hlinkClick r:id="rId11"/>
            </a:endParaRPr>
          </a:p>
          <a:p>
            <a:pPr algn="l"/>
            <a:r>
              <a:rPr lang="en-GB" sz="1000">
                <a:latin typeface="Arial" panose="020B0604020202020204" pitchFamily="34" charset="0"/>
                <a:cs typeface="Arial" panose="020B0604020202020204" pitchFamily="34" charset="0"/>
                <a:hlinkClick r:id="rId11"/>
              </a:rPr>
              <a:t>CIPD | The Professional Body for HR &amp; People Development</a:t>
            </a:r>
            <a:endParaRPr lang="en-GB" sz="1000">
              <a:latin typeface="Arial" panose="020B0604020202020204" pitchFamily="34" charset="0"/>
              <a:cs typeface="Arial" panose="020B0604020202020204" pitchFamily="34" charset="0"/>
            </a:endParaRPr>
          </a:p>
          <a:p>
            <a:pPr algn="l"/>
            <a:r>
              <a:rPr lang="de-DE" sz="1000"/>
              <a:t>NHS HR Systems (ESR, TRAC)</a:t>
            </a:r>
            <a:endParaRPr lang="en-GB" sz="1000">
              <a:latin typeface="Arial" panose="020B0604020202020204" pitchFamily="34" charset="0"/>
              <a:cs typeface="Arial" panose="020B0604020202020204" pitchFamily="34" charset="0"/>
            </a:endParaRPr>
          </a:p>
          <a:p>
            <a:pPr algn="l"/>
            <a:r>
              <a:rPr lang="en-GB" sz="1000">
                <a:hlinkClick r:id="rId12"/>
              </a:rPr>
              <a:t>Home - </a:t>
            </a:r>
            <a:r>
              <a:rPr lang="en-GB" sz="1000" err="1">
                <a:hlinkClick r:id="rId12"/>
              </a:rPr>
              <a:t>elearning</a:t>
            </a:r>
            <a:r>
              <a:rPr lang="en-GB" sz="1000">
                <a:hlinkClick r:id="rId12"/>
              </a:rPr>
              <a:t> for healthcare</a:t>
            </a:r>
            <a:endParaRPr lang="en-GB" sz="1000"/>
          </a:p>
          <a:p>
            <a:pPr algn="l"/>
            <a:endParaRPr lang="en-GB" sz="1000">
              <a:latin typeface="Arial" panose="020B0604020202020204" pitchFamily="34" charset="0"/>
              <a:cs typeface="Arial" panose="020B0604020202020204" pitchFamily="34" charset="0"/>
            </a:endParaRPr>
          </a:p>
          <a:p>
            <a:pPr algn="l"/>
            <a:r>
              <a:rPr lang="en-GB" sz="1000"/>
              <a:t>Payroll &amp; Absence Management</a:t>
            </a:r>
          </a:p>
          <a:p>
            <a:pPr algn="l"/>
            <a:r>
              <a:rPr lang="en-GB" sz="1000">
                <a:hlinkClick r:id="rId13"/>
              </a:rPr>
              <a:t>Payroll Courses by IPPE | Online Training Options | CIPP</a:t>
            </a:r>
            <a:endParaRPr lang="en-GB" sz="1000">
              <a:latin typeface="Arial" panose="020B0604020202020204" pitchFamily="34" charset="0"/>
              <a:cs typeface="Arial" panose="020B0604020202020204" pitchFamily="34" charset="0"/>
            </a:endParaRPr>
          </a:p>
          <a:p>
            <a:pPr algn="l"/>
            <a:r>
              <a:rPr lang="en-GB" sz="1000"/>
              <a:t>Communication &amp; Organisation</a:t>
            </a:r>
            <a:endParaRPr lang="en-GB" sz="1000">
              <a:latin typeface="Arial" panose="020B0604020202020204" pitchFamily="34" charset="0"/>
              <a:cs typeface="Arial" panose="020B0604020202020204" pitchFamily="34" charset="0"/>
            </a:endParaRPr>
          </a:p>
          <a:p>
            <a:pPr algn="l"/>
            <a:r>
              <a:rPr lang="en-GB" sz="1000">
                <a:hlinkClick r:id="rId14"/>
              </a:rPr>
              <a:t>The home of free learning from the Open University | </a:t>
            </a:r>
            <a:r>
              <a:rPr lang="en-GB" sz="1000" err="1">
                <a:hlinkClick r:id="rId14"/>
              </a:rPr>
              <a:t>OpenLearn</a:t>
            </a:r>
            <a:r>
              <a:rPr lang="en-GB" sz="1000">
                <a:hlinkClick r:id="rId14"/>
              </a:rPr>
              <a:t> - Open University</a:t>
            </a:r>
            <a:endParaRPr lang="en-GB" sz="1000">
              <a:latin typeface="Arial" panose="020B0604020202020204" pitchFamily="34" charset="0"/>
              <a:cs typeface="Arial" panose="020B0604020202020204" pitchFamily="34" charset="0"/>
            </a:endParaRPr>
          </a:p>
          <a:p>
            <a:endParaRPr lang="en-GB" sz="100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C745FF92-F409-E53E-0479-FC5DBCEECECA}"/>
              </a:ext>
            </a:extLst>
          </p:cNvPr>
          <p:cNvSpPr/>
          <p:nvPr/>
        </p:nvSpPr>
        <p:spPr>
          <a:xfrm>
            <a:off x="52585" y="3148086"/>
            <a:ext cx="2282525" cy="418966"/>
          </a:xfrm>
          <a:prstGeom prst="rect">
            <a:avLst/>
          </a:pr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BF0378"/>
                </a:solidFill>
                <a:latin typeface="Arial"/>
                <a:ea typeface="Arial"/>
                <a:cs typeface="Arial"/>
                <a:hlinkClick r:id="rId15" action="ppaction://hlinksldjump">
                  <a:extLst>
                    <a:ext uri="{A12FA001-AC4F-418D-AE19-62706E023703}">
                      <ahyp:hlinkClr xmlns:ahyp="http://schemas.microsoft.com/office/drawing/2018/hyperlinkcolor" val="tx"/>
                    </a:ext>
                  </a:extLst>
                </a:hlinkClick>
              </a:rPr>
              <a:t>HR Officer</a:t>
            </a:r>
            <a:endParaRPr lang="en-GB" sz="1000" b="1">
              <a:solidFill>
                <a:srgbClr val="BF0378"/>
              </a:solidFill>
              <a:hlinkClick r:id="rId15" action="ppaction://hlinksldjump">
                <a:extLst>
                  <a:ext uri="{A12FA001-AC4F-418D-AE19-62706E023703}">
                    <ahyp:hlinkClr xmlns:ahyp="http://schemas.microsoft.com/office/drawing/2018/hyperlinkcolor" val="tx"/>
                  </a:ext>
                </a:extLst>
              </a:hlinkClick>
            </a:endParaRPr>
          </a:p>
        </p:txBody>
      </p:sp>
      <p:sp>
        <p:nvSpPr>
          <p:cNvPr id="12" name="Rectangle 11">
            <a:extLst>
              <a:ext uri="{FF2B5EF4-FFF2-40B4-BE49-F238E27FC236}">
                <a16:creationId xmlns:a16="http://schemas.microsoft.com/office/drawing/2014/main" id="{E35495C7-9193-B578-CDC2-B7C88EB0DE75}"/>
              </a:ext>
            </a:extLst>
          </p:cNvPr>
          <p:cNvSpPr/>
          <p:nvPr/>
        </p:nvSpPr>
        <p:spPr>
          <a:xfrm>
            <a:off x="60958" y="3643212"/>
            <a:ext cx="2282525" cy="384765"/>
          </a:xfrm>
          <a:prstGeom prst="rect">
            <a:avLst/>
          </a:pr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BF0378"/>
                </a:solidFill>
                <a:latin typeface="Arial"/>
                <a:ea typeface="Arial"/>
                <a:cs typeface="Arial"/>
                <a:hlinkClick r:id="rId16" action="ppaction://hlinksldjump">
                  <a:extLst>
                    <a:ext uri="{A12FA001-AC4F-418D-AE19-62706E023703}">
                      <ahyp:hlinkClr xmlns:ahyp="http://schemas.microsoft.com/office/drawing/2018/hyperlinkcolor" val="tx"/>
                    </a:ext>
                  </a:extLst>
                </a:hlinkClick>
              </a:rPr>
              <a:t>HR Manager</a:t>
            </a:r>
            <a:endParaRPr lang="en-GB" sz="1000" b="1">
              <a:solidFill>
                <a:srgbClr val="BF0378"/>
              </a:solidFill>
              <a:hlinkClick r:id="rId16" action="ppaction://hlinksldjump">
                <a:extLst>
                  <a:ext uri="{A12FA001-AC4F-418D-AE19-62706E023703}">
                    <ahyp:hlinkClr xmlns:ahyp="http://schemas.microsoft.com/office/drawing/2018/hyperlinkcolor" val="tx"/>
                  </a:ext>
                </a:extLst>
              </a:hlinkClick>
            </a:endParaRPr>
          </a:p>
        </p:txBody>
      </p:sp>
      <p:sp>
        <p:nvSpPr>
          <p:cNvPr id="21" name="object 19">
            <a:extLst>
              <a:ext uri="{FF2B5EF4-FFF2-40B4-BE49-F238E27FC236}">
                <a16:creationId xmlns:a16="http://schemas.microsoft.com/office/drawing/2014/main" id="{8A21BBEF-FC68-1989-BE62-2C86AAAF5CC7}"/>
              </a:ext>
            </a:extLst>
          </p:cNvPr>
          <p:cNvSpPr txBox="1">
            <a:spLocks noGrp="1"/>
          </p:cNvSpPr>
          <p:nvPr>
            <p:ph type="title"/>
          </p:nvPr>
        </p:nvSpPr>
        <p:spPr>
          <a:xfrm>
            <a:off x="8131265" y="101040"/>
            <a:ext cx="3356137" cy="538994"/>
          </a:xfrm>
          <a:prstGeom prst="rect">
            <a:avLst/>
          </a:prstGeom>
        </p:spPr>
        <p:txBody>
          <a:bodyPr vert="horz" wrap="square" lIns="0" tIns="40005" rIns="0" bIns="0" rtlCol="0">
            <a:spAutoFit/>
          </a:bodyPr>
          <a:lstStyle/>
          <a:p>
            <a:pPr marL="12700" marR="5080" indent="191770" algn="r">
              <a:lnSpc>
                <a:spcPct val="90000"/>
              </a:lnSpc>
              <a:spcBef>
                <a:spcPts val="315"/>
              </a:spcBef>
            </a:pPr>
            <a:r>
              <a:rPr lang="en-GB">
                <a:hlinkClick r:id="rId10" action="ppaction://hlinksldjump"/>
              </a:rPr>
              <a:t>Non-Clinical Professionals Career Pathway</a:t>
            </a:r>
            <a:endParaRPr spc="-10"/>
          </a:p>
        </p:txBody>
      </p:sp>
      <p:sp>
        <p:nvSpPr>
          <p:cNvPr id="15" name="TextBox 14">
            <a:extLst>
              <a:ext uri="{FF2B5EF4-FFF2-40B4-BE49-F238E27FC236}">
                <a16:creationId xmlns:a16="http://schemas.microsoft.com/office/drawing/2014/main" id="{5C65A6C1-D1B2-E2A0-6583-66E6F43664C8}"/>
              </a:ext>
            </a:extLst>
          </p:cNvPr>
          <p:cNvSpPr txBox="1"/>
          <p:nvPr/>
        </p:nvSpPr>
        <p:spPr>
          <a:xfrm>
            <a:off x="7687120" y="2527290"/>
            <a:ext cx="2288316" cy="1182375"/>
          </a:xfrm>
          <a:prstGeom prst="rect">
            <a:avLst/>
          </a:prstGeom>
          <a:noFill/>
        </p:spPr>
        <p:txBody>
          <a:bodyPr wrap="square" lIns="91440" tIns="45720" rIns="91440" bIns="45720" anchor="t">
            <a:spAutoFit/>
          </a:bodyPr>
          <a:lstStyle/>
          <a:p>
            <a:pPr marL="12700" marR="5080" algn="l">
              <a:spcBef>
                <a:spcPts val="105"/>
              </a:spcBef>
            </a:pPr>
            <a:r>
              <a:rPr lang="en-GB" sz="1000">
                <a:solidFill>
                  <a:schemeClr val="tx1"/>
                </a:solidFill>
                <a:latin typeface="Arial"/>
                <a:cs typeface="Arial"/>
              </a:rPr>
              <a:t>Should</a:t>
            </a:r>
            <a:r>
              <a:rPr lang="en-GB" sz="1000" spc="-35">
                <a:solidFill>
                  <a:schemeClr val="tx1"/>
                </a:solidFill>
                <a:latin typeface="Arial"/>
                <a:cs typeface="Arial"/>
              </a:rPr>
              <a:t> </a:t>
            </a:r>
            <a:r>
              <a:rPr lang="en-GB" sz="1000">
                <a:solidFill>
                  <a:schemeClr val="tx1"/>
                </a:solidFill>
                <a:latin typeface="Arial"/>
                <a:cs typeface="Arial"/>
              </a:rPr>
              <a:t>have</a:t>
            </a:r>
            <a:r>
              <a:rPr lang="en-GB" sz="1000" spc="-20">
                <a:solidFill>
                  <a:schemeClr val="tx1"/>
                </a:solidFill>
                <a:latin typeface="Arial"/>
                <a:cs typeface="Arial"/>
              </a:rPr>
              <a:t> </a:t>
            </a:r>
            <a:r>
              <a:rPr lang="en-GB" sz="1000">
                <a:solidFill>
                  <a:schemeClr val="tx1"/>
                </a:solidFill>
                <a:latin typeface="Arial"/>
                <a:cs typeface="Arial"/>
              </a:rPr>
              <a:t>access</a:t>
            </a:r>
            <a:r>
              <a:rPr lang="en-GB" sz="1000" spc="-50">
                <a:solidFill>
                  <a:schemeClr val="tx1"/>
                </a:solidFill>
                <a:latin typeface="Arial"/>
                <a:cs typeface="Arial"/>
              </a:rPr>
              <a:t> </a:t>
            </a:r>
            <a:r>
              <a:rPr lang="en-GB" sz="1000">
                <a:solidFill>
                  <a:schemeClr val="tx1"/>
                </a:solidFill>
                <a:latin typeface="Arial"/>
                <a:cs typeface="Arial"/>
              </a:rPr>
              <a:t>to</a:t>
            </a:r>
            <a:r>
              <a:rPr lang="en-GB" sz="1000" spc="-30">
                <a:solidFill>
                  <a:schemeClr val="tx1"/>
                </a:solidFill>
                <a:latin typeface="Arial"/>
                <a:cs typeface="Arial"/>
              </a:rPr>
              <a:t> </a:t>
            </a:r>
            <a:r>
              <a:rPr lang="en-GB" sz="1000" spc="-10">
                <a:solidFill>
                  <a:schemeClr val="tx1"/>
                </a:solidFill>
                <a:latin typeface="Arial"/>
                <a:cs typeface="Arial"/>
              </a:rPr>
              <a:t>monthly </a:t>
            </a:r>
            <a:r>
              <a:rPr lang="en-GB" sz="1000">
                <a:solidFill>
                  <a:schemeClr val="tx1"/>
                </a:solidFill>
                <a:latin typeface="Arial"/>
                <a:cs typeface="Arial"/>
              </a:rPr>
              <a:t>supervision</a:t>
            </a:r>
            <a:r>
              <a:rPr lang="en-GB" sz="1000" spc="-60">
                <a:solidFill>
                  <a:schemeClr val="tx1"/>
                </a:solidFill>
                <a:latin typeface="Arial"/>
                <a:cs typeface="Arial"/>
              </a:rPr>
              <a:t> </a:t>
            </a:r>
            <a:r>
              <a:rPr lang="en-GB" sz="1000">
                <a:solidFill>
                  <a:schemeClr val="tx1"/>
                </a:solidFill>
                <a:latin typeface="Arial"/>
                <a:cs typeface="Arial"/>
              </a:rPr>
              <a:t>from</a:t>
            </a:r>
            <a:r>
              <a:rPr lang="en-GB" sz="1000" spc="-60">
                <a:solidFill>
                  <a:schemeClr val="tx1"/>
                </a:solidFill>
                <a:latin typeface="Arial"/>
                <a:cs typeface="Arial"/>
              </a:rPr>
              <a:t> </a:t>
            </a:r>
            <a:r>
              <a:rPr lang="en-GB" sz="1000">
                <a:solidFill>
                  <a:schemeClr val="tx1"/>
                </a:solidFill>
                <a:latin typeface="Arial"/>
                <a:cs typeface="Arial"/>
              </a:rPr>
              <a:t>a</a:t>
            </a:r>
            <a:r>
              <a:rPr lang="en-GB" sz="1000" spc="-30">
                <a:solidFill>
                  <a:schemeClr val="tx1"/>
                </a:solidFill>
                <a:latin typeface="Arial"/>
                <a:cs typeface="Arial"/>
              </a:rPr>
              <a:t> line manager</a:t>
            </a:r>
            <a:r>
              <a:rPr lang="en-GB" sz="1000" spc="-10">
                <a:solidFill>
                  <a:schemeClr val="tx1"/>
                </a:solidFill>
                <a:latin typeface="Arial"/>
                <a:cs typeface="Arial"/>
              </a:rPr>
              <a:t>.</a:t>
            </a:r>
            <a:r>
              <a:rPr lang="en-GB" sz="1000" spc="-60">
                <a:solidFill>
                  <a:schemeClr val="tx1"/>
                </a:solidFill>
                <a:latin typeface="Arial"/>
                <a:cs typeface="Arial"/>
              </a:rPr>
              <a:t> </a:t>
            </a:r>
            <a:r>
              <a:rPr lang="en-GB" sz="1000">
                <a:solidFill>
                  <a:schemeClr val="tx1"/>
                </a:solidFill>
                <a:latin typeface="Arial"/>
                <a:cs typeface="Arial"/>
              </a:rPr>
              <a:t>Should</a:t>
            </a:r>
            <a:r>
              <a:rPr lang="en-GB" sz="1000" spc="-25">
                <a:solidFill>
                  <a:schemeClr val="tx1"/>
                </a:solidFill>
                <a:latin typeface="Arial"/>
                <a:cs typeface="Arial"/>
              </a:rPr>
              <a:t> </a:t>
            </a:r>
            <a:r>
              <a:rPr lang="en-GB" sz="1000">
                <a:solidFill>
                  <a:schemeClr val="tx1"/>
                </a:solidFill>
                <a:latin typeface="Arial"/>
                <a:cs typeface="Arial"/>
              </a:rPr>
              <a:t>also</a:t>
            </a:r>
            <a:r>
              <a:rPr lang="en-GB" sz="1000" spc="-25">
                <a:solidFill>
                  <a:schemeClr val="tx1"/>
                </a:solidFill>
                <a:latin typeface="Arial"/>
                <a:cs typeface="Arial"/>
              </a:rPr>
              <a:t> </a:t>
            </a:r>
            <a:r>
              <a:rPr lang="en-GB" sz="1000">
                <a:solidFill>
                  <a:schemeClr val="tx1"/>
                </a:solidFill>
                <a:latin typeface="Arial"/>
                <a:cs typeface="Arial"/>
              </a:rPr>
              <a:t>have</a:t>
            </a:r>
            <a:r>
              <a:rPr lang="en-GB" sz="1000" spc="-20">
                <a:solidFill>
                  <a:schemeClr val="tx1"/>
                </a:solidFill>
                <a:latin typeface="Arial"/>
                <a:cs typeface="Arial"/>
              </a:rPr>
              <a:t> </a:t>
            </a:r>
            <a:r>
              <a:rPr lang="en-GB" sz="1000" spc="-25">
                <a:solidFill>
                  <a:schemeClr val="tx1"/>
                </a:solidFill>
                <a:latin typeface="Arial"/>
                <a:cs typeface="Arial"/>
              </a:rPr>
              <a:t>an </a:t>
            </a:r>
            <a:r>
              <a:rPr lang="en-GB" sz="1000">
                <a:solidFill>
                  <a:schemeClr val="tx1"/>
                </a:solidFill>
                <a:latin typeface="Arial"/>
                <a:cs typeface="Arial"/>
              </a:rPr>
              <a:t>appropriate</a:t>
            </a:r>
            <a:r>
              <a:rPr lang="en-GB" sz="1000" spc="-65">
                <a:solidFill>
                  <a:schemeClr val="tx1"/>
                </a:solidFill>
                <a:latin typeface="Arial"/>
                <a:cs typeface="Arial"/>
              </a:rPr>
              <a:t> </a:t>
            </a:r>
            <a:r>
              <a:rPr lang="en-GB" sz="1000">
                <a:solidFill>
                  <a:schemeClr val="tx1"/>
                </a:solidFill>
                <a:latin typeface="Arial"/>
                <a:cs typeface="Arial"/>
              </a:rPr>
              <a:t>named</a:t>
            </a:r>
            <a:r>
              <a:rPr lang="en-GB" sz="1000" spc="-45">
                <a:solidFill>
                  <a:schemeClr val="tx1"/>
                </a:solidFill>
                <a:latin typeface="Arial"/>
                <a:cs typeface="Arial"/>
              </a:rPr>
              <a:t> </a:t>
            </a:r>
            <a:r>
              <a:rPr lang="en-GB" sz="1000">
                <a:solidFill>
                  <a:schemeClr val="tx1"/>
                </a:solidFill>
                <a:latin typeface="Arial"/>
                <a:cs typeface="Arial"/>
              </a:rPr>
              <a:t>individual</a:t>
            </a:r>
            <a:r>
              <a:rPr lang="en-GB" sz="1000" spc="-30">
                <a:solidFill>
                  <a:schemeClr val="tx1"/>
                </a:solidFill>
                <a:latin typeface="Arial"/>
                <a:cs typeface="Arial"/>
              </a:rPr>
              <a:t> </a:t>
            </a:r>
            <a:r>
              <a:rPr lang="en-GB" sz="1000">
                <a:solidFill>
                  <a:schemeClr val="tx1"/>
                </a:solidFill>
                <a:latin typeface="Arial"/>
                <a:cs typeface="Arial"/>
              </a:rPr>
              <a:t>in</a:t>
            </a:r>
            <a:r>
              <a:rPr lang="en-GB" sz="1000" spc="-25">
                <a:solidFill>
                  <a:schemeClr val="tx1"/>
                </a:solidFill>
                <a:latin typeface="Arial"/>
                <a:cs typeface="Arial"/>
              </a:rPr>
              <a:t> the </a:t>
            </a:r>
            <a:r>
              <a:rPr lang="en-GB" sz="1000">
                <a:solidFill>
                  <a:schemeClr val="tx1"/>
                </a:solidFill>
                <a:latin typeface="Arial"/>
                <a:cs typeface="Arial"/>
              </a:rPr>
              <a:t>PCN</a:t>
            </a:r>
            <a:r>
              <a:rPr lang="en-GB" sz="1000" spc="-25">
                <a:solidFill>
                  <a:schemeClr val="tx1"/>
                </a:solidFill>
                <a:latin typeface="Arial"/>
                <a:cs typeface="Arial"/>
              </a:rPr>
              <a:t> </a:t>
            </a:r>
            <a:r>
              <a:rPr lang="en-GB" sz="1000">
                <a:solidFill>
                  <a:schemeClr val="tx1"/>
                </a:solidFill>
                <a:latin typeface="Arial"/>
                <a:cs typeface="Arial"/>
              </a:rPr>
              <a:t>to</a:t>
            </a:r>
            <a:r>
              <a:rPr lang="en-GB" sz="1000" spc="-40">
                <a:solidFill>
                  <a:schemeClr val="tx1"/>
                </a:solidFill>
                <a:latin typeface="Arial"/>
                <a:cs typeface="Arial"/>
              </a:rPr>
              <a:t> </a:t>
            </a:r>
            <a:r>
              <a:rPr lang="en-GB" sz="1000">
                <a:solidFill>
                  <a:schemeClr val="tx1"/>
                </a:solidFill>
                <a:latin typeface="Arial"/>
                <a:cs typeface="Arial"/>
              </a:rPr>
              <a:t>provide</a:t>
            </a:r>
            <a:r>
              <a:rPr lang="en-GB" sz="1000" spc="-25">
                <a:solidFill>
                  <a:schemeClr val="tx1"/>
                </a:solidFill>
                <a:latin typeface="Arial"/>
                <a:cs typeface="Arial"/>
              </a:rPr>
              <a:t> </a:t>
            </a:r>
            <a:r>
              <a:rPr lang="en-GB" sz="1000">
                <a:solidFill>
                  <a:schemeClr val="tx1"/>
                </a:solidFill>
                <a:latin typeface="Arial"/>
                <a:cs typeface="Arial"/>
              </a:rPr>
              <a:t>general</a:t>
            </a:r>
            <a:r>
              <a:rPr lang="en-GB" sz="1000" spc="-55">
                <a:solidFill>
                  <a:schemeClr val="tx1"/>
                </a:solidFill>
                <a:latin typeface="Arial"/>
                <a:cs typeface="Arial"/>
              </a:rPr>
              <a:t> </a:t>
            </a:r>
            <a:r>
              <a:rPr lang="en-GB" sz="1000">
                <a:solidFill>
                  <a:schemeClr val="tx1"/>
                </a:solidFill>
                <a:latin typeface="Arial"/>
                <a:cs typeface="Arial"/>
              </a:rPr>
              <a:t>advice</a:t>
            </a:r>
            <a:r>
              <a:rPr lang="en-GB" sz="1000" spc="-35">
                <a:solidFill>
                  <a:schemeClr val="tx1"/>
                </a:solidFill>
                <a:latin typeface="Arial"/>
                <a:cs typeface="Arial"/>
              </a:rPr>
              <a:t> </a:t>
            </a:r>
            <a:r>
              <a:rPr lang="en-GB" sz="1000" spc="-25">
                <a:solidFill>
                  <a:schemeClr val="tx1"/>
                </a:solidFill>
                <a:latin typeface="Arial"/>
                <a:cs typeface="Arial"/>
              </a:rPr>
              <a:t>and </a:t>
            </a:r>
            <a:r>
              <a:rPr lang="en-GB" sz="1000">
                <a:solidFill>
                  <a:schemeClr val="tx1"/>
                </a:solidFill>
                <a:latin typeface="Arial"/>
                <a:cs typeface="Arial"/>
              </a:rPr>
              <a:t>support</a:t>
            </a:r>
            <a:r>
              <a:rPr lang="en-GB" sz="1000" spc="-35">
                <a:solidFill>
                  <a:schemeClr val="tx1"/>
                </a:solidFill>
                <a:latin typeface="Arial"/>
                <a:cs typeface="Arial"/>
              </a:rPr>
              <a:t> </a:t>
            </a:r>
            <a:r>
              <a:rPr lang="en-GB" sz="1000">
                <a:solidFill>
                  <a:schemeClr val="tx1"/>
                </a:solidFill>
                <a:latin typeface="Arial"/>
                <a:cs typeface="Arial"/>
              </a:rPr>
              <a:t>on</a:t>
            </a:r>
            <a:r>
              <a:rPr lang="en-GB" sz="1000" spc="-15">
                <a:solidFill>
                  <a:schemeClr val="tx1"/>
                </a:solidFill>
                <a:latin typeface="Arial"/>
                <a:cs typeface="Arial"/>
              </a:rPr>
              <a:t> </a:t>
            </a:r>
            <a:r>
              <a:rPr lang="en-GB" sz="1000">
                <a:solidFill>
                  <a:schemeClr val="tx1"/>
                </a:solidFill>
                <a:latin typeface="Arial"/>
                <a:cs typeface="Arial"/>
              </a:rPr>
              <a:t>a</a:t>
            </a:r>
            <a:r>
              <a:rPr lang="en-GB" sz="1000" spc="-5">
                <a:solidFill>
                  <a:schemeClr val="tx1"/>
                </a:solidFill>
                <a:latin typeface="Arial"/>
                <a:cs typeface="Arial"/>
              </a:rPr>
              <a:t> </a:t>
            </a:r>
            <a:r>
              <a:rPr lang="en-GB" sz="1000" spc="-10">
                <a:solidFill>
                  <a:schemeClr val="tx1"/>
                </a:solidFill>
                <a:latin typeface="Arial"/>
                <a:cs typeface="Arial"/>
              </a:rPr>
              <a:t>day-</a:t>
            </a:r>
            <a:r>
              <a:rPr lang="en-GB" sz="1000">
                <a:solidFill>
                  <a:schemeClr val="tx1"/>
                </a:solidFill>
                <a:latin typeface="Arial"/>
                <a:cs typeface="Arial"/>
              </a:rPr>
              <a:t>to-day</a:t>
            </a:r>
            <a:r>
              <a:rPr lang="en-GB" sz="1000" spc="-35">
                <a:solidFill>
                  <a:schemeClr val="tx1"/>
                </a:solidFill>
                <a:latin typeface="Arial"/>
                <a:cs typeface="Arial"/>
              </a:rPr>
              <a:t> </a:t>
            </a:r>
            <a:r>
              <a:rPr lang="en-GB" sz="1000" spc="-10">
                <a:solidFill>
                  <a:schemeClr val="tx1"/>
                </a:solidFill>
                <a:latin typeface="Arial"/>
                <a:cs typeface="Arial"/>
              </a:rPr>
              <a:t>basis.</a:t>
            </a:r>
            <a:endParaRPr lang="en-GB" sz="1000">
              <a:solidFill>
                <a:schemeClr val="tx1"/>
              </a:solidFill>
              <a:latin typeface="Arial"/>
              <a:cs typeface="Arial"/>
            </a:endParaRPr>
          </a:p>
          <a:p>
            <a:pPr marL="12700" marR="5080" algn="l">
              <a:spcBef>
                <a:spcPts val="105"/>
              </a:spcBef>
            </a:pPr>
            <a:endParaRPr lang="en-US" sz="1000" b="1">
              <a:solidFill>
                <a:srgbClr val="FFFFFF"/>
              </a:solidFill>
            </a:endParaRPr>
          </a:p>
        </p:txBody>
      </p:sp>
      <p:sp>
        <p:nvSpPr>
          <p:cNvPr id="16" name="Call-out: Down Arrow 15">
            <a:extLst>
              <a:ext uri="{FF2B5EF4-FFF2-40B4-BE49-F238E27FC236}">
                <a16:creationId xmlns:a16="http://schemas.microsoft.com/office/drawing/2014/main" id="{3F6BF0F0-F8AD-093D-D86E-A57FC49FDE4D}"/>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2BE08-FFDC-758E-0A4C-08306FEA462B}"/>
              </a:ext>
            </a:extLst>
          </p:cNvPr>
          <p:cNvSpPr>
            <a:spLocks noGrp="1"/>
          </p:cNvSpPr>
          <p:nvPr>
            <p:ph type="ctrTitle"/>
          </p:nvPr>
        </p:nvSpPr>
        <p:spPr>
          <a:xfrm>
            <a:off x="1915886" y="206829"/>
            <a:ext cx="6302828" cy="537449"/>
          </a:xfrm>
        </p:spPr>
        <p:txBody>
          <a:bodyPr>
            <a:normAutofit fontScale="90000"/>
          </a:bodyPr>
          <a:lstStyle/>
          <a:p>
            <a:pPr algn="l"/>
            <a:r>
              <a:rPr lang="en-GB" sz="1800" b="1" i="0" u="none" strike="noStrike" baseline="0">
                <a:solidFill>
                  <a:srgbClr val="000000"/>
                </a:solidFill>
                <a:latin typeface="Arial" panose="020B0604020202020204" pitchFamily="34" charset="0"/>
              </a:rPr>
              <a:t>              </a:t>
            </a:r>
            <a:r>
              <a:rPr lang="en-GB" sz="1800" b="1">
                <a:solidFill>
                  <a:srgbClr val="000000"/>
                </a:solidFill>
                <a:latin typeface="Arial" panose="020B0604020202020204" pitchFamily="34" charset="0"/>
              </a:rPr>
              <a:t>Senior People Professional</a:t>
            </a:r>
            <a:r>
              <a:rPr lang="en-GB" sz="1800" b="1" i="0" u="none" strike="noStrike" baseline="0">
                <a:solidFill>
                  <a:srgbClr val="000000"/>
                </a:solidFill>
                <a:latin typeface="Arial" panose="020B0604020202020204" pitchFamily="34" charset="0"/>
              </a:rPr>
              <a:t> Level 7</a:t>
            </a:r>
            <a:r>
              <a:rPr lang="en-GB" sz="1800" b="1">
                <a:solidFill>
                  <a:srgbClr val="000000"/>
                </a:solidFill>
                <a:latin typeface="Arial" panose="020B0604020202020204" pitchFamily="34" charset="0"/>
              </a:rPr>
              <a:t> </a:t>
            </a:r>
            <a:r>
              <a:rPr lang="en-GB" sz="1800" b="1" i="0" u="none" strike="noStrike" baseline="0">
                <a:solidFill>
                  <a:srgbClr val="000000"/>
                </a:solidFill>
                <a:latin typeface="Arial" panose="020B0604020202020204" pitchFamily="34" charset="0"/>
              </a:rPr>
              <a:t>Apprenticeship</a:t>
            </a:r>
            <a:endParaRPr lang="en-GB" b="1"/>
          </a:p>
        </p:txBody>
      </p:sp>
      <p:graphicFrame>
        <p:nvGraphicFramePr>
          <p:cNvPr id="10" name="Table 9">
            <a:extLst>
              <a:ext uri="{FF2B5EF4-FFF2-40B4-BE49-F238E27FC236}">
                <a16:creationId xmlns:a16="http://schemas.microsoft.com/office/drawing/2014/main" id="{D9EE970F-BD29-1B21-5706-C1E720AF39E9}"/>
              </a:ext>
            </a:extLst>
          </p:cNvPr>
          <p:cNvGraphicFramePr>
            <a:graphicFrameLocks noGrp="1"/>
          </p:cNvGraphicFramePr>
          <p:nvPr>
            <p:extLst>
              <p:ext uri="{D42A27DB-BD31-4B8C-83A1-F6EECF244321}">
                <p14:modId xmlns:p14="http://schemas.microsoft.com/office/powerpoint/2010/main" val="3510189087"/>
              </p:ext>
            </p:extLst>
          </p:nvPr>
        </p:nvGraphicFramePr>
        <p:xfrm>
          <a:off x="86264" y="805132"/>
          <a:ext cx="12049895" cy="5947877"/>
        </p:xfrm>
        <a:graphic>
          <a:graphicData uri="http://schemas.openxmlformats.org/drawingml/2006/table">
            <a:tbl>
              <a:tblPr firstRow="1" bandRow="1">
                <a:tableStyleId>{5C22544A-7EE6-4342-B048-85BDC9FD1C3A}</a:tableStyleId>
              </a:tblPr>
              <a:tblGrid>
                <a:gridCol w="2687476">
                  <a:extLst>
                    <a:ext uri="{9D8B030D-6E8A-4147-A177-3AD203B41FA5}">
                      <a16:colId xmlns:a16="http://schemas.microsoft.com/office/drawing/2014/main" val="1640955851"/>
                    </a:ext>
                  </a:extLst>
                </a:gridCol>
                <a:gridCol w="9362419">
                  <a:extLst>
                    <a:ext uri="{9D8B030D-6E8A-4147-A177-3AD203B41FA5}">
                      <a16:colId xmlns:a16="http://schemas.microsoft.com/office/drawing/2014/main" val="4040026358"/>
                    </a:ext>
                  </a:extLst>
                </a:gridCol>
              </a:tblGrid>
              <a:tr h="11157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Aptos"/>
                        </a:rPr>
                        <a:t>The Role - </a:t>
                      </a:r>
                      <a:r>
                        <a:rPr lang="en-GB" sz="1200" b="1" u="sng" kern="1200">
                          <a:solidFill>
                            <a:srgbClr val="FF0000"/>
                          </a:solidFill>
                          <a:effectLst/>
                          <a:latin typeface="Aptos"/>
                          <a:ea typeface="+mn-ea"/>
                          <a:cs typeface="+mn-cs"/>
                          <a:hlinkClick r:id="rId3">
                            <a:extLst>
                              <a:ext uri="{A12FA001-AC4F-418D-AE19-62706E023703}">
                                <ahyp:hlinkClr xmlns:ahyp="http://schemas.microsoft.com/office/drawing/2018/hyperlinkcolor" val="tx"/>
                              </a:ext>
                            </a:extLst>
                          </a:hlinkClick>
                        </a:rPr>
                        <a:t>Senior People Professional </a:t>
                      </a:r>
                      <a:endParaRPr lang="en-GB" sz="1200" b="1" kern="1200">
                        <a:solidFill>
                          <a:srgbClr val="FF0000"/>
                        </a:solidFill>
                        <a:effectLst/>
                        <a:latin typeface="Apto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a:solidFill>
                          <a:srgbClr val="FF0000"/>
                        </a:solidFill>
                        <a:effectLst/>
                        <a:latin typeface="Apto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u="none" kern="1200">
                        <a:solidFill>
                          <a:srgbClr val="FF0000"/>
                        </a:solidFill>
                        <a:effectLst/>
                        <a:latin typeface="Aptos"/>
                        <a:ea typeface="+mn-ea"/>
                        <a:cs typeface="+mn-cs"/>
                      </a:endParaRPr>
                    </a:p>
                  </a:txBody>
                  <a:tcPr/>
                </a:tc>
                <a:tc>
                  <a:txBody>
                    <a:bodyPr/>
                    <a:lstStyle/>
                    <a:p>
                      <a:r>
                        <a:rPr lang="en-GB" sz="1200" b="0" i="0" u="none" strike="noStrike" noProof="0">
                          <a:solidFill>
                            <a:schemeClr val="bg1"/>
                          </a:solidFill>
                          <a:latin typeface="Aptos"/>
                        </a:rPr>
                        <a:t>Senior People Professionals are the in-house experts in people, work and change. They champion the people agenda to create working environments and cultures that help get the best out of people and as a result build employee engagement and high performance. Senior People Professionals may specialise in either Human Resources (HR), Learning and Development (L&amp;D) or Organisation Design and Development (OD).</a:t>
                      </a:r>
                      <a:br>
                        <a:rPr lang="en-GB" sz="1200" b="0">
                          <a:latin typeface="Aptos"/>
                        </a:rPr>
                      </a:br>
                      <a:endParaRPr lang="en-GB" sz="1200" b="0">
                        <a:latin typeface="Aptos"/>
                      </a:endParaRPr>
                    </a:p>
                  </a:txBody>
                  <a:tcPr/>
                </a:tc>
                <a:extLst>
                  <a:ext uri="{0D108BD9-81ED-4DB2-BD59-A6C34878D82A}">
                    <a16:rowId xmlns:a16="http://schemas.microsoft.com/office/drawing/2014/main" val="2119577750"/>
                  </a:ext>
                </a:extLst>
              </a:tr>
              <a:tr h="1151124">
                <a:tc>
                  <a:txBody>
                    <a:bodyPr/>
                    <a:lstStyle/>
                    <a:p>
                      <a:r>
                        <a:rPr lang="en-GB" sz="1100" b="1">
                          <a:latin typeface="Aptos"/>
                        </a:rPr>
                        <a:t>Who is it for</a:t>
                      </a:r>
                    </a:p>
                  </a:txBody>
                  <a:tcPr/>
                </a:tc>
                <a:tc>
                  <a:txBody>
                    <a:bodyPr/>
                    <a:lstStyle/>
                    <a:p>
                      <a:r>
                        <a:rPr lang="en-GB" sz="1100" b="0">
                          <a:latin typeface="Aptos"/>
                        </a:rPr>
                        <a:t>This apprenticeship programme supports individuals aiming to progress into a Senior People Professional role, with backing from their employer. It is ideal for:</a:t>
                      </a:r>
                    </a:p>
                    <a:p>
                      <a:pPr marL="171450" indent="-171450">
                        <a:buFont typeface="Arial" panose="020B0604020202020204" pitchFamily="34" charset="0"/>
                        <a:buChar char="•"/>
                      </a:pPr>
                      <a:r>
                        <a:rPr lang="en-GB" sz="1100">
                          <a:latin typeface="Aptos"/>
                        </a:rPr>
                        <a:t>Those who’ve completed a Level 5 HR Apprenticeship and are ready for a senior or strategic role</a:t>
                      </a:r>
                    </a:p>
                    <a:p>
                      <a:pPr marL="171450" indent="-171450">
                        <a:buFont typeface="Arial" panose="020B0604020202020204" pitchFamily="34" charset="0"/>
                        <a:buChar char="•"/>
                      </a:pPr>
                      <a:r>
                        <a:rPr lang="en-GB" sz="1100">
                          <a:latin typeface="Aptos"/>
                        </a:rPr>
                        <a:t>Operational professionals seeking senior or strategic progression</a:t>
                      </a:r>
                    </a:p>
                    <a:p>
                      <a:pPr marL="171450" indent="-171450">
                        <a:buFont typeface="Arial" panose="020B0604020202020204" pitchFamily="34" charset="0"/>
                        <a:buChar char="•"/>
                      </a:pPr>
                      <a:r>
                        <a:rPr lang="en-GB" sz="1100">
                          <a:latin typeface="Aptos"/>
                        </a:rPr>
                        <a:t>Managers outside HR or Learning &amp; Development</a:t>
                      </a:r>
                    </a:p>
                    <a:p>
                      <a:endParaRPr lang="en-GB" sz="1100">
                        <a:latin typeface="Aptos"/>
                      </a:endParaRPr>
                    </a:p>
                  </a:txBody>
                  <a:tcPr/>
                </a:tc>
                <a:extLst>
                  <a:ext uri="{0D108BD9-81ED-4DB2-BD59-A6C34878D82A}">
                    <a16:rowId xmlns:a16="http://schemas.microsoft.com/office/drawing/2014/main" val="2349274408"/>
                  </a:ext>
                </a:extLst>
              </a:tr>
              <a:tr h="336482">
                <a:tc>
                  <a:txBody>
                    <a:bodyPr/>
                    <a:lstStyle/>
                    <a:p>
                      <a:r>
                        <a:rPr lang="en-GB" sz="1100" b="1">
                          <a:latin typeface="Aptos"/>
                        </a:rPr>
                        <a:t>Duration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latin typeface="Aptos"/>
                        </a:rPr>
                        <a:t>2-3 years</a:t>
                      </a:r>
                    </a:p>
                  </a:txBody>
                  <a:tcPr/>
                </a:tc>
                <a:extLst>
                  <a:ext uri="{0D108BD9-81ED-4DB2-BD59-A6C34878D82A}">
                    <a16:rowId xmlns:a16="http://schemas.microsoft.com/office/drawing/2014/main" val="3038289998"/>
                  </a:ext>
                </a:extLst>
              </a:tr>
              <a:tr h="796932">
                <a:tc>
                  <a:txBody>
                    <a:bodyPr/>
                    <a:lstStyle/>
                    <a:p>
                      <a:r>
                        <a:rPr lang="en-GB" sz="1100" b="1">
                          <a:latin typeface="Aptos"/>
                        </a:rPr>
                        <a:t>Funding</a:t>
                      </a:r>
                    </a:p>
                  </a:txBody>
                  <a:tcPr/>
                </a:tc>
                <a:tc>
                  <a:txBody>
                    <a:bodyPr/>
                    <a:lstStyle/>
                    <a:p>
                      <a:r>
                        <a:rPr lang="en-GB" sz="1100" b="0" i="0" u="none" strike="noStrike" kern="1200" baseline="0">
                          <a:solidFill>
                            <a:schemeClr val="dk1"/>
                          </a:solidFill>
                          <a:latin typeface="Aptos"/>
                          <a:ea typeface="+mn-ea"/>
                          <a:cs typeface="+mn-cs"/>
                        </a:rPr>
                        <a:t>Apprenticeship levy (via government co-funding 5% option or request levy gifting ) to pay fees.</a:t>
                      </a:r>
                    </a:p>
                    <a:p>
                      <a:r>
                        <a:rPr lang="en-GB" sz="1100" b="0" i="0" u="none" strike="noStrike" kern="1200" baseline="0">
                          <a:solidFill>
                            <a:schemeClr val="dk1"/>
                          </a:solidFill>
                          <a:latin typeface="Aptos"/>
                          <a:ea typeface="+mn-ea"/>
                          <a:cs typeface="+mn-cs"/>
                        </a:rPr>
                        <a:t>Employer pays salary. </a:t>
                      </a:r>
                    </a:p>
                    <a:p>
                      <a:pPr lvl="0">
                        <a:buNone/>
                      </a:pPr>
                      <a:r>
                        <a:rPr lang="en-GB" sz="1100" b="0" i="0" kern="1200">
                          <a:solidFill>
                            <a:schemeClr val="dk1"/>
                          </a:solidFill>
                          <a:effectLst/>
                          <a:latin typeface="Aptos"/>
                          <a:ea typeface="+mn-ea"/>
                          <a:cs typeface="+mn-cs"/>
                        </a:rPr>
                        <a:t>From 1 January 2026, the government will implement changes to the funding of Level 7 apprenticeships in England.</a:t>
                      </a:r>
                      <a:r>
                        <a:rPr lang="en-GB" sz="1100" b="0" i="0" u="none" strike="noStrike" kern="1200" baseline="0">
                          <a:solidFill>
                            <a:schemeClr val="dk1"/>
                          </a:solidFill>
                          <a:latin typeface="Aptos"/>
                          <a:ea typeface="+mn-ea"/>
                          <a:cs typeface="+mn-cs"/>
                        </a:rPr>
                        <a:t>	</a:t>
                      </a:r>
                      <a:endParaRPr lang="en-GB" sz="1100">
                        <a:latin typeface="Aptos"/>
                      </a:endParaRPr>
                    </a:p>
                  </a:txBody>
                  <a:tcPr/>
                </a:tc>
                <a:extLst>
                  <a:ext uri="{0D108BD9-81ED-4DB2-BD59-A6C34878D82A}">
                    <a16:rowId xmlns:a16="http://schemas.microsoft.com/office/drawing/2014/main" val="3754566046"/>
                  </a:ext>
                </a:extLst>
              </a:tr>
              <a:tr h="354192">
                <a:tc>
                  <a:txBody>
                    <a:bodyPr/>
                    <a:lstStyle/>
                    <a:p>
                      <a:r>
                        <a:rPr lang="en-GB" sz="1100" b="1">
                          <a:latin typeface="Aptos"/>
                        </a:rPr>
                        <a:t>Find education provider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u="sng" kern="1200">
                          <a:solidFill>
                            <a:schemeClr val="dk1"/>
                          </a:solidFill>
                          <a:effectLst/>
                          <a:latin typeface="Aptos"/>
                          <a:ea typeface="+mn-ea"/>
                          <a:cs typeface="+mn-cs"/>
                          <a:hlinkClick r:id="rId4"/>
                        </a:rPr>
                        <a:t>Training Providers</a:t>
                      </a:r>
                      <a:endParaRPr lang="en-GB" sz="1100" kern="1200">
                        <a:solidFill>
                          <a:schemeClr val="dk1"/>
                        </a:solidFill>
                        <a:effectLst/>
                        <a:latin typeface="Aptos"/>
                        <a:ea typeface="+mn-ea"/>
                        <a:cs typeface="+mn-cs"/>
                      </a:endParaRPr>
                    </a:p>
                  </a:txBody>
                  <a:tcPr/>
                </a:tc>
                <a:extLst>
                  <a:ext uri="{0D108BD9-81ED-4DB2-BD59-A6C34878D82A}">
                    <a16:rowId xmlns:a16="http://schemas.microsoft.com/office/drawing/2014/main" val="2210445232"/>
                  </a:ext>
                </a:extLst>
              </a:tr>
              <a:tr h="6198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0" u="none" strike="noStrike" kern="1200" baseline="0">
                          <a:solidFill>
                            <a:schemeClr val="dk1"/>
                          </a:solidFill>
                          <a:latin typeface="Aptos"/>
                          <a:ea typeface="+mn-ea"/>
                          <a:cs typeface="+mn-cs"/>
                        </a:rPr>
                        <a:t>Apprenticeship requirements	</a:t>
                      </a:r>
                    </a:p>
                    <a:p>
                      <a:endParaRPr lang="en-GB" sz="1100" b="1">
                        <a:latin typeface="Apto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none" strike="noStrike" kern="1200" baseline="0">
                          <a:solidFill>
                            <a:schemeClr val="dk1"/>
                          </a:solidFill>
                          <a:latin typeface="Aptos"/>
                          <a:ea typeface="+mn-ea"/>
                          <a:cs typeface="+mn-cs"/>
                        </a:rPr>
                        <a:t>20% 'off the job' protected learning - </a:t>
                      </a:r>
                      <a:r>
                        <a:rPr lang="en-GB" sz="1100" b="0" i="0" kern="1200">
                          <a:solidFill>
                            <a:schemeClr val="dk1"/>
                          </a:solidFill>
                          <a:effectLst/>
                          <a:latin typeface="Aptos"/>
                          <a:ea typeface="+mn-ea"/>
                          <a:cs typeface="+mn-cs"/>
                        </a:rPr>
                        <a:t>Approximately one day a week of an apprentice's contractual working time over the duration of the programme will be given over to study.</a:t>
                      </a:r>
                      <a:endParaRPr lang="en-GB" sz="1100">
                        <a:latin typeface="Aptos"/>
                      </a:endParaRPr>
                    </a:p>
                  </a:txBody>
                  <a:tcPr/>
                </a:tc>
                <a:extLst>
                  <a:ext uri="{0D108BD9-81ED-4DB2-BD59-A6C34878D82A}">
                    <a16:rowId xmlns:a16="http://schemas.microsoft.com/office/drawing/2014/main" val="2887675852"/>
                  </a:ext>
                </a:extLst>
              </a:tr>
              <a:tr h="4781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0" u="none" strike="noStrike" kern="1200" baseline="0">
                          <a:solidFill>
                            <a:schemeClr val="dk1"/>
                          </a:solidFill>
                          <a:latin typeface="Aptos"/>
                          <a:ea typeface="+mn-ea"/>
                          <a:cs typeface="+mn-cs"/>
                        </a:rPr>
                        <a:t>Supervision &amp; assessment in practice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kern="1200">
                          <a:solidFill>
                            <a:schemeClr val="dk1"/>
                          </a:solidFill>
                          <a:effectLst/>
                          <a:latin typeface="Aptos"/>
                          <a:ea typeface="+mn-ea"/>
                          <a:cs typeface="+mn-cs"/>
                        </a:rPr>
                        <a:t>Line managers will be a key driver in learner development, importantly in agreeing the unique learning plan and kept abreast of progress at every step.</a:t>
                      </a:r>
                      <a:endParaRPr lang="en-GB" sz="1100">
                        <a:latin typeface="Aptos"/>
                      </a:endParaRPr>
                    </a:p>
                  </a:txBody>
                  <a:tcPr/>
                </a:tc>
                <a:extLst>
                  <a:ext uri="{0D108BD9-81ED-4DB2-BD59-A6C34878D82A}">
                    <a16:rowId xmlns:a16="http://schemas.microsoft.com/office/drawing/2014/main" val="31340133"/>
                  </a:ext>
                </a:extLst>
              </a:tr>
              <a:tr h="460449">
                <a:tc>
                  <a:txBody>
                    <a:bodyPr/>
                    <a:lstStyle/>
                    <a:p>
                      <a:r>
                        <a:rPr lang="en-GB" sz="1100" b="1">
                          <a:latin typeface="Aptos"/>
                        </a:rPr>
                        <a:t>End Point Assessment (EPA)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kern="1200">
                          <a:solidFill>
                            <a:schemeClr val="dk1"/>
                          </a:solidFill>
                          <a:effectLst/>
                          <a:latin typeface="Aptos"/>
                          <a:ea typeface="+mn-ea"/>
                          <a:cs typeface="+mn-cs"/>
                        </a:rPr>
                        <a:t>A work-based project and presentation with a Q&amp;A session and a professional discussion underpinned by a portfolio of evidence</a:t>
                      </a:r>
                    </a:p>
                  </a:txBody>
                  <a:tcPr/>
                </a:tc>
                <a:extLst>
                  <a:ext uri="{0D108BD9-81ED-4DB2-BD59-A6C34878D82A}">
                    <a16:rowId xmlns:a16="http://schemas.microsoft.com/office/drawing/2014/main" val="188521098"/>
                  </a:ext>
                </a:extLst>
              </a:tr>
              <a:tr h="634999">
                <a:tc>
                  <a:txBody>
                    <a:bodyPr/>
                    <a:lstStyle/>
                    <a:p>
                      <a:r>
                        <a:rPr lang="en-GB" sz="1100" b="1">
                          <a:latin typeface="Aptos"/>
                        </a:rPr>
                        <a:t>Progression routes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kern="1200">
                          <a:solidFill>
                            <a:schemeClr val="dk1"/>
                          </a:solidFill>
                          <a:effectLst/>
                          <a:latin typeface="Aptos"/>
                          <a:ea typeface="+mn-ea"/>
                          <a:cs typeface="+mn-cs"/>
                        </a:rPr>
                        <a:t>This programme will enable apprentices to develop the professional skills and subject expertise that will help them to further and excel in their career. Apprentices will be able to improve practices in their organisation, helping to drive performance and effectiveness. Senior People Professionals are the in-house experts in people, work and change.</a:t>
                      </a:r>
                      <a:endParaRPr lang="en-GB" sz="1100">
                        <a:latin typeface="Aptos"/>
                      </a:endParaRPr>
                    </a:p>
                  </a:txBody>
                  <a:tcPr/>
                </a:tc>
                <a:extLst>
                  <a:ext uri="{0D108BD9-81ED-4DB2-BD59-A6C34878D82A}">
                    <a16:rowId xmlns:a16="http://schemas.microsoft.com/office/drawing/2014/main" val="1184791600"/>
                  </a:ext>
                </a:extLst>
              </a:tr>
            </a:tbl>
          </a:graphicData>
        </a:graphic>
      </p:graphicFrame>
      <p:pic>
        <p:nvPicPr>
          <p:cNvPr id="1026" name="Picture 2" descr="A logo with colorful people&#10;&#10;Description automatically generated">
            <a:extLst>
              <a:ext uri="{FF2B5EF4-FFF2-40B4-BE49-F238E27FC236}">
                <a16:creationId xmlns:a16="http://schemas.microsoft.com/office/drawing/2014/main" id="{C5F56B7C-1C73-3C1B-A7C7-912902719D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131" y="106325"/>
            <a:ext cx="1275906" cy="63795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8" name="Picture 4" descr="FE News | Promotional material: Using the #Apprenticeship brand">
            <a:extLst>
              <a:ext uri="{FF2B5EF4-FFF2-40B4-BE49-F238E27FC236}">
                <a16:creationId xmlns:a16="http://schemas.microsoft.com/office/drawing/2014/main" id="{F27DE793-C247-4E9A-E6B6-7833ADF519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82668" y="2349"/>
            <a:ext cx="1271209" cy="76760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3214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 name="Picture 23" descr="A logo with colorful people&#10;&#10;Description automatically generated">
            <a:extLst>
              <a:ext uri="{FF2B5EF4-FFF2-40B4-BE49-F238E27FC236}">
                <a16:creationId xmlns:a16="http://schemas.microsoft.com/office/drawing/2014/main" id="{CC6463D1-2E7E-1C1E-D26C-8F3D3E0D8A15}"/>
              </a:ext>
            </a:extLst>
          </p:cNvPr>
          <p:cNvPicPr>
            <a:picLocks noChangeAspect="1"/>
          </p:cNvPicPr>
          <p:nvPr/>
        </p:nvPicPr>
        <p:blipFill>
          <a:blip r:embed="rId2"/>
          <a:stretch>
            <a:fillRect/>
          </a:stretch>
        </p:blipFill>
        <p:spPr>
          <a:xfrm>
            <a:off x="0" y="0"/>
            <a:ext cx="2362502" cy="1211580"/>
          </a:xfrm>
          <a:prstGeom prst="rect">
            <a:avLst/>
          </a:prstGeom>
          <a:ln>
            <a:noFill/>
          </a:ln>
        </p:spPr>
      </p:pic>
      <p:sp>
        <p:nvSpPr>
          <p:cNvPr id="2" name="object 2"/>
          <p:cNvSpPr txBox="1"/>
          <p:nvPr/>
        </p:nvSpPr>
        <p:spPr>
          <a:xfrm>
            <a:off x="3056889" y="1953513"/>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3" name="object 3"/>
          <p:cNvSpPr/>
          <p:nvPr/>
        </p:nvSpPr>
        <p:spPr>
          <a:xfrm>
            <a:off x="2633472" y="2572511"/>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4" name="object 4"/>
          <p:cNvSpPr txBox="1"/>
          <p:nvPr/>
        </p:nvSpPr>
        <p:spPr>
          <a:xfrm>
            <a:off x="5502909" y="1953513"/>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 name="object 5"/>
          <p:cNvSpPr txBox="1"/>
          <p:nvPr/>
        </p:nvSpPr>
        <p:spPr>
          <a:xfrm>
            <a:off x="7425153" y="1955690"/>
            <a:ext cx="2120900" cy="444352"/>
          </a:xfrm>
          <a:prstGeom prst="rect">
            <a:avLst/>
          </a:prstGeom>
        </p:spPr>
        <p:txBody>
          <a:bodyPr vert="horz" wrap="square" lIns="0" tIns="13335" rIns="0" bIns="0" rtlCol="0" anchor="t">
            <a:spAutoFit/>
          </a:bodyPr>
          <a:lstStyle/>
          <a:p>
            <a:pPr marL="12700" marR="5080" indent="-1270" algn="ctr">
              <a:lnSpc>
                <a:spcPct val="100000"/>
              </a:lnSpc>
              <a:spcBef>
                <a:spcPts val="105"/>
              </a:spcBef>
            </a:pPr>
            <a:r>
              <a:rPr lang="en-GB" sz="1400" spc="-10">
                <a:solidFill>
                  <a:srgbClr val="202C3A"/>
                </a:solidFill>
                <a:latin typeface="Arial Black"/>
                <a:cs typeface="Arial Black"/>
              </a:rPr>
              <a:t>Supervision</a:t>
            </a:r>
            <a:r>
              <a:rPr sz="1400" spc="-10">
                <a:solidFill>
                  <a:srgbClr val="202C3A"/>
                </a:solidFill>
                <a:latin typeface="Arial Black"/>
                <a:cs typeface="Arial Black"/>
              </a:rPr>
              <a:t> requirements</a:t>
            </a:r>
            <a:endParaRPr sz="1400">
              <a:latin typeface="Arial Black"/>
              <a:cs typeface="Arial Black"/>
            </a:endParaRPr>
          </a:p>
        </p:txBody>
      </p:sp>
      <p:pic>
        <p:nvPicPr>
          <p:cNvPr id="8" name="object 8"/>
          <p:cNvPicPr/>
          <p:nvPr/>
        </p:nvPicPr>
        <p:blipFill>
          <a:blip r:embed="rId3" cstate="print"/>
          <a:stretch>
            <a:fillRect/>
          </a:stretch>
        </p:blipFill>
        <p:spPr>
          <a:xfrm>
            <a:off x="5789676" y="1147572"/>
            <a:ext cx="722376" cy="720851"/>
          </a:xfrm>
          <a:prstGeom prst="rect">
            <a:avLst/>
          </a:prstGeom>
        </p:spPr>
      </p:pic>
      <p:pic>
        <p:nvPicPr>
          <p:cNvPr id="9" name="object 9"/>
          <p:cNvPicPr/>
          <p:nvPr/>
        </p:nvPicPr>
        <p:blipFill>
          <a:blip r:embed="rId4" cstate="print"/>
          <a:stretch>
            <a:fillRect/>
          </a:stretch>
        </p:blipFill>
        <p:spPr>
          <a:xfrm>
            <a:off x="3433571" y="1211580"/>
            <a:ext cx="720851" cy="719327"/>
          </a:xfrm>
          <a:prstGeom prst="rect">
            <a:avLst/>
          </a:prstGeom>
        </p:spPr>
      </p:pic>
      <p:pic>
        <p:nvPicPr>
          <p:cNvPr id="10" name="object 10"/>
          <p:cNvPicPr/>
          <p:nvPr/>
        </p:nvPicPr>
        <p:blipFill>
          <a:blip r:embed="rId5" cstate="print"/>
          <a:stretch>
            <a:fillRect/>
          </a:stretch>
        </p:blipFill>
        <p:spPr>
          <a:xfrm>
            <a:off x="10500359" y="1147572"/>
            <a:ext cx="722376" cy="720851"/>
          </a:xfrm>
          <a:prstGeom prst="rect">
            <a:avLst/>
          </a:prstGeom>
        </p:spPr>
      </p:pic>
      <p:pic>
        <p:nvPicPr>
          <p:cNvPr id="11" name="object 11"/>
          <p:cNvPicPr/>
          <p:nvPr/>
        </p:nvPicPr>
        <p:blipFill>
          <a:blip r:embed="rId6" cstate="print"/>
          <a:stretch>
            <a:fillRect/>
          </a:stretch>
        </p:blipFill>
        <p:spPr>
          <a:xfrm>
            <a:off x="8132064" y="1147572"/>
            <a:ext cx="720851" cy="720851"/>
          </a:xfrm>
          <a:prstGeom prst="rect">
            <a:avLst/>
          </a:prstGeom>
        </p:spPr>
      </p:pic>
      <p:sp>
        <p:nvSpPr>
          <p:cNvPr id="14" name="object 14"/>
          <p:cNvSpPr txBox="1"/>
          <p:nvPr/>
        </p:nvSpPr>
        <p:spPr>
          <a:xfrm>
            <a:off x="5268916" y="5473183"/>
            <a:ext cx="2236461" cy="474489"/>
          </a:xfrm>
          <a:prstGeom prst="rect">
            <a:avLst/>
          </a:prstGeom>
        </p:spPr>
        <p:txBody>
          <a:bodyPr vert="horz" wrap="square" lIns="0" tIns="12700" rIns="0" bIns="0" rtlCol="0" anchor="t">
            <a:spAutoFit/>
          </a:bodyPr>
          <a:lstStyle/>
          <a:p>
            <a:pPr marL="12065" marR="5080" algn="l">
              <a:lnSpc>
                <a:spcPct val="100000"/>
              </a:lnSpc>
              <a:spcBef>
                <a:spcPts val="100"/>
              </a:spcBef>
            </a:pPr>
            <a:r>
              <a:rPr sz="1000" u="sng" spc="-1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www.bpp.com/courses/leaders</a:t>
            </a:r>
            <a:r>
              <a:rPr sz="1000" spc="-10">
                <a:solidFill>
                  <a:srgbClr val="0000FF"/>
                </a:solidFill>
                <a:latin typeface="Arial"/>
                <a:cs typeface="Arial"/>
              </a:rPr>
              <a:t> </a:t>
            </a:r>
            <a:r>
              <a:rPr sz="1000" u="sng" spc="-1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hip-and-management/</a:t>
            </a:r>
            <a:r>
              <a:rPr sz="1000" spc="-10">
                <a:solidFill>
                  <a:srgbClr val="0000FF"/>
                </a:solidFill>
                <a:latin typeface="Arial"/>
                <a:cs typeface="Arial"/>
              </a:rPr>
              <a:t> </a:t>
            </a:r>
            <a:r>
              <a:rPr sz="1000" u="sng" spc="-1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apprenticeships/</a:t>
            </a:r>
            <a:r>
              <a:rPr sz="1000" u="sng" spc="-10" err="1">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hr</a:t>
            </a:r>
            <a:r>
              <a:rPr sz="1000" u="sng" spc="-1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-consultant-</a:t>
            </a:r>
            <a:r>
              <a:rPr sz="1000" spc="-10">
                <a:solidFill>
                  <a:srgbClr val="0000FF"/>
                </a:solidFill>
                <a:latin typeface="Arial"/>
                <a:cs typeface="Arial"/>
              </a:rPr>
              <a:t> </a:t>
            </a:r>
            <a:r>
              <a:rPr sz="1000" u="sng" spc="-1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partner</a:t>
            </a:r>
            <a:endParaRPr sz="1000">
              <a:solidFill>
                <a:srgbClr val="0000FF"/>
              </a:solidFill>
              <a:latin typeface="Arial"/>
              <a:cs typeface="Arial"/>
              <a:hlinkClick r:id="rId7">
                <a:extLst>
                  <a:ext uri="{A12FA001-AC4F-418D-AE19-62706E023703}">
                    <ahyp:hlinkClr xmlns:ahyp="http://schemas.microsoft.com/office/drawing/2018/hyperlinkcolor" val="tx"/>
                  </a:ext>
                </a:extLst>
              </a:hlinkClick>
            </a:endParaRPr>
          </a:p>
        </p:txBody>
      </p:sp>
      <p:sp>
        <p:nvSpPr>
          <p:cNvPr id="15" name="object 15"/>
          <p:cNvSpPr txBox="1"/>
          <p:nvPr/>
        </p:nvSpPr>
        <p:spPr>
          <a:xfrm>
            <a:off x="2753041" y="6149912"/>
            <a:ext cx="2081530" cy="474489"/>
          </a:xfrm>
          <a:prstGeom prst="rect">
            <a:avLst/>
          </a:prstGeom>
        </p:spPr>
        <p:txBody>
          <a:bodyPr vert="horz" wrap="square" lIns="0" tIns="12700" rIns="0" bIns="0" rtlCol="0" anchor="t">
            <a:spAutoFit/>
          </a:bodyPr>
          <a:lstStyle/>
          <a:p>
            <a:pPr marL="12700" marR="5080" algn="l">
              <a:lnSpc>
                <a:spcPct val="100000"/>
              </a:lnSpc>
              <a:spcBef>
                <a:spcPts val="100"/>
              </a:spcBef>
            </a:pPr>
            <a:r>
              <a:rPr sz="1000">
                <a:solidFill>
                  <a:schemeClr val="tx1"/>
                </a:solidFill>
                <a:latin typeface="Arial"/>
                <a:cs typeface="Arial"/>
              </a:rPr>
              <a:t>For</a:t>
            </a:r>
            <a:r>
              <a:rPr sz="1000" spc="-10">
                <a:solidFill>
                  <a:schemeClr val="tx1"/>
                </a:solidFill>
                <a:latin typeface="Arial"/>
                <a:cs typeface="Arial"/>
              </a:rPr>
              <a:t> </a:t>
            </a:r>
            <a:r>
              <a:rPr sz="1000">
                <a:solidFill>
                  <a:schemeClr val="tx1"/>
                </a:solidFill>
                <a:latin typeface="Arial"/>
                <a:cs typeface="Arial"/>
              </a:rPr>
              <a:t>more</a:t>
            </a:r>
            <a:r>
              <a:rPr sz="1000" spc="-35">
                <a:solidFill>
                  <a:schemeClr val="tx1"/>
                </a:solidFill>
                <a:latin typeface="Arial"/>
                <a:cs typeface="Arial"/>
              </a:rPr>
              <a:t> </a:t>
            </a:r>
            <a:r>
              <a:rPr sz="1000" spc="-10">
                <a:solidFill>
                  <a:schemeClr val="tx1"/>
                </a:solidFill>
                <a:latin typeface="Arial"/>
                <a:cs typeface="Arial"/>
              </a:rPr>
              <a:t>information</a:t>
            </a:r>
            <a:r>
              <a:rPr sz="1000" spc="-10">
                <a:solidFill>
                  <a:srgbClr val="202C3A"/>
                </a:solidFill>
                <a:latin typeface="Arial"/>
                <a:cs typeface="Arial"/>
              </a:rPr>
              <a:t> </a:t>
            </a:r>
            <a:r>
              <a:rPr sz="1000" u="sng" spc="-10">
                <a:solidFill>
                  <a:srgbClr val="0000FF"/>
                </a:solidFill>
                <a:uFill>
                  <a:solidFill>
                    <a:srgbClr val="1F5AA4"/>
                  </a:solidFill>
                </a:uFill>
                <a:latin typeface="Arial"/>
                <a:cs typeface="Arial"/>
                <a:hlinkClick r:id="rId8">
                  <a:extLst>
                    <a:ext uri="{A12FA001-AC4F-418D-AE19-62706E023703}">
                      <ahyp:hlinkClr xmlns:ahyp="http://schemas.microsoft.com/office/drawing/2018/hyperlinkcolor" val="tx"/>
                    </a:ext>
                  </a:extLst>
                </a:hlinkClick>
              </a:rPr>
              <a:t>https://haso.skillsforhealth.org.</a:t>
            </a:r>
            <a:r>
              <a:rPr sz="1000" spc="-10">
                <a:solidFill>
                  <a:srgbClr val="0000FF"/>
                </a:solidFill>
                <a:latin typeface="Arial"/>
                <a:cs typeface="Arial"/>
              </a:rPr>
              <a:t> </a:t>
            </a:r>
            <a:r>
              <a:rPr sz="1000" u="sng" spc="-10" err="1">
                <a:solidFill>
                  <a:srgbClr val="0000FF"/>
                </a:solidFill>
                <a:uFill>
                  <a:solidFill>
                    <a:srgbClr val="1F5AA4"/>
                  </a:solidFill>
                </a:uFill>
                <a:latin typeface="Arial"/>
                <a:cs typeface="Arial"/>
                <a:hlinkClick r:id="rId8">
                  <a:extLst>
                    <a:ext uri="{A12FA001-AC4F-418D-AE19-62706E023703}">
                      <ahyp:hlinkClr xmlns:ahyp="http://schemas.microsoft.com/office/drawing/2018/hyperlinkcolor" val="tx"/>
                    </a:ext>
                  </a:extLst>
                </a:hlinkClick>
              </a:rPr>
              <a:t>uk</a:t>
            </a:r>
            <a:r>
              <a:rPr sz="1000" u="sng" spc="-10">
                <a:solidFill>
                  <a:srgbClr val="0000FF"/>
                </a:solidFill>
                <a:uFill>
                  <a:solidFill>
                    <a:srgbClr val="1F5AA4"/>
                  </a:solidFill>
                </a:uFill>
                <a:latin typeface="Arial"/>
                <a:cs typeface="Arial"/>
                <a:hlinkClick r:id="rId8">
                  <a:extLst>
                    <a:ext uri="{A12FA001-AC4F-418D-AE19-62706E023703}">
                      <ahyp:hlinkClr xmlns:ahyp="http://schemas.microsoft.com/office/drawing/2018/hyperlinkcolor" val="tx"/>
                    </a:ext>
                  </a:extLst>
                </a:hlinkClick>
              </a:rPr>
              <a:t>/pathways</a:t>
            </a:r>
            <a:endParaRPr sz="1000">
              <a:solidFill>
                <a:srgbClr val="0000FF"/>
              </a:solidFill>
              <a:latin typeface="Arial"/>
              <a:cs typeface="Arial"/>
              <a:hlinkClick r:id="rId8">
                <a:extLst>
                  <a:ext uri="{A12FA001-AC4F-418D-AE19-62706E023703}">
                    <ahyp:hlinkClr xmlns:ahyp="http://schemas.microsoft.com/office/drawing/2018/hyperlinkcolor" val="tx"/>
                  </a:ext>
                </a:extLst>
              </a:hlinkClick>
            </a:endParaRPr>
          </a:p>
        </p:txBody>
      </p:sp>
      <p:sp>
        <p:nvSpPr>
          <p:cNvPr id="21" name="object 21"/>
          <p:cNvSpPr txBox="1"/>
          <p:nvPr/>
        </p:nvSpPr>
        <p:spPr>
          <a:xfrm>
            <a:off x="2473198" y="140444"/>
            <a:ext cx="7813292" cy="1084271"/>
          </a:xfrm>
          <a:prstGeom prst="rect">
            <a:avLst/>
          </a:prstGeom>
        </p:spPr>
        <p:txBody>
          <a:bodyPr vert="horz" wrap="square" lIns="0" tIns="12065" rIns="0" bIns="0" rtlCol="0" anchor="t">
            <a:spAutoFit/>
          </a:bodyPr>
          <a:lstStyle/>
          <a:p>
            <a:pPr marL="12700">
              <a:lnSpc>
                <a:spcPct val="100000"/>
              </a:lnSpc>
              <a:spcBef>
                <a:spcPts val="95"/>
              </a:spcBef>
            </a:pPr>
            <a:r>
              <a:rPr sz="2400" dirty="0">
                <a:solidFill>
                  <a:srgbClr val="0070C0"/>
                </a:solidFill>
                <a:latin typeface="Arial Black"/>
                <a:cs typeface="Arial Black"/>
              </a:rPr>
              <a:t>HR</a:t>
            </a:r>
            <a:r>
              <a:rPr sz="2400" spc="-30" dirty="0">
                <a:solidFill>
                  <a:srgbClr val="0070C0"/>
                </a:solidFill>
                <a:latin typeface="Arial Black"/>
                <a:cs typeface="Arial Black"/>
              </a:rPr>
              <a:t> </a:t>
            </a:r>
            <a:r>
              <a:rPr lang="en-GB" sz="2400" spc="-10" dirty="0">
                <a:solidFill>
                  <a:srgbClr val="0070C0"/>
                </a:solidFill>
                <a:latin typeface="Arial Black"/>
                <a:cs typeface="Arial Black"/>
              </a:rPr>
              <a:t>Officer </a:t>
            </a:r>
          </a:p>
          <a:p>
            <a:pPr marL="12700">
              <a:spcBef>
                <a:spcPts val="95"/>
              </a:spcBef>
            </a:pPr>
            <a:r>
              <a:rPr lang="en-GB" sz="2400" b="1" dirty="0">
                <a:solidFill>
                  <a:srgbClr val="202C3A"/>
                </a:solidFill>
              </a:rPr>
              <a:t>Find</a:t>
            </a:r>
            <a:r>
              <a:rPr lang="en-GB" sz="2400" b="1" spc="-25" dirty="0">
                <a:solidFill>
                  <a:srgbClr val="202C3A"/>
                </a:solidFill>
              </a:rPr>
              <a:t> </a:t>
            </a:r>
            <a:r>
              <a:rPr lang="en-GB" sz="2400" b="1" dirty="0">
                <a:solidFill>
                  <a:srgbClr val="202C3A"/>
                </a:solidFill>
              </a:rPr>
              <a:t>out</a:t>
            </a:r>
            <a:r>
              <a:rPr lang="en-GB" sz="2400" b="1" spc="-20" dirty="0">
                <a:solidFill>
                  <a:srgbClr val="202C3A"/>
                </a:solidFill>
              </a:rPr>
              <a:t> </a:t>
            </a:r>
            <a:r>
              <a:rPr lang="en-GB" sz="2400" b="1" dirty="0">
                <a:solidFill>
                  <a:srgbClr val="202C3A"/>
                </a:solidFill>
              </a:rPr>
              <a:t>more</a:t>
            </a:r>
            <a:r>
              <a:rPr lang="en-GB" sz="2400" b="1" spc="-30" dirty="0">
                <a:solidFill>
                  <a:srgbClr val="202C3A"/>
                </a:solidFill>
              </a:rPr>
              <a:t> about </a:t>
            </a:r>
            <a:r>
              <a:rPr lang="en-GB" sz="2400" b="1" u="sng" dirty="0">
                <a:solidFill>
                  <a:srgbClr val="291EFF"/>
                </a:solidFill>
                <a:uFill>
                  <a:solidFill>
                    <a:srgbClr val="1F5AA4"/>
                  </a:solidFill>
                </a:uFill>
                <a:latin typeface="Arial"/>
                <a:cs typeface="Arial"/>
                <a:hlinkClick r:id="rId9" action="ppaction://hlinksldjump"/>
              </a:rPr>
              <a:t>primary</a:t>
            </a:r>
            <a:r>
              <a:rPr lang="en-GB" sz="2400" b="1" u="sng" spc="-20" dirty="0">
                <a:solidFill>
                  <a:srgbClr val="291EFF"/>
                </a:solidFill>
                <a:uFill>
                  <a:solidFill>
                    <a:srgbClr val="1F5AA4"/>
                  </a:solidFill>
                </a:uFill>
                <a:latin typeface="Arial"/>
                <a:cs typeface="Arial"/>
                <a:hlinkClick r:id="rId9" action="ppaction://hlinksldjump"/>
              </a:rPr>
              <a:t> </a:t>
            </a:r>
            <a:r>
              <a:rPr lang="en-GB" sz="2400" b="1" u="sng" dirty="0">
                <a:solidFill>
                  <a:srgbClr val="291EFF"/>
                </a:solidFill>
                <a:uFill>
                  <a:solidFill>
                    <a:srgbClr val="1F5AA4"/>
                  </a:solidFill>
                </a:uFill>
                <a:latin typeface="Arial"/>
                <a:cs typeface="Arial"/>
                <a:hlinkClick r:id="rId9" action="ppaction://hlinksldjump"/>
              </a:rPr>
              <a:t>care</a:t>
            </a:r>
            <a:r>
              <a:rPr lang="en-GB" sz="2400" b="1" u="sng" spc="-45" dirty="0">
                <a:solidFill>
                  <a:srgbClr val="291EFF"/>
                </a:solidFill>
                <a:uFill>
                  <a:solidFill>
                    <a:srgbClr val="1F5AA4"/>
                  </a:solidFill>
                </a:uFill>
                <a:latin typeface="Arial"/>
                <a:cs typeface="Arial"/>
                <a:hlinkClick r:id="rId9" action="ppaction://hlinksldjump"/>
              </a:rPr>
              <a:t> </a:t>
            </a:r>
            <a:r>
              <a:rPr lang="en-GB" sz="2400" b="1" u="sng" spc="-10" dirty="0">
                <a:solidFill>
                  <a:srgbClr val="291EFF"/>
                </a:solidFill>
                <a:uFill>
                  <a:solidFill>
                    <a:srgbClr val="1F5AA4"/>
                  </a:solidFill>
                </a:uFill>
                <a:latin typeface="Arial"/>
                <a:cs typeface="Arial"/>
                <a:hlinkClick r:id="rId9" action="ppaction://hlinksldjump"/>
              </a:rPr>
              <a:t>roles</a:t>
            </a:r>
            <a:endParaRPr lang="en-US" sz="2400" b="1" dirty="0">
              <a:solidFill>
                <a:srgbClr val="0070C0"/>
              </a:solidFill>
              <a:latin typeface="Arial Black"/>
              <a:cs typeface="Arial Black"/>
            </a:endParaRPr>
          </a:p>
          <a:p>
            <a:pPr marL="12700">
              <a:lnSpc>
                <a:spcPct val="100000"/>
              </a:lnSpc>
              <a:spcBef>
                <a:spcPts val="95"/>
              </a:spcBef>
            </a:pPr>
            <a:endParaRPr sz="2000" dirty="0">
              <a:solidFill>
                <a:srgbClr val="0070C0"/>
              </a:solidFill>
              <a:latin typeface="Arial Black"/>
              <a:cs typeface="Arial Black"/>
            </a:endParaRPr>
          </a:p>
        </p:txBody>
      </p:sp>
      <p:sp>
        <p:nvSpPr>
          <p:cNvPr id="27" name="object 27"/>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29" name="object 6">
            <a:extLst>
              <a:ext uri="{FF2B5EF4-FFF2-40B4-BE49-F238E27FC236}">
                <a16:creationId xmlns:a16="http://schemas.microsoft.com/office/drawing/2014/main" id="{56DC2E62-3C57-EDB0-E644-1DA10EA824C3}"/>
              </a:ext>
            </a:extLst>
          </p:cNvPr>
          <p:cNvSpPr txBox="1"/>
          <p:nvPr/>
        </p:nvSpPr>
        <p:spPr>
          <a:xfrm>
            <a:off x="9817355" y="1947095"/>
            <a:ext cx="1881136" cy="444352"/>
          </a:xfrm>
          <a:prstGeom prst="rect">
            <a:avLst/>
          </a:prstGeom>
        </p:spPr>
        <p:txBody>
          <a:bodyPr vert="horz" wrap="square" lIns="0" tIns="13335" rIns="0" bIns="0" rtlCol="0" anchor="t">
            <a:spAutoFit/>
          </a:bodyPr>
          <a:lstStyle/>
          <a:p>
            <a:pPr marL="12700" marR="5080" indent="-3810" algn="ctr">
              <a:spcBef>
                <a:spcPts val="105"/>
              </a:spcBef>
            </a:pPr>
            <a:r>
              <a:rPr lang="en-GB" sz="1400">
                <a:solidFill>
                  <a:srgbClr val="202C3A"/>
                </a:solidFill>
                <a:latin typeface="Arial Black"/>
                <a:cs typeface="Arial Black"/>
              </a:rPr>
              <a:t>Key roles and  responsibilities</a:t>
            </a:r>
            <a:endParaRPr sz="1400" spc="-10">
              <a:solidFill>
                <a:srgbClr val="202C3A"/>
              </a:solidFill>
              <a:latin typeface="Arial Black"/>
              <a:cs typeface="Arial Black"/>
            </a:endParaRPr>
          </a:p>
        </p:txBody>
      </p:sp>
      <p:sp>
        <p:nvSpPr>
          <p:cNvPr id="7" name="TextBox 6">
            <a:extLst>
              <a:ext uri="{FF2B5EF4-FFF2-40B4-BE49-F238E27FC236}">
                <a16:creationId xmlns:a16="http://schemas.microsoft.com/office/drawing/2014/main" id="{BC3C496F-AD2B-DC02-2680-297BE4F967B2}"/>
              </a:ext>
            </a:extLst>
          </p:cNvPr>
          <p:cNvSpPr txBox="1"/>
          <p:nvPr/>
        </p:nvSpPr>
        <p:spPr>
          <a:xfrm>
            <a:off x="2655823" y="2532087"/>
            <a:ext cx="2446313" cy="3631763"/>
          </a:xfrm>
          <a:prstGeom prst="rect">
            <a:avLst/>
          </a:prstGeom>
          <a:noFill/>
        </p:spPr>
        <p:txBody>
          <a:bodyPr wrap="square">
            <a:spAutoFit/>
          </a:bodyPr>
          <a:lstStyle/>
          <a:p>
            <a:pPr algn="l"/>
            <a:r>
              <a:rPr lang="en-GB" sz="1000" b="1">
                <a:solidFill>
                  <a:schemeClr val="tx1"/>
                </a:solidFill>
                <a:latin typeface="Arial" panose="020B0604020202020204" pitchFamily="34" charset="0"/>
                <a:cs typeface="Arial" panose="020B0604020202020204" pitchFamily="34" charset="0"/>
              </a:rPr>
              <a:t>Typical Band: </a:t>
            </a:r>
          </a:p>
          <a:p>
            <a:pPr algn="l"/>
            <a:r>
              <a:rPr lang="en-GB" sz="1000">
                <a:solidFill>
                  <a:schemeClr val="tx1"/>
                </a:solidFill>
                <a:latin typeface="Arial" panose="020B0604020202020204" pitchFamily="34" charset="0"/>
                <a:cs typeface="Arial" panose="020B0604020202020204" pitchFamily="34" charset="0"/>
              </a:rPr>
              <a:t>Band 5–6 Team: People Services / Workforce / HR Business Partnering</a:t>
            </a:r>
          </a:p>
          <a:p>
            <a:pPr algn="l">
              <a:buNone/>
            </a:pPr>
            <a:r>
              <a:rPr lang="en-GB" sz="1000">
                <a:solidFill>
                  <a:schemeClr val="tx1"/>
                </a:solidFill>
                <a:latin typeface="Arial" panose="020B0604020202020204" pitchFamily="34" charset="0"/>
                <a:cs typeface="Arial" panose="020B0604020202020204" pitchFamily="34" charset="0"/>
              </a:rPr>
              <a:t>To perform successfully as an HR Officer, the following are essential:</a:t>
            </a:r>
          </a:p>
          <a:p>
            <a:pPr marL="171450" indent="-171450" algn="l">
              <a:buFont typeface="Arial" panose="020B0604020202020204" pitchFamily="34" charset="0"/>
              <a:buChar char="•"/>
            </a:pPr>
            <a:r>
              <a:rPr lang="en-GB" sz="1000">
                <a:solidFill>
                  <a:schemeClr val="tx1"/>
                </a:solidFill>
                <a:latin typeface="Arial" panose="020B0604020202020204" pitchFamily="34" charset="0"/>
                <a:cs typeface="Arial" panose="020B0604020202020204" pitchFamily="34" charset="0"/>
              </a:rPr>
              <a:t>Understanding of NHS HR policies (e.g. Agenda for Change, employment law basics)</a:t>
            </a:r>
          </a:p>
          <a:p>
            <a:pPr marL="171450" indent="-171450" algn="l">
              <a:buFont typeface="Arial" panose="020B0604020202020204" pitchFamily="34" charset="0"/>
              <a:buChar char="•"/>
            </a:pPr>
            <a:r>
              <a:rPr lang="en-GB" sz="1000">
                <a:solidFill>
                  <a:schemeClr val="tx1"/>
                </a:solidFill>
                <a:latin typeface="Arial" panose="020B0604020202020204" pitchFamily="34" charset="0"/>
                <a:cs typeface="Arial" panose="020B0604020202020204" pitchFamily="34" charset="0"/>
              </a:rPr>
              <a:t>Strong interpersonal skills – able to build trust with staff and managers</a:t>
            </a:r>
          </a:p>
          <a:p>
            <a:pPr marL="171450" indent="-171450" algn="l">
              <a:buFont typeface="Arial" panose="020B0604020202020204" pitchFamily="34" charset="0"/>
              <a:buChar char="•"/>
            </a:pPr>
            <a:r>
              <a:rPr lang="en-GB" sz="1000">
                <a:solidFill>
                  <a:schemeClr val="tx1"/>
                </a:solidFill>
                <a:latin typeface="Arial" panose="020B0604020202020204" pitchFamily="34" charset="0"/>
                <a:cs typeface="Arial" panose="020B0604020202020204" pitchFamily="34" charset="0"/>
              </a:rPr>
              <a:t>HR system proficiency – e.g., Electronic Staff Record (ESR), TRAC, NHS Jobs</a:t>
            </a:r>
          </a:p>
          <a:p>
            <a:pPr marL="171450" indent="-171450" algn="l">
              <a:buFont typeface="Arial" panose="020B0604020202020204" pitchFamily="34" charset="0"/>
              <a:buChar char="•"/>
            </a:pPr>
            <a:r>
              <a:rPr lang="en-GB" sz="1000">
                <a:solidFill>
                  <a:schemeClr val="tx1"/>
                </a:solidFill>
                <a:latin typeface="Arial" panose="020B0604020202020204" pitchFamily="34" charset="0"/>
                <a:cs typeface="Arial" panose="020B0604020202020204" pitchFamily="34" charset="0"/>
              </a:rPr>
              <a:t>Data handling and reporting – basic Excel, analytics, and confidentiality awareness</a:t>
            </a:r>
          </a:p>
          <a:p>
            <a:pPr marL="171450" indent="-171450" algn="l">
              <a:buFont typeface="Arial" panose="020B0604020202020204" pitchFamily="34" charset="0"/>
              <a:buChar char="•"/>
            </a:pPr>
            <a:r>
              <a:rPr lang="en-GB" sz="1000">
                <a:solidFill>
                  <a:schemeClr val="tx1"/>
                </a:solidFill>
                <a:latin typeface="Arial" panose="020B0604020202020204" pitchFamily="34" charset="0"/>
                <a:cs typeface="Arial" panose="020B0604020202020204" pitchFamily="34" charset="0"/>
              </a:rPr>
              <a:t>Attention to detail – particularly in contractual paperwork, HR letters, and policy interpretation</a:t>
            </a:r>
          </a:p>
          <a:p>
            <a:pPr marL="171450" indent="-171450" algn="l">
              <a:buFont typeface="Arial" panose="020B0604020202020204" pitchFamily="34" charset="0"/>
              <a:buChar char="•"/>
            </a:pPr>
            <a:r>
              <a:rPr lang="en-GB" sz="1000">
                <a:solidFill>
                  <a:schemeClr val="tx1"/>
                </a:solidFill>
                <a:latin typeface="Arial" panose="020B0604020202020204" pitchFamily="34" charset="0"/>
                <a:cs typeface="Arial" panose="020B0604020202020204" pitchFamily="34" charset="0"/>
              </a:rPr>
              <a:t>Emotional resilience and discretion – due to the sensitive nature of ER cases</a:t>
            </a:r>
          </a:p>
          <a:p>
            <a:endParaRPr lang="en-GB" sz="1000"/>
          </a:p>
        </p:txBody>
      </p:sp>
      <p:sp>
        <p:nvSpPr>
          <p:cNvPr id="31" name="TextBox 30">
            <a:extLst>
              <a:ext uri="{FF2B5EF4-FFF2-40B4-BE49-F238E27FC236}">
                <a16:creationId xmlns:a16="http://schemas.microsoft.com/office/drawing/2014/main" id="{7BCD9A1E-8050-A3B9-005B-B5003B95258F}"/>
              </a:ext>
            </a:extLst>
          </p:cNvPr>
          <p:cNvSpPr txBox="1"/>
          <p:nvPr/>
        </p:nvSpPr>
        <p:spPr>
          <a:xfrm>
            <a:off x="5179294" y="2522435"/>
            <a:ext cx="2526667" cy="2246769"/>
          </a:xfrm>
          <a:prstGeom prst="rect">
            <a:avLst/>
          </a:prstGeom>
          <a:noFill/>
        </p:spPr>
        <p:txBody>
          <a:bodyPr wrap="square">
            <a:spAutoFit/>
          </a:bodyPr>
          <a:lstStyle/>
          <a:p>
            <a:pPr algn="l"/>
            <a:r>
              <a:rPr lang="en-GB" sz="1000">
                <a:solidFill>
                  <a:schemeClr val="tx1"/>
                </a:solidFill>
                <a:latin typeface="Arial" panose="020B0604020202020204" pitchFamily="34" charset="0"/>
                <a:cs typeface="Arial" panose="020B0604020202020204" pitchFamily="34" charset="0"/>
              </a:rPr>
              <a:t>Start or complete CIPD Level 5 (Associate Diploma in People Management) </a:t>
            </a:r>
            <a:r>
              <a:rPr lang="en-GB" sz="1000">
                <a:latin typeface="Arial" panose="020B0604020202020204" pitchFamily="34" charset="0"/>
                <a:cs typeface="Arial" panose="020B0604020202020204" pitchFamily="34" charset="0"/>
                <a:hlinkClick r:id="rId10"/>
              </a:rPr>
              <a:t>ICS Learn</a:t>
            </a:r>
            <a:r>
              <a:rPr lang="en-GB" sz="1000">
                <a:latin typeface="Arial" panose="020B0604020202020204" pitchFamily="34" charset="0"/>
                <a:cs typeface="Arial" panose="020B0604020202020204" pitchFamily="34" charset="0"/>
              </a:rPr>
              <a:t> </a:t>
            </a:r>
            <a:r>
              <a:rPr lang="en-GB" sz="1000">
                <a:latin typeface="Arial" panose="020B0604020202020204" pitchFamily="34" charset="0"/>
                <a:cs typeface="Arial" panose="020B0604020202020204" pitchFamily="34" charset="0"/>
                <a:hlinkClick r:id="rId11"/>
              </a:rPr>
              <a:t>CIPD</a:t>
            </a:r>
            <a:endParaRPr lang="en-GB" sz="1000">
              <a:latin typeface="Arial" panose="020B0604020202020204" pitchFamily="34" charset="0"/>
              <a:cs typeface="Arial" panose="020B0604020202020204" pitchFamily="34" charset="0"/>
            </a:endParaRPr>
          </a:p>
          <a:p>
            <a:pPr algn="l"/>
            <a:r>
              <a:rPr lang="en-GB" sz="1000">
                <a:solidFill>
                  <a:schemeClr val="tx1"/>
                </a:solidFill>
                <a:latin typeface="Arial" panose="020B0604020202020204" pitchFamily="34" charset="0"/>
                <a:cs typeface="Arial" panose="020B0604020202020204" pitchFamily="34" charset="0"/>
              </a:rPr>
              <a:t>Employment Law Knowledge Take ACAS courses in disciplinary/grievance </a:t>
            </a:r>
            <a:r>
              <a:rPr lang="en-GB" sz="1000">
                <a:latin typeface="Arial" panose="020B0604020202020204" pitchFamily="34" charset="0"/>
                <a:cs typeface="Arial" panose="020B0604020202020204" pitchFamily="34" charset="0"/>
                <a:hlinkClick r:id="rId12"/>
              </a:rPr>
              <a:t>Training | </a:t>
            </a:r>
            <a:r>
              <a:rPr lang="en-GB" sz="1000" err="1">
                <a:latin typeface="Arial" panose="020B0604020202020204" pitchFamily="34" charset="0"/>
                <a:cs typeface="Arial" panose="020B0604020202020204" pitchFamily="34" charset="0"/>
                <a:hlinkClick r:id="rId12"/>
              </a:rPr>
              <a:t>Acas</a:t>
            </a:r>
            <a:endParaRPr lang="en-GB" sz="1000">
              <a:latin typeface="Arial" panose="020B0604020202020204" pitchFamily="34" charset="0"/>
              <a:cs typeface="Arial" panose="020B0604020202020204" pitchFamily="34" charset="0"/>
            </a:endParaRPr>
          </a:p>
          <a:p>
            <a:pPr algn="l"/>
            <a:r>
              <a:rPr lang="en-GB" sz="1000">
                <a:latin typeface="Arial" panose="020B0604020202020204" pitchFamily="34" charset="0"/>
                <a:cs typeface="Arial" panose="020B0604020202020204" pitchFamily="34" charset="0"/>
              </a:rPr>
              <a:t>HR </a:t>
            </a:r>
            <a:r>
              <a:rPr lang="en-GB" sz="1000">
                <a:solidFill>
                  <a:schemeClr val="tx1"/>
                </a:solidFill>
                <a:latin typeface="Arial" panose="020B0604020202020204" pitchFamily="34" charset="0"/>
                <a:cs typeface="Arial" panose="020B0604020202020204" pitchFamily="34" charset="0"/>
              </a:rPr>
              <a:t>procedures  </a:t>
            </a:r>
            <a:r>
              <a:rPr lang="en-GB" sz="1000">
                <a:latin typeface="Arial" panose="020B0604020202020204" pitchFamily="34" charset="0"/>
                <a:cs typeface="Arial" panose="020B0604020202020204" pitchFamily="34" charset="0"/>
              </a:rPr>
              <a:t>System Mastery Attend </a:t>
            </a:r>
            <a:r>
              <a:rPr lang="en-GB" sz="1000">
                <a:solidFill>
                  <a:schemeClr val="tx1"/>
                </a:solidFill>
                <a:latin typeface="Arial" panose="020B0604020202020204" pitchFamily="34" charset="0"/>
                <a:cs typeface="Arial" panose="020B0604020202020204" pitchFamily="34" charset="0"/>
              </a:rPr>
              <a:t>ESR and TRAC training workshops; NHS Digital webinars </a:t>
            </a:r>
            <a:r>
              <a:rPr lang="en-GB" sz="1000">
                <a:latin typeface="Arial" panose="020B0604020202020204" pitchFamily="34" charset="0"/>
                <a:cs typeface="Arial" panose="020B0604020202020204" pitchFamily="34" charset="0"/>
                <a:hlinkClick r:id="rId13"/>
              </a:rPr>
              <a:t>Home - NHS England Digital</a:t>
            </a:r>
            <a:endParaRPr lang="en-GB" sz="1000">
              <a:latin typeface="Arial" panose="020B0604020202020204" pitchFamily="34" charset="0"/>
              <a:cs typeface="Arial" panose="020B0604020202020204" pitchFamily="34" charset="0"/>
            </a:endParaRPr>
          </a:p>
          <a:p>
            <a:pPr algn="l"/>
            <a:r>
              <a:rPr lang="en-GB" sz="1000">
                <a:latin typeface="Arial" panose="020B0604020202020204" pitchFamily="34" charset="0"/>
                <a:cs typeface="Arial" panose="020B0604020202020204" pitchFamily="34" charset="0"/>
              </a:rPr>
              <a:t>Move Towards HR Advisor Role take </a:t>
            </a:r>
            <a:r>
              <a:rPr lang="en-GB" sz="1000">
                <a:solidFill>
                  <a:schemeClr val="tx1"/>
                </a:solidFill>
                <a:latin typeface="Arial" panose="020B0604020202020204" pitchFamily="34" charset="0"/>
                <a:cs typeface="Arial" panose="020B0604020202020204" pitchFamily="34" charset="0"/>
              </a:rPr>
              <a:t>on ER casework, policy drafting, or project work under guidance of HRBPs</a:t>
            </a:r>
          </a:p>
          <a:p>
            <a:endParaRPr lang="en-GB" sz="1000"/>
          </a:p>
        </p:txBody>
      </p:sp>
      <p:sp>
        <p:nvSpPr>
          <p:cNvPr id="33" name="TextBox 32">
            <a:extLst>
              <a:ext uri="{FF2B5EF4-FFF2-40B4-BE49-F238E27FC236}">
                <a16:creationId xmlns:a16="http://schemas.microsoft.com/office/drawing/2014/main" id="{5B51704C-2E4A-29A2-970D-8AEDDEC5EADF}"/>
              </a:ext>
            </a:extLst>
          </p:cNvPr>
          <p:cNvSpPr txBox="1"/>
          <p:nvPr/>
        </p:nvSpPr>
        <p:spPr>
          <a:xfrm>
            <a:off x="5200836" y="4641263"/>
            <a:ext cx="2304541" cy="861774"/>
          </a:xfrm>
          <a:prstGeom prst="rect">
            <a:avLst/>
          </a:prstGeom>
          <a:noFill/>
        </p:spPr>
        <p:txBody>
          <a:bodyPr wrap="square">
            <a:spAutoFit/>
          </a:bodyPr>
          <a:lstStyle/>
          <a:p>
            <a:pPr algn="l"/>
            <a:r>
              <a:rPr lang="en-GB" sz="1000" b="1">
                <a:latin typeface="Arial" panose="020B0604020202020204" pitchFamily="34" charset="0"/>
                <a:cs typeface="Arial" panose="020B0604020202020204" pitchFamily="34" charset="0"/>
              </a:rPr>
              <a:t>Progress to:</a:t>
            </a:r>
            <a:endParaRPr lang="en-GB" sz="1000" b="1">
              <a:solidFill>
                <a:schemeClr val="tx1"/>
              </a:solidFill>
              <a:latin typeface="Arial" panose="020B0604020202020204" pitchFamily="34" charset="0"/>
              <a:cs typeface="Arial" panose="020B0604020202020204" pitchFamily="34" charset="0"/>
            </a:endParaRPr>
          </a:p>
          <a:p>
            <a:pPr algn="l"/>
            <a:r>
              <a:rPr lang="en-GB" sz="1000">
                <a:solidFill>
                  <a:schemeClr val="tx1"/>
                </a:solidFill>
                <a:latin typeface="Arial" panose="020B0604020202020204" pitchFamily="34" charset="0"/>
                <a:cs typeface="Arial" panose="020B0604020202020204" pitchFamily="34" charset="0"/>
              </a:rPr>
              <a:t>Band 6  HR Advisor / Senior HR Officer</a:t>
            </a:r>
          </a:p>
          <a:p>
            <a:pPr algn="l"/>
            <a:r>
              <a:rPr lang="en-GB" sz="1000">
                <a:solidFill>
                  <a:schemeClr val="tx1"/>
                </a:solidFill>
                <a:latin typeface="Arial" panose="020B0604020202020204" pitchFamily="34" charset="0"/>
                <a:cs typeface="Arial" panose="020B0604020202020204" pitchFamily="34" charset="0"/>
              </a:rPr>
              <a:t>Band 7  HR Business Partner</a:t>
            </a:r>
          </a:p>
          <a:p>
            <a:pPr algn="l"/>
            <a:r>
              <a:rPr lang="en-GB" sz="1000">
                <a:solidFill>
                  <a:schemeClr val="tx1"/>
                </a:solidFill>
                <a:latin typeface="Arial" panose="020B0604020202020204" pitchFamily="34" charset="0"/>
                <a:cs typeface="Arial" panose="020B0604020202020204" pitchFamily="34" charset="0"/>
              </a:rPr>
              <a:t>Band 7–8a HR Manager</a:t>
            </a:r>
          </a:p>
        </p:txBody>
      </p:sp>
      <p:sp>
        <p:nvSpPr>
          <p:cNvPr id="37" name="TextBox 36">
            <a:extLst>
              <a:ext uri="{FF2B5EF4-FFF2-40B4-BE49-F238E27FC236}">
                <a16:creationId xmlns:a16="http://schemas.microsoft.com/office/drawing/2014/main" id="{666F8D48-BD5F-A63C-B5C8-20BBC1979E53}"/>
              </a:ext>
            </a:extLst>
          </p:cNvPr>
          <p:cNvSpPr txBox="1"/>
          <p:nvPr/>
        </p:nvSpPr>
        <p:spPr>
          <a:xfrm>
            <a:off x="9944241" y="2539553"/>
            <a:ext cx="2120249" cy="1785104"/>
          </a:xfrm>
          <a:prstGeom prst="rect">
            <a:avLst/>
          </a:prstGeom>
          <a:noFill/>
        </p:spPr>
        <p:txBody>
          <a:bodyPr wrap="square">
            <a:spAutoFit/>
          </a:bodyPr>
          <a:lstStyle/>
          <a:p>
            <a:pPr marL="171450" indent="-171450" algn="l">
              <a:buFont typeface="Arial" panose="020B0604020202020204" pitchFamily="34" charset="0"/>
              <a:buChar char="•"/>
            </a:pPr>
            <a:r>
              <a:rPr lang="en-GB" sz="1000">
                <a:solidFill>
                  <a:schemeClr val="tx1"/>
                </a:solidFill>
                <a:latin typeface="Arial" panose="020B0604020202020204" pitchFamily="34" charset="0"/>
                <a:cs typeface="Arial" panose="020B0604020202020204" pitchFamily="34" charset="0"/>
              </a:rPr>
              <a:t>Employee Relations Support</a:t>
            </a:r>
          </a:p>
          <a:p>
            <a:pPr marL="171450" indent="-171450" algn="l">
              <a:buFont typeface="Arial" panose="020B0604020202020204" pitchFamily="34" charset="0"/>
              <a:buChar char="•"/>
            </a:pPr>
            <a:r>
              <a:rPr lang="en-GB" sz="1000">
                <a:solidFill>
                  <a:schemeClr val="tx1"/>
                </a:solidFill>
                <a:latin typeface="Arial" panose="020B0604020202020204" pitchFamily="34" charset="0"/>
                <a:cs typeface="Arial" panose="020B0604020202020204" pitchFamily="34" charset="0"/>
              </a:rPr>
              <a:t>Recruitment &amp; Onboarding</a:t>
            </a:r>
          </a:p>
          <a:p>
            <a:pPr marL="171450" indent="-171450" algn="l">
              <a:buFont typeface="Arial" panose="020B0604020202020204" pitchFamily="34" charset="0"/>
              <a:buChar char="•"/>
            </a:pPr>
            <a:r>
              <a:rPr lang="en-GB" sz="1000">
                <a:solidFill>
                  <a:schemeClr val="tx1"/>
                </a:solidFill>
                <a:latin typeface="Arial" panose="020B0604020202020204" pitchFamily="34" charset="0"/>
                <a:cs typeface="Arial" panose="020B0604020202020204" pitchFamily="34" charset="0"/>
              </a:rPr>
              <a:t>Policy and Advisory Support</a:t>
            </a:r>
          </a:p>
          <a:p>
            <a:pPr marL="171450" indent="-171450" algn="l">
              <a:buFont typeface="Arial" panose="020B0604020202020204" pitchFamily="34" charset="0"/>
              <a:buChar char="•"/>
            </a:pPr>
            <a:r>
              <a:rPr lang="en-GB" sz="1000">
                <a:solidFill>
                  <a:schemeClr val="tx1"/>
                </a:solidFill>
                <a:latin typeface="Arial" panose="020B0604020202020204" pitchFamily="34" charset="0"/>
                <a:cs typeface="Arial" panose="020B0604020202020204" pitchFamily="34" charset="0"/>
              </a:rPr>
              <a:t>HR Data and Records Management</a:t>
            </a:r>
          </a:p>
          <a:p>
            <a:pPr marL="171450" indent="-171450" algn="l">
              <a:buFont typeface="Arial" panose="020B0604020202020204" pitchFamily="34" charset="0"/>
              <a:buChar char="•"/>
            </a:pPr>
            <a:r>
              <a:rPr lang="en-GB" sz="1000">
                <a:solidFill>
                  <a:schemeClr val="tx1"/>
                </a:solidFill>
                <a:latin typeface="Arial" panose="020B0604020202020204" pitchFamily="34" charset="0"/>
                <a:cs typeface="Arial" panose="020B0604020202020204" pitchFamily="34" charset="0"/>
              </a:rPr>
              <a:t>Attendance and Sickness Monitoring</a:t>
            </a:r>
          </a:p>
          <a:p>
            <a:pPr marL="171450" indent="-171450" algn="l">
              <a:buFont typeface="Arial" panose="020B0604020202020204" pitchFamily="34" charset="0"/>
              <a:buChar char="•"/>
            </a:pPr>
            <a:r>
              <a:rPr lang="en-GB" sz="1000">
                <a:solidFill>
                  <a:schemeClr val="tx1"/>
                </a:solidFill>
                <a:latin typeface="Arial" panose="020B0604020202020204" pitchFamily="34" charset="0"/>
                <a:cs typeface="Arial" panose="020B0604020202020204" pitchFamily="34" charset="0"/>
              </a:rPr>
              <a:t>Learning and Development Coordination</a:t>
            </a:r>
          </a:p>
          <a:p>
            <a:pPr marL="171450" indent="-171450" algn="l">
              <a:buFont typeface="Arial" panose="020B0604020202020204" pitchFamily="34" charset="0"/>
              <a:buChar char="•"/>
            </a:pPr>
            <a:r>
              <a:rPr lang="en-GB" sz="1000">
                <a:solidFill>
                  <a:schemeClr val="tx1"/>
                </a:solidFill>
                <a:latin typeface="Arial" panose="020B0604020202020204" pitchFamily="34" charset="0"/>
                <a:cs typeface="Arial" panose="020B0604020202020204" pitchFamily="34" charset="0"/>
              </a:rPr>
              <a:t>Staff Engagement and Support</a:t>
            </a:r>
          </a:p>
          <a:p>
            <a:endParaRPr lang="en-GB" sz="1000"/>
          </a:p>
        </p:txBody>
      </p:sp>
      <p:sp>
        <p:nvSpPr>
          <p:cNvPr id="39" name="TextBox 38">
            <a:extLst>
              <a:ext uri="{FF2B5EF4-FFF2-40B4-BE49-F238E27FC236}">
                <a16:creationId xmlns:a16="http://schemas.microsoft.com/office/drawing/2014/main" id="{D8A306C8-1BDC-D8D1-AFF4-81D7B19F8B9C}"/>
              </a:ext>
            </a:extLst>
          </p:cNvPr>
          <p:cNvSpPr txBox="1"/>
          <p:nvPr/>
        </p:nvSpPr>
        <p:spPr>
          <a:xfrm>
            <a:off x="5179294" y="6006961"/>
            <a:ext cx="2342652" cy="400110"/>
          </a:xfrm>
          <a:prstGeom prst="rect">
            <a:avLst/>
          </a:prstGeom>
          <a:noFill/>
        </p:spPr>
        <p:txBody>
          <a:bodyPr wrap="square">
            <a:spAutoFit/>
          </a:bodyPr>
          <a:lstStyle/>
          <a:p>
            <a:pPr algn="l"/>
            <a:r>
              <a:rPr lang="en-GB" sz="1000">
                <a:latin typeface="Arial" panose="020B0604020202020204" pitchFamily="34" charset="0"/>
                <a:cs typeface="Arial" panose="020B0604020202020204" pitchFamily="34" charset="0"/>
                <a:hlinkClick r:id="rId14"/>
              </a:rPr>
              <a:t>Employment standards and regulation | NHS Employers</a:t>
            </a:r>
            <a:endParaRPr lang="en-GB" sz="100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3636D45F-EB86-91E5-A1D0-E3DB97D19967}"/>
              </a:ext>
            </a:extLst>
          </p:cNvPr>
          <p:cNvSpPr/>
          <p:nvPr/>
        </p:nvSpPr>
        <p:spPr>
          <a:xfrm>
            <a:off x="52586" y="3182893"/>
            <a:ext cx="2277586" cy="401865"/>
          </a:xfrm>
          <a:prstGeom prst="rect">
            <a:avLst/>
          </a:pr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BF0378"/>
                </a:solidFill>
                <a:latin typeface="Arial"/>
                <a:ea typeface="Arial"/>
                <a:cs typeface="Arial"/>
                <a:hlinkClick r:id="rId15" action="ppaction://hlinksldjump">
                  <a:extLst>
                    <a:ext uri="{A12FA001-AC4F-418D-AE19-62706E023703}">
                      <ahyp:hlinkClr xmlns:ahyp="http://schemas.microsoft.com/office/drawing/2018/hyperlinkcolor" val="tx"/>
                    </a:ext>
                  </a:extLst>
                </a:hlinkClick>
              </a:rPr>
              <a:t>HR Manager</a:t>
            </a:r>
            <a:endParaRPr lang="en-GB" sz="1000" b="1">
              <a:solidFill>
                <a:srgbClr val="BF0378"/>
              </a:solidFill>
              <a:hlinkClick r:id="rId16" action="ppaction://hlinksldjump">
                <a:extLst>
                  <a:ext uri="{A12FA001-AC4F-418D-AE19-62706E023703}">
                    <ahyp:hlinkClr xmlns:ahyp="http://schemas.microsoft.com/office/drawing/2018/hyperlinkcolor" val="tx"/>
                  </a:ext>
                </a:extLst>
              </a:hlinkClick>
            </a:endParaRPr>
          </a:p>
        </p:txBody>
      </p:sp>
      <p:sp>
        <p:nvSpPr>
          <p:cNvPr id="13" name="Rectangle 12">
            <a:extLst>
              <a:ext uri="{FF2B5EF4-FFF2-40B4-BE49-F238E27FC236}">
                <a16:creationId xmlns:a16="http://schemas.microsoft.com/office/drawing/2014/main" id="{203BF676-8E68-5874-653E-F9F1CBA614AB}"/>
              </a:ext>
            </a:extLst>
          </p:cNvPr>
          <p:cNvSpPr/>
          <p:nvPr/>
        </p:nvSpPr>
        <p:spPr>
          <a:xfrm>
            <a:off x="52585" y="3726730"/>
            <a:ext cx="2277586" cy="401865"/>
          </a:xfrm>
          <a:prstGeom prst="rect">
            <a:avLst/>
          </a:pr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BF0378"/>
                </a:solidFill>
                <a:latin typeface="Arial"/>
                <a:ea typeface="Arial"/>
                <a:cs typeface="Arial"/>
                <a:hlinkClick r:id="rId17" action="ppaction://hlinksldjump">
                  <a:extLst>
                    <a:ext uri="{A12FA001-AC4F-418D-AE19-62706E023703}">
                      <ahyp:hlinkClr xmlns:ahyp="http://schemas.microsoft.com/office/drawing/2018/hyperlinkcolor" val="tx"/>
                    </a:ext>
                  </a:extLst>
                </a:hlinkClick>
              </a:rPr>
              <a:t>Quality Manager/Patient Safety Role</a:t>
            </a:r>
            <a:endParaRPr lang="en-GB" sz="1000" b="1">
              <a:solidFill>
                <a:srgbClr val="BF0378"/>
              </a:solidFill>
              <a:hlinkClick r:id="" action="ppaction://noaction">
                <a:extLst>
                  <a:ext uri="{A12FA001-AC4F-418D-AE19-62706E023703}">
                    <ahyp:hlinkClr xmlns:ahyp="http://schemas.microsoft.com/office/drawing/2018/hyperlinkcolor" val="tx"/>
                  </a:ext>
                </a:extLst>
              </a:hlinkClick>
            </a:endParaRPr>
          </a:p>
        </p:txBody>
      </p:sp>
      <p:sp>
        <p:nvSpPr>
          <p:cNvPr id="19" name="object 19">
            <a:extLst>
              <a:ext uri="{FF2B5EF4-FFF2-40B4-BE49-F238E27FC236}">
                <a16:creationId xmlns:a16="http://schemas.microsoft.com/office/drawing/2014/main" id="{47D5E502-6EFF-668C-EDB3-08797E9E74E8}"/>
              </a:ext>
            </a:extLst>
          </p:cNvPr>
          <p:cNvSpPr txBox="1">
            <a:spLocks noGrp="1"/>
          </p:cNvSpPr>
          <p:nvPr>
            <p:ph type="title"/>
          </p:nvPr>
        </p:nvSpPr>
        <p:spPr>
          <a:xfrm>
            <a:off x="8608421" y="105014"/>
            <a:ext cx="3356137" cy="538994"/>
          </a:xfrm>
          <a:prstGeom prst="rect">
            <a:avLst/>
          </a:prstGeom>
        </p:spPr>
        <p:txBody>
          <a:bodyPr vert="horz" wrap="square" lIns="0" tIns="40005" rIns="0" bIns="0" rtlCol="0">
            <a:spAutoFit/>
          </a:bodyPr>
          <a:lstStyle/>
          <a:p>
            <a:pPr marL="12700" marR="5080" indent="191770" algn="r">
              <a:lnSpc>
                <a:spcPct val="90000"/>
              </a:lnSpc>
              <a:spcBef>
                <a:spcPts val="315"/>
              </a:spcBef>
            </a:pPr>
            <a:r>
              <a:rPr lang="en-GB">
                <a:hlinkClick r:id="rId9" action="ppaction://hlinksldjump"/>
              </a:rPr>
              <a:t>Non-Clinical Professionals Career Pathway</a:t>
            </a:r>
            <a:endParaRPr spc="-10"/>
          </a:p>
        </p:txBody>
      </p:sp>
      <p:sp>
        <p:nvSpPr>
          <p:cNvPr id="17" name="TextBox 16">
            <a:extLst>
              <a:ext uri="{FF2B5EF4-FFF2-40B4-BE49-F238E27FC236}">
                <a16:creationId xmlns:a16="http://schemas.microsoft.com/office/drawing/2014/main" id="{227D83B3-F3E3-D9BB-1220-0A55B0FEEB79}"/>
              </a:ext>
            </a:extLst>
          </p:cNvPr>
          <p:cNvSpPr txBox="1"/>
          <p:nvPr/>
        </p:nvSpPr>
        <p:spPr>
          <a:xfrm>
            <a:off x="7736049" y="2544355"/>
            <a:ext cx="2148016" cy="1182375"/>
          </a:xfrm>
          <a:prstGeom prst="rect">
            <a:avLst/>
          </a:prstGeom>
          <a:noFill/>
        </p:spPr>
        <p:txBody>
          <a:bodyPr wrap="square" lIns="91440" tIns="45720" rIns="91440" bIns="45720" anchor="t">
            <a:spAutoFit/>
          </a:bodyPr>
          <a:lstStyle/>
          <a:p>
            <a:pPr marL="12700" marR="5080" algn="l">
              <a:spcBef>
                <a:spcPts val="105"/>
              </a:spcBef>
            </a:pPr>
            <a:r>
              <a:rPr lang="en-GB" sz="1000">
                <a:solidFill>
                  <a:schemeClr val="tx1"/>
                </a:solidFill>
                <a:latin typeface="Arial"/>
                <a:cs typeface="Arial"/>
              </a:rPr>
              <a:t>Should</a:t>
            </a:r>
            <a:r>
              <a:rPr lang="en-GB" sz="1000" spc="-35">
                <a:solidFill>
                  <a:schemeClr val="tx1"/>
                </a:solidFill>
                <a:latin typeface="Arial"/>
                <a:cs typeface="Arial"/>
              </a:rPr>
              <a:t> </a:t>
            </a:r>
            <a:r>
              <a:rPr lang="en-GB" sz="1000">
                <a:solidFill>
                  <a:schemeClr val="tx1"/>
                </a:solidFill>
                <a:latin typeface="Arial"/>
                <a:cs typeface="Arial"/>
              </a:rPr>
              <a:t>have</a:t>
            </a:r>
            <a:r>
              <a:rPr lang="en-GB" sz="1000" spc="-20">
                <a:solidFill>
                  <a:schemeClr val="tx1"/>
                </a:solidFill>
                <a:latin typeface="Arial"/>
                <a:cs typeface="Arial"/>
              </a:rPr>
              <a:t> </a:t>
            </a:r>
            <a:r>
              <a:rPr lang="en-GB" sz="1000">
                <a:solidFill>
                  <a:schemeClr val="tx1"/>
                </a:solidFill>
                <a:latin typeface="Arial"/>
                <a:cs typeface="Arial"/>
              </a:rPr>
              <a:t>access</a:t>
            </a:r>
            <a:r>
              <a:rPr lang="en-GB" sz="1000" spc="-50">
                <a:solidFill>
                  <a:schemeClr val="tx1"/>
                </a:solidFill>
                <a:latin typeface="Arial"/>
                <a:cs typeface="Arial"/>
              </a:rPr>
              <a:t> </a:t>
            </a:r>
            <a:r>
              <a:rPr lang="en-GB" sz="1000">
                <a:solidFill>
                  <a:schemeClr val="tx1"/>
                </a:solidFill>
                <a:latin typeface="Arial"/>
                <a:cs typeface="Arial"/>
              </a:rPr>
              <a:t>to</a:t>
            </a:r>
            <a:r>
              <a:rPr lang="en-GB" sz="1000" spc="-30">
                <a:solidFill>
                  <a:schemeClr val="tx1"/>
                </a:solidFill>
                <a:latin typeface="Arial"/>
                <a:cs typeface="Arial"/>
              </a:rPr>
              <a:t> </a:t>
            </a:r>
            <a:r>
              <a:rPr lang="en-GB" sz="1000" spc="-10">
                <a:solidFill>
                  <a:schemeClr val="tx1"/>
                </a:solidFill>
                <a:latin typeface="Arial"/>
                <a:cs typeface="Arial"/>
              </a:rPr>
              <a:t>monthly </a:t>
            </a:r>
            <a:r>
              <a:rPr lang="en-GB" sz="1000">
                <a:solidFill>
                  <a:schemeClr val="tx1"/>
                </a:solidFill>
                <a:latin typeface="Arial"/>
                <a:cs typeface="Arial"/>
              </a:rPr>
              <a:t>supervision</a:t>
            </a:r>
            <a:r>
              <a:rPr lang="en-GB" sz="1000" spc="-60">
                <a:solidFill>
                  <a:schemeClr val="tx1"/>
                </a:solidFill>
                <a:latin typeface="Arial"/>
                <a:cs typeface="Arial"/>
              </a:rPr>
              <a:t> </a:t>
            </a:r>
            <a:r>
              <a:rPr lang="en-GB" sz="1000">
                <a:solidFill>
                  <a:schemeClr val="tx1"/>
                </a:solidFill>
                <a:latin typeface="Arial"/>
                <a:cs typeface="Arial"/>
              </a:rPr>
              <a:t>from</a:t>
            </a:r>
            <a:r>
              <a:rPr lang="en-GB" sz="1000" spc="-60">
                <a:solidFill>
                  <a:schemeClr val="tx1"/>
                </a:solidFill>
                <a:latin typeface="Arial"/>
                <a:cs typeface="Arial"/>
              </a:rPr>
              <a:t> </a:t>
            </a:r>
            <a:r>
              <a:rPr lang="en-GB" sz="1000">
                <a:solidFill>
                  <a:schemeClr val="tx1"/>
                </a:solidFill>
                <a:latin typeface="Arial"/>
                <a:cs typeface="Arial"/>
              </a:rPr>
              <a:t>a</a:t>
            </a:r>
            <a:r>
              <a:rPr lang="en-GB" sz="1000" spc="-30">
                <a:solidFill>
                  <a:schemeClr val="tx1"/>
                </a:solidFill>
                <a:latin typeface="Arial"/>
                <a:cs typeface="Arial"/>
              </a:rPr>
              <a:t> line manager</a:t>
            </a:r>
            <a:r>
              <a:rPr lang="en-GB" sz="1000" spc="-10">
                <a:solidFill>
                  <a:schemeClr val="tx1"/>
                </a:solidFill>
                <a:latin typeface="Arial"/>
                <a:cs typeface="Arial"/>
              </a:rPr>
              <a:t>.</a:t>
            </a:r>
            <a:r>
              <a:rPr lang="en-GB" sz="1000" spc="-60">
                <a:solidFill>
                  <a:schemeClr val="tx1"/>
                </a:solidFill>
                <a:latin typeface="Arial"/>
                <a:cs typeface="Arial"/>
              </a:rPr>
              <a:t> </a:t>
            </a:r>
            <a:r>
              <a:rPr lang="en-GB" sz="1000">
                <a:solidFill>
                  <a:schemeClr val="tx1"/>
                </a:solidFill>
                <a:latin typeface="Arial"/>
                <a:cs typeface="Arial"/>
              </a:rPr>
              <a:t>Should</a:t>
            </a:r>
            <a:r>
              <a:rPr lang="en-GB" sz="1000" spc="-25">
                <a:solidFill>
                  <a:schemeClr val="tx1"/>
                </a:solidFill>
                <a:latin typeface="Arial"/>
                <a:cs typeface="Arial"/>
              </a:rPr>
              <a:t> </a:t>
            </a:r>
            <a:r>
              <a:rPr lang="en-GB" sz="1000">
                <a:solidFill>
                  <a:schemeClr val="tx1"/>
                </a:solidFill>
                <a:latin typeface="Arial"/>
                <a:cs typeface="Arial"/>
              </a:rPr>
              <a:t>also</a:t>
            </a:r>
            <a:r>
              <a:rPr lang="en-GB" sz="1000" spc="-25">
                <a:solidFill>
                  <a:schemeClr val="tx1"/>
                </a:solidFill>
                <a:latin typeface="Arial"/>
                <a:cs typeface="Arial"/>
              </a:rPr>
              <a:t> </a:t>
            </a:r>
            <a:r>
              <a:rPr lang="en-GB" sz="1000">
                <a:solidFill>
                  <a:schemeClr val="tx1"/>
                </a:solidFill>
                <a:latin typeface="Arial"/>
                <a:cs typeface="Arial"/>
              </a:rPr>
              <a:t>have</a:t>
            </a:r>
            <a:r>
              <a:rPr lang="en-GB" sz="1000" spc="-20">
                <a:solidFill>
                  <a:schemeClr val="tx1"/>
                </a:solidFill>
                <a:latin typeface="Arial"/>
                <a:cs typeface="Arial"/>
              </a:rPr>
              <a:t> </a:t>
            </a:r>
            <a:r>
              <a:rPr lang="en-GB" sz="1000" spc="-25">
                <a:solidFill>
                  <a:schemeClr val="tx1"/>
                </a:solidFill>
                <a:latin typeface="Arial"/>
                <a:cs typeface="Arial"/>
              </a:rPr>
              <a:t>an </a:t>
            </a:r>
            <a:r>
              <a:rPr lang="en-GB" sz="1000">
                <a:solidFill>
                  <a:schemeClr val="tx1"/>
                </a:solidFill>
                <a:latin typeface="Arial"/>
                <a:cs typeface="Arial"/>
              </a:rPr>
              <a:t>appropriate</a:t>
            </a:r>
            <a:r>
              <a:rPr lang="en-GB" sz="1000" spc="-65">
                <a:solidFill>
                  <a:schemeClr val="tx1"/>
                </a:solidFill>
                <a:latin typeface="Arial"/>
                <a:cs typeface="Arial"/>
              </a:rPr>
              <a:t> </a:t>
            </a:r>
            <a:r>
              <a:rPr lang="en-GB" sz="1000">
                <a:solidFill>
                  <a:schemeClr val="tx1"/>
                </a:solidFill>
                <a:latin typeface="Arial"/>
                <a:cs typeface="Arial"/>
              </a:rPr>
              <a:t>named</a:t>
            </a:r>
            <a:r>
              <a:rPr lang="en-GB" sz="1000" spc="-45">
                <a:solidFill>
                  <a:schemeClr val="tx1"/>
                </a:solidFill>
                <a:latin typeface="Arial"/>
                <a:cs typeface="Arial"/>
              </a:rPr>
              <a:t> </a:t>
            </a:r>
            <a:r>
              <a:rPr lang="en-GB" sz="1000">
                <a:solidFill>
                  <a:schemeClr val="tx1"/>
                </a:solidFill>
                <a:latin typeface="Arial"/>
                <a:cs typeface="Arial"/>
              </a:rPr>
              <a:t>individual</a:t>
            </a:r>
            <a:r>
              <a:rPr lang="en-GB" sz="1000" spc="-30">
                <a:solidFill>
                  <a:schemeClr val="tx1"/>
                </a:solidFill>
                <a:latin typeface="Arial"/>
                <a:cs typeface="Arial"/>
              </a:rPr>
              <a:t> </a:t>
            </a:r>
            <a:r>
              <a:rPr lang="en-GB" sz="1000">
                <a:solidFill>
                  <a:schemeClr val="tx1"/>
                </a:solidFill>
                <a:latin typeface="Arial"/>
                <a:cs typeface="Arial"/>
              </a:rPr>
              <a:t>in</a:t>
            </a:r>
            <a:r>
              <a:rPr lang="en-GB" sz="1000" spc="-25">
                <a:solidFill>
                  <a:schemeClr val="tx1"/>
                </a:solidFill>
                <a:latin typeface="Arial"/>
                <a:cs typeface="Arial"/>
              </a:rPr>
              <a:t> the </a:t>
            </a:r>
            <a:r>
              <a:rPr lang="en-GB" sz="1000">
                <a:solidFill>
                  <a:schemeClr val="tx1"/>
                </a:solidFill>
                <a:latin typeface="Arial"/>
                <a:cs typeface="Arial"/>
              </a:rPr>
              <a:t>PCN</a:t>
            </a:r>
            <a:r>
              <a:rPr lang="en-GB" sz="1000" spc="-25">
                <a:solidFill>
                  <a:schemeClr val="tx1"/>
                </a:solidFill>
                <a:latin typeface="Arial"/>
                <a:cs typeface="Arial"/>
              </a:rPr>
              <a:t> </a:t>
            </a:r>
            <a:r>
              <a:rPr lang="en-GB" sz="1000">
                <a:solidFill>
                  <a:schemeClr val="tx1"/>
                </a:solidFill>
                <a:latin typeface="Arial"/>
                <a:cs typeface="Arial"/>
              </a:rPr>
              <a:t>to</a:t>
            </a:r>
            <a:r>
              <a:rPr lang="en-GB" sz="1000" spc="-40">
                <a:solidFill>
                  <a:schemeClr val="tx1"/>
                </a:solidFill>
                <a:latin typeface="Arial"/>
                <a:cs typeface="Arial"/>
              </a:rPr>
              <a:t> </a:t>
            </a:r>
            <a:r>
              <a:rPr lang="en-GB" sz="1000">
                <a:solidFill>
                  <a:schemeClr val="tx1"/>
                </a:solidFill>
                <a:latin typeface="Arial"/>
                <a:cs typeface="Arial"/>
              </a:rPr>
              <a:t>provide</a:t>
            </a:r>
            <a:r>
              <a:rPr lang="en-GB" sz="1000" spc="-25">
                <a:solidFill>
                  <a:schemeClr val="tx1"/>
                </a:solidFill>
                <a:latin typeface="Arial"/>
                <a:cs typeface="Arial"/>
              </a:rPr>
              <a:t> </a:t>
            </a:r>
            <a:r>
              <a:rPr lang="en-GB" sz="1000">
                <a:solidFill>
                  <a:schemeClr val="tx1"/>
                </a:solidFill>
                <a:latin typeface="Arial"/>
                <a:cs typeface="Arial"/>
              </a:rPr>
              <a:t>general</a:t>
            </a:r>
            <a:r>
              <a:rPr lang="en-GB" sz="1000" spc="-55">
                <a:solidFill>
                  <a:schemeClr val="tx1"/>
                </a:solidFill>
                <a:latin typeface="Arial"/>
                <a:cs typeface="Arial"/>
              </a:rPr>
              <a:t> </a:t>
            </a:r>
            <a:r>
              <a:rPr lang="en-GB" sz="1000">
                <a:solidFill>
                  <a:schemeClr val="tx1"/>
                </a:solidFill>
                <a:latin typeface="Arial"/>
                <a:cs typeface="Arial"/>
              </a:rPr>
              <a:t>advice</a:t>
            </a:r>
            <a:r>
              <a:rPr lang="en-GB" sz="1000" spc="-35">
                <a:solidFill>
                  <a:schemeClr val="tx1"/>
                </a:solidFill>
                <a:latin typeface="Arial"/>
                <a:cs typeface="Arial"/>
              </a:rPr>
              <a:t> </a:t>
            </a:r>
            <a:r>
              <a:rPr lang="en-GB" sz="1000" spc="-25">
                <a:solidFill>
                  <a:schemeClr val="tx1"/>
                </a:solidFill>
                <a:latin typeface="Arial"/>
                <a:cs typeface="Arial"/>
              </a:rPr>
              <a:t>and </a:t>
            </a:r>
            <a:r>
              <a:rPr lang="en-GB" sz="1000">
                <a:solidFill>
                  <a:schemeClr val="tx1"/>
                </a:solidFill>
                <a:latin typeface="Arial"/>
                <a:cs typeface="Arial"/>
              </a:rPr>
              <a:t>support</a:t>
            </a:r>
            <a:r>
              <a:rPr lang="en-GB" sz="1000" spc="-35">
                <a:solidFill>
                  <a:schemeClr val="tx1"/>
                </a:solidFill>
                <a:latin typeface="Arial"/>
                <a:cs typeface="Arial"/>
              </a:rPr>
              <a:t> </a:t>
            </a:r>
            <a:r>
              <a:rPr lang="en-GB" sz="1000">
                <a:solidFill>
                  <a:schemeClr val="tx1"/>
                </a:solidFill>
                <a:latin typeface="Arial"/>
                <a:cs typeface="Arial"/>
              </a:rPr>
              <a:t>on</a:t>
            </a:r>
            <a:r>
              <a:rPr lang="en-GB" sz="1000" spc="-15">
                <a:solidFill>
                  <a:schemeClr val="tx1"/>
                </a:solidFill>
                <a:latin typeface="Arial"/>
                <a:cs typeface="Arial"/>
              </a:rPr>
              <a:t> </a:t>
            </a:r>
            <a:r>
              <a:rPr lang="en-GB" sz="1000">
                <a:solidFill>
                  <a:schemeClr val="tx1"/>
                </a:solidFill>
                <a:latin typeface="Arial"/>
                <a:cs typeface="Arial"/>
              </a:rPr>
              <a:t>a</a:t>
            </a:r>
            <a:r>
              <a:rPr lang="en-GB" sz="1000" spc="-5">
                <a:solidFill>
                  <a:schemeClr val="tx1"/>
                </a:solidFill>
                <a:latin typeface="Arial"/>
                <a:cs typeface="Arial"/>
              </a:rPr>
              <a:t> </a:t>
            </a:r>
            <a:r>
              <a:rPr lang="en-GB" sz="1000" spc="-10">
                <a:solidFill>
                  <a:schemeClr val="tx1"/>
                </a:solidFill>
                <a:latin typeface="Arial"/>
                <a:cs typeface="Arial"/>
              </a:rPr>
              <a:t>day-</a:t>
            </a:r>
            <a:r>
              <a:rPr lang="en-GB" sz="1000">
                <a:solidFill>
                  <a:schemeClr val="tx1"/>
                </a:solidFill>
                <a:latin typeface="Arial"/>
                <a:cs typeface="Arial"/>
              </a:rPr>
              <a:t>to-day</a:t>
            </a:r>
            <a:r>
              <a:rPr lang="en-GB" sz="1000" spc="-35">
                <a:solidFill>
                  <a:schemeClr val="tx1"/>
                </a:solidFill>
                <a:latin typeface="Arial"/>
                <a:cs typeface="Arial"/>
              </a:rPr>
              <a:t> </a:t>
            </a:r>
            <a:r>
              <a:rPr lang="en-GB" sz="1000" spc="-10">
                <a:solidFill>
                  <a:schemeClr val="tx1"/>
                </a:solidFill>
                <a:latin typeface="Arial"/>
                <a:cs typeface="Arial"/>
              </a:rPr>
              <a:t>basis.</a:t>
            </a:r>
            <a:endParaRPr lang="en-GB" sz="1000">
              <a:solidFill>
                <a:schemeClr val="tx1"/>
              </a:solidFill>
              <a:latin typeface="Arial"/>
              <a:cs typeface="Arial"/>
            </a:endParaRPr>
          </a:p>
          <a:p>
            <a:pPr marL="12700" marR="5080" algn="l">
              <a:spcBef>
                <a:spcPts val="105"/>
              </a:spcBef>
            </a:pPr>
            <a:endParaRPr lang="en-US" sz="1000" b="1">
              <a:solidFill>
                <a:srgbClr val="FFFFFF"/>
              </a:solidFill>
            </a:endParaRPr>
          </a:p>
        </p:txBody>
      </p:sp>
      <p:sp>
        <p:nvSpPr>
          <p:cNvPr id="18" name="Call-out: Down Arrow 17">
            <a:extLst>
              <a:ext uri="{FF2B5EF4-FFF2-40B4-BE49-F238E27FC236}">
                <a16:creationId xmlns:a16="http://schemas.microsoft.com/office/drawing/2014/main" id="{0A985A08-AC39-BD3E-15B7-BA5B01C58CF1}"/>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2BE08-FFDC-758E-0A4C-08306FEA462B}"/>
              </a:ext>
            </a:extLst>
          </p:cNvPr>
          <p:cNvSpPr>
            <a:spLocks noGrp="1"/>
          </p:cNvSpPr>
          <p:nvPr>
            <p:ph type="ctrTitle"/>
          </p:nvPr>
        </p:nvSpPr>
        <p:spPr>
          <a:xfrm>
            <a:off x="1976362" y="206829"/>
            <a:ext cx="6096000" cy="537449"/>
          </a:xfrm>
        </p:spPr>
        <p:txBody>
          <a:bodyPr>
            <a:normAutofit/>
          </a:bodyPr>
          <a:lstStyle/>
          <a:p>
            <a:pPr algn="l"/>
            <a:r>
              <a:rPr lang="en-GB" sz="1800" b="1" i="0" u="none" strike="noStrike" baseline="0">
                <a:solidFill>
                  <a:srgbClr val="000000"/>
                </a:solidFill>
              </a:rPr>
              <a:t>           </a:t>
            </a:r>
            <a:r>
              <a:rPr lang="en-GB" sz="1800" b="1" i="0" u="none" strike="noStrike" baseline="0">
                <a:solidFill>
                  <a:srgbClr val="000000"/>
                </a:solidFill>
                <a:latin typeface="Aptos"/>
              </a:rPr>
              <a:t> HR Support Level 3 Apprenticeship</a:t>
            </a:r>
            <a:endParaRPr lang="en-GB" b="1">
              <a:latin typeface="Aptos"/>
            </a:endParaRPr>
          </a:p>
        </p:txBody>
      </p:sp>
      <p:graphicFrame>
        <p:nvGraphicFramePr>
          <p:cNvPr id="10" name="Table 9">
            <a:extLst>
              <a:ext uri="{FF2B5EF4-FFF2-40B4-BE49-F238E27FC236}">
                <a16:creationId xmlns:a16="http://schemas.microsoft.com/office/drawing/2014/main" id="{D9EE970F-BD29-1B21-5706-C1E720AF39E9}"/>
              </a:ext>
            </a:extLst>
          </p:cNvPr>
          <p:cNvGraphicFramePr>
            <a:graphicFrameLocks noGrp="1"/>
          </p:cNvGraphicFramePr>
          <p:nvPr>
            <p:extLst>
              <p:ext uri="{D42A27DB-BD31-4B8C-83A1-F6EECF244321}">
                <p14:modId xmlns:p14="http://schemas.microsoft.com/office/powerpoint/2010/main" val="896839938"/>
              </p:ext>
            </p:extLst>
          </p:nvPr>
        </p:nvGraphicFramePr>
        <p:xfrm>
          <a:off x="127592" y="914400"/>
          <a:ext cx="11922894" cy="5830447"/>
        </p:xfrm>
        <a:graphic>
          <a:graphicData uri="http://schemas.openxmlformats.org/drawingml/2006/table">
            <a:tbl>
              <a:tblPr firstRow="1" bandRow="1">
                <a:tableStyleId>{5C22544A-7EE6-4342-B048-85BDC9FD1C3A}</a:tableStyleId>
              </a:tblPr>
              <a:tblGrid>
                <a:gridCol w="2641282">
                  <a:extLst>
                    <a:ext uri="{9D8B030D-6E8A-4147-A177-3AD203B41FA5}">
                      <a16:colId xmlns:a16="http://schemas.microsoft.com/office/drawing/2014/main" val="1640955851"/>
                    </a:ext>
                  </a:extLst>
                </a:gridCol>
                <a:gridCol w="9281612">
                  <a:extLst>
                    <a:ext uri="{9D8B030D-6E8A-4147-A177-3AD203B41FA5}">
                      <a16:colId xmlns:a16="http://schemas.microsoft.com/office/drawing/2014/main" val="4040026358"/>
                    </a:ext>
                  </a:extLst>
                </a:gridCol>
              </a:tblGrid>
              <a:tr h="7075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Aptos"/>
                        </a:rPr>
                        <a:t>The Role - </a:t>
                      </a:r>
                      <a:r>
                        <a:rPr lang="en-GB" sz="1400" b="1" u="none" kern="1200">
                          <a:solidFill>
                            <a:srgbClr val="FF0000"/>
                          </a:solidFill>
                          <a:effectLst/>
                          <a:latin typeface="Aptos"/>
                          <a:ea typeface="+mn-ea"/>
                          <a:cs typeface="+mn-cs"/>
                          <a:hlinkClick r:id="rId3">
                            <a:extLst>
                              <a:ext uri="{A12FA001-AC4F-418D-AE19-62706E023703}">
                                <ahyp:hlinkClr xmlns:ahyp="http://schemas.microsoft.com/office/drawing/2018/hyperlinkcolor" val="tx"/>
                              </a:ext>
                            </a:extLst>
                          </a:hlinkClick>
                        </a:rPr>
                        <a:t>HR Support </a:t>
                      </a:r>
                      <a:endParaRPr lang="en-GB" sz="1400" b="1" u="none" kern="1200">
                        <a:solidFill>
                          <a:srgbClr val="FF0000"/>
                        </a:solidFill>
                        <a:effectLst/>
                        <a:latin typeface="Apto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a:solidFill>
                          <a:srgbClr val="FF0000"/>
                        </a:solidFill>
                        <a:effectLst/>
                        <a:latin typeface="Aptos"/>
                        <a:ea typeface="+mn-ea"/>
                        <a:cs typeface="+mn-cs"/>
                      </a:endParaRPr>
                    </a:p>
                    <a:p>
                      <a:endParaRPr lang="en-GB" sz="1200">
                        <a:solidFill>
                          <a:srgbClr val="FF0000"/>
                        </a:solidFill>
                        <a:latin typeface="Aptos"/>
                      </a:endParaRPr>
                    </a:p>
                  </a:txBody>
                  <a:tcPr/>
                </a:tc>
                <a:tc>
                  <a:txBody>
                    <a:bodyPr/>
                    <a:lstStyle/>
                    <a:p>
                      <a:pPr fontAlgn="base"/>
                      <a:r>
                        <a:rPr lang="en-GB" sz="1200">
                          <a:latin typeface="Aptos"/>
                        </a:rPr>
                        <a:t>Human Resource professionals support managers and employees in organisations of all sizes. They provide frontline HR guidance based on company policy and current law, helping to minimize legal risks and avoid employment tribunals.</a:t>
                      </a:r>
                    </a:p>
                  </a:txBody>
                  <a:tcPr/>
                </a:tc>
                <a:extLst>
                  <a:ext uri="{0D108BD9-81ED-4DB2-BD59-A6C34878D82A}">
                    <a16:rowId xmlns:a16="http://schemas.microsoft.com/office/drawing/2014/main" val="2119577750"/>
                  </a:ext>
                </a:extLst>
              </a:tr>
              <a:tr h="720891">
                <a:tc>
                  <a:txBody>
                    <a:bodyPr/>
                    <a:lstStyle/>
                    <a:p>
                      <a:r>
                        <a:rPr lang="en-GB" sz="1200" b="1">
                          <a:latin typeface="Aptos"/>
                        </a:rPr>
                        <a:t>Who is it for</a:t>
                      </a:r>
                    </a:p>
                  </a:txBody>
                  <a:tcPr/>
                </a:tc>
                <a:tc>
                  <a:txBody>
                    <a:bodyPr/>
                    <a:lstStyle/>
                    <a:p>
                      <a:r>
                        <a:rPr lang="en-GB" sz="1200" b="0" i="0" kern="1200">
                          <a:solidFill>
                            <a:schemeClr val="dk1"/>
                          </a:solidFill>
                          <a:effectLst/>
                          <a:latin typeface="Aptos"/>
                          <a:ea typeface="+mn-ea"/>
                          <a:cs typeface="+mn-cs"/>
                        </a:rPr>
                        <a:t>This Apprenticeship is ideal for existing employees who are looking to begin their professional journey in the Human Resources (HR) space. </a:t>
                      </a:r>
                    </a:p>
                    <a:p>
                      <a:r>
                        <a:rPr lang="en-GB" sz="1200" b="0" i="0" kern="1200">
                          <a:solidFill>
                            <a:schemeClr val="dk1"/>
                          </a:solidFill>
                          <a:effectLst/>
                          <a:latin typeface="Aptos"/>
                          <a:ea typeface="+mn-ea"/>
                          <a:cs typeface="+mn-cs"/>
                        </a:rPr>
                        <a:t>Throughout this apprenticeship, they will gain practical skills and insight into how the HR function supports an organisation and its culture – as well as developing a deep understanding of how your role supports colleagues as well as overall businesses goals.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latin typeface="Aptos"/>
                      </a:endParaRPr>
                    </a:p>
                  </a:txBody>
                  <a:tcPr/>
                </a:tc>
                <a:extLst>
                  <a:ext uri="{0D108BD9-81ED-4DB2-BD59-A6C34878D82A}">
                    <a16:rowId xmlns:a16="http://schemas.microsoft.com/office/drawing/2014/main" val="2349274408"/>
                  </a:ext>
                </a:extLst>
              </a:tr>
              <a:tr h="499460">
                <a:tc>
                  <a:txBody>
                    <a:bodyPr/>
                    <a:lstStyle/>
                    <a:p>
                      <a:r>
                        <a:rPr lang="en-GB" sz="1200" b="1">
                          <a:latin typeface="Aptos"/>
                        </a:rPr>
                        <a:t>Duration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a:solidFill>
                            <a:schemeClr val="dk1"/>
                          </a:solidFill>
                          <a:latin typeface="Aptos"/>
                          <a:ea typeface="+mn-ea"/>
                          <a:cs typeface="+mn-cs"/>
                        </a:rPr>
                        <a:t>15-18 months</a:t>
                      </a:r>
                      <a:endParaRPr lang="en-GB" sz="1200">
                        <a:latin typeface="Aptos"/>
                      </a:endParaRPr>
                    </a:p>
                  </a:txBody>
                  <a:tcPr/>
                </a:tc>
                <a:extLst>
                  <a:ext uri="{0D108BD9-81ED-4DB2-BD59-A6C34878D82A}">
                    <a16:rowId xmlns:a16="http://schemas.microsoft.com/office/drawing/2014/main" val="3038289998"/>
                  </a:ext>
                </a:extLst>
              </a:tr>
              <a:tr h="705119">
                <a:tc>
                  <a:txBody>
                    <a:bodyPr/>
                    <a:lstStyle/>
                    <a:p>
                      <a:r>
                        <a:rPr lang="en-GB" sz="1200" b="1">
                          <a:latin typeface="Aptos"/>
                        </a:rPr>
                        <a:t>Funding</a:t>
                      </a:r>
                    </a:p>
                  </a:txBody>
                  <a:tcPr/>
                </a:tc>
                <a:tc>
                  <a:txBody>
                    <a:bodyPr/>
                    <a:lstStyle/>
                    <a:p>
                      <a:r>
                        <a:rPr lang="en-GB" sz="1200" b="0" i="0" u="none" strike="noStrike" kern="1200" baseline="0">
                          <a:solidFill>
                            <a:schemeClr val="dk1"/>
                          </a:solidFill>
                          <a:latin typeface="Aptos"/>
                          <a:ea typeface="+mn-ea"/>
                          <a:cs typeface="+mn-cs"/>
                        </a:rPr>
                        <a:t>Apprenticeship levy (via government co-funding 5% option or request levy gifting ) to pay fees.</a:t>
                      </a:r>
                    </a:p>
                    <a:p>
                      <a:r>
                        <a:rPr lang="en-GB" sz="1200" b="0" i="0" u="none" strike="noStrike" kern="1200" baseline="0">
                          <a:solidFill>
                            <a:schemeClr val="dk1"/>
                          </a:solidFill>
                          <a:latin typeface="Aptos"/>
                          <a:ea typeface="+mn-ea"/>
                          <a:cs typeface="+mn-cs"/>
                        </a:rPr>
                        <a:t>Employer pays salary.	</a:t>
                      </a:r>
                    </a:p>
                    <a:p>
                      <a:endParaRPr lang="en-GB" sz="1200">
                        <a:latin typeface="Aptos"/>
                      </a:endParaRPr>
                    </a:p>
                  </a:txBody>
                  <a:tcPr/>
                </a:tc>
                <a:extLst>
                  <a:ext uri="{0D108BD9-81ED-4DB2-BD59-A6C34878D82A}">
                    <a16:rowId xmlns:a16="http://schemas.microsoft.com/office/drawing/2014/main" val="3754566046"/>
                  </a:ext>
                </a:extLst>
              </a:tr>
              <a:tr h="0">
                <a:tc>
                  <a:txBody>
                    <a:bodyPr/>
                    <a:lstStyle/>
                    <a:p>
                      <a:r>
                        <a:rPr lang="en-GB" sz="1200" b="1">
                          <a:latin typeface="Aptos"/>
                        </a:rPr>
                        <a:t>Find education provider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kern="1200">
                          <a:solidFill>
                            <a:schemeClr val="dk1"/>
                          </a:solidFill>
                          <a:effectLst/>
                          <a:latin typeface="Aptos"/>
                          <a:ea typeface="+mn-ea"/>
                          <a:cs typeface="+mn-cs"/>
                          <a:hlinkClick r:id="rId4"/>
                        </a:rPr>
                        <a:t>Training Providers</a:t>
                      </a:r>
                      <a:endParaRPr lang="en-GB" sz="1200" kern="1200">
                        <a:solidFill>
                          <a:schemeClr val="dk1"/>
                        </a:solidFill>
                        <a:effectLst/>
                        <a:latin typeface="Aptos"/>
                        <a:ea typeface="+mn-ea"/>
                        <a:cs typeface="+mn-cs"/>
                      </a:endParaRPr>
                    </a:p>
                    <a:p>
                      <a:endParaRPr lang="en-GB" sz="1200">
                        <a:latin typeface="Aptos"/>
                      </a:endParaRPr>
                    </a:p>
                  </a:txBody>
                  <a:tcPr/>
                </a:tc>
                <a:extLst>
                  <a:ext uri="{0D108BD9-81ED-4DB2-BD59-A6C34878D82A}">
                    <a16:rowId xmlns:a16="http://schemas.microsoft.com/office/drawing/2014/main" val="2210445232"/>
                  </a:ext>
                </a:extLst>
              </a:tr>
              <a:tr h="4467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a:solidFill>
                            <a:schemeClr val="dk1"/>
                          </a:solidFill>
                          <a:latin typeface="Aptos"/>
                          <a:ea typeface="+mn-ea"/>
                          <a:cs typeface="+mn-cs"/>
                        </a:rPr>
                        <a:t>Apprenticeship requirements	</a:t>
                      </a:r>
                    </a:p>
                    <a:p>
                      <a:endParaRPr lang="en-GB" sz="1200" b="1">
                        <a:latin typeface="Apto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a:solidFill>
                            <a:schemeClr val="dk1"/>
                          </a:solidFill>
                          <a:latin typeface="Aptos"/>
                          <a:ea typeface="+mn-ea"/>
                          <a:cs typeface="+mn-cs"/>
                        </a:rPr>
                        <a:t>20% 'off the job' protected learning, which includes attending college sessions 	</a:t>
                      </a:r>
                    </a:p>
                    <a:p>
                      <a:endParaRPr lang="en-GB" sz="1200">
                        <a:latin typeface="Aptos"/>
                      </a:endParaRPr>
                    </a:p>
                  </a:txBody>
                  <a:tcPr/>
                </a:tc>
                <a:extLst>
                  <a:ext uri="{0D108BD9-81ED-4DB2-BD59-A6C34878D82A}">
                    <a16:rowId xmlns:a16="http://schemas.microsoft.com/office/drawing/2014/main" val="2887675852"/>
                  </a:ext>
                </a:extLst>
              </a:tr>
              <a:tr h="6342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a:solidFill>
                            <a:schemeClr val="dk1"/>
                          </a:solidFill>
                          <a:latin typeface="Aptos"/>
                          <a:ea typeface="+mn-ea"/>
                          <a:cs typeface="+mn-cs"/>
                        </a:rPr>
                        <a:t>Supervision &amp; assessment in practice	</a:t>
                      </a:r>
                    </a:p>
                    <a:p>
                      <a:endParaRPr lang="en-GB" sz="1200" b="1">
                        <a:latin typeface="Apto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Aptos"/>
                        </a:rPr>
                        <a:t>Employers are expected to provide opportunities for apprentices to participate in work and projects that contribute to a portfolio of evidence required for assessment.</a:t>
                      </a:r>
                    </a:p>
                  </a:txBody>
                  <a:tcPr/>
                </a:tc>
                <a:extLst>
                  <a:ext uri="{0D108BD9-81ED-4DB2-BD59-A6C34878D82A}">
                    <a16:rowId xmlns:a16="http://schemas.microsoft.com/office/drawing/2014/main" val="31340133"/>
                  </a:ext>
                </a:extLst>
              </a:tr>
              <a:tr h="474503">
                <a:tc>
                  <a:txBody>
                    <a:bodyPr/>
                    <a:lstStyle/>
                    <a:p>
                      <a:r>
                        <a:rPr lang="en-GB" sz="1200" b="1">
                          <a:latin typeface="Aptos"/>
                        </a:rPr>
                        <a:t>End Point Assessment (EPA)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a:solidFill>
                            <a:schemeClr val="dk1"/>
                          </a:solidFill>
                          <a:effectLst/>
                          <a:latin typeface="Aptos"/>
                          <a:ea typeface="+mn-ea"/>
                          <a:cs typeface="+mn-cs"/>
                        </a:rPr>
                        <a:t>The End Point Assessment consists of two parts : A Professional discussion and Q&amp;A, supported by the summary of portfolio evidence and a Knowledge assessment.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a:solidFill>
                            <a:schemeClr val="dk1"/>
                          </a:solidFill>
                          <a:effectLst/>
                          <a:latin typeface="Aptos"/>
                          <a:ea typeface="+mn-ea"/>
                          <a:cs typeface="+mn-cs"/>
                        </a:rPr>
                        <a:t> </a:t>
                      </a:r>
                    </a:p>
                  </a:txBody>
                  <a:tcPr/>
                </a:tc>
                <a:extLst>
                  <a:ext uri="{0D108BD9-81ED-4DB2-BD59-A6C34878D82A}">
                    <a16:rowId xmlns:a16="http://schemas.microsoft.com/office/drawing/2014/main" val="188521098"/>
                  </a:ext>
                </a:extLst>
              </a:tr>
              <a:tr h="717897">
                <a:tc>
                  <a:txBody>
                    <a:bodyPr/>
                    <a:lstStyle/>
                    <a:p>
                      <a:r>
                        <a:rPr lang="en-GB" sz="1200" b="1">
                          <a:latin typeface="Aptos"/>
                        </a:rPr>
                        <a:t>Progression routes</a:t>
                      </a:r>
                    </a:p>
                  </a:txBody>
                  <a:tcPr/>
                </a:tc>
                <a:tc>
                  <a:txBody>
                    <a:bodyPr/>
                    <a:lstStyle/>
                    <a:p>
                      <a:r>
                        <a:rPr lang="en-GB" sz="1200">
                          <a:latin typeface="Aptos"/>
                        </a:rPr>
                        <a:t>Upon completion, apprentices will be eligible for Associate membership of the Chartered Institute of Personnel and Development. They may also choose to progress to the Level 5 People Professional Apprenticeship, which is suitable for those moving into advisory or more strategic roles.</a:t>
                      </a:r>
                    </a:p>
                  </a:txBody>
                  <a:tcPr/>
                </a:tc>
                <a:extLst>
                  <a:ext uri="{0D108BD9-81ED-4DB2-BD59-A6C34878D82A}">
                    <a16:rowId xmlns:a16="http://schemas.microsoft.com/office/drawing/2014/main" val="1184791600"/>
                  </a:ext>
                </a:extLst>
              </a:tr>
            </a:tbl>
          </a:graphicData>
        </a:graphic>
      </p:graphicFrame>
      <p:pic>
        <p:nvPicPr>
          <p:cNvPr id="1026" name="Picture 2" descr="A logo with colorful people&#10;&#10;Description automatically generated">
            <a:extLst>
              <a:ext uri="{FF2B5EF4-FFF2-40B4-BE49-F238E27FC236}">
                <a16:creationId xmlns:a16="http://schemas.microsoft.com/office/drawing/2014/main" id="{C5F56B7C-1C73-3C1B-A7C7-912902719DB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1131" y="106325"/>
            <a:ext cx="1275906" cy="63795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8" name="Picture 4" descr="FE News | Promotional material: Using the #Apprenticeship brand">
            <a:extLst>
              <a:ext uri="{FF2B5EF4-FFF2-40B4-BE49-F238E27FC236}">
                <a16:creationId xmlns:a16="http://schemas.microsoft.com/office/drawing/2014/main" id="{F27DE793-C247-4E9A-E6B6-7833ADF5190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43458" y="3263"/>
            <a:ext cx="1404256" cy="90065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74473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 name="Picture 26" descr="A logo with colorful people&#10;&#10;Description automatically generated">
            <a:extLst>
              <a:ext uri="{FF2B5EF4-FFF2-40B4-BE49-F238E27FC236}">
                <a16:creationId xmlns:a16="http://schemas.microsoft.com/office/drawing/2014/main" id="{70CCE565-AB4F-BB83-A14C-E9957C083E97}"/>
              </a:ext>
            </a:extLst>
          </p:cNvPr>
          <p:cNvPicPr>
            <a:picLocks noChangeAspect="1"/>
          </p:cNvPicPr>
          <p:nvPr/>
        </p:nvPicPr>
        <p:blipFill>
          <a:blip r:embed="rId3"/>
          <a:stretch>
            <a:fillRect/>
          </a:stretch>
        </p:blipFill>
        <p:spPr>
          <a:xfrm>
            <a:off x="0" y="0"/>
            <a:ext cx="2387052" cy="1224170"/>
          </a:xfrm>
          <a:prstGeom prst="rect">
            <a:avLst/>
          </a:prstGeom>
          <a:ln>
            <a:noFill/>
          </a:ln>
        </p:spPr>
      </p:pic>
      <p:sp>
        <p:nvSpPr>
          <p:cNvPr id="2" name="object 2"/>
          <p:cNvSpPr txBox="1"/>
          <p:nvPr/>
        </p:nvSpPr>
        <p:spPr>
          <a:xfrm>
            <a:off x="3056889" y="1953513"/>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3" name="object 3"/>
          <p:cNvSpPr/>
          <p:nvPr/>
        </p:nvSpPr>
        <p:spPr>
          <a:xfrm>
            <a:off x="2653525" y="2512353"/>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4" name="object 4"/>
          <p:cNvSpPr txBox="1"/>
          <p:nvPr/>
        </p:nvSpPr>
        <p:spPr>
          <a:xfrm>
            <a:off x="5502909" y="1953513"/>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 name="object 5"/>
          <p:cNvSpPr txBox="1"/>
          <p:nvPr/>
        </p:nvSpPr>
        <p:spPr>
          <a:xfrm>
            <a:off x="7432929" y="1955690"/>
            <a:ext cx="2120900" cy="444352"/>
          </a:xfrm>
          <a:prstGeom prst="rect">
            <a:avLst/>
          </a:prstGeom>
        </p:spPr>
        <p:txBody>
          <a:bodyPr vert="horz" wrap="square" lIns="0" tIns="13335" rIns="0" bIns="0" rtlCol="0" anchor="t">
            <a:spAutoFit/>
          </a:bodyPr>
          <a:lstStyle/>
          <a:p>
            <a:pPr marL="12700" marR="5080" indent="-1270" algn="ctr">
              <a:lnSpc>
                <a:spcPct val="100000"/>
              </a:lnSpc>
              <a:spcBef>
                <a:spcPts val="105"/>
              </a:spcBef>
            </a:pPr>
            <a:r>
              <a:rPr lang="en-GB" sz="1400" spc="-10">
                <a:solidFill>
                  <a:srgbClr val="202C3A"/>
                </a:solidFill>
                <a:latin typeface="Arial Black"/>
                <a:cs typeface="Arial Black"/>
              </a:rPr>
              <a:t>Supervision</a:t>
            </a:r>
            <a:r>
              <a:rPr sz="1400" spc="-10">
                <a:solidFill>
                  <a:srgbClr val="202C3A"/>
                </a:solidFill>
                <a:latin typeface="Arial Black"/>
                <a:cs typeface="Arial Black"/>
              </a:rPr>
              <a:t> requirements</a:t>
            </a:r>
            <a:endParaRPr sz="1400">
              <a:latin typeface="Arial Black"/>
              <a:cs typeface="Arial Black"/>
            </a:endParaRPr>
          </a:p>
        </p:txBody>
      </p:sp>
      <p:sp>
        <p:nvSpPr>
          <p:cNvPr id="6" name="object 6"/>
          <p:cNvSpPr txBox="1"/>
          <p:nvPr/>
        </p:nvSpPr>
        <p:spPr>
          <a:xfrm>
            <a:off x="9976326" y="1876066"/>
            <a:ext cx="1851057" cy="444352"/>
          </a:xfrm>
          <a:prstGeom prst="rect">
            <a:avLst/>
          </a:prstGeom>
        </p:spPr>
        <p:txBody>
          <a:bodyPr vert="horz" wrap="square" lIns="0" tIns="13335" rIns="0" bIns="0" rtlCol="0" anchor="t">
            <a:spAutoFit/>
          </a:bodyPr>
          <a:lstStyle/>
          <a:p>
            <a:pPr marL="12700" marR="5080" indent="-3810" algn="ctr">
              <a:spcBef>
                <a:spcPts val="105"/>
              </a:spcBef>
            </a:pPr>
            <a:r>
              <a:rPr lang="en-GB" sz="1400">
                <a:solidFill>
                  <a:srgbClr val="202C3A"/>
                </a:solidFill>
                <a:latin typeface="Arial Black"/>
              </a:rPr>
              <a:t>Key roles and responsibilities</a:t>
            </a:r>
            <a:endParaRPr/>
          </a:p>
        </p:txBody>
      </p:sp>
      <p:pic>
        <p:nvPicPr>
          <p:cNvPr id="8" name="object 8"/>
          <p:cNvPicPr/>
          <p:nvPr/>
        </p:nvPicPr>
        <p:blipFill>
          <a:blip r:embed="rId4" cstate="print"/>
          <a:stretch>
            <a:fillRect/>
          </a:stretch>
        </p:blipFill>
        <p:spPr>
          <a:xfrm>
            <a:off x="5789676" y="1147572"/>
            <a:ext cx="722376" cy="720851"/>
          </a:xfrm>
          <a:prstGeom prst="rect">
            <a:avLst/>
          </a:prstGeom>
        </p:spPr>
      </p:pic>
      <p:pic>
        <p:nvPicPr>
          <p:cNvPr id="9" name="object 9"/>
          <p:cNvPicPr/>
          <p:nvPr/>
        </p:nvPicPr>
        <p:blipFill>
          <a:blip r:embed="rId5" cstate="print"/>
          <a:stretch>
            <a:fillRect/>
          </a:stretch>
        </p:blipFill>
        <p:spPr>
          <a:xfrm>
            <a:off x="3433571" y="1211580"/>
            <a:ext cx="720851" cy="719327"/>
          </a:xfrm>
          <a:prstGeom prst="rect">
            <a:avLst/>
          </a:prstGeom>
        </p:spPr>
      </p:pic>
      <p:pic>
        <p:nvPicPr>
          <p:cNvPr id="10" name="object 10"/>
          <p:cNvPicPr/>
          <p:nvPr/>
        </p:nvPicPr>
        <p:blipFill>
          <a:blip r:embed="rId6" cstate="print"/>
          <a:stretch>
            <a:fillRect/>
          </a:stretch>
        </p:blipFill>
        <p:spPr>
          <a:xfrm>
            <a:off x="10540666" y="1147572"/>
            <a:ext cx="722376" cy="720851"/>
          </a:xfrm>
          <a:prstGeom prst="rect">
            <a:avLst/>
          </a:prstGeom>
        </p:spPr>
      </p:pic>
      <p:pic>
        <p:nvPicPr>
          <p:cNvPr id="11" name="object 11"/>
          <p:cNvPicPr/>
          <p:nvPr/>
        </p:nvPicPr>
        <p:blipFill>
          <a:blip r:embed="rId7" cstate="print"/>
          <a:stretch>
            <a:fillRect/>
          </a:stretch>
        </p:blipFill>
        <p:spPr>
          <a:xfrm>
            <a:off x="8132064" y="1147572"/>
            <a:ext cx="720851" cy="720851"/>
          </a:xfrm>
          <a:prstGeom prst="rect">
            <a:avLst/>
          </a:prstGeom>
        </p:spPr>
      </p:pic>
      <p:sp>
        <p:nvSpPr>
          <p:cNvPr id="24" name="object 24"/>
          <p:cNvSpPr txBox="1"/>
          <p:nvPr/>
        </p:nvSpPr>
        <p:spPr>
          <a:xfrm>
            <a:off x="2519551" y="204978"/>
            <a:ext cx="6333363" cy="750847"/>
          </a:xfrm>
          <a:prstGeom prst="rect">
            <a:avLst/>
          </a:prstGeom>
        </p:spPr>
        <p:txBody>
          <a:bodyPr vert="horz" wrap="square" lIns="0" tIns="12065" rIns="0" bIns="0" rtlCol="0" anchor="t">
            <a:spAutoFit/>
          </a:bodyPr>
          <a:lstStyle/>
          <a:p>
            <a:pPr marL="12700">
              <a:spcBef>
                <a:spcPts val="95"/>
              </a:spcBef>
            </a:pPr>
            <a:r>
              <a:rPr lang="en-GB" sz="2400" dirty="0">
                <a:solidFill>
                  <a:srgbClr val="0070C0"/>
                </a:solidFill>
                <a:latin typeface="Arial Black"/>
                <a:cs typeface="Arial Black"/>
              </a:rPr>
              <a:t>Reception</a:t>
            </a:r>
            <a:r>
              <a:rPr sz="2400" spc="-95" dirty="0">
                <a:solidFill>
                  <a:srgbClr val="0070C0"/>
                </a:solidFill>
                <a:latin typeface="Arial Black"/>
                <a:cs typeface="Arial Black"/>
              </a:rPr>
              <a:t> </a:t>
            </a:r>
            <a:r>
              <a:rPr lang="en-GB" sz="2400" dirty="0">
                <a:solidFill>
                  <a:srgbClr val="0070C0"/>
                </a:solidFill>
                <a:latin typeface="Arial Black"/>
                <a:cs typeface="Arial Black"/>
              </a:rPr>
              <a:t>Manager</a:t>
            </a:r>
            <a:r>
              <a:rPr sz="2400" spc="-85" dirty="0">
                <a:solidFill>
                  <a:srgbClr val="0070C0"/>
                </a:solidFill>
                <a:latin typeface="Arial Black"/>
                <a:cs typeface="Arial Black"/>
              </a:rPr>
              <a:t> </a:t>
            </a:r>
            <a:endParaRPr sz="2400" dirty="0">
              <a:solidFill>
                <a:srgbClr val="0070C0"/>
              </a:solidFill>
              <a:latin typeface="Arial Black"/>
              <a:cs typeface="Arial Black"/>
            </a:endParaRPr>
          </a:p>
          <a:p>
            <a:pPr marL="12700"/>
            <a:r>
              <a:rPr sz="2400" b="1" dirty="0">
                <a:solidFill>
                  <a:srgbClr val="202C3A"/>
                </a:solidFill>
                <a:latin typeface="Arial"/>
                <a:cs typeface="Arial"/>
              </a:rPr>
              <a:t>Find</a:t>
            </a:r>
            <a:r>
              <a:rPr sz="2400" b="1" spc="-30" dirty="0">
                <a:solidFill>
                  <a:srgbClr val="202C3A"/>
                </a:solidFill>
                <a:latin typeface="Arial"/>
                <a:cs typeface="Arial"/>
              </a:rPr>
              <a:t> </a:t>
            </a:r>
            <a:r>
              <a:rPr sz="2400" b="1" dirty="0">
                <a:solidFill>
                  <a:srgbClr val="202C3A"/>
                </a:solidFill>
                <a:latin typeface="Arial"/>
                <a:cs typeface="Arial"/>
              </a:rPr>
              <a:t>out</a:t>
            </a:r>
            <a:r>
              <a:rPr sz="2400" b="1" spc="-5" dirty="0">
                <a:solidFill>
                  <a:srgbClr val="202C3A"/>
                </a:solidFill>
                <a:latin typeface="Arial"/>
                <a:cs typeface="Arial"/>
              </a:rPr>
              <a:t> </a:t>
            </a:r>
            <a:r>
              <a:rPr sz="2400" b="1" dirty="0">
                <a:solidFill>
                  <a:srgbClr val="202C3A"/>
                </a:solidFill>
                <a:latin typeface="Arial"/>
                <a:cs typeface="Arial"/>
              </a:rPr>
              <a:t>more</a:t>
            </a:r>
            <a:r>
              <a:rPr sz="2400" b="1" spc="-25" dirty="0">
                <a:solidFill>
                  <a:srgbClr val="202C3A"/>
                </a:solidFill>
                <a:latin typeface="Arial"/>
                <a:cs typeface="Arial"/>
              </a:rPr>
              <a:t> </a:t>
            </a:r>
            <a:r>
              <a:rPr sz="2400" b="1" dirty="0">
                <a:solidFill>
                  <a:srgbClr val="202C3A"/>
                </a:solidFill>
                <a:latin typeface="Arial"/>
                <a:cs typeface="Arial"/>
              </a:rPr>
              <a:t>about</a:t>
            </a:r>
            <a:r>
              <a:rPr sz="2400" b="1" spc="-20" dirty="0">
                <a:solidFill>
                  <a:srgbClr val="202C3A"/>
                </a:solidFill>
                <a:latin typeface="Arial"/>
                <a:cs typeface="Arial"/>
              </a:rPr>
              <a:t> </a:t>
            </a:r>
            <a:r>
              <a:rPr sz="2400" b="1" dirty="0">
                <a:solidFill>
                  <a:srgbClr val="202C3A"/>
                </a:solidFill>
                <a:latin typeface="Arial"/>
                <a:cs typeface="Arial"/>
              </a:rPr>
              <a:t>the</a:t>
            </a:r>
            <a:r>
              <a:rPr sz="2400" b="1" spc="-25" dirty="0">
                <a:solidFill>
                  <a:srgbClr val="202C3A"/>
                </a:solidFill>
                <a:latin typeface="Arial"/>
                <a:cs typeface="Arial"/>
              </a:rPr>
              <a:t> </a:t>
            </a:r>
            <a:r>
              <a:rPr sz="2400" b="1" dirty="0">
                <a:solidFill>
                  <a:srgbClr val="0070C0"/>
                </a:solidFill>
                <a:uFill>
                  <a:solidFill>
                    <a:srgbClr val="1F5AA4"/>
                  </a:solidFill>
                </a:uFill>
                <a:latin typeface="Arial"/>
                <a:cs typeface="Arial"/>
                <a:hlinkClick r:id="rId8"/>
              </a:rPr>
              <a:t>Reception</a:t>
            </a:r>
            <a:r>
              <a:rPr sz="2400" b="1" spc="-40" dirty="0">
                <a:solidFill>
                  <a:srgbClr val="0070C0"/>
                </a:solidFill>
                <a:uFill>
                  <a:solidFill>
                    <a:srgbClr val="1F5AA4"/>
                  </a:solidFill>
                </a:uFill>
                <a:latin typeface="Arial"/>
                <a:cs typeface="Arial"/>
                <a:hlinkClick r:id="rId8"/>
              </a:rPr>
              <a:t> </a:t>
            </a:r>
            <a:r>
              <a:rPr sz="2400" b="1" spc="-10" dirty="0">
                <a:solidFill>
                  <a:srgbClr val="0070C0"/>
                </a:solidFill>
                <a:uFill>
                  <a:solidFill>
                    <a:srgbClr val="1F5AA4"/>
                  </a:solidFill>
                </a:uFill>
                <a:latin typeface="Arial"/>
                <a:cs typeface="Arial"/>
                <a:hlinkClick r:id="rId8"/>
              </a:rPr>
              <a:t>roles</a:t>
            </a:r>
            <a:endParaRPr sz="2400" dirty="0">
              <a:solidFill>
                <a:srgbClr val="0070C0"/>
              </a:solidFill>
              <a:latin typeface="Arial"/>
              <a:cs typeface="Arial"/>
              <a:hlinkClick r:id="rId9">
                <a:extLst>
                  <a:ext uri="{A12FA001-AC4F-418D-AE19-62706E023703}">
                    <ahyp:hlinkClr xmlns:ahyp="http://schemas.microsoft.com/office/drawing/2018/hyperlinkcolor" val="tx"/>
                  </a:ext>
                </a:extLst>
              </a:hlinkClick>
            </a:endParaRPr>
          </a:p>
        </p:txBody>
      </p:sp>
      <p:sp>
        <p:nvSpPr>
          <p:cNvPr id="30" name="object 30"/>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32" name="object 16">
            <a:extLst>
              <a:ext uri="{FF2B5EF4-FFF2-40B4-BE49-F238E27FC236}">
                <a16:creationId xmlns:a16="http://schemas.microsoft.com/office/drawing/2014/main" id="{3A795DFA-4D0E-7465-4F51-D29340D131C6}"/>
              </a:ext>
            </a:extLst>
          </p:cNvPr>
          <p:cNvSpPr txBox="1"/>
          <p:nvPr/>
        </p:nvSpPr>
        <p:spPr>
          <a:xfrm>
            <a:off x="5158192" y="2537398"/>
            <a:ext cx="2623486" cy="4216860"/>
          </a:xfrm>
          <a:prstGeom prst="rect">
            <a:avLst/>
          </a:prstGeom>
        </p:spPr>
        <p:txBody>
          <a:bodyPr vert="horz" wrap="square" lIns="0" tIns="13335" rIns="0" bIns="0" rtlCol="0" anchor="t">
            <a:spAutoFit/>
          </a:bodyPr>
          <a:lstStyle>
            <a:defPPr>
              <a:defRPr kern="0"/>
            </a:defPPr>
          </a:lstStyle>
          <a:p>
            <a:pPr algn="l"/>
            <a:r>
              <a:rPr lang="en-US" sz="1000">
                <a:solidFill>
                  <a:schemeClr val="tx1"/>
                </a:solidFill>
                <a:highlight>
                  <a:srgbClr val="FFFFFF"/>
                </a:highlight>
                <a:uFill>
                  <a:solidFill>
                    <a:srgbClr val="1F5AA4"/>
                  </a:solidFill>
                </a:uFill>
                <a:latin typeface="Arial"/>
                <a:cs typeface="Arial"/>
              </a:rPr>
              <a:t>Further training will support upskilling &amp; development to progress into other Primary Care roles:</a:t>
            </a:r>
            <a:endParaRPr lang="en-US" sz="1000">
              <a:solidFill>
                <a:schemeClr val="tx1"/>
              </a:solidFill>
              <a:uFill>
                <a:solidFill>
                  <a:srgbClr val="1F5AA4"/>
                </a:solidFill>
              </a:uFill>
              <a:latin typeface="Arial"/>
              <a:cs typeface="Arial"/>
            </a:endParaRPr>
          </a:p>
          <a:p>
            <a:pPr algn="l"/>
            <a:r>
              <a:rPr lang="en-US" sz="1000">
                <a:solidFill>
                  <a:srgbClr val="0000FF"/>
                </a:solidFill>
                <a:highlight>
                  <a:srgbClr val="FFFFFF"/>
                </a:highlight>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Association of Medical Secretaries, Practice Managers, Administrators and Receptionists </a:t>
            </a:r>
            <a:r>
              <a:rPr lang="en-US" sz="1000">
                <a:solidFill>
                  <a:srgbClr val="333333"/>
                </a:solidFill>
                <a:highlight>
                  <a:srgbClr val="FFFFFF"/>
                </a:highlight>
                <a:uFill>
                  <a:solidFill>
                    <a:srgbClr val="1F5AA4"/>
                  </a:solidFill>
                </a:uFill>
                <a:latin typeface="Arial"/>
                <a:cs typeface="Arial"/>
              </a:rPr>
              <a:t>(AMSPAR) </a:t>
            </a:r>
            <a:endParaRPr lang="en-US" sz="1000">
              <a:solidFill>
                <a:srgbClr val="000000"/>
              </a:solidFill>
              <a:uFill>
                <a:solidFill>
                  <a:srgbClr val="1F5AA4"/>
                </a:solidFill>
              </a:uFill>
              <a:latin typeface="Arial"/>
              <a:cs typeface="Arial"/>
            </a:endParaRPr>
          </a:p>
          <a:p>
            <a:pPr algn="l"/>
            <a:r>
              <a:rPr lang="en-US" sz="1000">
                <a:solidFill>
                  <a:srgbClr val="000000"/>
                </a:solidFill>
                <a:highlight>
                  <a:srgbClr val="FFFFFF"/>
                </a:highlight>
                <a:uFill>
                  <a:solidFill>
                    <a:srgbClr val="1F5AA4"/>
                  </a:solidFill>
                </a:uFill>
                <a:latin typeface="Arial"/>
                <a:cs typeface="Arial"/>
                <a:hlinkClick r:id="rId11"/>
              </a:rPr>
              <a:t>British Society of Medical Secretaries and Administrators</a:t>
            </a:r>
            <a:r>
              <a:rPr lang="en-US" sz="1000">
                <a:solidFill>
                  <a:srgbClr val="333333"/>
                </a:solidFill>
                <a:highlight>
                  <a:srgbClr val="FFFFFF"/>
                </a:highlight>
                <a:uFill>
                  <a:solidFill>
                    <a:srgbClr val="1F5AA4"/>
                  </a:solidFill>
                </a:uFill>
                <a:latin typeface="Arial"/>
                <a:cs typeface="Arial"/>
              </a:rPr>
              <a:t> (BSMSA) </a:t>
            </a:r>
            <a:endParaRPr lang="en-US" sz="1000">
              <a:latin typeface="Arial"/>
              <a:cs typeface="Arial"/>
            </a:endParaRPr>
          </a:p>
          <a:p>
            <a:pPr marL="20320" marR="11430" algn="l">
              <a:spcBef>
                <a:spcPts val="600"/>
              </a:spcBef>
            </a:pPr>
            <a:r>
              <a:rPr lang="en-US" sz="1000" spc="-10">
                <a:solidFill>
                  <a:srgbClr val="0000FF"/>
                </a:solidFill>
                <a:uFill>
                  <a:solidFill>
                    <a:srgbClr val="006FC0"/>
                  </a:solidFill>
                </a:uFill>
                <a:latin typeface="Arial"/>
                <a:cs typeface="Arial"/>
                <a:hlinkClick r:id="rId12">
                  <a:extLst>
                    <a:ext uri="{A12FA001-AC4F-418D-AE19-62706E023703}">
                      <ahyp:hlinkClr xmlns:ahyp="http://schemas.microsoft.com/office/drawing/2018/hyperlinkcolor" val="tx"/>
                    </a:ext>
                  </a:extLst>
                </a:hlinkClick>
              </a:rPr>
              <a:t>Care Certificate - eLearning for healthcare</a:t>
            </a:r>
            <a:endParaRPr lang="en-US" sz="1000" spc="-10">
              <a:solidFill>
                <a:schemeClr val="tx1"/>
              </a:solidFill>
              <a:uFill>
                <a:solidFill>
                  <a:srgbClr val="006FC0"/>
                </a:solidFill>
              </a:uFill>
              <a:latin typeface="Arial"/>
              <a:cs typeface="Arial"/>
            </a:endParaRPr>
          </a:p>
          <a:p>
            <a:pPr marL="20320" marR="11430" algn="l">
              <a:spcBef>
                <a:spcPts val="600"/>
              </a:spcBef>
            </a:pPr>
            <a:r>
              <a:rPr lang="en-US" sz="1000" spc="-10">
                <a:solidFill>
                  <a:schemeClr val="tx1"/>
                </a:solidFill>
                <a:uFill>
                  <a:solidFill>
                    <a:srgbClr val="006FC0"/>
                  </a:solidFill>
                </a:uFill>
                <a:latin typeface="Arial"/>
                <a:cs typeface="Arial"/>
              </a:rPr>
              <a:t>Undertaking additional training to support your career pathway through L3/L5 training or apprenticeships</a:t>
            </a:r>
            <a:endParaRPr lang="en-US" sz="1000">
              <a:solidFill>
                <a:schemeClr val="tx1"/>
              </a:solidFill>
              <a:latin typeface="Arial"/>
              <a:cs typeface="Arial"/>
            </a:endParaRPr>
          </a:p>
          <a:p>
            <a:pPr marL="20320" marR="11430" algn="l">
              <a:spcBef>
                <a:spcPts val="600"/>
              </a:spcBef>
            </a:pPr>
            <a:r>
              <a:rPr lang="en-US" sz="1000" spc="-10">
                <a:solidFill>
                  <a:srgbClr val="0000FF"/>
                </a:solidFill>
                <a:uFill>
                  <a:solidFill>
                    <a:srgbClr val="006FC0"/>
                  </a:solidFill>
                </a:uFill>
                <a:latin typeface="Arial"/>
                <a:cs typeface="Arial"/>
                <a:hlinkClick r:id="rId13">
                  <a:extLst>
                    <a:ext uri="{A12FA001-AC4F-418D-AE19-62706E023703}">
                      <ahyp:hlinkClr xmlns:ahyp="http://schemas.microsoft.com/office/drawing/2018/hyperlinkcolor" val="tx"/>
                    </a:ext>
                  </a:extLst>
                </a:hlinkClick>
              </a:rPr>
              <a:t>AMSPAR - Level 5 Courses</a:t>
            </a:r>
            <a:endParaRPr lang="en-US" sz="1000" spc="-10">
              <a:solidFill>
                <a:srgbClr val="0000FF"/>
              </a:solidFill>
              <a:uFill>
                <a:solidFill>
                  <a:srgbClr val="006FC0"/>
                </a:solidFill>
              </a:uFill>
              <a:latin typeface="Arial"/>
              <a:cs typeface="Arial"/>
            </a:endParaRPr>
          </a:p>
          <a:p>
            <a:pPr marL="20320" marR="11430" algn="l">
              <a:spcBef>
                <a:spcPts val="600"/>
              </a:spcBef>
            </a:pPr>
            <a:r>
              <a:rPr lang="en-US" sz="1000" spc="-10">
                <a:solidFill>
                  <a:srgbClr val="0000FF"/>
                </a:solidFill>
                <a:uFill>
                  <a:solidFill>
                    <a:srgbClr val="006FC0"/>
                  </a:solidFill>
                </a:uFill>
                <a:latin typeface="Arial"/>
                <a:cs typeface="Arial"/>
                <a:hlinkClick r:id="rId14"/>
              </a:rPr>
              <a:t>PMA Innovative Leader– Incorporating the Team Leader/Supervisor Level 3 Apprenticeship Standard - PMA</a:t>
            </a:r>
            <a:endParaRPr lang="en-US" sz="1000">
              <a:latin typeface="Arial"/>
              <a:cs typeface="Arial"/>
            </a:endParaRPr>
          </a:p>
          <a:p>
            <a:pPr marL="20320" marR="11430" algn="l">
              <a:spcBef>
                <a:spcPts val="600"/>
              </a:spcBef>
            </a:pPr>
            <a:r>
              <a:rPr lang="en-US" sz="1000" spc="-10">
                <a:solidFill>
                  <a:srgbClr val="0000FF"/>
                </a:solidFill>
                <a:uFill>
                  <a:solidFill>
                    <a:srgbClr val="006FC0"/>
                  </a:solidFill>
                </a:uFill>
                <a:latin typeface="Arial"/>
                <a:cs typeface="Arial"/>
                <a:hlinkClick r:id="rId15">
                  <a:extLst>
                    <a:ext uri="{A12FA001-AC4F-418D-AE19-62706E023703}">
                      <ahyp:hlinkClr xmlns:ahyp="http://schemas.microsoft.com/office/drawing/2018/hyperlinkcolor" val="tx"/>
                    </a:ext>
                  </a:extLst>
                </a:hlinkClick>
              </a:rPr>
              <a:t>Level 3 Apprenticeship Standard</a:t>
            </a:r>
            <a:r>
              <a:rPr lang="en-US" sz="1000" spc="-10">
                <a:solidFill>
                  <a:srgbClr val="0000FF"/>
                </a:solidFill>
                <a:uFill>
                  <a:solidFill>
                    <a:srgbClr val="006FC0"/>
                  </a:solidFill>
                </a:uFill>
                <a:latin typeface="Arial"/>
                <a:cs typeface="Arial"/>
              </a:rPr>
              <a:t> </a:t>
            </a:r>
            <a:r>
              <a:rPr lang="en-US" sz="1000" spc="-10">
                <a:solidFill>
                  <a:srgbClr val="0000FF"/>
                </a:solidFill>
                <a:uFill>
                  <a:solidFill>
                    <a:srgbClr val="006FC0"/>
                  </a:solidFill>
                </a:uFill>
                <a:latin typeface="Arial"/>
                <a:cs typeface="Arial"/>
                <a:hlinkClick r:id="rId15">
                  <a:extLst>
                    <a:ext uri="{A12FA001-AC4F-418D-AE19-62706E023703}">
                      <ahyp:hlinkClr xmlns:ahyp="http://schemas.microsoft.com/office/drawing/2018/hyperlinkcolor" val="tx"/>
                    </a:ext>
                  </a:extLst>
                </a:hlinkClick>
              </a:rPr>
              <a:t>PMA (pma-uk.org)</a:t>
            </a:r>
            <a:r>
              <a:rPr lang="en-US" sz="1000" spc="-10">
                <a:solidFill>
                  <a:srgbClr val="0000FF"/>
                </a:solidFill>
                <a:uFill>
                  <a:solidFill>
                    <a:srgbClr val="006FC0"/>
                  </a:solidFill>
                </a:uFill>
                <a:latin typeface="Arial"/>
                <a:cs typeface="Arial"/>
              </a:rPr>
              <a:t> </a:t>
            </a:r>
            <a:endParaRPr lang="en-US" sz="1000">
              <a:latin typeface="Arial"/>
              <a:cs typeface="Arial"/>
            </a:endParaRPr>
          </a:p>
          <a:p>
            <a:pPr algn="l">
              <a:lnSpc>
                <a:spcPts val="1350"/>
              </a:lnSpc>
            </a:pPr>
            <a:r>
              <a:rPr lang="en-US" sz="1000" spc="-10">
                <a:solidFill>
                  <a:srgbClr val="202C3A"/>
                </a:solidFill>
                <a:latin typeface="Arial"/>
                <a:cs typeface="Arial"/>
              </a:rPr>
              <a:t>For apprenticeship opportunities contact Surrey Training Hub </a:t>
            </a:r>
            <a:r>
              <a:rPr lang="en-US" sz="1000" spc="-10">
                <a:solidFill>
                  <a:srgbClr val="0000FF"/>
                </a:solidFill>
                <a:latin typeface="Arial"/>
                <a:cs typeface="Arial"/>
                <a:hlinkClick r:id="rId16">
                  <a:extLst>
                    <a:ext uri="{A12FA001-AC4F-418D-AE19-62706E023703}">
                      <ahyp:hlinkClr xmlns:ahyp="http://schemas.microsoft.com/office/drawing/2018/hyperlinkcolor" val="tx"/>
                    </a:ext>
                  </a:extLst>
                </a:hlinkClick>
              </a:rPr>
              <a:t>Apprenticeships</a:t>
            </a:r>
            <a:r>
              <a:rPr lang="en-US" sz="1000" spc="-10">
                <a:solidFill>
                  <a:srgbClr val="0000FF"/>
                </a:solidFill>
                <a:latin typeface="Arial"/>
                <a:cs typeface="Arial"/>
              </a:rPr>
              <a:t> </a:t>
            </a:r>
            <a:endParaRPr lang="en-US" sz="1000" spc="-10">
              <a:solidFill>
                <a:srgbClr val="000000"/>
              </a:solidFill>
              <a:latin typeface="Arial"/>
              <a:cs typeface="Arial"/>
            </a:endParaRPr>
          </a:p>
          <a:p>
            <a:pPr algn="l">
              <a:lnSpc>
                <a:spcPts val="1275"/>
              </a:lnSpc>
            </a:pPr>
            <a:r>
              <a:rPr lang="en-US" sz="1000" spc="-10">
                <a:solidFill>
                  <a:srgbClr val="000000"/>
                </a:solidFill>
                <a:latin typeface="Arial"/>
                <a:cs typeface="Arial"/>
              </a:rPr>
              <a:t> </a:t>
            </a:r>
            <a:r>
              <a:rPr lang="en-US" sz="1000" spc="-10">
                <a:solidFill>
                  <a:srgbClr val="202C3A"/>
                </a:solidFill>
                <a:latin typeface="Arial"/>
                <a:cs typeface="Arial"/>
              </a:rPr>
              <a:t>Example Apprenticeship route see link below:</a:t>
            </a:r>
            <a:r>
              <a:rPr lang="en-US" sz="1000" spc="-10">
                <a:solidFill>
                  <a:srgbClr val="000000"/>
                </a:solidFill>
                <a:latin typeface="Arial"/>
                <a:cs typeface="Arial"/>
              </a:rPr>
              <a:t> </a:t>
            </a:r>
          </a:p>
          <a:p>
            <a:pPr algn="l">
              <a:lnSpc>
                <a:spcPts val="1350"/>
              </a:lnSpc>
            </a:pPr>
            <a:r>
              <a:rPr lang="en-US" sz="1000" spc="-10">
                <a:solidFill>
                  <a:srgbClr val="0000FF"/>
                </a:solidFill>
                <a:latin typeface="Arial"/>
                <a:cs typeface="Arial"/>
                <a:hlinkClick r:id="rId17">
                  <a:extLst>
                    <a:ext uri="{A12FA001-AC4F-418D-AE19-62706E023703}">
                      <ahyp:hlinkClr xmlns:ahyp="http://schemas.microsoft.com/office/drawing/2018/hyperlinkcolor" val="tx"/>
                    </a:ext>
                  </a:extLst>
                </a:hlinkClick>
              </a:rPr>
              <a:t>Evolved Leader level 5</a:t>
            </a:r>
            <a:r>
              <a:rPr lang="en-US" sz="1000" spc="-10">
                <a:solidFill>
                  <a:srgbClr val="0000FF"/>
                </a:solidFill>
                <a:latin typeface="Arial"/>
                <a:cs typeface="Arial"/>
              </a:rPr>
              <a:t> </a:t>
            </a:r>
            <a:endParaRPr lang="en-US" sz="1000" spc="-10">
              <a:solidFill>
                <a:srgbClr val="000000"/>
              </a:solidFill>
              <a:latin typeface="Arial"/>
              <a:cs typeface="Arial"/>
            </a:endParaRPr>
          </a:p>
          <a:p>
            <a:pPr algn="l">
              <a:lnSpc>
                <a:spcPts val="1350"/>
              </a:lnSpc>
            </a:pPr>
            <a:r>
              <a:rPr lang="en-US" sz="1000" spc="-10">
                <a:solidFill>
                  <a:srgbClr val="0000FF"/>
                </a:solidFill>
                <a:latin typeface="Arial"/>
                <a:cs typeface="Arial"/>
                <a:hlinkClick r:id="rId18">
                  <a:extLst>
                    <a:ext uri="{A12FA001-AC4F-418D-AE19-62706E023703}">
                      <ahyp:hlinkClr xmlns:ahyp="http://schemas.microsoft.com/office/drawing/2018/hyperlinkcolor" val="tx"/>
                    </a:ext>
                  </a:extLst>
                </a:hlinkClick>
              </a:rPr>
              <a:t>Operations Manager standard </a:t>
            </a:r>
            <a:r>
              <a:rPr lang="en-US" sz="1000" spc="-10">
                <a:solidFill>
                  <a:srgbClr val="0000FF"/>
                </a:solidFill>
                <a:latin typeface="Arial"/>
                <a:cs typeface="Arial"/>
              </a:rPr>
              <a:t> </a:t>
            </a:r>
            <a:endParaRPr lang="en-US" sz="1000" spc="-10">
              <a:solidFill>
                <a:srgbClr val="000000"/>
              </a:solidFill>
              <a:latin typeface="Arial"/>
              <a:cs typeface="Arial"/>
            </a:endParaRPr>
          </a:p>
          <a:p>
            <a:pPr algn="l">
              <a:lnSpc>
                <a:spcPts val="1350"/>
              </a:lnSpc>
            </a:pPr>
            <a:r>
              <a:rPr lang="en-US" sz="1000" spc="-10">
                <a:solidFill>
                  <a:srgbClr val="000000"/>
                </a:solidFill>
                <a:latin typeface="Arial"/>
                <a:cs typeface="Arial"/>
              </a:rPr>
              <a:t>Find providers who offer this training</a:t>
            </a:r>
            <a:r>
              <a:rPr lang="en-US" sz="1000" spc="-10">
                <a:solidFill>
                  <a:srgbClr val="0070C0"/>
                </a:solidFill>
                <a:latin typeface="Arial"/>
                <a:cs typeface="Arial"/>
              </a:rPr>
              <a:t>: </a:t>
            </a:r>
            <a:r>
              <a:rPr lang="en-US" sz="1000" spc="-10">
                <a:solidFill>
                  <a:srgbClr val="0000FF"/>
                </a:solidFill>
                <a:latin typeface="Arial"/>
                <a:cs typeface="Arial"/>
                <a:hlinkClick r:id="rId19">
                  <a:extLst>
                    <a:ext uri="{A12FA001-AC4F-418D-AE19-62706E023703}">
                      <ahyp:hlinkClr xmlns:ahyp="http://schemas.microsoft.com/office/drawing/2018/hyperlinkcolor" val="tx"/>
                    </a:ext>
                  </a:extLst>
                </a:hlinkClick>
              </a:rPr>
              <a:t>HERE</a:t>
            </a:r>
            <a:r>
              <a:rPr lang="en-US" sz="1000" spc="-10">
                <a:solidFill>
                  <a:srgbClr val="0000FF"/>
                </a:solidFill>
                <a:latin typeface="Arial"/>
                <a:cs typeface="Arial"/>
              </a:rPr>
              <a:t> </a:t>
            </a:r>
            <a:endParaRPr lang="en-US" sz="1000">
              <a:latin typeface="Arial"/>
              <a:cs typeface="Arial"/>
            </a:endParaRPr>
          </a:p>
        </p:txBody>
      </p:sp>
      <p:sp>
        <p:nvSpPr>
          <p:cNvPr id="14" name="TextBox 13">
            <a:extLst>
              <a:ext uri="{FF2B5EF4-FFF2-40B4-BE49-F238E27FC236}">
                <a16:creationId xmlns:a16="http://schemas.microsoft.com/office/drawing/2014/main" id="{91AF54B9-EF85-F518-A54C-3A78832F5CD3}"/>
              </a:ext>
            </a:extLst>
          </p:cNvPr>
          <p:cNvSpPr txBox="1"/>
          <p:nvPr/>
        </p:nvSpPr>
        <p:spPr>
          <a:xfrm>
            <a:off x="2580202" y="2483521"/>
            <a:ext cx="2449417" cy="45550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a:t>There are no formal entry requirements for the receptionist role, making it an excellent starting point for individuals seeking to begin or develop a career in healthcare. Previous experience in customer service, administration, or reception work particularly within a medical or care setting is beneficial but not essential. Strong communication, organisation, and IT skills are advantageous, and comprehensive training and ongoing support are provided to help new team members succeed and progress within the role.</a:t>
            </a:r>
          </a:p>
          <a:p>
            <a:pPr algn="l"/>
            <a:endParaRPr lang="en-US" sz="1000">
              <a:latin typeface="Arial"/>
              <a:cs typeface="Arial"/>
            </a:endParaRPr>
          </a:p>
          <a:p>
            <a:pPr algn="l"/>
            <a:r>
              <a:rPr lang="en-US" sz="1000">
                <a:latin typeface="Arial"/>
                <a:cs typeface="Arial"/>
              </a:rPr>
              <a:t>For training opportunities access can be gained through;</a:t>
            </a:r>
          </a:p>
          <a:p>
            <a:pPr algn="l"/>
            <a:r>
              <a:rPr lang="en-GB" sz="1000">
                <a:latin typeface="Arial"/>
                <a:cs typeface="Arial"/>
                <a:hlinkClick r:id="rId20"/>
              </a:rPr>
              <a:t>Practice Index GP Solutions/Receptionists in General Practice</a:t>
            </a:r>
            <a:endParaRPr lang="en-GB" sz="1000">
              <a:latin typeface="Arial"/>
              <a:cs typeface="Arial"/>
            </a:endParaRPr>
          </a:p>
          <a:p>
            <a:pPr algn="l"/>
            <a:endParaRPr lang="en-GB" sz="1000">
              <a:latin typeface="Arial"/>
              <a:cs typeface="Arial"/>
            </a:endParaRPr>
          </a:p>
          <a:p>
            <a:pPr algn="l"/>
            <a:r>
              <a:rPr lang="en-US" sz="1000">
                <a:latin typeface="Arial"/>
                <a:cs typeface="Arial"/>
                <a:hlinkClick r:id="rId21"/>
              </a:rPr>
              <a:t>Practice Index Summer Boucher</a:t>
            </a:r>
            <a:endParaRPr lang="en-US" sz="1000">
              <a:latin typeface="Arial"/>
              <a:cs typeface="Arial"/>
            </a:endParaRPr>
          </a:p>
          <a:p>
            <a:pPr algn="l"/>
            <a:r>
              <a:rPr lang="en-GB" sz="1000">
                <a:latin typeface="Arial"/>
                <a:cs typeface="Arial"/>
                <a:hlinkClick r:id="rId22"/>
              </a:rPr>
              <a:t>LMC New to Practice Management</a:t>
            </a:r>
            <a:endParaRPr lang="en-GB" sz="1000">
              <a:latin typeface="Arial"/>
              <a:cs typeface="Arial"/>
            </a:endParaRPr>
          </a:p>
          <a:p>
            <a:pPr algn="l"/>
            <a:r>
              <a:rPr lang="en-GB" sz="1000">
                <a:hlinkClick r:id="rId23"/>
              </a:rPr>
              <a:t>Training - Surrey and Sussex LMCS</a:t>
            </a:r>
            <a:endParaRPr lang="en-GB" sz="1000"/>
          </a:p>
          <a:p>
            <a:pPr algn="l"/>
            <a:endParaRPr lang="en-GB" sz="1000">
              <a:latin typeface="Arial"/>
              <a:cs typeface="Arial"/>
            </a:endParaRPr>
          </a:p>
          <a:p>
            <a:pPr algn="l"/>
            <a:r>
              <a:rPr lang="en-US" sz="1000">
                <a:solidFill>
                  <a:srgbClr val="212529"/>
                </a:solidFill>
                <a:highlight>
                  <a:srgbClr val="FFFFFF"/>
                </a:highlight>
                <a:latin typeface="Arial"/>
                <a:cs typeface="Arial"/>
                <a:hlinkClick r:id="rId24"/>
              </a:rPr>
              <a:t>Coaching and Mentoring Teams - Practice Index Training</a:t>
            </a:r>
            <a:endParaRPr lang="en-US" sz="1000">
              <a:latin typeface="Arial"/>
              <a:cs typeface="Arial"/>
            </a:endParaRPr>
          </a:p>
          <a:p>
            <a:pPr algn="l"/>
            <a:endParaRPr lang="en-US" sz="1000">
              <a:latin typeface="Arial"/>
              <a:cs typeface="Arial"/>
            </a:endParaRPr>
          </a:p>
          <a:p>
            <a:pPr algn="l"/>
            <a:endParaRPr lang="en-US" sz="1000">
              <a:latin typeface="Arial"/>
              <a:cs typeface="Arial"/>
            </a:endParaRPr>
          </a:p>
        </p:txBody>
      </p:sp>
      <p:sp>
        <p:nvSpPr>
          <p:cNvPr id="15" name="TextBox 14">
            <a:extLst>
              <a:ext uri="{FF2B5EF4-FFF2-40B4-BE49-F238E27FC236}">
                <a16:creationId xmlns:a16="http://schemas.microsoft.com/office/drawing/2014/main" id="{15F29F66-672E-7572-17BD-52CEF6C2957C}"/>
              </a:ext>
            </a:extLst>
          </p:cNvPr>
          <p:cNvSpPr txBox="1"/>
          <p:nvPr/>
        </p:nvSpPr>
        <p:spPr>
          <a:xfrm>
            <a:off x="9743693" y="2507618"/>
            <a:ext cx="2466351" cy="43858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lgn="l">
              <a:buFont typeface="Arial" panose="020B0604020202020204" pitchFamily="34" charset="0"/>
              <a:buChar char="•"/>
            </a:pPr>
            <a:r>
              <a:rPr lang="en-US" sz="1000">
                <a:solidFill>
                  <a:srgbClr val="212B32"/>
                </a:solidFill>
                <a:highlight>
                  <a:srgbClr val="FFFFFF"/>
                </a:highlight>
                <a:latin typeface="Arial"/>
                <a:cs typeface="Arial"/>
              </a:rPr>
              <a:t>Induction and training of all new staff</a:t>
            </a:r>
            <a:endParaRPr lang="en-US" sz="1000">
              <a:latin typeface="Arial"/>
              <a:cs typeface="Arial"/>
            </a:endParaRPr>
          </a:p>
          <a:p>
            <a:pPr marL="171450" indent="-171450" algn="l">
              <a:buFont typeface="Arial" panose="020B0604020202020204" pitchFamily="34" charset="0"/>
              <a:buChar char="•"/>
            </a:pPr>
            <a:r>
              <a:rPr lang="en-US" sz="1000">
                <a:solidFill>
                  <a:srgbClr val="212B32"/>
                </a:solidFill>
                <a:highlight>
                  <a:srgbClr val="FFFFFF"/>
                </a:highlight>
                <a:latin typeface="Arial"/>
                <a:cs typeface="Arial"/>
              </a:rPr>
              <a:t>Ensure adequate staffing levels and arrange reception team </a:t>
            </a:r>
            <a:r>
              <a:rPr lang="en-US" sz="1000" err="1">
                <a:solidFill>
                  <a:srgbClr val="212B32"/>
                </a:solidFill>
                <a:highlight>
                  <a:srgbClr val="FFFFFF"/>
                </a:highlight>
                <a:latin typeface="Arial"/>
                <a:cs typeface="Arial"/>
              </a:rPr>
              <a:t>rotas</a:t>
            </a:r>
            <a:endParaRPr lang="en-US" sz="1000">
              <a:latin typeface="Arial"/>
              <a:cs typeface="Arial"/>
            </a:endParaRPr>
          </a:p>
          <a:p>
            <a:pPr marL="171450" indent="-171450" algn="l">
              <a:buFont typeface="Arial" panose="020B0604020202020204" pitchFamily="34" charset="0"/>
              <a:buChar char="•"/>
            </a:pPr>
            <a:r>
              <a:rPr lang="en-US" sz="1000">
                <a:solidFill>
                  <a:srgbClr val="212B32"/>
                </a:solidFill>
                <a:highlight>
                  <a:srgbClr val="FFFFFF"/>
                </a:highlight>
                <a:latin typeface="Arial"/>
                <a:cs typeface="Arial"/>
              </a:rPr>
              <a:t>Manage the various appointments</a:t>
            </a:r>
          </a:p>
          <a:p>
            <a:pPr marL="171450" indent="-171450" algn="l">
              <a:buFont typeface="Arial" panose="020B0604020202020204" pitchFamily="34" charset="0"/>
              <a:buChar char="•"/>
            </a:pPr>
            <a:r>
              <a:rPr lang="en-US" sz="1000">
                <a:solidFill>
                  <a:srgbClr val="212B32"/>
                </a:solidFill>
                <a:highlight>
                  <a:srgbClr val="FFFFFF"/>
                </a:highlight>
                <a:latin typeface="Arial"/>
                <a:cs typeface="Arial"/>
              </a:rPr>
              <a:t>Deal with more complex enquiries from patients and </a:t>
            </a:r>
            <a:r>
              <a:rPr lang="en-US" sz="1000" err="1">
                <a:solidFill>
                  <a:srgbClr val="212B32"/>
                </a:solidFill>
                <a:highlight>
                  <a:srgbClr val="FFFFFF"/>
                </a:highlight>
                <a:latin typeface="Arial"/>
                <a:cs typeface="Arial"/>
              </a:rPr>
              <a:t>deputise</a:t>
            </a:r>
            <a:r>
              <a:rPr lang="en-US" sz="1000">
                <a:solidFill>
                  <a:srgbClr val="212B32"/>
                </a:solidFill>
                <a:highlight>
                  <a:srgbClr val="FFFFFF"/>
                </a:highlight>
                <a:latin typeface="Arial"/>
                <a:cs typeface="Arial"/>
              </a:rPr>
              <a:t> for practice management Deal with general telephone enquiries from patients and general public</a:t>
            </a:r>
            <a:endParaRPr lang="en-US" sz="1000">
              <a:latin typeface="Arial"/>
              <a:cs typeface="Arial"/>
            </a:endParaRPr>
          </a:p>
          <a:p>
            <a:pPr marL="171450" indent="-171450" algn="l">
              <a:buFont typeface="Arial" panose="020B0604020202020204" pitchFamily="34" charset="0"/>
              <a:buChar char="•"/>
            </a:pPr>
            <a:r>
              <a:rPr lang="en-US" sz="1000">
                <a:solidFill>
                  <a:srgbClr val="212B32"/>
                </a:solidFill>
                <a:highlight>
                  <a:srgbClr val="FFFFFF"/>
                </a:highlight>
                <a:latin typeface="Arial"/>
                <a:cs typeface="Arial"/>
              </a:rPr>
              <a:t>Record requests for repeat prescriptions</a:t>
            </a:r>
            <a:endParaRPr lang="en-US" sz="1000">
              <a:latin typeface="Arial"/>
              <a:cs typeface="Arial"/>
            </a:endParaRPr>
          </a:p>
          <a:p>
            <a:pPr marL="171450" indent="-171450" algn="l">
              <a:buFont typeface="Arial" panose="020B0604020202020204" pitchFamily="34" charset="0"/>
              <a:buChar char="•"/>
            </a:pPr>
            <a:r>
              <a:rPr lang="en-US" sz="1000">
                <a:solidFill>
                  <a:srgbClr val="212B32"/>
                </a:solidFill>
                <a:highlight>
                  <a:srgbClr val="FFFFFF"/>
                </a:highlight>
                <a:latin typeface="Arial"/>
                <a:cs typeface="Arial"/>
              </a:rPr>
              <a:t>Make appointments for patient to see doctor, nurse and other clinical staff associated with the practice</a:t>
            </a:r>
            <a:endParaRPr lang="en-US" sz="1000">
              <a:latin typeface="Arial"/>
              <a:cs typeface="Arial"/>
            </a:endParaRPr>
          </a:p>
          <a:p>
            <a:pPr marL="171450" indent="-171450" algn="l">
              <a:buFont typeface="Arial" panose="020B0604020202020204" pitchFamily="34" charset="0"/>
              <a:buChar char="•"/>
            </a:pPr>
            <a:r>
              <a:rPr lang="en-US" sz="1000">
                <a:solidFill>
                  <a:srgbClr val="212B32"/>
                </a:solidFill>
                <a:highlight>
                  <a:srgbClr val="FFFFFF"/>
                </a:highlight>
                <a:latin typeface="Arial"/>
                <a:cs typeface="Arial"/>
              </a:rPr>
              <a:t>The above list of duties is not exhaustive and may be subject to change as deemed necessary.</a:t>
            </a:r>
            <a:endParaRPr lang="en-US" sz="1000">
              <a:latin typeface="Arial"/>
              <a:cs typeface="Arial"/>
            </a:endParaRPr>
          </a:p>
          <a:p>
            <a:pPr marL="171450" indent="-171450" algn="l">
              <a:buFont typeface="Arial" panose="020B0604020202020204" pitchFamily="34" charset="0"/>
              <a:buChar char="•"/>
            </a:pPr>
            <a:r>
              <a:rPr lang="en-US" sz="1000">
                <a:solidFill>
                  <a:srgbClr val="212529"/>
                </a:solidFill>
                <a:highlight>
                  <a:srgbClr val="FFFFFF"/>
                </a:highlight>
                <a:latin typeface="Arial"/>
                <a:cs typeface="Arial"/>
              </a:rPr>
              <a:t>To become an effective front office supervisor, you can start by improving your listening, focus on working towards customer delight by providing exceptional service. It is also important to ensure that you and your staff have a thorough understanding of the property and its services.</a:t>
            </a:r>
            <a:endParaRPr lang="en-US" sz="1000">
              <a:latin typeface="Arial"/>
              <a:cs typeface="Arial"/>
            </a:endParaRPr>
          </a:p>
          <a:p>
            <a:endParaRPr lang="en-US" sz="950">
              <a:solidFill>
                <a:srgbClr val="000000"/>
              </a:solidFill>
              <a:highlight>
                <a:srgbClr val="FFFFFF"/>
              </a:highlight>
              <a:latin typeface="Arial"/>
              <a:cs typeface="Arial"/>
            </a:endParaRPr>
          </a:p>
          <a:p>
            <a:endParaRPr lang="en-US" sz="950">
              <a:solidFill>
                <a:srgbClr val="5F656A"/>
              </a:solidFill>
              <a:highlight>
                <a:srgbClr val="FFFFFF"/>
              </a:highlight>
              <a:latin typeface="Arial"/>
              <a:cs typeface="Arial"/>
            </a:endParaRPr>
          </a:p>
        </p:txBody>
      </p:sp>
      <p:sp>
        <p:nvSpPr>
          <p:cNvPr id="13" name="object 19">
            <a:extLst>
              <a:ext uri="{FF2B5EF4-FFF2-40B4-BE49-F238E27FC236}">
                <a16:creationId xmlns:a16="http://schemas.microsoft.com/office/drawing/2014/main" id="{5224E1CE-A392-32CE-F11B-BA7707282D02}"/>
              </a:ext>
            </a:extLst>
          </p:cNvPr>
          <p:cNvSpPr txBox="1">
            <a:spLocks noGrp="1"/>
          </p:cNvSpPr>
          <p:nvPr>
            <p:ph type="title"/>
          </p:nvPr>
        </p:nvSpPr>
        <p:spPr>
          <a:xfrm>
            <a:off x="8608421" y="105014"/>
            <a:ext cx="3356137" cy="538994"/>
          </a:xfrm>
          <a:prstGeom prst="rect">
            <a:avLst/>
          </a:prstGeom>
        </p:spPr>
        <p:txBody>
          <a:bodyPr vert="horz" wrap="square" lIns="0" tIns="40005" rIns="0" bIns="0" rtlCol="0">
            <a:spAutoFit/>
          </a:bodyPr>
          <a:lstStyle/>
          <a:p>
            <a:pPr marL="12700" marR="5080" indent="191770" algn="r">
              <a:lnSpc>
                <a:spcPct val="90000"/>
              </a:lnSpc>
              <a:spcBef>
                <a:spcPts val="315"/>
              </a:spcBef>
            </a:pPr>
            <a:r>
              <a:rPr lang="en-GB">
                <a:hlinkClick r:id="rId25" action="ppaction://hlinksldjump"/>
              </a:rPr>
              <a:t>Non-Clinical Professionals Career Pathway</a:t>
            </a:r>
            <a:endParaRPr spc="-10"/>
          </a:p>
        </p:txBody>
      </p:sp>
      <p:sp>
        <p:nvSpPr>
          <p:cNvPr id="7" name="TextBox 6">
            <a:extLst>
              <a:ext uri="{FF2B5EF4-FFF2-40B4-BE49-F238E27FC236}">
                <a16:creationId xmlns:a16="http://schemas.microsoft.com/office/drawing/2014/main" id="{08FD3321-99AB-4372-23FA-E7AB631D8C2D}"/>
              </a:ext>
            </a:extLst>
          </p:cNvPr>
          <p:cNvSpPr txBox="1"/>
          <p:nvPr/>
        </p:nvSpPr>
        <p:spPr>
          <a:xfrm>
            <a:off x="7688678" y="2487309"/>
            <a:ext cx="2148016" cy="1182375"/>
          </a:xfrm>
          <a:prstGeom prst="rect">
            <a:avLst/>
          </a:prstGeom>
          <a:noFill/>
        </p:spPr>
        <p:txBody>
          <a:bodyPr wrap="square" lIns="91440" tIns="45720" rIns="91440" bIns="45720" anchor="t">
            <a:spAutoFit/>
          </a:bodyPr>
          <a:lstStyle/>
          <a:p>
            <a:pPr marL="12700" marR="5080" algn="l">
              <a:spcBef>
                <a:spcPts val="105"/>
              </a:spcBef>
            </a:pPr>
            <a:r>
              <a:rPr lang="en-GB" sz="1000">
                <a:solidFill>
                  <a:schemeClr val="tx1"/>
                </a:solidFill>
                <a:latin typeface="Arial"/>
                <a:cs typeface="Arial"/>
              </a:rPr>
              <a:t>Should</a:t>
            </a:r>
            <a:r>
              <a:rPr lang="en-GB" sz="1000" spc="-35">
                <a:solidFill>
                  <a:schemeClr val="tx1"/>
                </a:solidFill>
                <a:latin typeface="Arial"/>
                <a:cs typeface="Arial"/>
              </a:rPr>
              <a:t> </a:t>
            </a:r>
            <a:r>
              <a:rPr lang="en-GB" sz="1000">
                <a:solidFill>
                  <a:schemeClr val="tx1"/>
                </a:solidFill>
                <a:latin typeface="Arial"/>
                <a:cs typeface="Arial"/>
              </a:rPr>
              <a:t>have</a:t>
            </a:r>
            <a:r>
              <a:rPr lang="en-GB" sz="1000" spc="-20">
                <a:solidFill>
                  <a:schemeClr val="tx1"/>
                </a:solidFill>
                <a:latin typeface="Arial"/>
                <a:cs typeface="Arial"/>
              </a:rPr>
              <a:t> </a:t>
            </a:r>
            <a:r>
              <a:rPr lang="en-GB" sz="1000">
                <a:solidFill>
                  <a:schemeClr val="tx1"/>
                </a:solidFill>
                <a:latin typeface="Arial"/>
                <a:cs typeface="Arial"/>
              </a:rPr>
              <a:t>access</a:t>
            </a:r>
            <a:r>
              <a:rPr lang="en-GB" sz="1000" spc="-50">
                <a:solidFill>
                  <a:schemeClr val="tx1"/>
                </a:solidFill>
                <a:latin typeface="Arial"/>
                <a:cs typeface="Arial"/>
              </a:rPr>
              <a:t> </a:t>
            </a:r>
            <a:r>
              <a:rPr lang="en-GB" sz="1000">
                <a:solidFill>
                  <a:schemeClr val="tx1"/>
                </a:solidFill>
                <a:latin typeface="Arial"/>
                <a:cs typeface="Arial"/>
              </a:rPr>
              <a:t>to</a:t>
            </a:r>
            <a:r>
              <a:rPr lang="en-GB" sz="1000" spc="-30">
                <a:solidFill>
                  <a:schemeClr val="tx1"/>
                </a:solidFill>
                <a:latin typeface="Arial"/>
                <a:cs typeface="Arial"/>
              </a:rPr>
              <a:t> </a:t>
            </a:r>
            <a:r>
              <a:rPr lang="en-GB" sz="1000" spc="-10">
                <a:solidFill>
                  <a:schemeClr val="tx1"/>
                </a:solidFill>
                <a:latin typeface="Arial"/>
                <a:cs typeface="Arial"/>
              </a:rPr>
              <a:t>monthly </a:t>
            </a:r>
            <a:r>
              <a:rPr lang="en-GB" sz="1000">
                <a:solidFill>
                  <a:schemeClr val="tx1"/>
                </a:solidFill>
                <a:latin typeface="Arial"/>
                <a:cs typeface="Arial"/>
              </a:rPr>
              <a:t>supervision</a:t>
            </a:r>
            <a:r>
              <a:rPr lang="en-GB" sz="1000" spc="-60">
                <a:solidFill>
                  <a:schemeClr val="tx1"/>
                </a:solidFill>
                <a:latin typeface="Arial"/>
                <a:cs typeface="Arial"/>
              </a:rPr>
              <a:t> </a:t>
            </a:r>
            <a:r>
              <a:rPr lang="en-GB" sz="1000">
                <a:solidFill>
                  <a:schemeClr val="tx1"/>
                </a:solidFill>
                <a:latin typeface="Arial"/>
                <a:cs typeface="Arial"/>
              </a:rPr>
              <a:t>from</a:t>
            </a:r>
            <a:r>
              <a:rPr lang="en-GB" sz="1000" spc="-60">
                <a:solidFill>
                  <a:schemeClr val="tx1"/>
                </a:solidFill>
                <a:latin typeface="Arial"/>
                <a:cs typeface="Arial"/>
              </a:rPr>
              <a:t> </a:t>
            </a:r>
            <a:r>
              <a:rPr lang="en-GB" sz="1000">
                <a:solidFill>
                  <a:schemeClr val="tx1"/>
                </a:solidFill>
                <a:latin typeface="Arial"/>
                <a:cs typeface="Arial"/>
              </a:rPr>
              <a:t>a</a:t>
            </a:r>
            <a:r>
              <a:rPr lang="en-GB" sz="1000" spc="-30">
                <a:solidFill>
                  <a:schemeClr val="tx1"/>
                </a:solidFill>
                <a:latin typeface="Arial"/>
                <a:cs typeface="Arial"/>
              </a:rPr>
              <a:t> line manager</a:t>
            </a:r>
            <a:r>
              <a:rPr lang="en-GB" sz="1000" spc="-10">
                <a:solidFill>
                  <a:schemeClr val="tx1"/>
                </a:solidFill>
                <a:latin typeface="Arial"/>
                <a:cs typeface="Arial"/>
              </a:rPr>
              <a:t>.</a:t>
            </a:r>
            <a:r>
              <a:rPr lang="en-GB" sz="1000" spc="-60">
                <a:solidFill>
                  <a:schemeClr val="tx1"/>
                </a:solidFill>
                <a:latin typeface="Arial"/>
                <a:cs typeface="Arial"/>
              </a:rPr>
              <a:t> </a:t>
            </a:r>
            <a:r>
              <a:rPr lang="en-GB" sz="1000">
                <a:solidFill>
                  <a:schemeClr val="tx1"/>
                </a:solidFill>
                <a:latin typeface="Arial"/>
                <a:cs typeface="Arial"/>
              </a:rPr>
              <a:t>Should</a:t>
            </a:r>
            <a:r>
              <a:rPr lang="en-GB" sz="1000" spc="-25">
                <a:solidFill>
                  <a:schemeClr val="tx1"/>
                </a:solidFill>
                <a:latin typeface="Arial"/>
                <a:cs typeface="Arial"/>
              </a:rPr>
              <a:t> </a:t>
            </a:r>
            <a:r>
              <a:rPr lang="en-GB" sz="1000">
                <a:solidFill>
                  <a:schemeClr val="tx1"/>
                </a:solidFill>
                <a:latin typeface="Arial"/>
                <a:cs typeface="Arial"/>
              </a:rPr>
              <a:t>also</a:t>
            </a:r>
            <a:r>
              <a:rPr lang="en-GB" sz="1000" spc="-25">
                <a:solidFill>
                  <a:schemeClr val="tx1"/>
                </a:solidFill>
                <a:latin typeface="Arial"/>
                <a:cs typeface="Arial"/>
              </a:rPr>
              <a:t> </a:t>
            </a:r>
            <a:r>
              <a:rPr lang="en-GB" sz="1000">
                <a:solidFill>
                  <a:schemeClr val="tx1"/>
                </a:solidFill>
                <a:latin typeface="Arial"/>
                <a:cs typeface="Arial"/>
              </a:rPr>
              <a:t>have</a:t>
            </a:r>
            <a:r>
              <a:rPr lang="en-GB" sz="1000" spc="-20">
                <a:solidFill>
                  <a:schemeClr val="tx1"/>
                </a:solidFill>
                <a:latin typeface="Arial"/>
                <a:cs typeface="Arial"/>
              </a:rPr>
              <a:t> </a:t>
            </a:r>
            <a:r>
              <a:rPr lang="en-GB" sz="1000" spc="-25">
                <a:solidFill>
                  <a:schemeClr val="tx1"/>
                </a:solidFill>
                <a:latin typeface="Arial"/>
                <a:cs typeface="Arial"/>
              </a:rPr>
              <a:t>an </a:t>
            </a:r>
            <a:r>
              <a:rPr lang="en-GB" sz="1000">
                <a:solidFill>
                  <a:schemeClr val="tx1"/>
                </a:solidFill>
                <a:latin typeface="Arial"/>
                <a:cs typeface="Arial"/>
              </a:rPr>
              <a:t>appropriate</a:t>
            </a:r>
            <a:r>
              <a:rPr lang="en-GB" sz="1000" spc="-65">
                <a:solidFill>
                  <a:schemeClr val="tx1"/>
                </a:solidFill>
                <a:latin typeface="Arial"/>
                <a:cs typeface="Arial"/>
              </a:rPr>
              <a:t> </a:t>
            </a:r>
            <a:r>
              <a:rPr lang="en-GB" sz="1000">
                <a:solidFill>
                  <a:schemeClr val="tx1"/>
                </a:solidFill>
                <a:latin typeface="Arial"/>
                <a:cs typeface="Arial"/>
              </a:rPr>
              <a:t>named</a:t>
            </a:r>
            <a:r>
              <a:rPr lang="en-GB" sz="1000" spc="-45">
                <a:solidFill>
                  <a:schemeClr val="tx1"/>
                </a:solidFill>
                <a:latin typeface="Arial"/>
                <a:cs typeface="Arial"/>
              </a:rPr>
              <a:t> </a:t>
            </a:r>
            <a:r>
              <a:rPr lang="en-GB" sz="1000">
                <a:solidFill>
                  <a:schemeClr val="tx1"/>
                </a:solidFill>
                <a:latin typeface="Arial"/>
                <a:cs typeface="Arial"/>
              </a:rPr>
              <a:t>individual</a:t>
            </a:r>
            <a:r>
              <a:rPr lang="en-GB" sz="1000" spc="-30">
                <a:solidFill>
                  <a:schemeClr val="tx1"/>
                </a:solidFill>
                <a:latin typeface="Arial"/>
                <a:cs typeface="Arial"/>
              </a:rPr>
              <a:t> </a:t>
            </a:r>
            <a:r>
              <a:rPr lang="en-GB" sz="1000">
                <a:solidFill>
                  <a:schemeClr val="tx1"/>
                </a:solidFill>
                <a:latin typeface="Arial"/>
                <a:cs typeface="Arial"/>
              </a:rPr>
              <a:t>in</a:t>
            </a:r>
            <a:r>
              <a:rPr lang="en-GB" sz="1000" spc="-25">
                <a:solidFill>
                  <a:schemeClr val="tx1"/>
                </a:solidFill>
                <a:latin typeface="Arial"/>
                <a:cs typeface="Arial"/>
              </a:rPr>
              <a:t> the </a:t>
            </a:r>
            <a:r>
              <a:rPr lang="en-GB" sz="1000">
                <a:solidFill>
                  <a:schemeClr val="tx1"/>
                </a:solidFill>
                <a:latin typeface="Arial"/>
                <a:cs typeface="Arial"/>
              </a:rPr>
              <a:t>PCN</a:t>
            </a:r>
            <a:r>
              <a:rPr lang="en-GB" sz="1000" spc="-25">
                <a:solidFill>
                  <a:schemeClr val="tx1"/>
                </a:solidFill>
                <a:latin typeface="Arial"/>
                <a:cs typeface="Arial"/>
              </a:rPr>
              <a:t> </a:t>
            </a:r>
            <a:r>
              <a:rPr lang="en-GB" sz="1000">
                <a:solidFill>
                  <a:schemeClr val="tx1"/>
                </a:solidFill>
                <a:latin typeface="Arial"/>
                <a:cs typeface="Arial"/>
              </a:rPr>
              <a:t>to</a:t>
            </a:r>
            <a:r>
              <a:rPr lang="en-GB" sz="1000" spc="-40">
                <a:solidFill>
                  <a:schemeClr val="tx1"/>
                </a:solidFill>
                <a:latin typeface="Arial"/>
                <a:cs typeface="Arial"/>
              </a:rPr>
              <a:t> </a:t>
            </a:r>
            <a:r>
              <a:rPr lang="en-GB" sz="1000">
                <a:solidFill>
                  <a:schemeClr val="tx1"/>
                </a:solidFill>
                <a:latin typeface="Arial"/>
                <a:cs typeface="Arial"/>
              </a:rPr>
              <a:t>provide</a:t>
            </a:r>
            <a:r>
              <a:rPr lang="en-GB" sz="1000" spc="-25">
                <a:solidFill>
                  <a:schemeClr val="tx1"/>
                </a:solidFill>
                <a:latin typeface="Arial"/>
                <a:cs typeface="Arial"/>
              </a:rPr>
              <a:t> </a:t>
            </a:r>
            <a:r>
              <a:rPr lang="en-GB" sz="1000">
                <a:solidFill>
                  <a:schemeClr val="tx1"/>
                </a:solidFill>
                <a:latin typeface="Arial"/>
                <a:cs typeface="Arial"/>
              </a:rPr>
              <a:t>general</a:t>
            </a:r>
            <a:r>
              <a:rPr lang="en-GB" sz="1000" spc="-55">
                <a:solidFill>
                  <a:schemeClr val="tx1"/>
                </a:solidFill>
                <a:latin typeface="Arial"/>
                <a:cs typeface="Arial"/>
              </a:rPr>
              <a:t> </a:t>
            </a:r>
            <a:r>
              <a:rPr lang="en-GB" sz="1000">
                <a:solidFill>
                  <a:schemeClr val="tx1"/>
                </a:solidFill>
                <a:latin typeface="Arial"/>
                <a:cs typeface="Arial"/>
              </a:rPr>
              <a:t>advice</a:t>
            </a:r>
            <a:r>
              <a:rPr lang="en-GB" sz="1000" spc="-35">
                <a:solidFill>
                  <a:schemeClr val="tx1"/>
                </a:solidFill>
                <a:latin typeface="Arial"/>
                <a:cs typeface="Arial"/>
              </a:rPr>
              <a:t> </a:t>
            </a:r>
            <a:r>
              <a:rPr lang="en-GB" sz="1000" spc="-25">
                <a:solidFill>
                  <a:schemeClr val="tx1"/>
                </a:solidFill>
                <a:latin typeface="Arial"/>
                <a:cs typeface="Arial"/>
              </a:rPr>
              <a:t>and </a:t>
            </a:r>
            <a:r>
              <a:rPr lang="en-GB" sz="1000">
                <a:solidFill>
                  <a:schemeClr val="tx1"/>
                </a:solidFill>
                <a:latin typeface="Arial"/>
                <a:cs typeface="Arial"/>
              </a:rPr>
              <a:t>support</a:t>
            </a:r>
            <a:r>
              <a:rPr lang="en-GB" sz="1000" spc="-35">
                <a:solidFill>
                  <a:schemeClr val="tx1"/>
                </a:solidFill>
                <a:latin typeface="Arial"/>
                <a:cs typeface="Arial"/>
              </a:rPr>
              <a:t> </a:t>
            </a:r>
            <a:r>
              <a:rPr lang="en-GB" sz="1000">
                <a:solidFill>
                  <a:schemeClr val="tx1"/>
                </a:solidFill>
                <a:latin typeface="Arial"/>
                <a:cs typeface="Arial"/>
              </a:rPr>
              <a:t>on</a:t>
            </a:r>
            <a:r>
              <a:rPr lang="en-GB" sz="1000" spc="-15">
                <a:solidFill>
                  <a:schemeClr val="tx1"/>
                </a:solidFill>
                <a:latin typeface="Arial"/>
                <a:cs typeface="Arial"/>
              </a:rPr>
              <a:t> </a:t>
            </a:r>
            <a:r>
              <a:rPr lang="en-GB" sz="1000">
                <a:solidFill>
                  <a:schemeClr val="tx1"/>
                </a:solidFill>
                <a:latin typeface="Arial"/>
                <a:cs typeface="Arial"/>
              </a:rPr>
              <a:t>a</a:t>
            </a:r>
            <a:r>
              <a:rPr lang="en-GB" sz="1000" spc="-5">
                <a:solidFill>
                  <a:schemeClr val="tx1"/>
                </a:solidFill>
                <a:latin typeface="Arial"/>
                <a:cs typeface="Arial"/>
              </a:rPr>
              <a:t> </a:t>
            </a:r>
            <a:r>
              <a:rPr lang="en-GB" sz="1000" spc="-10">
                <a:solidFill>
                  <a:schemeClr val="tx1"/>
                </a:solidFill>
                <a:latin typeface="Arial"/>
                <a:cs typeface="Arial"/>
              </a:rPr>
              <a:t>day-</a:t>
            </a:r>
            <a:r>
              <a:rPr lang="en-GB" sz="1000">
                <a:solidFill>
                  <a:schemeClr val="tx1"/>
                </a:solidFill>
                <a:latin typeface="Arial"/>
                <a:cs typeface="Arial"/>
              </a:rPr>
              <a:t>to-day</a:t>
            </a:r>
            <a:r>
              <a:rPr lang="en-GB" sz="1000" spc="-35">
                <a:solidFill>
                  <a:schemeClr val="tx1"/>
                </a:solidFill>
                <a:latin typeface="Arial"/>
                <a:cs typeface="Arial"/>
              </a:rPr>
              <a:t> </a:t>
            </a:r>
            <a:r>
              <a:rPr lang="en-GB" sz="1000" spc="-10">
                <a:solidFill>
                  <a:schemeClr val="tx1"/>
                </a:solidFill>
                <a:latin typeface="Arial"/>
                <a:cs typeface="Arial"/>
              </a:rPr>
              <a:t>basis.</a:t>
            </a:r>
            <a:endParaRPr lang="en-GB" sz="1000">
              <a:solidFill>
                <a:schemeClr val="tx1"/>
              </a:solidFill>
              <a:latin typeface="Arial"/>
              <a:cs typeface="Arial"/>
            </a:endParaRPr>
          </a:p>
          <a:p>
            <a:pPr marL="12700" marR="5080" algn="l">
              <a:spcBef>
                <a:spcPts val="105"/>
              </a:spcBef>
            </a:pPr>
            <a:endParaRPr lang="en-US" sz="1000" b="1">
              <a:solidFill>
                <a:srgbClr val="FFFFFF"/>
              </a:solidFill>
            </a:endParaRPr>
          </a:p>
        </p:txBody>
      </p:sp>
      <p:sp>
        <p:nvSpPr>
          <p:cNvPr id="19" name="Rectangle 18">
            <a:extLst>
              <a:ext uri="{FF2B5EF4-FFF2-40B4-BE49-F238E27FC236}">
                <a16:creationId xmlns:a16="http://schemas.microsoft.com/office/drawing/2014/main" id="{B8B95560-4A23-21A0-F596-0D2B0EB6F0FC}"/>
              </a:ext>
            </a:extLst>
          </p:cNvPr>
          <p:cNvSpPr/>
          <p:nvPr/>
        </p:nvSpPr>
        <p:spPr>
          <a:xfrm>
            <a:off x="52586" y="3264408"/>
            <a:ext cx="2277586" cy="329184"/>
          </a:xfrm>
          <a:prstGeom prst="rect">
            <a:avLst/>
          </a:prstGeom>
          <a:solidFill>
            <a:srgbClr val="D9D9D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80340" lvl="1" algn="ctr"/>
            <a:r>
              <a:rPr lang="en-GB" sz="1000" b="1">
                <a:solidFill>
                  <a:srgbClr val="BF0378"/>
                </a:solidFill>
                <a:latin typeface="Arial"/>
                <a:cs typeface="Arial"/>
                <a:hlinkClick r:id="rId26" action="ppaction://hlinksldjump">
                  <a:extLst>
                    <a:ext uri="{A12FA001-AC4F-418D-AE19-62706E023703}">
                      <ahyp:hlinkClr xmlns:ahyp="http://schemas.microsoft.com/office/drawing/2018/hyperlinkcolor" val="tx"/>
                    </a:ext>
                  </a:extLst>
                </a:hlinkClick>
              </a:rPr>
              <a:t>Practice</a:t>
            </a:r>
            <a:r>
              <a:rPr lang="en-GB" sz="1000" b="1" spc="-25">
                <a:solidFill>
                  <a:srgbClr val="BF0378"/>
                </a:solidFill>
                <a:latin typeface="Arial"/>
                <a:cs typeface="Arial"/>
                <a:hlinkClick r:id="rId26" action="ppaction://hlinksldjump">
                  <a:extLst>
                    <a:ext uri="{A12FA001-AC4F-418D-AE19-62706E023703}">
                      <ahyp:hlinkClr xmlns:ahyp="http://schemas.microsoft.com/office/drawing/2018/hyperlinkcolor" val="tx"/>
                    </a:ext>
                  </a:extLst>
                </a:hlinkClick>
              </a:rPr>
              <a:t> </a:t>
            </a:r>
            <a:r>
              <a:rPr lang="en-GB" sz="1000" b="1" spc="-10">
                <a:solidFill>
                  <a:srgbClr val="BF0378"/>
                </a:solidFill>
                <a:latin typeface="Arial"/>
                <a:cs typeface="Arial"/>
                <a:hlinkClick r:id="rId26" action="ppaction://hlinksldjump">
                  <a:extLst>
                    <a:ext uri="{A12FA001-AC4F-418D-AE19-62706E023703}">
                      <ahyp:hlinkClr xmlns:ahyp="http://schemas.microsoft.com/office/drawing/2018/hyperlinkcolor" val="tx"/>
                    </a:ext>
                  </a:extLst>
                </a:hlinkClick>
              </a:rPr>
              <a:t>Manager</a:t>
            </a:r>
          </a:p>
        </p:txBody>
      </p:sp>
      <p:sp>
        <p:nvSpPr>
          <p:cNvPr id="20" name="Call-out: Down Arrow 19">
            <a:extLst>
              <a:ext uri="{FF2B5EF4-FFF2-40B4-BE49-F238E27FC236}">
                <a16:creationId xmlns:a16="http://schemas.microsoft.com/office/drawing/2014/main" id="{D8723B1A-6E83-956F-17C8-8661DE2DD6ED}"/>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56889" y="1953513"/>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3" name="object 3"/>
          <p:cNvSpPr/>
          <p:nvPr/>
        </p:nvSpPr>
        <p:spPr>
          <a:xfrm>
            <a:off x="2593367" y="2572511"/>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4" name="object 4"/>
          <p:cNvSpPr txBox="1"/>
          <p:nvPr/>
        </p:nvSpPr>
        <p:spPr>
          <a:xfrm>
            <a:off x="5502909" y="1953513"/>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 name="object 5"/>
          <p:cNvSpPr txBox="1"/>
          <p:nvPr/>
        </p:nvSpPr>
        <p:spPr>
          <a:xfrm>
            <a:off x="7436314" y="1932729"/>
            <a:ext cx="2120900" cy="444352"/>
          </a:xfrm>
          <a:prstGeom prst="rect">
            <a:avLst/>
          </a:prstGeom>
        </p:spPr>
        <p:txBody>
          <a:bodyPr vert="horz" wrap="square" lIns="0" tIns="13335" rIns="0" bIns="0" rtlCol="0" anchor="t">
            <a:spAutoFit/>
          </a:bodyPr>
          <a:lstStyle/>
          <a:p>
            <a:pPr marL="12700" marR="5080" indent="-1270" algn="ctr">
              <a:lnSpc>
                <a:spcPct val="100000"/>
              </a:lnSpc>
              <a:spcBef>
                <a:spcPts val="105"/>
              </a:spcBef>
            </a:pPr>
            <a:r>
              <a:rPr lang="en-GB" sz="1400" spc="-10">
                <a:solidFill>
                  <a:srgbClr val="202C3A"/>
                </a:solidFill>
                <a:latin typeface="Arial Black"/>
                <a:cs typeface="Arial Black"/>
              </a:rPr>
              <a:t>Supervision</a:t>
            </a:r>
            <a:r>
              <a:rPr sz="1400" spc="-10">
                <a:solidFill>
                  <a:srgbClr val="202C3A"/>
                </a:solidFill>
                <a:latin typeface="Arial Black"/>
                <a:cs typeface="Arial Black"/>
              </a:rPr>
              <a:t> requirements</a:t>
            </a:r>
            <a:endParaRPr sz="1400">
              <a:latin typeface="Arial Black"/>
              <a:cs typeface="Arial Black"/>
            </a:endParaRPr>
          </a:p>
        </p:txBody>
      </p:sp>
      <p:sp>
        <p:nvSpPr>
          <p:cNvPr id="6" name="object 6"/>
          <p:cNvSpPr txBox="1"/>
          <p:nvPr/>
        </p:nvSpPr>
        <p:spPr>
          <a:xfrm>
            <a:off x="10100818" y="1953513"/>
            <a:ext cx="1523365" cy="453390"/>
          </a:xfrm>
          <a:prstGeom prst="rect">
            <a:avLst/>
          </a:prstGeom>
        </p:spPr>
        <p:txBody>
          <a:bodyPr vert="horz" wrap="square" lIns="0" tIns="13335" rIns="0" bIns="0" rtlCol="0">
            <a:spAutoFit/>
          </a:bodyPr>
          <a:lstStyle/>
          <a:p>
            <a:pPr marL="96520">
              <a:lnSpc>
                <a:spcPct val="100000"/>
              </a:lnSpc>
              <a:spcBef>
                <a:spcPts val="105"/>
              </a:spcBef>
            </a:pPr>
            <a:r>
              <a:rPr sz="1400">
                <a:solidFill>
                  <a:srgbClr val="202C3A"/>
                </a:solidFill>
                <a:latin typeface="Arial Black"/>
                <a:cs typeface="Arial Black"/>
              </a:rPr>
              <a:t>Key</a:t>
            </a:r>
            <a:r>
              <a:rPr sz="1400" spc="-45">
                <a:solidFill>
                  <a:srgbClr val="202C3A"/>
                </a:solidFill>
                <a:latin typeface="Arial Black"/>
                <a:cs typeface="Arial Black"/>
              </a:rPr>
              <a:t> </a:t>
            </a:r>
            <a:r>
              <a:rPr sz="1400">
                <a:solidFill>
                  <a:srgbClr val="202C3A"/>
                </a:solidFill>
                <a:latin typeface="Arial Black"/>
                <a:cs typeface="Arial Black"/>
              </a:rPr>
              <a:t>roles</a:t>
            </a:r>
            <a:r>
              <a:rPr sz="1400" spc="-40">
                <a:solidFill>
                  <a:srgbClr val="202C3A"/>
                </a:solidFill>
                <a:latin typeface="Arial Black"/>
                <a:cs typeface="Arial Black"/>
              </a:rPr>
              <a:t> </a:t>
            </a:r>
            <a:r>
              <a:rPr sz="1400" spc="-25">
                <a:solidFill>
                  <a:srgbClr val="202C3A"/>
                </a:solidFill>
                <a:latin typeface="Arial Black"/>
                <a:cs typeface="Arial Black"/>
              </a:rPr>
              <a:t>and</a:t>
            </a:r>
            <a:endParaRPr sz="1400">
              <a:latin typeface="Arial Black"/>
              <a:cs typeface="Arial Black"/>
            </a:endParaRPr>
          </a:p>
          <a:p>
            <a:pPr marL="12700">
              <a:lnSpc>
                <a:spcPct val="100000"/>
              </a:lnSpc>
            </a:pPr>
            <a:r>
              <a:rPr sz="1400" spc="-10">
                <a:solidFill>
                  <a:srgbClr val="202C3A"/>
                </a:solidFill>
                <a:latin typeface="Arial Black"/>
                <a:cs typeface="Arial Black"/>
              </a:rPr>
              <a:t>responsibilities</a:t>
            </a:r>
            <a:endParaRPr sz="1400">
              <a:latin typeface="Arial Black"/>
              <a:cs typeface="Arial Black"/>
            </a:endParaRPr>
          </a:p>
        </p:txBody>
      </p:sp>
      <p:pic>
        <p:nvPicPr>
          <p:cNvPr id="8" name="object 8"/>
          <p:cNvPicPr/>
          <p:nvPr/>
        </p:nvPicPr>
        <p:blipFill>
          <a:blip r:embed="rId3" cstate="print"/>
          <a:stretch>
            <a:fillRect/>
          </a:stretch>
        </p:blipFill>
        <p:spPr>
          <a:xfrm>
            <a:off x="5789676" y="1147572"/>
            <a:ext cx="722376" cy="720851"/>
          </a:xfrm>
          <a:prstGeom prst="rect">
            <a:avLst/>
          </a:prstGeom>
        </p:spPr>
      </p:pic>
      <p:pic>
        <p:nvPicPr>
          <p:cNvPr id="9" name="object 9"/>
          <p:cNvPicPr/>
          <p:nvPr/>
        </p:nvPicPr>
        <p:blipFill>
          <a:blip r:embed="rId4" cstate="print"/>
          <a:stretch>
            <a:fillRect/>
          </a:stretch>
        </p:blipFill>
        <p:spPr>
          <a:xfrm>
            <a:off x="3433571" y="1211580"/>
            <a:ext cx="720851" cy="719327"/>
          </a:xfrm>
          <a:prstGeom prst="rect">
            <a:avLst/>
          </a:prstGeom>
        </p:spPr>
      </p:pic>
      <p:pic>
        <p:nvPicPr>
          <p:cNvPr id="10" name="object 10"/>
          <p:cNvPicPr/>
          <p:nvPr/>
        </p:nvPicPr>
        <p:blipFill>
          <a:blip r:embed="rId5" cstate="print"/>
          <a:stretch>
            <a:fillRect/>
          </a:stretch>
        </p:blipFill>
        <p:spPr>
          <a:xfrm>
            <a:off x="8125968" y="1147572"/>
            <a:ext cx="720851" cy="720851"/>
          </a:xfrm>
          <a:prstGeom prst="rect">
            <a:avLst/>
          </a:prstGeom>
        </p:spPr>
      </p:pic>
      <p:grpSp>
        <p:nvGrpSpPr>
          <p:cNvPr id="11" name="object 11"/>
          <p:cNvGrpSpPr/>
          <p:nvPr/>
        </p:nvGrpSpPr>
        <p:grpSpPr>
          <a:xfrm>
            <a:off x="10631499" y="1176624"/>
            <a:ext cx="461009" cy="621030"/>
            <a:chOff x="10631499" y="1176624"/>
            <a:chExt cx="461009" cy="621030"/>
          </a:xfrm>
        </p:grpSpPr>
        <p:pic>
          <p:nvPicPr>
            <p:cNvPr id="12" name="object 12"/>
            <p:cNvPicPr/>
            <p:nvPr/>
          </p:nvPicPr>
          <p:blipFill>
            <a:blip r:embed="rId6" cstate="print"/>
            <a:stretch>
              <a:fillRect/>
            </a:stretch>
          </p:blipFill>
          <p:spPr>
            <a:xfrm>
              <a:off x="10717711" y="1367170"/>
              <a:ext cx="115016" cy="94338"/>
            </a:xfrm>
            <a:prstGeom prst="rect">
              <a:avLst/>
            </a:prstGeom>
          </p:spPr>
        </p:pic>
        <p:sp>
          <p:nvSpPr>
            <p:cNvPr id="13" name="object 13"/>
            <p:cNvSpPr/>
            <p:nvPr/>
          </p:nvSpPr>
          <p:spPr>
            <a:xfrm>
              <a:off x="10631499" y="1254522"/>
              <a:ext cx="461009" cy="542925"/>
            </a:xfrm>
            <a:custGeom>
              <a:avLst/>
              <a:gdLst/>
              <a:ahLst/>
              <a:cxnLst/>
              <a:rect l="l" t="t" r="r" b="b"/>
              <a:pathLst>
                <a:path w="461009" h="542925">
                  <a:moveTo>
                    <a:pt x="417707" y="0"/>
                  </a:moveTo>
                  <a:lnTo>
                    <a:pt x="369805" y="0"/>
                  </a:lnTo>
                  <a:lnTo>
                    <a:pt x="369806" y="31163"/>
                  </a:lnTo>
                  <a:lnTo>
                    <a:pt x="424429" y="31163"/>
                  </a:lnTo>
                  <a:lnTo>
                    <a:pt x="429871" y="36637"/>
                  </a:lnTo>
                  <a:lnTo>
                    <a:pt x="429871" y="506075"/>
                  </a:lnTo>
                  <a:lnTo>
                    <a:pt x="424430" y="511547"/>
                  </a:lnTo>
                  <a:lnTo>
                    <a:pt x="36542" y="511547"/>
                  </a:lnTo>
                  <a:lnTo>
                    <a:pt x="31083" y="506075"/>
                  </a:lnTo>
                  <a:lnTo>
                    <a:pt x="31082" y="36636"/>
                  </a:lnTo>
                  <a:lnTo>
                    <a:pt x="36541" y="31163"/>
                  </a:lnTo>
                  <a:lnTo>
                    <a:pt x="91150" y="31163"/>
                  </a:lnTo>
                  <a:lnTo>
                    <a:pt x="91150" y="0"/>
                  </a:lnTo>
                  <a:lnTo>
                    <a:pt x="43263" y="0"/>
                  </a:lnTo>
                  <a:lnTo>
                    <a:pt x="3404" y="26516"/>
                  </a:lnTo>
                  <a:lnTo>
                    <a:pt x="0" y="43375"/>
                  </a:lnTo>
                  <a:lnTo>
                    <a:pt x="0" y="499336"/>
                  </a:lnTo>
                  <a:lnTo>
                    <a:pt x="26436" y="539294"/>
                  </a:lnTo>
                  <a:lnTo>
                    <a:pt x="417708" y="542706"/>
                  </a:lnTo>
                  <a:lnTo>
                    <a:pt x="434530" y="539294"/>
                  </a:lnTo>
                  <a:lnTo>
                    <a:pt x="448279" y="529993"/>
                  </a:lnTo>
                  <a:lnTo>
                    <a:pt x="457555" y="516206"/>
                  </a:lnTo>
                  <a:lnTo>
                    <a:pt x="460958" y="499337"/>
                  </a:lnTo>
                  <a:lnTo>
                    <a:pt x="460958" y="43375"/>
                  </a:lnTo>
                  <a:lnTo>
                    <a:pt x="457555" y="26517"/>
                  </a:lnTo>
                  <a:lnTo>
                    <a:pt x="448279" y="12726"/>
                  </a:lnTo>
                  <a:lnTo>
                    <a:pt x="434530" y="3417"/>
                  </a:lnTo>
                  <a:lnTo>
                    <a:pt x="417707" y="0"/>
                  </a:lnTo>
                  <a:close/>
                </a:path>
              </a:pathLst>
            </a:custGeom>
            <a:solidFill>
              <a:srgbClr val="BE0378"/>
            </a:solidFill>
          </p:spPr>
          <p:txBody>
            <a:bodyPr wrap="square" lIns="0" tIns="0" rIns="0" bIns="0" rtlCol="0"/>
            <a:lstStyle/>
            <a:p>
              <a:endParaRPr/>
            </a:p>
          </p:txBody>
        </p:sp>
        <p:pic>
          <p:nvPicPr>
            <p:cNvPr id="14" name="object 14"/>
            <p:cNvPicPr/>
            <p:nvPr/>
          </p:nvPicPr>
          <p:blipFill>
            <a:blip r:embed="rId7" cstate="print"/>
            <a:stretch>
              <a:fillRect/>
            </a:stretch>
          </p:blipFill>
          <p:spPr>
            <a:xfrm>
              <a:off x="10745454" y="1176624"/>
              <a:ext cx="232936" cy="136562"/>
            </a:xfrm>
            <a:prstGeom prst="rect">
              <a:avLst/>
            </a:prstGeom>
          </p:spPr>
        </p:pic>
        <p:sp>
          <p:nvSpPr>
            <p:cNvPr id="15" name="object 15"/>
            <p:cNvSpPr/>
            <p:nvPr/>
          </p:nvSpPr>
          <p:spPr>
            <a:xfrm>
              <a:off x="10852912" y="1409715"/>
              <a:ext cx="151765" cy="29209"/>
            </a:xfrm>
            <a:custGeom>
              <a:avLst/>
              <a:gdLst/>
              <a:ahLst/>
              <a:cxnLst/>
              <a:rect l="l" t="t" r="r" b="b"/>
              <a:pathLst>
                <a:path w="151765" h="29209">
                  <a:moveTo>
                    <a:pt x="145192" y="0"/>
                  </a:moveTo>
                  <a:lnTo>
                    <a:pt x="6477" y="0"/>
                  </a:lnTo>
                  <a:lnTo>
                    <a:pt x="0" y="6493"/>
                  </a:lnTo>
                  <a:lnTo>
                    <a:pt x="0" y="22442"/>
                  </a:lnTo>
                  <a:lnTo>
                    <a:pt x="6458" y="28935"/>
                  </a:lnTo>
                  <a:lnTo>
                    <a:pt x="137208" y="28935"/>
                  </a:lnTo>
                  <a:lnTo>
                    <a:pt x="145173" y="28935"/>
                  </a:lnTo>
                  <a:lnTo>
                    <a:pt x="151650" y="22442"/>
                  </a:lnTo>
                  <a:lnTo>
                    <a:pt x="151650" y="6493"/>
                  </a:lnTo>
                  <a:lnTo>
                    <a:pt x="145192" y="0"/>
                  </a:lnTo>
                  <a:close/>
                </a:path>
              </a:pathLst>
            </a:custGeom>
            <a:solidFill>
              <a:srgbClr val="BE0378"/>
            </a:solidFill>
          </p:spPr>
          <p:txBody>
            <a:bodyPr wrap="square" lIns="0" tIns="0" rIns="0" bIns="0" rtlCol="0"/>
            <a:lstStyle/>
            <a:p>
              <a:endParaRPr/>
            </a:p>
          </p:txBody>
        </p:sp>
        <p:pic>
          <p:nvPicPr>
            <p:cNvPr id="16" name="object 16"/>
            <p:cNvPicPr/>
            <p:nvPr/>
          </p:nvPicPr>
          <p:blipFill>
            <a:blip r:embed="rId8" cstate="print"/>
            <a:stretch>
              <a:fillRect/>
            </a:stretch>
          </p:blipFill>
          <p:spPr>
            <a:xfrm>
              <a:off x="10717711" y="1486971"/>
              <a:ext cx="115016" cy="94338"/>
            </a:xfrm>
            <a:prstGeom prst="rect">
              <a:avLst/>
            </a:prstGeom>
          </p:spPr>
        </p:pic>
        <p:sp>
          <p:nvSpPr>
            <p:cNvPr id="17" name="object 17"/>
            <p:cNvSpPr/>
            <p:nvPr/>
          </p:nvSpPr>
          <p:spPr>
            <a:xfrm>
              <a:off x="10852912" y="1529516"/>
              <a:ext cx="151765" cy="29209"/>
            </a:xfrm>
            <a:custGeom>
              <a:avLst/>
              <a:gdLst/>
              <a:ahLst/>
              <a:cxnLst/>
              <a:rect l="l" t="t" r="r" b="b"/>
              <a:pathLst>
                <a:path w="151765" h="29209">
                  <a:moveTo>
                    <a:pt x="145192" y="0"/>
                  </a:moveTo>
                  <a:lnTo>
                    <a:pt x="6477" y="0"/>
                  </a:lnTo>
                  <a:lnTo>
                    <a:pt x="0" y="6474"/>
                  </a:lnTo>
                  <a:lnTo>
                    <a:pt x="0" y="22442"/>
                  </a:lnTo>
                  <a:lnTo>
                    <a:pt x="6458" y="28935"/>
                  </a:lnTo>
                  <a:lnTo>
                    <a:pt x="137208" y="28935"/>
                  </a:lnTo>
                  <a:lnTo>
                    <a:pt x="145173" y="28935"/>
                  </a:lnTo>
                  <a:lnTo>
                    <a:pt x="151650" y="22442"/>
                  </a:lnTo>
                  <a:lnTo>
                    <a:pt x="151650" y="6474"/>
                  </a:lnTo>
                  <a:lnTo>
                    <a:pt x="145192" y="0"/>
                  </a:lnTo>
                  <a:close/>
                </a:path>
              </a:pathLst>
            </a:custGeom>
            <a:solidFill>
              <a:srgbClr val="BE0378"/>
            </a:solidFill>
          </p:spPr>
          <p:txBody>
            <a:bodyPr wrap="square" lIns="0" tIns="0" rIns="0" bIns="0" rtlCol="0"/>
            <a:lstStyle/>
            <a:p>
              <a:endParaRPr/>
            </a:p>
          </p:txBody>
        </p:sp>
        <p:pic>
          <p:nvPicPr>
            <p:cNvPr id="18" name="object 18"/>
            <p:cNvPicPr/>
            <p:nvPr/>
          </p:nvPicPr>
          <p:blipFill>
            <a:blip r:embed="rId9" cstate="print"/>
            <a:stretch>
              <a:fillRect/>
            </a:stretch>
          </p:blipFill>
          <p:spPr>
            <a:xfrm>
              <a:off x="10717711" y="1606754"/>
              <a:ext cx="115016" cy="94329"/>
            </a:xfrm>
            <a:prstGeom prst="rect">
              <a:avLst/>
            </a:prstGeom>
          </p:spPr>
        </p:pic>
        <p:sp>
          <p:nvSpPr>
            <p:cNvPr id="19" name="object 19"/>
            <p:cNvSpPr/>
            <p:nvPr/>
          </p:nvSpPr>
          <p:spPr>
            <a:xfrm>
              <a:off x="10852913" y="1649280"/>
              <a:ext cx="151765" cy="29209"/>
            </a:xfrm>
            <a:custGeom>
              <a:avLst/>
              <a:gdLst/>
              <a:ahLst/>
              <a:cxnLst/>
              <a:rect l="l" t="t" r="r" b="b"/>
              <a:pathLst>
                <a:path w="151765" h="29210">
                  <a:moveTo>
                    <a:pt x="145192" y="0"/>
                  </a:moveTo>
                  <a:lnTo>
                    <a:pt x="6477" y="0"/>
                  </a:lnTo>
                  <a:lnTo>
                    <a:pt x="0" y="6491"/>
                  </a:lnTo>
                  <a:lnTo>
                    <a:pt x="0" y="22454"/>
                  </a:lnTo>
                  <a:lnTo>
                    <a:pt x="6458" y="28943"/>
                  </a:lnTo>
                  <a:lnTo>
                    <a:pt x="137208" y="28943"/>
                  </a:lnTo>
                  <a:lnTo>
                    <a:pt x="145173" y="28943"/>
                  </a:lnTo>
                  <a:lnTo>
                    <a:pt x="151650" y="22454"/>
                  </a:lnTo>
                  <a:lnTo>
                    <a:pt x="151650" y="6491"/>
                  </a:lnTo>
                  <a:lnTo>
                    <a:pt x="145192" y="0"/>
                  </a:lnTo>
                  <a:close/>
                </a:path>
              </a:pathLst>
            </a:custGeom>
            <a:solidFill>
              <a:srgbClr val="BE0378"/>
            </a:solidFill>
          </p:spPr>
          <p:txBody>
            <a:bodyPr wrap="square" lIns="0" tIns="0" rIns="0" bIns="0" rtlCol="0"/>
            <a:lstStyle/>
            <a:p>
              <a:endParaRPr/>
            </a:p>
          </p:txBody>
        </p:sp>
      </p:grpSp>
      <p:sp>
        <p:nvSpPr>
          <p:cNvPr id="21" name="object 21"/>
          <p:cNvSpPr txBox="1"/>
          <p:nvPr/>
        </p:nvSpPr>
        <p:spPr>
          <a:xfrm>
            <a:off x="5161579" y="2547339"/>
            <a:ext cx="2107565" cy="2090957"/>
          </a:xfrm>
          <a:prstGeom prst="rect">
            <a:avLst/>
          </a:prstGeom>
        </p:spPr>
        <p:txBody>
          <a:bodyPr vert="horz" wrap="square" lIns="0" tIns="13335" rIns="0" bIns="0" rtlCol="0" anchor="t">
            <a:spAutoFit/>
          </a:bodyPr>
          <a:lstStyle/>
          <a:p>
            <a:pPr algn="l">
              <a:spcBef>
                <a:spcPts val="105"/>
              </a:spcBef>
            </a:pPr>
            <a:r>
              <a:rPr lang="en-GB" sz="1000" spc="-10">
                <a:solidFill>
                  <a:srgbClr val="202C3A"/>
                </a:solidFill>
                <a:latin typeface="Arial"/>
                <a:cs typeface="Arial"/>
              </a:rPr>
              <a:t>You can advance to an apprenticeship</a:t>
            </a:r>
            <a:r>
              <a:rPr lang="en-GB" sz="1000" spc="-10">
                <a:latin typeface="Arial"/>
                <a:cs typeface="Arial"/>
              </a:rPr>
              <a:t> </a:t>
            </a:r>
            <a:r>
              <a:rPr sz="1000">
                <a:solidFill>
                  <a:srgbClr val="202C3A"/>
                </a:solidFill>
                <a:latin typeface="Arial"/>
                <a:cs typeface="Arial"/>
              </a:rPr>
              <a:t>Level</a:t>
            </a:r>
            <a:r>
              <a:rPr sz="1000" spc="-25">
                <a:solidFill>
                  <a:srgbClr val="202C3A"/>
                </a:solidFill>
                <a:latin typeface="Arial"/>
                <a:cs typeface="Arial"/>
              </a:rPr>
              <a:t> </a:t>
            </a:r>
            <a:r>
              <a:rPr sz="1000">
                <a:solidFill>
                  <a:srgbClr val="202C3A"/>
                </a:solidFill>
                <a:latin typeface="Arial"/>
                <a:cs typeface="Arial"/>
              </a:rPr>
              <a:t>3</a:t>
            </a:r>
            <a:r>
              <a:rPr sz="1000" spc="-35">
                <a:solidFill>
                  <a:srgbClr val="202C3A"/>
                </a:solidFill>
                <a:latin typeface="Arial"/>
                <a:cs typeface="Arial"/>
              </a:rPr>
              <a:t> </a:t>
            </a:r>
            <a:r>
              <a:rPr sz="1000">
                <a:solidFill>
                  <a:srgbClr val="202C3A"/>
                </a:solidFill>
                <a:latin typeface="Arial"/>
                <a:cs typeface="Arial"/>
              </a:rPr>
              <a:t>or</a:t>
            </a:r>
            <a:r>
              <a:rPr sz="1000" spc="-45">
                <a:solidFill>
                  <a:srgbClr val="202C3A"/>
                </a:solidFill>
                <a:latin typeface="Arial"/>
                <a:cs typeface="Arial"/>
              </a:rPr>
              <a:t> </a:t>
            </a:r>
            <a:r>
              <a:rPr sz="1000">
                <a:solidFill>
                  <a:srgbClr val="202C3A"/>
                </a:solidFill>
                <a:latin typeface="Arial"/>
                <a:cs typeface="Arial"/>
              </a:rPr>
              <a:t>similar</a:t>
            </a:r>
            <a:r>
              <a:rPr sz="1000" spc="-20">
                <a:solidFill>
                  <a:srgbClr val="202C3A"/>
                </a:solidFill>
                <a:latin typeface="Arial"/>
                <a:cs typeface="Arial"/>
              </a:rPr>
              <a:t> </a:t>
            </a:r>
            <a:r>
              <a:rPr lang="en-GB" sz="1000">
                <a:solidFill>
                  <a:srgbClr val="202C3A"/>
                </a:solidFill>
                <a:latin typeface="Arial"/>
                <a:cs typeface="Arial"/>
              </a:rPr>
              <a:t>focusing</a:t>
            </a:r>
            <a:r>
              <a:rPr sz="1000" spc="-55">
                <a:solidFill>
                  <a:srgbClr val="202C3A"/>
                </a:solidFill>
                <a:latin typeface="Arial"/>
                <a:cs typeface="Arial"/>
              </a:rPr>
              <a:t> </a:t>
            </a:r>
            <a:r>
              <a:rPr sz="1000" spc="-25">
                <a:solidFill>
                  <a:srgbClr val="202C3A"/>
                </a:solidFill>
                <a:latin typeface="Arial"/>
                <a:cs typeface="Arial"/>
              </a:rPr>
              <a:t>on </a:t>
            </a:r>
            <a:r>
              <a:rPr sz="1000">
                <a:solidFill>
                  <a:srgbClr val="202C3A"/>
                </a:solidFill>
                <a:latin typeface="Arial"/>
                <a:cs typeface="Arial"/>
              </a:rPr>
              <a:t>health</a:t>
            </a:r>
            <a:r>
              <a:rPr sz="1000" spc="-55">
                <a:solidFill>
                  <a:srgbClr val="202C3A"/>
                </a:solidFill>
                <a:latin typeface="Arial"/>
                <a:cs typeface="Arial"/>
              </a:rPr>
              <a:t> </a:t>
            </a:r>
            <a:r>
              <a:rPr sz="1000">
                <a:solidFill>
                  <a:srgbClr val="202C3A"/>
                </a:solidFill>
                <a:latin typeface="Arial"/>
                <a:cs typeface="Arial"/>
              </a:rPr>
              <a:t>and</a:t>
            </a:r>
            <a:r>
              <a:rPr sz="1000" spc="-55">
                <a:solidFill>
                  <a:srgbClr val="202C3A"/>
                </a:solidFill>
                <a:latin typeface="Arial"/>
                <a:cs typeface="Arial"/>
              </a:rPr>
              <a:t> </a:t>
            </a:r>
            <a:r>
              <a:rPr sz="1000">
                <a:solidFill>
                  <a:srgbClr val="202C3A"/>
                </a:solidFill>
                <a:latin typeface="Arial"/>
                <a:cs typeface="Arial"/>
              </a:rPr>
              <a:t>wellbeing</a:t>
            </a:r>
            <a:r>
              <a:rPr sz="1000" spc="-10">
                <a:solidFill>
                  <a:srgbClr val="202C3A"/>
                </a:solidFill>
                <a:latin typeface="Arial"/>
                <a:cs typeface="Arial"/>
              </a:rPr>
              <a:t> </a:t>
            </a:r>
            <a:r>
              <a:rPr sz="1000" spc="-20">
                <a:solidFill>
                  <a:srgbClr val="202C3A"/>
                </a:solidFill>
                <a:latin typeface="Arial"/>
                <a:cs typeface="Arial"/>
              </a:rPr>
              <a:t>e.g.</a:t>
            </a:r>
            <a:endParaRPr sz="1000">
              <a:latin typeface="Arial"/>
              <a:cs typeface="Arial"/>
            </a:endParaRPr>
          </a:p>
          <a:p>
            <a:pPr algn="l">
              <a:lnSpc>
                <a:spcPct val="100000"/>
              </a:lnSpc>
              <a:spcBef>
                <a:spcPts val="600"/>
              </a:spcBef>
            </a:pPr>
            <a:r>
              <a:rPr sz="1000" u="sng">
                <a:solidFill>
                  <a:srgbClr val="0000E8"/>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Click</a:t>
            </a:r>
            <a:r>
              <a:rPr sz="1000" u="sng" spc="-15">
                <a:solidFill>
                  <a:srgbClr val="0000E8"/>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 </a:t>
            </a:r>
            <a:r>
              <a:rPr sz="1000" u="sng">
                <a:solidFill>
                  <a:srgbClr val="0000E8"/>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for</a:t>
            </a:r>
            <a:r>
              <a:rPr sz="1000" u="sng" spc="-65">
                <a:solidFill>
                  <a:srgbClr val="0000E8"/>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 </a:t>
            </a:r>
            <a:r>
              <a:rPr sz="1000" u="sng">
                <a:solidFill>
                  <a:srgbClr val="0000E8"/>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PMA</a:t>
            </a:r>
            <a:r>
              <a:rPr sz="1000" u="sng" spc="-15">
                <a:solidFill>
                  <a:srgbClr val="0000E8"/>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 </a:t>
            </a:r>
            <a:r>
              <a:rPr sz="1000" u="sng">
                <a:solidFill>
                  <a:srgbClr val="0000E8"/>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training</a:t>
            </a:r>
            <a:r>
              <a:rPr sz="1000" u="sng" spc="-40">
                <a:solidFill>
                  <a:srgbClr val="0000E8"/>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 </a:t>
            </a:r>
            <a:r>
              <a:rPr sz="1000" u="sng" spc="-20">
                <a:solidFill>
                  <a:srgbClr val="0000E8"/>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info</a:t>
            </a:r>
            <a:endParaRPr lang="en-GB" sz="1000" u="sng" spc="-20">
              <a:solidFill>
                <a:srgbClr val="0000E8"/>
              </a:solidFill>
              <a:uFill>
                <a:solidFill>
                  <a:srgbClr val="1F5AA4"/>
                </a:solidFill>
              </a:uFill>
              <a:latin typeface="Arial"/>
              <a:cs typeface="Arial"/>
            </a:endParaRPr>
          </a:p>
          <a:p>
            <a:pPr algn="l">
              <a:spcBef>
                <a:spcPts val="600"/>
              </a:spcBef>
            </a:pPr>
            <a:r>
              <a:rPr lang="en-US" sz="1000" spc="-10">
                <a:solidFill>
                  <a:srgbClr val="0000FF"/>
                </a:solidFill>
                <a:uFill>
                  <a:solidFill>
                    <a:srgbClr val="006FC0"/>
                  </a:solidFill>
                </a:uFill>
                <a:latin typeface="Arial"/>
                <a:cs typeface="Arial"/>
                <a:hlinkClick r:id="rId11">
                  <a:extLst>
                    <a:ext uri="{A12FA001-AC4F-418D-AE19-62706E023703}">
                      <ahyp:hlinkClr xmlns:ahyp="http://schemas.microsoft.com/office/drawing/2018/hyperlinkcolor" val="tx"/>
                    </a:ext>
                  </a:extLst>
                </a:hlinkClick>
              </a:rPr>
              <a:t>Care Certificate - eLearning for healthcare</a:t>
            </a:r>
            <a:endParaRPr lang="en-US" sz="1000" spc="-10">
              <a:solidFill>
                <a:schemeClr val="tx1"/>
              </a:solidFill>
              <a:uFill>
                <a:solidFill>
                  <a:srgbClr val="006FC0"/>
                </a:solidFill>
              </a:uFill>
              <a:latin typeface="Arial"/>
              <a:cs typeface="Arial"/>
            </a:endParaRPr>
          </a:p>
          <a:p>
            <a:pPr marL="12700" marR="5080" algn="l">
              <a:lnSpc>
                <a:spcPct val="100000"/>
              </a:lnSpc>
              <a:spcBef>
                <a:spcPts val="600"/>
              </a:spcBef>
            </a:pPr>
            <a:r>
              <a:rPr lang="en-GB" sz="1000" u="sng" spc="-10">
                <a:solidFill>
                  <a:srgbClr val="0000E8"/>
                </a:solidFill>
                <a:uFill>
                  <a:solidFill>
                    <a:srgbClr val="006FC0"/>
                  </a:solidFill>
                </a:uFill>
                <a:latin typeface="Arial"/>
                <a:cs typeface="Arial"/>
                <a:hlinkClick r:id="rId12">
                  <a:extLst>
                    <a:ext uri="{A12FA001-AC4F-418D-AE19-62706E023703}">
                      <ahyp:hlinkClr xmlns:ahyp="http://schemas.microsoft.com/office/drawing/2018/hyperlinkcolor" val="tx"/>
                    </a:ext>
                  </a:extLst>
                </a:hlinkClick>
              </a:rPr>
              <a:t>Apprenticeships</a:t>
            </a:r>
            <a:endParaRPr lang="en-GB" sz="1000" u="sng" spc="-10">
              <a:solidFill>
                <a:srgbClr val="0000E8"/>
              </a:solidFill>
              <a:uFill>
                <a:solidFill>
                  <a:srgbClr val="006FC0"/>
                </a:solidFill>
              </a:uFill>
              <a:latin typeface="Arial"/>
              <a:cs typeface="Arial"/>
            </a:endParaRPr>
          </a:p>
          <a:p>
            <a:pPr marL="12700" marR="5080" algn="l">
              <a:lnSpc>
                <a:spcPct val="100000"/>
              </a:lnSpc>
              <a:spcBef>
                <a:spcPts val="600"/>
              </a:spcBef>
            </a:pPr>
            <a:r>
              <a:rPr kumimoji="0" lang="en-GB" sz="1000" b="0" i="0" u="sng" strike="noStrike" kern="0" cap="none" spc="0" normalizeH="0" baseline="0" noProof="0">
                <a:ln>
                  <a:noFill/>
                </a:ln>
                <a:solidFill>
                  <a:srgbClr val="0000FF"/>
                </a:solidFill>
                <a:effectLst/>
                <a:uLnTx/>
                <a:uFill>
                  <a:solidFill>
                    <a:srgbClr val="1F5AA4"/>
                  </a:solidFill>
                </a:uFill>
                <a:latin typeface="Arial"/>
                <a:cs typeface="Arial"/>
                <a:hlinkClick r:id="rId13">
                  <a:extLst>
                    <a:ext uri="{A12FA001-AC4F-418D-AE19-62706E023703}">
                      <ahyp:hlinkClr xmlns:ahyp="http://schemas.microsoft.com/office/drawing/2018/hyperlinkcolor" val="tx"/>
                    </a:ext>
                  </a:extLst>
                </a:hlinkClick>
              </a:rPr>
              <a:t>Leadership and Management</a:t>
            </a:r>
            <a:r>
              <a:rPr kumimoji="0" lang="en-GB" sz="1000" b="0" i="0" u="sng" strike="noStrike" kern="0" cap="none" spc="0" normalizeH="0" baseline="0" noProof="0">
                <a:ln>
                  <a:noFill/>
                </a:ln>
                <a:solidFill>
                  <a:srgbClr val="0000FF"/>
                </a:solidFill>
                <a:effectLst/>
                <a:uLnTx/>
                <a:uFill>
                  <a:solidFill>
                    <a:srgbClr val="1F5AA4"/>
                  </a:solidFill>
                </a:uFill>
                <a:latin typeface="Arial"/>
                <a:cs typeface="Arial"/>
              </a:rPr>
              <a:t> </a:t>
            </a:r>
            <a:r>
              <a:rPr kumimoji="0" lang="en-GB" sz="1000" b="0" i="0" strike="noStrike" kern="0" cap="none" spc="0" normalizeH="0" baseline="0" noProof="0">
                <a:ln>
                  <a:noFill/>
                </a:ln>
                <a:solidFill>
                  <a:schemeClr val="tx1"/>
                </a:solidFill>
                <a:effectLst/>
                <a:uLnTx/>
                <a:uFill>
                  <a:solidFill>
                    <a:srgbClr val="1F5AA4"/>
                  </a:solidFill>
                </a:uFill>
                <a:latin typeface="Arial"/>
                <a:cs typeface="Arial"/>
              </a:rPr>
              <a:t>to support Wellbeing, Resilience and Leadership</a:t>
            </a:r>
          </a:p>
          <a:p>
            <a:pPr marL="12700" marR="5080" algn="l">
              <a:lnSpc>
                <a:spcPct val="100000"/>
              </a:lnSpc>
              <a:spcBef>
                <a:spcPts val="600"/>
              </a:spcBef>
            </a:pPr>
            <a:endParaRPr sz="1000">
              <a:solidFill>
                <a:srgbClr val="0000E8"/>
              </a:solidFill>
              <a:latin typeface="Arial"/>
              <a:cs typeface="Arial"/>
            </a:endParaRPr>
          </a:p>
        </p:txBody>
      </p:sp>
      <p:sp>
        <p:nvSpPr>
          <p:cNvPr id="22" name="object 22"/>
          <p:cNvSpPr txBox="1"/>
          <p:nvPr/>
        </p:nvSpPr>
        <p:spPr>
          <a:xfrm>
            <a:off x="5185456" y="4452904"/>
            <a:ext cx="2136775" cy="2231380"/>
          </a:xfrm>
          <a:prstGeom prst="rect">
            <a:avLst/>
          </a:prstGeom>
        </p:spPr>
        <p:txBody>
          <a:bodyPr vert="horz" wrap="square" lIns="0" tIns="88900" rIns="0" bIns="0" rtlCol="0" anchor="t">
            <a:spAutoFit/>
          </a:bodyPr>
          <a:lstStyle/>
          <a:p>
            <a:pPr marL="12700" marR="5080" indent="-4445" algn="l">
              <a:lnSpc>
                <a:spcPct val="100000"/>
              </a:lnSpc>
              <a:spcBef>
                <a:spcPts val="600"/>
              </a:spcBef>
            </a:pPr>
            <a:r>
              <a:rPr sz="1000">
                <a:solidFill>
                  <a:srgbClr val="1F2A2F"/>
                </a:solidFill>
                <a:latin typeface="Arial"/>
                <a:cs typeface="Arial"/>
              </a:rPr>
              <a:t>Enrolled</a:t>
            </a:r>
            <a:r>
              <a:rPr sz="1000" spc="-40">
                <a:solidFill>
                  <a:srgbClr val="1F2A2F"/>
                </a:solidFill>
                <a:latin typeface="Arial"/>
                <a:cs typeface="Arial"/>
              </a:rPr>
              <a:t> </a:t>
            </a:r>
            <a:r>
              <a:rPr sz="1000">
                <a:solidFill>
                  <a:srgbClr val="1F2A2F"/>
                </a:solidFill>
                <a:latin typeface="Arial"/>
                <a:cs typeface="Arial"/>
              </a:rPr>
              <a:t>in,</a:t>
            </a:r>
            <a:r>
              <a:rPr sz="1000" spc="-40">
                <a:solidFill>
                  <a:srgbClr val="1F2A2F"/>
                </a:solidFill>
                <a:latin typeface="Arial"/>
                <a:cs typeface="Arial"/>
              </a:rPr>
              <a:t> </a:t>
            </a:r>
            <a:r>
              <a:rPr sz="1000">
                <a:solidFill>
                  <a:srgbClr val="1F2A2F"/>
                </a:solidFill>
                <a:latin typeface="Arial"/>
                <a:cs typeface="Arial"/>
              </a:rPr>
              <a:t>undertaking</a:t>
            </a:r>
            <a:r>
              <a:rPr lang="en-GB" sz="1000">
                <a:solidFill>
                  <a:srgbClr val="1F2A2F"/>
                </a:solidFill>
                <a:latin typeface="Arial"/>
                <a:cs typeface="Arial"/>
              </a:rPr>
              <a:t>,</a:t>
            </a:r>
            <a:r>
              <a:rPr sz="1000" spc="-60">
                <a:solidFill>
                  <a:srgbClr val="1F2A2F"/>
                </a:solidFill>
                <a:latin typeface="Arial"/>
                <a:cs typeface="Arial"/>
              </a:rPr>
              <a:t> </a:t>
            </a:r>
            <a:r>
              <a:rPr sz="1000" spc="-25">
                <a:solidFill>
                  <a:srgbClr val="1F2A2F"/>
                </a:solidFill>
                <a:latin typeface="Arial"/>
                <a:cs typeface="Arial"/>
              </a:rPr>
              <a:t>or </a:t>
            </a:r>
            <a:r>
              <a:rPr sz="1000">
                <a:solidFill>
                  <a:srgbClr val="1F2A2F"/>
                </a:solidFill>
                <a:latin typeface="Arial"/>
                <a:cs typeface="Arial"/>
              </a:rPr>
              <a:t>qualified</a:t>
            </a:r>
            <a:r>
              <a:rPr sz="1000" spc="-20">
                <a:solidFill>
                  <a:srgbClr val="1F2A2F"/>
                </a:solidFill>
                <a:latin typeface="Arial"/>
                <a:cs typeface="Arial"/>
              </a:rPr>
              <a:t> </a:t>
            </a:r>
            <a:r>
              <a:rPr sz="1000">
                <a:solidFill>
                  <a:srgbClr val="1F2A2F"/>
                </a:solidFill>
                <a:latin typeface="Arial"/>
                <a:cs typeface="Arial"/>
              </a:rPr>
              <a:t>from</a:t>
            </a:r>
            <a:r>
              <a:rPr sz="1000" spc="-60">
                <a:solidFill>
                  <a:srgbClr val="1F2A2F"/>
                </a:solidFill>
                <a:latin typeface="Arial"/>
                <a:cs typeface="Arial"/>
              </a:rPr>
              <a:t> </a:t>
            </a:r>
            <a:r>
              <a:rPr sz="1000">
                <a:solidFill>
                  <a:srgbClr val="1F2A2F"/>
                </a:solidFill>
                <a:latin typeface="Arial"/>
                <a:cs typeface="Arial"/>
              </a:rPr>
              <a:t>appropriate</a:t>
            </a:r>
            <a:r>
              <a:rPr sz="1000" spc="-30">
                <a:solidFill>
                  <a:srgbClr val="1F2A2F"/>
                </a:solidFill>
                <a:latin typeface="Arial"/>
                <a:cs typeface="Arial"/>
              </a:rPr>
              <a:t> </a:t>
            </a:r>
            <a:r>
              <a:rPr sz="1000" spc="-10">
                <a:solidFill>
                  <a:srgbClr val="1F2A2F"/>
                </a:solidFill>
                <a:latin typeface="Arial"/>
                <a:cs typeface="Arial"/>
              </a:rPr>
              <a:t>two-</a:t>
            </a:r>
            <a:r>
              <a:rPr sz="1000" spc="-25">
                <a:solidFill>
                  <a:srgbClr val="1F2A2F"/>
                </a:solidFill>
                <a:latin typeface="Arial"/>
                <a:cs typeface="Arial"/>
              </a:rPr>
              <a:t>day </a:t>
            </a:r>
            <a:r>
              <a:rPr sz="1000">
                <a:solidFill>
                  <a:srgbClr val="1F2A2F"/>
                </a:solidFill>
                <a:latin typeface="Arial"/>
                <a:cs typeface="Arial"/>
              </a:rPr>
              <a:t>care</a:t>
            </a:r>
            <a:r>
              <a:rPr sz="1000" spc="-40">
                <a:solidFill>
                  <a:srgbClr val="1F2A2F"/>
                </a:solidFill>
                <a:latin typeface="Arial"/>
                <a:cs typeface="Arial"/>
              </a:rPr>
              <a:t> </a:t>
            </a:r>
            <a:r>
              <a:rPr sz="1000" spc="-10">
                <a:solidFill>
                  <a:srgbClr val="1F2A2F"/>
                </a:solidFill>
                <a:latin typeface="Arial"/>
                <a:cs typeface="Arial"/>
              </a:rPr>
              <a:t>co-</a:t>
            </a:r>
            <a:r>
              <a:rPr sz="1000">
                <a:solidFill>
                  <a:srgbClr val="1F2A2F"/>
                </a:solidFill>
                <a:latin typeface="Arial"/>
                <a:cs typeface="Arial"/>
              </a:rPr>
              <a:t>ordination</a:t>
            </a:r>
            <a:r>
              <a:rPr sz="1000" spc="-45">
                <a:solidFill>
                  <a:srgbClr val="1F2A2F"/>
                </a:solidFill>
                <a:latin typeface="Arial"/>
                <a:cs typeface="Arial"/>
              </a:rPr>
              <a:t> </a:t>
            </a:r>
            <a:r>
              <a:rPr sz="1000" spc="-10">
                <a:solidFill>
                  <a:srgbClr val="1F2A2F"/>
                </a:solidFill>
                <a:latin typeface="Arial"/>
                <a:cs typeface="Arial"/>
              </a:rPr>
              <a:t>training</a:t>
            </a:r>
            <a:r>
              <a:rPr lang="en-GB" sz="1000" spc="-10">
                <a:solidFill>
                  <a:srgbClr val="1F2A2F"/>
                </a:solidFill>
                <a:latin typeface="Arial"/>
                <a:cs typeface="Arial"/>
              </a:rPr>
              <a:t> </a:t>
            </a:r>
            <a:r>
              <a:rPr sz="1000" u="sng">
                <a:solidFill>
                  <a:srgbClr val="0000E8"/>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as</a:t>
            </a:r>
            <a:r>
              <a:rPr sz="1000" u="sng" spc="-25">
                <a:solidFill>
                  <a:srgbClr val="0000E8"/>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 </a:t>
            </a:r>
            <a:r>
              <a:rPr sz="1000" u="sng">
                <a:solidFill>
                  <a:srgbClr val="0000E8"/>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accredited</a:t>
            </a:r>
            <a:r>
              <a:rPr sz="1000" u="sng" spc="-40">
                <a:solidFill>
                  <a:srgbClr val="0000E8"/>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 </a:t>
            </a:r>
            <a:r>
              <a:rPr sz="1000" u="sng">
                <a:solidFill>
                  <a:srgbClr val="0000E8"/>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by</a:t>
            </a:r>
            <a:r>
              <a:rPr sz="1000" u="sng" spc="-20">
                <a:solidFill>
                  <a:srgbClr val="0000E8"/>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 </a:t>
            </a:r>
            <a:r>
              <a:rPr sz="1000" u="sng" spc="-25">
                <a:solidFill>
                  <a:srgbClr val="0000E8"/>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the</a:t>
            </a:r>
            <a:r>
              <a:rPr sz="1000" spc="-25">
                <a:solidFill>
                  <a:srgbClr val="0000E8"/>
                </a:solidFill>
                <a:latin typeface="Arial"/>
                <a:cs typeface="Arial"/>
              </a:rPr>
              <a:t> </a:t>
            </a:r>
            <a:r>
              <a:rPr sz="1000" u="sng" spc="-10">
                <a:solidFill>
                  <a:srgbClr val="0000E8"/>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Personalised</a:t>
            </a:r>
            <a:r>
              <a:rPr sz="1000" u="sng" spc="5">
                <a:solidFill>
                  <a:srgbClr val="0000E8"/>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 </a:t>
            </a:r>
            <a:r>
              <a:rPr sz="1000" u="sng">
                <a:solidFill>
                  <a:srgbClr val="0000E8"/>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Care</a:t>
            </a:r>
            <a:r>
              <a:rPr sz="1000" u="sng" spc="-5">
                <a:solidFill>
                  <a:srgbClr val="0000E8"/>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 </a:t>
            </a:r>
            <a:r>
              <a:rPr sz="1000" u="sng" spc="-10">
                <a:solidFill>
                  <a:srgbClr val="0000E8"/>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Institute</a:t>
            </a:r>
            <a:r>
              <a:rPr lang="en-GB" sz="1000" u="sng" spc="-10">
                <a:solidFill>
                  <a:srgbClr val="0000E8"/>
                </a:solidFill>
                <a:uFill>
                  <a:solidFill>
                    <a:srgbClr val="1F5AA4"/>
                  </a:solidFill>
                </a:uFill>
                <a:latin typeface="Arial"/>
                <a:cs typeface="Arial"/>
              </a:rPr>
              <a:t> </a:t>
            </a:r>
            <a:r>
              <a:rPr sz="1000">
                <a:solidFill>
                  <a:srgbClr val="1F2A2F"/>
                </a:solidFill>
                <a:latin typeface="Arial"/>
                <a:cs typeface="Arial"/>
              </a:rPr>
              <a:t>Accredited</a:t>
            </a:r>
            <a:r>
              <a:rPr sz="1000" spc="-75">
                <a:solidFill>
                  <a:srgbClr val="1F2A2F"/>
                </a:solidFill>
                <a:latin typeface="Arial"/>
                <a:cs typeface="Arial"/>
              </a:rPr>
              <a:t> </a:t>
            </a:r>
            <a:r>
              <a:rPr sz="1000">
                <a:solidFill>
                  <a:srgbClr val="1F2A2F"/>
                </a:solidFill>
                <a:latin typeface="Arial"/>
                <a:cs typeface="Arial"/>
              </a:rPr>
              <a:t>eLearning</a:t>
            </a:r>
            <a:r>
              <a:rPr sz="1000" spc="-45">
                <a:solidFill>
                  <a:srgbClr val="1F2A2F"/>
                </a:solidFill>
                <a:latin typeface="Arial"/>
                <a:cs typeface="Arial"/>
              </a:rPr>
              <a:t> </a:t>
            </a:r>
            <a:r>
              <a:rPr sz="1000" spc="-10">
                <a:solidFill>
                  <a:srgbClr val="1F2A2F"/>
                </a:solidFill>
                <a:latin typeface="Arial"/>
                <a:cs typeface="Arial"/>
              </a:rPr>
              <a:t>completed </a:t>
            </a:r>
            <a:r>
              <a:rPr sz="1000">
                <a:solidFill>
                  <a:srgbClr val="1F2A2F"/>
                </a:solidFill>
                <a:latin typeface="Arial"/>
                <a:cs typeface="Arial"/>
              </a:rPr>
              <a:t>in</a:t>
            </a:r>
            <a:r>
              <a:rPr sz="1000" spc="-35">
                <a:solidFill>
                  <a:srgbClr val="1F2A2F"/>
                </a:solidFill>
                <a:latin typeface="Arial"/>
                <a:cs typeface="Arial"/>
              </a:rPr>
              <a:t> </a:t>
            </a:r>
            <a:r>
              <a:rPr sz="1000">
                <a:solidFill>
                  <a:srgbClr val="1F2A2F"/>
                </a:solidFill>
                <a:latin typeface="Arial"/>
                <a:cs typeface="Arial"/>
              </a:rPr>
              <a:t>personalised</a:t>
            </a:r>
            <a:r>
              <a:rPr sz="1000" spc="-30">
                <a:solidFill>
                  <a:srgbClr val="1F2A2F"/>
                </a:solidFill>
                <a:latin typeface="Arial"/>
                <a:cs typeface="Arial"/>
              </a:rPr>
              <a:t> </a:t>
            </a:r>
            <a:r>
              <a:rPr sz="1000">
                <a:solidFill>
                  <a:srgbClr val="1F2A2F"/>
                </a:solidFill>
                <a:latin typeface="Arial"/>
                <a:cs typeface="Arial"/>
              </a:rPr>
              <a:t>care</a:t>
            </a:r>
            <a:r>
              <a:rPr sz="1000" spc="-50">
                <a:solidFill>
                  <a:srgbClr val="1F2A2F"/>
                </a:solidFill>
                <a:latin typeface="Arial"/>
                <a:cs typeface="Arial"/>
              </a:rPr>
              <a:t> </a:t>
            </a:r>
            <a:r>
              <a:rPr sz="1000" spc="-25">
                <a:solidFill>
                  <a:srgbClr val="1F2A2F"/>
                </a:solidFill>
                <a:latin typeface="Arial"/>
                <a:cs typeface="Arial"/>
              </a:rPr>
              <a:t>and </a:t>
            </a:r>
            <a:r>
              <a:rPr sz="1000">
                <a:solidFill>
                  <a:srgbClr val="1F2A2F"/>
                </a:solidFill>
                <a:latin typeface="Arial"/>
                <a:cs typeface="Arial"/>
              </a:rPr>
              <a:t>support</a:t>
            </a:r>
            <a:r>
              <a:rPr sz="1000" spc="-65">
                <a:solidFill>
                  <a:srgbClr val="1F2A2F"/>
                </a:solidFill>
                <a:latin typeface="Arial"/>
                <a:cs typeface="Arial"/>
              </a:rPr>
              <a:t> </a:t>
            </a:r>
            <a:r>
              <a:rPr sz="1000">
                <a:solidFill>
                  <a:srgbClr val="1F2A2F"/>
                </a:solidFill>
                <a:latin typeface="Arial"/>
                <a:cs typeface="Arial"/>
              </a:rPr>
              <a:t>planning</a:t>
            </a:r>
            <a:r>
              <a:rPr sz="1000" spc="-30">
                <a:solidFill>
                  <a:srgbClr val="1F2A2F"/>
                </a:solidFill>
                <a:latin typeface="Arial"/>
                <a:cs typeface="Arial"/>
              </a:rPr>
              <a:t> </a:t>
            </a:r>
            <a:r>
              <a:rPr sz="1000" spc="-25">
                <a:solidFill>
                  <a:srgbClr val="1F2A2F"/>
                </a:solidFill>
                <a:latin typeface="Arial"/>
                <a:cs typeface="Arial"/>
              </a:rPr>
              <a:t>and</a:t>
            </a:r>
            <a:r>
              <a:rPr lang="en-GB" sz="1000" spc="-25">
                <a:solidFill>
                  <a:srgbClr val="1F2A2F"/>
                </a:solidFill>
                <a:latin typeface="Arial"/>
                <a:cs typeface="Arial"/>
              </a:rPr>
              <a:t> </a:t>
            </a:r>
            <a:r>
              <a:rPr sz="1000">
                <a:solidFill>
                  <a:srgbClr val="1F2A2F"/>
                </a:solidFill>
                <a:latin typeface="Arial"/>
                <a:cs typeface="Arial"/>
              </a:rPr>
              <a:t>shared</a:t>
            </a:r>
            <a:r>
              <a:rPr sz="1000" spc="-70">
                <a:solidFill>
                  <a:srgbClr val="1F2A2F"/>
                </a:solidFill>
                <a:latin typeface="Arial"/>
                <a:cs typeface="Arial"/>
              </a:rPr>
              <a:t> </a:t>
            </a:r>
            <a:r>
              <a:rPr sz="1000">
                <a:solidFill>
                  <a:srgbClr val="1F2A2F"/>
                </a:solidFill>
                <a:latin typeface="Arial"/>
                <a:cs typeface="Arial"/>
              </a:rPr>
              <a:t>decision</a:t>
            </a:r>
            <a:r>
              <a:rPr sz="1000" spc="-40">
                <a:solidFill>
                  <a:srgbClr val="1F2A2F"/>
                </a:solidFill>
                <a:latin typeface="Arial"/>
                <a:cs typeface="Arial"/>
              </a:rPr>
              <a:t> </a:t>
            </a:r>
            <a:r>
              <a:rPr sz="1000" spc="-10">
                <a:solidFill>
                  <a:srgbClr val="1F2A2F"/>
                </a:solidFill>
                <a:latin typeface="Arial"/>
                <a:cs typeface="Arial"/>
              </a:rPr>
              <a:t>making</a:t>
            </a:r>
          </a:p>
          <a:p>
            <a:pPr algn="l"/>
            <a:r>
              <a:rPr lang="en-GB" sz="1000" spc="-10">
                <a:solidFill>
                  <a:srgbClr val="1F2A2F"/>
                </a:solidFill>
                <a:latin typeface="Arial"/>
                <a:cs typeface="Arial"/>
                <a:hlinkClick r:id="rId14"/>
              </a:rPr>
              <a:t>Accredited Training Menu - Personalised Care Institute</a:t>
            </a:r>
            <a:endParaRPr lang="en-GB" sz="1000" spc="-10">
              <a:solidFill>
                <a:srgbClr val="1F2A2F"/>
              </a:solidFill>
              <a:latin typeface="Arial"/>
              <a:cs typeface="Arial"/>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rgbClr val="000000"/>
                </a:solidFill>
                <a:effectLst/>
                <a:uLnTx/>
                <a:uFillTx/>
                <a:latin typeface="Arial"/>
                <a:cs typeface="Segoe UI"/>
              </a:rPr>
              <a:t>Or access our STH A-Z</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rgbClr val="000000"/>
                </a:solidFill>
                <a:effectLst/>
                <a:uLnTx/>
                <a:uFillTx/>
                <a:latin typeface="Arial"/>
                <a:cs typeface="Segoe UI"/>
              </a:rPr>
              <a:t>Training &amp; Webinars</a:t>
            </a:r>
            <a:endParaRPr kumimoji="0" lang="en-GB" sz="1000" b="0" i="0" u="none" strike="noStrike" kern="0" cap="none" spc="0" normalizeH="0" baseline="0" noProof="0">
              <a:ln>
                <a:noFill/>
              </a:ln>
              <a:solidFill>
                <a:sysClr val="windowText" lastClr="000000"/>
              </a:solidFill>
              <a:effectLst/>
              <a:uLnTx/>
              <a:uFillTx/>
            </a:endParaRPr>
          </a:p>
          <a:p>
            <a:pPr marL="0" marR="0" lvl="0" indent="0" algn="l" defTabSz="914400" rtl="0" eaLnBrk="1" fontAlgn="auto" latinLnBrk="0" hangingPunct="1">
              <a:lnSpc>
                <a:spcPts val="1125"/>
              </a:lnSpc>
              <a:spcBef>
                <a:spcPts val="0"/>
              </a:spcBef>
              <a:spcAft>
                <a:spcPts val="0"/>
              </a:spcAft>
              <a:buClrTx/>
              <a:buSzTx/>
              <a:buFontTx/>
              <a:buNone/>
              <a:tabLst/>
              <a:defRPr/>
            </a:pPr>
            <a:r>
              <a:rPr kumimoji="0" lang="en-GB" sz="1000" b="0" i="0" u="sng" strike="noStrike" kern="0" cap="none" spc="0" normalizeH="0" baseline="0" noProof="0">
                <a:ln>
                  <a:noFill/>
                </a:ln>
                <a:solidFill>
                  <a:srgbClr val="0000E8"/>
                </a:solidFill>
                <a:effectLst/>
                <a:uLnTx/>
                <a:uFillTx/>
                <a:latin typeface="Arial"/>
                <a:cs typeface="Segoe UI"/>
                <a:hlinkClick r:id="rId15">
                  <a:extLst>
                    <a:ext uri="{A12FA001-AC4F-418D-AE19-62706E023703}">
                      <ahyp:hlinkClr xmlns:ahyp="http://schemas.microsoft.com/office/drawing/2018/hyperlinkcolor" val="tx"/>
                    </a:ext>
                  </a:extLst>
                </a:hlinkClick>
              </a:rPr>
              <a:t>Surrey Training Hub Courses</a:t>
            </a:r>
            <a:endParaRPr kumimoji="0" lang="en-GB" sz="1000" b="0" i="0" u="sng" strike="noStrike" kern="0" cap="none" spc="0" normalizeH="0" baseline="0" noProof="0">
              <a:ln>
                <a:noFill/>
              </a:ln>
              <a:solidFill>
                <a:srgbClr val="0000E8"/>
              </a:solidFill>
              <a:effectLst/>
              <a:uLnTx/>
              <a:uFillTx/>
              <a:latin typeface="Arial"/>
              <a:cs typeface="Segoe UI"/>
            </a:endParaRPr>
          </a:p>
          <a:p>
            <a:pPr algn="l"/>
            <a:endParaRPr lang="en-GB" sz="1000">
              <a:latin typeface="Arial"/>
              <a:cs typeface="Arial"/>
            </a:endParaRPr>
          </a:p>
          <a:p>
            <a:pPr algn="l"/>
            <a:endParaRPr lang="en-GB" sz="1000">
              <a:latin typeface="Arial"/>
              <a:cs typeface="Arial"/>
            </a:endParaRPr>
          </a:p>
        </p:txBody>
      </p:sp>
      <p:sp>
        <p:nvSpPr>
          <p:cNvPr id="23" name="object 23"/>
          <p:cNvSpPr txBox="1"/>
          <p:nvPr/>
        </p:nvSpPr>
        <p:spPr>
          <a:xfrm>
            <a:off x="2682941" y="2567678"/>
            <a:ext cx="2317068" cy="4180312"/>
          </a:xfrm>
          <a:prstGeom prst="rect">
            <a:avLst/>
          </a:prstGeom>
        </p:spPr>
        <p:txBody>
          <a:bodyPr vert="horz" wrap="square" lIns="0" tIns="13335" rIns="0" bIns="0" rtlCol="0" anchor="t">
            <a:spAutoFit/>
          </a:bodyPr>
          <a:lstStyle/>
          <a:p>
            <a:pPr marL="12700" marR="5080" algn="l">
              <a:spcBef>
                <a:spcPts val="105"/>
              </a:spcBef>
            </a:pPr>
            <a:r>
              <a:rPr lang="en-US" sz="1000" spc="-10">
                <a:solidFill>
                  <a:schemeClr val="tx1"/>
                </a:solidFill>
                <a:latin typeface="Arial"/>
                <a:cs typeface="Arial"/>
              </a:rPr>
              <a:t>Recommended 1-year minimum (reception experience or equivalent experience)</a:t>
            </a:r>
            <a:endParaRPr lang="en-US" sz="1000">
              <a:solidFill>
                <a:schemeClr val="tx1"/>
              </a:solidFill>
              <a:latin typeface="Arial"/>
              <a:cs typeface="Arial"/>
            </a:endParaRPr>
          </a:p>
          <a:p>
            <a:pPr marL="12700" marR="5080" algn="l">
              <a:spcBef>
                <a:spcPts val="105"/>
              </a:spcBef>
            </a:pPr>
            <a:r>
              <a:rPr lang="en-GB" sz="1000" spc="-10">
                <a:solidFill>
                  <a:srgbClr val="202C3A"/>
                </a:solidFill>
                <a:latin typeface="Arial"/>
                <a:cs typeface="Arial"/>
                <a:hlinkClick r:id="rId16"/>
              </a:rPr>
              <a:t>Receptionists in Primary Care - Practice Index Training</a:t>
            </a:r>
            <a:r>
              <a:rPr lang="en-GB" sz="1000" spc="-10">
                <a:solidFill>
                  <a:srgbClr val="000000"/>
                </a:solidFill>
                <a:latin typeface="Arial"/>
                <a:cs typeface="Arial"/>
              </a:rPr>
              <a:t> include </a:t>
            </a:r>
            <a:r>
              <a:rPr lang="en-GB" sz="1000" spc="-10">
                <a:solidFill>
                  <a:schemeClr val="tx1"/>
                </a:solidFill>
                <a:latin typeface="Arial"/>
                <a:cs typeface="Arial"/>
              </a:rPr>
              <a:t>specific training courses in:</a:t>
            </a:r>
          </a:p>
          <a:p>
            <a:pPr marL="171450" indent="-171450" algn="l">
              <a:spcBef>
                <a:spcPts val="800"/>
              </a:spcBef>
              <a:buFont typeface="Arial" panose="020B0604020202020204" pitchFamily="34" charset="0"/>
              <a:buChar char="•"/>
            </a:pPr>
            <a:r>
              <a:rPr lang="en-US" sz="1000" spc="-10">
                <a:solidFill>
                  <a:schemeClr val="tx1"/>
                </a:solidFill>
                <a:latin typeface="Arial"/>
                <a:cs typeface="Arial"/>
              </a:rPr>
              <a:t>Reception Master Classes</a:t>
            </a:r>
            <a:endParaRPr lang="en-US" sz="1000">
              <a:solidFill>
                <a:schemeClr val="tx1"/>
              </a:solidFill>
              <a:latin typeface="Arial"/>
              <a:cs typeface="Arial"/>
            </a:endParaRPr>
          </a:p>
          <a:p>
            <a:pPr marL="171450" indent="-171450" algn="l">
              <a:spcBef>
                <a:spcPts val="795"/>
              </a:spcBef>
              <a:buFont typeface="Arial" panose="020B0604020202020204" pitchFamily="34" charset="0"/>
              <a:buChar char="•"/>
            </a:pPr>
            <a:r>
              <a:rPr lang="en-US" sz="1000" spc="-10">
                <a:solidFill>
                  <a:schemeClr val="tx1"/>
                </a:solidFill>
                <a:latin typeface="Arial"/>
                <a:cs typeface="Arial"/>
              </a:rPr>
              <a:t>Taking Control of the</a:t>
            </a:r>
            <a:endParaRPr lang="en-US" sz="1000">
              <a:solidFill>
                <a:schemeClr val="tx1"/>
              </a:solidFill>
              <a:latin typeface="Arial"/>
              <a:cs typeface="Arial"/>
            </a:endParaRPr>
          </a:p>
          <a:p>
            <a:pPr marL="172085" indent="-171450" algn="l">
              <a:buFont typeface="Arial" panose="020B0604020202020204" pitchFamily="34" charset="0"/>
              <a:buChar char="•"/>
            </a:pPr>
            <a:r>
              <a:rPr lang="en-US" sz="1000" spc="-10">
                <a:solidFill>
                  <a:schemeClr val="tx1"/>
                </a:solidFill>
                <a:latin typeface="Arial"/>
                <a:cs typeface="Arial"/>
              </a:rPr>
              <a:t>Customer Conversation</a:t>
            </a:r>
            <a:endParaRPr lang="en-US" sz="1000">
              <a:solidFill>
                <a:schemeClr val="tx1"/>
              </a:solidFill>
              <a:latin typeface="Arial"/>
              <a:cs typeface="Arial"/>
            </a:endParaRPr>
          </a:p>
          <a:p>
            <a:pPr marL="172085" indent="-171450" algn="l">
              <a:buFont typeface="Arial" panose="020B0604020202020204" pitchFamily="34" charset="0"/>
              <a:buChar char="•"/>
            </a:pPr>
            <a:r>
              <a:rPr lang="en-US" sz="1000" spc="-10">
                <a:solidFill>
                  <a:schemeClr val="tx1"/>
                </a:solidFill>
                <a:latin typeface="Arial"/>
                <a:cs typeface="Arial"/>
              </a:rPr>
              <a:t>Conflict Resolution </a:t>
            </a:r>
          </a:p>
          <a:p>
            <a:pPr marL="172085" indent="-171450" algn="l">
              <a:buFont typeface="Arial" panose="020B0604020202020204" pitchFamily="34" charset="0"/>
              <a:buChar char="•"/>
            </a:pPr>
            <a:r>
              <a:rPr lang="en-US" sz="1000" spc="-10">
                <a:solidFill>
                  <a:schemeClr val="tx1"/>
                </a:solidFill>
                <a:latin typeface="Arial"/>
                <a:cs typeface="Arial"/>
              </a:rPr>
              <a:t>Resolving telephone conflict </a:t>
            </a:r>
          </a:p>
          <a:p>
            <a:pPr marL="172085" indent="-171450" algn="l">
              <a:buFont typeface="Arial" panose="020B0604020202020204" pitchFamily="34" charset="0"/>
              <a:buChar char="•"/>
            </a:pPr>
            <a:r>
              <a:rPr lang="en-US" sz="1000" spc="-10">
                <a:solidFill>
                  <a:schemeClr val="tx1"/>
                </a:solidFill>
                <a:latin typeface="Arial"/>
                <a:cs typeface="Arial"/>
              </a:rPr>
              <a:t>Telephone Signposting</a:t>
            </a:r>
          </a:p>
          <a:p>
            <a:pPr algn="l"/>
            <a:r>
              <a:rPr lang="en-US" sz="1000" spc="-10">
                <a:solidFill>
                  <a:schemeClr val="tx1"/>
                </a:solidFill>
                <a:latin typeface="Arial"/>
                <a:cs typeface="Arial"/>
              </a:rPr>
              <a:t>      and Triage for Receptionists</a:t>
            </a:r>
          </a:p>
          <a:p>
            <a:pPr algn="l"/>
            <a:r>
              <a:rPr lang="en-US" sz="1000" spc="-10">
                <a:solidFill>
                  <a:schemeClr val="tx1"/>
                </a:solidFill>
                <a:latin typeface="Arial"/>
                <a:cs typeface="Arial"/>
              </a:rPr>
              <a:t>      and HCSWs</a:t>
            </a:r>
            <a:endParaRPr lang="en-US" sz="1000">
              <a:solidFill>
                <a:schemeClr val="tx1"/>
              </a:solidFill>
              <a:latin typeface="Arial"/>
              <a:cs typeface="Arial"/>
            </a:endParaRPr>
          </a:p>
          <a:p>
            <a:pPr marL="171450" indent="-171450" algn="l">
              <a:buFont typeface="Arial" panose="020B0604020202020204" pitchFamily="34" charset="0"/>
              <a:buChar char="•"/>
            </a:pPr>
            <a:r>
              <a:rPr lang="en-US" sz="1000" spc="-10">
                <a:solidFill>
                  <a:schemeClr val="tx1"/>
                </a:solidFill>
                <a:latin typeface="Arial"/>
                <a:cs typeface="Arial"/>
              </a:rPr>
              <a:t>QOF training for receptionists / medical secretaries </a:t>
            </a:r>
          </a:p>
          <a:p>
            <a:pPr algn="l">
              <a:lnSpc>
                <a:spcPts val="1050"/>
              </a:lnSpc>
            </a:pPr>
            <a:endParaRPr lang="en-US" sz="1000" spc="-10">
              <a:solidFill>
                <a:schemeClr val="tx1"/>
              </a:solidFill>
              <a:latin typeface="Arial"/>
              <a:cs typeface="Arial"/>
            </a:endParaRPr>
          </a:p>
          <a:p>
            <a:pPr algn="l">
              <a:lnSpc>
                <a:spcPts val="1050"/>
              </a:lnSpc>
            </a:pPr>
            <a:r>
              <a:rPr lang="en-US" sz="1000" spc="-10">
                <a:solidFill>
                  <a:schemeClr val="tx1"/>
                </a:solidFill>
                <a:latin typeface="Arial"/>
                <a:cs typeface="Arial"/>
              </a:rPr>
              <a:t>Training can also be accessed through the </a:t>
            </a:r>
            <a:r>
              <a:rPr lang="en-US" sz="1000" spc="-10">
                <a:solidFill>
                  <a:schemeClr val="tx1"/>
                </a:solidFill>
                <a:latin typeface="Arial"/>
                <a:cs typeface="Arial"/>
                <a:hlinkClick r:id="rId17"/>
              </a:rPr>
              <a:t>LMC</a:t>
            </a:r>
            <a:endParaRPr lang="en-US" sz="1000" spc="-10">
              <a:solidFill>
                <a:schemeClr val="tx1"/>
              </a:solidFill>
              <a:latin typeface="Arial"/>
              <a:cs typeface="Arial"/>
            </a:endParaRPr>
          </a:p>
          <a:p>
            <a:pPr algn="l">
              <a:lnSpc>
                <a:spcPts val="1050"/>
              </a:lnSpc>
            </a:pPr>
            <a:endParaRPr lang="en-US" sz="1000" spc="-10">
              <a:solidFill>
                <a:schemeClr val="tx1"/>
              </a:solidFill>
              <a:latin typeface="Arial"/>
              <a:cs typeface="Arial"/>
            </a:endParaRPr>
          </a:p>
          <a:p>
            <a:pPr marL="103505" marR="95250" algn="l">
              <a:lnSpc>
                <a:spcPct val="160900"/>
              </a:lnSpc>
              <a:spcBef>
                <a:spcPts val="5"/>
              </a:spcBef>
            </a:pPr>
            <a:endParaRPr lang="en-GB" sz="1000" spc="-10">
              <a:solidFill>
                <a:srgbClr val="0000E8"/>
              </a:solidFill>
              <a:latin typeface="Arial"/>
              <a:cs typeface="Arial"/>
            </a:endParaRPr>
          </a:p>
          <a:p>
            <a:pPr marL="103505" marR="95250" algn="ctr">
              <a:lnSpc>
                <a:spcPct val="160900"/>
              </a:lnSpc>
              <a:spcBef>
                <a:spcPts val="5"/>
              </a:spcBef>
            </a:pPr>
            <a:endParaRPr lang="en-GB" sz="950" spc="-10">
              <a:solidFill>
                <a:srgbClr val="0000E8"/>
              </a:solidFill>
              <a:latin typeface="Arial"/>
              <a:cs typeface="Arial"/>
            </a:endParaRPr>
          </a:p>
          <a:p>
            <a:pPr marL="103505" marR="95250" algn="ctr">
              <a:lnSpc>
                <a:spcPct val="160900"/>
              </a:lnSpc>
              <a:spcBef>
                <a:spcPts val="5"/>
              </a:spcBef>
            </a:pPr>
            <a:endParaRPr lang="en-GB" sz="1100" spc="-10">
              <a:solidFill>
                <a:srgbClr val="202C3A"/>
              </a:solidFill>
              <a:latin typeface="Calibri"/>
              <a:ea typeface="Calibri"/>
              <a:cs typeface="Calibri"/>
            </a:endParaRPr>
          </a:p>
          <a:p>
            <a:pPr marL="21590" marR="13970" algn="ctr">
              <a:spcBef>
                <a:spcPts val="105"/>
              </a:spcBef>
            </a:pPr>
            <a:endParaRPr lang="en-GB" sz="1000" spc="-10">
              <a:solidFill>
                <a:srgbClr val="202C3A"/>
              </a:solidFill>
              <a:latin typeface="Arial"/>
              <a:ea typeface="Calibri"/>
              <a:cs typeface="Arial"/>
            </a:endParaRPr>
          </a:p>
        </p:txBody>
      </p:sp>
      <p:sp>
        <p:nvSpPr>
          <p:cNvPr id="24" name="object 24"/>
          <p:cNvSpPr txBox="1"/>
          <p:nvPr/>
        </p:nvSpPr>
        <p:spPr>
          <a:xfrm>
            <a:off x="9774674" y="2567736"/>
            <a:ext cx="2175510" cy="3245119"/>
          </a:xfrm>
          <a:prstGeom prst="rect">
            <a:avLst/>
          </a:prstGeom>
        </p:spPr>
        <p:txBody>
          <a:bodyPr vert="horz" wrap="square" lIns="0" tIns="13335" rIns="0" bIns="0" rtlCol="0" anchor="t">
            <a:spAutoFit/>
          </a:bodyPr>
          <a:lstStyle/>
          <a:p>
            <a:pPr marL="172720" indent="-171450" algn="l">
              <a:lnSpc>
                <a:spcPct val="100000"/>
              </a:lnSpc>
              <a:spcBef>
                <a:spcPts val="600"/>
              </a:spcBef>
              <a:buFont typeface="Arial" panose="020B0604020202020204" pitchFamily="34" charset="0"/>
              <a:buChar char="•"/>
            </a:pPr>
            <a:r>
              <a:rPr lang="en-GB" sz="1000">
                <a:solidFill>
                  <a:schemeClr val="tx1"/>
                </a:solidFill>
                <a:latin typeface="Arial"/>
                <a:cs typeface="Arial"/>
              </a:rPr>
              <a:t>Provides co-ordination and navigation through the health and care systems</a:t>
            </a:r>
          </a:p>
          <a:p>
            <a:pPr marL="172720" indent="-171450" algn="l">
              <a:lnSpc>
                <a:spcPct val="100000"/>
              </a:lnSpc>
              <a:spcBef>
                <a:spcPts val="600"/>
              </a:spcBef>
              <a:buFont typeface="Arial" panose="020B0604020202020204" pitchFamily="34" charset="0"/>
              <a:buChar char="•"/>
            </a:pPr>
            <a:r>
              <a:rPr sz="1000">
                <a:solidFill>
                  <a:schemeClr val="tx1"/>
                </a:solidFill>
                <a:latin typeface="Arial"/>
                <a:cs typeface="Arial"/>
              </a:rPr>
              <a:t>Facilitates</a:t>
            </a:r>
            <a:r>
              <a:rPr sz="1000" spc="-55">
                <a:solidFill>
                  <a:schemeClr val="tx1"/>
                </a:solidFill>
                <a:latin typeface="Arial"/>
                <a:cs typeface="Arial"/>
              </a:rPr>
              <a:t> </a:t>
            </a:r>
            <a:r>
              <a:rPr sz="1000">
                <a:solidFill>
                  <a:schemeClr val="tx1"/>
                </a:solidFill>
                <a:latin typeface="Arial"/>
                <a:cs typeface="Arial"/>
              </a:rPr>
              <a:t>joint</a:t>
            </a:r>
            <a:r>
              <a:rPr sz="1000" spc="-45">
                <a:solidFill>
                  <a:schemeClr val="tx1"/>
                </a:solidFill>
                <a:latin typeface="Arial"/>
                <a:cs typeface="Arial"/>
              </a:rPr>
              <a:t> </a:t>
            </a:r>
            <a:r>
              <a:rPr sz="1000">
                <a:solidFill>
                  <a:schemeClr val="tx1"/>
                </a:solidFill>
                <a:latin typeface="Arial"/>
                <a:cs typeface="Arial"/>
              </a:rPr>
              <a:t>working</a:t>
            </a:r>
            <a:r>
              <a:rPr sz="1000" spc="-40">
                <a:solidFill>
                  <a:schemeClr val="tx1"/>
                </a:solidFill>
                <a:latin typeface="Arial"/>
                <a:cs typeface="Arial"/>
              </a:rPr>
              <a:t> </a:t>
            </a:r>
            <a:r>
              <a:rPr sz="1000" spc="-10">
                <a:solidFill>
                  <a:schemeClr val="tx1"/>
                </a:solidFill>
                <a:latin typeface="Arial"/>
                <a:cs typeface="Arial"/>
              </a:rPr>
              <a:t>across</a:t>
            </a:r>
            <a:endParaRPr lang="en-GB" sz="1000" spc="-10">
              <a:solidFill>
                <a:schemeClr val="tx1"/>
              </a:solidFill>
              <a:latin typeface="Arial"/>
              <a:cs typeface="Arial"/>
            </a:endParaRPr>
          </a:p>
          <a:p>
            <a:pPr marL="635" algn="l">
              <a:lnSpc>
                <a:spcPct val="100000"/>
              </a:lnSpc>
            </a:pPr>
            <a:r>
              <a:rPr lang="en-GB" sz="1000" spc="-10">
                <a:solidFill>
                  <a:schemeClr val="tx1"/>
                </a:solidFill>
                <a:latin typeface="Arial"/>
                <a:cs typeface="Arial"/>
              </a:rPr>
              <a:t>     </a:t>
            </a:r>
            <a:r>
              <a:rPr sz="1000">
                <a:solidFill>
                  <a:schemeClr val="tx1"/>
                </a:solidFill>
                <a:latin typeface="Arial"/>
                <a:cs typeface="Arial"/>
              </a:rPr>
              <a:t>organisations</a:t>
            </a:r>
            <a:r>
              <a:rPr sz="1000" spc="-45">
                <a:solidFill>
                  <a:schemeClr val="tx1"/>
                </a:solidFill>
                <a:latin typeface="Arial"/>
                <a:cs typeface="Arial"/>
              </a:rPr>
              <a:t> </a:t>
            </a:r>
            <a:r>
              <a:rPr sz="1000">
                <a:solidFill>
                  <a:schemeClr val="tx1"/>
                </a:solidFill>
                <a:latin typeface="Arial"/>
                <a:cs typeface="Arial"/>
              </a:rPr>
              <a:t>and</a:t>
            </a:r>
            <a:r>
              <a:rPr sz="1000" spc="-35">
                <a:solidFill>
                  <a:schemeClr val="tx1"/>
                </a:solidFill>
                <a:latin typeface="Arial"/>
                <a:cs typeface="Arial"/>
              </a:rPr>
              <a:t> </a:t>
            </a:r>
            <a:r>
              <a:rPr sz="1000" spc="-20">
                <a:solidFill>
                  <a:schemeClr val="tx1"/>
                </a:solidFill>
                <a:latin typeface="Arial"/>
                <a:cs typeface="Arial"/>
              </a:rPr>
              <a:t>MDTs</a:t>
            </a:r>
            <a:endParaRPr sz="1000">
              <a:solidFill>
                <a:schemeClr val="tx1"/>
              </a:solidFill>
              <a:latin typeface="Arial"/>
              <a:cs typeface="Arial"/>
            </a:endParaRPr>
          </a:p>
          <a:p>
            <a:pPr marL="171450" marR="33020" indent="-171450" algn="l">
              <a:lnSpc>
                <a:spcPct val="100000"/>
              </a:lnSpc>
              <a:buFont typeface="Arial" panose="020B0604020202020204" pitchFamily="34" charset="0"/>
              <a:buChar char="•"/>
            </a:pPr>
            <a:r>
              <a:rPr sz="1000">
                <a:solidFill>
                  <a:schemeClr val="tx1"/>
                </a:solidFill>
                <a:latin typeface="Arial"/>
                <a:cs typeface="Arial"/>
              </a:rPr>
              <a:t>Makes</a:t>
            </a:r>
            <a:r>
              <a:rPr sz="1000" spc="-45">
                <a:solidFill>
                  <a:schemeClr val="tx1"/>
                </a:solidFill>
                <a:latin typeface="Arial"/>
                <a:cs typeface="Arial"/>
              </a:rPr>
              <a:t> </a:t>
            </a:r>
            <a:r>
              <a:rPr sz="1000">
                <a:solidFill>
                  <a:schemeClr val="tx1"/>
                </a:solidFill>
                <a:latin typeface="Arial"/>
                <a:cs typeface="Arial"/>
              </a:rPr>
              <a:t>referrals</a:t>
            </a:r>
            <a:r>
              <a:rPr sz="1000" spc="-30">
                <a:solidFill>
                  <a:schemeClr val="tx1"/>
                </a:solidFill>
                <a:latin typeface="Arial"/>
                <a:cs typeface="Arial"/>
              </a:rPr>
              <a:t> </a:t>
            </a:r>
            <a:r>
              <a:rPr sz="1000">
                <a:solidFill>
                  <a:schemeClr val="tx1"/>
                </a:solidFill>
                <a:latin typeface="Arial"/>
                <a:cs typeface="Arial"/>
              </a:rPr>
              <a:t>to</a:t>
            </a:r>
            <a:r>
              <a:rPr sz="1000" spc="-15">
                <a:solidFill>
                  <a:schemeClr val="tx1"/>
                </a:solidFill>
                <a:latin typeface="Arial"/>
                <a:cs typeface="Arial"/>
              </a:rPr>
              <a:t> </a:t>
            </a:r>
            <a:r>
              <a:rPr sz="1000">
                <a:solidFill>
                  <a:schemeClr val="tx1"/>
                </a:solidFill>
                <a:latin typeface="Arial"/>
                <a:cs typeface="Arial"/>
              </a:rPr>
              <a:t>services</a:t>
            </a:r>
            <a:r>
              <a:rPr sz="1000" spc="-15">
                <a:solidFill>
                  <a:schemeClr val="tx1"/>
                </a:solidFill>
                <a:latin typeface="Arial"/>
                <a:cs typeface="Arial"/>
              </a:rPr>
              <a:t> </a:t>
            </a:r>
            <a:r>
              <a:rPr sz="1000" spc="-25">
                <a:solidFill>
                  <a:schemeClr val="tx1"/>
                </a:solidFill>
                <a:latin typeface="Arial"/>
                <a:cs typeface="Arial"/>
              </a:rPr>
              <a:t>and </a:t>
            </a:r>
            <a:r>
              <a:rPr sz="1000">
                <a:solidFill>
                  <a:schemeClr val="tx1"/>
                </a:solidFill>
                <a:latin typeface="Arial"/>
                <a:cs typeface="Arial"/>
              </a:rPr>
              <a:t>other</a:t>
            </a:r>
            <a:r>
              <a:rPr sz="1000" spc="-35">
                <a:solidFill>
                  <a:schemeClr val="tx1"/>
                </a:solidFill>
                <a:latin typeface="Arial"/>
                <a:cs typeface="Arial"/>
              </a:rPr>
              <a:t> </a:t>
            </a:r>
            <a:r>
              <a:rPr sz="1000">
                <a:solidFill>
                  <a:schemeClr val="tx1"/>
                </a:solidFill>
                <a:latin typeface="Arial"/>
                <a:cs typeface="Arial"/>
              </a:rPr>
              <a:t>health</a:t>
            </a:r>
            <a:r>
              <a:rPr sz="1000" spc="-40">
                <a:solidFill>
                  <a:schemeClr val="tx1"/>
                </a:solidFill>
                <a:latin typeface="Arial"/>
                <a:cs typeface="Arial"/>
              </a:rPr>
              <a:t> </a:t>
            </a:r>
            <a:r>
              <a:rPr sz="1000">
                <a:solidFill>
                  <a:schemeClr val="tx1"/>
                </a:solidFill>
                <a:latin typeface="Arial"/>
                <a:cs typeface="Arial"/>
              </a:rPr>
              <a:t>and</a:t>
            </a:r>
            <a:r>
              <a:rPr sz="1000" spc="-25">
                <a:solidFill>
                  <a:schemeClr val="tx1"/>
                </a:solidFill>
                <a:latin typeface="Arial"/>
                <a:cs typeface="Arial"/>
              </a:rPr>
              <a:t> </a:t>
            </a:r>
            <a:r>
              <a:rPr sz="1000">
                <a:solidFill>
                  <a:schemeClr val="tx1"/>
                </a:solidFill>
                <a:latin typeface="Arial"/>
                <a:cs typeface="Arial"/>
              </a:rPr>
              <a:t>care</a:t>
            </a:r>
            <a:r>
              <a:rPr sz="1000" spc="-25">
                <a:solidFill>
                  <a:schemeClr val="tx1"/>
                </a:solidFill>
                <a:latin typeface="Arial"/>
                <a:cs typeface="Arial"/>
              </a:rPr>
              <a:t> </a:t>
            </a:r>
            <a:r>
              <a:rPr sz="1000" spc="-10">
                <a:solidFill>
                  <a:schemeClr val="tx1"/>
                </a:solidFill>
                <a:latin typeface="Arial"/>
                <a:cs typeface="Arial"/>
              </a:rPr>
              <a:t>professionals</a:t>
            </a:r>
            <a:r>
              <a:rPr lang="en-GB" sz="1000" spc="-10">
                <a:solidFill>
                  <a:schemeClr val="tx1"/>
                </a:solidFill>
                <a:latin typeface="Arial"/>
                <a:cs typeface="Arial"/>
              </a:rPr>
              <a:t> </a:t>
            </a:r>
          </a:p>
          <a:p>
            <a:pPr marL="171450" marR="33020" indent="-171450" algn="l">
              <a:buFont typeface="Arial" panose="020B0604020202020204" pitchFamily="34" charset="0"/>
              <a:buChar char="•"/>
            </a:pPr>
            <a:r>
              <a:rPr sz="1000">
                <a:solidFill>
                  <a:schemeClr val="tx1"/>
                </a:solidFill>
                <a:latin typeface="Arial"/>
                <a:cs typeface="Arial"/>
              </a:rPr>
              <a:t>Helps</a:t>
            </a:r>
            <a:r>
              <a:rPr sz="1000" spc="-30">
                <a:solidFill>
                  <a:schemeClr val="tx1"/>
                </a:solidFill>
                <a:latin typeface="Arial"/>
                <a:cs typeface="Arial"/>
              </a:rPr>
              <a:t> </a:t>
            </a:r>
            <a:r>
              <a:rPr sz="1000">
                <a:solidFill>
                  <a:schemeClr val="tx1"/>
                </a:solidFill>
                <a:latin typeface="Arial"/>
                <a:cs typeface="Arial"/>
              </a:rPr>
              <a:t>patients</a:t>
            </a:r>
            <a:r>
              <a:rPr sz="1000" spc="-30">
                <a:solidFill>
                  <a:schemeClr val="tx1"/>
                </a:solidFill>
                <a:latin typeface="Arial"/>
                <a:cs typeface="Arial"/>
              </a:rPr>
              <a:t> </a:t>
            </a:r>
            <a:r>
              <a:rPr sz="1000">
                <a:solidFill>
                  <a:schemeClr val="tx1"/>
                </a:solidFill>
                <a:latin typeface="Arial"/>
                <a:cs typeface="Arial"/>
              </a:rPr>
              <a:t>prepare</a:t>
            </a:r>
            <a:r>
              <a:rPr sz="1000" spc="-10">
                <a:solidFill>
                  <a:schemeClr val="tx1"/>
                </a:solidFill>
                <a:latin typeface="Arial"/>
                <a:cs typeface="Arial"/>
              </a:rPr>
              <a:t> </a:t>
            </a:r>
            <a:r>
              <a:rPr sz="1000">
                <a:solidFill>
                  <a:schemeClr val="tx1"/>
                </a:solidFill>
                <a:latin typeface="Arial"/>
                <a:cs typeface="Arial"/>
              </a:rPr>
              <a:t>for</a:t>
            </a:r>
            <a:r>
              <a:rPr sz="1000" spc="-30">
                <a:solidFill>
                  <a:schemeClr val="tx1"/>
                </a:solidFill>
                <a:latin typeface="Arial"/>
                <a:cs typeface="Arial"/>
              </a:rPr>
              <a:t> </a:t>
            </a:r>
            <a:r>
              <a:rPr sz="1000" spc="-50">
                <a:solidFill>
                  <a:schemeClr val="tx1"/>
                </a:solidFill>
                <a:latin typeface="Arial"/>
                <a:cs typeface="Arial"/>
              </a:rPr>
              <a:t>/ </a:t>
            </a:r>
            <a:r>
              <a:rPr sz="1000" spc="-10">
                <a:solidFill>
                  <a:schemeClr val="tx1"/>
                </a:solidFill>
                <a:latin typeface="Arial"/>
                <a:cs typeface="Arial"/>
              </a:rPr>
              <a:t>follow-</a:t>
            </a:r>
            <a:r>
              <a:rPr sz="1000" spc="-25">
                <a:solidFill>
                  <a:schemeClr val="tx1"/>
                </a:solidFill>
                <a:latin typeface="Arial"/>
                <a:cs typeface="Arial"/>
              </a:rPr>
              <a:t>up</a:t>
            </a:r>
            <a:r>
              <a:rPr lang="en-GB" sz="1000" spc="-25">
                <a:solidFill>
                  <a:schemeClr val="tx1"/>
                </a:solidFill>
                <a:latin typeface="Arial"/>
                <a:cs typeface="Arial"/>
              </a:rPr>
              <a:t> and s</a:t>
            </a:r>
            <a:r>
              <a:rPr lang="en-GB" sz="1000">
                <a:solidFill>
                  <a:schemeClr val="tx1"/>
                </a:solidFill>
                <a:latin typeface="Arial"/>
                <a:cs typeface="Arial"/>
              </a:rPr>
              <a:t>upports</a:t>
            </a:r>
            <a:r>
              <a:rPr sz="1000" spc="-45">
                <a:solidFill>
                  <a:schemeClr val="tx1"/>
                </a:solidFill>
                <a:latin typeface="Arial"/>
                <a:cs typeface="Arial"/>
              </a:rPr>
              <a:t> </a:t>
            </a:r>
            <a:r>
              <a:rPr sz="1000">
                <a:solidFill>
                  <a:schemeClr val="tx1"/>
                </a:solidFill>
                <a:latin typeface="Arial"/>
                <a:cs typeface="Arial"/>
              </a:rPr>
              <a:t>patients</a:t>
            </a:r>
            <a:r>
              <a:rPr sz="1000" spc="-45">
                <a:solidFill>
                  <a:schemeClr val="tx1"/>
                </a:solidFill>
                <a:latin typeface="Arial"/>
                <a:cs typeface="Arial"/>
              </a:rPr>
              <a:t> </a:t>
            </a:r>
            <a:r>
              <a:rPr sz="1000">
                <a:solidFill>
                  <a:schemeClr val="tx1"/>
                </a:solidFill>
                <a:latin typeface="Arial"/>
                <a:cs typeface="Arial"/>
              </a:rPr>
              <a:t>to</a:t>
            </a:r>
            <a:r>
              <a:rPr sz="1000" spc="-30">
                <a:solidFill>
                  <a:schemeClr val="tx1"/>
                </a:solidFill>
                <a:latin typeface="Arial"/>
                <a:cs typeface="Arial"/>
              </a:rPr>
              <a:t> </a:t>
            </a:r>
            <a:r>
              <a:rPr sz="1000" spc="-20">
                <a:solidFill>
                  <a:schemeClr val="tx1"/>
                </a:solidFill>
                <a:latin typeface="Arial"/>
                <a:cs typeface="Arial"/>
              </a:rPr>
              <a:t>book </a:t>
            </a:r>
            <a:r>
              <a:rPr sz="1000" spc="-10">
                <a:solidFill>
                  <a:schemeClr val="tx1"/>
                </a:solidFill>
                <a:latin typeface="Arial"/>
                <a:cs typeface="Arial"/>
              </a:rPr>
              <a:t>appointments</a:t>
            </a:r>
            <a:endParaRPr lang="en-GB" sz="1000">
              <a:solidFill>
                <a:schemeClr val="tx1"/>
              </a:solidFill>
              <a:latin typeface="Arial"/>
              <a:cs typeface="Arial"/>
            </a:endParaRPr>
          </a:p>
          <a:p>
            <a:pPr marL="173355" indent="-171450" algn="l">
              <a:lnSpc>
                <a:spcPct val="100000"/>
              </a:lnSpc>
              <a:spcBef>
                <a:spcPts val="600"/>
              </a:spcBef>
              <a:buFont typeface="Arial" panose="020B0604020202020204" pitchFamily="34" charset="0"/>
              <a:buChar char="•"/>
            </a:pPr>
            <a:r>
              <a:rPr sz="1000">
                <a:solidFill>
                  <a:schemeClr val="tx1"/>
                </a:solidFill>
                <a:latin typeface="Arial"/>
                <a:cs typeface="Arial"/>
              </a:rPr>
              <a:t>Signposts</a:t>
            </a:r>
            <a:r>
              <a:rPr sz="1000" spc="-45">
                <a:solidFill>
                  <a:schemeClr val="tx1"/>
                </a:solidFill>
                <a:latin typeface="Arial"/>
                <a:cs typeface="Arial"/>
              </a:rPr>
              <a:t> </a:t>
            </a:r>
            <a:r>
              <a:rPr sz="1000">
                <a:solidFill>
                  <a:schemeClr val="tx1"/>
                </a:solidFill>
                <a:latin typeface="Arial"/>
                <a:cs typeface="Arial"/>
              </a:rPr>
              <a:t>patients</a:t>
            </a:r>
            <a:r>
              <a:rPr sz="1000" spc="-15">
                <a:solidFill>
                  <a:schemeClr val="tx1"/>
                </a:solidFill>
                <a:latin typeface="Arial"/>
                <a:cs typeface="Arial"/>
              </a:rPr>
              <a:t> </a:t>
            </a:r>
            <a:r>
              <a:rPr sz="1000">
                <a:solidFill>
                  <a:schemeClr val="tx1"/>
                </a:solidFill>
                <a:latin typeface="Arial"/>
                <a:cs typeface="Arial"/>
              </a:rPr>
              <a:t>to</a:t>
            </a:r>
            <a:r>
              <a:rPr sz="1000" spc="-35">
                <a:solidFill>
                  <a:schemeClr val="tx1"/>
                </a:solidFill>
                <a:latin typeface="Arial"/>
                <a:cs typeface="Arial"/>
              </a:rPr>
              <a:t> </a:t>
            </a:r>
            <a:r>
              <a:rPr sz="1000" spc="-10">
                <a:solidFill>
                  <a:schemeClr val="tx1"/>
                </a:solidFill>
                <a:latin typeface="Arial"/>
                <a:cs typeface="Arial"/>
              </a:rPr>
              <a:t>information</a:t>
            </a:r>
            <a:endParaRPr sz="1000">
              <a:solidFill>
                <a:schemeClr val="tx1"/>
              </a:solidFill>
              <a:latin typeface="Arial"/>
              <a:cs typeface="Arial"/>
            </a:endParaRPr>
          </a:p>
          <a:p>
            <a:pPr marL="183515" marR="5080" indent="-171450" algn="l">
              <a:lnSpc>
                <a:spcPct val="100000"/>
              </a:lnSpc>
              <a:spcBef>
                <a:spcPts val="605"/>
              </a:spcBef>
              <a:buFont typeface="Arial" panose="020B0604020202020204" pitchFamily="34" charset="0"/>
              <a:buChar char="•"/>
            </a:pPr>
            <a:r>
              <a:rPr sz="1000">
                <a:solidFill>
                  <a:schemeClr val="tx1"/>
                </a:solidFill>
                <a:latin typeface="Arial"/>
                <a:cs typeface="Arial"/>
              </a:rPr>
              <a:t>Works</a:t>
            </a:r>
            <a:r>
              <a:rPr sz="1000" spc="-60">
                <a:solidFill>
                  <a:schemeClr val="tx1"/>
                </a:solidFill>
                <a:latin typeface="Arial"/>
                <a:cs typeface="Arial"/>
              </a:rPr>
              <a:t> </a:t>
            </a:r>
            <a:r>
              <a:rPr sz="1000">
                <a:solidFill>
                  <a:schemeClr val="tx1"/>
                </a:solidFill>
                <a:latin typeface="Arial"/>
                <a:cs typeface="Arial"/>
              </a:rPr>
              <a:t>in</a:t>
            </a:r>
            <a:r>
              <a:rPr sz="1000" spc="-20">
                <a:solidFill>
                  <a:schemeClr val="tx1"/>
                </a:solidFill>
                <a:latin typeface="Arial"/>
                <a:cs typeface="Arial"/>
              </a:rPr>
              <a:t> </a:t>
            </a:r>
            <a:r>
              <a:rPr sz="1000">
                <a:solidFill>
                  <a:schemeClr val="tx1"/>
                </a:solidFill>
                <a:latin typeface="Arial"/>
                <a:cs typeface="Arial"/>
              </a:rPr>
              <a:t>partnership</a:t>
            </a:r>
            <a:r>
              <a:rPr sz="1000" spc="-35">
                <a:solidFill>
                  <a:schemeClr val="tx1"/>
                </a:solidFill>
                <a:latin typeface="Arial"/>
                <a:cs typeface="Arial"/>
              </a:rPr>
              <a:t> </a:t>
            </a:r>
            <a:r>
              <a:rPr sz="1000">
                <a:solidFill>
                  <a:schemeClr val="tx1"/>
                </a:solidFill>
                <a:latin typeface="Arial"/>
                <a:cs typeface="Arial"/>
              </a:rPr>
              <a:t>with</a:t>
            </a:r>
            <a:r>
              <a:rPr sz="1000" spc="-20">
                <a:solidFill>
                  <a:schemeClr val="tx1"/>
                </a:solidFill>
                <a:latin typeface="Arial"/>
                <a:cs typeface="Arial"/>
              </a:rPr>
              <a:t> </a:t>
            </a:r>
            <a:r>
              <a:rPr sz="1000" spc="-25">
                <a:solidFill>
                  <a:schemeClr val="tx1"/>
                </a:solidFill>
                <a:latin typeface="Arial"/>
                <a:cs typeface="Arial"/>
              </a:rPr>
              <a:t>MDT </a:t>
            </a:r>
            <a:r>
              <a:rPr sz="1000" spc="-10">
                <a:solidFill>
                  <a:schemeClr val="tx1"/>
                </a:solidFill>
                <a:latin typeface="Arial"/>
                <a:cs typeface="Arial"/>
              </a:rPr>
              <a:t>colleagues</a:t>
            </a:r>
            <a:r>
              <a:rPr sz="1000" spc="10">
                <a:solidFill>
                  <a:schemeClr val="tx1"/>
                </a:solidFill>
                <a:latin typeface="Arial"/>
                <a:cs typeface="Arial"/>
              </a:rPr>
              <a:t> </a:t>
            </a:r>
            <a:r>
              <a:rPr sz="1000" spc="-10">
                <a:solidFill>
                  <a:schemeClr val="tx1"/>
                </a:solidFill>
                <a:latin typeface="Arial"/>
                <a:cs typeface="Arial"/>
              </a:rPr>
              <a:t>including</a:t>
            </a:r>
            <a:r>
              <a:rPr sz="1000" spc="20">
                <a:solidFill>
                  <a:schemeClr val="tx1"/>
                </a:solidFill>
                <a:latin typeface="Arial"/>
                <a:cs typeface="Arial"/>
              </a:rPr>
              <a:t> </a:t>
            </a:r>
            <a:r>
              <a:rPr sz="1000" spc="-10">
                <a:solidFill>
                  <a:schemeClr val="tx1"/>
                </a:solidFill>
                <a:latin typeface="Arial"/>
                <a:cs typeface="Arial"/>
              </a:rPr>
              <a:t>social </a:t>
            </a:r>
            <a:r>
              <a:rPr sz="1000">
                <a:solidFill>
                  <a:schemeClr val="tx1"/>
                </a:solidFill>
                <a:latin typeface="Arial"/>
                <a:cs typeface="Arial"/>
              </a:rPr>
              <a:t>prescribing</a:t>
            </a:r>
            <a:r>
              <a:rPr sz="1000" spc="-40">
                <a:solidFill>
                  <a:schemeClr val="tx1"/>
                </a:solidFill>
                <a:latin typeface="Arial"/>
                <a:cs typeface="Arial"/>
              </a:rPr>
              <a:t> </a:t>
            </a:r>
            <a:r>
              <a:rPr sz="1000">
                <a:solidFill>
                  <a:schemeClr val="tx1"/>
                </a:solidFill>
                <a:latin typeface="Arial"/>
                <a:cs typeface="Arial"/>
              </a:rPr>
              <a:t>link</a:t>
            </a:r>
            <a:r>
              <a:rPr sz="1000" spc="-40">
                <a:solidFill>
                  <a:schemeClr val="tx1"/>
                </a:solidFill>
                <a:latin typeface="Arial"/>
                <a:cs typeface="Arial"/>
              </a:rPr>
              <a:t> </a:t>
            </a:r>
            <a:r>
              <a:rPr sz="1000">
                <a:solidFill>
                  <a:schemeClr val="tx1"/>
                </a:solidFill>
                <a:latin typeface="Arial"/>
                <a:cs typeface="Arial"/>
              </a:rPr>
              <a:t>worker(s)</a:t>
            </a:r>
            <a:r>
              <a:rPr sz="1000" spc="-35">
                <a:solidFill>
                  <a:schemeClr val="tx1"/>
                </a:solidFill>
                <a:latin typeface="Arial"/>
                <a:cs typeface="Arial"/>
              </a:rPr>
              <a:t> </a:t>
            </a:r>
            <a:r>
              <a:rPr sz="1000">
                <a:solidFill>
                  <a:schemeClr val="tx1"/>
                </a:solidFill>
                <a:latin typeface="Arial"/>
                <a:cs typeface="Arial"/>
              </a:rPr>
              <a:t>and</a:t>
            </a:r>
            <a:r>
              <a:rPr sz="1000" spc="-25">
                <a:solidFill>
                  <a:schemeClr val="tx1"/>
                </a:solidFill>
                <a:latin typeface="Arial"/>
                <a:cs typeface="Arial"/>
              </a:rPr>
              <a:t> </a:t>
            </a:r>
            <a:r>
              <a:rPr sz="1000" spc="-10">
                <a:solidFill>
                  <a:schemeClr val="tx1"/>
                </a:solidFill>
                <a:latin typeface="Arial"/>
                <a:cs typeface="Arial"/>
              </a:rPr>
              <a:t>health </a:t>
            </a:r>
            <a:r>
              <a:rPr sz="1000">
                <a:solidFill>
                  <a:schemeClr val="tx1"/>
                </a:solidFill>
                <a:latin typeface="Arial"/>
                <a:cs typeface="Arial"/>
              </a:rPr>
              <a:t>and </a:t>
            </a:r>
            <a:r>
              <a:rPr sz="1000" spc="-10">
                <a:solidFill>
                  <a:schemeClr val="tx1"/>
                </a:solidFill>
                <a:latin typeface="Arial"/>
                <a:cs typeface="Arial"/>
              </a:rPr>
              <a:t>wellbeing</a:t>
            </a:r>
            <a:r>
              <a:rPr sz="1000" spc="-15">
                <a:solidFill>
                  <a:schemeClr val="tx1"/>
                </a:solidFill>
                <a:latin typeface="Arial"/>
                <a:cs typeface="Arial"/>
              </a:rPr>
              <a:t> </a:t>
            </a:r>
            <a:r>
              <a:rPr sz="1000" spc="-10">
                <a:solidFill>
                  <a:schemeClr val="tx1"/>
                </a:solidFill>
                <a:latin typeface="Arial"/>
                <a:cs typeface="Arial"/>
              </a:rPr>
              <a:t>coach(es)</a:t>
            </a:r>
            <a:endParaRPr sz="1000">
              <a:solidFill>
                <a:schemeClr val="tx1"/>
              </a:solidFill>
              <a:latin typeface="Arial"/>
              <a:cs typeface="Arial"/>
            </a:endParaRPr>
          </a:p>
          <a:p>
            <a:pPr marL="171450" indent="-171450" algn="l">
              <a:lnSpc>
                <a:spcPct val="100000"/>
              </a:lnSpc>
              <a:spcBef>
                <a:spcPts val="600"/>
              </a:spcBef>
              <a:buFont typeface="Arial" panose="020B0604020202020204" pitchFamily="34" charset="0"/>
              <a:buChar char="•"/>
            </a:pPr>
            <a:r>
              <a:rPr sz="1000">
                <a:solidFill>
                  <a:srgbClr val="202C3A"/>
                </a:solidFill>
                <a:latin typeface="Arial"/>
                <a:cs typeface="Arial"/>
              </a:rPr>
              <a:t>See</a:t>
            </a:r>
            <a:r>
              <a:rPr sz="1000" spc="-25">
                <a:solidFill>
                  <a:srgbClr val="0070C0"/>
                </a:solidFill>
                <a:latin typeface="Arial"/>
                <a:cs typeface="Arial"/>
              </a:rPr>
              <a:t> </a:t>
            </a:r>
            <a:r>
              <a:rPr sz="1000" u="sng">
                <a:solidFill>
                  <a:srgbClr val="0000FF"/>
                </a:solidFill>
                <a:uFill>
                  <a:solidFill>
                    <a:srgbClr val="006FC0"/>
                  </a:solidFill>
                </a:uFill>
                <a:latin typeface="Arial"/>
                <a:cs typeface="Arial"/>
                <a:hlinkClick r:id="rId18">
                  <a:extLst>
                    <a:ext uri="{A12FA001-AC4F-418D-AE19-62706E023703}">
                      <ahyp:hlinkClr xmlns:ahyp="http://schemas.microsoft.com/office/drawing/2018/hyperlinkcolor" val="tx"/>
                    </a:ext>
                  </a:extLst>
                </a:hlinkClick>
              </a:rPr>
              <a:t>competency</a:t>
            </a:r>
            <a:r>
              <a:rPr sz="1000" u="sng" spc="-40">
                <a:solidFill>
                  <a:srgbClr val="0000FF"/>
                </a:solidFill>
                <a:uFill>
                  <a:solidFill>
                    <a:srgbClr val="006FC0"/>
                  </a:solidFill>
                </a:uFill>
                <a:latin typeface="Arial"/>
                <a:cs typeface="Arial"/>
                <a:hlinkClick r:id="rId18">
                  <a:extLst>
                    <a:ext uri="{A12FA001-AC4F-418D-AE19-62706E023703}">
                      <ahyp:hlinkClr xmlns:ahyp="http://schemas.microsoft.com/office/drawing/2018/hyperlinkcolor" val="tx"/>
                    </a:ext>
                  </a:extLst>
                </a:hlinkClick>
              </a:rPr>
              <a:t> </a:t>
            </a:r>
            <a:r>
              <a:rPr sz="1000" u="sng" spc="-10">
                <a:solidFill>
                  <a:srgbClr val="0000FF"/>
                </a:solidFill>
                <a:uFill>
                  <a:solidFill>
                    <a:srgbClr val="006FC0"/>
                  </a:solidFill>
                </a:uFill>
                <a:latin typeface="Arial"/>
                <a:cs typeface="Arial"/>
                <a:hlinkClick r:id="rId18">
                  <a:extLst>
                    <a:ext uri="{A12FA001-AC4F-418D-AE19-62706E023703}">
                      <ahyp:hlinkClr xmlns:ahyp="http://schemas.microsoft.com/office/drawing/2018/hyperlinkcolor" val="tx"/>
                    </a:ext>
                  </a:extLst>
                </a:hlinkClick>
              </a:rPr>
              <a:t>framework</a:t>
            </a:r>
            <a:endParaRPr sz="1000">
              <a:solidFill>
                <a:srgbClr val="0000FF"/>
              </a:solidFill>
              <a:latin typeface="Arial"/>
              <a:cs typeface="Arial"/>
            </a:endParaRPr>
          </a:p>
          <a:p>
            <a:pPr marR="26670" algn="l">
              <a:lnSpc>
                <a:spcPct val="100000"/>
              </a:lnSpc>
            </a:pPr>
            <a:r>
              <a:rPr lang="en-GB" sz="1000">
                <a:solidFill>
                  <a:schemeClr val="tx1"/>
                </a:solidFill>
                <a:latin typeface="Arial"/>
                <a:cs typeface="Arial"/>
              </a:rPr>
              <a:t>     </a:t>
            </a:r>
            <a:r>
              <a:rPr sz="1000">
                <a:solidFill>
                  <a:schemeClr val="tx1"/>
                </a:solidFill>
                <a:latin typeface="Arial"/>
                <a:cs typeface="Arial"/>
              </a:rPr>
              <a:t>as</a:t>
            </a:r>
            <a:r>
              <a:rPr sz="1000" spc="-25">
                <a:solidFill>
                  <a:schemeClr val="tx1"/>
                </a:solidFill>
                <a:latin typeface="Arial"/>
                <a:cs typeface="Arial"/>
              </a:rPr>
              <a:t> </a:t>
            </a:r>
            <a:r>
              <a:rPr sz="1000">
                <a:solidFill>
                  <a:schemeClr val="tx1"/>
                </a:solidFill>
                <a:latin typeface="Arial"/>
                <a:cs typeface="Arial"/>
              </a:rPr>
              <a:t>there</a:t>
            </a:r>
            <a:r>
              <a:rPr sz="1000" spc="-25">
                <a:solidFill>
                  <a:schemeClr val="tx1"/>
                </a:solidFill>
                <a:latin typeface="Arial"/>
                <a:cs typeface="Arial"/>
              </a:rPr>
              <a:t> </a:t>
            </a:r>
            <a:r>
              <a:rPr sz="1000">
                <a:solidFill>
                  <a:schemeClr val="tx1"/>
                </a:solidFill>
                <a:latin typeface="Arial"/>
                <a:cs typeface="Arial"/>
              </a:rPr>
              <a:t>is</a:t>
            </a:r>
            <a:r>
              <a:rPr sz="1000" spc="-35">
                <a:solidFill>
                  <a:schemeClr val="tx1"/>
                </a:solidFill>
                <a:latin typeface="Arial"/>
                <a:cs typeface="Arial"/>
              </a:rPr>
              <a:t> </a:t>
            </a:r>
            <a:r>
              <a:rPr sz="1000">
                <a:solidFill>
                  <a:schemeClr val="tx1"/>
                </a:solidFill>
                <a:latin typeface="Arial"/>
                <a:cs typeface="Arial"/>
              </a:rPr>
              <a:t>continuous</a:t>
            </a:r>
            <a:r>
              <a:rPr sz="1000" spc="-40">
                <a:solidFill>
                  <a:schemeClr val="tx1"/>
                </a:solidFill>
                <a:latin typeface="Arial"/>
                <a:cs typeface="Arial"/>
              </a:rPr>
              <a:t> </a:t>
            </a:r>
            <a:r>
              <a:rPr sz="1000" spc="-10">
                <a:solidFill>
                  <a:schemeClr val="tx1"/>
                </a:solidFill>
                <a:latin typeface="Arial"/>
                <a:cs typeface="Arial"/>
              </a:rPr>
              <a:t>development</a:t>
            </a:r>
            <a:endParaRPr lang="en-GB" sz="1000" spc="-10">
              <a:solidFill>
                <a:schemeClr val="tx1"/>
              </a:solidFill>
              <a:latin typeface="Arial"/>
              <a:cs typeface="Arial"/>
            </a:endParaRPr>
          </a:p>
          <a:p>
            <a:pPr marR="26670" algn="l">
              <a:lnSpc>
                <a:spcPct val="100000"/>
              </a:lnSpc>
            </a:pPr>
            <a:r>
              <a:rPr lang="en-GB" sz="1000" spc="-10">
                <a:solidFill>
                  <a:schemeClr val="tx1"/>
                </a:solidFill>
                <a:latin typeface="Arial"/>
                <a:cs typeface="Arial"/>
              </a:rPr>
              <a:t>     </a:t>
            </a:r>
            <a:r>
              <a:rPr sz="1000">
                <a:solidFill>
                  <a:schemeClr val="tx1"/>
                </a:solidFill>
                <a:latin typeface="Arial"/>
                <a:cs typeface="Arial"/>
              </a:rPr>
              <a:t>in</a:t>
            </a:r>
            <a:r>
              <a:rPr sz="1000" spc="-20">
                <a:solidFill>
                  <a:schemeClr val="tx1"/>
                </a:solidFill>
                <a:latin typeface="Arial"/>
                <a:cs typeface="Arial"/>
              </a:rPr>
              <a:t> </a:t>
            </a:r>
            <a:r>
              <a:rPr sz="1000">
                <a:solidFill>
                  <a:schemeClr val="tx1"/>
                </a:solidFill>
                <a:latin typeface="Arial"/>
                <a:cs typeface="Arial"/>
              </a:rPr>
              <a:t>role</a:t>
            </a:r>
            <a:r>
              <a:rPr sz="1000" spc="-20">
                <a:solidFill>
                  <a:schemeClr val="tx1"/>
                </a:solidFill>
                <a:latin typeface="Arial"/>
                <a:cs typeface="Arial"/>
              </a:rPr>
              <a:t> </a:t>
            </a:r>
            <a:r>
              <a:rPr sz="1000">
                <a:solidFill>
                  <a:schemeClr val="tx1"/>
                </a:solidFill>
                <a:latin typeface="Arial"/>
                <a:cs typeface="Arial"/>
              </a:rPr>
              <a:t>to</a:t>
            </a:r>
            <a:r>
              <a:rPr sz="1000" spc="-35">
                <a:solidFill>
                  <a:schemeClr val="tx1"/>
                </a:solidFill>
                <a:latin typeface="Arial"/>
                <a:cs typeface="Arial"/>
              </a:rPr>
              <a:t> </a:t>
            </a:r>
            <a:r>
              <a:rPr sz="1000">
                <a:solidFill>
                  <a:schemeClr val="tx1"/>
                </a:solidFill>
                <a:latin typeface="Arial"/>
                <a:cs typeface="Arial"/>
              </a:rPr>
              <a:t>work</a:t>
            </a:r>
            <a:r>
              <a:rPr sz="1000" spc="-10">
                <a:solidFill>
                  <a:schemeClr val="tx1"/>
                </a:solidFill>
                <a:latin typeface="Arial"/>
                <a:cs typeface="Arial"/>
              </a:rPr>
              <a:t> </a:t>
            </a:r>
            <a:r>
              <a:rPr sz="1000">
                <a:solidFill>
                  <a:schemeClr val="tx1"/>
                </a:solidFill>
                <a:latin typeface="Arial"/>
                <a:cs typeface="Arial"/>
              </a:rPr>
              <a:t>through</a:t>
            </a:r>
            <a:r>
              <a:rPr sz="1000" spc="-25">
                <a:solidFill>
                  <a:schemeClr val="tx1"/>
                </a:solidFill>
                <a:latin typeface="Arial"/>
                <a:cs typeface="Arial"/>
              </a:rPr>
              <a:t> </a:t>
            </a:r>
            <a:r>
              <a:rPr sz="1000" spc="-10">
                <a:solidFill>
                  <a:schemeClr val="tx1"/>
                </a:solidFill>
                <a:latin typeface="Arial"/>
                <a:cs typeface="Arial"/>
              </a:rPr>
              <a:t>Bronze,</a:t>
            </a:r>
            <a:endParaRPr lang="en-GB" sz="1000" spc="-10">
              <a:solidFill>
                <a:schemeClr val="tx1"/>
              </a:solidFill>
              <a:latin typeface="Arial"/>
              <a:cs typeface="Arial"/>
            </a:endParaRPr>
          </a:p>
          <a:p>
            <a:pPr marR="26670" algn="l">
              <a:lnSpc>
                <a:spcPct val="100000"/>
              </a:lnSpc>
            </a:pPr>
            <a:r>
              <a:rPr lang="en-GB" sz="1000" spc="-10">
                <a:solidFill>
                  <a:schemeClr val="tx1"/>
                </a:solidFill>
                <a:latin typeface="Arial"/>
                <a:cs typeface="Arial"/>
              </a:rPr>
              <a:t>    </a:t>
            </a:r>
            <a:r>
              <a:rPr sz="1000" spc="-10">
                <a:solidFill>
                  <a:schemeClr val="tx1"/>
                </a:solidFill>
                <a:latin typeface="Arial"/>
                <a:cs typeface="Arial"/>
              </a:rPr>
              <a:t> </a:t>
            </a:r>
            <a:r>
              <a:rPr sz="1000">
                <a:solidFill>
                  <a:schemeClr val="tx1"/>
                </a:solidFill>
                <a:latin typeface="Arial"/>
                <a:cs typeface="Arial"/>
              </a:rPr>
              <a:t>Silver</a:t>
            </a:r>
            <a:r>
              <a:rPr sz="1000" spc="-35">
                <a:solidFill>
                  <a:schemeClr val="tx1"/>
                </a:solidFill>
                <a:latin typeface="Arial"/>
                <a:cs typeface="Arial"/>
              </a:rPr>
              <a:t> </a:t>
            </a:r>
            <a:r>
              <a:rPr sz="1000">
                <a:solidFill>
                  <a:schemeClr val="tx1"/>
                </a:solidFill>
                <a:latin typeface="Arial"/>
                <a:cs typeface="Arial"/>
              </a:rPr>
              <a:t>and</a:t>
            </a:r>
            <a:r>
              <a:rPr sz="1000" spc="-25">
                <a:solidFill>
                  <a:schemeClr val="tx1"/>
                </a:solidFill>
                <a:latin typeface="Arial"/>
                <a:cs typeface="Arial"/>
              </a:rPr>
              <a:t> </a:t>
            </a:r>
            <a:r>
              <a:rPr sz="1000">
                <a:solidFill>
                  <a:schemeClr val="tx1"/>
                </a:solidFill>
                <a:latin typeface="Arial"/>
                <a:cs typeface="Arial"/>
              </a:rPr>
              <a:t>Gold</a:t>
            </a:r>
            <a:r>
              <a:rPr sz="1000" spc="-40">
                <a:solidFill>
                  <a:schemeClr val="tx1"/>
                </a:solidFill>
                <a:latin typeface="Arial"/>
                <a:cs typeface="Arial"/>
              </a:rPr>
              <a:t> </a:t>
            </a:r>
            <a:r>
              <a:rPr sz="1000" spc="-10">
                <a:solidFill>
                  <a:schemeClr val="tx1"/>
                </a:solidFill>
                <a:latin typeface="Arial"/>
                <a:cs typeface="Arial"/>
              </a:rPr>
              <a:t>levels</a:t>
            </a:r>
            <a:endParaRPr sz="1000">
              <a:solidFill>
                <a:schemeClr val="tx1"/>
              </a:solidFill>
              <a:latin typeface="Arial"/>
              <a:cs typeface="Arial"/>
            </a:endParaRPr>
          </a:p>
        </p:txBody>
      </p:sp>
      <p:sp>
        <p:nvSpPr>
          <p:cNvPr id="27" name="object 27"/>
          <p:cNvSpPr txBox="1">
            <a:spLocks noGrp="1"/>
          </p:cNvSpPr>
          <p:nvPr>
            <p:ph type="title"/>
          </p:nvPr>
        </p:nvSpPr>
        <p:spPr>
          <a:xfrm>
            <a:off x="2480563" y="96463"/>
            <a:ext cx="8497827" cy="872675"/>
          </a:xfrm>
          <a:prstGeom prst="rect">
            <a:avLst/>
          </a:prstGeom>
        </p:spPr>
        <p:txBody>
          <a:bodyPr vert="horz" wrap="square" lIns="0" tIns="81915" rIns="0" bIns="0" rtlCol="0" anchor="t">
            <a:spAutoFit/>
          </a:bodyPr>
          <a:lstStyle/>
          <a:p>
            <a:pPr marL="12700">
              <a:spcBef>
                <a:spcPts val="645"/>
              </a:spcBef>
            </a:pPr>
            <a:r>
              <a:rPr lang="en-GB" sz="2400" b="0" spc="-45">
                <a:solidFill>
                  <a:srgbClr val="7B2854"/>
                </a:solidFill>
                <a:latin typeface="Arial Black"/>
                <a:cs typeface="Arial Black"/>
              </a:rPr>
              <a:t>Receptionist </a:t>
            </a:r>
            <a:endParaRPr lang="en-GB" sz="2400" b="0" spc="-10">
              <a:solidFill>
                <a:srgbClr val="7B2854"/>
              </a:solidFill>
              <a:latin typeface="Arial Black"/>
              <a:cs typeface="Arial Black"/>
            </a:endParaRPr>
          </a:p>
          <a:p>
            <a:pPr marL="18415">
              <a:lnSpc>
                <a:spcPct val="100000"/>
              </a:lnSpc>
              <a:spcBef>
                <a:spcPts val="360"/>
              </a:spcBef>
            </a:pPr>
            <a:r>
              <a:rPr sz="2400">
                <a:solidFill>
                  <a:srgbClr val="202C3A"/>
                </a:solidFill>
              </a:rPr>
              <a:t>Find</a:t>
            </a:r>
            <a:r>
              <a:rPr sz="2400" spc="-30">
                <a:solidFill>
                  <a:srgbClr val="202C3A"/>
                </a:solidFill>
              </a:rPr>
              <a:t> </a:t>
            </a:r>
            <a:r>
              <a:rPr sz="2400">
                <a:solidFill>
                  <a:srgbClr val="202C3A"/>
                </a:solidFill>
              </a:rPr>
              <a:t>out</a:t>
            </a:r>
            <a:r>
              <a:rPr sz="2400" spc="-25">
                <a:solidFill>
                  <a:srgbClr val="202C3A"/>
                </a:solidFill>
              </a:rPr>
              <a:t> </a:t>
            </a:r>
            <a:r>
              <a:rPr sz="2400">
                <a:solidFill>
                  <a:srgbClr val="202C3A"/>
                </a:solidFill>
              </a:rPr>
              <a:t>more</a:t>
            </a:r>
            <a:r>
              <a:rPr sz="2400" spc="-35">
                <a:solidFill>
                  <a:srgbClr val="202C3A"/>
                </a:solidFill>
              </a:rPr>
              <a:t> </a:t>
            </a:r>
            <a:r>
              <a:rPr sz="2400">
                <a:solidFill>
                  <a:srgbClr val="202C3A"/>
                </a:solidFill>
              </a:rPr>
              <a:t>about</a:t>
            </a:r>
            <a:r>
              <a:rPr sz="2400" spc="-25">
                <a:solidFill>
                  <a:srgbClr val="202C3A"/>
                </a:solidFill>
              </a:rPr>
              <a:t> </a:t>
            </a:r>
            <a:r>
              <a:rPr sz="2400">
                <a:solidFill>
                  <a:srgbClr val="202C3A"/>
                </a:solidFill>
              </a:rPr>
              <a:t>the</a:t>
            </a:r>
            <a:r>
              <a:rPr sz="2400" spc="-10">
                <a:solidFill>
                  <a:srgbClr val="202C3A"/>
                </a:solidFill>
              </a:rPr>
              <a:t> </a:t>
            </a:r>
            <a:r>
              <a:rPr sz="2400" u="sng">
                <a:solidFill>
                  <a:srgbClr val="0070C0"/>
                </a:solidFill>
                <a:uFill>
                  <a:solidFill>
                    <a:srgbClr val="1F5AA4"/>
                  </a:solidFill>
                </a:uFill>
                <a:hlinkClick r:id="rId19"/>
              </a:rPr>
              <a:t>Care</a:t>
            </a:r>
            <a:r>
              <a:rPr sz="2400" u="sng" spc="-45">
                <a:solidFill>
                  <a:srgbClr val="0070C0"/>
                </a:solidFill>
                <a:uFill>
                  <a:solidFill>
                    <a:srgbClr val="1F5AA4"/>
                  </a:solidFill>
                </a:uFill>
                <a:hlinkClick r:id="rId19"/>
              </a:rPr>
              <a:t> </a:t>
            </a:r>
            <a:r>
              <a:rPr sz="2400" u="sng">
                <a:solidFill>
                  <a:srgbClr val="0070C0"/>
                </a:solidFill>
                <a:uFill>
                  <a:solidFill>
                    <a:srgbClr val="1F5AA4"/>
                  </a:solidFill>
                </a:uFill>
                <a:hlinkClick r:id="rId19"/>
              </a:rPr>
              <a:t>Navigator</a:t>
            </a:r>
            <a:r>
              <a:rPr sz="2400" u="sng" spc="10">
                <a:solidFill>
                  <a:srgbClr val="0070C0"/>
                </a:solidFill>
                <a:uFill>
                  <a:solidFill>
                    <a:srgbClr val="1F5AA4"/>
                  </a:solidFill>
                </a:uFill>
                <a:hlinkClick r:id="rId19"/>
              </a:rPr>
              <a:t> </a:t>
            </a:r>
            <a:endParaRPr sz="2400"/>
          </a:p>
        </p:txBody>
      </p:sp>
      <p:sp>
        <p:nvSpPr>
          <p:cNvPr id="45" name="object 45"/>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7" name="object 24">
            <a:extLst>
              <a:ext uri="{FF2B5EF4-FFF2-40B4-BE49-F238E27FC236}">
                <a16:creationId xmlns:a16="http://schemas.microsoft.com/office/drawing/2014/main" id="{CD9EED4B-19BE-0646-8B84-164E001982DA}"/>
              </a:ext>
            </a:extLst>
          </p:cNvPr>
          <p:cNvSpPr txBox="1"/>
          <p:nvPr/>
        </p:nvSpPr>
        <p:spPr>
          <a:xfrm>
            <a:off x="7469455" y="2559924"/>
            <a:ext cx="2175510" cy="4368504"/>
          </a:xfrm>
          <a:prstGeom prst="rect">
            <a:avLst/>
          </a:prstGeom>
        </p:spPr>
        <p:txBody>
          <a:bodyPr vert="horz" wrap="square" lIns="0" tIns="13335" rIns="0" bIns="0" rtlCol="0" anchor="t">
            <a:spAutoFit/>
          </a:bodyPr>
          <a:lstStyle/>
          <a:p>
            <a:pPr algn="l">
              <a:spcBef>
                <a:spcPts val="700"/>
              </a:spcBef>
            </a:pPr>
            <a:r>
              <a:rPr lang="en-GB" sz="1000" spc="-10">
                <a:solidFill>
                  <a:schemeClr val="tx1">
                    <a:lumMod val="95000"/>
                    <a:lumOff val="5000"/>
                  </a:schemeClr>
                </a:solidFill>
                <a:latin typeface="Arial"/>
                <a:cs typeface="Arial"/>
              </a:rPr>
              <a:t>A named first point of contact in the PCN (including GP). Monthly supervision can be provided by an appropriate member of the MDT including an advanced practitioner</a:t>
            </a:r>
            <a:r>
              <a:rPr lang="en-US" sz="1000" spc="-10">
                <a:solidFill>
                  <a:schemeClr val="tx1">
                    <a:lumMod val="95000"/>
                    <a:lumOff val="5000"/>
                  </a:schemeClr>
                </a:solidFill>
                <a:latin typeface="Arial"/>
                <a:cs typeface="Arial"/>
              </a:rPr>
              <a:t> </a:t>
            </a:r>
          </a:p>
          <a:p>
            <a:pPr algn="l">
              <a:spcBef>
                <a:spcPts val="700"/>
              </a:spcBef>
            </a:pPr>
            <a:r>
              <a:rPr lang="en-US" sz="1000" spc="-10">
                <a:solidFill>
                  <a:schemeClr val="tx1">
                    <a:lumMod val="95000"/>
                    <a:lumOff val="5000"/>
                  </a:schemeClr>
                </a:solidFill>
                <a:latin typeface="Arial"/>
                <a:cs typeface="Arial"/>
              </a:rPr>
              <a:t>Further guidance on supervision, education and training can be found in the </a:t>
            </a:r>
            <a:r>
              <a:rPr lang="en-GB" sz="1000" spc="-10">
                <a:solidFill>
                  <a:srgbClr val="0000E8"/>
                </a:solidFill>
                <a:latin typeface="Arial"/>
                <a:cs typeface="Arial"/>
                <a:hlinkClick r:id="rId20"/>
              </a:rPr>
              <a:t>workforce development framework for care navigators</a:t>
            </a:r>
            <a:endParaRPr lang="en-US" sz="1000" spc="-10">
              <a:solidFill>
                <a:srgbClr val="0000E8"/>
              </a:solidFill>
              <a:latin typeface="Arial"/>
              <a:cs typeface="Arial"/>
            </a:endParaRPr>
          </a:p>
          <a:p>
            <a:pPr algn="l">
              <a:spcBef>
                <a:spcPts val="700"/>
              </a:spcBef>
            </a:pPr>
            <a:r>
              <a:rPr lang="en-GB" sz="1000" spc="-10">
                <a:solidFill>
                  <a:schemeClr val="tx1">
                    <a:lumMod val="95000"/>
                    <a:lumOff val="5000"/>
                  </a:schemeClr>
                </a:solidFill>
                <a:latin typeface="Arial"/>
                <a:cs typeface="Arial"/>
              </a:rPr>
              <a:t>Access to local and regional networks / local integrated action learning sets and </a:t>
            </a:r>
            <a:r>
              <a:rPr lang="en-GB" sz="1000" spc="-10">
                <a:solidFill>
                  <a:srgbClr val="000000"/>
                </a:solidFill>
                <a:latin typeface="Arial"/>
                <a:ea typeface="Calibri"/>
                <a:cs typeface="Calibri"/>
                <a:hlinkClick r:id="rId21"/>
              </a:rPr>
              <a:t>The National Academy for Social Prescribing | NASP</a:t>
            </a:r>
            <a:endParaRPr lang="en-GB" sz="1000">
              <a:latin typeface="Arial"/>
              <a:cs typeface="Arial"/>
            </a:endParaRPr>
          </a:p>
          <a:p>
            <a:pPr algn="l"/>
            <a:r>
              <a:rPr lang="en-GB" sz="1000" spc="-10" err="1">
                <a:solidFill>
                  <a:srgbClr val="000000"/>
                </a:solidFill>
                <a:latin typeface="Arial"/>
                <a:ea typeface="Calibri"/>
                <a:cs typeface="Calibri"/>
                <a:hlinkClick r:id="rId22"/>
              </a:rPr>
              <a:t>FutureNHS</a:t>
            </a:r>
            <a:r>
              <a:rPr lang="en-GB" sz="1000" spc="-10">
                <a:solidFill>
                  <a:srgbClr val="000000"/>
                </a:solidFill>
                <a:latin typeface="Arial"/>
                <a:ea typeface="Calibri"/>
                <a:cs typeface="Calibri"/>
                <a:hlinkClick r:id="rId22"/>
              </a:rPr>
              <a:t> Collaboration Platform - </a:t>
            </a:r>
            <a:r>
              <a:rPr lang="en-GB" sz="1000" spc="-10">
                <a:solidFill>
                  <a:srgbClr val="000000"/>
                </a:solidFill>
                <a:latin typeface="Arial"/>
                <a:cs typeface="Arial"/>
              </a:rPr>
              <a:t>Get in touch to express your interest</a:t>
            </a:r>
            <a:endParaRPr lang="en-GB" sz="1000">
              <a:latin typeface="Arial"/>
              <a:cs typeface="Arial"/>
            </a:endParaRPr>
          </a:p>
          <a:p>
            <a:pPr algn="l"/>
            <a:r>
              <a:rPr lang="en-GB" sz="1000" spc="-10">
                <a:solidFill>
                  <a:srgbClr val="000000"/>
                </a:solidFill>
                <a:latin typeface="Arial"/>
                <a:cs typeface="Arial"/>
                <a:hlinkClick r:id="rId23"/>
              </a:rPr>
              <a:t>Helen.rotonen@surreycc.gov.uk</a:t>
            </a:r>
            <a:endParaRPr lang="en-GB" sz="1000" spc="-10">
              <a:solidFill>
                <a:srgbClr val="000000"/>
              </a:solidFill>
              <a:latin typeface="Arial"/>
              <a:cs typeface="Arial"/>
            </a:endParaRPr>
          </a:p>
          <a:p>
            <a:pPr algn="l"/>
            <a:endParaRPr lang="en-GB" sz="1000" spc="-10">
              <a:solidFill>
                <a:srgbClr val="000000"/>
              </a:solidFill>
              <a:latin typeface="Arial"/>
              <a:cs typeface="Arial"/>
            </a:endParaRPr>
          </a:p>
          <a:p>
            <a:pPr algn="l"/>
            <a:r>
              <a:rPr lang="en-GB" sz="1000" spc="-10">
                <a:solidFill>
                  <a:schemeClr val="tx1">
                    <a:lumMod val="95000"/>
                    <a:lumOff val="5000"/>
                  </a:schemeClr>
                </a:solidFill>
                <a:latin typeface="Arial"/>
                <a:cs typeface="Arial"/>
              </a:rPr>
              <a:t>Coaching and Mentoring  support Expressions of interest to</a:t>
            </a:r>
            <a:r>
              <a:rPr lang="en-GB" sz="1000" spc="-10">
                <a:solidFill>
                  <a:srgbClr val="202C3A"/>
                </a:solidFill>
                <a:latin typeface="Arial"/>
                <a:cs typeface="Arial"/>
              </a:rPr>
              <a:t> </a:t>
            </a:r>
            <a:r>
              <a:rPr lang="en-GB" sz="1000" spc="-10">
                <a:solidFill>
                  <a:srgbClr val="202C3A"/>
                </a:solidFill>
                <a:latin typeface="Arial"/>
                <a:cs typeface="Arial"/>
                <a:hlinkClick r:id="rId24"/>
              </a:rPr>
              <a:t>Coaching and Mentoring Hub : NHS Leadership Academy</a:t>
            </a:r>
            <a:endParaRPr lang="en-GB" sz="1000">
              <a:latin typeface="Arial"/>
              <a:cs typeface="Arial"/>
            </a:endParaRPr>
          </a:p>
          <a:p>
            <a:pPr algn="ctr">
              <a:spcBef>
                <a:spcPts val="700"/>
              </a:spcBef>
            </a:pPr>
            <a:endParaRPr lang="en-GB" sz="1000" spc="-10">
              <a:solidFill>
                <a:srgbClr val="202C3A"/>
              </a:solidFill>
              <a:latin typeface="Arial"/>
              <a:cs typeface="Arial"/>
            </a:endParaRPr>
          </a:p>
          <a:p>
            <a:pPr marL="56515" marR="49530" indent="635" algn="ctr">
              <a:spcBef>
                <a:spcPts val="600"/>
              </a:spcBef>
            </a:pPr>
            <a:r>
              <a:rPr lang="en-GB" sz="1000" spc="-10">
                <a:solidFill>
                  <a:srgbClr val="202C3A"/>
                </a:solidFill>
                <a:latin typeface="Arial"/>
                <a:cs typeface="Arial"/>
              </a:rPr>
              <a:t> </a:t>
            </a:r>
            <a:endParaRPr lang="en-US" sz="1000" spc="-10">
              <a:solidFill>
                <a:srgbClr val="000000"/>
              </a:solidFill>
              <a:latin typeface="Arial"/>
              <a:cs typeface="Arial"/>
            </a:endParaRPr>
          </a:p>
          <a:p>
            <a:pPr marL="56515" marR="49530" indent="635" algn="ctr">
              <a:lnSpc>
                <a:spcPct val="100000"/>
              </a:lnSpc>
              <a:spcBef>
                <a:spcPts val="600"/>
              </a:spcBef>
            </a:pPr>
            <a:endParaRPr lang="en-GB" sz="1000" spc="-10">
              <a:solidFill>
                <a:srgbClr val="202C3A"/>
              </a:solidFill>
              <a:latin typeface="Arial"/>
              <a:cs typeface="Arial"/>
            </a:endParaRPr>
          </a:p>
          <a:p>
            <a:pPr marL="41275" marR="33020" indent="635" algn="ctr">
              <a:spcBef>
                <a:spcPts val="600"/>
              </a:spcBef>
            </a:pPr>
            <a:endParaRPr lang="en-US" sz="1050" spc="-10">
              <a:solidFill>
                <a:srgbClr val="202C3A"/>
              </a:solidFill>
              <a:latin typeface="Arial"/>
              <a:cs typeface="Arial"/>
            </a:endParaRPr>
          </a:p>
        </p:txBody>
      </p:sp>
      <p:pic>
        <p:nvPicPr>
          <p:cNvPr id="46" name="Picture 45" descr="A logo with colorful people&#10;&#10;Description automatically generated">
            <a:hlinkClick r:id="rId25"/>
            <a:extLst>
              <a:ext uri="{FF2B5EF4-FFF2-40B4-BE49-F238E27FC236}">
                <a16:creationId xmlns:a16="http://schemas.microsoft.com/office/drawing/2014/main" id="{276B423C-70D5-1CE6-AE4A-0347641207BF}"/>
              </a:ext>
            </a:extLst>
          </p:cNvPr>
          <p:cNvPicPr>
            <a:picLocks noChangeAspect="1"/>
          </p:cNvPicPr>
          <p:nvPr/>
        </p:nvPicPr>
        <p:blipFill>
          <a:blip r:embed="rId26"/>
          <a:stretch>
            <a:fillRect/>
          </a:stretch>
        </p:blipFill>
        <p:spPr>
          <a:xfrm>
            <a:off x="-1" y="0"/>
            <a:ext cx="2386149" cy="1149843"/>
          </a:xfrm>
          <a:prstGeom prst="rect">
            <a:avLst/>
          </a:prstGeom>
        </p:spPr>
      </p:pic>
      <p:sp>
        <p:nvSpPr>
          <p:cNvPr id="32" name="object 19">
            <a:extLst>
              <a:ext uri="{FF2B5EF4-FFF2-40B4-BE49-F238E27FC236}">
                <a16:creationId xmlns:a16="http://schemas.microsoft.com/office/drawing/2014/main" id="{C5903C49-56CB-09FC-CF72-87355501A7E2}"/>
              </a:ext>
            </a:extLst>
          </p:cNvPr>
          <p:cNvSpPr txBox="1">
            <a:spLocks/>
          </p:cNvSpPr>
          <p:nvPr/>
        </p:nvSpPr>
        <p:spPr>
          <a:xfrm>
            <a:off x="8608421" y="105014"/>
            <a:ext cx="3356137" cy="538994"/>
          </a:xfrm>
          <a:prstGeom prst="rect">
            <a:avLst/>
          </a:prstGeom>
        </p:spPr>
        <p:txBody>
          <a:bodyPr vert="horz" wrap="square" lIns="0" tIns="40005" rIns="0" bIns="0" rtlCol="0">
            <a:spAutoFit/>
          </a:bodyPr>
          <a:lstStyle>
            <a:lvl1pPr>
              <a:defRPr sz="1800" b="1" i="0">
                <a:solidFill>
                  <a:srgbClr val="006FC0"/>
                </a:solidFill>
                <a:latin typeface="Arial"/>
                <a:ea typeface="+mj-ea"/>
                <a:cs typeface="Arial"/>
              </a:defRPr>
            </a:lvl1pPr>
          </a:lstStyle>
          <a:p>
            <a:pPr marL="12700" marR="5080" indent="191770" algn="r">
              <a:lnSpc>
                <a:spcPct val="90000"/>
              </a:lnSpc>
              <a:spcBef>
                <a:spcPts val="315"/>
              </a:spcBef>
            </a:pPr>
            <a:r>
              <a:rPr lang="en-GB">
                <a:hlinkClick r:id="rId27" action="ppaction://hlinksldjump"/>
              </a:rPr>
              <a:t>Non-Clinical Professionals Career Pathway</a:t>
            </a:r>
            <a:endParaRPr lang="en-GB" spc="-10"/>
          </a:p>
        </p:txBody>
      </p:sp>
      <p:sp>
        <p:nvSpPr>
          <p:cNvPr id="20" name="object 28">
            <a:extLst>
              <a:ext uri="{FF2B5EF4-FFF2-40B4-BE49-F238E27FC236}">
                <a16:creationId xmlns:a16="http://schemas.microsoft.com/office/drawing/2014/main" id="{DD6C4A9F-144C-0885-6E8C-DCC420E58EA9}"/>
              </a:ext>
            </a:extLst>
          </p:cNvPr>
          <p:cNvSpPr txBox="1"/>
          <p:nvPr/>
        </p:nvSpPr>
        <p:spPr>
          <a:xfrm>
            <a:off x="67655" y="3736599"/>
            <a:ext cx="2262516" cy="321242"/>
          </a:xfrm>
          <a:prstGeom prst="rect">
            <a:avLst/>
          </a:prstGeom>
          <a:solidFill>
            <a:srgbClr val="D9D9D9"/>
          </a:solidFill>
        </p:spPr>
        <p:txBody>
          <a:bodyPr vert="horz" wrap="square" lIns="0" tIns="13335" rIns="0" bIns="0" rtlCol="0" anchor="t">
            <a:spAutoFit/>
          </a:bodyPr>
          <a:lstStyle/>
          <a:p>
            <a:pPr marL="216000" marR="290195" algn="ctr"/>
            <a:r>
              <a:rPr lang="en-GB" sz="1000" b="1">
                <a:solidFill>
                  <a:srgbClr val="BF0378"/>
                </a:solidFill>
                <a:latin typeface="Arial"/>
                <a:cs typeface="Arial"/>
                <a:hlinkClick r:id="" action="ppaction://noaction">
                  <a:extLst>
                    <a:ext uri="{A12FA001-AC4F-418D-AE19-62706E023703}">
                      <ahyp:hlinkClr xmlns:ahyp="http://schemas.microsoft.com/office/drawing/2018/hyperlinkcolor" val="tx"/>
                    </a:ext>
                  </a:extLst>
                </a:hlinkClick>
              </a:rPr>
              <a:t>General</a:t>
            </a:r>
            <a:r>
              <a:rPr lang="en-GB" sz="1000" b="1" spc="-40">
                <a:solidFill>
                  <a:srgbClr val="BF0378"/>
                </a:solidFill>
                <a:latin typeface="Arial"/>
                <a:cs typeface="Arial"/>
                <a:hlinkClick r:id="" action="ppaction://noaction">
                  <a:extLst>
                    <a:ext uri="{A12FA001-AC4F-418D-AE19-62706E023703}">
                      <ahyp:hlinkClr xmlns:ahyp="http://schemas.microsoft.com/office/drawing/2018/hyperlinkcolor" val="tx"/>
                    </a:ext>
                  </a:extLst>
                </a:hlinkClick>
              </a:rPr>
              <a:t> </a:t>
            </a:r>
            <a:r>
              <a:rPr lang="en-GB" sz="1000" b="1" spc="-10">
                <a:solidFill>
                  <a:srgbClr val="BF0378"/>
                </a:solidFill>
                <a:latin typeface="Arial"/>
                <a:cs typeface="Arial"/>
                <a:hlinkClick r:id="" action="ppaction://noaction">
                  <a:extLst>
                    <a:ext uri="{A12FA001-AC4F-418D-AE19-62706E023703}">
                      <ahyp:hlinkClr xmlns:ahyp="http://schemas.microsoft.com/office/drawing/2018/hyperlinkcolor" val="tx"/>
                    </a:ext>
                  </a:extLst>
                </a:hlinkClick>
              </a:rPr>
              <a:t>Practice </a:t>
            </a:r>
            <a:r>
              <a:rPr lang="en-GB" sz="1000" b="1">
                <a:solidFill>
                  <a:srgbClr val="BF0378"/>
                </a:solidFill>
                <a:latin typeface="Arial"/>
                <a:cs typeface="Arial"/>
                <a:hlinkClick r:id="" action="ppaction://noaction">
                  <a:extLst>
                    <a:ext uri="{A12FA001-AC4F-418D-AE19-62706E023703}">
                      <ahyp:hlinkClr xmlns:ahyp="http://schemas.microsoft.com/office/drawing/2018/hyperlinkcolor" val="tx"/>
                    </a:ext>
                  </a:extLst>
                </a:hlinkClick>
              </a:rPr>
              <a:t>Assistant</a:t>
            </a:r>
            <a:r>
              <a:rPr lang="en-GB" sz="1000" b="1" spc="-60">
                <a:solidFill>
                  <a:srgbClr val="BF0378"/>
                </a:solidFill>
                <a:latin typeface="Arial"/>
                <a:cs typeface="Arial"/>
                <a:hlinkClick r:id="" action="ppaction://noaction">
                  <a:extLst>
                    <a:ext uri="{A12FA001-AC4F-418D-AE19-62706E023703}">
                      <ahyp:hlinkClr xmlns:ahyp="http://schemas.microsoft.com/office/drawing/2018/hyperlinkcolor" val="tx"/>
                    </a:ext>
                  </a:extLst>
                </a:hlinkClick>
              </a:rPr>
              <a:t> </a:t>
            </a:r>
            <a:r>
              <a:rPr lang="en-GB" sz="1000" b="1" spc="-20">
                <a:solidFill>
                  <a:srgbClr val="BF0378"/>
                </a:solidFill>
                <a:latin typeface="Arial"/>
                <a:cs typeface="Arial"/>
                <a:hlinkClick r:id="" action="ppaction://noaction">
                  <a:extLst>
                    <a:ext uri="{A12FA001-AC4F-418D-AE19-62706E023703}">
                      <ahyp:hlinkClr xmlns:ahyp="http://schemas.microsoft.com/office/drawing/2018/hyperlinkcolor" val="tx"/>
                    </a:ext>
                  </a:extLst>
                </a:hlinkClick>
              </a:rPr>
              <a:t>(GPA)</a:t>
            </a:r>
            <a:endParaRPr lang="en-GB" sz="1000">
              <a:solidFill>
                <a:srgbClr val="BF0378"/>
              </a:solidFill>
              <a:latin typeface="Arial"/>
              <a:cs typeface="Arial"/>
              <a:hlinkClick r:id="" action="ppaction://noaction">
                <a:extLst>
                  <a:ext uri="{A12FA001-AC4F-418D-AE19-62706E023703}">
                    <ahyp:hlinkClr xmlns:ahyp="http://schemas.microsoft.com/office/drawing/2018/hyperlinkcolor" val="tx"/>
                  </a:ext>
                </a:extLst>
              </a:hlinkClick>
            </a:endParaRPr>
          </a:p>
        </p:txBody>
      </p:sp>
      <p:sp>
        <p:nvSpPr>
          <p:cNvPr id="26" name="Rectangle 25">
            <a:extLst>
              <a:ext uri="{FF2B5EF4-FFF2-40B4-BE49-F238E27FC236}">
                <a16:creationId xmlns:a16="http://schemas.microsoft.com/office/drawing/2014/main" id="{6D5555C3-C26C-8F79-C6FA-8B5901915E05}"/>
              </a:ext>
            </a:extLst>
          </p:cNvPr>
          <p:cNvSpPr/>
          <p:nvPr/>
        </p:nvSpPr>
        <p:spPr>
          <a:xfrm>
            <a:off x="42152" y="4173540"/>
            <a:ext cx="2298451" cy="329184"/>
          </a:xfrm>
          <a:prstGeom prst="rect">
            <a:avLst/>
          </a:prstGeom>
          <a:solidFill>
            <a:srgbClr val="D9D9D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33045" algn="l">
              <a:spcBef>
                <a:spcPts val="200"/>
              </a:spcBef>
            </a:pPr>
            <a:r>
              <a:rPr lang="en-GB" sz="1000" b="1">
                <a:solidFill>
                  <a:srgbClr val="BF0378"/>
                </a:solidFill>
                <a:latin typeface="Arial"/>
                <a:cs typeface="Arial"/>
                <a:hlinkClick r:id="rId28" action="ppaction://hlinksldjump">
                  <a:extLst>
                    <a:ext uri="{A12FA001-AC4F-418D-AE19-62706E023703}">
                      <ahyp:hlinkClr xmlns:ahyp="http://schemas.microsoft.com/office/drawing/2018/hyperlinkcolor" val="tx"/>
                    </a:ext>
                  </a:extLst>
                </a:hlinkClick>
              </a:rPr>
              <a:t>Student Nursing</a:t>
            </a:r>
            <a:r>
              <a:rPr lang="en-GB" sz="1000" b="1" spc="-80">
                <a:solidFill>
                  <a:srgbClr val="BF0378"/>
                </a:solidFill>
                <a:latin typeface="Arial"/>
                <a:cs typeface="Arial"/>
                <a:hlinkClick r:id="rId28" action="ppaction://hlinksldjump">
                  <a:extLst>
                    <a:ext uri="{A12FA001-AC4F-418D-AE19-62706E023703}">
                      <ahyp:hlinkClr xmlns:ahyp="http://schemas.microsoft.com/office/drawing/2018/hyperlinkcolor" val="tx"/>
                    </a:ext>
                  </a:extLst>
                </a:hlinkClick>
              </a:rPr>
              <a:t> </a:t>
            </a:r>
            <a:r>
              <a:rPr lang="en-GB" sz="1000" b="1" spc="-10">
                <a:solidFill>
                  <a:srgbClr val="BF0378"/>
                </a:solidFill>
                <a:latin typeface="Arial"/>
                <a:cs typeface="Arial"/>
                <a:hlinkClick r:id="rId28" action="ppaction://hlinksldjump">
                  <a:extLst>
                    <a:ext uri="{A12FA001-AC4F-418D-AE19-62706E023703}">
                      <ahyp:hlinkClr xmlns:ahyp="http://schemas.microsoft.com/office/drawing/2018/hyperlinkcolor" val="tx"/>
                    </a:ext>
                  </a:extLst>
                </a:hlinkClick>
              </a:rPr>
              <a:t>Associate</a:t>
            </a:r>
            <a:endParaRPr lang="en-GB" sz="1000" b="1" spc="-10">
              <a:solidFill>
                <a:srgbClr val="BF0378"/>
              </a:solidFill>
              <a:latin typeface="Arial"/>
              <a:cs typeface="Arial"/>
            </a:endParaRPr>
          </a:p>
        </p:txBody>
      </p:sp>
      <p:sp>
        <p:nvSpPr>
          <p:cNvPr id="29" name="Call-out: Down Arrow 28">
            <a:extLst>
              <a:ext uri="{FF2B5EF4-FFF2-40B4-BE49-F238E27FC236}">
                <a16:creationId xmlns:a16="http://schemas.microsoft.com/office/drawing/2014/main" id="{E3C05799-FA35-4A78-E12B-E6B4CA415399}"/>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
        <p:nvSpPr>
          <p:cNvPr id="30" name="Rectangle 29">
            <a:extLst>
              <a:ext uri="{FF2B5EF4-FFF2-40B4-BE49-F238E27FC236}">
                <a16:creationId xmlns:a16="http://schemas.microsoft.com/office/drawing/2014/main" id="{A2A65C13-8586-8B45-6DC3-B78A08F561EC}"/>
              </a:ext>
            </a:extLst>
          </p:cNvPr>
          <p:cNvSpPr/>
          <p:nvPr/>
        </p:nvSpPr>
        <p:spPr>
          <a:xfrm>
            <a:off x="68446" y="3237099"/>
            <a:ext cx="2261726" cy="383801"/>
          </a:xfrm>
          <a:prstGeom prst="rect">
            <a:avLst/>
          </a:pr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BF0378"/>
                </a:solidFill>
                <a:latin typeface="Arial" panose="020B0604020202020204" pitchFamily="34" charset="0"/>
                <a:cs typeface="Arial" panose="020B0604020202020204" pitchFamily="34" charset="0"/>
                <a:hlinkClick r:id="rId29" action="ppaction://hlinksldjump">
                  <a:extLst>
                    <a:ext uri="{A12FA001-AC4F-418D-AE19-62706E023703}">
                      <ahyp:hlinkClr xmlns:ahyp="http://schemas.microsoft.com/office/drawing/2018/hyperlinkcolor" val="tx"/>
                    </a:ext>
                  </a:extLst>
                </a:hlinkClick>
              </a:rPr>
              <a:t>Reception Manager</a:t>
            </a:r>
            <a:endParaRPr lang="en-GB" sz="1000" b="1">
              <a:solidFill>
                <a:srgbClr val="BF0378"/>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Picture 19" descr="A logo with colorful people&#10;&#10;Description automatically generated">
            <a:extLst>
              <a:ext uri="{FF2B5EF4-FFF2-40B4-BE49-F238E27FC236}">
                <a16:creationId xmlns:a16="http://schemas.microsoft.com/office/drawing/2014/main" id="{4D558702-CFFB-5F51-34B6-C667477E2FB2}"/>
              </a:ext>
            </a:extLst>
          </p:cNvPr>
          <p:cNvPicPr>
            <a:picLocks noChangeAspect="1"/>
          </p:cNvPicPr>
          <p:nvPr/>
        </p:nvPicPr>
        <p:blipFill>
          <a:blip r:embed="rId2"/>
          <a:stretch>
            <a:fillRect/>
          </a:stretch>
        </p:blipFill>
        <p:spPr>
          <a:xfrm>
            <a:off x="-3614" y="-1047"/>
            <a:ext cx="2364544" cy="1212627"/>
          </a:xfrm>
          <a:prstGeom prst="rect">
            <a:avLst/>
          </a:prstGeom>
          <a:ln>
            <a:noFill/>
          </a:ln>
        </p:spPr>
      </p:pic>
      <p:sp>
        <p:nvSpPr>
          <p:cNvPr id="2" name="object 2"/>
          <p:cNvSpPr txBox="1"/>
          <p:nvPr/>
        </p:nvSpPr>
        <p:spPr>
          <a:xfrm>
            <a:off x="3056889" y="1953513"/>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3" name="object 3"/>
          <p:cNvSpPr/>
          <p:nvPr/>
        </p:nvSpPr>
        <p:spPr>
          <a:xfrm>
            <a:off x="2653818" y="2567684"/>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4" name="object 4"/>
          <p:cNvSpPr txBox="1"/>
          <p:nvPr/>
        </p:nvSpPr>
        <p:spPr>
          <a:xfrm>
            <a:off x="5502909" y="1953513"/>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 name="object 5"/>
          <p:cNvSpPr txBox="1"/>
          <p:nvPr/>
        </p:nvSpPr>
        <p:spPr>
          <a:xfrm>
            <a:off x="7432929" y="1955690"/>
            <a:ext cx="2120900" cy="444352"/>
          </a:xfrm>
          <a:prstGeom prst="rect">
            <a:avLst/>
          </a:prstGeom>
        </p:spPr>
        <p:txBody>
          <a:bodyPr vert="horz" wrap="square" lIns="0" tIns="13335" rIns="0" bIns="0" rtlCol="0" anchor="t">
            <a:spAutoFit/>
          </a:bodyPr>
          <a:lstStyle/>
          <a:p>
            <a:pPr marL="12700" marR="5080" indent="-1270" algn="ctr">
              <a:lnSpc>
                <a:spcPct val="100000"/>
              </a:lnSpc>
              <a:spcBef>
                <a:spcPts val="105"/>
              </a:spcBef>
            </a:pPr>
            <a:r>
              <a:rPr lang="en-GB" sz="1400" spc="-10">
                <a:solidFill>
                  <a:srgbClr val="202C3A"/>
                </a:solidFill>
                <a:latin typeface="Arial Black"/>
                <a:cs typeface="Arial Black"/>
              </a:rPr>
              <a:t>Supervision</a:t>
            </a:r>
            <a:r>
              <a:rPr sz="1400" spc="-10">
                <a:solidFill>
                  <a:srgbClr val="202C3A"/>
                </a:solidFill>
                <a:latin typeface="Arial Black"/>
                <a:cs typeface="Arial Black"/>
              </a:rPr>
              <a:t> requirements</a:t>
            </a:r>
            <a:endParaRPr sz="1400">
              <a:latin typeface="Arial Black"/>
              <a:cs typeface="Arial Black"/>
            </a:endParaRPr>
          </a:p>
        </p:txBody>
      </p:sp>
      <p:sp>
        <p:nvSpPr>
          <p:cNvPr id="6" name="object 6"/>
          <p:cNvSpPr txBox="1"/>
          <p:nvPr/>
        </p:nvSpPr>
        <p:spPr>
          <a:xfrm>
            <a:off x="9847370" y="1930907"/>
            <a:ext cx="1881136" cy="444352"/>
          </a:xfrm>
          <a:prstGeom prst="rect">
            <a:avLst/>
          </a:prstGeom>
        </p:spPr>
        <p:txBody>
          <a:bodyPr vert="horz" wrap="square" lIns="0" tIns="13335" rIns="0" bIns="0" rtlCol="0" anchor="t">
            <a:spAutoFit/>
          </a:bodyPr>
          <a:lstStyle/>
          <a:p>
            <a:pPr marL="12700" marR="5080" indent="-3810" algn="ctr">
              <a:spcBef>
                <a:spcPts val="105"/>
              </a:spcBef>
            </a:pPr>
            <a:r>
              <a:rPr lang="en-GB" sz="1400">
                <a:solidFill>
                  <a:srgbClr val="202C3A"/>
                </a:solidFill>
                <a:latin typeface="Arial Black"/>
                <a:cs typeface="Arial Black"/>
              </a:rPr>
              <a:t>Key roles and responsibilities</a:t>
            </a:r>
            <a:endParaRPr sz="1400" spc="-10">
              <a:solidFill>
                <a:srgbClr val="202C3A"/>
              </a:solidFill>
              <a:latin typeface="Arial Black"/>
              <a:cs typeface="Arial Black"/>
            </a:endParaRPr>
          </a:p>
        </p:txBody>
      </p:sp>
      <p:pic>
        <p:nvPicPr>
          <p:cNvPr id="8" name="object 8"/>
          <p:cNvPicPr/>
          <p:nvPr/>
        </p:nvPicPr>
        <p:blipFill>
          <a:blip r:embed="rId3" cstate="print"/>
          <a:stretch>
            <a:fillRect/>
          </a:stretch>
        </p:blipFill>
        <p:spPr>
          <a:xfrm>
            <a:off x="5789676" y="1147572"/>
            <a:ext cx="722376" cy="720851"/>
          </a:xfrm>
          <a:prstGeom prst="rect">
            <a:avLst/>
          </a:prstGeom>
        </p:spPr>
      </p:pic>
      <p:pic>
        <p:nvPicPr>
          <p:cNvPr id="9" name="object 9"/>
          <p:cNvPicPr/>
          <p:nvPr/>
        </p:nvPicPr>
        <p:blipFill>
          <a:blip r:embed="rId4" cstate="print"/>
          <a:stretch>
            <a:fillRect/>
          </a:stretch>
        </p:blipFill>
        <p:spPr>
          <a:xfrm>
            <a:off x="3433571" y="1211580"/>
            <a:ext cx="720851" cy="719327"/>
          </a:xfrm>
          <a:prstGeom prst="rect">
            <a:avLst/>
          </a:prstGeom>
        </p:spPr>
      </p:pic>
      <p:pic>
        <p:nvPicPr>
          <p:cNvPr id="10" name="object 10"/>
          <p:cNvPicPr/>
          <p:nvPr/>
        </p:nvPicPr>
        <p:blipFill>
          <a:blip r:embed="rId5" cstate="print"/>
          <a:stretch>
            <a:fillRect/>
          </a:stretch>
        </p:blipFill>
        <p:spPr>
          <a:xfrm>
            <a:off x="10360000" y="1147572"/>
            <a:ext cx="722376" cy="720851"/>
          </a:xfrm>
          <a:prstGeom prst="rect">
            <a:avLst/>
          </a:prstGeom>
        </p:spPr>
      </p:pic>
      <p:pic>
        <p:nvPicPr>
          <p:cNvPr id="11" name="object 11"/>
          <p:cNvPicPr/>
          <p:nvPr/>
        </p:nvPicPr>
        <p:blipFill>
          <a:blip r:embed="rId6" cstate="print"/>
          <a:stretch>
            <a:fillRect/>
          </a:stretch>
        </p:blipFill>
        <p:spPr>
          <a:xfrm>
            <a:off x="8132064" y="1147572"/>
            <a:ext cx="720851" cy="720851"/>
          </a:xfrm>
          <a:prstGeom prst="rect">
            <a:avLst/>
          </a:prstGeom>
        </p:spPr>
      </p:pic>
      <p:sp>
        <p:nvSpPr>
          <p:cNvPr id="12" name="object 12"/>
          <p:cNvSpPr txBox="1"/>
          <p:nvPr/>
        </p:nvSpPr>
        <p:spPr>
          <a:xfrm>
            <a:off x="2792168" y="2582046"/>
            <a:ext cx="2342148" cy="1295868"/>
          </a:xfrm>
          <a:prstGeom prst="rect">
            <a:avLst/>
          </a:prstGeom>
        </p:spPr>
        <p:txBody>
          <a:bodyPr vert="horz" wrap="square" lIns="0" tIns="13335" rIns="0" bIns="0" rtlCol="0" anchor="t">
            <a:spAutoFit/>
          </a:bodyPr>
          <a:lstStyle/>
          <a:p>
            <a:pPr marL="12700" marR="5080" indent="635" algn="l">
              <a:lnSpc>
                <a:spcPct val="100000"/>
              </a:lnSpc>
              <a:spcBef>
                <a:spcPts val="105"/>
              </a:spcBef>
            </a:pPr>
            <a:r>
              <a:rPr sz="1000">
                <a:solidFill>
                  <a:schemeClr val="tx1"/>
                </a:solidFill>
                <a:latin typeface="Arial"/>
                <a:cs typeface="Arial"/>
              </a:rPr>
              <a:t>Confident</a:t>
            </a:r>
            <a:r>
              <a:rPr sz="1000" spc="-45">
                <a:solidFill>
                  <a:schemeClr val="tx1"/>
                </a:solidFill>
                <a:latin typeface="Arial"/>
                <a:cs typeface="Arial"/>
              </a:rPr>
              <a:t> </a:t>
            </a:r>
            <a:r>
              <a:rPr sz="1000">
                <a:solidFill>
                  <a:schemeClr val="tx1"/>
                </a:solidFill>
                <a:latin typeface="Arial"/>
                <a:cs typeface="Arial"/>
              </a:rPr>
              <a:t>in</a:t>
            </a:r>
            <a:r>
              <a:rPr sz="1000" spc="-25">
                <a:solidFill>
                  <a:schemeClr val="tx1"/>
                </a:solidFill>
                <a:latin typeface="Arial"/>
                <a:cs typeface="Arial"/>
              </a:rPr>
              <a:t> </a:t>
            </a:r>
            <a:r>
              <a:rPr sz="1000" spc="-10">
                <a:solidFill>
                  <a:schemeClr val="tx1"/>
                </a:solidFill>
                <a:latin typeface="Arial"/>
                <a:cs typeface="Arial"/>
              </a:rPr>
              <a:t>communication </a:t>
            </a:r>
            <a:r>
              <a:rPr sz="1000">
                <a:solidFill>
                  <a:schemeClr val="tx1"/>
                </a:solidFill>
                <a:latin typeface="Arial"/>
                <a:cs typeface="Arial"/>
              </a:rPr>
              <a:t>through</a:t>
            </a:r>
            <a:r>
              <a:rPr sz="1000" spc="-60">
                <a:solidFill>
                  <a:schemeClr val="tx1"/>
                </a:solidFill>
                <a:latin typeface="Arial"/>
                <a:cs typeface="Arial"/>
              </a:rPr>
              <a:t> </a:t>
            </a:r>
            <a:r>
              <a:rPr sz="1000">
                <a:solidFill>
                  <a:schemeClr val="tx1"/>
                </a:solidFill>
                <a:latin typeface="Arial"/>
                <a:cs typeface="Arial"/>
              </a:rPr>
              <a:t>a</a:t>
            </a:r>
            <a:r>
              <a:rPr sz="1000" spc="-20">
                <a:solidFill>
                  <a:schemeClr val="tx1"/>
                </a:solidFill>
                <a:latin typeface="Arial"/>
                <a:cs typeface="Arial"/>
              </a:rPr>
              <a:t> </a:t>
            </a:r>
            <a:r>
              <a:rPr sz="1000">
                <a:solidFill>
                  <a:schemeClr val="tx1"/>
                </a:solidFill>
                <a:latin typeface="Arial"/>
                <a:cs typeface="Arial"/>
              </a:rPr>
              <a:t>wide</a:t>
            </a:r>
            <a:r>
              <a:rPr sz="1000" spc="10">
                <a:solidFill>
                  <a:schemeClr val="tx1"/>
                </a:solidFill>
                <a:latin typeface="Arial"/>
                <a:cs typeface="Arial"/>
              </a:rPr>
              <a:t> </a:t>
            </a:r>
            <a:r>
              <a:rPr sz="1000">
                <a:solidFill>
                  <a:schemeClr val="tx1"/>
                </a:solidFill>
                <a:latin typeface="Arial"/>
                <a:cs typeface="Arial"/>
              </a:rPr>
              <a:t>range</a:t>
            </a:r>
            <a:r>
              <a:rPr sz="1000" spc="-45">
                <a:solidFill>
                  <a:schemeClr val="tx1"/>
                </a:solidFill>
                <a:latin typeface="Arial"/>
                <a:cs typeface="Arial"/>
              </a:rPr>
              <a:t> </a:t>
            </a:r>
            <a:r>
              <a:rPr sz="1000">
                <a:solidFill>
                  <a:schemeClr val="tx1"/>
                </a:solidFill>
                <a:latin typeface="Arial"/>
                <a:cs typeface="Arial"/>
              </a:rPr>
              <a:t>of</a:t>
            </a:r>
            <a:r>
              <a:rPr sz="1000" spc="-30">
                <a:solidFill>
                  <a:schemeClr val="tx1"/>
                </a:solidFill>
                <a:latin typeface="Arial"/>
                <a:cs typeface="Arial"/>
              </a:rPr>
              <a:t> </a:t>
            </a:r>
            <a:r>
              <a:rPr sz="1000" spc="-10">
                <a:solidFill>
                  <a:schemeClr val="tx1"/>
                </a:solidFill>
                <a:latin typeface="Arial"/>
                <a:cs typeface="Arial"/>
              </a:rPr>
              <a:t>channels </a:t>
            </a:r>
            <a:r>
              <a:rPr sz="1000">
                <a:solidFill>
                  <a:schemeClr val="tx1"/>
                </a:solidFill>
                <a:latin typeface="Arial"/>
                <a:cs typeface="Arial"/>
              </a:rPr>
              <a:t>and</a:t>
            </a:r>
            <a:r>
              <a:rPr sz="1000" spc="-20">
                <a:solidFill>
                  <a:schemeClr val="tx1"/>
                </a:solidFill>
                <a:latin typeface="Arial"/>
                <a:cs typeface="Arial"/>
              </a:rPr>
              <a:t> </a:t>
            </a:r>
            <a:r>
              <a:rPr sz="1000">
                <a:solidFill>
                  <a:schemeClr val="tx1"/>
                </a:solidFill>
                <a:latin typeface="Arial"/>
                <a:cs typeface="Arial"/>
              </a:rPr>
              <a:t>competent</a:t>
            </a:r>
            <a:r>
              <a:rPr sz="1000" spc="-50">
                <a:solidFill>
                  <a:schemeClr val="tx1"/>
                </a:solidFill>
                <a:latin typeface="Arial"/>
                <a:cs typeface="Arial"/>
              </a:rPr>
              <a:t> </a:t>
            </a:r>
            <a:r>
              <a:rPr sz="1000">
                <a:solidFill>
                  <a:schemeClr val="tx1"/>
                </a:solidFill>
                <a:latin typeface="Arial"/>
                <a:cs typeface="Arial"/>
              </a:rPr>
              <a:t>in</a:t>
            </a:r>
            <a:r>
              <a:rPr sz="1000" spc="-5">
                <a:solidFill>
                  <a:schemeClr val="tx1"/>
                </a:solidFill>
                <a:latin typeface="Arial"/>
                <a:cs typeface="Arial"/>
              </a:rPr>
              <a:t> </a:t>
            </a:r>
            <a:r>
              <a:rPr sz="1000">
                <a:solidFill>
                  <a:schemeClr val="tx1"/>
                </a:solidFill>
                <a:latin typeface="Arial"/>
                <a:cs typeface="Arial"/>
              </a:rPr>
              <a:t>use</a:t>
            </a:r>
            <a:r>
              <a:rPr sz="1000" spc="-20">
                <a:solidFill>
                  <a:schemeClr val="tx1"/>
                </a:solidFill>
                <a:latin typeface="Arial"/>
                <a:cs typeface="Arial"/>
              </a:rPr>
              <a:t> </a:t>
            </a:r>
            <a:r>
              <a:rPr sz="1000">
                <a:solidFill>
                  <a:schemeClr val="tx1"/>
                </a:solidFill>
                <a:latin typeface="Arial"/>
                <a:cs typeface="Arial"/>
              </a:rPr>
              <a:t>of</a:t>
            </a:r>
            <a:r>
              <a:rPr sz="1000" spc="-25">
                <a:solidFill>
                  <a:schemeClr val="tx1"/>
                </a:solidFill>
                <a:latin typeface="Arial"/>
                <a:cs typeface="Arial"/>
              </a:rPr>
              <a:t> </a:t>
            </a:r>
            <a:r>
              <a:rPr sz="1000" spc="-10">
                <a:solidFill>
                  <a:schemeClr val="tx1"/>
                </a:solidFill>
                <a:latin typeface="Arial"/>
                <a:cs typeface="Arial"/>
              </a:rPr>
              <a:t>relevant </a:t>
            </a:r>
            <a:r>
              <a:rPr sz="1000">
                <a:solidFill>
                  <a:schemeClr val="tx1"/>
                </a:solidFill>
                <a:latin typeface="Arial"/>
                <a:cs typeface="Arial"/>
              </a:rPr>
              <a:t>IT</a:t>
            </a:r>
            <a:r>
              <a:rPr sz="1000" spc="-30">
                <a:solidFill>
                  <a:schemeClr val="tx1"/>
                </a:solidFill>
                <a:latin typeface="Arial"/>
                <a:cs typeface="Arial"/>
              </a:rPr>
              <a:t> </a:t>
            </a:r>
            <a:r>
              <a:rPr sz="1000" spc="-10">
                <a:solidFill>
                  <a:schemeClr val="tx1"/>
                </a:solidFill>
                <a:latin typeface="Arial"/>
                <a:cs typeface="Arial"/>
              </a:rPr>
              <a:t>databases</a:t>
            </a:r>
            <a:endParaRPr lang="en-GB" sz="1000" spc="-10">
              <a:solidFill>
                <a:schemeClr val="tx1"/>
              </a:solidFill>
              <a:latin typeface="Arial"/>
              <a:cs typeface="Arial"/>
            </a:endParaRPr>
          </a:p>
          <a:p>
            <a:pPr marL="12700" marR="5080" indent="635" algn="l">
              <a:lnSpc>
                <a:spcPct val="100000"/>
              </a:lnSpc>
              <a:spcBef>
                <a:spcPts val="105"/>
              </a:spcBef>
            </a:pPr>
            <a:endParaRPr lang="en-GB" sz="1000" spc="-10">
              <a:solidFill>
                <a:schemeClr val="tx1"/>
              </a:solidFill>
              <a:latin typeface="Arial"/>
              <a:cs typeface="Arial"/>
            </a:endParaRPr>
          </a:p>
          <a:p>
            <a:pPr marL="12700" marR="5080" indent="635" algn="l">
              <a:spcBef>
                <a:spcPts val="105"/>
              </a:spcBef>
            </a:pPr>
            <a:r>
              <a:rPr lang="en-GB" sz="1000">
                <a:solidFill>
                  <a:schemeClr val="tx1"/>
                </a:solidFill>
                <a:latin typeface="Arial"/>
                <a:cs typeface="Arial"/>
              </a:rPr>
              <a:t>Current</a:t>
            </a:r>
            <a:r>
              <a:rPr lang="en-GB" sz="1000" spc="-45">
                <a:solidFill>
                  <a:schemeClr val="tx1"/>
                </a:solidFill>
                <a:latin typeface="Arial"/>
                <a:cs typeface="Arial"/>
              </a:rPr>
              <a:t> </a:t>
            </a:r>
            <a:r>
              <a:rPr lang="en-GB" sz="1000">
                <a:solidFill>
                  <a:schemeClr val="tx1"/>
                </a:solidFill>
                <a:latin typeface="Arial"/>
                <a:cs typeface="Arial"/>
              </a:rPr>
              <a:t>Adult</a:t>
            </a:r>
            <a:r>
              <a:rPr lang="en-GB" sz="1000" spc="-10">
                <a:solidFill>
                  <a:schemeClr val="tx1"/>
                </a:solidFill>
                <a:latin typeface="Arial"/>
                <a:cs typeface="Arial"/>
              </a:rPr>
              <a:t> </a:t>
            </a:r>
            <a:r>
              <a:rPr lang="en-GB" sz="1000">
                <a:solidFill>
                  <a:schemeClr val="tx1"/>
                </a:solidFill>
                <a:latin typeface="Arial"/>
                <a:cs typeface="Arial"/>
              </a:rPr>
              <a:t>and</a:t>
            </a:r>
            <a:r>
              <a:rPr lang="en-GB" sz="1000" spc="-30">
                <a:solidFill>
                  <a:schemeClr val="tx1"/>
                </a:solidFill>
                <a:latin typeface="Arial"/>
                <a:cs typeface="Arial"/>
              </a:rPr>
              <a:t> </a:t>
            </a:r>
            <a:r>
              <a:rPr lang="en-GB" sz="1000" spc="-10">
                <a:solidFill>
                  <a:schemeClr val="tx1"/>
                </a:solidFill>
                <a:latin typeface="Arial"/>
                <a:cs typeface="Arial"/>
              </a:rPr>
              <a:t>Child </a:t>
            </a:r>
            <a:r>
              <a:rPr lang="en-GB" sz="1000">
                <a:solidFill>
                  <a:schemeClr val="tx1"/>
                </a:solidFill>
                <a:latin typeface="Arial"/>
                <a:cs typeface="Arial"/>
              </a:rPr>
              <a:t>Safeguarding</a:t>
            </a:r>
            <a:r>
              <a:rPr lang="en-GB" sz="1000" spc="-75">
                <a:solidFill>
                  <a:schemeClr val="tx1"/>
                </a:solidFill>
                <a:latin typeface="Arial"/>
                <a:cs typeface="Arial"/>
              </a:rPr>
              <a:t> </a:t>
            </a:r>
            <a:r>
              <a:rPr lang="en-GB" sz="1000">
                <a:solidFill>
                  <a:schemeClr val="tx1"/>
                </a:solidFill>
                <a:latin typeface="Arial"/>
                <a:cs typeface="Arial"/>
              </a:rPr>
              <a:t>training</a:t>
            </a:r>
            <a:r>
              <a:rPr lang="en-GB" sz="1000" spc="-45">
                <a:solidFill>
                  <a:schemeClr val="tx1"/>
                </a:solidFill>
                <a:latin typeface="Arial"/>
                <a:cs typeface="Arial"/>
              </a:rPr>
              <a:t> </a:t>
            </a:r>
            <a:r>
              <a:rPr lang="en-GB" sz="1000">
                <a:solidFill>
                  <a:schemeClr val="tx1"/>
                </a:solidFill>
                <a:latin typeface="Arial"/>
                <a:cs typeface="Arial"/>
              </a:rPr>
              <a:t>level</a:t>
            </a:r>
            <a:r>
              <a:rPr lang="en-GB" sz="1000" spc="-35">
                <a:solidFill>
                  <a:schemeClr val="tx1"/>
                </a:solidFill>
                <a:latin typeface="Arial"/>
                <a:cs typeface="Arial"/>
              </a:rPr>
              <a:t> </a:t>
            </a:r>
            <a:r>
              <a:rPr lang="en-GB" sz="1000">
                <a:solidFill>
                  <a:schemeClr val="tx1"/>
                </a:solidFill>
                <a:latin typeface="Arial"/>
                <a:cs typeface="Arial"/>
              </a:rPr>
              <a:t>1-</a:t>
            </a:r>
            <a:r>
              <a:rPr lang="en-GB" sz="1000" spc="-50">
                <a:solidFill>
                  <a:schemeClr val="tx1"/>
                </a:solidFill>
                <a:latin typeface="Arial"/>
                <a:cs typeface="Arial"/>
              </a:rPr>
              <a:t>3</a:t>
            </a:r>
          </a:p>
          <a:p>
            <a:pPr marL="12700" marR="5080" indent="635" algn="l">
              <a:spcBef>
                <a:spcPts val="105"/>
              </a:spcBef>
            </a:pPr>
            <a:r>
              <a:rPr lang="en-GB" sz="1000">
                <a:solidFill>
                  <a:schemeClr val="tx1"/>
                </a:solidFill>
                <a:latin typeface="Arial"/>
                <a:cs typeface="Arial"/>
              </a:rPr>
              <a:t>Basic</a:t>
            </a:r>
            <a:r>
              <a:rPr lang="en-GB" sz="1000" spc="-20">
                <a:solidFill>
                  <a:schemeClr val="tx1"/>
                </a:solidFill>
                <a:latin typeface="Arial"/>
                <a:cs typeface="Arial"/>
              </a:rPr>
              <a:t> </a:t>
            </a:r>
            <a:r>
              <a:rPr lang="en-GB" sz="1000">
                <a:solidFill>
                  <a:schemeClr val="tx1"/>
                </a:solidFill>
                <a:latin typeface="Arial"/>
                <a:cs typeface="Arial"/>
              </a:rPr>
              <a:t>life</a:t>
            </a:r>
            <a:r>
              <a:rPr lang="en-GB" sz="1000" spc="-25">
                <a:solidFill>
                  <a:schemeClr val="tx1"/>
                </a:solidFill>
                <a:latin typeface="Arial"/>
                <a:cs typeface="Arial"/>
              </a:rPr>
              <a:t> </a:t>
            </a:r>
            <a:r>
              <a:rPr lang="en-GB" sz="1000">
                <a:solidFill>
                  <a:schemeClr val="tx1"/>
                </a:solidFill>
                <a:latin typeface="Arial"/>
                <a:cs typeface="Arial"/>
              </a:rPr>
              <a:t>support</a:t>
            </a:r>
            <a:r>
              <a:rPr lang="en-GB" sz="1000" spc="-45">
                <a:solidFill>
                  <a:schemeClr val="tx1"/>
                </a:solidFill>
                <a:latin typeface="Arial"/>
                <a:cs typeface="Arial"/>
              </a:rPr>
              <a:t> </a:t>
            </a:r>
            <a:r>
              <a:rPr lang="en-GB" sz="1000" spc="-10">
                <a:solidFill>
                  <a:schemeClr val="tx1"/>
                </a:solidFill>
                <a:latin typeface="Arial"/>
                <a:cs typeface="Arial"/>
              </a:rPr>
              <a:t>training</a:t>
            </a:r>
          </a:p>
          <a:p>
            <a:pPr marL="12700" marR="5080" indent="635" algn="l">
              <a:spcBef>
                <a:spcPts val="105"/>
              </a:spcBef>
            </a:pPr>
            <a:endParaRPr sz="1000">
              <a:solidFill>
                <a:schemeClr val="tx1"/>
              </a:solidFill>
              <a:latin typeface="Arial"/>
              <a:cs typeface="Arial"/>
            </a:endParaRPr>
          </a:p>
        </p:txBody>
      </p:sp>
      <p:sp>
        <p:nvSpPr>
          <p:cNvPr id="16" name="object 16"/>
          <p:cNvSpPr txBox="1"/>
          <p:nvPr/>
        </p:nvSpPr>
        <p:spPr>
          <a:xfrm>
            <a:off x="5310758" y="2578769"/>
            <a:ext cx="2292411" cy="4476225"/>
          </a:xfrm>
          <a:prstGeom prst="rect">
            <a:avLst/>
          </a:prstGeom>
        </p:spPr>
        <p:txBody>
          <a:bodyPr vert="horz" wrap="square" lIns="0" tIns="13335" rIns="0" bIns="0" rtlCol="0" anchor="t">
            <a:spAutoFit/>
          </a:bodyPr>
          <a:lstStyle/>
          <a:p>
            <a:pPr algn="l">
              <a:spcBef>
                <a:spcPts val="600"/>
              </a:spcBef>
            </a:pPr>
            <a:r>
              <a:rPr sz="1000">
                <a:solidFill>
                  <a:srgbClr val="202C3A"/>
                </a:solidFill>
                <a:latin typeface="Arial"/>
                <a:cs typeface="Arial"/>
              </a:rPr>
              <a:t>Example</a:t>
            </a:r>
            <a:r>
              <a:rPr sz="1000" spc="-45">
                <a:solidFill>
                  <a:srgbClr val="202C3A"/>
                </a:solidFill>
                <a:latin typeface="Arial"/>
                <a:cs typeface="Arial"/>
              </a:rPr>
              <a:t> </a:t>
            </a:r>
            <a:r>
              <a:rPr sz="1000">
                <a:solidFill>
                  <a:srgbClr val="202C3A"/>
                </a:solidFill>
                <a:latin typeface="Arial"/>
                <a:cs typeface="Arial"/>
              </a:rPr>
              <a:t>Apprenticeship</a:t>
            </a:r>
            <a:r>
              <a:rPr sz="1000" spc="-45">
                <a:solidFill>
                  <a:srgbClr val="202C3A"/>
                </a:solidFill>
                <a:latin typeface="Arial"/>
                <a:cs typeface="Arial"/>
              </a:rPr>
              <a:t> </a:t>
            </a:r>
            <a:r>
              <a:rPr sz="1000" spc="-20">
                <a:solidFill>
                  <a:srgbClr val="202C3A"/>
                </a:solidFill>
                <a:latin typeface="Arial"/>
                <a:cs typeface="Arial"/>
              </a:rPr>
              <a:t>route</a:t>
            </a:r>
            <a:endParaRPr sz="1000">
              <a:latin typeface="Arial"/>
              <a:cs typeface="Arial"/>
            </a:endParaRPr>
          </a:p>
          <a:p>
            <a:pPr marL="12700" marR="5080" indent="635" algn="l">
              <a:lnSpc>
                <a:spcPct val="100000"/>
              </a:lnSpc>
              <a:spcBef>
                <a:spcPts val="600"/>
              </a:spcBef>
            </a:pP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Business</a:t>
            </a:r>
            <a:r>
              <a:rPr sz="1000" u="sng" spc="-4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Admin</a:t>
            </a:r>
            <a:r>
              <a:rPr sz="1000" u="sng" spc="-45">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with</a:t>
            </a:r>
            <a:r>
              <a:rPr sz="1000" u="sng" spc="-3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spc="-1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embedded</a:t>
            </a:r>
            <a:r>
              <a:rPr sz="1000" spc="-10">
                <a:solidFill>
                  <a:srgbClr val="0000FF"/>
                </a:solidFill>
                <a:latin typeface="Arial"/>
                <a:cs typeface="Arial"/>
              </a:rPr>
              <a:t> </a:t>
            </a: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Clinical</a:t>
            </a:r>
            <a:r>
              <a:rPr sz="1000" u="sng" spc="15">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Coding</a:t>
            </a:r>
            <a:r>
              <a:rPr sz="1000" u="sng" spc="-5">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a:t>
            </a:r>
            <a:r>
              <a:rPr sz="1000" u="sng" spc="-2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spc="-1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Incorporating</a:t>
            </a:r>
            <a:r>
              <a:rPr sz="1000" u="sng" spc="-45">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spc="-25">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the</a:t>
            </a:r>
            <a:r>
              <a:rPr sz="1000" spc="-25">
                <a:solidFill>
                  <a:srgbClr val="0000FF"/>
                </a:solidFill>
                <a:latin typeface="Arial"/>
                <a:cs typeface="Arial"/>
              </a:rPr>
              <a:t> </a:t>
            </a: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Level</a:t>
            </a:r>
            <a:r>
              <a:rPr sz="1000" u="sng" spc="15">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3 </a:t>
            </a:r>
            <a:r>
              <a:rPr sz="1000" u="sng" spc="-1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Apprenticeship</a:t>
            </a: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spc="-1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Standard</a:t>
            </a:r>
            <a:r>
              <a:rPr sz="1000" spc="500">
                <a:solidFill>
                  <a:srgbClr val="0000FF"/>
                </a:solidFill>
                <a:latin typeface="Arial"/>
                <a:cs typeface="Arial"/>
              </a:rPr>
              <a:t> </a:t>
            </a: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PMA</a:t>
            </a:r>
            <a:r>
              <a:rPr sz="1000" u="sng" spc="15">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spc="-1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(pma-uk.org)</a:t>
            </a:r>
            <a:endParaRPr sz="1000">
              <a:solidFill>
                <a:srgbClr val="0000FF"/>
              </a:solidFill>
              <a:latin typeface="Arial"/>
              <a:cs typeface="Arial"/>
            </a:endParaRPr>
          </a:p>
          <a:p>
            <a:pPr marL="20320" marR="11430" algn="l">
              <a:spcBef>
                <a:spcPts val="600"/>
              </a:spcBef>
            </a:pPr>
            <a:r>
              <a:rPr lang="en-US" sz="1000" u="sng" spc="-10">
                <a:solidFill>
                  <a:srgbClr val="0000FF"/>
                </a:solidFill>
                <a:uFill>
                  <a:solidFill>
                    <a:srgbClr val="006FC0"/>
                  </a:solidFill>
                </a:uFill>
                <a:latin typeface="Arial"/>
                <a:cs typeface="Arial"/>
                <a:hlinkClick r:id="rId8">
                  <a:extLst>
                    <a:ext uri="{A12FA001-AC4F-418D-AE19-62706E023703}">
                      <ahyp:hlinkClr xmlns:ahyp="http://schemas.microsoft.com/office/drawing/2018/hyperlinkcolor" val="tx"/>
                    </a:ext>
                  </a:extLst>
                </a:hlinkClick>
              </a:rPr>
              <a:t>Apprenticeships | Surrey Training Hub Primary Care Training Hub </a:t>
            </a:r>
            <a:endParaRPr lang="en-US" sz="1000" u="sng" spc="-10">
              <a:solidFill>
                <a:srgbClr val="0000FF"/>
              </a:solidFill>
              <a:uFill>
                <a:solidFill>
                  <a:srgbClr val="006FC0"/>
                </a:solidFill>
              </a:uFill>
              <a:latin typeface="Arial"/>
              <a:cs typeface="Arial"/>
            </a:endParaRPr>
          </a:p>
          <a:p>
            <a:pPr marL="20320" marR="11430" algn="l">
              <a:spcBef>
                <a:spcPts val="600"/>
              </a:spcBef>
            </a:pPr>
            <a:endParaRPr lang="en-US" sz="1000" u="sng" spc="-10">
              <a:solidFill>
                <a:srgbClr val="0000FF"/>
              </a:solidFill>
              <a:uFill>
                <a:solidFill>
                  <a:srgbClr val="006FC0"/>
                </a:solidFill>
              </a:uFill>
              <a:latin typeface="Arial"/>
              <a:cs typeface="Arial"/>
            </a:endParaRPr>
          </a:p>
          <a:p>
            <a:pPr marR="11430" algn="l"/>
            <a:r>
              <a:rPr lang="en-US" sz="1000" spc="-10">
                <a:solidFill>
                  <a:schemeClr val="tx1"/>
                </a:solidFill>
                <a:uFill>
                  <a:solidFill>
                    <a:srgbClr val="006FC0"/>
                  </a:solidFill>
                </a:uFill>
                <a:latin typeface="Arial"/>
                <a:cs typeface="Arial"/>
              </a:rPr>
              <a:t>Undertaking additional training to support your career pathway</a:t>
            </a:r>
          </a:p>
          <a:p>
            <a:pPr algn="l"/>
            <a:r>
              <a:rPr lang="en-US" sz="1000" spc="-10">
                <a:solidFill>
                  <a:schemeClr val="tx1"/>
                </a:solidFill>
                <a:uFill>
                  <a:solidFill>
                    <a:srgbClr val="006FC0"/>
                  </a:solidFill>
                </a:uFill>
                <a:latin typeface="Arial"/>
                <a:cs typeface="Arial"/>
              </a:rPr>
              <a:t>Once you have gained relevant skills you may be able to progress to:</a:t>
            </a:r>
          </a:p>
          <a:p>
            <a:pPr marL="171450" indent="-171450" algn="l">
              <a:buFont typeface="Arial" panose="020B0604020202020204" pitchFamily="34" charset="0"/>
              <a:buChar char="•"/>
            </a:pPr>
            <a:r>
              <a:rPr lang="en-US" sz="1000" spc="-10">
                <a:solidFill>
                  <a:schemeClr val="tx1"/>
                </a:solidFill>
                <a:uFill>
                  <a:solidFill>
                    <a:srgbClr val="006FC0"/>
                  </a:solidFill>
                </a:uFill>
                <a:latin typeface="Arial"/>
                <a:cs typeface="Arial"/>
              </a:rPr>
              <a:t>Medical Secretary</a:t>
            </a:r>
          </a:p>
          <a:p>
            <a:pPr marL="171450" indent="-171450" algn="l">
              <a:buFont typeface="Arial" panose="020B0604020202020204" pitchFamily="34" charset="0"/>
              <a:buChar char="•"/>
            </a:pPr>
            <a:r>
              <a:rPr lang="en-US" sz="1000" spc="-10">
                <a:solidFill>
                  <a:schemeClr val="tx1"/>
                </a:solidFill>
                <a:uFill>
                  <a:solidFill>
                    <a:srgbClr val="006FC0"/>
                  </a:solidFill>
                </a:uFill>
                <a:latin typeface="Arial"/>
                <a:cs typeface="Arial"/>
              </a:rPr>
              <a:t>Care Navigator or explore other clinical roles such as a </a:t>
            </a:r>
            <a:r>
              <a:rPr lang="en-US" sz="1000" spc="-10">
                <a:solidFill>
                  <a:schemeClr val="tx1"/>
                </a:solidFill>
                <a:uFill>
                  <a:solidFill>
                    <a:srgbClr val="006FC0"/>
                  </a:solidFill>
                </a:uFill>
                <a:latin typeface="Arial"/>
                <a:cs typeface="Arial"/>
                <a:hlinkClick r:id="rId9" action="ppaction://hlinksldjump"/>
              </a:rPr>
              <a:t>Care Coordinator</a:t>
            </a:r>
            <a:r>
              <a:rPr lang="en-US" sz="1000" spc="-10">
                <a:solidFill>
                  <a:schemeClr val="tx1"/>
                </a:solidFill>
                <a:uFill>
                  <a:solidFill>
                    <a:srgbClr val="006FC0"/>
                  </a:solidFill>
                </a:uFill>
                <a:latin typeface="Arial"/>
                <a:cs typeface="Arial"/>
              </a:rPr>
              <a:t> or general practice assistant (GPA)</a:t>
            </a:r>
            <a:r>
              <a:rPr lang="en-US" sz="1000" spc="-10">
                <a:solidFill>
                  <a:srgbClr val="212529"/>
                </a:solidFill>
                <a:uFill>
                  <a:solidFill>
                    <a:srgbClr val="006FC0"/>
                  </a:solidFill>
                </a:uFill>
                <a:latin typeface="Arial"/>
                <a:cs typeface="Arial"/>
              </a:rPr>
              <a:t> </a:t>
            </a:r>
            <a:r>
              <a:rPr lang="en-US" sz="1000" spc="-10">
                <a:solidFill>
                  <a:srgbClr val="0000FF"/>
                </a:solidFill>
                <a:uFill>
                  <a:solidFill>
                    <a:srgbClr val="006FC0"/>
                  </a:solidFill>
                </a:uFill>
                <a:latin typeface="Arial"/>
                <a:cs typeface="Arial"/>
                <a:hlinkClick r:id="rId10">
                  <a:extLst>
                    <a:ext uri="{A12FA001-AC4F-418D-AE19-62706E023703}">
                      <ahyp:hlinkClr xmlns:ahyp="http://schemas.microsoft.com/office/drawing/2018/hyperlinkcolor" val="tx"/>
                    </a:ext>
                  </a:extLst>
                </a:hlinkClick>
              </a:rPr>
              <a:t>General Practice Assistant - eLearning for healthcare</a:t>
            </a:r>
            <a:r>
              <a:rPr lang="en-US" sz="1000" spc="-10">
                <a:solidFill>
                  <a:srgbClr val="212529"/>
                </a:solidFill>
                <a:uFill>
                  <a:solidFill>
                    <a:srgbClr val="006FC0"/>
                  </a:solidFill>
                </a:uFill>
                <a:latin typeface="Arial"/>
                <a:cs typeface="Arial"/>
              </a:rPr>
              <a:t> a HCA role, by taking your first steps into the clinical fields </a:t>
            </a:r>
            <a:r>
              <a:rPr lang="en-US" sz="1000" spc="-10">
                <a:solidFill>
                  <a:srgbClr val="0000FF"/>
                </a:solidFill>
                <a:uFill>
                  <a:solidFill>
                    <a:srgbClr val="006FC0"/>
                  </a:solidFill>
                </a:uFill>
                <a:latin typeface="Arial"/>
                <a:cs typeface="Arial"/>
                <a:hlinkClick r:id="rId11">
                  <a:extLst>
                    <a:ext uri="{A12FA001-AC4F-418D-AE19-62706E023703}">
                      <ahyp:hlinkClr xmlns:ahyp="http://schemas.microsoft.com/office/drawing/2018/hyperlinkcolor" val="tx"/>
                    </a:ext>
                  </a:extLst>
                </a:hlinkClick>
              </a:rPr>
              <a:t>First Steps | Professional services | Royal College of Nursing</a:t>
            </a:r>
            <a:r>
              <a:rPr lang="en-US" sz="1000" spc="-10">
                <a:solidFill>
                  <a:srgbClr val="212529"/>
                </a:solidFill>
                <a:uFill>
                  <a:solidFill>
                    <a:srgbClr val="006FC0"/>
                  </a:solidFill>
                </a:uFill>
                <a:latin typeface="Arial"/>
                <a:cs typeface="Arial"/>
              </a:rPr>
              <a:t> which </a:t>
            </a:r>
            <a:r>
              <a:rPr lang="en-US" sz="1000" spc="-10">
                <a:solidFill>
                  <a:schemeClr val="tx1"/>
                </a:solidFill>
                <a:uFill>
                  <a:solidFill>
                    <a:srgbClr val="006FC0"/>
                  </a:solidFill>
                </a:uFill>
                <a:latin typeface="Arial"/>
                <a:cs typeface="Arial"/>
              </a:rPr>
              <a:t>involves more duties and responsibilities. After further qualifications you may be able to train as a</a:t>
            </a:r>
            <a:r>
              <a:rPr lang="en-US" sz="1000" spc="-10">
                <a:solidFill>
                  <a:srgbClr val="212529"/>
                </a:solidFill>
                <a:uFill>
                  <a:solidFill>
                    <a:srgbClr val="006FC0"/>
                  </a:solidFill>
                </a:uFill>
                <a:latin typeface="Arial"/>
                <a:cs typeface="Arial"/>
              </a:rPr>
              <a:t> </a:t>
            </a:r>
            <a:r>
              <a:rPr lang="en-US" sz="1000" spc="-10">
                <a:solidFill>
                  <a:srgbClr val="0000FF"/>
                </a:solidFill>
                <a:uFill>
                  <a:solidFill>
                    <a:srgbClr val="006FC0"/>
                  </a:solidFill>
                </a:uFill>
                <a:latin typeface="Arial"/>
                <a:cs typeface="Arial"/>
                <a:hlinkClick r:id="rId12">
                  <a:extLst>
                    <a:ext uri="{A12FA001-AC4F-418D-AE19-62706E023703}">
                      <ahyp:hlinkClr xmlns:ahyp="http://schemas.microsoft.com/office/drawing/2018/hyperlinkcolor" val="tx"/>
                    </a:ext>
                  </a:extLst>
                </a:hlinkClick>
              </a:rPr>
              <a:t>Nursing Associate </a:t>
            </a:r>
            <a:r>
              <a:rPr lang="en-US" sz="1000" spc="-10">
                <a:solidFill>
                  <a:schemeClr val="tx1"/>
                </a:solidFill>
                <a:uFill>
                  <a:solidFill>
                    <a:srgbClr val="006FC0"/>
                  </a:solidFill>
                </a:uFill>
                <a:latin typeface="Arial"/>
                <a:cs typeface="Arial"/>
              </a:rPr>
              <a:t>and later on train to be a </a:t>
            </a:r>
            <a:r>
              <a:rPr lang="en-US" sz="1000" spc="-10">
                <a:solidFill>
                  <a:srgbClr val="0000FF"/>
                </a:solidFill>
                <a:uFill>
                  <a:solidFill>
                    <a:srgbClr val="006FC0"/>
                  </a:solidFill>
                </a:uFill>
                <a:latin typeface="Arial"/>
                <a:cs typeface="Arial"/>
                <a:hlinkClick r:id="rId13">
                  <a:extLst>
                    <a:ext uri="{A12FA001-AC4F-418D-AE19-62706E023703}">
                      <ahyp:hlinkClr xmlns:ahyp="http://schemas.microsoft.com/office/drawing/2018/hyperlinkcolor" val="tx"/>
                    </a:ext>
                  </a:extLst>
                </a:hlinkClick>
              </a:rPr>
              <a:t>registered Nurse</a:t>
            </a:r>
            <a:r>
              <a:rPr lang="en-US" sz="1000" spc="-10">
                <a:solidFill>
                  <a:srgbClr val="0000FF"/>
                </a:solidFill>
                <a:uFill>
                  <a:solidFill>
                    <a:srgbClr val="006FC0"/>
                  </a:solidFill>
                </a:uFill>
                <a:latin typeface="Arial"/>
                <a:cs typeface="Arial"/>
              </a:rPr>
              <a:t>. </a:t>
            </a:r>
            <a:endParaRPr lang="en-US" sz="1000">
              <a:solidFill>
                <a:srgbClr val="0000FF"/>
              </a:solidFill>
              <a:latin typeface="Arial"/>
              <a:cs typeface="Arial"/>
            </a:endParaRPr>
          </a:p>
          <a:p>
            <a:pPr marL="20320" marR="11430" algn="ctr">
              <a:spcBef>
                <a:spcPts val="600"/>
              </a:spcBef>
            </a:pPr>
            <a:endParaRPr lang="en-US" sz="1000">
              <a:latin typeface="Arial"/>
              <a:cs typeface="Arial"/>
            </a:endParaRPr>
          </a:p>
        </p:txBody>
      </p:sp>
      <p:sp>
        <p:nvSpPr>
          <p:cNvPr id="18" name="object 18"/>
          <p:cNvSpPr txBox="1"/>
          <p:nvPr/>
        </p:nvSpPr>
        <p:spPr>
          <a:xfrm>
            <a:off x="2510154" y="232663"/>
            <a:ext cx="7849846" cy="763671"/>
          </a:xfrm>
          <a:prstGeom prst="rect">
            <a:avLst/>
          </a:prstGeom>
        </p:spPr>
        <p:txBody>
          <a:bodyPr vert="horz" wrap="square" lIns="0" tIns="12065" rIns="0" bIns="0" rtlCol="0" anchor="t">
            <a:spAutoFit/>
          </a:bodyPr>
          <a:lstStyle/>
          <a:p>
            <a:pPr marL="12700">
              <a:lnSpc>
                <a:spcPct val="100000"/>
              </a:lnSpc>
              <a:spcBef>
                <a:spcPts val="95"/>
              </a:spcBef>
            </a:pPr>
            <a:r>
              <a:rPr lang="en-GB" sz="2400">
                <a:solidFill>
                  <a:srgbClr val="0070C0"/>
                </a:solidFill>
                <a:latin typeface="Arial Black"/>
                <a:cs typeface="Arial Black"/>
              </a:rPr>
              <a:t>Practice</a:t>
            </a:r>
            <a:r>
              <a:rPr sz="2400" spc="-145">
                <a:solidFill>
                  <a:srgbClr val="0070C0"/>
                </a:solidFill>
                <a:latin typeface="Arial Black"/>
                <a:cs typeface="Arial Black"/>
              </a:rPr>
              <a:t> </a:t>
            </a:r>
            <a:r>
              <a:rPr lang="en-GB" sz="2400" spc="-10">
                <a:solidFill>
                  <a:srgbClr val="0070C0"/>
                </a:solidFill>
                <a:latin typeface="Arial Black"/>
                <a:cs typeface="Arial Black"/>
              </a:rPr>
              <a:t>Administrator</a:t>
            </a:r>
            <a:endParaRPr lang="en-US" sz="2400">
              <a:solidFill>
                <a:srgbClr val="0070C0"/>
              </a:solidFill>
              <a:latin typeface="Arial Black"/>
              <a:cs typeface="Arial Black"/>
            </a:endParaRPr>
          </a:p>
          <a:p>
            <a:pPr marL="12700">
              <a:lnSpc>
                <a:spcPct val="100000"/>
              </a:lnSpc>
              <a:spcBef>
                <a:spcPts val="55"/>
              </a:spcBef>
            </a:pPr>
            <a:r>
              <a:rPr sz="2400" b="1">
                <a:solidFill>
                  <a:srgbClr val="202C3A"/>
                </a:solidFill>
                <a:latin typeface="Arial"/>
                <a:cs typeface="Arial"/>
              </a:rPr>
              <a:t>Find</a:t>
            </a:r>
            <a:r>
              <a:rPr sz="2400" b="1" spc="-20">
                <a:solidFill>
                  <a:srgbClr val="202C3A"/>
                </a:solidFill>
                <a:latin typeface="Arial"/>
                <a:cs typeface="Arial"/>
              </a:rPr>
              <a:t> </a:t>
            </a:r>
            <a:r>
              <a:rPr sz="2400" b="1">
                <a:solidFill>
                  <a:srgbClr val="202C3A"/>
                </a:solidFill>
                <a:latin typeface="Arial"/>
                <a:cs typeface="Arial"/>
              </a:rPr>
              <a:t>out</a:t>
            </a:r>
            <a:r>
              <a:rPr sz="2400" b="1" spc="5">
                <a:solidFill>
                  <a:srgbClr val="202C3A"/>
                </a:solidFill>
                <a:latin typeface="Arial"/>
                <a:cs typeface="Arial"/>
              </a:rPr>
              <a:t> </a:t>
            </a:r>
            <a:r>
              <a:rPr sz="2400" b="1">
                <a:solidFill>
                  <a:srgbClr val="202C3A"/>
                </a:solidFill>
                <a:latin typeface="Arial"/>
                <a:cs typeface="Arial"/>
              </a:rPr>
              <a:t>more</a:t>
            </a:r>
            <a:r>
              <a:rPr sz="2400" b="1" spc="-10">
                <a:solidFill>
                  <a:srgbClr val="202C3A"/>
                </a:solidFill>
                <a:latin typeface="Arial"/>
                <a:cs typeface="Arial"/>
              </a:rPr>
              <a:t> </a:t>
            </a:r>
            <a:r>
              <a:rPr sz="2400" b="1">
                <a:solidFill>
                  <a:srgbClr val="202C3A"/>
                </a:solidFill>
                <a:latin typeface="Arial"/>
                <a:cs typeface="Arial"/>
              </a:rPr>
              <a:t>about</a:t>
            </a:r>
            <a:r>
              <a:rPr sz="2400" b="1" spc="-10">
                <a:solidFill>
                  <a:srgbClr val="202C3A"/>
                </a:solidFill>
                <a:latin typeface="Arial"/>
                <a:cs typeface="Arial"/>
              </a:rPr>
              <a:t> </a:t>
            </a:r>
            <a:r>
              <a:rPr sz="2400" b="1">
                <a:solidFill>
                  <a:srgbClr val="202C3A"/>
                </a:solidFill>
                <a:latin typeface="Arial"/>
                <a:cs typeface="Arial"/>
              </a:rPr>
              <a:t>the</a:t>
            </a:r>
            <a:r>
              <a:rPr sz="2400" b="1" spc="-45">
                <a:solidFill>
                  <a:srgbClr val="0070C0"/>
                </a:solidFill>
                <a:latin typeface="Arial"/>
                <a:cs typeface="Arial"/>
              </a:rPr>
              <a:t> </a:t>
            </a:r>
            <a:r>
              <a:rPr lang="en-US" sz="2400" b="1" u="sng" spc="-10">
                <a:solidFill>
                  <a:srgbClr val="0070C0"/>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Practice</a:t>
            </a:r>
            <a:r>
              <a:rPr lang="en-US" sz="2400" b="1" u="sng" spc="-70">
                <a:solidFill>
                  <a:srgbClr val="0070C0"/>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 </a:t>
            </a:r>
            <a:r>
              <a:rPr lang="en-US" sz="2400" b="1" u="sng" spc="-10">
                <a:solidFill>
                  <a:srgbClr val="0070C0"/>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Administrator </a:t>
            </a:r>
            <a:r>
              <a:rPr lang="en-US" sz="2400" b="1" u="sng" spc="-20">
                <a:solidFill>
                  <a:srgbClr val="0070C0"/>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role</a:t>
            </a:r>
            <a:endParaRPr lang="en-US" sz="2400">
              <a:solidFill>
                <a:srgbClr val="0070C0"/>
              </a:solidFill>
              <a:latin typeface="Arial"/>
              <a:cs typeface="Arial"/>
              <a:hlinkClick r:id="rId15">
                <a:extLst>
                  <a:ext uri="{A12FA001-AC4F-418D-AE19-62706E023703}">
                    <ahyp:hlinkClr xmlns:ahyp="http://schemas.microsoft.com/office/drawing/2018/hyperlinkcolor" val="tx"/>
                  </a:ext>
                </a:extLst>
              </a:hlinkClick>
            </a:endParaRPr>
          </a:p>
        </p:txBody>
      </p:sp>
      <p:sp>
        <p:nvSpPr>
          <p:cNvPr id="23" name="object 23"/>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25" name="TextBox 24">
            <a:extLst>
              <a:ext uri="{FF2B5EF4-FFF2-40B4-BE49-F238E27FC236}">
                <a16:creationId xmlns:a16="http://schemas.microsoft.com/office/drawing/2014/main" id="{47957272-1F1D-8C0F-E7B9-B95D47E99772}"/>
              </a:ext>
            </a:extLst>
          </p:cNvPr>
          <p:cNvSpPr txBox="1"/>
          <p:nvPr/>
        </p:nvSpPr>
        <p:spPr>
          <a:xfrm>
            <a:off x="7690034" y="3667122"/>
            <a:ext cx="2024767"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en-GB" sz="1000" kern="1200">
                <a:solidFill>
                  <a:schemeClr val="tx1"/>
                </a:solidFill>
                <a:latin typeface="Arial"/>
                <a:ea typeface="+mn-ea"/>
                <a:cs typeface="Arial"/>
              </a:rPr>
              <a:t>Adheres to the NHS Values</a:t>
            </a:r>
          </a:p>
          <a:p>
            <a:pPr algn="l" rtl="0"/>
            <a:r>
              <a:rPr lang="en-GB" sz="1000" kern="1200">
                <a:solidFill>
                  <a:srgbClr val="0000FF"/>
                </a:solidFill>
                <a:latin typeface="Arial"/>
                <a:ea typeface="+mn-ea"/>
                <a:cs typeface="Arial"/>
                <a:hlinkClick r:id="rId16">
                  <a:extLst>
                    <a:ext uri="{A12FA001-AC4F-418D-AE19-62706E023703}">
                      <ahyp:hlinkClr xmlns:ahyp="http://schemas.microsoft.com/office/drawing/2018/hyperlinkcolor" val="tx"/>
                    </a:ext>
                  </a:extLst>
                </a:hlinkClick>
              </a:rPr>
              <a:t>The NHS values | Health Careers</a:t>
            </a:r>
            <a:endParaRPr lang="en-GB" sz="1000" kern="1200">
              <a:solidFill>
                <a:srgbClr val="0000FF"/>
              </a:solidFill>
              <a:latin typeface="Arial"/>
              <a:ea typeface="+mn-ea"/>
              <a:cs typeface="Arial"/>
            </a:endParaRPr>
          </a:p>
        </p:txBody>
      </p:sp>
      <p:sp>
        <p:nvSpPr>
          <p:cNvPr id="26" name="TextBox 25">
            <a:extLst>
              <a:ext uri="{FF2B5EF4-FFF2-40B4-BE49-F238E27FC236}">
                <a16:creationId xmlns:a16="http://schemas.microsoft.com/office/drawing/2014/main" id="{B57DCDFE-826D-E655-225E-BF44FBD54E98}"/>
              </a:ext>
            </a:extLst>
          </p:cNvPr>
          <p:cNvSpPr txBox="1"/>
          <p:nvPr/>
        </p:nvSpPr>
        <p:spPr>
          <a:xfrm>
            <a:off x="9847370" y="2578769"/>
            <a:ext cx="2342148" cy="24006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lgn="l">
              <a:buFont typeface="Arial" panose="020B0604020202020204" pitchFamily="34" charset="0"/>
              <a:buChar char="•"/>
            </a:pPr>
            <a:r>
              <a:rPr lang="en-US" sz="1000">
                <a:solidFill>
                  <a:schemeClr val="tx1"/>
                </a:solidFill>
                <a:latin typeface="Arial"/>
                <a:cs typeface="Arial"/>
              </a:rPr>
              <a:t>Support the Practice Manager (PM)/ Quality Assurance Manager (QAM) </a:t>
            </a:r>
          </a:p>
          <a:p>
            <a:pPr marL="171450" indent="-171450" algn="l">
              <a:buFont typeface="Arial" panose="020B0604020202020204" pitchFamily="34" charset="0"/>
              <a:buChar char="•"/>
            </a:pPr>
            <a:r>
              <a:rPr lang="en-US" sz="1000">
                <a:solidFill>
                  <a:schemeClr val="tx1"/>
                </a:solidFill>
                <a:latin typeface="Arial"/>
                <a:cs typeface="Arial"/>
              </a:rPr>
              <a:t>Work with the PM/QAM on any actions necessary </a:t>
            </a:r>
          </a:p>
          <a:p>
            <a:pPr marL="171450" indent="-171450" algn="l">
              <a:buFont typeface="Arial" panose="020B0604020202020204" pitchFamily="34" charset="0"/>
              <a:buChar char="•"/>
            </a:pPr>
            <a:r>
              <a:rPr lang="en-US" sz="1000">
                <a:solidFill>
                  <a:schemeClr val="tx1"/>
                </a:solidFill>
                <a:latin typeface="Arial"/>
                <a:cs typeface="Arial"/>
              </a:rPr>
              <a:t>Ensures that all relevant DES/ LES policies / protocols are regularly updated and accessible </a:t>
            </a:r>
          </a:p>
          <a:p>
            <a:pPr marL="171450" indent="-171450" algn="l">
              <a:buFont typeface="Arial" panose="020B0604020202020204" pitchFamily="34" charset="0"/>
              <a:buChar char="•"/>
            </a:pPr>
            <a:r>
              <a:rPr lang="en-US" sz="1000">
                <a:solidFill>
                  <a:schemeClr val="tx1"/>
                </a:solidFill>
                <a:latin typeface="Arial"/>
                <a:cs typeface="Arial"/>
              </a:rPr>
              <a:t>Supports the partners and PM/Admin Supervisor in the extraction of data for recalls and administrative duties</a:t>
            </a:r>
          </a:p>
          <a:p>
            <a:pPr marL="171450" indent="-171450" algn="l">
              <a:buFont typeface="Arial" panose="020B0604020202020204" pitchFamily="34" charset="0"/>
              <a:buChar char="•"/>
            </a:pPr>
            <a:r>
              <a:rPr lang="en-US" sz="1000">
                <a:solidFill>
                  <a:schemeClr val="tx1"/>
                </a:solidFill>
                <a:latin typeface="Arial"/>
                <a:cs typeface="Arial"/>
              </a:rPr>
              <a:t>Liaise with the Nurse/partners to resolve any clinical issues / concerns when required </a:t>
            </a:r>
          </a:p>
        </p:txBody>
      </p:sp>
      <p:sp>
        <p:nvSpPr>
          <p:cNvPr id="19" name="TextBox 18">
            <a:extLst>
              <a:ext uri="{FF2B5EF4-FFF2-40B4-BE49-F238E27FC236}">
                <a16:creationId xmlns:a16="http://schemas.microsoft.com/office/drawing/2014/main" id="{ABBE384C-665E-10BA-D387-66A94526E338}"/>
              </a:ext>
            </a:extLst>
          </p:cNvPr>
          <p:cNvSpPr txBox="1"/>
          <p:nvPr/>
        </p:nvSpPr>
        <p:spPr>
          <a:xfrm>
            <a:off x="2688490" y="3779097"/>
            <a:ext cx="2211695" cy="3118803"/>
          </a:xfrm>
          <a:prstGeom prst="rect">
            <a:avLst/>
          </a:prstGeom>
          <a:noFill/>
        </p:spPr>
        <p:txBody>
          <a:bodyPr wrap="square">
            <a:spAutoFit/>
          </a:bodyPr>
          <a:lstStyle/>
          <a:p>
            <a:pPr marL="12700" marR="5080" algn="l">
              <a:spcBef>
                <a:spcPts val="105"/>
              </a:spcBef>
            </a:pPr>
            <a:r>
              <a:rPr lang="en-GB" sz="1000" spc="-10">
                <a:solidFill>
                  <a:srgbClr val="202C3A"/>
                </a:solidFill>
                <a:latin typeface="Arial"/>
                <a:cs typeface="Arial"/>
                <a:hlinkClick r:id="rId17"/>
              </a:rPr>
              <a:t>Receptionists in Primary Care - Practice Index Training</a:t>
            </a:r>
            <a:r>
              <a:rPr lang="en-GB" sz="1000" spc="-10">
                <a:solidFill>
                  <a:srgbClr val="000000"/>
                </a:solidFill>
                <a:latin typeface="Arial"/>
                <a:cs typeface="Arial"/>
              </a:rPr>
              <a:t> include </a:t>
            </a:r>
            <a:r>
              <a:rPr lang="en-GB" sz="1000" spc="-10">
                <a:solidFill>
                  <a:schemeClr val="tx1"/>
                </a:solidFill>
                <a:latin typeface="Arial"/>
                <a:cs typeface="Arial"/>
              </a:rPr>
              <a:t>specific training courses in:</a:t>
            </a:r>
          </a:p>
          <a:p>
            <a:pPr marL="171450" indent="-171450" algn="l">
              <a:spcBef>
                <a:spcPts val="800"/>
              </a:spcBef>
              <a:buFont typeface="Arial" panose="020B0604020202020204" pitchFamily="34" charset="0"/>
              <a:buChar char="•"/>
            </a:pPr>
            <a:r>
              <a:rPr lang="en-US" sz="1000" spc="-10">
                <a:solidFill>
                  <a:schemeClr val="tx1"/>
                </a:solidFill>
                <a:latin typeface="Arial"/>
                <a:cs typeface="Arial"/>
              </a:rPr>
              <a:t>Reception Master Classes</a:t>
            </a:r>
            <a:endParaRPr lang="en-US" sz="1000">
              <a:solidFill>
                <a:schemeClr val="tx1"/>
              </a:solidFill>
              <a:latin typeface="Arial"/>
              <a:cs typeface="Arial"/>
            </a:endParaRPr>
          </a:p>
          <a:p>
            <a:pPr marL="171450" indent="-171450" algn="l">
              <a:spcBef>
                <a:spcPts val="795"/>
              </a:spcBef>
              <a:buFont typeface="Arial" panose="020B0604020202020204" pitchFamily="34" charset="0"/>
              <a:buChar char="•"/>
            </a:pPr>
            <a:r>
              <a:rPr lang="en-US" sz="1000" spc="-10">
                <a:solidFill>
                  <a:schemeClr val="tx1"/>
                </a:solidFill>
                <a:latin typeface="Arial"/>
                <a:cs typeface="Arial"/>
              </a:rPr>
              <a:t>Taking Control of the</a:t>
            </a:r>
            <a:endParaRPr lang="en-US" sz="1000">
              <a:solidFill>
                <a:schemeClr val="tx1"/>
              </a:solidFill>
              <a:latin typeface="Arial"/>
              <a:cs typeface="Arial"/>
            </a:endParaRPr>
          </a:p>
          <a:p>
            <a:pPr marL="172085" indent="-171450" algn="l">
              <a:buFont typeface="Arial" panose="020B0604020202020204" pitchFamily="34" charset="0"/>
              <a:buChar char="•"/>
            </a:pPr>
            <a:r>
              <a:rPr lang="en-US" sz="1000" spc="-10">
                <a:solidFill>
                  <a:schemeClr val="tx1"/>
                </a:solidFill>
                <a:latin typeface="Arial"/>
                <a:cs typeface="Arial"/>
              </a:rPr>
              <a:t>Customer Conversation</a:t>
            </a:r>
            <a:endParaRPr lang="en-US" sz="1000">
              <a:solidFill>
                <a:schemeClr val="tx1"/>
              </a:solidFill>
              <a:latin typeface="Arial"/>
              <a:cs typeface="Arial"/>
            </a:endParaRPr>
          </a:p>
          <a:p>
            <a:pPr marL="172085" indent="-171450" algn="l">
              <a:buFont typeface="Arial" panose="020B0604020202020204" pitchFamily="34" charset="0"/>
              <a:buChar char="•"/>
            </a:pPr>
            <a:r>
              <a:rPr lang="en-US" sz="1000" spc="-10">
                <a:solidFill>
                  <a:schemeClr val="tx1"/>
                </a:solidFill>
                <a:latin typeface="Arial"/>
                <a:cs typeface="Arial"/>
              </a:rPr>
              <a:t>Conflict Resolution </a:t>
            </a:r>
          </a:p>
          <a:p>
            <a:pPr marL="172085" indent="-171450" algn="l">
              <a:buFont typeface="Arial" panose="020B0604020202020204" pitchFamily="34" charset="0"/>
              <a:buChar char="•"/>
            </a:pPr>
            <a:r>
              <a:rPr lang="en-US" sz="1000" spc="-10">
                <a:solidFill>
                  <a:schemeClr val="tx1"/>
                </a:solidFill>
                <a:latin typeface="Arial"/>
                <a:cs typeface="Arial"/>
              </a:rPr>
              <a:t>Resolving telephone conflict </a:t>
            </a:r>
          </a:p>
          <a:p>
            <a:pPr marL="172085" indent="-171450" algn="l">
              <a:buFont typeface="Arial" panose="020B0604020202020204" pitchFamily="34" charset="0"/>
              <a:buChar char="•"/>
            </a:pPr>
            <a:r>
              <a:rPr lang="en-US" sz="1000" spc="-10">
                <a:solidFill>
                  <a:schemeClr val="tx1"/>
                </a:solidFill>
                <a:latin typeface="Arial"/>
                <a:cs typeface="Arial"/>
              </a:rPr>
              <a:t>Telephone Signposting and Triage for Receptionists and HCSWs</a:t>
            </a:r>
            <a:endParaRPr lang="en-US" sz="1000">
              <a:solidFill>
                <a:schemeClr val="tx1"/>
              </a:solidFill>
              <a:latin typeface="Arial"/>
              <a:cs typeface="Arial"/>
            </a:endParaRPr>
          </a:p>
          <a:p>
            <a:pPr marL="171450" indent="-171450" algn="l">
              <a:lnSpc>
                <a:spcPts val="1050"/>
              </a:lnSpc>
              <a:buFont typeface="Arial" panose="020B0604020202020204" pitchFamily="34" charset="0"/>
              <a:buChar char="•"/>
            </a:pPr>
            <a:r>
              <a:rPr lang="en-US" sz="1000" spc="-10">
                <a:solidFill>
                  <a:schemeClr val="tx1"/>
                </a:solidFill>
                <a:latin typeface="Arial"/>
                <a:cs typeface="Arial"/>
              </a:rPr>
              <a:t>QOF training for receptionists / medical secretaries </a:t>
            </a:r>
          </a:p>
          <a:p>
            <a:pPr algn="l" rtl="0">
              <a:lnSpc>
                <a:spcPts val="1050"/>
              </a:lnSpc>
            </a:pPr>
            <a:r>
              <a:rPr lang="en-US" sz="950" u="sng">
                <a:solidFill>
                  <a:srgbClr val="0000FF"/>
                </a:solidFill>
                <a:latin typeface="Arial"/>
                <a:cs typeface="Segoe UI"/>
                <a:hlinkClick r:id="rId18">
                  <a:extLst>
                    <a:ext uri="{A12FA001-AC4F-418D-AE19-62706E023703}">
                      <ahyp:hlinkClr xmlns:ahyp="http://schemas.microsoft.com/office/drawing/2018/hyperlinkcolor" val="tx"/>
                    </a:ext>
                  </a:extLst>
                </a:hlinkClick>
              </a:rPr>
              <a:t>C</a:t>
            </a:r>
            <a:r>
              <a:rPr lang="en-US" sz="1000" u="sng">
                <a:solidFill>
                  <a:srgbClr val="0000FF"/>
                </a:solidFill>
                <a:latin typeface="Arial"/>
                <a:cs typeface="Segoe UI"/>
                <a:hlinkClick r:id="rId18">
                  <a:extLst>
                    <a:ext uri="{A12FA001-AC4F-418D-AE19-62706E023703}">
                      <ahyp:hlinkClr xmlns:ahyp="http://schemas.microsoft.com/office/drawing/2018/hyperlinkcolor" val="tx"/>
                    </a:ext>
                  </a:extLst>
                </a:hlinkClick>
              </a:rPr>
              <a:t>are Certificate - eLearning for healthcare</a:t>
            </a:r>
            <a:r>
              <a:rPr lang="en-US" sz="1000">
                <a:latin typeface="Arial"/>
                <a:cs typeface="Segoe UI"/>
              </a:rPr>
              <a:t>​</a:t>
            </a:r>
            <a:endParaRPr lang="en-US" sz="1000">
              <a:solidFill>
                <a:srgbClr val="000000"/>
              </a:solidFill>
              <a:latin typeface="Arial"/>
              <a:cs typeface="Segoe UI"/>
            </a:endParaRPr>
          </a:p>
          <a:p>
            <a:pPr algn="l">
              <a:lnSpc>
                <a:spcPts val="1050"/>
              </a:lnSpc>
            </a:pPr>
            <a:endParaRPr lang="en-US" sz="1000" spc="-10">
              <a:solidFill>
                <a:schemeClr val="tx1"/>
              </a:solidFill>
              <a:latin typeface="Arial"/>
              <a:cs typeface="Arial"/>
            </a:endParaRPr>
          </a:p>
          <a:p>
            <a:pPr algn="l">
              <a:lnSpc>
                <a:spcPts val="1050"/>
              </a:lnSpc>
            </a:pPr>
            <a:r>
              <a:rPr lang="en-US" sz="1000" spc="-10">
                <a:solidFill>
                  <a:schemeClr val="tx1"/>
                </a:solidFill>
                <a:latin typeface="Arial"/>
                <a:cs typeface="Arial"/>
              </a:rPr>
              <a:t>Training can also be accessed through the </a:t>
            </a:r>
            <a:r>
              <a:rPr lang="en-US" sz="1000" spc="-10">
                <a:solidFill>
                  <a:schemeClr val="tx1"/>
                </a:solidFill>
                <a:latin typeface="Arial"/>
                <a:cs typeface="Arial"/>
                <a:hlinkClick r:id="rId19"/>
              </a:rPr>
              <a:t>LMC</a:t>
            </a:r>
            <a:endParaRPr lang="en-US" sz="1000" spc="-10">
              <a:solidFill>
                <a:schemeClr val="tx1"/>
              </a:solidFill>
              <a:latin typeface="Arial"/>
              <a:cs typeface="Arial"/>
            </a:endParaRPr>
          </a:p>
          <a:p>
            <a:pPr algn="l">
              <a:lnSpc>
                <a:spcPts val="1050"/>
              </a:lnSpc>
            </a:pPr>
            <a:endParaRPr lang="en-US" sz="1000" spc="-10">
              <a:solidFill>
                <a:schemeClr val="tx1"/>
              </a:solidFill>
              <a:latin typeface="Arial"/>
              <a:cs typeface="Arial"/>
            </a:endParaRPr>
          </a:p>
        </p:txBody>
      </p:sp>
      <p:sp>
        <p:nvSpPr>
          <p:cNvPr id="29" name="object 19">
            <a:extLst>
              <a:ext uri="{FF2B5EF4-FFF2-40B4-BE49-F238E27FC236}">
                <a16:creationId xmlns:a16="http://schemas.microsoft.com/office/drawing/2014/main" id="{81F86BA0-D46F-075B-0B4A-106E47692DE2}"/>
              </a:ext>
            </a:extLst>
          </p:cNvPr>
          <p:cNvSpPr txBox="1">
            <a:spLocks noGrp="1"/>
          </p:cNvSpPr>
          <p:nvPr>
            <p:ph type="title"/>
          </p:nvPr>
        </p:nvSpPr>
        <p:spPr>
          <a:xfrm>
            <a:off x="8608421" y="105014"/>
            <a:ext cx="3356137" cy="538994"/>
          </a:xfrm>
          <a:prstGeom prst="rect">
            <a:avLst/>
          </a:prstGeom>
        </p:spPr>
        <p:txBody>
          <a:bodyPr vert="horz" wrap="square" lIns="0" tIns="40005" rIns="0" bIns="0" rtlCol="0">
            <a:spAutoFit/>
          </a:bodyPr>
          <a:lstStyle/>
          <a:p>
            <a:pPr marL="12700" marR="5080" indent="191770" algn="r">
              <a:lnSpc>
                <a:spcPct val="90000"/>
              </a:lnSpc>
              <a:spcBef>
                <a:spcPts val="315"/>
              </a:spcBef>
            </a:pPr>
            <a:r>
              <a:rPr lang="en-GB">
                <a:hlinkClick r:id="rId20" action="ppaction://hlinksldjump"/>
              </a:rPr>
              <a:t>Non-Clinical Professionals Career Pathway</a:t>
            </a:r>
            <a:endParaRPr spc="-10"/>
          </a:p>
        </p:txBody>
      </p:sp>
      <p:sp>
        <p:nvSpPr>
          <p:cNvPr id="7" name="object 28">
            <a:extLst>
              <a:ext uri="{FF2B5EF4-FFF2-40B4-BE49-F238E27FC236}">
                <a16:creationId xmlns:a16="http://schemas.microsoft.com/office/drawing/2014/main" id="{48815092-D9C2-7531-AE4E-DB241542FCFC}"/>
              </a:ext>
            </a:extLst>
          </p:cNvPr>
          <p:cNvSpPr txBox="1"/>
          <p:nvPr/>
        </p:nvSpPr>
        <p:spPr>
          <a:xfrm>
            <a:off x="60324" y="3268379"/>
            <a:ext cx="2247445" cy="321242"/>
          </a:xfrm>
          <a:prstGeom prst="rect">
            <a:avLst/>
          </a:prstGeom>
          <a:solidFill>
            <a:srgbClr val="D9D9D9"/>
          </a:solidFill>
        </p:spPr>
        <p:txBody>
          <a:bodyPr vert="horz" wrap="square" lIns="0" tIns="13335" rIns="0" bIns="0" rtlCol="0" anchor="t">
            <a:spAutoFit/>
          </a:bodyPr>
          <a:lstStyle/>
          <a:p>
            <a:pPr marL="216000" marR="290195" algn="ctr"/>
            <a:r>
              <a:rPr lang="en-GB" sz="1000" b="1">
                <a:solidFill>
                  <a:srgbClr val="BF0378"/>
                </a:solidFill>
                <a:latin typeface="Arial"/>
                <a:cs typeface="Arial"/>
                <a:hlinkClick r:id="" action="ppaction://noaction">
                  <a:extLst>
                    <a:ext uri="{A12FA001-AC4F-418D-AE19-62706E023703}">
                      <ahyp:hlinkClr xmlns:ahyp="http://schemas.microsoft.com/office/drawing/2018/hyperlinkcolor" val="tx"/>
                    </a:ext>
                  </a:extLst>
                </a:hlinkClick>
              </a:rPr>
              <a:t>General</a:t>
            </a:r>
            <a:r>
              <a:rPr lang="en-GB" sz="1000" b="1" spc="-40">
                <a:solidFill>
                  <a:srgbClr val="BF0378"/>
                </a:solidFill>
                <a:latin typeface="Arial"/>
                <a:cs typeface="Arial"/>
                <a:hlinkClick r:id="" action="ppaction://noaction">
                  <a:extLst>
                    <a:ext uri="{A12FA001-AC4F-418D-AE19-62706E023703}">
                      <ahyp:hlinkClr xmlns:ahyp="http://schemas.microsoft.com/office/drawing/2018/hyperlinkcolor" val="tx"/>
                    </a:ext>
                  </a:extLst>
                </a:hlinkClick>
              </a:rPr>
              <a:t> </a:t>
            </a:r>
            <a:r>
              <a:rPr lang="en-GB" sz="1000" b="1" spc="-10">
                <a:solidFill>
                  <a:srgbClr val="BF0378"/>
                </a:solidFill>
                <a:latin typeface="Arial"/>
                <a:cs typeface="Arial"/>
                <a:hlinkClick r:id="" action="ppaction://noaction">
                  <a:extLst>
                    <a:ext uri="{A12FA001-AC4F-418D-AE19-62706E023703}">
                      <ahyp:hlinkClr xmlns:ahyp="http://schemas.microsoft.com/office/drawing/2018/hyperlinkcolor" val="tx"/>
                    </a:ext>
                  </a:extLst>
                </a:hlinkClick>
              </a:rPr>
              <a:t>Practice </a:t>
            </a:r>
            <a:r>
              <a:rPr lang="en-GB" sz="1000" b="1">
                <a:solidFill>
                  <a:srgbClr val="BF0378"/>
                </a:solidFill>
                <a:latin typeface="Arial"/>
                <a:cs typeface="Arial"/>
                <a:hlinkClick r:id="" action="ppaction://noaction">
                  <a:extLst>
                    <a:ext uri="{A12FA001-AC4F-418D-AE19-62706E023703}">
                      <ahyp:hlinkClr xmlns:ahyp="http://schemas.microsoft.com/office/drawing/2018/hyperlinkcolor" val="tx"/>
                    </a:ext>
                  </a:extLst>
                </a:hlinkClick>
              </a:rPr>
              <a:t>Assistant</a:t>
            </a:r>
            <a:r>
              <a:rPr lang="en-GB" sz="1000" b="1" spc="-60">
                <a:solidFill>
                  <a:srgbClr val="BF0378"/>
                </a:solidFill>
                <a:latin typeface="Arial"/>
                <a:cs typeface="Arial"/>
                <a:hlinkClick r:id="" action="ppaction://noaction">
                  <a:extLst>
                    <a:ext uri="{A12FA001-AC4F-418D-AE19-62706E023703}">
                      <ahyp:hlinkClr xmlns:ahyp="http://schemas.microsoft.com/office/drawing/2018/hyperlinkcolor" val="tx"/>
                    </a:ext>
                  </a:extLst>
                </a:hlinkClick>
              </a:rPr>
              <a:t> </a:t>
            </a:r>
            <a:r>
              <a:rPr lang="en-GB" sz="1000" b="1" spc="-20">
                <a:solidFill>
                  <a:srgbClr val="BF0378"/>
                </a:solidFill>
                <a:latin typeface="Arial"/>
                <a:cs typeface="Arial"/>
                <a:hlinkClick r:id="" action="ppaction://noaction">
                  <a:extLst>
                    <a:ext uri="{A12FA001-AC4F-418D-AE19-62706E023703}">
                      <ahyp:hlinkClr xmlns:ahyp="http://schemas.microsoft.com/office/drawing/2018/hyperlinkcolor" val="tx"/>
                    </a:ext>
                  </a:extLst>
                </a:hlinkClick>
              </a:rPr>
              <a:t>(GPA)</a:t>
            </a:r>
            <a:endParaRPr lang="en-GB" sz="1000">
              <a:solidFill>
                <a:srgbClr val="BF0378"/>
              </a:solidFill>
              <a:latin typeface="Arial"/>
              <a:cs typeface="Arial"/>
              <a:hlinkClick r:id="" action="ppaction://noaction">
                <a:extLst>
                  <a:ext uri="{A12FA001-AC4F-418D-AE19-62706E023703}">
                    <ahyp:hlinkClr xmlns:ahyp="http://schemas.microsoft.com/office/drawing/2018/hyperlinkcolor" val="tx"/>
                  </a:ext>
                </a:extLst>
              </a:hlinkClick>
            </a:endParaRPr>
          </a:p>
        </p:txBody>
      </p:sp>
      <p:sp>
        <p:nvSpPr>
          <p:cNvPr id="14" name="TextBox 13">
            <a:extLst>
              <a:ext uri="{FF2B5EF4-FFF2-40B4-BE49-F238E27FC236}">
                <a16:creationId xmlns:a16="http://schemas.microsoft.com/office/drawing/2014/main" id="{C4F6778B-0B76-E0CE-909D-8AE3DA38BDAE}"/>
              </a:ext>
            </a:extLst>
          </p:cNvPr>
          <p:cNvSpPr txBox="1"/>
          <p:nvPr/>
        </p:nvSpPr>
        <p:spPr>
          <a:xfrm>
            <a:off x="7694694" y="2540413"/>
            <a:ext cx="2148016" cy="1182375"/>
          </a:xfrm>
          <a:prstGeom prst="rect">
            <a:avLst/>
          </a:prstGeom>
          <a:noFill/>
        </p:spPr>
        <p:txBody>
          <a:bodyPr wrap="square" lIns="91440" tIns="45720" rIns="91440" bIns="45720" anchor="t">
            <a:spAutoFit/>
          </a:bodyPr>
          <a:lstStyle/>
          <a:p>
            <a:pPr marL="12700" marR="5080" algn="l">
              <a:spcBef>
                <a:spcPts val="105"/>
              </a:spcBef>
            </a:pPr>
            <a:r>
              <a:rPr lang="en-GB" sz="1000">
                <a:solidFill>
                  <a:schemeClr val="tx1"/>
                </a:solidFill>
                <a:latin typeface="Arial"/>
                <a:cs typeface="Arial"/>
              </a:rPr>
              <a:t>Should</a:t>
            </a:r>
            <a:r>
              <a:rPr lang="en-GB" sz="1000" spc="-35">
                <a:solidFill>
                  <a:schemeClr val="tx1"/>
                </a:solidFill>
                <a:latin typeface="Arial"/>
                <a:cs typeface="Arial"/>
              </a:rPr>
              <a:t> </a:t>
            </a:r>
            <a:r>
              <a:rPr lang="en-GB" sz="1000">
                <a:solidFill>
                  <a:schemeClr val="tx1"/>
                </a:solidFill>
                <a:latin typeface="Arial"/>
                <a:cs typeface="Arial"/>
              </a:rPr>
              <a:t>have</a:t>
            </a:r>
            <a:r>
              <a:rPr lang="en-GB" sz="1000" spc="-20">
                <a:solidFill>
                  <a:schemeClr val="tx1"/>
                </a:solidFill>
                <a:latin typeface="Arial"/>
                <a:cs typeface="Arial"/>
              </a:rPr>
              <a:t> </a:t>
            </a:r>
            <a:r>
              <a:rPr lang="en-GB" sz="1000">
                <a:solidFill>
                  <a:schemeClr val="tx1"/>
                </a:solidFill>
                <a:latin typeface="Arial"/>
                <a:cs typeface="Arial"/>
              </a:rPr>
              <a:t>access</a:t>
            </a:r>
            <a:r>
              <a:rPr lang="en-GB" sz="1000" spc="-50">
                <a:solidFill>
                  <a:schemeClr val="tx1"/>
                </a:solidFill>
                <a:latin typeface="Arial"/>
                <a:cs typeface="Arial"/>
              </a:rPr>
              <a:t> </a:t>
            </a:r>
            <a:r>
              <a:rPr lang="en-GB" sz="1000">
                <a:solidFill>
                  <a:schemeClr val="tx1"/>
                </a:solidFill>
                <a:latin typeface="Arial"/>
                <a:cs typeface="Arial"/>
              </a:rPr>
              <a:t>to</a:t>
            </a:r>
            <a:r>
              <a:rPr lang="en-GB" sz="1000" spc="-30">
                <a:solidFill>
                  <a:schemeClr val="tx1"/>
                </a:solidFill>
                <a:latin typeface="Arial"/>
                <a:cs typeface="Arial"/>
              </a:rPr>
              <a:t> </a:t>
            </a:r>
            <a:r>
              <a:rPr lang="en-GB" sz="1000" spc="-10">
                <a:solidFill>
                  <a:schemeClr val="tx1"/>
                </a:solidFill>
                <a:latin typeface="Arial"/>
                <a:cs typeface="Arial"/>
              </a:rPr>
              <a:t>monthly </a:t>
            </a:r>
            <a:r>
              <a:rPr lang="en-GB" sz="1000">
                <a:solidFill>
                  <a:schemeClr val="tx1"/>
                </a:solidFill>
                <a:latin typeface="Arial"/>
                <a:cs typeface="Arial"/>
              </a:rPr>
              <a:t>supervision</a:t>
            </a:r>
            <a:r>
              <a:rPr lang="en-GB" sz="1000" spc="-60">
                <a:solidFill>
                  <a:schemeClr val="tx1"/>
                </a:solidFill>
                <a:latin typeface="Arial"/>
                <a:cs typeface="Arial"/>
              </a:rPr>
              <a:t> </a:t>
            </a:r>
            <a:r>
              <a:rPr lang="en-GB" sz="1000">
                <a:solidFill>
                  <a:schemeClr val="tx1"/>
                </a:solidFill>
                <a:latin typeface="Arial"/>
                <a:cs typeface="Arial"/>
              </a:rPr>
              <a:t>from</a:t>
            </a:r>
            <a:r>
              <a:rPr lang="en-GB" sz="1000" spc="-60">
                <a:solidFill>
                  <a:schemeClr val="tx1"/>
                </a:solidFill>
                <a:latin typeface="Arial"/>
                <a:cs typeface="Arial"/>
              </a:rPr>
              <a:t> </a:t>
            </a:r>
            <a:r>
              <a:rPr lang="en-GB" sz="1000">
                <a:solidFill>
                  <a:schemeClr val="tx1"/>
                </a:solidFill>
                <a:latin typeface="Arial"/>
                <a:cs typeface="Arial"/>
              </a:rPr>
              <a:t>a</a:t>
            </a:r>
            <a:r>
              <a:rPr lang="en-GB" sz="1000" spc="-30">
                <a:solidFill>
                  <a:schemeClr val="tx1"/>
                </a:solidFill>
                <a:latin typeface="Arial"/>
                <a:cs typeface="Arial"/>
              </a:rPr>
              <a:t> line manager</a:t>
            </a:r>
            <a:r>
              <a:rPr lang="en-GB" sz="1000" spc="-10">
                <a:solidFill>
                  <a:schemeClr val="tx1"/>
                </a:solidFill>
                <a:latin typeface="Arial"/>
                <a:cs typeface="Arial"/>
              </a:rPr>
              <a:t>.</a:t>
            </a:r>
            <a:r>
              <a:rPr lang="en-GB" sz="1000" spc="-60">
                <a:solidFill>
                  <a:schemeClr val="tx1"/>
                </a:solidFill>
                <a:latin typeface="Arial"/>
                <a:cs typeface="Arial"/>
              </a:rPr>
              <a:t> </a:t>
            </a:r>
            <a:r>
              <a:rPr lang="en-GB" sz="1000">
                <a:solidFill>
                  <a:schemeClr val="tx1"/>
                </a:solidFill>
                <a:latin typeface="Arial"/>
                <a:cs typeface="Arial"/>
              </a:rPr>
              <a:t>Should</a:t>
            </a:r>
            <a:r>
              <a:rPr lang="en-GB" sz="1000" spc="-25">
                <a:solidFill>
                  <a:schemeClr val="tx1"/>
                </a:solidFill>
                <a:latin typeface="Arial"/>
                <a:cs typeface="Arial"/>
              </a:rPr>
              <a:t> </a:t>
            </a:r>
            <a:r>
              <a:rPr lang="en-GB" sz="1000">
                <a:solidFill>
                  <a:schemeClr val="tx1"/>
                </a:solidFill>
                <a:latin typeface="Arial"/>
                <a:cs typeface="Arial"/>
              </a:rPr>
              <a:t>also</a:t>
            </a:r>
            <a:r>
              <a:rPr lang="en-GB" sz="1000" spc="-25">
                <a:solidFill>
                  <a:schemeClr val="tx1"/>
                </a:solidFill>
                <a:latin typeface="Arial"/>
                <a:cs typeface="Arial"/>
              </a:rPr>
              <a:t> </a:t>
            </a:r>
            <a:r>
              <a:rPr lang="en-GB" sz="1000">
                <a:solidFill>
                  <a:schemeClr val="tx1"/>
                </a:solidFill>
                <a:latin typeface="Arial"/>
                <a:cs typeface="Arial"/>
              </a:rPr>
              <a:t>have</a:t>
            </a:r>
            <a:r>
              <a:rPr lang="en-GB" sz="1000" spc="-20">
                <a:solidFill>
                  <a:schemeClr val="tx1"/>
                </a:solidFill>
                <a:latin typeface="Arial"/>
                <a:cs typeface="Arial"/>
              </a:rPr>
              <a:t> </a:t>
            </a:r>
            <a:r>
              <a:rPr lang="en-GB" sz="1000" spc="-25">
                <a:solidFill>
                  <a:schemeClr val="tx1"/>
                </a:solidFill>
                <a:latin typeface="Arial"/>
                <a:cs typeface="Arial"/>
              </a:rPr>
              <a:t>an </a:t>
            </a:r>
            <a:r>
              <a:rPr lang="en-GB" sz="1000">
                <a:solidFill>
                  <a:schemeClr val="tx1"/>
                </a:solidFill>
                <a:latin typeface="Arial"/>
                <a:cs typeface="Arial"/>
              </a:rPr>
              <a:t>appropriate</a:t>
            </a:r>
            <a:r>
              <a:rPr lang="en-GB" sz="1000" spc="-65">
                <a:solidFill>
                  <a:schemeClr val="tx1"/>
                </a:solidFill>
                <a:latin typeface="Arial"/>
                <a:cs typeface="Arial"/>
              </a:rPr>
              <a:t> </a:t>
            </a:r>
            <a:r>
              <a:rPr lang="en-GB" sz="1000">
                <a:solidFill>
                  <a:schemeClr val="tx1"/>
                </a:solidFill>
                <a:latin typeface="Arial"/>
                <a:cs typeface="Arial"/>
              </a:rPr>
              <a:t>named</a:t>
            </a:r>
            <a:r>
              <a:rPr lang="en-GB" sz="1000" spc="-45">
                <a:solidFill>
                  <a:schemeClr val="tx1"/>
                </a:solidFill>
                <a:latin typeface="Arial"/>
                <a:cs typeface="Arial"/>
              </a:rPr>
              <a:t> </a:t>
            </a:r>
            <a:r>
              <a:rPr lang="en-GB" sz="1000">
                <a:solidFill>
                  <a:schemeClr val="tx1"/>
                </a:solidFill>
                <a:latin typeface="Arial"/>
                <a:cs typeface="Arial"/>
              </a:rPr>
              <a:t>individual</a:t>
            </a:r>
            <a:r>
              <a:rPr lang="en-GB" sz="1000" spc="-30">
                <a:solidFill>
                  <a:schemeClr val="tx1"/>
                </a:solidFill>
                <a:latin typeface="Arial"/>
                <a:cs typeface="Arial"/>
              </a:rPr>
              <a:t> </a:t>
            </a:r>
            <a:r>
              <a:rPr lang="en-GB" sz="1000">
                <a:solidFill>
                  <a:schemeClr val="tx1"/>
                </a:solidFill>
                <a:latin typeface="Arial"/>
                <a:cs typeface="Arial"/>
              </a:rPr>
              <a:t>in</a:t>
            </a:r>
            <a:r>
              <a:rPr lang="en-GB" sz="1000" spc="-25">
                <a:solidFill>
                  <a:schemeClr val="tx1"/>
                </a:solidFill>
                <a:latin typeface="Arial"/>
                <a:cs typeface="Arial"/>
              </a:rPr>
              <a:t> the </a:t>
            </a:r>
            <a:r>
              <a:rPr lang="en-GB" sz="1000">
                <a:solidFill>
                  <a:schemeClr val="tx1"/>
                </a:solidFill>
                <a:latin typeface="Arial"/>
                <a:cs typeface="Arial"/>
              </a:rPr>
              <a:t>PCN</a:t>
            </a:r>
            <a:r>
              <a:rPr lang="en-GB" sz="1000" spc="-25">
                <a:solidFill>
                  <a:schemeClr val="tx1"/>
                </a:solidFill>
                <a:latin typeface="Arial"/>
                <a:cs typeface="Arial"/>
              </a:rPr>
              <a:t> </a:t>
            </a:r>
            <a:r>
              <a:rPr lang="en-GB" sz="1000">
                <a:solidFill>
                  <a:schemeClr val="tx1"/>
                </a:solidFill>
                <a:latin typeface="Arial"/>
                <a:cs typeface="Arial"/>
              </a:rPr>
              <a:t>to</a:t>
            </a:r>
            <a:r>
              <a:rPr lang="en-GB" sz="1000" spc="-40">
                <a:solidFill>
                  <a:schemeClr val="tx1"/>
                </a:solidFill>
                <a:latin typeface="Arial"/>
                <a:cs typeface="Arial"/>
              </a:rPr>
              <a:t> </a:t>
            </a:r>
            <a:r>
              <a:rPr lang="en-GB" sz="1000">
                <a:solidFill>
                  <a:schemeClr val="tx1"/>
                </a:solidFill>
                <a:latin typeface="Arial"/>
                <a:cs typeface="Arial"/>
              </a:rPr>
              <a:t>provide</a:t>
            </a:r>
            <a:r>
              <a:rPr lang="en-GB" sz="1000" spc="-25">
                <a:solidFill>
                  <a:schemeClr val="tx1"/>
                </a:solidFill>
                <a:latin typeface="Arial"/>
                <a:cs typeface="Arial"/>
              </a:rPr>
              <a:t> </a:t>
            </a:r>
            <a:r>
              <a:rPr lang="en-GB" sz="1000">
                <a:solidFill>
                  <a:schemeClr val="tx1"/>
                </a:solidFill>
                <a:latin typeface="Arial"/>
                <a:cs typeface="Arial"/>
              </a:rPr>
              <a:t>general</a:t>
            </a:r>
            <a:r>
              <a:rPr lang="en-GB" sz="1000" spc="-55">
                <a:solidFill>
                  <a:schemeClr val="tx1"/>
                </a:solidFill>
                <a:latin typeface="Arial"/>
                <a:cs typeface="Arial"/>
              </a:rPr>
              <a:t> </a:t>
            </a:r>
            <a:r>
              <a:rPr lang="en-GB" sz="1000">
                <a:solidFill>
                  <a:schemeClr val="tx1"/>
                </a:solidFill>
                <a:latin typeface="Arial"/>
                <a:cs typeface="Arial"/>
              </a:rPr>
              <a:t>advice</a:t>
            </a:r>
            <a:r>
              <a:rPr lang="en-GB" sz="1000" spc="-35">
                <a:solidFill>
                  <a:schemeClr val="tx1"/>
                </a:solidFill>
                <a:latin typeface="Arial"/>
                <a:cs typeface="Arial"/>
              </a:rPr>
              <a:t> </a:t>
            </a:r>
            <a:r>
              <a:rPr lang="en-GB" sz="1000" spc="-25">
                <a:solidFill>
                  <a:schemeClr val="tx1"/>
                </a:solidFill>
                <a:latin typeface="Arial"/>
                <a:cs typeface="Arial"/>
              </a:rPr>
              <a:t>and </a:t>
            </a:r>
            <a:r>
              <a:rPr lang="en-GB" sz="1000">
                <a:solidFill>
                  <a:schemeClr val="tx1"/>
                </a:solidFill>
                <a:latin typeface="Arial"/>
                <a:cs typeface="Arial"/>
              </a:rPr>
              <a:t>support</a:t>
            </a:r>
            <a:r>
              <a:rPr lang="en-GB" sz="1000" spc="-35">
                <a:solidFill>
                  <a:schemeClr val="tx1"/>
                </a:solidFill>
                <a:latin typeface="Arial"/>
                <a:cs typeface="Arial"/>
              </a:rPr>
              <a:t> </a:t>
            </a:r>
            <a:r>
              <a:rPr lang="en-GB" sz="1000">
                <a:solidFill>
                  <a:schemeClr val="tx1"/>
                </a:solidFill>
                <a:latin typeface="Arial"/>
                <a:cs typeface="Arial"/>
              </a:rPr>
              <a:t>on</a:t>
            </a:r>
            <a:r>
              <a:rPr lang="en-GB" sz="1000" spc="-15">
                <a:solidFill>
                  <a:schemeClr val="tx1"/>
                </a:solidFill>
                <a:latin typeface="Arial"/>
                <a:cs typeface="Arial"/>
              </a:rPr>
              <a:t> </a:t>
            </a:r>
            <a:r>
              <a:rPr lang="en-GB" sz="1000">
                <a:solidFill>
                  <a:schemeClr val="tx1"/>
                </a:solidFill>
                <a:latin typeface="Arial"/>
                <a:cs typeface="Arial"/>
              </a:rPr>
              <a:t>a</a:t>
            </a:r>
            <a:r>
              <a:rPr lang="en-GB" sz="1000" spc="-5">
                <a:solidFill>
                  <a:schemeClr val="tx1"/>
                </a:solidFill>
                <a:latin typeface="Arial"/>
                <a:cs typeface="Arial"/>
              </a:rPr>
              <a:t> </a:t>
            </a:r>
            <a:r>
              <a:rPr lang="en-GB" sz="1000" spc="-10">
                <a:solidFill>
                  <a:schemeClr val="tx1"/>
                </a:solidFill>
                <a:latin typeface="Arial"/>
                <a:cs typeface="Arial"/>
              </a:rPr>
              <a:t>day-</a:t>
            </a:r>
            <a:r>
              <a:rPr lang="en-GB" sz="1000">
                <a:solidFill>
                  <a:schemeClr val="tx1"/>
                </a:solidFill>
                <a:latin typeface="Arial"/>
                <a:cs typeface="Arial"/>
              </a:rPr>
              <a:t>to-day</a:t>
            </a:r>
            <a:r>
              <a:rPr lang="en-GB" sz="1000" spc="-35">
                <a:solidFill>
                  <a:schemeClr val="tx1"/>
                </a:solidFill>
                <a:latin typeface="Arial"/>
                <a:cs typeface="Arial"/>
              </a:rPr>
              <a:t> </a:t>
            </a:r>
            <a:r>
              <a:rPr lang="en-GB" sz="1000" spc="-10">
                <a:solidFill>
                  <a:schemeClr val="tx1"/>
                </a:solidFill>
                <a:latin typeface="Arial"/>
                <a:cs typeface="Arial"/>
              </a:rPr>
              <a:t>basis.</a:t>
            </a:r>
            <a:endParaRPr lang="en-GB" sz="1000">
              <a:solidFill>
                <a:schemeClr val="tx1"/>
              </a:solidFill>
              <a:latin typeface="Arial"/>
              <a:cs typeface="Arial"/>
            </a:endParaRPr>
          </a:p>
          <a:p>
            <a:pPr marL="12700" marR="5080" algn="l">
              <a:spcBef>
                <a:spcPts val="105"/>
              </a:spcBef>
            </a:pPr>
            <a:endParaRPr lang="en-US" sz="1000" b="1">
              <a:solidFill>
                <a:srgbClr val="FFFFFF"/>
              </a:solidFill>
            </a:endParaRPr>
          </a:p>
        </p:txBody>
      </p:sp>
      <p:sp>
        <p:nvSpPr>
          <p:cNvPr id="17" name="Call-out: Down Arrow 16">
            <a:extLst>
              <a:ext uri="{FF2B5EF4-FFF2-40B4-BE49-F238E27FC236}">
                <a16:creationId xmlns:a16="http://schemas.microsoft.com/office/drawing/2014/main" id="{C0D37AAD-36C7-E9D8-2140-36735679D00F}"/>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2633472" y="2572511"/>
            <a:ext cx="8753475" cy="0"/>
          </a:xfrm>
          <a:custGeom>
            <a:avLst/>
            <a:gdLst/>
            <a:ahLst/>
            <a:cxnLst/>
            <a:rect l="l" t="t" r="r" b="b"/>
            <a:pathLst>
              <a:path w="8753475">
                <a:moveTo>
                  <a:pt x="0" y="0"/>
                </a:moveTo>
                <a:lnTo>
                  <a:pt x="8753475" y="0"/>
                </a:lnTo>
              </a:path>
            </a:pathLst>
          </a:custGeom>
          <a:ln w="12700">
            <a:solidFill>
              <a:srgbClr val="44247C"/>
            </a:solidFill>
            <a:prstDash val="sysDash"/>
          </a:ln>
        </p:spPr>
        <p:txBody>
          <a:bodyPr wrap="square" lIns="0" tIns="0" rIns="0" bIns="0" rtlCol="0"/>
          <a:lstStyle/>
          <a:p>
            <a:endParaRPr/>
          </a:p>
        </p:txBody>
      </p:sp>
      <p:sp>
        <p:nvSpPr>
          <p:cNvPr id="21" name="object 21"/>
          <p:cNvSpPr txBox="1"/>
          <p:nvPr/>
        </p:nvSpPr>
        <p:spPr>
          <a:xfrm>
            <a:off x="2325158" y="385149"/>
            <a:ext cx="6113356" cy="1145826"/>
          </a:xfrm>
          <a:prstGeom prst="rect">
            <a:avLst/>
          </a:prstGeom>
        </p:spPr>
        <p:txBody>
          <a:bodyPr vert="horz" wrap="square" lIns="0" tIns="12065" rIns="0" bIns="0" rtlCol="0" anchor="t">
            <a:spAutoFit/>
          </a:bodyPr>
          <a:lstStyle/>
          <a:p>
            <a:pPr marL="12700">
              <a:spcBef>
                <a:spcPts val="95"/>
              </a:spcBef>
            </a:pPr>
            <a:r>
              <a:rPr lang="en-GB" sz="2400">
                <a:solidFill>
                  <a:srgbClr val="0070C0"/>
                </a:solidFill>
                <a:latin typeface="Arial Black"/>
                <a:cs typeface="Arial Black"/>
              </a:rPr>
              <a:t>Four Pillars of Professional Practice</a:t>
            </a:r>
          </a:p>
          <a:p>
            <a:pPr marL="12700">
              <a:spcBef>
                <a:spcPts val="95"/>
              </a:spcBef>
            </a:pPr>
            <a:r>
              <a:rPr lang="en-GB" sz="2400" b="1">
                <a:solidFill>
                  <a:srgbClr val="202C3A"/>
                </a:solidFill>
                <a:latin typeface="Arial"/>
                <a:cs typeface="Arial"/>
              </a:rPr>
              <a:t>Find</a:t>
            </a:r>
            <a:r>
              <a:rPr lang="en-GB" sz="2400" b="1" spc="-20">
                <a:solidFill>
                  <a:srgbClr val="202C3A"/>
                </a:solidFill>
                <a:latin typeface="Arial"/>
                <a:cs typeface="Arial"/>
              </a:rPr>
              <a:t> </a:t>
            </a:r>
            <a:r>
              <a:rPr lang="en-GB" sz="2400" b="1">
                <a:solidFill>
                  <a:srgbClr val="202C3A"/>
                </a:solidFill>
                <a:latin typeface="Arial"/>
                <a:cs typeface="Arial"/>
              </a:rPr>
              <a:t>out</a:t>
            </a:r>
            <a:r>
              <a:rPr lang="en-GB" sz="2400" b="1" spc="5">
                <a:solidFill>
                  <a:srgbClr val="202C3A"/>
                </a:solidFill>
                <a:latin typeface="Arial"/>
                <a:cs typeface="Arial"/>
              </a:rPr>
              <a:t> </a:t>
            </a:r>
            <a:r>
              <a:rPr lang="en-GB" sz="2400" b="1">
                <a:solidFill>
                  <a:srgbClr val="202C3A"/>
                </a:solidFill>
                <a:latin typeface="Arial"/>
                <a:cs typeface="Arial"/>
              </a:rPr>
              <a:t>more</a:t>
            </a:r>
            <a:r>
              <a:rPr lang="en-GB" sz="2400" b="1" spc="-10">
                <a:solidFill>
                  <a:srgbClr val="202C3A"/>
                </a:solidFill>
                <a:latin typeface="Arial"/>
                <a:cs typeface="Arial"/>
              </a:rPr>
              <a:t> </a:t>
            </a:r>
            <a:r>
              <a:rPr lang="en-GB" sz="2400" b="1">
                <a:solidFill>
                  <a:srgbClr val="202C3A"/>
                </a:solidFill>
                <a:latin typeface="Arial"/>
                <a:cs typeface="Arial"/>
              </a:rPr>
              <a:t>about</a:t>
            </a:r>
            <a:r>
              <a:rPr lang="en-GB" sz="2400" b="1" spc="-10">
                <a:solidFill>
                  <a:srgbClr val="202C3A"/>
                </a:solidFill>
                <a:latin typeface="Arial"/>
                <a:cs typeface="Arial"/>
              </a:rPr>
              <a:t> </a:t>
            </a:r>
            <a:r>
              <a:rPr lang="en-GB" sz="2400" b="1">
                <a:solidFill>
                  <a:srgbClr val="202C3A"/>
                </a:solidFill>
                <a:latin typeface="Arial"/>
                <a:cs typeface="Arial"/>
              </a:rPr>
              <a:t>the</a:t>
            </a:r>
            <a:endParaRPr lang="en-GB" sz="2400">
              <a:solidFill>
                <a:srgbClr val="0070C0"/>
              </a:solidFill>
              <a:latin typeface="Arial"/>
              <a:cs typeface="Arial"/>
              <a:hlinkClick r:id="rId3">
                <a:extLst>
                  <a:ext uri="{A12FA001-AC4F-418D-AE19-62706E023703}">
                    <ahyp:hlinkClr xmlns:ahyp="http://schemas.microsoft.com/office/drawing/2018/hyperlinkcolor" val="tx"/>
                  </a:ext>
                </a:extLst>
              </a:hlinkClick>
            </a:endParaRPr>
          </a:p>
          <a:p>
            <a:pPr marL="12700">
              <a:spcBef>
                <a:spcPts val="95"/>
              </a:spcBef>
            </a:pPr>
            <a:endParaRPr sz="2400">
              <a:solidFill>
                <a:srgbClr val="0070C0"/>
              </a:solidFill>
              <a:latin typeface="Arial Black"/>
              <a:cs typeface="Arial Black"/>
            </a:endParaRPr>
          </a:p>
        </p:txBody>
      </p:sp>
      <p:sp>
        <p:nvSpPr>
          <p:cNvPr id="22" name="object 22"/>
          <p:cNvSpPr txBox="1">
            <a:spLocks noGrp="1"/>
          </p:cNvSpPr>
          <p:nvPr>
            <p:ph type="title"/>
          </p:nvPr>
        </p:nvSpPr>
        <p:spPr>
          <a:xfrm>
            <a:off x="9215021" y="101040"/>
            <a:ext cx="2272382" cy="835152"/>
          </a:xfrm>
          <a:prstGeom prst="rect">
            <a:avLst/>
          </a:prstGeom>
        </p:spPr>
        <p:txBody>
          <a:bodyPr vert="horz" wrap="square" lIns="0" tIns="278435" rIns="0" bIns="0" rtlCol="0">
            <a:spAutoFit/>
          </a:bodyPr>
          <a:lstStyle/>
          <a:p>
            <a:pPr marL="394970">
              <a:lnSpc>
                <a:spcPct val="100000"/>
              </a:lnSpc>
              <a:spcBef>
                <a:spcPts val="100"/>
              </a:spcBef>
            </a:pPr>
            <a:r>
              <a:rPr lang="en-GB" spc="-45"/>
              <a:t>Multi-professional </a:t>
            </a:r>
            <a:r>
              <a:rPr spc="-10"/>
              <a:t>Roles</a:t>
            </a:r>
          </a:p>
        </p:txBody>
      </p:sp>
      <p:pic>
        <p:nvPicPr>
          <p:cNvPr id="29" name="Picture 28" descr="A logo with colorful people&#10;&#10;Description automatically generated">
            <a:extLst>
              <a:ext uri="{FF2B5EF4-FFF2-40B4-BE49-F238E27FC236}">
                <a16:creationId xmlns:a16="http://schemas.microsoft.com/office/drawing/2014/main" id="{0A43DE13-1EF9-3A2D-C6F9-113579D12F54}"/>
              </a:ext>
            </a:extLst>
          </p:cNvPr>
          <p:cNvPicPr>
            <a:picLocks noChangeAspect="1"/>
          </p:cNvPicPr>
          <p:nvPr/>
        </p:nvPicPr>
        <p:blipFill>
          <a:blip r:embed="rId4"/>
          <a:stretch>
            <a:fillRect/>
          </a:stretch>
        </p:blipFill>
        <p:spPr>
          <a:xfrm>
            <a:off x="7932" y="45135"/>
            <a:ext cx="2150718" cy="1102969"/>
          </a:xfrm>
          <a:prstGeom prst="rect">
            <a:avLst/>
          </a:prstGeom>
          <a:ln>
            <a:noFill/>
          </a:ln>
        </p:spPr>
      </p:pic>
      <p:sp>
        <p:nvSpPr>
          <p:cNvPr id="45" name="object 2">
            <a:extLst>
              <a:ext uri="{FF2B5EF4-FFF2-40B4-BE49-F238E27FC236}">
                <a16:creationId xmlns:a16="http://schemas.microsoft.com/office/drawing/2014/main" id="{B537BA3B-EDFE-6002-8C21-90B0A04C2D60}"/>
              </a:ext>
            </a:extLst>
          </p:cNvPr>
          <p:cNvSpPr txBox="1"/>
          <p:nvPr/>
        </p:nvSpPr>
        <p:spPr>
          <a:xfrm>
            <a:off x="2845521" y="1954359"/>
            <a:ext cx="1716160" cy="228909"/>
          </a:xfrm>
          <a:prstGeom prst="rect">
            <a:avLst/>
          </a:prstGeom>
        </p:spPr>
        <p:txBody>
          <a:bodyPr vert="horz" wrap="square" lIns="0" tIns="13335" rIns="0" bIns="0" rtlCol="0" anchor="t">
            <a:spAutoFit/>
          </a:bodyPr>
          <a:lstStyle/>
          <a:p>
            <a:pPr marL="96520">
              <a:spcBef>
                <a:spcPts val="105"/>
              </a:spcBef>
            </a:pPr>
            <a:r>
              <a:rPr lang="en-GB" sz="1400">
                <a:solidFill>
                  <a:srgbClr val="202C3A"/>
                </a:solidFill>
                <a:latin typeface="Arial Black"/>
                <a:cs typeface="Arial Black"/>
              </a:rPr>
              <a:t>Clinical</a:t>
            </a:r>
            <a:endParaRPr lang="en-US" sz="1400" spc="-10">
              <a:solidFill>
                <a:srgbClr val="202C3A"/>
              </a:solidFill>
              <a:latin typeface="Arial Black"/>
              <a:cs typeface="Arial Black"/>
            </a:endParaRPr>
          </a:p>
        </p:txBody>
      </p:sp>
      <p:sp>
        <p:nvSpPr>
          <p:cNvPr id="47" name="object 4">
            <a:extLst>
              <a:ext uri="{FF2B5EF4-FFF2-40B4-BE49-F238E27FC236}">
                <a16:creationId xmlns:a16="http://schemas.microsoft.com/office/drawing/2014/main" id="{6D54985D-7138-9A00-318D-14D386B4DB01}"/>
              </a:ext>
            </a:extLst>
          </p:cNvPr>
          <p:cNvSpPr txBox="1"/>
          <p:nvPr/>
        </p:nvSpPr>
        <p:spPr>
          <a:xfrm>
            <a:off x="5502909" y="1953513"/>
            <a:ext cx="1294130" cy="228909"/>
          </a:xfrm>
          <a:prstGeom prst="rect">
            <a:avLst/>
          </a:prstGeom>
        </p:spPr>
        <p:txBody>
          <a:bodyPr vert="horz" wrap="square" lIns="0" tIns="13335" rIns="0" bIns="0" rtlCol="0">
            <a:spAutoFit/>
          </a:bodyPr>
          <a:lstStyle>
            <a:defPPr>
              <a:defRPr kern="0"/>
            </a:defPPr>
          </a:lstStyle>
          <a:p>
            <a:pPr marL="12700">
              <a:lnSpc>
                <a:spcPct val="100000"/>
              </a:lnSpc>
              <a:spcBef>
                <a:spcPts val="105"/>
              </a:spcBef>
            </a:pPr>
            <a:r>
              <a:rPr lang="en-GB" sz="1400" spc="-10">
                <a:solidFill>
                  <a:srgbClr val="202C3A"/>
                </a:solidFill>
                <a:latin typeface="Arial Black"/>
                <a:cs typeface="Arial Black"/>
              </a:rPr>
              <a:t>Education</a:t>
            </a:r>
            <a:endParaRPr sz="1400">
              <a:latin typeface="Arial Black"/>
              <a:cs typeface="Arial Black"/>
            </a:endParaRPr>
          </a:p>
        </p:txBody>
      </p:sp>
      <p:sp>
        <p:nvSpPr>
          <p:cNvPr id="49" name="object 5">
            <a:extLst>
              <a:ext uri="{FF2B5EF4-FFF2-40B4-BE49-F238E27FC236}">
                <a16:creationId xmlns:a16="http://schemas.microsoft.com/office/drawing/2014/main" id="{0580D75B-A504-7F00-7E04-7BAFC375F89C}"/>
              </a:ext>
            </a:extLst>
          </p:cNvPr>
          <p:cNvSpPr txBox="1"/>
          <p:nvPr/>
        </p:nvSpPr>
        <p:spPr>
          <a:xfrm>
            <a:off x="7437754" y="1930592"/>
            <a:ext cx="2120900" cy="228909"/>
          </a:xfrm>
          <a:prstGeom prst="rect">
            <a:avLst/>
          </a:prstGeom>
        </p:spPr>
        <p:txBody>
          <a:bodyPr vert="horz" wrap="square" lIns="0" tIns="13335" rIns="0" bIns="0" rtlCol="0">
            <a:spAutoFit/>
          </a:bodyPr>
          <a:lstStyle>
            <a:defPPr>
              <a:defRPr kern="0"/>
            </a:defPPr>
          </a:lstStyle>
          <a:p>
            <a:pPr marL="12700" marR="5080" indent="-1270" algn="ctr">
              <a:lnSpc>
                <a:spcPct val="100000"/>
              </a:lnSpc>
              <a:spcBef>
                <a:spcPts val="105"/>
              </a:spcBef>
            </a:pPr>
            <a:r>
              <a:rPr lang="en-GB" sz="1400" spc="30">
                <a:solidFill>
                  <a:srgbClr val="202C3A"/>
                </a:solidFill>
                <a:latin typeface="Arial Black"/>
                <a:cs typeface="Arial Black"/>
              </a:rPr>
              <a:t>Research</a:t>
            </a:r>
            <a:endParaRPr sz="1400">
              <a:latin typeface="Arial Black"/>
              <a:cs typeface="Arial Black"/>
            </a:endParaRPr>
          </a:p>
        </p:txBody>
      </p:sp>
      <p:sp>
        <p:nvSpPr>
          <p:cNvPr id="51" name="object 6">
            <a:extLst>
              <a:ext uri="{FF2B5EF4-FFF2-40B4-BE49-F238E27FC236}">
                <a16:creationId xmlns:a16="http://schemas.microsoft.com/office/drawing/2014/main" id="{117C31C0-000E-FA40-1F8A-E3CCBFF6FF26}"/>
              </a:ext>
            </a:extLst>
          </p:cNvPr>
          <p:cNvSpPr txBox="1"/>
          <p:nvPr/>
        </p:nvSpPr>
        <p:spPr>
          <a:xfrm>
            <a:off x="9985507" y="1974518"/>
            <a:ext cx="1881136" cy="50268248"/>
          </a:xfrm>
          <a:prstGeom prst="rect">
            <a:avLst/>
          </a:prstGeom>
        </p:spPr>
        <p:txBody>
          <a:bodyPr vert="horz" wrap="square" lIns="0" tIns="13335" rIns="0" bIns="0" rtlCol="0" anchor="t">
            <a:spAutoFit/>
          </a:bodyPr>
          <a:lstStyle>
            <a:defPPr>
              <a:defRPr kern="0"/>
            </a:defPPr>
          </a:lstStyle>
          <a:p>
            <a:pPr marL="12700" marR="5080" indent="-3810" algn="ctr">
              <a:spcBef>
                <a:spcPts val="105"/>
              </a:spcBef>
            </a:pPr>
            <a:r>
              <a:rPr lang="en-GB" sz="1400">
                <a:solidFill>
                  <a:srgbClr val="202C3A"/>
                </a:solidFill>
                <a:latin typeface="Arial Black"/>
              </a:rPr>
              <a:t>Leadership &amp; Management</a:t>
            </a: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a:p>
        </p:txBody>
      </p:sp>
      <p:pic>
        <p:nvPicPr>
          <p:cNvPr id="53" name="object 8">
            <a:extLst>
              <a:ext uri="{FF2B5EF4-FFF2-40B4-BE49-F238E27FC236}">
                <a16:creationId xmlns:a16="http://schemas.microsoft.com/office/drawing/2014/main" id="{512EBDF2-B33C-8F2B-94E8-ADA95F6F526E}"/>
              </a:ext>
            </a:extLst>
          </p:cNvPr>
          <p:cNvPicPr/>
          <p:nvPr/>
        </p:nvPicPr>
        <p:blipFill>
          <a:blip r:embed="rId5" cstate="print"/>
          <a:stretch>
            <a:fillRect/>
          </a:stretch>
        </p:blipFill>
        <p:spPr>
          <a:xfrm>
            <a:off x="5789676" y="1147572"/>
            <a:ext cx="722376" cy="720851"/>
          </a:xfrm>
          <a:prstGeom prst="rect">
            <a:avLst/>
          </a:prstGeom>
        </p:spPr>
      </p:pic>
      <p:pic>
        <p:nvPicPr>
          <p:cNvPr id="55" name="object 9">
            <a:extLst>
              <a:ext uri="{FF2B5EF4-FFF2-40B4-BE49-F238E27FC236}">
                <a16:creationId xmlns:a16="http://schemas.microsoft.com/office/drawing/2014/main" id="{2106CEEE-A40F-5B3D-0050-F852F5EAAFA9}"/>
              </a:ext>
            </a:extLst>
          </p:cNvPr>
          <p:cNvPicPr/>
          <p:nvPr/>
        </p:nvPicPr>
        <p:blipFill>
          <a:blip r:embed="rId6" cstate="print"/>
          <a:stretch>
            <a:fillRect/>
          </a:stretch>
        </p:blipFill>
        <p:spPr>
          <a:xfrm>
            <a:off x="2983490" y="1224326"/>
            <a:ext cx="720851" cy="719327"/>
          </a:xfrm>
          <a:prstGeom prst="rect">
            <a:avLst/>
          </a:prstGeom>
        </p:spPr>
      </p:pic>
      <p:pic>
        <p:nvPicPr>
          <p:cNvPr id="57" name="object 10">
            <a:extLst>
              <a:ext uri="{FF2B5EF4-FFF2-40B4-BE49-F238E27FC236}">
                <a16:creationId xmlns:a16="http://schemas.microsoft.com/office/drawing/2014/main" id="{E0C8AAB1-6804-028E-D81C-F57D5A5D753F}"/>
              </a:ext>
            </a:extLst>
          </p:cNvPr>
          <p:cNvPicPr/>
          <p:nvPr/>
        </p:nvPicPr>
        <p:blipFill>
          <a:blip r:embed="rId7" cstate="print"/>
          <a:stretch>
            <a:fillRect/>
          </a:stretch>
        </p:blipFill>
        <p:spPr>
          <a:xfrm>
            <a:off x="10500359" y="1147572"/>
            <a:ext cx="722376" cy="720851"/>
          </a:xfrm>
          <a:prstGeom prst="rect">
            <a:avLst/>
          </a:prstGeom>
        </p:spPr>
      </p:pic>
      <p:pic>
        <p:nvPicPr>
          <p:cNvPr id="59" name="object 11">
            <a:extLst>
              <a:ext uri="{FF2B5EF4-FFF2-40B4-BE49-F238E27FC236}">
                <a16:creationId xmlns:a16="http://schemas.microsoft.com/office/drawing/2014/main" id="{49A89A7F-6ABA-9B8D-E3B5-EAD773731E27}"/>
              </a:ext>
            </a:extLst>
          </p:cNvPr>
          <p:cNvPicPr/>
          <p:nvPr/>
        </p:nvPicPr>
        <p:blipFill>
          <a:blip r:embed="rId8" cstate="print"/>
          <a:stretch>
            <a:fillRect/>
          </a:stretch>
        </p:blipFill>
        <p:spPr>
          <a:xfrm>
            <a:off x="8131371" y="1147572"/>
            <a:ext cx="720851" cy="720851"/>
          </a:xfrm>
          <a:prstGeom prst="rect">
            <a:avLst/>
          </a:prstGeom>
        </p:spPr>
      </p:pic>
      <p:sp>
        <p:nvSpPr>
          <p:cNvPr id="4" name="TextBox 3">
            <a:extLst>
              <a:ext uri="{FF2B5EF4-FFF2-40B4-BE49-F238E27FC236}">
                <a16:creationId xmlns:a16="http://schemas.microsoft.com/office/drawing/2014/main" id="{B1556599-8E9A-35E0-C0C5-7E3626407F05}"/>
              </a:ext>
            </a:extLst>
          </p:cNvPr>
          <p:cNvSpPr txBox="1"/>
          <p:nvPr/>
        </p:nvSpPr>
        <p:spPr>
          <a:xfrm>
            <a:off x="2483731" y="6354024"/>
            <a:ext cx="1956277" cy="412934"/>
          </a:xfrm>
          <a:prstGeom prst="rect">
            <a:avLst/>
          </a:prstGeom>
          <a:solidFill>
            <a:schemeClr val="bg1">
              <a:lumMod val="85000"/>
            </a:schemeClr>
          </a:solidFill>
        </p:spPr>
        <p:txBody>
          <a:bodyPr wrap="square">
            <a:spAutoFit/>
          </a:bodyPr>
          <a:lstStyle/>
          <a:p>
            <a:pPr marR="177165" indent="356870" algn="ctr">
              <a:lnSpc>
                <a:spcPct val="100000"/>
              </a:lnSpc>
              <a:spcBef>
                <a:spcPts val="114"/>
              </a:spcBef>
            </a:pPr>
            <a:r>
              <a:rPr lang="en-GB" sz="1000" b="1">
                <a:solidFill>
                  <a:srgbClr val="291EFF"/>
                </a:solidFill>
                <a:hlinkClick r:id="rId9">
                  <a:extLst>
                    <a:ext uri="{A12FA001-AC4F-418D-AE19-62706E023703}">
                      <ahyp:hlinkClr xmlns:ahyp="http://schemas.microsoft.com/office/drawing/2018/hyperlinkcolor" val="tx"/>
                    </a:ext>
                  </a:extLst>
                </a:hlinkClick>
              </a:rPr>
              <a:t>Welcome – </a:t>
            </a:r>
          </a:p>
          <a:p>
            <a:pPr marR="177165" indent="356870" algn="ctr">
              <a:lnSpc>
                <a:spcPct val="100000"/>
              </a:lnSpc>
              <a:spcBef>
                <a:spcPts val="114"/>
              </a:spcBef>
            </a:pPr>
            <a:r>
              <a:rPr lang="en-GB" sz="1000" b="1">
                <a:solidFill>
                  <a:srgbClr val="291EFF"/>
                </a:solidFill>
                <a:hlinkClick r:id="rId9">
                  <a:extLst>
                    <a:ext uri="{A12FA001-AC4F-418D-AE19-62706E023703}">
                      <ahyp:hlinkClr xmlns:ahyp="http://schemas.microsoft.com/office/drawing/2018/hyperlinkcolor" val="tx"/>
                    </a:ext>
                  </a:extLst>
                </a:hlinkClick>
              </a:rPr>
              <a:t>Advanced Practice</a:t>
            </a:r>
            <a:endParaRPr lang="en-GB" sz="1000" b="1">
              <a:solidFill>
                <a:srgbClr val="291EFF"/>
              </a:solidFill>
              <a:latin typeface="Arial"/>
              <a:cs typeface="Arial"/>
            </a:endParaRPr>
          </a:p>
        </p:txBody>
      </p:sp>
      <p:sp>
        <p:nvSpPr>
          <p:cNvPr id="5" name="TextBox 4">
            <a:extLst>
              <a:ext uri="{FF2B5EF4-FFF2-40B4-BE49-F238E27FC236}">
                <a16:creationId xmlns:a16="http://schemas.microsoft.com/office/drawing/2014/main" id="{A535A193-5396-A6C4-2A36-D0DB53922BF5}"/>
              </a:ext>
            </a:extLst>
          </p:cNvPr>
          <p:cNvSpPr txBox="1"/>
          <p:nvPr/>
        </p:nvSpPr>
        <p:spPr>
          <a:xfrm>
            <a:off x="2007" y="2100407"/>
            <a:ext cx="2405821" cy="5216813"/>
          </a:xfrm>
          <a:prstGeom prst="rect">
            <a:avLst/>
          </a:prstGeom>
          <a:noFill/>
        </p:spPr>
        <p:txBody>
          <a:bodyPr wrap="square" lIns="91440" tIns="45720" rIns="91440" bIns="45720" anchor="t">
            <a:spAutoFit/>
          </a:bodyPr>
          <a:lstStyle/>
          <a:p>
            <a:r>
              <a:rPr lang="en-GB" sz="900" dirty="0">
                <a:solidFill>
                  <a:srgbClr val="0069B4"/>
                </a:solidFill>
                <a:latin typeface="Arial"/>
                <a:cs typeface="Arial"/>
              </a:rPr>
              <a:t>The Four Pillars of practice— Clinical Practice, Leadership and Management, Education and Learning, and Research provide a multi-dimensional framework for any professional developing a progressive and fulfilling career within primary care.</a:t>
            </a:r>
          </a:p>
          <a:p>
            <a:endParaRPr lang="en-GB" sz="900" dirty="0">
              <a:solidFill>
                <a:srgbClr val="0069B4"/>
              </a:solidFill>
              <a:latin typeface="Arial" panose="020B0604020202020204" pitchFamily="34" charset="0"/>
              <a:cs typeface="Arial" panose="020B0604020202020204" pitchFamily="34" charset="0"/>
            </a:endParaRPr>
          </a:p>
          <a:p>
            <a:r>
              <a:rPr lang="en-GB" sz="900" dirty="0">
                <a:solidFill>
                  <a:srgbClr val="0069B4"/>
                </a:solidFill>
                <a:latin typeface="Arial"/>
                <a:cs typeface="Arial"/>
              </a:rPr>
              <a:t>By embracing all four pillars practitioners contribute not only as clinicians, but also as leaders, educators, and researchers, driving sustainable change and strengthening the capacity of the primary care workforce.</a:t>
            </a:r>
            <a:r>
              <a:rPr lang="en-GB" b="1" dirty="0"/>
              <a:t> </a:t>
            </a:r>
            <a:endParaRPr lang="en-GB" sz="900" dirty="0">
              <a:solidFill>
                <a:srgbClr val="0069B4"/>
              </a:solidFill>
              <a:latin typeface="Arial" panose="020B0604020202020204" pitchFamily="34" charset="0"/>
              <a:cs typeface="Arial" panose="020B0604020202020204" pitchFamily="34" charset="0"/>
            </a:endParaRPr>
          </a:p>
          <a:p>
            <a:r>
              <a:rPr lang="en-GB" sz="900" dirty="0">
                <a:solidFill>
                  <a:srgbClr val="0069B4"/>
                </a:solidFill>
                <a:latin typeface="Arial"/>
                <a:cs typeface="Arial"/>
              </a:rPr>
              <a:t>Advanced Practice Roles enhances career progression through structured pathways and recognition of advanced-level (Level 7) capabilities across the 4 pillars for greater autonomy and influence, allowing clinicians to shape service delivery and lead transformation. Improved patient care outcomes through high-level decision-making and evidence-based interventions which contributes to system-wide improvement via quality improvement, innovation, and policy development. An opportunity to support for future workforce development, acting as mentors, supervisors, and educators for the next generation and increase job satisfaction and retention, as practitioners are empowered to work at the top of their licence, utilising their full </a:t>
            </a:r>
            <a:r>
              <a:rPr lang="en-GB" sz="900" dirty="0">
                <a:solidFill>
                  <a:srgbClr val="0069B4"/>
                </a:solidFill>
                <a:latin typeface="Arial"/>
                <a:cs typeface="Arial"/>
                <a:hlinkClick r:id="rId10"/>
              </a:rPr>
              <a:t>skillsets. Advanced</a:t>
            </a:r>
            <a:r>
              <a:rPr lang="en-GB" sz="800" dirty="0">
                <a:hlinkClick r:id="rId10"/>
              </a:rPr>
              <a:t> Practice (AP) : Surrey Training Hub</a:t>
            </a:r>
            <a:endParaRPr lang="en-GB" sz="800" dirty="0">
              <a:solidFill>
                <a:srgbClr val="0069B4"/>
              </a:solidFill>
              <a:latin typeface="Arial"/>
              <a:cs typeface="Arial"/>
            </a:endParaRPr>
          </a:p>
          <a:p>
            <a:endParaRPr lang="en-GB" sz="900" dirty="0">
              <a:solidFill>
                <a:srgbClr val="0069B4"/>
              </a:solidFill>
              <a:latin typeface="Arial" panose="020B0604020202020204" pitchFamily="34" charset="0"/>
              <a:cs typeface="Arial" panose="020B0604020202020204" pitchFamily="34" charset="0"/>
            </a:endParaRPr>
          </a:p>
          <a:p>
            <a:endParaRPr lang="en-GB" sz="900" dirty="0">
              <a:solidFill>
                <a:srgbClr val="0069B4"/>
              </a:solidFill>
              <a:latin typeface="Arial"/>
              <a:cs typeface="Arial"/>
            </a:endParaRPr>
          </a:p>
        </p:txBody>
      </p:sp>
      <p:sp>
        <p:nvSpPr>
          <p:cNvPr id="8" name="Rectangle 7">
            <a:extLst>
              <a:ext uri="{FF2B5EF4-FFF2-40B4-BE49-F238E27FC236}">
                <a16:creationId xmlns:a16="http://schemas.microsoft.com/office/drawing/2014/main" id="{2F4827B5-B635-50A7-F6C6-5404E1F36AB0}"/>
              </a:ext>
            </a:extLst>
          </p:cNvPr>
          <p:cNvSpPr/>
          <p:nvPr/>
        </p:nvSpPr>
        <p:spPr>
          <a:xfrm>
            <a:off x="2502545" y="3936318"/>
            <a:ext cx="2403467" cy="1007193"/>
          </a:xfrm>
          <a:prstGeom prst="rect">
            <a:avLst/>
          </a:prstGeom>
          <a:solidFill>
            <a:srgbClr val="33CC3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solidFill>
                <a:latin typeface="Arial" panose="020B0604020202020204" pitchFamily="34" charset="0"/>
                <a:cs typeface="Arial" panose="020B0604020202020204" pitchFamily="34" charset="0"/>
              </a:rPr>
              <a:t>Experienced Practitioner</a:t>
            </a:r>
          </a:p>
          <a:p>
            <a:pPr algn="ctr"/>
            <a:r>
              <a:rPr lang="en-GB" sz="1000">
                <a:solidFill>
                  <a:schemeClr val="tx1"/>
                </a:solidFill>
                <a:latin typeface="Arial" panose="020B0604020202020204" pitchFamily="34" charset="0"/>
                <a:cs typeface="Arial" panose="020B0604020202020204" pitchFamily="34" charset="0"/>
              </a:rPr>
              <a:t>Applies advanced clinical decision-making independently. Manages undifferentiated and complex cases with increased autonomy.</a:t>
            </a:r>
          </a:p>
        </p:txBody>
      </p:sp>
      <p:sp>
        <p:nvSpPr>
          <p:cNvPr id="9" name="Rectangle 8">
            <a:extLst>
              <a:ext uri="{FF2B5EF4-FFF2-40B4-BE49-F238E27FC236}">
                <a16:creationId xmlns:a16="http://schemas.microsoft.com/office/drawing/2014/main" id="{32CC8D91-3288-177C-8498-D0CA8986D946}"/>
              </a:ext>
            </a:extLst>
          </p:cNvPr>
          <p:cNvSpPr/>
          <p:nvPr/>
        </p:nvSpPr>
        <p:spPr>
          <a:xfrm>
            <a:off x="2497139" y="5075440"/>
            <a:ext cx="2408873" cy="1066796"/>
          </a:xfrm>
          <a:prstGeom prst="rect">
            <a:avLst/>
          </a:prstGeom>
          <a:solidFill>
            <a:srgbClr val="33CC3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solidFill>
                <a:latin typeface="Arial" panose="020B0604020202020204" pitchFamily="34" charset="0"/>
                <a:cs typeface="Arial" panose="020B0604020202020204" pitchFamily="34" charset="0"/>
              </a:rPr>
              <a:t>Established / Expert</a:t>
            </a:r>
          </a:p>
          <a:p>
            <a:pPr algn="ctr"/>
            <a:r>
              <a:rPr lang="en-GB" sz="1000">
                <a:solidFill>
                  <a:schemeClr val="tx1"/>
                </a:solidFill>
                <a:latin typeface="Arial" panose="020B0604020202020204" pitchFamily="34" charset="0"/>
                <a:cs typeface="Arial" panose="020B0604020202020204" pitchFamily="34" charset="0"/>
              </a:rPr>
              <a:t>Leads clinical innovation, sets standards, and acts as an expert consultant in clinical decision-making. Guides others in clinical excellence.</a:t>
            </a:r>
          </a:p>
        </p:txBody>
      </p:sp>
      <p:sp>
        <p:nvSpPr>
          <p:cNvPr id="10" name="Rectangle 9">
            <a:extLst>
              <a:ext uri="{FF2B5EF4-FFF2-40B4-BE49-F238E27FC236}">
                <a16:creationId xmlns:a16="http://schemas.microsoft.com/office/drawing/2014/main" id="{D8573B63-00B9-72A4-5FC3-BF2AD57881AC}"/>
              </a:ext>
            </a:extLst>
          </p:cNvPr>
          <p:cNvSpPr/>
          <p:nvPr/>
        </p:nvSpPr>
        <p:spPr>
          <a:xfrm>
            <a:off x="5016655" y="2625028"/>
            <a:ext cx="2344112" cy="1183832"/>
          </a:xfrm>
          <a:prstGeom prst="rect">
            <a:avLst/>
          </a:prstGeom>
          <a:solidFill>
            <a:srgbClr val="FF66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solidFill>
                <a:latin typeface="Arial" panose="020B0604020202020204" pitchFamily="34" charset="0"/>
                <a:cs typeface="Arial" panose="020B0604020202020204" pitchFamily="34" charset="0"/>
              </a:rPr>
              <a:t>Entry / Trainee</a:t>
            </a:r>
          </a:p>
          <a:p>
            <a:pPr algn="ctr"/>
            <a:r>
              <a:rPr lang="en-GB" sz="1000">
                <a:solidFill>
                  <a:schemeClr val="tx1"/>
                </a:solidFill>
                <a:latin typeface="Arial" panose="020B0604020202020204" pitchFamily="34" charset="0"/>
                <a:cs typeface="Arial" panose="020B0604020202020204" pitchFamily="34" charset="0"/>
              </a:rPr>
              <a:t>Participates in own learning, begins to support peers and students. May attend "train the trainer" or preceptorship sessions.</a:t>
            </a:r>
          </a:p>
        </p:txBody>
      </p:sp>
      <p:sp>
        <p:nvSpPr>
          <p:cNvPr id="11" name="Rectangle 10">
            <a:extLst>
              <a:ext uri="{FF2B5EF4-FFF2-40B4-BE49-F238E27FC236}">
                <a16:creationId xmlns:a16="http://schemas.microsoft.com/office/drawing/2014/main" id="{4A1D5F0C-5A5B-3140-24A5-1453ECFB68FA}"/>
              </a:ext>
            </a:extLst>
          </p:cNvPr>
          <p:cNvSpPr/>
          <p:nvPr/>
        </p:nvSpPr>
        <p:spPr>
          <a:xfrm>
            <a:off x="5025571" y="3934090"/>
            <a:ext cx="2348919" cy="1007193"/>
          </a:xfrm>
          <a:prstGeom prst="rect">
            <a:avLst/>
          </a:prstGeom>
          <a:solidFill>
            <a:srgbClr val="FF66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solidFill>
                <a:latin typeface="Arial" panose="020B0604020202020204" pitchFamily="34" charset="0"/>
                <a:cs typeface="Arial" panose="020B0604020202020204" pitchFamily="34" charset="0"/>
              </a:rPr>
              <a:t>Experienced Practitioner</a:t>
            </a:r>
          </a:p>
          <a:p>
            <a:pPr algn="ctr"/>
            <a:r>
              <a:rPr lang="en-GB" sz="1000">
                <a:solidFill>
                  <a:schemeClr val="tx1"/>
                </a:solidFill>
                <a:latin typeface="Arial" panose="020B0604020202020204" pitchFamily="34" charset="0"/>
                <a:cs typeface="Arial" panose="020B0604020202020204" pitchFamily="34" charset="0"/>
              </a:rPr>
              <a:t>Facilitates structured teaching and informal learning. Acts as mentor or supervisor to others. Supports induction and development plans.</a:t>
            </a:r>
          </a:p>
        </p:txBody>
      </p:sp>
      <p:sp>
        <p:nvSpPr>
          <p:cNvPr id="12" name="Rectangle 11">
            <a:extLst>
              <a:ext uri="{FF2B5EF4-FFF2-40B4-BE49-F238E27FC236}">
                <a16:creationId xmlns:a16="http://schemas.microsoft.com/office/drawing/2014/main" id="{04D44D6C-9308-C202-7DB9-99C34050E01D}"/>
              </a:ext>
            </a:extLst>
          </p:cNvPr>
          <p:cNvSpPr/>
          <p:nvPr/>
        </p:nvSpPr>
        <p:spPr>
          <a:xfrm>
            <a:off x="5030378" y="5083716"/>
            <a:ext cx="2344112" cy="1066796"/>
          </a:xfrm>
          <a:prstGeom prst="rect">
            <a:avLst/>
          </a:prstGeom>
          <a:solidFill>
            <a:srgbClr val="FF66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solidFill>
                <a:latin typeface="Arial" panose="020B0604020202020204" pitchFamily="34" charset="0"/>
                <a:cs typeface="Arial" panose="020B0604020202020204" pitchFamily="34" charset="0"/>
              </a:rPr>
              <a:t>Established / Expert</a:t>
            </a:r>
          </a:p>
          <a:p>
            <a:pPr algn="ctr"/>
            <a:r>
              <a:rPr lang="en-GB" sz="1000">
                <a:solidFill>
                  <a:schemeClr val="tx1"/>
                </a:solidFill>
                <a:latin typeface="Arial" panose="020B0604020202020204" pitchFamily="34" charset="0"/>
                <a:cs typeface="Arial" panose="020B0604020202020204" pitchFamily="34" charset="0"/>
              </a:rPr>
              <a:t>Designs education programmes, shapes curricula, and mentors multiple professionals. Leads interprofessional learning and promotes lifelong learning culture.</a:t>
            </a:r>
          </a:p>
        </p:txBody>
      </p:sp>
      <p:sp>
        <p:nvSpPr>
          <p:cNvPr id="13" name="Rectangle 12">
            <a:extLst>
              <a:ext uri="{FF2B5EF4-FFF2-40B4-BE49-F238E27FC236}">
                <a16:creationId xmlns:a16="http://schemas.microsoft.com/office/drawing/2014/main" id="{48AA188A-7F95-8664-9CB7-9736E7EB9CFC}"/>
              </a:ext>
            </a:extLst>
          </p:cNvPr>
          <p:cNvSpPr/>
          <p:nvPr/>
        </p:nvSpPr>
        <p:spPr>
          <a:xfrm>
            <a:off x="2497139" y="2618426"/>
            <a:ext cx="2408873" cy="1185963"/>
          </a:xfrm>
          <a:prstGeom prst="rect">
            <a:avLst/>
          </a:prstGeom>
          <a:solidFill>
            <a:srgbClr val="33CC3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solidFill>
                <a:latin typeface="Arial" panose="020B0604020202020204" pitchFamily="34" charset="0"/>
                <a:cs typeface="Arial" panose="020B0604020202020204" pitchFamily="34" charset="0"/>
              </a:rPr>
              <a:t>Entry / Trainee</a:t>
            </a:r>
          </a:p>
          <a:p>
            <a:pPr algn="ctr"/>
            <a:r>
              <a:rPr lang="en-GB" sz="1000">
                <a:solidFill>
                  <a:schemeClr val="tx1"/>
                </a:solidFill>
                <a:latin typeface="Arial" panose="020B0604020202020204" pitchFamily="34" charset="0"/>
                <a:cs typeface="Arial" panose="020B0604020202020204" pitchFamily="34" charset="0"/>
              </a:rPr>
              <a:t>Beginning to develop advanced clinical reasoning and assessment skills under supervision. Shadowing, supervised practice, reflective learning.</a:t>
            </a:r>
          </a:p>
        </p:txBody>
      </p:sp>
      <p:sp>
        <p:nvSpPr>
          <p:cNvPr id="14" name="Rectangle 13">
            <a:extLst>
              <a:ext uri="{FF2B5EF4-FFF2-40B4-BE49-F238E27FC236}">
                <a16:creationId xmlns:a16="http://schemas.microsoft.com/office/drawing/2014/main" id="{D5FD49DF-DEBE-58E5-6A31-23B4A1D85C01}"/>
              </a:ext>
            </a:extLst>
          </p:cNvPr>
          <p:cNvSpPr/>
          <p:nvPr/>
        </p:nvSpPr>
        <p:spPr>
          <a:xfrm>
            <a:off x="7497848" y="2633195"/>
            <a:ext cx="2311356" cy="1183832"/>
          </a:xfrm>
          <a:prstGeom prst="rect">
            <a:avLst/>
          </a:prstGeom>
          <a:solidFill>
            <a:srgbClr val="F7964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solidFill>
                <a:latin typeface="Arial" panose="020B0604020202020204" pitchFamily="34" charset="0"/>
                <a:cs typeface="Arial" panose="020B0604020202020204" pitchFamily="34" charset="0"/>
              </a:rPr>
              <a:t>Entry / Trainee</a:t>
            </a:r>
          </a:p>
          <a:p>
            <a:pPr algn="ctr"/>
            <a:r>
              <a:rPr lang="en-GB" sz="1000">
                <a:solidFill>
                  <a:schemeClr val="tx1"/>
                </a:solidFill>
                <a:latin typeface="Arial" panose="020B0604020202020204" pitchFamily="34" charset="0"/>
                <a:cs typeface="Arial" panose="020B0604020202020204" pitchFamily="34" charset="0"/>
              </a:rPr>
              <a:t>Engages with evidence-based practice. Critically appraises literature. Participates in audit or quality improvement.</a:t>
            </a:r>
          </a:p>
        </p:txBody>
      </p:sp>
      <p:sp>
        <p:nvSpPr>
          <p:cNvPr id="17" name="Rectangle 16">
            <a:extLst>
              <a:ext uri="{FF2B5EF4-FFF2-40B4-BE49-F238E27FC236}">
                <a16:creationId xmlns:a16="http://schemas.microsoft.com/office/drawing/2014/main" id="{FFDEC8BD-8375-2651-6917-1C8B91F9926C}"/>
              </a:ext>
            </a:extLst>
          </p:cNvPr>
          <p:cNvSpPr/>
          <p:nvPr/>
        </p:nvSpPr>
        <p:spPr>
          <a:xfrm>
            <a:off x="7495529" y="3936314"/>
            <a:ext cx="2311356" cy="1004969"/>
          </a:xfrm>
          <a:prstGeom prst="rect">
            <a:avLst/>
          </a:prstGeom>
          <a:solidFill>
            <a:srgbClr val="F7964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solidFill>
                <a:latin typeface="Arial" panose="020B0604020202020204" pitchFamily="34" charset="0"/>
                <a:cs typeface="Arial" panose="020B0604020202020204" pitchFamily="34" charset="0"/>
              </a:rPr>
              <a:t>Experienced Practitioner</a:t>
            </a:r>
          </a:p>
          <a:p>
            <a:pPr algn="ctr"/>
            <a:r>
              <a:rPr lang="en-GB" sz="1000">
                <a:solidFill>
                  <a:schemeClr val="tx1"/>
                </a:solidFill>
                <a:latin typeface="Arial" panose="020B0604020202020204" pitchFamily="34" charset="0"/>
                <a:cs typeface="Arial" panose="020B0604020202020204" pitchFamily="34" charset="0"/>
              </a:rPr>
              <a:t>Leads audits, implements evidence into practice, may co-author publications or service evaluations.</a:t>
            </a:r>
          </a:p>
          <a:p>
            <a:pPr algn="ctr"/>
            <a:endParaRPr lang="en-GB" sz="1000">
              <a:solidFill>
                <a:schemeClr val="tx1"/>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10E24D23-A7C1-54A7-AD7D-57F492020DC6}"/>
              </a:ext>
            </a:extLst>
          </p:cNvPr>
          <p:cNvSpPr/>
          <p:nvPr/>
        </p:nvSpPr>
        <p:spPr>
          <a:xfrm>
            <a:off x="7502909" y="5064634"/>
            <a:ext cx="2311356" cy="1066796"/>
          </a:xfrm>
          <a:prstGeom prst="rect">
            <a:avLst/>
          </a:prstGeom>
          <a:solidFill>
            <a:srgbClr val="F7964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solidFill>
                <a:latin typeface="Arial" panose="020B0604020202020204" pitchFamily="34" charset="0"/>
                <a:cs typeface="Arial" panose="020B0604020202020204" pitchFamily="34" charset="0"/>
              </a:rPr>
              <a:t>Established / Expert</a:t>
            </a:r>
          </a:p>
          <a:p>
            <a:pPr algn="ctr"/>
            <a:r>
              <a:rPr lang="en-GB" sz="1000">
                <a:solidFill>
                  <a:schemeClr val="tx1"/>
                </a:solidFill>
                <a:latin typeface="Arial" panose="020B0604020202020204" pitchFamily="34" charset="0"/>
                <a:cs typeface="Arial" panose="020B0604020202020204" pitchFamily="34" charset="0"/>
              </a:rPr>
              <a:t>Designs, leads, and disseminates original research. Promotes research culture. Influences policy through evidence. May supervise academic research.</a:t>
            </a:r>
          </a:p>
        </p:txBody>
      </p:sp>
      <p:sp>
        <p:nvSpPr>
          <p:cNvPr id="19" name="Rectangle 18">
            <a:extLst>
              <a:ext uri="{FF2B5EF4-FFF2-40B4-BE49-F238E27FC236}">
                <a16:creationId xmlns:a16="http://schemas.microsoft.com/office/drawing/2014/main" id="{361441E0-4D3D-91D1-0974-F19F406F298A}"/>
              </a:ext>
            </a:extLst>
          </p:cNvPr>
          <p:cNvSpPr/>
          <p:nvPr/>
        </p:nvSpPr>
        <p:spPr>
          <a:xfrm>
            <a:off x="9927311" y="2625028"/>
            <a:ext cx="2137179" cy="1163315"/>
          </a:xfrm>
          <a:prstGeom prst="rect">
            <a:avLst/>
          </a:prstGeom>
          <a:solidFill>
            <a:srgbClr val="33C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solidFill>
                <a:latin typeface="Arial" panose="020B0604020202020204" pitchFamily="34" charset="0"/>
                <a:cs typeface="Arial" panose="020B0604020202020204" pitchFamily="34" charset="0"/>
              </a:rPr>
              <a:t>Entry / Trainee</a:t>
            </a:r>
          </a:p>
          <a:p>
            <a:pPr algn="ctr"/>
            <a:r>
              <a:rPr lang="en-GB" sz="1000">
                <a:solidFill>
                  <a:schemeClr val="tx1"/>
                </a:solidFill>
                <a:latin typeface="Arial" panose="020B0604020202020204" pitchFamily="34" charset="0"/>
                <a:cs typeface="Arial" panose="020B0604020202020204" pitchFamily="34" charset="0"/>
              </a:rPr>
              <a:t>Aware of service pressures and starting to engage with change initiatives. May support QI projects.</a:t>
            </a:r>
          </a:p>
        </p:txBody>
      </p:sp>
      <p:sp>
        <p:nvSpPr>
          <p:cNvPr id="25" name="Rectangle 24">
            <a:extLst>
              <a:ext uri="{FF2B5EF4-FFF2-40B4-BE49-F238E27FC236}">
                <a16:creationId xmlns:a16="http://schemas.microsoft.com/office/drawing/2014/main" id="{E8C6CC12-0324-0A0E-F19C-A06B122EE8D4}"/>
              </a:ext>
            </a:extLst>
          </p:cNvPr>
          <p:cNvSpPr/>
          <p:nvPr/>
        </p:nvSpPr>
        <p:spPr>
          <a:xfrm>
            <a:off x="9927311" y="3934090"/>
            <a:ext cx="2137179" cy="1007193"/>
          </a:xfrm>
          <a:prstGeom prst="rect">
            <a:avLst/>
          </a:prstGeom>
          <a:solidFill>
            <a:srgbClr val="33C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solidFill>
                <a:latin typeface="Arial" panose="020B0604020202020204" pitchFamily="34" charset="0"/>
                <a:cs typeface="Arial" panose="020B0604020202020204" pitchFamily="34" charset="0"/>
              </a:rPr>
              <a:t>Experienced Practitioner</a:t>
            </a:r>
          </a:p>
          <a:p>
            <a:pPr algn="ctr"/>
            <a:r>
              <a:rPr lang="en-GB" sz="1000">
                <a:solidFill>
                  <a:schemeClr val="tx1"/>
                </a:solidFill>
                <a:latin typeface="Arial" panose="020B0604020202020204" pitchFamily="34" charset="0"/>
                <a:cs typeface="Arial" panose="020B0604020202020204" pitchFamily="34" charset="0"/>
              </a:rPr>
              <a:t>Leads small teams or projects. Influences local policy and supports organisational priorities.</a:t>
            </a:r>
          </a:p>
          <a:p>
            <a:pPr algn="ctr"/>
            <a:endParaRPr lang="en-GB" sz="1000">
              <a:solidFill>
                <a:schemeClr val="tx1"/>
              </a:solidFill>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50DBCFD2-A85C-FE3F-2CAB-B061F16B5C3D}"/>
              </a:ext>
            </a:extLst>
          </p:cNvPr>
          <p:cNvSpPr/>
          <p:nvPr/>
        </p:nvSpPr>
        <p:spPr>
          <a:xfrm>
            <a:off x="9943898" y="5047378"/>
            <a:ext cx="2137179" cy="1066796"/>
          </a:xfrm>
          <a:prstGeom prst="rect">
            <a:avLst/>
          </a:prstGeom>
          <a:solidFill>
            <a:srgbClr val="33C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solidFill>
                <a:latin typeface="Arial" panose="020B0604020202020204" pitchFamily="34" charset="0"/>
                <a:cs typeface="Arial" panose="020B0604020202020204" pitchFamily="34" charset="0"/>
              </a:rPr>
              <a:t>Established / Expert</a:t>
            </a:r>
          </a:p>
          <a:p>
            <a:pPr algn="ctr"/>
            <a:r>
              <a:rPr lang="en-GB" sz="1000">
                <a:solidFill>
                  <a:schemeClr val="tx1"/>
                </a:solidFill>
                <a:latin typeface="Arial" panose="020B0604020202020204" pitchFamily="34" charset="0"/>
                <a:cs typeface="Arial" panose="020B0604020202020204" pitchFamily="34" charset="0"/>
              </a:rPr>
              <a:t>Strategic leader driving innovation, transformation, and cross-boundary collaboration. Contributes to policy and workforce planning.</a:t>
            </a:r>
          </a:p>
        </p:txBody>
      </p:sp>
      <p:sp>
        <p:nvSpPr>
          <p:cNvPr id="32" name="TextBox 31">
            <a:extLst>
              <a:ext uri="{FF2B5EF4-FFF2-40B4-BE49-F238E27FC236}">
                <a16:creationId xmlns:a16="http://schemas.microsoft.com/office/drawing/2014/main" id="{C70A39F9-4B5B-5212-C533-083287E37826}"/>
              </a:ext>
            </a:extLst>
          </p:cNvPr>
          <p:cNvSpPr txBox="1"/>
          <p:nvPr/>
        </p:nvSpPr>
        <p:spPr>
          <a:xfrm>
            <a:off x="3523343" y="25660420"/>
            <a:ext cx="7046684" cy="400110"/>
          </a:xfrm>
          <a:prstGeom prst="rect">
            <a:avLst/>
          </a:prstGeom>
          <a:noFill/>
        </p:spPr>
        <p:txBody>
          <a:bodyPr wrap="square">
            <a:spAutoFit/>
          </a:bodyPr>
          <a:lstStyle/>
          <a:p>
            <a:r>
              <a:rPr lang="en-GB" sz="1000"/>
              <a:t>https://www.hee.nhs.uk/sites/default/files/documents/Multi-professional%20framework%20for%20advanced%20clinical%20practice%20in%20England.pdf</a:t>
            </a:r>
          </a:p>
        </p:txBody>
      </p:sp>
      <p:pic>
        <p:nvPicPr>
          <p:cNvPr id="35" name="Online Media 34" title="NHSE SE - Exploring the research Pillar of Advanced Practice">
            <a:hlinkClick r:id="" action="ppaction://media"/>
            <a:extLst>
              <a:ext uri="{FF2B5EF4-FFF2-40B4-BE49-F238E27FC236}">
                <a16:creationId xmlns:a16="http://schemas.microsoft.com/office/drawing/2014/main" id="{078BDEF0-0A39-AD1B-DEB5-071A562C4F0A}"/>
              </a:ext>
            </a:extLst>
          </p:cNvPr>
          <p:cNvPicPr>
            <a:picLocks noRot="1" noChangeAspect="1"/>
          </p:cNvPicPr>
          <p:nvPr>
            <a:videoFile r:link="rId1"/>
          </p:nvPr>
        </p:nvPicPr>
        <p:blipFill>
          <a:blip r:embed="rId11"/>
          <a:stretch>
            <a:fillRect/>
          </a:stretch>
        </p:blipFill>
        <p:spPr>
          <a:xfrm>
            <a:off x="45997" y="1046152"/>
            <a:ext cx="1888130" cy="1066796"/>
          </a:xfrm>
          <a:prstGeom prst="rect">
            <a:avLst/>
          </a:prstGeom>
        </p:spPr>
      </p:pic>
      <p:sp>
        <p:nvSpPr>
          <p:cNvPr id="38" name="Rectangle 37">
            <a:extLst>
              <a:ext uri="{FF2B5EF4-FFF2-40B4-BE49-F238E27FC236}">
                <a16:creationId xmlns:a16="http://schemas.microsoft.com/office/drawing/2014/main" id="{AB8471DE-1B95-2E8A-069C-C54F3070DC59}"/>
              </a:ext>
            </a:extLst>
          </p:cNvPr>
          <p:cNvSpPr/>
          <p:nvPr/>
        </p:nvSpPr>
        <p:spPr>
          <a:xfrm>
            <a:off x="4468609" y="6362302"/>
            <a:ext cx="1838816" cy="39183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solidFill>
                <a:latin typeface="Arial" panose="020B0604020202020204" pitchFamily="34" charset="0"/>
                <a:cs typeface="Arial" panose="020B0604020202020204" pitchFamily="34" charset="0"/>
                <a:hlinkClick r:id="rId12"/>
              </a:rPr>
              <a:t>Developing within the 4 Pillars of practice</a:t>
            </a:r>
            <a:endParaRPr lang="en-GB" sz="1000" b="1">
              <a:solidFill>
                <a:schemeClr val="tx1"/>
              </a:solidFill>
              <a:latin typeface="Arial" panose="020B060402020202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23A7062F-F4A5-4A8C-C039-4ACB9F1E8BE9}"/>
              </a:ext>
            </a:extLst>
          </p:cNvPr>
          <p:cNvSpPr/>
          <p:nvPr/>
        </p:nvSpPr>
        <p:spPr>
          <a:xfrm>
            <a:off x="6336026" y="6367632"/>
            <a:ext cx="1681333" cy="399321"/>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solidFill>
                <a:latin typeface="Arial" panose="020B0604020202020204" pitchFamily="34" charset="0"/>
                <a:cs typeface="Arial" panose="020B0604020202020204" pitchFamily="34" charset="0"/>
                <a:hlinkClick r:id="rId13"/>
              </a:rPr>
              <a:t>Developing at level 2</a:t>
            </a:r>
            <a:endParaRPr lang="en-GB" sz="1000" b="1">
              <a:solidFill>
                <a:schemeClr val="tx1"/>
              </a:solidFill>
              <a:latin typeface="Arial" panose="020B0604020202020204" pitchFamily="34" charset="0"/>
              <a:cs typeface="Arial" panose="020B0604020202020204" pitchFamily="34" charset="0"/>
            </a:endParaRPr>
          </a:p>
        </p:txBody>
      </p:sp>
      <p:sp>
        <p:nvSpPr>
          <p:cNvPr id="40" name="Rectangle 39">
            <a:extLst>
              <a:ext uri="{FF2B5EF4-FFF2-40B4-BE49-F238E27FC236}">
                <a16:creationId xmlns:a16="http://schemas.microsoft.com/office/drawing/2014/main" id="{82DF62B7-32FC-5ED1-6CAE-22D73CA2E92B}"/>
              </a:ext>
            </a:extLst>
          </p:cNvPr>
          <p:cNvSpPr/>
          <p:nvPr/>
        </p:nvSpPr>
        <p:spPr>
          <a:xfrm>
            <a:off x="8063756" y="6367236"/>
            <a:ext cx="1880142" cy="400111"/>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solidFill>
                <a:latin typeface="Arial" panose="020B0604020202020204" pitchFamily="34" charset="0"/>
                <a:cs typeface="Arial" panose="020B0604020202020204" pitchFamily="34" charset="0"/>
                <a:hlinkClick r:id="rId12"/>
              </a:rPr>
              <a:t>Developing at level 3</a:t>
            </a:r>
            <a:endParaRPr lang="en-GB" sz="1000" b="1">
              <a:solidFill>
                <a:schemeClr val="tx1"/>
              </a:solidFill>
              <a:latin typeface="Arial" panose="020B0604020202020204" pitchFamily="34" charset="0"/>
              <a:cs typeface="Arial" panose="020B0604020202020204" pitchFamily="34" charset="0"/>
            </a:endParaRPr>
          </a:p>
        </p:txBody>
      </p:sp>
      <p:sp>
        <p:nvSpPr>
          <p:cNvPr id="41" name="Rectangle 40">
            <a:extLst>
              <a:ext uri="{FF2B5EF4-FFF2-40B4-BE49-F238E27FC236}">
                <a16:creationId xmlns:a16="http://schemas.microsoft.com/office/drawing/2014/main" id="{37E4C791-08AB-F387-1E68-652CB00F605E}"/>
              </a:ext>
            </a:extLst>
          </p:cNvPr>
          <p:cNvSpPr/>
          <p:nvPr/>
        </p:nvSpPr>
        <p:spPr>
          <a:xfrm>
            <a:off x="9985507" y="6362302"/>
            <a:ext cx="1907616" cy="39183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solidFill>
                <a:latin typeface="Arial" panose="020B0604020202020204" pitchFamily="34" charset="0"/>
                <a:cs typeface="Arial" panose="020B0604020202020204" pitchFamily="34" charset="0"/>
                <a:hlinkClick r:id="rId14"/>
              </a:rPr>
              <a:t>Developing at level 4</a:t>
            </a:r>
            <a:endParaRPr lang="en-GB" sz="1000" b="1">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09869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5"/>
                </p:tgtEl>
              </p:cMediaNode>
            </p:video>
            <p:seq concurrent="1" nextAc="seek">
              <p:cTn id="8" restart="whenNotActive" fill="hold" evtFilter="cancelBubble" nodeType="interactiveSeq">
                <p:stCondLst>
                  <p:cond evt="onClick" delay="0">
                    <p:tgtEl>
                      <p:spTgt spid="3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5"/>
                                        </p:tgtEl>
                                      </p:cBhvr>
                                    </p:cmd>
                                  </p:childTnLst>
                                </p:cTn>
                              </p:par>
                            </p:childTnLst>
                          </p:cTn>
                        </p:par>
                      </p:childTnLst>
                    </p:cTn>
                  </p:par>
                </p:childTnLst>
              </p:cTn>
              <p:nextCondLst>
                <p:cond evt="onClick" delay="0">
                  <p:tgtEl>
                    <p:spTgt spid="35"/>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2BE08-FFDC-758E-0A4C-08306FEA462B}"/>
              </a:ext>
            </a:extLst>
          </p:cNvPr>
          <p:cNvSpPr>
            <a:spLocks noGrp="1"/>
          </p:cNvSpPr>
          <p:nvPr>
            <p:ph type="ctrTitle"/>
          </p:nvPr>
        </p:nvSpPr>
        <p:spPr>
          <a:xfrm>
            <a:off x="1915886" y="206829"/>
            <a:ext cx="6302828" cy="537449"/>
          </a:xfrm>
        </p:spPr>
        <p:txBody>
          <a:bodyPr>
            <a:normAutofit/>
          </a:bodyPr>
          <a:lstStyle/>
          <a:p>
            <a:pPr algn="l"/>
            <a:r>
              <a:rPr lang="en-GB" sz="1800" b="1" i="0" u="none" strike="noStrike" baseline="0">
                <a:solidFill>
                  <a:srgbClr val="000000"/>
                </a:solidFill>
              </a:rPr>
              <a:t>              </a:t>
            </a:r>
            <a:r>
              <a:rPr lang="en-GB" sz="2000" b="1" i="0" u="none" strike="noStrike" baseline="0">
                <a:solidFill>
                  <a:srgbClr val="000000"/>
                </a:solidFill>
                <a:latin typeface="Aptos"/>
              </a:rPr>
              <a:t>Business Administrator Level 3</a:t>
            </a:r>
            <a:r>
              <a:rPr lang="en-GB" sz="2000" b="1">
                <a:solidFill>
                  <a:srgbClr val="000000"/>
                </a:solidFill>
                <a:latin typeface="Aptos"/>
              </a:rPr>
              <a:t> </a:t>
            </a:r>
            <a:r>
              <a:rPr lang="en-GB" sz="2000" b="1" i="0" u="none" strike="noStrike" baseline="0">
                <a:solidFill>
                  <a:srgbClr val="000000"/>
                </a:solidFill>
                <a:latin typeface="Aptos"/>
              </a:rPr>
              <a:t>Apprenticeship</a:t>
            </a:r>
            <a:endParaRPr lang="en-GB" sz="2000" b="1">
              <a:latin typeface="Aptos"/>
            </a:endParaRPr>
          </a:p>
        </p:txBody>
      </p:sp>
      <p:graphicFrame>
        <p:nvGraphicFramePr>
          <p:cNvPr id="10" name="Table 9">
            <a:extLst>
              <a:ext uri="{FF2B5EF4-FFF2-40B4-BE49-F238E27FC236}">
                <a16:creationId xmlns:a16="http://schemas.microsoft.com/office/drawing/2014/main" id="{D9EE970F-BD29-1B21-5706-C1E720AF39E9}"/>
              </a:ext>
            </a:extLst>
          </p:cNvPr>
          <p:cNvGraphicFramePr>
            <a:graphicFrameLocks noGrp="1"/>
          </p:cNvGraphicFramePr>
          <p:nvPr/>
        </p:nvGraphicFramePr>
        <p:xfrm>
          <a:off x="127592" y="914400"/>
          <a:ext cx="11922894" cy="5736771"/>
        </p:xfrm>
        <a:graphic>
          <a:graphicData uri="http://schemas.openxmlformats.org/drawingml/2006/table">
            <a:tbl>
              <a:tblPr firstRow="1" bandRow="1">
                <a:tableStyleId>{5C22544A-7EE6-4342-B048-85BDC9FD1C3A}</a:tableStyleId>
              </a:tblPr>
              <a:tblGrid>
                <a:gridCol w="2641282">
                  <a:extLst>
                    <a:ext uri="{9D8B030D-6E8A-4147-A177-3AD203B41FA5}">
                      <a16:colId xmlns:a16="http://schemas.microsoft.com/office/drawing/2014/main" val="1640955851"/>
                    </a:ext>
                  </a:extLst>
                </a:gridCol>
                <a:gridCol w="9281612">
                  <a:extLst>
                    <a:ext uri="{9D8B030D-6E8A-4147-A177-3AD203B41FA5}">
                      <a16:colId xmlns:a16="http://schemas.microsoft.com/office/drawing/2014/main" val="4040026358"/>
                    </a:ext>
                  </a:extLst>
                </a:gridCol>
              </a:tblGrid>
              <a:tr h="7446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Aptos"/>
                        </a:rPr>
                        <a:t>The Role - </a:t>
                      </a:r>
                      <a:r>
                        <a:rPr lang="en-GB" sz="1200" b="1" u="sng" kern="1200">
                          <a:solidFill>
                            <a:srgbClr val="FF0000"/>
                          </a:solidFill>
                          <a:effectLst/>
                          <a:latin typeface="Aptos"/>
                          <a:ea typeface="+mn-ea"/>
                          <a:cs typeface="+mn-cs"/>
                          <a:hlinkClick r:id="rId3">
                            <a:extLst>
                              <a:ext uri="{A12FA001-AC4F-418D-AE19-62706E023703}">
                                <ahyp:hlinkClr xmlns:ahyp="http://schemas.microsoft.com/office/drawing/2018/hyperlinkcolor" val="tx"/>
                              </a:ext>
                            </a:extLst>
                          </a:hlinkClick>
                        </a:rPr>
                        <a:t>Business Administrator</a:t>
                      </a:r>
                      <a:endParaRPr lang="en-GB" sz="1200" b="1" kern="1200">
                        <a:solidFill>
                          <a:srgbClr val="FF0000"/>
                        </a:solidFill>
                        <a:effectLst/>
                        <a:latin typeface="Apto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none" kern="1200">
                        <a:solidFill>
                          <a:srgbClr val="FF0000"/>
                        </a:solidFill>
                        <a:effectLst/>
                        <a:latin typeface="Apto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a:solidFill>
                          <a:srgbClr val="FF0000"/>
                        </a:solidFill>
                        <a:effectLst/>
                        <a:latin typeface="Aptos"/>
                        <a:ea typeface="+mn-ea"/>
                        <a:cs typeface="+mn-cs"/>
                      </a:endParaRPr>
                    </a:p>
                  </a:txBody>
                  <a:tcPr/>
                </a:tc>
                <a:tc>
                  <a:txBody>
                    <a:bodyPr/>
                    <a:lstStyle/>
                    <a:p>
                      <a:pPr fontAlgn="base"/>
                      <a:r>
                        <a:rPr lang="en-GB" sz="1200" b="1">
                          <a:latin typeface="Aptos"/>
                        </a:rPr>
                        <a:t>Business Administrators</a:t>
                      </a:r>
                      <a:r>
                        <a:rPr lang="en-GB" sz="1200">
                          <a:latin typeface="Aptos"/>
                        </a:rPr>
                        <a:t> support and engage with different parts of the organisation and interact with internal and external customers. They not only ensure the smooth running of processes and procedures, but also deliver robust record keeping, data management, and communication to stakeholders.</a:t>
                      </a:r>
                    </a:p>
                  </a:txBody>
                  <a:tcPr/>
                </a:tc>
                <a:extLst>
                  <a:ext uri="{0D108BD9-81ED-4DB2-BD59-A6C34878D82A}">
                    <a16:rowId xmlns:a16="http://schemas.microsoft.com/office/drawing/2014/main" val="2119577750"/>
                  </a:ext>
                </a:extLst>
              </a:tr>
              <a:tr h="866113">
                <a:tc>
                  <a:txBody>
                    <a:bodyPr/>
                    <a:lstStyle/>
                    <a:p>
                      <a:r>
                        <a:rPr lang="en-GB" sz="1200" b="1">
                          <a:latin typeface="Aptos"/>
                        </a:rPr>
                        <a:t>Who is it for</a:t>
                      </a:r>
                    </a:p>
                  </a:txBody>
                  <a:tcPr/>
                </a:tc>
                <a:tc>
                  <a:txBody>
                    <a:bodyPr/>
                    <a:lstStyle/>
                    <a:p>
                      <a:r>
                        <a:rPr lang="en-GB" sz="1200">
                          <a:latin typeface="Aptos"/>
                        </a:rPr>
                        <a:t>This apprenticeship covers all things administration such as communication, organisation, decision-making, interpretation of information and IT skills. The business administration apprenticeship can be contextualised to include specific areas within the primary care environment. </a:t>
                      </a:r>
                      <a:r>
                        <a:rPr lang="en-GB" sz="1200" b="0" i="0" kern="1200">
                          <a:solidFill>
                            <a:schemeClr val="dk1"/>
                          </a:solidFill>
                          <a:effectLst/>
                          <a:latin typeface="Aptos"/>
                          <a:ea typeface="+mn-ea"/>
                          <a:cs typeface="+mn-cs"/>
                        </a:rPr>
                        <a:t>Typical roles that this apprenticeship will support are Administration Assistant, Personal Assistant, Office Assistant, Medical Secretary, Administration Supervisor and Receptionist or Reception Supervisor.</a:t>
                      </a:r>
                      <a:endParaRPr lang="en-GB" sz="1200">
                        <a:latin typeface="Aptos"/>
                      </a:endParaRPr>
                    </a:p>
                  </a:txBody>
                  <a:tcPr/>
                </a:tc>
                <a:extLst>
                  <a:ext uri="{0D108BD9-81ED-4DB2-BD59-A6C34878D82A}">
                    <a16:rowId xmlns:a16="http://schemas.microsoft.com/office/drawing/2014/main" val="2349274408"/>
                  </a:ext>
                </a:extLst>
              </a:tr>
              <a:tr h="525650">
                <a:tc>
                  <a:txBody>
                    <a:bodyPr/>
                    <a:lstStyle/>
                    <a:p>
                      <a:r>
                        <a:rPr lang="en-GB" sz="1200" b="1">
                          <a:latin typeface="Aptos"/>
                        </a:rPr>
                        <a:t>Duration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a:solidFill>
                            <a:schemeClr val="dk1"/>
                          </a:solidFill>
                          <a:latin typeface="Aptos"/>
                          <a:ea typeface="+mn-ea"/>
                          <a:cs typeface="+mn-cs"/>
                        </a:rPr>
                        <a:t>12-18 months at workplace</a:t>
                      </a:r>
                      <a:endParaRPr lang="en-GB" sz="1200">
                        <a:latin typeface="Aptos"/>
                      </a:endParaRPr>
                    </a:p>
                  </a:txBody>
                  <a:tcPr/>
                </a:tc>
                <a:extLst>
                  <a:ext uri="{0D108BD9-81ED-4DB2-BD59-A6C34878D82A}">
                    <a16:rowId xmlns:a16="http://schemas.microsoft.com/office/drawing/2014/main" val="3038289998"/>
                  </a:ext>
                </a:extLst>
              </a:tr>
              <a:tr h="742093">
                <a:tc>
                  <a:txBody>
                    <a:bodyPr/>
                    <a:lstStyle/>
                    <a:p>
                      <a:r>
                        <a:rPr lang="en-GB" sz="1200" b="1">
                          <a:latin typeface="Aptos"/>
                        </a:rPr>
                        <a:t>Funding</a:t>
                      </a:r>
                    </a:p>
                  </a:txBody>
                  <a:tcPr/>
                </a:tc>
                <a:tc>
                  <a:txBody>
                    <a:bodyPr/>
                    <a:lstStyle/>
                    <a:p>
                      <a:r>
                        <a:rPr lang="en-GB" sz="1200" b="0" i="0" u="none" strike="noStrike" kern="1200" baseline="0">
                          <a:solidFill>
                            <a:schemeClr val="dk1"/>
                          </a:solidFill>
                          <a:latin typeface="Aptos"/>
                          <a:ea typeface="+mn-ea"/>
                          <a:cs typeface="+mn-cs"/>
                        </a:rPr>
                        <a:t>Apprenticeship levy (via government co-funding 5% option or request levy gifting ) to pay fees.</a:t>
                      </a:r>
                    </a:p>
                    <a:p>
                      <a:r>
                        <a:rPr lang="en-GB" sz="1200" b="0" i="0" u="none" strike="noStrike" kern="1200" baseline="0">
                          <a:solidFill>
                            <a:schemeClr val="dk1"/>
                          </a:solidFill>
                          <a:latin typeface="Aptos"/>
                          <a:ea typeface="+mn-ea"/>
                          <a:cs typeface="+mn-cs"/>
                        </a:rPr>
                        <a:t>Employer pays salary.	</a:t>
                      </a:r>
                    </a:p>
                    <a:p>
                      <a:endParaRPr lang="en-GB" sz="1200">
                        <a:latin typeface="Aptos"/>
                      </a:endParaRPr>
                    </a:p>
                  </a:txBody>
                  <a:tcPr/>
                </a:tc>
                <a:extLst>
                  <a:ext uri="{0D108BD9-81ED-4DB2-BD59-A6C34878D82A}">
                    <a16:rowId xmlns:a16="http://schemas.microsoft.com/office/drawing/2014/main" val="3754566046"/>
                  </a:ext>
                </a:extLst>
              </a:tr>
              <a:tr h="481174">
                <a:tc>
                  <a:txBody>
                    <a:bodyPr/>
                    <a:lstStyle/>
                    <a:p>
                      <a:r>
                        <a:rPr lang="en-GB" sz="1200" b="1">
                          <a:latin typeface="Aptos"/>
                        </a:rPr>
                        <a:t>Find education provider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kern="1200">
                          <a:solidFill>
                            <a:schemeClr val="dk1"/>
                          </a:solidFill>
                          <a:effectLst/>
                          <a:latin typeface="Aptos"/>
                          <a:ea typeface="+mn-ea"/>
                          <a:cs typeface="+mn-cs"/>
                          <a:hlinkClick r:id="rId4"/>
                        </a:rPr>
                        <a:t>Training providers </a:t>
                      </a:r>
                      <a:endParaRPr lang="en-GB" sz="1200" kern="1200">
                        <a:solidFill>
                          <a:schemeClr val="dk1"/>
                        </a:solidFill>
                        <a:effectLst/>
                        <a:latin typeface="Aptos"/>
                        <a:ea typeface="+mn-ea"/>
                        <a:cs typeface="+mn-cs"/>
                      </a:endParaRPr>
                    </a:p>
                    <a:p>
                      <a:endParaRPr lang="en-GB" sz="1200">
                        <a:latin typeface="Aptos"/>
                      </a:endParaRPr>
                    </a:p>
                  </a:txBody>
                  <a:tcPr/>
                </a:tc>
                <a:extLst>
                  <a:ext uri="{0D108BD9-81ED-4DB2-BD59-A6C34878D82A}">
                    <a16:rowId xmlns:a16="http://schemas.microsoft.com/office/drawing/2014/main" val="2210445232"/>
                  </a:ext>
                </a:extLst>
              </a:tr>
              <a:tr h="6736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a:solidFill>
                            <a:schemeClr val="dk1"/>
                          </a:solidFill>
                          <a:latin typeface="Aptos"/>
                          <a:ea typeface="+mn-ea"/>
                          <a:cs typeface="+mn-cs"/>
                        </a:rPr>
                        <a:t>Apprenticeship requirements	</a:t>
                      </a:r>
                    </a:p>
                    <a:p>
                      <a:endParaRPr lang="en-GB" sz="1200" b="1">
                        <a:latin typeface="Apto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a:solidFill>
                            <a:schemeClr val="dk1"/>
                          </a:solidFill>
                          <a:latin typeface="Aptos"/>
                          <a:ea typeface="+mn-ea"/>
                          <a:cs typeface="+mn-cs"/>
                        </a:rPr>
                        <a:t>20% 'off the job' protected learning. This </a:t>
                      </a:r>
                      <a:r>
                        <a:rPr lang="en-GB" sz="1200" b="0" i="0" kern="1200">
                          <a:solidFill>
                            <a:schemeClr val="dk1"/>
                          </a:solidFill>
                          <a:effectLst/>
                          <a:latin typeface="Aptos"/>
                          <a:ea typeface="+mn-ea"/>
                          <a:cs typeface="+mn-cs"/>
                        </a:rPr>
                        <a:t>will include a wide range of teaching and learning techniques and styles including one-to-one coaching, discussions and teaching, observations, practical assessments, mentoring, independent research and e-learning.</a:t>
                      </a:r>
                      <a:endParaRPr lang="en-GB" sz="1200">
                        <a:latin typeface="Aptos"/>
                      </a:endParaRPr>
                    </a:p>
                  </a:txBody>
                  <a:tcPr/>
                </a:tc>
                <a:extLst>
                  <a:ext uri="{0D108BD9-81ED-4DB2-BD59-A6C34878D82A}">
                    <a16:rowId xmlns:a16="http://schemas.microsoft.com/office/drawing/2014/main" val="2887675852"/>
                  </a:ext>
                </a:extLst>
              </a:tr>
              <a:tr h="531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a:solidFill>
                            <a:schemeClr val="dk1"/>
                          </a:solidFill>
                          <a:latin typeface="Aptos"/>
                          <a:ea typeface="+mn-ea"/>
                          <a:cs typeface="+mn-cs"/>
                        </a:rPr>
                        <a:t>Supervision &amp; assessment in practice	</a:t>
                      </a:r>
                    </a:p>
                  </a:txBody>
                  <a:tcPr/>
                </a:tc>
                <a:tc>
                  <a:txBody>
                    <a:bodyPr/>
                    <a:lstStyle/>
                    <a:p>
                      <a:pPr marL="0" marR="0" lvl="0" indent="0" algn="l">
                        <a:lnSpc>
                          <a:spcPct val="100000"/>
                        </a:lnSpc>
                        <a:spcBef>
                          <a:spcPts val="0"/>
                        </a:spcBef>
                        <a:spcAft>
                          <a:spcPts val="0"/>
                        </a:spcAft>
                        <a:buNone/>
                      </a:pPr>
                      <a:r>
                        <a:rPr lang="en-GB" sz="1200" b="0" i="0" u="none" strike="noStrike" kern="1200" noProof="0">
                          <a:solidFill>
                            <a:schemeClr val="dk1"/>
                          </a:solidFill>
                          <a:effectLst/>
                          <a:latin typeface="Aptos"/>
                        </a:rPr>
                        <a:t>Line managers will be key drivers in learner development, particularly in agreeing to the unique learning plan and staying informed of progress at every step.</a:t>
                      </a:r>
                      <a:endParaRPr lang="en-US">
                        <a:latin typeface="Aptos"/>
                      </a:endParaRPr>
                    </a:p>
                  </a:txBody>
                  <a:tcPr/>
                </a:tc>
                <a:extLst>
                  <a:ext uri="{0D108BD9-81ED-4DB2-BD59-A6C34878D82A}">
                    <a16:rowId xmlns:a16="http://schemas.microsoft.com/office/drawing/2014/main" val="31340133"/>
                  </a:ext>
                </a:extLst>
              </a:tr>
              <a:tr h="499384">
                <a:tc>
                  <a:txBody>
                    <a:bodyPr/>
                    <a:lstStyle/>
                    <a:p>
                      <a:r>
                        <a:rPr lang="en-GB" sz="1200" b="1">
                          <a:latin typeface="Aptos"/>
                        </a:rPr>
                        <a:t>End Point Assessment (EPA)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a:solidFill>
                            <a:schemeClr val="dk1"/>
                          </a:solidFill>
                          <a:effectLst/>
                          <a:latin typeface="Aptos"/>
                          <a:ea typeface="+mn-ea"/>
                          <a:cs typeface="+mn-cs"/>
                        </a:rPr>
                        <a:t>The End Point Assessment consists of 2 methods: Observation with Questions and Professional Discussion.</a:t>
                      </a:r>
                    </a:p>
                  </a:txBody>
                  <a:tcPr/>
                </a:tc>
                <a:extLst>
                  <a:ext uri="{0D108BD9-81ED-4DB2-BD59-A6C34878D82A}">
                    <a16:rowId xmlns:a16="http://schemas.microsoft.com/office/drawing/2014/main" val="188521098"/>
                  </a:ext>
                </a:extLst>
              </a:tr>
              <a:tr h="672721">
                <a:tc>
                  <a:txBody>
                    <a:bodyPr/>
                    <a:lstStyle/>
                    <a:p>
                      <a:r>
                        <a:rPr lang="en-GB" sz="1200" b="1">
                          <a:latin typeface="Aptos"/>
                        </a:rPr>
                        <a:t>Progression routes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a:solidFill>
                            <a:schemeClr val="dk1"/>
                          </a:solidFill>
                          <a:effectLst/>
                          <a:latin typeface="Aptos"/>
                          <a:ea typeface="+mn-ea"/>
                          <a:cs typeface="+mn-cs"/>
                        </a:rPr>
                        <a:t>The administration role may be a gateway to further career opportunities, such as management or senior support roles and undertake apprenticeships such as: Team Leader Level 3, Associate Project Manger level 4 or HR Support Level 3.</a:t>
                      </a:r>
                      <a:endParaRPr lang="en-GB" sz="1200">
                        <a:latin typeface="Aptos"/>
                      </a:endParaRPr>
                    </a:p>
                  </a:txBody>
                  <a:tcPr/>
                </a:tc>
                <a:extLst>
                  <a:ext uri="{0D108BD9-81ED-4DB2-BD59-A6C34878D82A}">
                    <a16:rowId xmlns:a16="http://schemas.microsoft.com/office/drawing/2014/main" val="1184791600"/>
                  </a:ext>
                </a:extLst>
              </a:tr>
            </a:tbl>
          </a:graphicData>
        </a:graphic>
      </p:graphicFrame>
      <p:pic>
        <p:nvPicPr>
          <p:cNvPr id="1026" name="Picture 2" descr="A logo with colorful people&#10;&#10;Description automatically generated">
            <a:extLst>
              <a:ext uri="{FF2B5EF4-FFF2-40B4-BE49-F238E27FC236}">
                <a16:creationId xmlns:a16="http://schemas.microsoft.com/office/drawing/2014/main" id="{C5F56B7C-1C73-3C1B-A7C7-912902719DB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1131" y="106325"/>
            <a:ext cx="1275906" cy="63795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8" name="Picture 4" descr="FE News | Promotional material: Using the #Apprenticeship brand">
            <a:extLst>
              <a:ext uri="{FF2B5EF4-FFF2-40B4-BE49-F238E27FC236}">
                <a16:creationId xmlns:a16="http://schemas.microsoft.com/office/drawing/2014/main" id="{F27DE793-C247-4E9A-E6B6-7833ADF5190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43458" y="3263"/>
            <a:ext cx="1404256" cy="90065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1714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Picture 16" descr="A logo with colorful people&#10;&#10;Description automatically generated">
            <a:extLst>
              <a:ext uri="{FF2B5EF4-FFF2-40B4-BE49-F238E27FC236}">
                <a16:creationId xmlns:a16="http://schemas.microsoft.com/office/drawing/2014/main" id="{25028B38-D1D6-4396-2624-41C1EF7FBE83}"/>
              </a:ext>
            </a:extLst>
          </p:cNvPr>
          <p:cNvPicPr>
            <a:picLocks noChangeAspect="1"/>
          </p:cNvPicPr>
          <p:nvPr/>
        </p:nvPicPr>
        <p:blipFill>
          <a:blip r:embed="rId2"/>
          <a:stretch>
            <a:fillRect/>
          </a:stretch>
        </p:blipFill>
        <p:spPr>
          <a:xfrm>
            <a:off x="-1" y="1086"/>
            <a:ext cx="2406959" cy="1234379"/>
          </a:xfrm>
          <a:prstGeom prst="rect">
            <a:avLst/>
          </a:prstGeom>
          <a:ln>
            <a:noFill/>
          </a:ln>
        </p:spPr>
      </p:pic>
      <p:sp>
        <p:nvSpPr>
          <p:cNvPr id="2" name="object 2"/>
          <p:cNvSpPr txBox="1"/>
          <p:nvPr/>
        </p:nvSpPr>
        <p:spPr>
          <a:xfrm>
            <a:off x="3056889" y="1953513"/>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3" name="object 3"/>
          <p:cNvSpPr/>
          <p:nvPr/>
        </p:nvSpPr>
        <p:spPr>
          <a:xfrm>
            <a:off x="2633472" y="2572511"/>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4" name="object 4"/>
          <p:cNvSpPr txBox="1"/>
          <p:nvPr/>
        </p:nvSpPr>
        <p:spPr>
          <a:xfrm>
            <a:off x="5502909" y="1953513"/>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 name="object 5"/>
          <p:cNvSpPr txBox="1"/>
          <p:nvPr/>
        </p:nvSpPr>
        <p:spPr>
          <a:xfrm>
            <a:off x="7432929" y="1955690"/>
            <a:ext cx="2120900" cy="444352"/>
          </a:xfrm>
          <a:prstGeom prst="rect">
            <a:avLst/>
          </a:prstGeom>
        </p:spPr>
        <p:txBody>
          <a:bodyPr vert="horz" wrap="square" lIns="0" tIns="13335" rIns="0" bIns="0" rtlCol="0" anchor="t">
            <a:spAutoFit/>
          </a:bodyPr>
          <a:lstStyle/>
          <a:p>
            <a:pPr marL="12700" marR="5080" indent="-1270" algn="ctr">
              <a:lnSpc>
                <a:spcPct val="100000"/>
              </a:lnSpc>
              <a:spcBef>
                <a:spcPts val="105"/>
              </a:spcBef>
            </a:pPr>
            <a:r>
              <a:rPr lang="en-GB" sz="1400" spc="-10">
                <a:solidFill>
                  <a:srgbClr val="202C3A"/>
                </a:solidFill>
                <a:latin typeface="Arial Black"/>
                <a:cs typeface="Arial Black"/>
              </a:rPr>
              <a:t>Supervision</a:t>
            </a:r>
            <a:r>
              <a:rPr sz="1400" spc="-10">
                <a:solidFill>
                  <a:srgbClr val="202C3A"/>
                </a:solidFill>
                <a:latin typeface="Arial Black"/>
                <a:cs typeface="Arial Black"/>
              </a:rPr>
              <a:t> requirements</a:t>
            </a:r>
            <a:endParaRPr sz="1400">
              <a:latin typeface="Arial Black"/>
              <a:cs typeface="Arial Black"/>
            </a:endParaRPr>
          </a:p>
        </p:txBody>
      </p:sp>
      <p:sp>
        <p:nvSpPr>
          <p:cNvPr id="6" name="object 6"/>
          <p:cNvSpPr txBox="1"/>
          <p:nvPr/>
        </p:nvSpPr>
        <p:spPr>
          <a:xfrm>
            <a:off x="10178302" y="1866885"/>
            <a:ext cx="1720715" cy="444352"/>
          </a:xfrm>
          <a:prstGeom prst="rect">
            <a:avLst/>
          </a:prstGeom>
        </p:spPr>
        <p:txBody>
          <a:bodyPr vert="horz" wrap="square" lIns="0" tIns="13335" rIns="0" bIns="0" rtlCol="0" anchor="t">
            <a:spAutoFit/>
          </a:bodyPr>
          <a:lstStyle/>
          <a:p>
            <a:pPr marL="12700" marR="5080" indent="-3810" algn="ctr">
              <a:spcBef>
                <a:spcPts val="105"/>
              </a:spcBef>
            </a:pPr>
            <a:r>
              <a:rPr lang="en-GB" sz="1400">
                <a:solidFill>
                  <a:srgbClr val="202C3A"/>
                </a:solidFill>
                <a:latin typeface="Arial Black"/>
                <a:cs typeface="Arial Black"/>
              </a:rPr>
              <a:t>Key roles and responsibilities</a:t>
            </a:r>
            <a:endParaRPr lang="en-GB" sz="1400" spc="-10">
              <a:solidFill>
                <a:srgbClr val="202C3A"/>
              </a:solidFill>
              <a:latin typeface="Arial Black"/>
              <a:cs typeface="Arial Black"/>
            </a:endParaRPr>
          </a:p>
        </p:txBody>
      </p:sp>
      <p:pic>
        <p:nvPicPr>
          <p:cNvPr id="8" name="object 8"/>
          <p:cNvPicPr/>
          <p:nvPr/>
        </p:nvPicPr>
        <p:blipFill>
          <a:blip r:embed="rId3" cstate="print"/>
          <a:stretch>
            <a:fillRect/>
          </a:stretch>
        </p:blipFill>
        <p:spPr>
          <a:xfrm>
            <a:off x="5789676" y="1147572"/>
            <a:ext cx="722376" cy="720851"/>
          </a:xfrm>
          <a:prstGeom prst="rect">
            <a:avLst/>
          </a:prstGeom>
        </p:spPr>
      </p:pic>
      <p:pic>
        <p:nvPicPr>
          <p:cNvPr id="9" name="object 9"/>
          <p:cNvPicPr/>
          <p:nvPr/>
        </p:nvPicPr>
        <p:blipFill>
          <a:blip r:embed="rId4" cstate="print"/>
          <a:stretch>
            <a:fillRect/>
          </a:stretch>
        </p:blipFill>
        <p:spPr>
          <a:xfrm>
            <a:off x="3433571" y="1211580"/>
            <a:ext cx="720851" cy="719327"/>
          </a:xfrm>
          <a:prstGeom prst="rect">
            <a:avLst/>
          </a:prstGeom>
        </p:spPr>
      </p:pic>
      <p:pic>
        <p:nvPicPr>
          <p:cNvPr id="10" name="object 10"/>
          <p:cNvPicPr/>
          <p:nvPr/>
        </p:nvPicPr>
        <p:blipFill>
          <a:blip r:embed="rId5" cstate="print"/>
          <a:stretch>
            <a:fillRect/>
          </a:stretch>
        </p:blipFill>
        <p:spPr>
          <a:xfrm>
            <a:off x="10500359" y="1147572"/>
            <a:ext cx="722376" cy="720851"/>
          </a:xfrm>
          <a:prstGeom prst="rect">
            <a:avLst/>
          </a:prstGeom>
        </p:spPr>
      </p:pic>
      <p:pic>
        <p:nvPicPr>
          <p:cNvPr id="11" name="object 11"/>
          <p:cNvPicPr/>
          <p:nvPr/>
        </p:nvPicPr>
        <p:blipFill>
          <a:blip r:embed="rId6" cstate="print"/>
          <a:stretch>
            <a:fillRect/>
          </a:stretch>
        </p:blipFill>
        <p:spPr>
          <a:xfrm>
            <a:off x="8132064" y="1147572"/>
            <a:ext cx="720851" cy="720851"/>
          </a:xfrm>
          <a:prstGeom prst="rect">
            <a:avLst/>
          </a:prstGeom>
        </p:spPr>
      </p:pic>
      <p:sp>
        <p:nvSpPr>
          <p:cNvPr id="12" name="object 12"/>
          <p:cNvSpPr txBox="1"/>
          <p:nvPr/>
        </p:nvSpPr>
        <p:spPr>
          <a:xfrm>
            <a:off x="2698673" y="2491287"/>
            <a:ext cx="2276384" cy="2025555"/>
          </a:xfrm>
          <a:prstGeom prst="rect">
            <a:avLst/>
          </a:prstGeom>
        </p:spPr>
        <p:txBody>
          <a:bodyPr vert="horz" wrap="square" lIns="0" tIns="88265" rIns="0" bIns="0" rtlCol="0" anchor="t">
            <a:spAutoFit/>
          </a:bodyPr>
          <a:lstStyle/>
          <a:p>
            <a:pPr algn="l">
              <a:spcBef>
                <a:spcPts val="695"/>
              </a:spcBef>
            </a:pPr>
            <a:r>
              <a:rPr lang="en-US" sz="1000">
                <a:solidFill>
                  <a:schemeClr val="tx1"/>
                </a:solidFill>
                <a:latin typeface="Arial"/>
                <a:cs typeface="Poppins"/>
              </a:rPr>
              <a:t>There are no set requirements for the medical secretary role. Employers will generally ask for administrative experience as well knowledge of medical terminology.</a:t>
            </a:r>
            <a:endParaRPr lang="en-US" sz="1000">
              <a:solidFill>
                <a:schemeClr val="tx1"/>
              </a:solidFill>
              <a:latin typeface="Arial"/>
              <a:cs typeface="Arial"/>
            </a:endParaRPr>
          </a:p>
          <a:p>
            <a:pPr algn="l">
              <a:spcBef>
                <a:spcPts val="695"/>
              </a:spcBef>
            </a:pPr>
            <a:r>
              <a:rPr sz="1000">
                <a:solidFill>
                  <a:schemeClr val="tx1"/>
                </a:solidFill>
                <a:latin typeface="Arial"/>
                <a:cs typeface="Arial"/>
              </a:rPr>
              <a:t>Medical</a:t>
            </a:r>
            <a:r>
              <a:rPr sz="1000" spc="-40">
                <a:solidFill>
                  <a:schemeClr val="tx1"/>
                </a:solidFill>
                <a:latin typeface="Arial"/>
                <a:cs typeface="Arial"/>
              </a:rPr>
              <a:t> </a:t>
            </a:r>
            <a:r>
              <a:rPr sz="1000">
                <a:solidFill>
                  <a:schemeClr val="tx1"/>
                </a:solidFill>
                <a:latin typeface="Arial"/>
                <a:cs typeface="Arial"/>
              </a:rPr>
              <a:t>Secretarial</a:t>
            </a:r>
            <a:r>
              <a:rPr sz="1000" spc="-75">
                <a:solidFill>
                  <a:schemeClr val="tx1"/>
                </a:solidFill>
                <a:latin typeface="Arial"/>
                <a:cs typeface="Arial"/>
              </a:rPr>
              <a:t> </a:t>
            </a:r>
            <a:r>
              <a:rPr sz="1000" spc="-10">
                <a:solidFill>
                  <a:schemeClr val="tx1"/>
                </a:solidFill>
                <a:latin typeface="Arial"/>
                <a:cs typeface="Arial"/>
              </a:rPr>
              <a:t>training</a:t>
            </a:r>
            <a:endParaRPr lang="en-US" sz="1000">
              <a:solidFill>
                <a:schemeClr val="tx1"/>
              </a:solidFill>
              <a:latin typeface="Arial"/>
              <a:cs typeface="Arial"/>
            </a:endParaRPr>
          </a:p>
          <a:p>
            <a:pPr algn="l">
              <a:lnSpc>
                <a:spcPct val="100000"/>
              </a:lnSpc>
              <a:spcBef>
                <a:spcPts val="600"/>
              </a:spcBef>
            </a:pPr>
            <a:r>
              <a:rPr sz="1000">
                <a:solidFill>
                  <a:srgbClr val="202C3A"/>
                </a:solidFill>
                <a:latin typeface="Arial"/>
                <a:cs typeface="Arial"/>
              </a:rPr>
              <a:t>e.g.</a:t>
            </a:r>
            <a:r>
              <a:rPr sz="1000" spc="-65">
                <a:solidFill>
                  <a:srgbClr val="202C3A"/>
                </a:solidFill>
                <a:latin typeface="Arial"/>
                <a:cs typeface="Arial"/>
              </a:rPr>
              <a:t> </a:t>
            </a: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Medical</a:t>
            </a:r>
            <a:r>
              <a:rPr sz="1000" u="sng" spc="-1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Secretary</a:t>
            </a:r>
            <a:r>
              <a:rPr sz="1000" u="sng" spc="-7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Diploma</a:t>
            </a:r>
            <a:r>
              <a:rPr sz="1000" u="sng" spc="-15">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spc="-5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a:t>
            </a:r>
            <a:endParaRPr sz="1000">
              <a:solidFill>
                <a:srgbClr val="0000FF"/>
              </a:solidFill>
              <a:latin typeface="Arial"/>
              <a:cs typeface="Arial"/>
            </a:endParaRPr>
          </a:p>
          <a:p>
            <a:pPr marL="12700" marR="5080" algn="l">
              <a:lnSpc>
                <a:spcPct val="100000"/>
              </a:lnSpc>
            </a:pP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Level</a:t>
            </a:r>
            <a:r>
              <a:rPr sz="1000" u="sng" spc="-2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2</a:t>
            </a:r>
            <a:r>
              <a:rPr sz="1000" u="sng" spc="-35">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a:t>
            </a:r>
            <a:r>
              <a:rPr sz="1000" u="sng" spc="-3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Pitman</a:t>
            </a:r>
            <a:r>
              <a:rPr sz="1000" u="sng" spc="-5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Training</a:t>
            </a:r>
            <a:r>
              <a:rPr sz="1000" u="sng" spc="-2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spc="-1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(pitman-</a:t>
            </a:r>
            <a:r>
              <a:rPr sz="1000" spc="-10">
                <a:solidFill>
                  <a:srgbClr val="0000FF"/>
                </a:solidFill>
                <a:latin typeface="Arial"/>
                <a:cs typeface="Arial"/>
              </a:rPr>
              <a:t> </a:t>
            </a:r>
            <a:r>
              <a:rPr sz="1000" u="sng" spc="-1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training.com)</a:t>
            </a:r>
            <a:endParaRPr sz="1000">
              <a:solidFill>
                <a:srgbClr val="0000FF"/>
              </a:solidFill>
              <a:latin typeface="Arial"/>
              <a:cs typeface="Arial"/>
            </a:endParaRPr>
          </a:p>
          <a:p>
            <a:pPr marL="53340" marR="47625" algn="l">
              <a:spcBef>
                <a:spcPts val="600"/>
              </a:spcBef>
            </a:pPr>
            <a:endParaRPr lang="en-US" sz="1000" u="sng" spc="-10">
              <a:solidFill>
                <a:srgbClr val="0070C0"/>
              </a:solidFill>
              <a:uFill>
                <a:solidFill>
                  <a:srgbClr val="1F5AA4"/>
                </a:solidFill>
              </a:uFill>
              <a:latin typeface="Arial"/>
              <a:cs typeface="Arial"/>
            </a:endParaRPr>
          </a:p>
          <a:p>
            <a:pPr algn="ctr">
              <a:lnSpc>
                <a:spcPct val="100000"/>
              </a:lnSpc>
            </a:pPr>
            <a:endParaRPr sz="1000" u="sng" spc="-20">
              <a:solidFill>
                <a:srgbClr val="1F5AA4"/>
              </a:solidFill>
              <a:uFill>
                <a:solidFill>
                  <a:srgbClr val="1F5AA4"/>
                </a:solidFill>
              </a:uFill>
              <a:latin typeface="Arial"/>
              <a:cs typeface="Arial"/>
            </a:endParaRPr>
          </a:p>
        </p:txBody>
      </p:sp>
      <p:sp>
        <p:nvSpPr>
          <p:cNvPr id="15" name="object 15"/>
          <p:cNvSpPr txBox="1"/>
          <p:nvPr/>
        </p:nvSpPr>
        <p:spPr>
          <a:xfrm>
            <a:off x="2473198" y="313181"/>
            <a:ext cx="7350879" cy="763671"/>
          </a:xfrm>
          <a:prstGeom prst="rect">
            <a:avLst/>
          </a:prstGeom>
        </p:spPr>
        <p:txBody>
          <a:bodyPr vert="horz" wrap="square" lIns="0" tIns="12065" rIns="0" bIns="0" rtlCol="0" anchor="t">
            <a:spAutoFit/>
          </a:bodyPr>
          <a:lstStyle/>
          <a:p>
            <a:pPr marL="12700">
              <a:spcBef>
                <a:spcPts val="95"/>
              </a:spcBef>
            </a:pPr>
            <a:r>
              <a:rPr lang="en-US" sz="2400">
                <a:solidFill>
                  <a:srgbClr val="0070C0"/>
                </a:solidFill>
                <a:latin typeface="Arial Black"/>
                <a:cs typeface="Arial Black"/>
              </a:rPr>
              <a:t>Medical Secretary</a:t>
            </a:r>
            <a:endParaRPr lang="en-US" sz="2400" spc="-110">
              <a:solidFill>
                <a:srgbClr val="0070C0"/>
              </a:solidFill>
              <a:latin typeface="Arial Black"/>
              <a:cs typeface="Arial Black"/>
            </a:endParaRPr>
          </a:p>
          <a:p>
            <a:pPr marL="12700">
              <a:lnSpc>
                <a:spcPct val="100000"/>
              </a:lnSpc>
              <a:spcBef>
                <a:spcPts val="50"/>
              </a:spcBef>
            </a:pPr>
            <a:r>
              <a:rPr sz="2400" b="1">
                <a:solidFill>
                  <a:srgbClr val="202C3A"/>
                </a:solidFill>
                <a:latin typeface="Arial"/>
                <a:cs typeface="Arial"/>
              </a:rPr>
              <a:t>Find</a:t>
            </a:r>
            <a:r>
              <a:rPr sz="2400" b="1" spc="-35">
                <a:solidFill>
                  <a:srgbClr val="202C3A"/>
                </a:solidFill>
                <a:latin typeface="Arial"/>
                <a:cs typeface="Arial"/>
              </a:rPr>
              <a:t> </a:t>
            </a:r>
            <a:r>
              <a:rPr sz="2400" b="1">
                <a:solidFill>
                  <a:srgbClr val="202C3A"/>
                </a:solidFill>
                <a:latin typeface="Arial"/>
                <a:cs typeface="Arial"/>
              </a:rPr>
              <a:t>out</a:t>
            </a:r>
            <a:r>
              <a:rPr sz="2400" b="1" spc="-35">
                <a:solidFill>
                  <a:srgbClr val="202C3A"/>
                </a:solidFill>
                <a:latin typeface="Arial"/>
                <a:cs typeface="Arial"/>
              </a:rPr>
              <a:t> </a:t>
            </a:r>
            <a:r>
              <a:rPr sz="2400" b="1">
                <a:solidFill>
                  <a:srgbClr val="202C3A"/>
                </a:solidFill>
                <a:latin typeface="Arial"/>
                <a:cs typeface="Arial"/>
              </a:rPr>
              <a:t>more</a:t>
            </a:r>
            <a:r>
              <a:rPr sz="2400" b="1" spc="-40">
                <a:solidFill>
                  <a:srgbClr val="202C3A"/>
                </a:solidFill>
                <a:latin typeface="Arial"/>
                <a:cs typeface="Arial"/>
              </a:rPr>
              <a:t> </a:t>
            </a:r>
            <a:r>
              <a:rPr sz="2400" b="1">
                <a:solidFill>
                  <a:srgbClr val="202C3A"/>
                </a:solidFill>
                <a:latin typeface="Arial"/>
                <a:cs typeface="Arial"/>
              </a:rPr>
              <a:t>about</a:t>
            </a:r>
            <a:r>
              <a:rPr sz="2400" b="1" spc="-35">
                <a:solidFill>
                  <a:srgbClr val="202C3A"/>
                </a:solidFill>
                <a:latin typeface="Arial"/>
                <a:cs typeface="Arial"/>
              </a:rPr>
              <a:t> </a:t>
            </a:r>
            <a:r>
              <a:rPr sz="2400" b="1">
                <a:solidFill>
                  <a:srgbClr val="202C3A"/>
                </a:solidFill>
                <a:latin typeface="Arial"/>
                <a:cs typeface="Arial"/>
              </a:rPr>
              <a:t>the</a:t>
            </a:r>
            <a:r>
              <a:rPr sz="2400" b="1" spc="-20">
                <a:solidFill>
                  <a:srgbClr val="202C3A"/>
                </a:solidFill>
                <a:latin typeface="Arial"/>
                <a:cs typeface="Arial"/>
              </a:rPr>
              <a:t> </a:t>
            </a:r>
            <a:r>
              <a:rPr sz="2400" b="1" u="sng">
                <a:solidFill>
                  <a:srgbClr val="291EFF"/>
                </a:solidFill>
                <a:uFill>
                  <a:solidFill>
                    <a:srgbClr val="1F5AA4"/>
                  </a:solidFill>
                </a:uFill>
                <a:latin typeface="Arial"/>
                <a:cs typeface="Arial"/>
                <a:hlinkClick r:id="rId8">
                  <a:extLst>
                    <a:ext uri="{A12FA001-AC4F-418D-AE19-62706E023703}">
                      <ahyp:hlinkClr xmlns:ahyp="http://schemas.microsoft.com/office/drawing/2018/hyperlinkcolor" val="tx"/>
                    </a:ext>
                  </a:extLst>
                </a:hlinkClick>
              </a:rPr>
              <a:t>Medical</a:t>
            </a:r>
            <a:r>
              <a:rPr sz="2400" b="1" u="sng" spc="-30">
                <a:solidFill>
                  <a:srgbClr val="291EFF"/>
                </a:solidFill>
                <a:uFill>
                  <a:solidFill>
                    <a:srgbClr val="1F5AA4"/>
                  </a:solidFill>
                </a:uFill>
                <a:latin typeface="Arial"/>
                <a:cs typeface="Arial"/>
                <a:hlinkClick r:id="rId8">
                  <a:extLst>
                    <a:ext uri="{A12FA001-AC4F-418D-AE19-62706E023703}">
                      <ahyp:hlinkClr xmlns:ahyp="http://schemas.microsoft.com/office/drawing/2018/hyperlinkcolor" val="tx"/>
                    </a:ext>
                  </a:extLst>
                </a:hlinkClick>
              </a:rPr>
              <a:t> </a:t>
            </a:r>
            <a:r>
              <a:rPr sz="2400" b="1" u="sng">
                <a:solidFill>
                  <a:srgbClr val="291EFF"/>
                </a:solidFill>
                <a:uFill>
                  <a:solidFill>
                    <a:srgbClr val="1F5AA4"/>
                  </a:solidFill>
                </a:uFill>
                <a:latin typeface="Arial"/>
                <a:cs typeface="Arial"/>
                <a:hlinkClick r:id="rId8">
                  <a:extLst>
                    <a:ext uri="{A12FA001-AC4F-418D-AE19-62706E023703}">
                      <ahyp:hlinkClr xmlns:ahyp="http://schemas.microsoft.com/office/drawing/2018/hyperlinkcolor" val="tx"/>
                    </a:ext>
                  </a:extLst>
                </a:hlinkClick>
              </a:rPr>
              <a:t>Secretary</a:t>
            </a:r>
            <a:r>
              <a:rPr sz="2400" b="1" u="sng" spc="-55">
                <a:solidFill>
                  <a:srgbClr val="291EFF"/>
                </a:solidFill>
                <a:uFill>
                  <a:solidFill>
                    <a:srgbClr val="1F5AA4"/>
                  </a:solidFill>
                </a:uFill>
                <a:latin typeface="Arial"/>
                <a:cs typeface="Arial"/>
                <a:hlinkClick r:id="rId8">
                  <a:extLst>
                    <a:ext uri="{A12FA001-AC4F-418D-AE19-62706E023703}">
                      <ahyp:hlinkClr xmlns:ahyp="http://schemas.microsoft.com/office/drawing/2018/hyperlinkcolor" val="tx"/>
                    </a:ext>
                  </a:extLst>
                </a:hlinkClick>
              </a:rPr>
              <a:t> </a:t>
            </a:r>
            <a:r>
              <a:rPr sz="2400" b="1" u="sng" spc="-10">
                <a:solidFill>
                  <a:srgbClr val="291EFF"/>
                </a:solidFill>
                <a:uFill>
                  <a:solidFill>
                    <a:srgbClr val="1F5AA4"/>
                  </a:solidFill>
                </a:uFill>
                <a:latin typeface="Arial"/>
                <a:cs typeface="Arial"/>
                <a:hlinkClick r:id="rId8">
                  <a:extLst>
                    <a:ext uri="{A12FA001-AC4F-418D-AE19-62706E023703}">
                      <ahyp:hlinkClr xmlns:ahyp="http://schemas.microsoft.com/office/drawing/2018/hyperlinkcolor" val="tx"/>
                    </a:ext>
                  </a:extLst>
                </a:hlinkClick>
              </a:rPr>
              <a:t>roles</a:t>
            </a:r>
            <a:endParaRPr sz="2400">
              <a:solidFill>
                <a:srgbClr val="291EFF"/>
              </a:solidFill>
              <a:latin typeface="Arial"/>
              <a:cs typeface="Arial"/>
              <a:hlinkClick r:id="rId9">
                <a:extLst>
                  <a:ext uri="{A12FA001-AC4F-418D-AE19-62706E023703}">
                    <ahyp:hlinkClr xmlns:ahyp="http://schemas.microsoft.com/office/drawing/2018/hyperlinkcolor" val="tx"/>
                  </a:ext>
                </a:extLst>
              </a:hlinkClick>
            </a:endParaRPr>
          </a:p>
        </p:txBody>
      </p:sp>
      <p:sp>
        <p:nvSpPr>
          <p:cNvPr id="20" name="object 20"/>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7" name="TextBox 6">
            <a:extLst>
              <a:ext uri="{FF2B5EF4-FFF2-40B4-BE49-F238E27FC236}">
                <a16:creationId xmlns:a16="http://schemas.microsoft.com/office/drawing/2014/main" id="{02E67A57-B1E2-B299-FB8B-DAE57586DF37}"/>
              </a:ext>
            </a:extLst>
          </p:cNvPr>
          <p:cNvSpPr txBox="1"/>
          <p:nvPr/>
        </p:nvSpPr>
        <p:spPr>
          <a:xfrm>
            <a:off x="9757710" y="2521167"/>
            <a:ext cx="2434290"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lgn="l">
              <a:buFont typeface="Arial" panose="020B0604020202020204" pitchFamily="34" charset="0"/>
              <a:buChar char="•"/>
            </a:pPr>
            <a:r>
              <a:rPr lang="en-US" sz="1000">
                <a:solidFill>
                  <a:schemeClr val="tx1"/>
                </a:solidFill>
                <a:latin typeface="Arial"/>
                <a:cs typeface="Poppins"/>
              </a:rPr>
              <a:t>Arranging appointments and meetings and diary management</a:t>
            </a:r>
          </a:p>
          <a:p>
            <a:pPr algn="l"/>
            <a:r>
              <a:rPr lang="en-US" sz="1000">
                <a:solidFill>
                  <a:schemeClr val="tx1"/>
                </a:solidFill>
                <a:latin typeface="Arial"/>
                <a:cs typeface="Poppins"/>
              </a:rPr>
              <a:t>     taking minutes</a:t>
            </a:r>
          </a:p>
          <a:p>
            <a:pPr marL="171450" indent="-171450" algn="l">
              <a:buFont typeface="Arial" panose="020B0604020202020204" pitchFamily="34" charset="0"/>
              <a:buChar char="•"/>
            </a:pPr>
            <a:r>
              <a:rPr lang="en-US" sz="1000">
                <a:solidFill>
                  <a:schemeClr val="tx1"/>
                </a:solidFill>
                <a:latin typeface="Arial"/>
                <a:cs typeface="Poppins"/>
              </a:rPr>
              <a:t>Dealing with enquiries and providing information by email and telephone</a:t>
            </a:r>
          </a:p>
          <a:p>
            <a:pPr algn="l"/>
            <a:r>
              <a:rPr lang="en-US" sz="1000">
                <a:solidFill>
                  <a:schemeClr val="tx1"/>
                </a:solidFill>
                <a:latin typeface="Arial"/>
                <a:cs typeface="Poppins"/>
              </a:rPr>
              <a:t>     managing records, creating and up</a:t>
            </a:r>
          </a:p>
          <a:p>
            <a:pPr algn="l"/>
            <a:r>
              <a:rPr lang="en-US" sz="1000">
                <a:solidFill>
                  <a:schemeClr val="tx1"/>
                </a:solidFill>
                <a:latin typeface="Arial"/>
                <a:cs typeface="Poppins"/>
              </a:rPr>
              <a:t>     dating spreadsheets and databases</a:t>
            </a:r>
            <a:endParaRPr lang="en-US" sz="1000">
              <a:solidFill>
                <a:schemeClr val="tx1"/>
              </a:solidFill>
              <a:latin typeface="Arial"/>
              <a:cs typeface="Arial"/>
            </a:endParaRPr>
          </a:p>
          <a:p>
            <a:pPr algn="l"/>
            <a:endParaRPr lang="en-US" sz="1000">
              <a:solidFill>
                <a:schemeClr val="tx1"/>
              </a:solidFill>
              <a:latin typeface="Arial"/>
              <a:cs typeface="Arial"/>
            </a:endParaRPr>
          </a:p>
          <a:p>
            <a:pPr marL="171450" indent="-171450" algn="l">
              <a:buFont typeface="Arial" panose="020B0604020202020204" pitchFamily="34" charset="0"/>
              <a:buChar char="•"/>
            </a:pPr>
            <a:r>
              <a:rPr lang="en-US" sz="1000">
                <a:solidFill>
                  <a:schemeClr val="tx1"/>
                </a:solidFill>
                <a:latin typeface="Arial"/>
                <a:cs typeface="Arial"/>
              </a:rPr>
              <a:t>Once you have gained relevant skill and experience as a Medical Secretary you may want to explore other roles such as a general practice assistant (GPA) </a:t>
            </a:r>
            <a:r>
              <a:rPr lang="en-US" sz="1000">
                <a:solidFill>
                  <a:srgbClr val="0000FF"/>
                </a:solidFill>
                <a:latin typeface="Arial"/>
                <a:cs typeface="Arial"/>
                <a:hlinkClick r:id="rId10">
                  <a:extLst>
                    <a:ext uri="{A12FA001-AC4F-418D-AE19-62706E023703}">
                      <ahyp:hlinkClr xmlns:ahyp="http://schemas.microsoft.com/office/drawing/2018/hyperlinkcolor" val="tx"/>
                    </a:ext>
                  </a:extLst>
                </a:hlinkClick>
              </a:rPr>
              <a:t>General Practice Assistant - </a:t>
            </a:r>
            <a:r>
              <a:rPr lang="en-US" sz="1000">
                <a:solidFill>
                  <a:schemeClr val="tx1"/>
                </a:solidFill>
                <a:latin typeface="Arial"/>
                <a:cs typeface="Arial"/>
                <a:hlinkClick r:id="rId10">
                  <a:extLst>
                    <a:ext uri="{A12FA001-AC4F-418D-AE19-62706E023703}">
                      <ahyp:hlinkClr xmlns:ahyp="http://schemas.microsoft.com/office/drawing/2018/hyperlinkcolor" val="tx"/>
                    </a:ext>
                  </a:extLst>
                </a:hlinkClick>
              </a:rPr>
              <a:t>eLearning for healthcare</a:t>
            </a:r>
            <a:r>
              <a:rPr lang="en-US" sz="1000">
                <a:solidFill>
                  <a:srgbClr val="212529"/>
                </a:solidFill>
                <a:latin typeface="Arial"/>
                <a:cs typeface="Arial"/>
              </a:rPr>
              <a:t> </a:t>
            </a:r>
            <a:r>
              <a:rPr lang="en-US" sz="1000">
                <a:solidFill>
                  <a:schemeClr val="tx1"/>
                </a:solidFill>
                <a:latin typeface="Arial"/>
                <a:cs typeface="Arial"/>
              </a:rPr>
              <a:t>may be able to progress to a clinical role </a:t>
            </a:r>
            <a:r>
              <a:rPr lang="en-US" sz="1000">
                <a:solidFill>
                  <a:srgbClr val="0000FF"/>
                </a:solidFill>
                <a:latin typeface="Arial"/>
                <a:cs typeface="Arial"/>
                <a:hlinkClick r:id="rId11">
                  <a:extLst>
                    <a:ext uri="{A12FA001-AC4F-418D-AE19-62706E023703}">
                      <ahyp:hlinkClr xmlns:ahyp="http://schemas.microsoft.com/office/drawing/2018/hyperlinkcolor" val="tx"/>
                    </a:ext>
                  </a:extLst>
                </a:hlinkClick>
              </a:rPr>
              <a:t>What is a Healthcare Assistant (HCA)? Responsibilities &amp; Career Path</a:t>
            </a:r>
            <a:r>
              <a:rPr lang="en-US" sz="1000">
                <a:solidFill>
                  <a:srgbClr val="0000FF"/>
                </a:solidFill>
                <a:latin typeface="Arial"/>
                <a:cs typeface="Arial"/>
              </a:rPr>
              <a:t> </a:t>
            </a:r>
            <a:r>
              <a:rPr lang="en-US" sz="1000">
                <a:solidFill>
                  <a:schemeClr val="tx1"/>
                </a:solidFill>
                <a:latin typeface="Arial"/>
                <a:cs typeface="Arial"/>
              </a:rPr>
              <a:t>which involves more duties and responsibilities. After a further period of time, you may be able to train as a</a:t>
            </a:r>
            <a:r>
              <a:rPr lang="en-US" sz="1000">
                <a:solidFill>
                  <a:srgbClr val="212529"/>
                </a:solidFill>
                <a:latin typeface="Arial"/>
                <a:cs typeface="Arial"/>
              </a:rPr>
              <a:t> </a:t>
            </a:r>
            <a:r>
              <a:rPr lang="en-US" sz="1000">
                <a:solidFill>
                  <a:srgbClr val="0000FF"/>
                </a:solidFill>
                <a:latin typeface="Arial"/>
                <a:cs typeface="Arial"/>
                <a:hlinkClick r:id="rId12">
                  <a:extLst>
                    <a:ext uri="{A12FA001-AC4F-418D-AE19-62706E023703}">
                      <ahyp:hlinkClr xmlns:ahyp="http://schemas.microsoft.com/office/drawing/2018/hyperlinkcolor" val="tx"/>
                    </a:ext>
                  </a:extLst>
                </a:hlinkClick>
              </a:rPr>
              <a:t>Nursing Associate</a:t>
            </a:r>
            <a:r>
              <a:rPr lang="en-US" sz="1000">
                <a:solidFill>
                  <a:schemeClr val="tx1"/>
                </a:solidFill>
                <a:latin typeface="Arial"/>
                <a:cs typeface="Arial"/>
                <a:hlinkClick r:id="rId12">
                  <a:extLst>
                    <a:ext uri="{A12FA001-AC4F-418D-AE19-62706E023703}">
                      <ahyp:hlinkClr xmlns:ahyp="http://schemas.microsoft.com/office/drawing/2018/hyperlinkcolor" val="tx"/>
                    </a:ext>
                  </a:extLst>
                </a:hlinkClick>
              </a:rPr>
              <a:t> </a:t>
            </a:r>
            <a:r>
              <a:rPr lang="en-US" sz="1000">
                <a:solidFill>
                  <a:schemeClr val="tx1"/>
                </a:solidFill>
                <a:latin typeface="Arial"/>
                <a:cs typeface="Arial"/>
              </a:rPr>
              <a:t>and later on train to be a</a:t>
            </a:r>
            <a:r>
              <a:rPr lang="en-US" sz="1000">
                <a:solidFill>
                  <a:srgbClr val="212529"/>
                </a:solidFill>
                <a:latin typeface="Arial"/>
                <a:cs typeface="Arial"/>
              </a:rPr>
              <a:t> </a:t>
            </a:r>
            <a:r>
              <a:rPr lang="en-US" sz="1000">
                <a:solidFill>
                  <a:srgbClr val="0000FF"/>
                </a:solidFill>
                <a:latin typeface="Arial"/>
                <a:cs typeface="Arial"/>
                <a:hlinkClick r:id="rId13">
                  <a:extLst>
                    <a:ext uri="{A12FA001-AC4F-418D-AE19-62706E023703}">
                      <ahyp:hlinkClr xmlns:ahyp="http://schemas.microsoft.com/office/drawing/2018/hyperlinkcolor" val="tx"/>
                    </a:ext>
                  </a:extLst>
                </a:hlinkClick>
              </a:rPr>
              <a:t>registered Nurse</a:t>
            </a:r>
            <a:r>
              <a:rPr lang="en-US" sz="1000">
                <a:solidFill>
                  <a:srgbClr val="0000FF"/>
                </a:solidFill>
                <a:latin typeface="Arial"/>
                <a:cs typeface="Arial"/>
              </a:rPr>
              <a:t>. </a:t>
            </a:r>
            <a:endParaRPr lang="en-US"/>
          </a:p>
          <a:p>
            <a:pPr>
              <a:buFont typeface=""/>
              <a:buChar char="•"/>
            </a:pPr>
            <a:endParaRPr lang="en-US" sz="1000">
              <a:solidFill>
                <a:schemeClr val="tx1"/>
              </a:solidFill>
              <a:latin typeface="Arial"/>
              <a:cs typeface="Poppins"/>
            </a:endParaRPr>
          </a:p>
        </p:txBody>
      </p:sp>
      <p:sp>
        <p:nvSpPr>
          <p:cNvPr id="24" name="object 16">
            <a:extLst>
              <a:ext uri="{FF2B5EF4-FFF2-40B4-BE49-F238E27FC236}">
                <a16:creationId xmlns:a16="http://schemas.microsoft.com/office/drawing/2014/main" id="{99C80170-342F-AB42-2580-A060048A9BB7}"/>
              </a:ext>
            </a:extLst>
          </p:cNvPr>
          <p:cNvSpPr txBox="1"/>
          <p:nvPr/>
        </p:nvSpPr>
        <p:spPr>
          <a:xfrm>
            <a:off x="5056178" y="3574917"/>
            <a:ext cx="2430598" cy="3314369"/>
          </a:xfrm>
          <a:prstGeom prst="rect">
            <a:avLst/>
          </a:prstGeom>
        </p:spPr>
        <p:txBody>
          <a:bodyPr vert="horz" wrap="square" lIns="0" tIns="13335" rIns="0" bIns="0" rtlCol="0" anchor="t">
            <a:spAutoFit/>
          </a:bodyPr>
          <a:lstStyle>
            <a:defPPr>
              <a:defRPr kern="0"/>
            </a:defPPr>
          </a:lstStyle>
          <a:p>
            <a:pPr algn="l">
              <a:lnSpc>
                <a:spcPct val="100000"/>
              </a:lnSpc>
              <a:spcBef>
                <a:spcPts val="600"/>
              </a:spcBef>
            </a:pPr>
            <a:r>
              <a:rPr sz="1000">
                <a:solidFill>
                  <a:schemeClr val="tx1"/>
                </a:solidFill>
                <a:latin typeface="Arial"/>
                <a:cs typeface="Arial"/>
              </a:rPr>
              <a:t>Example</a:t>
            </a:r>
            <a:r>
              <a:rPr sz="1000" spc="-45">
                <a:solidFill>
                  <a:schemeClr val="tx1"/>
                </a:solidFill>
                <a:latin typeface="Arial"/>
                <a:cs typeface="Arial"/>
              </a:rPr>
              <a:t> </a:t>
            </a:r>
            <a:r>
              <a:rPr sz="1000">
                <a:solidFill>
                  <a:schemeClr val="tx1"/>
                </a:solidFill>
                <a:latin typeface="Arial"/>
                <a:cs typeface="Arial"/>
              </a:rPr>
              <a:t>Apprenticeship</a:t>
            </a:r>
            <a:r>
              <a:rPr sz="1000" spc="-45">
                <a:solidFill>
                  <a:schemeClr val="tx1"/>
                </a:solidFill>
                <a:latin typeface="Arial"/>
                <a:cs typeface="Arial"/>
              </a:rPr>
              <a:t> </a:t>
            </a:r>
            <a:r>
              <a:rPr sz="1000" spc="-20">
                <a:solidFill>
                  <a:schemeClr val="tx1"/>
                </a:solidFill>
                <a:latin typeface="Arial"/>
                <a:cs typeface="Arial"/>
              </a:rPr>
              <a:t>route</a:t>
            </a:r>
            <a:endParaRPr sz="1000">
              <a:solidFill>
                <a:schemeClr val="tx1"/>
              </a:solidFill>
              <a:latin typeface="Arial"/>
              <a:cs typeface="Arial"/>
            </a:endParaRPr>
          </a:p>
          <a:p>
            <a:pPr marL="12700" marR="5080" indent="635" algn="l">
              <a:lnSpc>
                <a:spcPct val="100000"/>
              </a:lnSpc>
              <a:spcBef>
                <a:spcPts val="600"/>
              </a:spcBef>
            </a:pPr>
            <a:r>
              <a:rPr sz="1000" u="sng">
                <a:solidFill>
                  <a:srgbClr val="0000FF"/>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Business</a:t>
            </a:r>
            <a:r>
              <a:rPr sz="1000" u="sng" spc="-40">
                <a:solidFill>
                  <a:srgbClr val="0000FF"/>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Admin</a:t>
            </a:r>
            <a:r>
              <a:rPr sz="1000" u="sng" spc="-45">
                <a:solidFill>
                  <a:srgbClr val="0000FF"/>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with</a:t>
            </a:r>
            <a:r>
              <a:rPr sz="1000" u="sng" spc="-30">
                <a:solidFill>
                  <a:srgbClr val="0000FF"/>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 </a:t>
            </a:r>
            <a:r>
              <a:rPr sz="1000" u="sng" spc="-10">
                <a:solidFill>
                  <a:srgbClr val="0000FF"/>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embedded</a:t>
            </a:r>
            <a:r>
              <a:rPr sz="1000" spc="-10">
                <a:solidFill>
                  <a:srgbClr val="0000FF"/>
                </a:solidFill>
                <a:latin typeface="Arial"/>
                <a:cs typeface="Arial"/>
              </a:rPr>
              <a:t> </a:t>
            </a:r>
            <a:r>
              <a:rPr sz="1000" u="sng">
                <a:solidFill>
                  <a:srgbClr val="0000FF"/>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Clinical</a:t>
            </a:r>
            <a:r>
              <a:rPr sz="1000" u="sng" spc="15">
                <a:solidFill>
                  <a:srgbClr val="0000FF"/>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Coding</a:t>
            </a:r>
            <a:r>
              <a:rPr sz="1000" u="sng" spc="-5">
                <a:solidFill>
                  <a:srgbClr val="0000FF"/>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a:t>
            </a:r>
            <a:r>
              <a:rPr sz="1000" u="sng" spc="-20">
                <a:solidFill>
                  <a:srgbClr val="0000FF"/>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 </a:t>
            </a:r>
            <a:r>
              <a:rPr sz="1000" u="sng" spc="-10">
                <a:solidFill>
                  <a:srgbClr val="0000FF"/>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Incorporating</a:t>
            </a:r>
            <a:r>
              <a:rPr sz="1000" u="sng" spc="-45">
                <a:solidFill>
                  <a:srgbClr val="0000FF"/>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 </a:t>
            </a:r>
            <a:r>
              <a:rPr sz="1000" u="sng" spc="-25">
                <a:solidFill>
                  <a:srgbClr val="0000FF"/>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the</a:t>
            </a:r>
            <a:r>
              <a:rPr sz="1000" spc="-25">
                <a:solidFill>
                  <a:srgbClr val="0000FF"/>
                </a:solidFill>
                <a:latin typeface="Arial"/>
                <a:cs typeface="Arial"/>
              </a:rPr>
              <a:t> </a:t>
            </a:r>
            <a:r>
              <a:rPr sz="1000" u="sng">
                <a:solidFill>
                  <a:srgbClr val="0000FF"/>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Level</a:t>
            </a:r>
            <a:r>
              <a:rPr sz="1000" u="sng" spc="15">
                <a:solidFill>
                  <a:srgbClr val="0000FF"/>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3 </a:t>
            </a:r>
            <a:r>
              <a:rPr sz="1000" u="sng" spc="-10">
                <a:solidFill>
                  <a:srgbClr val="0000FF"/>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Apprenticeship</a:t>
            </a:r>
            <a:r>
              <a:rPr sz="1000" u="sng">
                <a:solidFill>
                  <a:srgbClr val="0000FF"/>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 </a:t>
            </a:r>
            <a:r>
              <a:rPr sz="1000" u="sng" spc="-10">
                <a:solidFill>
                  <a:srgbClr val="0000FF"/>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Standard</a:t>
            </a:r>
            <a:r>
              <a:rPr sz="1000" spc="500">
                <a:solidFill>
                  <a:srgbClr val="0000FF"/>
                </a:solidFill>
                <a:latin typeface="Arial"/>
                <a:cs typeface="Arial"/>
              </a:rPr>
              <a:t> </a:t>
            </a:r>
            <a:r>
              <a:rPr sz="1000" u="sng">
                <a:solidFill>
                  <a:srgbClr val="0000FF"/>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PMA</a:t>
            </a:r>
            <a:r>
              <a:rPr sz="1000" u="sng" spc="15">
                <a:solidFill>
                  <a:srgbClr val="0000FF"/>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 </a:t>
            </a:r>
            <a:r>
              <a:rPr sz="1000" u="sng" spc="-10">
                <a:solidFill>
                  <a:srgbClr val="0000FF"/>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(pma-uk.org)</a:t>
            </a:r>
            <a:endParaRPr sz="1000">
              <a:solidFill>
                <a:srgbClr val="0000FF"/>
              </a:solidFill>
              <a:latin typeface="Arial"/>
              <a:cs typeface="Arial"/>
            </a:endParaRPr>
          </a:p>
          <a:p>
            <a:pPr marL="20320" marR="11430" algn="l">
              <a:spcBef>
                <a:spcPts val="600"/>
              </a:spcBef>
            </a:pPr>
            <a:r>
              <a:rPr lang="en-US" sz="1000" spc="-10">
                <a:solidFill>
                  <a:schemeClr val="tx1"/>
                </a:solidFill>
                <a:uFill>
                  <a:solidFill>
                    <a:srgbClr val="006FC0"/>
                  </a:solidFill>
                </a:uFill>
                <a:latin typeface="Arial"/>
                <a:cs typeface="Arial"/>
              </a:rPr>
              <a:t>Undertaking additional training to support your career pathway;</a:t>
            </a:r>
          </a:p>
          <a:p>
            <a:pPr marL="20320" marR="11430" algn="l">
              <a:spcBef>
                <a:spcPts val="600"/>
              </a:spcBef>
            </a:pPr>
            <a:r>
              <a:rPr lang="en-US" sz="1000" spc="-10">
                <a:solidFill>
                  <a:srgbClr val="0000FF"/>
                </a:solidFill>
                <a:uFill>
                  <a:solidFill>
                    <a:srgbClr val="006FC0"/>
                  </a:solidFill>
                </a:uFill>
                <a:latin typeface="Arial"/>
                <a:cs typeface="Arial"/>
                <a:hlinkClick r:id="rId15">
                  <a:extLst>
                    <a:ext uri="{A12FA001-AC4F-418D-AE19-62706E023703}">
                      <ahyp:hlinkClr xmlns:ahyp="http://schemas.microsoft.com/office/drawing/2018/hyperlinkcolor" val="tx"/>
                    </a:ext>
                  </a:extLst>
                </a:hlinkClick>
              </a:rPr>
              <a:t>Care Certificate - eLearning for healthcare</a:t>
            </a:r>
            <a:endParaRPr lang="en-US" sz="1000">
              <a:solidFill>
                <a:srgbClr val="0000FF"/>
              </a:solidFill>
              <a:latin typeface="Arial"/>
              <a:cs typeface="Arial"/>
            </a:endParaRPr>
          </a:p>
          <a:p>
            <a:pPr marL="20320" marR="11430" algn="l">
              <a:spcBef>
                <a:spcPts val="600"/>
              </a:spcBef>
            </a:pPr>
            <a:r>
              <a:rPr lang="en-US" sz="1000" spc="-10">
                <a:solidFill>
                  <a:srgbClr val="0000FF"/>
                </a:solidFill>
                <a:uFill>
                  <a:solidFill>
                    <a:srgbClr val="006FC0"/>
                  </a:solidFill>
                </a:uFill>
                <a:latin typeface="Arial"/>
                <a:cs typeface="Arial"/>
                <a:hlinkClick r:id="rId16">
                  <a:extLst>
                    <a:ext uri="{A12FA001-AC4F-418D-AE19-62706E023703}">
                      <ahyp:hlinkClr xmlns:ahyp="http://schemas.microsoft.com/office/drawing/2018/hyperlinkcolor" val="tx"/>
                    </a:ext>
                  </a:extLst>
                </a:hlinkClick>
              </a:rPr>
              <a:t>An Introduction to Medical Terminology - Practice Index Training</a:t>
            </a:r>
            <a:endParaRPr lang="en-US" sz="1000" spc="-10">
              <a:solidFill>
                <a:srgbClr val="0000FF"/>
              </a:solidFill>
              <a:uFill>
                <a:solidFill>
                  <a:srgbClr val="006FC0"/>
                </a:solidFill>
              </a:uFill>
              <a:latin typeface="Arial"/>
              <a:cs typeface="Arial"/>
            </a:endParaRPr>
          </a:p>
          <a:p>
            <a:pPr marL="20320" marR="11430" algn="l">
              <a:spcBef>
                <a:spcPts val="600"/>
              </a:spcBef>
            </a:pPr>
            <a:r>
              <a:rPr lang="en-US" sz="1000" spc="-10">
                <a:solidFill>
                  <a:srgbClr val="0000FF"/>
                </a:solidFill>
                <a:uFill>
                  <a:solidFill>
                    <a:srgbClr val="006FC0"/>
                  </a:solidFill>
                </a:uFill>
                <a:latin typeface="Arial"/>
                <a:cs typeface="Arial"/>
                <a:hlinkClick r:id="rId17"/>
              </a:rPr>
              <a:t>CQC Essentials for Administrative Staff - Practice Index Training</a:t>
            </a:r>
            <a:endParaRPr lang="en-US" sz="1000" spc="-10">
              <a:solidFill>
                <a:srgbClr val="0000FF"/>
              </a:solidFill>
              <a:uFill>
                <a:solidFill>
                  <a:srgbClr val="006FC0"/>
                </a:solidFill>
              </a:uFill>
              <a:latin typeface="Arial"/>
              <a:cs typeface="Arial"/>
            </a:endParaRPr>
          </a:p>
          <a:p>
            <a:pPr marL="20320" marR="11430" algn="l">
              <a:spcBef>
                <a:spcPts val="600"/>
              </a:spcBef>
            </a:pPr>
            <a:r>
              <a:rPr lang="en-US" sz="1000" spc="-10">
                <a:solidFill>
                  <a:srgbClr val="0000FF"/>
                </a:solidFill>
                <a:uFill>
                  <a:solidFill>
                    <a:srgbClr val="006FC0"/>
                  </a:solidFill>
                </a:uFill>
                <a:latin typeface="Arial"/>
                <a:cs typeface="Arial"/>
                <a:hlinkClick r:id="rId18"/>
              </a:rPr>
              <a:t>Care Navigation Training Course - Practice Index Training</a:t>
            </a:r>
            <a:endParaRPr lang="en-US" sz="1000" spc="-10">
              <a:solidFill>
                <a:srgbClr val="0000FF"/>
              </a:solidFill>
              <a:uFill>
                <a:solidFill>
                  <a:srgbClr val="006FC0"/>
                </a:solidFill>
              </a:uFill>
              <a:latin typeface="Arial"/>
              <a:cs typeface="Arial"/>
            </a:endParaRPr>
          </a:p>
          <a:p>
            <a:pPr marL="20320" marR="11430" algn="l">
              <a:spcBef>
                <a:spcPts val="600"/>
              </a:spcBef>
            </a:pPr>
            <a:endParaRPr lang="en-US" sz="1000" spc="-10">
              <a:solidFill>
                <a:srgbClr val="0000FF"/>
              </a:solidFill>
              <a:uFill>
                <a:solidFill>
                  <a:srgbClr val="006FC0"/>
                </a:solidFill>
              </a:uFill>
              <a:latin typeface="Arial"/>
              <a:cs typeface="Arial"/>
            </a:endParaRPr>
          </a:p>
          <a:p>
            <a:pPr marL="20320" marR="11430" algn="l">
              <a:spcBef>
                <a:spcPts val="600"/>
              </a:spcBef>
            </a:pPr>
            <a:endParaRPr lang="en-US" sz="950" spc="-10">
              <a:uFill>
                <a:solidFill>
                  <a:srgbClr val="006FC0"/>
                </a:solidFill>
              </a:uFill>
              <a:latin typeface="Arial"/>
              <a:cs typeface="Arial"/>
            </a:endParaRPr>
          </a:p>
          <a:p>
            <a:pPr marL="193675" marR="187325" algn="ctr">
              <a:spcBef>
                <a:spcPts val="605"/>
              </a:spcBef>
            </a:pPr>
            <a:endParaRPr lang="en-US" sz="1000" spc="-10">
              <a:solidFill>
                <a:srgbClr val="0000FF"/>
              </a:solidFill>
              <a:latin typeface="Arial"/>
              <a:cs typeface="Arial"/>
            </a:endParaRPr>
          </a:p>
        </p:txBody>
      </p:sp>
      <p:sp>
        <p:nvSpPr>
          <p:cNvPr id="25" name="TextBox 24">
            <a:extLst>
              <a:ext uri="{FF2B5EF4-FFF2-40B4-BE49-F238E27FC236}">
                <a16:creationId xmlns:a16="http://schemas.microsoft.com/office/drawing/2014/main" id="{9A7E549D-589E-5F88-9BEA-898C6EAAD8C4}"/>
              </a:ext>
            </a:extLst>
          </p:cNvPr>
          <p:cNvSpPr txBox="1"/>
          <p:nvPr/>
        </p:nvSpPr>
        <p:spPr>
          <a:xfrm>
            <a:off x="7755508" y="3596245"/>
            <a:ext cx="2221832" cy="13619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lnSpc>
                <a:spcPts val="1125"/>
              </a:lnSpc>
            </a:pPr>
            <a:r>
              <a:rPr lang="en-GB" sz="1000">
                <a:solidFill>
                  <a:srgbClr val="212D3B"/>
                </a:solidFill>
                <a:latin typeface="Arial"/>
                <a:cs typeface="Segoe UI"/>
              </a:rPr>
              <a:t>I</a:t>
            </a:r>
            <a:r>
              <a:rPr lang="en-GB" sz="1000">
                <a:solidFill>
                  <a:schemeClr val="tx1"/>
                </a:solidFill>
                <a:latin typeface="Arial"/>
                <a:cs typeface="Segoe UI"/>
              </a:rPr>
              <a:t>n addition, there will be in house training to learn to work to practice/PCN medicines policies and protocols.​</a:t>
            </a:r>
          </a:p>
          <a:p>
            <a:pPr algn="l" rtl="0">
              <a:lnSpc>
                <a:spcPts val="1125"/>
              </a:lnSpc>
            </a:pPr>
            <a:r>
              <a:rPr lang="en-GB" sz="1000" u="sng">
                <a:solidFill>
                  <a:srgbClr val="0000FF"/>
                </a:solidFill>
                <a:latin typeface="Arial"/>
                <a:cs typeface="Segoe UI"/>
                <a:hlinkClick r:id="rId19">
                  <a:extLst>
                    <a:ext uri="{A12FA001-AC4F-418D-AE19-62706E023703}">
                      <ahyp:hlinkClr xmlns:ahyp="http://schemas.microsoft.com/office/drawing/2018/hyperlinkcolor" val="tx"/>
                    </a:ext>
                  </a:extLst>
                </a:hlinkClick>
              </a:rPr>
              <a:t>Surrey Training Hub Courses</a:t>
            </a:r>
            <a:r>
              <a:rPr lang="en-GB" sz="1000">
                <a:latin typeface="Arial"/>
                <a:cs typeface="Segoe UI"/>
              </a:rPr>
              <a:t>​</a:t>
            </a:r>
            <a:r>
              <a:rPr lang="en-US" sz="1000">
                <a:latin typeface="Arial"/>
                <a:cs typeface="Segoe UI"/>
              </a:rPr>
              <a:t>​</a:t>
            </a:r>
          </a:p>
          <a:p>
            <a:pPr algn="l" rtl="0">
              <a:lnSpc>
                <a:spcPts val="1125"/>
              </a:lnSpc>
            </a:pPr>
            <a:r>
              <a:rPr lang="en-GB" sz="1000">
                <a:latin typeface="Arial"/>
                <a:cs typeface="Segoe UI"/>
              </a:rPr>
              <a:t>​</a:t>
            </a:r>
          </a:p>
          <a:p>
            <a:pPr algn="l" rtl="0">
              <a:lnSpc>
                <a:spcPts val="1125"/>
              </a:lnSpc>
            </a:pPr>
            <a:r>
              <a:rPr lang="en-GB" sz="1000">
                <a:solidFill>
                  <a:schemeClr val="tx1"/>
                </a:solidFill>
                <a:latin typeface="Arial"/>
                <a:cs typeface="Segoe UI"/>
              </a:rPr>
              <a:t>Relevant e-Learning for Healthcare (e-</a:t>
            </a:r>
            <a:r>
              <a:rPr lang="en-GB" sz="1000" err="1">
                <a:solidFill>
                  <a:schemeClr val="tx1"/>
                </a:solidFill>
                <a:latin typeface="Arial"/>
                <a:cs typeface="Segoe UI"/>
              </a:rPr>
              <a:t>LfH</a:t>
            </a:r>
            <a:r>
              <a:rPr lang="en-GB" sz="1000">
                <a:solidFill>
                  <a:schemeClr val="tx1"/>
                </a:solidFill>
                <a:latin typeface="Arial"/>
                <a:cs typeface="Segoe UI"/>
              </a:rPr>
              <a:t>) modules: </a:t>
            </a:r>
            <a:r>
              <a:rPr lang="en-US" sz="1000">
                <a:solidFill>
                  <a:schemeClr val="tx1"/>
                </a:solidFill>
                <a:latin typeface="Arial"/>
                <a:cs typeface="Segoe UI"/>
              </a:rPr>
              <a:t>​</a:t>
            </a:r>
          </a:p>
          <a:p>
            <a:pPr algn="l" rtl="0">
              <a:lnSpc>
                <a:spcPts val="1125"/>
              </a:lnSpc>
            </a:pPr>
            <a:r>
              <a:rPr lang="en-GB" sz="1000" u="sng">
                <a:solidFill>
                  <a:srgbClr val="0000FF"/>
                </a:solidFill>
                <a:latin typeface="Arial"/>
                <a:cs typeface="Segoe UI"/>
                <a:hlinkClick r:id="rId20"/>
              </a:rPr>
              <a:t>Catalogue</a:t>
            </a:r>
            <a:r>
              <a:rPr lang="en-GB" sz="1000">
                <a:latin typeface="Arial"/>
                <a:cs typeface="Segoe UI"/>
              </a:rPr>
              <a:t>​</a:t>
            </a:r>
          </a:p>
        </p:txBody>
      </p:sp>
      <p:sp>
        <p:nvSpPr>
          <p:cNvPr id="26" name="TextBox 25">
            <a:extLst>
              <a:ext uri="{FF2B5EF4-FFF2-40B4-BE49-F238E27FC236}">
                <a16:creationId xmlns:a16="http://schemas.microsoft.com/office/drawing/2014/main" id="{F9AAFAC5-FDF0-694A-8C18-D711D1B157F6}"/>
              </a:ext>
            </a:extLst>
          </p:cNvPr>
          <p:cNvSpPr txBox="1"/>
          <p:nvPr/>
        </p:nvSpPr>
        <p:spPr>
          <a:xfrm>
            <a:off x="4975057" y="2516365"/>
            <a:ext cx="2743200" cy="10338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lnSpc>
                <a:spcPts val="1500"/>
              </a:lnSpc>
            </a:pPr>
            <a:r>
              <a:rPr lang="en-US" sz="1000" u="sng">
                <a:solidFill>
                  <a:srgbClr val="0000FF"/>
                </a:solidFill>
                <a:highlight>
                  <a:srgbClr val="FFFFFF"/>
                </a:highlight>
                <a:latin typeface="Arial"/>
                <a:cs typeface="Segoe UI"/>
                <a:hlinkClick r:id="rId21">
                  <a:extLst>
                    <a:ext uri="{A12FA001-AC4F-418D-AE19-62706E023703}">
                      <ahyp:hlinkClr xmlns:ahyp="http://schemas.microsoft.com/office/drawing/2018/hyperlinkcolor" val="tx"/>
                    </a:ext>
                  </a:extLst>
                </a:hlinkClick>
              </a:rPr>
              <a:t>Association of Medical Secretaries, Practice Managers, Administrators and Receptionists </a:t>
            </a:r>
            <a:r>
              <a:rPr lang="en-US" sz="1000">
                <a:solidFill>
                  <a:srgbClr val="333333"/>
                </a:solidFill>
                <a:highlight>
                  <a:srgbClr val="FFFFFF"/>
                </a:highlight>
                <a:latin typeface="Arial"/>
                <a:cs typeface="Segoe UI"/>
              </a:rPr>
              <a:t>(AMSPAR) </a:t>
            </a:r>
            <a:r>
              <a:rPr lang="en-US" sz="1000">
                <a:latin typeface="Arial"/>
                <a:cs typeface="Segoe UI"/>
              </a:rPr>
              <a:t>​</a:t>
            </a:r>
            <a:endParaRPr lang="en-US" sz="1000">
              <a:solidFill>
                <a:srgbClr val="000000"/>
              </a:solidFill>
              <a:latin typeface="Arial"/>
              <a:cs typeface="Segoe UI"/>
            </a:endParaRPr>
          </a:p>
          <a:p>
            <a:pPr algn="l" rtl="0">
              <a:lnSpc>
                <a:spcPts val="1500"/>
              </a:lnSpc>
            </a:pPr>
            <a:r>
              <a:rPr lang="en-US" sz="1000" u="sng">
                <a:solidFill>
                  <a:srgbClr val="0000FF"/>
                </a:solidFill>
                <a:highlight>
                  <a:srgbClr val="FFFFFF"/>
                </a:highlight>
                <a:latin typeface="Arial"/>
                <a:cs typeface="Segoe UI"/>
                <a:hlinkClick r:id="rId22"/>
              </a:rPr>
              <a:t>British Society of Medical Secretaries and Administrators</a:t>
            </a:r>
            <a:r>
              <a:rPr lang="en-US" sz="1000">
                <a:solidFill>
                  <a:srgbClr val="333333"/>
                </a:solidFill>
                <a:highlight>
                  <a:srgbClr val="FFFFFF"/>
                </a:highlight>
                <a:latin typeface="Arial"/>
                <a:cs typeface="Segoe UI"/>
              </a:rPr>
              <a:t> (BSMSA) </a:t>
            </a:r>
          </a:p>
        </p:txBody>
      </p:sp>
      <p:sp>
        <p:nvSpPr>
          <p:cNvPr id="29" name="TextBox 28">
            <a:extLst>
              <a:ext uri="{FF2B5EF4-FFF2-40B4-BE49-F238E27FC236}">
                <a16:creationId xmlns:a16="http://schemas.microsoft.com/office/drawing/2014/main" id="{FAF0A92B-658F-3ABF-2C6C-1BB9E764200C}"/>
              </a:ext>
            </a:extLst>
          </p:cNvPr>
          <p:cNvSpPr txBox="1"/>
          <p:nvPr/>
        </p:nvSpPr>
        <p:spPr>
          <a:xfrm>
            <a:off x="4975057" y="6354024"/>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u="sng">
                <a:solidFill>
                  <a:srgbClr val="0000FF"/>
                </a:solidFill>
                <a:latin typeface="Arial"/>
                <a:cs typeface="Segoe UI"/>
                <a:hlinkClick r:id="rId23">
                  <a:extLst>
                    <a:ext uri="{A12FA001-AC4F-418D-AE19-62706E023703}">
                      <ahyp:hlinkClr xmlns:ahyp="http://schemas.microsoft.com/office/drawing/2018/hyperlinkcolor" val="tx"/>
                    </a:ext>
                  </a:extLst>
                </a:hlinkClick>
              </a:rPr>
              <a:t>Apprenticeships | Surrey Training Hub Primary Care Training Hub </a:t>
            </a:r>
            <a:endParaRPr lang="en-GB"/>
          </a:p>
        </p:txBody>
      </p:sp>
      <p:sp>
        <p:nvSpPr>
          <p:cNvPr id="31" name="Rectangle 30">
            <a:extLst>
              <a:ext uri="{FF2B5EF4-FFF2-40B4-BE49-F238E27FC236}">
                <a16:creationId xmlns:a16="http://schemas.microsoft.com/office/drawing/2014/main" id="{46D20A63-4859-B98F-96DB-769C94960361}"/>
              </a:ext>
            </a:extLst>
          </p:cNvPr>
          <p:cNvSpPr/>
          <p:nvPr/>
        </p:nvSpPr>
        <p:spPr>
          <a:xfrm>
            <a:off x="52586" y="3690388"/>
            <a:ext cx="2277586" cy="342013"/>
          </a:xfrm>
          <a:prstGeom prst="rect">
            <a:avLst/>
          </a:pr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BF0378"/>
                </a:solidFill>
                <a:latin typeface="Arial"/>
                <a:ea typeface="Arial"/>
                <a:cs typeface="Arial"/>
                <a:hlinkClick r:id="rId24" action="ppaction://hlinksldjump">
                  <a:extLst>
                    <a:ext uri="{A12FA001-AC4F-418D-AE19-62706E023703}">
                      <ahyp:hlinkClr xmlns:ahyp="http://schemas.microsoft.com/office/drawing/2018/hyperlinkcolor" val="tx"/>
                    </a:ext>
                  </a:extLst>
                </a:hlinkClick>
              </a:rPr>
              <a:t>Personal Assistant</a:t>
            </a:r>
            <a:endParaRPr lang="en-GB" sz="1000" b="1">
              <a:solidFill>
                <a:srgbClr val="BF0378"/>
              </a:solidFill>
              <a:latin typeface="Arial"/>
              <a:ea typeface="Calibri"/>
              <a:cs typeface="Calibri"/>
              <a:hlinkClick r:id="" action="ppaction://noaction">
                <a:extLst>
                  <a:ext uri="{A12FA001-AC4F-418D-AE19-62706E023703}">
                    <ahyp:hlinkClr xmlns:ahyp="http://schemas.microsoft.com/office/drawing/2018/hyperlinkcolor" val="tx"/>
                  </a:ext>
                </a:extLst>
              </a:hlinkClick>
            </a:endParaRPr>
          </a:p>
        </p:txBody>
      </p:sp>
      <p:sp>
        <p:nvSpPr>
          <p:cNvPr id="18" name="TextBox 17">
            <a:extLst>
              <a:ext uri="{FF2B5EF4-FFF2-40B4-BE49-F238E27FC236}">
                <a16:creationId xmlns:a16="http://schemas.microsoft.com/office/drawing/2014/main" id="{920E090A-F4C6-BAFF-77A3-A683D7FBD52E}"/>
              </a:ext>
            </a:extLst>
          </p:cNvPr>
          <p:cNvSpPr txBox="1"/>
          <p:nvPr/>
        </p:nvSpPr>
        <p:spPr>
          <a:xfrm>
            <a:off x="2610594" y="4145670"/>
            <a:ext cx="2211695" cy="2836674"/>
          </a:xfrm>
          <a:prstGeom prst="rect">
            <a:avLst/>
          </a:prstGeom>
          <a:noFill/>
        </p:spPr>
        <p:txBody>
          <a:bodyPr wrap="square">
            <a:spAutoFit/>
          </a:bodyPr>
          <a:lstStyle/>
          <a:p>
            <a:pPr marL="12700" marR="5080" algn="l">
              <a:spcBef>
                <a:spcPts val="105"/>
              </a:spcBef>
            </a:pPr>
            <a:r>
              <a:rPr lang="en-GB" sz="1000" spc="-10">
                <a:solidFill>
                  <a:srgbClr val="202C3A"/>
                </a:solidFill>
                <a:latin typeface="Arial"/>
                <a:cs typeface="Arial"/>
                <a:hlinkClick r:id="rId25"/>
              </a:rPr>
              <a:t>Receptionists in Primary Care - Practice Index Training</a:t>
            </a:r>
            <a:r>
              <a:rPr lang="en-GB" sz="1000" spc="-10">
                <a:solidFill>
                  <a:srgbClr val="000000"/>
                </a:solidFill>
                <a:latin typeface="Arial"/>
                <a:cs typeface="Arial"/>
              </a:rPr>
              <a:t> include </a:t>
            </a:r>
            <a:r>
              <a:rPr lang="en-GB" sz="1000" spc="-10">
                <a:solidFill>
                  <a:schemeClr val="tx1"/>
                </a:solidFill>
                <a:latin typeface="Arial"/>
                <a:cs typeface="Arial"/>
              </a:rPr>
              <a:t>specific training courses in:</a:t>
            </a:r>
          </a:p>
          <a:p>
            <a:pPr marL="171450" indent="-171450" algn="l">
              <a:spcBef>
                <a:spcPts val="800"/>
              </a:spcBef>
              <a:buFont typeface="Arial" panose="020B0604020202020204" pitchFamily="34" charset="0"/>
              <a:buChar char="•"/>
            </a:pPr>
            <a:r>
              <a:rPr lang="en-US" sz="1000" spc="-10">
                <a:solidFill>
                  <a:schemeClr val="tx1"/>
                </a:solidFill>
                <a:latin typeface="Arial"/>
                <a:cs typeface="Arial"/>
              </a:rPr>
              <a:t>Reception Master Classes</a:t>
            </a:r>
            <a:endParaRPr lang="en-US" sz="1000">
              <a:solidFill>
                <a:schemeClr val="tx1"/>
              </a:solidFill>
              <a:latin typeface="Arial"/>
              <a:cs typeface="Arial"/>
            </a:endParaRPr>
          </a:p>
          <a:p>
            <a:pPr marL="171450" indent="-171450" algn="l">
              <a:spcBef>
                <a:spcPts val="795"/>
              </a:spcBef>
              <a:buFont typeface="Arial" panose="020B0604020202020204" pitchFamily="34" charset="0"/>
              <a:buChar char="•"/>
            </a:pPr>
            <a:r>
              <a:rPr lang="en-US" sz="1000" spc="-10">
                <a:solidFill>
                  <a:schemeClr val="tx1"/>
                </a:solidFill>
                <a:latin typeface="Arial"/>
                <a:cs typeface="Arial"/>
              </a:rPr>
              <a:t>Taking Control of the</a:t>
            </a:r>
            <a:endParaRPr lang="en-US" sz="1000">
              <a:solidFill>
                <a:schemeClr val="tx1"/>
              </a:solidFill>
              <a:latin typeface="Arial"/>
              <a:cs typeface="Arial"/>
            </a:endParaRPr>
          </a:p>
          <a:p>
            <a:pPr marL="172085" indent="-171450" algn="l">
              <a:buFont typeface="Arial" panose="020B0604020202020204" pitchFamily="34" charset="0"/>
              <a:buChar char="•"/>
            </a:pPr>
            <a:r>
              <a:rPr lang="en-US" sz="1000" spc="-10">
                <a:solidFill>
                  <a:schemeClr val="tx1"/>
                </a:solidFill>
                <a:latin typeface="Arial"/>
                <a:cs typeface="Arial"/>
              </a:rPr>
              <a:t>Customer Conversation</a:t>
            </a:r>
            <a:endParaRPr lang="en-US" sz="1000">
              <a:solidFill>
                <a:schemeClr val="tx1"/>
              </a:solidFill>
              <a:latin typeface="Arial"/>
              <a:cs typeface="Arial"/>
            </a:endParaRPr>
          </a:p>
          <a:p>
            <a:pPr marL="172085" indent="-171450" algn="l">
              <a:buFont typeface="Arial" panose="020B0604020202020204" pitchFamily="34" charset="0"/>
              <a:buChar char="•"/>
            </a:pPr>
            <a:r>
              <a:rPr lang="en-US" sz="1000" spc="-10">
                <a:solidFill>
                  <a:schemeClr val="tx1"/>
                </a:solidFill>
                <a:latin typeface="Arial"/>
                <a:cs typeface="Arial"/>
              </a:rPr>
              <a:t>Conflict Resolution </a:t>
            </a:r>
          </a:p>
          <a:p>
            <a:pPr marL="172085" indent="-171450" algn="l">
              <a:buFont typeface="Arial" panose="020B0604020202020204" pitchFamily="34" charset="0"/>
              <a:buChar char="•"/>
            </a:pPr>
            <a:r>
              <a:rPr lang="en-US" sz="1000" spc="-10">
                <a:solidFill>
                  <a:schemeClr val="tx1"/>
                </a:solidFill>
                <a:latin typeface="Arial"/>
                <a:cs typeface="Arial"/>
              </a:rPr>
              <a:t>Resolving telephone conflict </a:t>
            </a:r>
          </a:p>
          <a:p>
            <a:pPr marL="172085" indent="-171450" algn="l">
              <a:buFont typeface="Arial" panose="020B0604020202020204" pitchFamily="34" charset="0"/>
              <a:buChar char="•"/>
            </a:pPr>
            <a:r>
              <a:rPr lang="en-US" sz="1000" spc="-10">
                <a:solidFill>
                  <a:schemeClr val="tx1"/>
                </a:solidFill>
                <a:latin typeface="Arial"/>
                <a:cs typeface="Arial"/>
              </a:rPr>
              <a:t>Telephone Signposting</a:t>
            </a:r>
          </a:p>
          <a:p>
            <a:pPr algn="l"/>
            <a:r>
              <a:rPr lang="en-US" sz="1000" spc="-10">
                <a:solidFill>
                  <a:schemeClr val="tx1"/>
                </a:solidFill>
                <a:latin typeface="Arial"/>
                <a:cs typeface="Arial"/>
              </a:rPr>
              <a:t>     and Triage for Receptionists</a:t>
            </a:r>
          </a:p>
          <a:p>
            <a:pPr marL="635" algn="l"/>
            <a:r>
              <a:rPr lang="en-US" sz="1000" spc="-10">
                <a:solidFill>
                  <a:schemeClr val="tx1"/>
                </a:solidFill>
                <a:latin typeface="Arial"/>
                <a:cs typeface="Arial"/>
              </a:rPr>
              <a:t>     and HCSWs</a:t>
            </a:r>
            <a:endParaRPr lang="en-US" sz="1000">
              <a:solidFill>
                <a:schemeClr val="tx1"/>
              </a:solidFill>
              <a:latin typeface="Arial"/>
              <a:cs typeface="Arial"/>
            </a:endParaRPr>
          </a:p>
          <a:p>
            <a:pPr marL="171450" indent="-171450" algn="l">
              <a:lnSpc>
                <a:spcPts val="1050"/>
              </a:lnSpc>
              <a:buFont typeface="Arial" panose="020B0604020202020204" pitchFamily="34" charset="0"/>
              <a:buChar char="•"/>
            </a:pPr>
            <a:r>
              <a:rPr lang="en-US" sz="1000" spc="-10">
                <a:solidFill>
                  <a:schemeClr val="tx1"/>
                </a:solidFill>
                <a:latin typeface="Arial"/>
                <a:cs typeface="Arial"/>
              </a:rPr>
              <a:t>QOF training for receptionists /   medical secretaries </a:t>
            </a:r>
          </a:p>
          <a:p>
            <a:pPr algn="l">
              <a:lnSpc>
                <a:spcPts val="1050"/>
              </a:lnSpc>
            </a:pPr>
            <a:endParaRPr lang="en-US" sz="1000" spc="-10">
              <a:solidFill>
                <a:schemeClr val="tx1"/>
              </a:solidFill>
              <a:latin typeface="Arial"/>
              <a:cs typeface="Arial"/>
            </a:endParaRPr>
          </a:p>
          <a:p>
            <a:pPr algn="l">
              <a:lnSpc>
                <a:spcPts val="1050"/>
              </a:lnSpc>
            </a:pPr>
            <a:r>
              <a:rPr lang="en-US" sz="1000" spc="-10">
                <a:solidFill>
                  <a:schemeClr val="tx1"/>
                </a:solidFill>
                <a:latin typeface="Arial"/>
                <a:cs typeface="Arial"/>
              </a:rPr>
              <a:t>Training can also be accessed through the </a:t>
            </a:r>
            <a:r>
              <a:rPr lang="en-US" sz="1000" spc="-10">
                <a:solidFill>
                  <a:schemeClr val="tx1"/>
                </a:solidFill>
                <a:latin typeface="Arial"/>
                <a:cs typeface="Arial"/>
                <a:hlinkClick r:id="rId26"/>
              </a:rPr>
              <a:t>LMC</a:t>
            </a:r>
            <a:endParaRPr lang="en-US" sz="1000" spc="-10">
              <a:solidFill>
                <a:schemeClr val="tx1"/>
              </a:solidFill>
              <a:latin typeface="Arial"/>
              <a:cs typeface="Arial"/>
            </a:endParaRPr>
          </a:p>
          <a:p>
            <a:pPr algn="l">
              <a:lnSpc>
                <a:spcPts val="1050"/>
              </a:lnSpc>
            </a:pPr>
            <a:endParaRPr lang="en-US" sz="1000" spc="-10">
              <a:solidFill>
                <a:schemeClr val="tx1"/>
              </a:solidFill>
              <a:latin typeface="Arial"/>
              <a:cs typeface="Arial"/>
            </a:endParaRPr>
          </a:p>
        </p:txBody>
      </p:sp>
      <p:sp>
        <p:nvSpPr>
          <p:cNvPr id="32" name="object 19">
            <a:extLst>
              <a:ext uri="{FF2B5EF4-FFF2-40B4-BE49-F238E27FC236}">
                <a16:creationId xmlns:a16="http://schemas.microsoft.com/office/drawing/2014/main" id="{400E5E15-ADBC-4F0E-DA8F-FC1EBEC6E69C}"/>
              </a:ext>
            </a:extLst>
          </p:cNvPr>
          <p:cNvSpPr txBox="1">
            <a:spLocks noGrp="1"/>
          </p:cNvSpPr>
          <p:nvPr>
            <p:ph type="title"/>
          </p:nvPr>
        </p:nvSpPr>
        <p:spPr>
          <a:xfrm>
            <a:off x="8608421" y="105014"/>
            <a:ext cx="3356137" cy="538994"/>
          </a:xfrm>
          <a:prstGeom prst="rect">
            <a:avLst/>
          </a:prstGeom>
        </p:spPr>
        <p:txBody>
          <a:bodyPr vert="horz" wrap="square" lIns="0" tIns="40005" rIns="0" bIns="0" rtlCol="0">
            <a:spAutoFit/>
          </a:bodyPr>
          <a:lstStyle/>
          <a:p>
            <a:pPr marL="12700" marR="5080" indent="191770" algn="r">
              <a:lnSpc>
                <a:spcPct val="90000"/>
              </a:lnSpc>
              <a:spcBef>
                <a:spcPts val="315"/>
              </a:spcBef>
            </a:pPr>
            <a:r>
              <a:rPr lang="en-GB">
                <a:hlinkClick r:id="rId27" action="ppaction://hlinksldjump"/>
              </a:rPr>
              <a:t>Non-Clinical Professionals Career Pathway</a:t>
            </a:r>
            <a:endParaRPr spc="-10"/>
          </a:p>
        </p:txBody>
      </p:sp>
      <p:sp>
        <p:nvSpPr>
          <p:cNvPr id="13" name="object 28">
            <a:extLst>
              <a:ext uri="{FF2B5EF4-FFF2-40B4-BE49-F238E27FC236}">
                <a16:creationId xmlns:a16="http://schemas.microsoft.com/office/drawing/2014/main" id="{2DACF52A-3E13-E295-5FBE-5548834FF397}"/>
              </a:ext>
            </a:extLst>
          </p:cNvPr>
          <p:cNvSpPr txBox="1"/>
          <p:nvPr/>
        </p:nvSpPr>
        <p:spPr>
          <a:xfrm>
            <a:off x="60324" y="3268379"/>
            <a:ext cx="2284667" cy="321242"/>
          </a:xfrm>
          <a:prstGeom prst="rect">
            <a:avLst/>
          </a:prstGeom>
          <a:solidFill>
            <a:srgbClr val="D9D9D9"/>
          </a:solidFill>
        </p:spPr>
        <p:txBody>
          <a:bodyPr vert="horz" wrap="square" lIns="0" tIns="13335" rIns="0" bIns="0" rtlCol="0" anchor="t">
            <a:spAutoFit/>
          </a:bodyPr>
          <a:lstStyle/>
          <a:p>
            <a:pPr marL="216000" marR="290195" algn="ctr"/>
            <a:r>
              <a:rPr lang="en-GB" sz="1000" b="1">
                <a:solidFill>
                  <a:srgbClr val="BF0378"/>
                </a:solidFill>
                <a:latin typeface="Arial"/>
                <a:cs typeface="Arial"/>
                <a:hlinkClick r:id="rId28" action="ppaction://hlinksldjump">
                  <a:extLst>
                    <a:ext uri="{A12FA001-AC4F-418D-AE19-62706E023703}">
                      <ahyp:hlinkClr xmlns:ahyp="http://schemas.microsoft.com/office/drawing/2018/hyperlinkcolor" val="tx"/>
                    </a:ext>
                  </a:extLst>
                </a:hlinkClick>
              </a:rPr>
              <a:t>General</a:t>
            </a:r>
            <a:r>
              <a:rPr lang="en-GB" sz="1000" b="1" spc="-40">
                <a:solidFill>
                  <a:srgbClr val="BF0378"/>
                </a:solidFill>
                <a:latin typeface="Arial"/>
                <a:cs typeface="Arial"/>
                <a:hlinkClick r:id="rId28" action="ppaction://hlinksldjump">
                  <a:extLst>
                    <a:ext uri="{A12FA001-AC4F-418D-AE19-62706E023703}">
                      <ahyp:hlinkClr xmlns:ahyp="http://schemas.microsoft.com/office/drawing/2018/hyperlinkcolor" val="tx"/>
                    </a:ext>
                  </a:extLst>
                </a:hlinkClick>
              </a:rPr>
              <a:t> </a:t>
            </a:r>
            <a:r>
              <a:rPr lang="en-GB" sz="1000" b="1" spc="-10">
                <a:solidFill>
                  <a:srgbClr val="BF0378"/>
                </a:solidFill>
                <a:latin typeface="Arial"/>
                <a:cs typeface="Arial"/>
                <a:hlinkClick r:id="rId28" action="ppaction://hlinksldjump">
                  <a:extLst>
                    <a:ext uri="{A12FA001-AC4F-418D-AE19-62706E023703}">
                      <ahyp:hlinkClr xmlns:ahyp="http://schemas.microsoft.com/office/drawing/2018/hyperlinkcolor" val="tx"/>
                    </a:ext>
                  </a:extLst>
                </a:hlinkClick>
              </a:rPr>
              <a:t>Practice </a:t>
            </a:r>
            <a:r>
              <a:rPr lang="en-GB" sz="1000" b="1">
                <a:solidFill>
                  <a:srgbClr val="BF0378"/>
                </a:solidFill>
                <a:latin typeface="Arial"/>
                <a:cs typeface="Arial"/>
                <a:hlinkClick r:id="rId28" action="ppaction://hlinksldjump">
                  <a:extLst>
                    <a:ext uri="{A12FA001-AC4F-418D-AE19-62706E023703}">
                      <ahyp:hlinkClr xmlns:ahyp="http://schemas.microsoft.com/office/drawing/2018/hyperlinkcolor" val="tx"/>
                    </a:ext>
                  </a:extLst>
                </a:hlinkClick>
              </a:rPr>
              <a:t>Assistant</a:t>
            </a:r>
            <a:r>
              <a:rPr lang="en-GB" sz="1000" b="1" spc="-60">
                <a:solidFill>
                  <a:srgbClr val="BF0378"/>
                </a:solidFill>
                <a:latin typeface="Arial"/>
                <a:cs typeface="Arial"/>
                <a:hlinkClick r:id="rId28" action="ppaction://hlinksldjump">
                  <a:extLst>
                    <a:ext uri="{A12FA001-AC4F-418D-AE19-62706E023703}">
                      <ahyp:hlinkClr xmlns:ahyp="http://schemas.microsoft.com/office/drawing/2018/hyperlinkcolor" val="tx"/>
                    </a:ext>
                  </a:extLst>
                </a:hlinkClick>
              </a:rPr>
              <a:t> </a:t>
            </a:r>
            <a:r>
              <a:rPr lang="en-GB" sz="1000" b="1" spc="-20">
                <a:solidFill>
                  <a:srgbClr val="BF0378"/>
                </a:solidFill>
                <a:latin typeface="Arial"/>
                <a:cs typeface="Arial"/>
                <a:hlinkClick r:id="rId28" action="ppaction://hlinksldjump">
                  <a:extLst>
                    <a:ext uri="{A12FA001-AC4F-418D-AE19-62706E023703}">
                      <ahyp:hlinkClr xmlns:ahyp="http://schemas.microsoft.com/office/drawing/2018/hyperlinkcolor" val="tx"/>
                    </a:ext>
                  </a:extLst>
                </a:hlinkClick>
              </a:rPr>
              <a:t>(GPA)</a:t>
            </a:r>
            <a:endParaRPr lang="en-GB" sz="1000">
              <a:solidFill>
                <a:srgbClr val="BF0378"/>
              </a:solidFill>
              <a:latin typeface="Arial"/>
              <a:cs typeface="Arial"/>
              <a:hlinkClick r:id="" action="ppaction://noaction">
                <a:extLst>
                  <a:ext uri="{A12FA001-AC4F-418D-AE19-62706E023703}">
                    <ahyp:hlinkClr xmlns:ahyp="http://schemas.microsoft.com/office/drawing/2018/hyperlinkcolor" val="tx"/>
                  </a:ext>
                </a:extLst>
              </a:hlinkClick>
            </a:endParaRPr>
          </a:p>
        </p:txBody>
      </p:sp>
      <p:sp>
        <p:nvSpPr>
          <p:cNvPr id="33" name="TextBox 32">
            <a:extLst>
              <a:ext uri="{FF2B5EF4-FFF2-40B4-BE49-F238E27FC236}">
                <a16:creationId xmlns:a16="http://schemas.microsoft.com/office/drawing/2014/main" id="{4899F076-CEF7-4858-6DF4-4BFEAB815A72}"/>
              </a:ext>
            </a:extLst>
          </p:cNvPr>
          <p:cNvSpPr txBox="1"/>
          <p:nvPr/>
        </p:nvSpPr>
        <p:spPr>
          <a:xfrm>
            <a:off x="7751579" y="2530212"/>
            <a:ext cx="2148016" cy="1182375"/>
          </a:xfrm>
          <a:prstGeom prst="rect">
            <a:avLst/>
          </a:prstGeom>
          <a:noFill/>
        </p:spPr>
        <p:txBody>
          <a:bodyPr wrap="square" lIns="91440" tIns="45720" rIns="91440" bIns="45720" anchor="t">
            <a:spAutoFit/>
          </a:bodyPr>
          <a:lstStyle/>
          <a:p>
            <a:pPr marL="12700" marR="5080" algn="l">
              <a:spcBef>
                <a:spcPts val="105"/>
              </a:spcBef>
            </a:pPr>
            <a:r>
              <a:rPr lang="en-GB" sz="1000">
                <a:solidFill>
                  <a:schemeClr val="tx1"/>
                </a:solidFill>
                <a:latin typeface="Arial"/>
                <a:cs typeface="Arial"/>
              </a:rPr>
              <a:t>Should</a:t>
            </a:r>
            <a:r>
              <a:rPr lang="en-GB" sz="1000" spc="-35">
                <a:solidFill>
                  <a:schemeClr val="tx1"/>
                </a:solidFill>
                <a:latin typeface="Arial"/>
                <a:cs typeface="Arial"/>
              </a:rPr>
              <a:t> </a:t>
            </a:r>
            <a:r>
              <a:rPr lang="en-GB" sz="1000">
                <a:solidFill>
                  <a:schemeClr val="tx1"/>
                </a:solidFill>
                <a:latin typeface="Arial"/>
                <a:cs typeface="Arial"/>
              </a:rPr>
              <a:t>have</a:t>
            </a:r>
            <a:r>
              <a:rPr lang="en-GB" sz="1000" spc="-20">
                <a:solidFill>
                  <a:schemeClr val="tx1"/>
                </a:solidFill>
                <a:latin typeface="Arial"/>
                <a:cs typeface="Arial"/>
              </a:rPr>
              <a:t> </a:t>
            </a:r>
            <a:r>
              <a:rPr lang="en-GB" sz="1000">
                <a:solidFill>
                  <a:schemeClr val="tx1"/>
                </a:solidFill>
                <a:latin typeface="Arial"/>
                <a:cs typeface="Arial"/>
              </a:rPr>
              <a:t>access</a:t>
            </a:r>
            <a:r>
              <a:rPr lang="en-GB" sz="1000" spc="-50">
                <a:solidFill>
                  <a:schemeClr val="tx1"/>
                </a:solidFill>
                <a:latin typeface="Arial"/>
                <a:cs typeface="Arial"/>
              </a:rPr>
              <a:t> </a:t>
            </a:r>
            <a:r>
              <a:rPr lang="en-GB" sz="1000">
                <a:solidFill>
                  <a:schemeClr val="tx1"/>
                </a:solidFill>
                <a:latin typeface="Arial"/>
                <a:cs typeface="Arial"/>
              </a:rPr>
              <a:t>to</a:t>
            </a:r>
            <a:r>
              <a:rPr lang="en-GB" sz="1000" spc="-30">
                <a:solidFill>
                  <a:schemeClr val="tx1"/>
                </a:solidFill>
                <a:latin typeface="Arial"/>
                <a:cs typeface="Arial"/>
              </a:rPr>
              <a:t> </a:t>
            </a:r>
            <a:r>
              <a:rPr lang="en-GB" sz="1000" spc="-10">
                <a:solidFill>
                  <a:schemeClr val="tx1"/>
                </a:solidFill>
                <a:latin typeface="Arial"/>
                <a:cs typeface="Arial"/>
              </a:rPr>
              <a:t>monthly </a:t>
            </a:r>
            <a:r>
              <a:rPr lang="en-GB" sz="1000">
                <a:solidFill>
                  <a:schemeClr val="tx1"/>
                </a:solidFill>
                <a:latin typeface="Arial"/>
                <a:cs typeface="Arial"/>
              </a:rPr>
              <a:t>supervision</a:t>
            </a:r>
            <a:r>
              <a:rPr lang="en-GB" sz="1000" spc="-60">
                <a:solidFill>
                  <a:schemeClr val="tx1"/>
                </a:solidFill>
                <a:latin typeface="Arial"/>
                <a:cs typeface="Arial"/>
              </a:rPr>
              <a:t> </a:t>
            </a:r>
            <a:r>
              <a:rPr lang="en-GB" sz="1000">
                <a:solidFill>
                  <a:schemeClr val="tx1"/>
                </a:solidFill>
                <a:latin typeface="Arial"/>
                <a:cs typeface="Arial"/>
              </a:rPr>
              <a:t>from</a:t>
            </a:r>
            <a:r>
              <a:rPr lang="en-GB" sz="1000" spc="-60">
                <a:solidFill>
                  <a:schemeClr val="tx1"/>
                </a:solidFill>
                <a:latin typeface="Arial"/>
                <a:cs typeface="Arial"/>
              </a:rPr>
              <a:t> </a:t>
            </a:r>
            <a:r>
              <a:rPr lang="en-GB" sz="1000">
                <a:solidFill>
                  <a:schemeClr val="tx1"/>
                </a:solidFill>
                <a:latin typeface="Arial"/>
                <a:cs typeface="Arial"/>
              </a:rPr>
              <a:t>a</a:t>
            </a:r>
            <a:r>
              <a:rPr lang="en-GB" sz="1000" spc="-30">
                <a:solidFill>
                  <a:schemeClr val="tx1"/>
                </a:solidFill>
                <a:latin typeface="Arial"/>
                <a:cs typeface="Arial"/>
              </a:rPr>
              <a:t> line manager</a:t>
            </a:r>
            <a:r>
              <a:rPr lang="en-GB" sz="1000" spc="-10">
                <a:solidFill>
                  <a:schemeClr val="tx1"/>
                </a:solidFill>
                <a:latin typeface="Arial"/>
                <a:cs typeface="Arial"/>
              </a:rPr>
              <a:t>.</a:t>
            </a:r>
            <a:r>
              <a:rPr lang="en-GB" sz="1000" spc="-60">
                <a:solidFill>
                  <a:schemeClr val="tx1"/>
                </a:solidFill>
                <a:latin typeface="Arial"/>
                <a:cs typeface="Arial"/>
              </a:rPr>
              <a:t> </a:t>
            </a:r>
            <a:r>
              <a:rPr lang="en-GB" sz="1000">
                <a:solidFill>
                  <a:schemeClr val="tx1"/>
                </a:solidFill>
                <a:latin typeface="Arial"/>
                <a:cs typeface="Arial"/>
              </a:rPr>
              <a:t>Should</a:t>
            </a:r>
            <a:r>
              <a:rPr lang="en-GB" sz="1000" spc="-25">
                <a:solidFill>
                  <a:schemeClr val="tx1"/>
                </a:solidFill>
                <a:latin typeface="Arial"/>
                <a:cs typeface="Arial"/>
              </a:rPr>
              <a:t> </a:t>
            </a:r>
            <a:r>
              <a:rPr lang="en-GB" sz="1000">
                <a:solidFill>
                  <a:schemeClr val="tx1"/>
                </a:solidFill>
                <a:latin typeface="Arial"/>
                <a:cs typeface="Arial"/>
              </a:rPr>
              <a:t>also</a:t>
            </a:r>
            <a:r>
              <a:rPr lang="en-GB" sz="1000" spc="-25">
                <a:solidFill>
                  <a:schemeClr val="tx1"/>
                </a:solidFill>
                <a:latin typeface="Arial"/>
                <a:cs typeface="Arial"/>
              </a:rPr>
              <a:t> </a:t>
            </a:r>
            <a:r>
              <a:rPr lang="en-GB" sz="1000">
                <a:solidFill>
                  <a:schemeClr val="tx1"/>
                </a:solidFill>
                <a:latin typeface="Arial"/>
                <a:cs typeface="Arial"/>
              </a:rPr>
              <a:t>have</a:t>
            </a:r>
            <a:r>
              <a:rPr lang="en-GB" sz="1000" spc="-20">
                <a:solidFill>
                  <a:schemeClr val="tx1"/>
                </a:solidFill>
                <a:latin typeface="Arial"/>
                <a:cs typeface="Arial"/>
              </a:rPr>
              <a:t> </a:t>
            </a:r>
            <a:r>
              <a:rPr lang="en-GB" sz="1000" spc="-25">
                <a:solidFill>
                  <a:schemeClr val="tx1"/>
                </a:solidFill>
                <a:latin typeface="Arial"/>
                <a:cs typeface="Arial"/>
              </a:rPr>
              <a:t>an </a:t>
            </a:r>
            <a:r>
              <a:rPr lang="en-GB" sz="1000">
                <a:solidFill>
                  <a:schemeClr val="tx1"/>
                </a:solidFill>
                <a:latin typeface="Arial"/>
                <a:cs typeface="Arial"/>
              </a:rPr>
              <a:t>appropriate</a:t>
            </a:r>
            <a:r>
              <a:rPr lang="en-GB" sz="1000" spc="-65">
                <a:solidFill>
                  <a:schemeClr val="tx1"/>
                </a:solidFill>
                <a:latin typeface="Arial"/>
                <a:cs typeface="Arial"/>
              </a:rPr>
              <a:t> </a:t>
            </a:r>
            <a:r>
              <a:rPr lang="en-GB" sz="1000">
                <a:solidFill>
                  <a:schemeClr val="tx1"/>
                </a:solidFill>
                <a:latin typeface="Arial"/>
                <a:cs typeface="Arial"/>
              </a:rPr>
              <a:t>named</a:t>
            </a:r>
            <a:r>
              <a:rPr lang="en-GB" sz="1000" spc="-45">
                <a:solidFill>
                  <a:schemeClr val="tx1"/>
                </a:solidFill>
                <a:latin typeface="Arial"/>
                <a:cs typeface="Arial"/>
              </a:rPr>
              <a:t> </a:t>
            </a:r>
            <a:r>
              <a:rPr lang="en-GB" sz="1000">
                <a:solidFill>
                  <a:schemeClr val="tx1"/>
                </a:solidFill>
                <a:latin typeface="Arial"/>
                <a:cs typeface="Arial"/>
              </a:rPr>
              <a:t>individual</a:t>
            </a:r>
            <a:r>
              <a:rPr lang="en-GB" sz="1000" spc="-30">
                <a:solidFill>
                  <a:schemeClr val="tx1"/>
                </a:solidFill>
                <a:latin typeface="Arial"/>
                <a:cs typeface="Arial"/>
              </a:rPr>
              <a:t> </a:t>
            </a:r>
            <a:r>
              <a:rPr lang="en-GB" sz="1000">
                <a:solidFill>
                  <a:schemeClr val="tx1"/>
                </a:solidFill>
                <a:latin typeface="Arial"/>
                <a:cs typeface="Arial"/>
              </a:rPr>
              <a:t>in</a:t>
            </a:r>
            <a:r>
              <a:rPr lang="en-GB" sz="1000" spc="-25">
                <a:solidFill>
                  <a:schemeClr val="tx1"/>
                </a:solidFill>
                <a:latin typeface="Arial"/>
                <a:cs typeface="Arial"/>
              </a:rPr>
              <a:t> the </a:t>
            </a:r>
            <a:r>
              <a:rPr lang="en-GB" sz="1000">
                <a:solidFill>
                  <a:schemeClr val="tx1"/>
                </a:solidFill>
                <a:latin typeface="Arial"/>
                <a:cs typeface="Arial"/>
              </a:rPr>
              <a:t>PCN</a:t>
            </a:r>
            <a:r>
              <a:rPr lang="en-GB" sz="1000" spc="-25">
                <a:solidFill>
                  <a:schemeClr val="tx1"/>
                </a:solidFill>
                <a:latin typeface="Arial"/>
                <a:cs typeface="Arial"/>
              </a:rPr>
              <a:t> </a:t>
            </a:r>
            <a:r>
              <a:rPr lang="en-GB" sz="1000">
                <a:solidFill>
                  <a:schemeClr val="tx1"/>
                </a:solidFill>
                <a:latin typeface="Arial"/>
                <a:cs typeface="Arial"/>
              </a:rPr>
              <a:t>to</a:t>
            </a:r>
            <a:r>
              <a:rPr lang="en-GB" sz="1000" spc="-40">
                <a:solidFill>
                  <a:schemeClr val="tx1"/>
                </a:solidFill>
                <a:latin typeface="Arial"/>
                <a:cs typeface="Arial"/>
              </a:rPr>
              <a:t> </a:t>
            </a:r>
            <a:r>
              <a:rPr lang="en-GB" sz="1000">
                <a:solidFill>
                  <a:schemeClr val="tx1"/>
                </a:solidFill>
                <a:latin typeface="Arial"/>
                <a:cs typeface="Arial"/>
              </a:rPr>
              <a:t>provide</a:t>
            </a:r>
            <a:r>
              <a:rPr lang="en-GB" sz="1000" spc="-25">
                <a:solidFill>
                  <a:schemeClr val="tx1"/>
                </a:solidFill>
                <a:latin typeface="Arial"/>
                <a:cs typeface="Arial"/>
              </a:rPr>
              <a:t> </a:t>
            </a:r>
            <a:r>
              <a:rPr lang="en-GB" sz="1000">
                <a:solidFill>
                  <a:schemeClr val="tx1"/>
                </a:solidFill>
                <a:latin typeface="Arial"/>
                <a:cs typeface="Arial"/>
              </a:rPr>
              <a:t>general</a:t>
            </a:r>
            <a:r>
              <a:rPr lang="en-GB" sz="1000" spc="-55">
                <a:solidFill>
                  <a:schemeClr val="tx1"/>
                </a:solidFill>
                <a:latin typeface="Arial"/>
                <a:cs typeface="Arial"/>
              </a:rPr>
              <a:t> </a:t>
            </a:r>
            <a:r>
              <a:rPr lang="en-GB" sz="1000">
                <a:solidFill>
                  <a:schemeClr val="tx1"/>
                </a:solidFill>
                <a:latin typeface="Arial"/>
                <a:cs typeface="Arial"/>
              </a:rPr>
              <a:t>advice</a:t>
            </a:r>
            <a:r>
              <a:rPr lang="en-GB" sz="1000" spc="-35">
                <a:solidFill>
                  <a:schemeClr val="tx1"/>
                </a:solidFill>
                <a:latin typeface="Arial"/>
                <a:cs typeface="Arial"/>
              </a:rPr>
              <a:t> </a:t>
            </a:r>
            <a:r>
              <a:rPr lang="en-GB" sz="1000" spc="-25">
                <a:solidFill>
                  <a:schemeClr val="tx1"/>
                </a:solidFill>
                <a:latin typeface="Arial"/>
                <a:cs typeface="Arial"/>
              </a:rPr>
              <a:t>and </a:t>
            </a:r>
            <a:r>
              <a:rPr lang="en-GB" sz="1000">
                <a:solidFill>
                  <a:schemeClr val="tx1"/>
                </a:solidFill>
                <a:latin typeface="Arial"/>
                <a:cs typeface="Arial"/>
              </a:rPr>
              <a:t>support</a:t>
            </a:r>
            <a:r>
              <a:rPr lang="en-GB" sz="1000" spc="-35">
                <a:solidFill>
                  <a:schemeClr val="tx1"/>
                </a:solidFill>
                <a:latin typeface="Arial"/>
                <a:cs typeface="Arial"/>
              </a:rPr>
              <a:t> </a:t>
            </a:r>
            <a:r>
              <a:rPr lang="en-GB" sz="1000">
                <a:solidFill>
                  <a:schemeClr val="tx1"/>
                </a:solidFill>
                <a:latin typeface="Arial"/>
                <a:cs typeface="Arial"/>
              </a:rPr>
              <a:t>on</a:t>
            </a:r>
            <a:r>
              <a:rPr lang="en-GB" sz="1000" spc="-15">
                <a:solidFill>
                  <a:schemeClr val="tx1"/>
                </a:solidFill>
                <a:latin typeface="Arial"/>
                <a:cs typeface="Arial"/>
              </a:rPr>
              <a:t> </a:t>
            </a:r>
            <a:r>
              <a:rPr lang="en-GB" sz="1000">
                <a:solidFill>
                  <a:schemeClr val="tx1"/>
                </a:solidFill>
                <a:latin typeface="Arial"/>
                <a:cs typeface="Arial"/>
              </a:rPr>
              <a:t>a</a:t>
            </a:r>
            <a:r>
              <a:rPr lang="en-GB" sz="1000" spc="-5">
                <a:solidFill>
                  <a:schemeClr val="tx1"/>
                </a:solidFill>
                <a:latin typeface="Arial"/>
                <a:cs typeface="Arial"/>
              </a:rPr>
              <a:t> </a:t>
            </a:r>
            <a:r>
              <a:rPr lang="en-GB" sz="1000" spc="-10">
                <a:solidFill>
                  <a:schemeClr val="tx1"/>
                </a:solidFill>
                <a:latin typeface="Arial"/>
                <a:cs typeface="Arial"/>
              </a:rPr>
              <a:t>day-</a:t>
            </a:r>
            <a:r>
              <a:rPr lang="en-GB" sz="1000">
                <a:solidFill>
                  <a:schemeClr val="tx1"/>
                </a:solidFill>
                <a:latin typeface="Arial"/>
                <a:cs typeface="Arial"/>
              </a:rPr>
              <a:t>to-day</a:t>
            </a:r>
            <a:r>
              <a:rPr lang="en-GB" sz="1000" spc="-35">
                <a:solidFill>
                  <a:schemeClr val="tx1"/>
                </a:solidFill>
                <a:latin typeface="Arial"/>
                <a:cs typeface="Arial"/>
              </a:rPr>
              <a:t> </a:t>
            </a:r>
            <a:r>
              <a:rPr lang="en-GB" sz="1000" spc="-10">
                <a:solidFill>
                  <a:schemeClr val="tx1"/>
                </a:solidFill>
                <a:latin typeface="Arial"/>
                <a:cs typeface="Arial"/>
              </a:rPr>
              <a:t>basis.</a:t>
            </a:r>
            <a:endParaRPr lang="en-GB" sz="1000">
              <a:solidFill>
                <a:schemeClr val="tx1"/>
              </a:solidFill>
              <a:latin typeface="Arial"/>
              <a:cs typeface="Arial"/>
            </a:endParaRPr>
          </a:p>
          <a:p>
            <a:pPr marL="12700" marR="5080" algn="l">
              <a:spcBef>
                <a:spcPts val="105"/>
              </a:spcBef>
            </a:pPr>
            <a:endParaRPr lang="en-US" sz="1000" b="1">
              <a:solidFill>
                <a:srgbClr val="FFFFFF"/>
              </a:solidFill>
            </a:endParaRPr>
          </a:p>
        </p:txBody>
      </p:sp>
      <p:sp>
        <p:nvSpPr>
          <p:cNvPr id="34" name="Call-out: Down Arrow 33">
            <a:extLst>
              <a:ext uri="{FF2B5EF4-FFF2-40B4-BE49-F238E27FC236}">
                <a16:creationId xmlns:a16="http://schemas.microsoft.com/office/drawing/2014/main" id="{10160047-0009-823B-0CBC-D88D26FC92AC}"/>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56889" y="1953513"/>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3" name="object 3"/>
          <p:cNvSpPr/>
          <p:nvPr/>
        </p:nvSpPr>
        <p:spPr>
          <a:xfrm>
            <a:off x="2662047" y="2505836"/>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4" name="object 4"/>
          <p:cNvSpPr txBox="1"/>
          <p:nvPr/>
        </p:nvSpPr>
        <p:spPr>
          <a:xfrm>
            <a:off x="5502909" y="1953513"/>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 name="object 5"/>
          <p:cNvSpPr txBox="1"/>
          <p:nvPr/>
        </p:nvSpPr>
        <p:spPr>
          <a:xfrm>
            <a:off x="7432929" y="1955690"/>
            <a:ext cx="2120900" cy="444352"/>
          </a:xfrm>
          <a:prstGeom prst="rect">
            <a:avLst/>
          </a:prstGeom>
        </p:spPr>
        <p:txBody>
          <a:bodyPr vert="horz" wrap="square" lIns="0" tIns="13335" rIns="0" bIns="0" rtlCol="0" anchor="t">
            <a:spAutoFit/>
          </a:bodyPr>
          <a:lstStyle/>
          <a:p>
            <a:pPr marL="12700" marR="5080" indent="-1270" algn="ctr">
              <a:lnSpc>
                <a:spcPct val="100000"/>
              </a:lnSpc>
              <a:spcBef>
                <a:spcPts val="105"/>
              </a:spcBef>
            </a:pPr>
            <a:r>
              <a:rPr lang="en-GB" sz="1400" spc="-10">
                <a:solidFill>
                  <a:srgbClr val="202C3A"/>
                </a:solidFill>
                <a:latin typeface="Arial Black"/>
                <a:cs typeface="Arial Black"/>
              </a:rPr>
              <a:t>Supervision</a:t>
            </a:r>
            <a:r>
              <a:rPr sz="1400" spc="-10">
                <a:solidFill>
                  <a:srgbClr val="202C3A"/>
                </a:solidFill>
                <a:latin typeface="Arial Black"/>
                <a:cs typeface="Arial Black"/>
              </a:rPr>
              <a:t> requirements</a:t>
            </a:r>
            <a:endParaRPr sz="1400">
              <a:latin typeface="Arial Black"/>
              <a:cs typeface="Arial Black"/>
            </a:endParaRPr>
          </a:p>
        </p:txBody>
      </p:sp>
      <p:pic>
        <p:nvPicPr>
          <p:cNvPr id="8" name="object 8"/>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5734592" y="1055765"/>
            <a:ext cx="722376" cy="720851"/>
          </a:xfrm>
          <a:prstGeom prst="rect">
            <a:avLst/>
          </a:prstGeom>
        </p:spPr>
      </p:pic>
      <p:pic>
        <p:nvPicPr>
          <p:cNvPr id="9" name="object 9"/>
          <p:cNvPicPr/>
          <p:nvPr/>
        </p:nvPicPr>
        <p:blipFill>
          <a:blip r:embed="rId5" cstate="print"/>
          <a:stretch>
            <a:fillRect/>
          </a:stretch>
        </p:blipFill>
        <p:spPr>
          <a:xfrm>
            <a:off x="3433571" y="1211580"/>
            <a:ext cx="720851" cy="719327"/>
          </a:xfrm>
          <a:prstGeom prst="rect">
            <a:avLst/>
          </a:prstGeom>
        </p:spPr>
      </p:pic>
      <p:pic>
        <p:nvPicPr>
          <p:cNvPr id="11" name="object 11"/>
          <p:cNvPicPr/>
          <p:nvPr/>
        </p:nvPicPr>
        <p:blipFill>
          <a:blip r:embed="rId6" cstate="print"/>
          <a:stretch>
            <a:fillRect/>
          </a:stretch>
        </p:blipFill>
        <p:spPr>
          <a:xfrm>
            <a:off x="8132064" y="1147572"/>
            <a:ext cx="720851" cy="720851"/>
          </a:xfrm>
          <a:prstGeom prst="rect">
            <a:avLst/>
          </a:prstGeom>
        </p:spPr>
      </p:pic>
      <p:sp>
        <p:nvSpPr>
          <p:cNvPr id="12" name="object 12"/>
          <p:cNvSpPr txBox="1"/>
          <p:nvPr/>
        </p:nvSpPr>
        <p:spPr>
          <a:xfrm>
            <a:off x="2710495" y="2493023"/>
            <a:ext cx="2144395" cy="628377"/>
          </a:xfrm>
          <a:prstGeom prst="rect">
            <a:avLst/>
          </a:prstGeom>
        </p:spPr>
        <p:txBody>
          <a:bodyPr vert="horz" wrap="square" lIns="0" tIns="12700" rIns="0" bIns="0" rtlCol="0" anchor="t">
            <a:spAutoFit/>
          </a:bodyPr>
          <a:lstStyle/>
          <a:p>
            <a:pPr algn="l"/>
            <a:r>
              <a:rPr lang="en-US" sz="1000" spc="-10">
                <a:solidFill>
                  <a:srgbClr val="202C3A"/>
                </a:solidFill>
                <a:latin typeface="Arial"/>
                <a:cs typeface="Arial"/>
              </a:rPr>
              <a:t>Recommended 1-year minimum (reception experience or equivalent experience) </a:t>
            </a:r>
            <a:endParaRPr lang="en-US" sz="1000">
              <a:latin typeface="Arial"/>
              <a:cs typeface="Arial"/>
            </a:endParaRPr>
          </a:p>
          <a:p>
            <a:pPr algn="l"/>
            <a:endParaRPr lang="en-US" sz="1000" spc="-10">
              <a:solidFill>
                <a:srgbClr val="202C3A"/>
              </a:solidFill>
              <a:latin typeface="Arial"/>
              <a:cs typeface="Arial"/>
            </a:endParaRPr>
          </a:p>
        </p:txBody>
      </p:sp>
      <p:sp>
        <p:nvSpPr>
          <p:cNvPr id="14" name="object 14"/>
          <p:cNvSpPr txBox="1">
            <a:spLocks noGrp="1"/>
          </p:cNvSpPr>
          <p:nvPr>
            <p:ph type="title"/>
          </p:nvPr>
        </p:nvSpPr>
        <p:spPr>
          <a:xfrm>
            <a:off x="2458592" y="257993"/>
            <a:ext cx="7504558" cy="809196"/>
          </a:xfrm>
          <a:prstGeom prst="rect">
            <a:avLst/>
          </a:prstGeom>
        </p:spPr>
        <p:txBody>
          <a:bodyPr vert="horz" wrap="square" lIns="0" tIns="44450" rIns="0" bIns="0" rtlCol="0" anchor="t">
            <a:spAutoFit/>
          </a:bodyPr>
          <a:lstStyle/>
          <a:p>
            <a:pPr marL="23495">
              <a:lnSpc>
                <a:spcPct val="100000"/>
              </a:lnSpc>
              <a:spcBef>
                <a:spcPts val="350"/>
              </a:spcBef>
            </a:pPr>
            <a:r>
              <a:rPr lang="en-GB" sz="2400" b="0" dirty="0">
                <a:solidFill>
                  <a:srgbClr val="7B2854"/>
                </a:solidFill>
                <a:latin typeface="Arial Black"/>
                <a:cs typeface="Arial Black"/>
              </a:rPr>
              <a:t>Prescribing</a:t>
            </a:r>
            <a:r>
              <a:rPr sz="2400" b="0" spc="-40" dirty="0">
                <a:solidFill>
                  <a:srgbClr val="7B2854"/>
                </a:solidFill>
                <a:latin typeface="Arial Black"/>
                <a:cs typeface="Arial Black"/>
              </a:rPr>
              <a:t> </a:t>
            </a:r>
            <a:r>
              <a:rPr lang="en-GB" sz="2400" b="0" spc="-20" dirty="0">
                <a:solidFill>
                  <a:srgbClr val="7B2854"/>
                </a:solidFill>
                <a:latin typeface="Arial Black"/>
                <a:cs typeface="Arial Black"/>
              </a:rPr>
              <a:t>Administrator</a:t>
            </a:r>
            <a:endParaRPr sz="2400" dirty="0">
              <a:latin typeface="Arial Black"/>
              <a:cs typeface="Arial Black"/>
            </a:endParaRPr>
          </a:p>
          <a:p>
            <a:pPr marL="12700">
              <a:lnSpc>
                <a:spcPct val="100000"/>
              </a:lnSpc>
              <a:spcBef>
                <a:spcPts val="160"/>
              </a:spcBef>
            </a:pPr>
            <a:r>
              <a:rPr sz="2400" dirty="0">
                <a:solidFill>
                  <a:srgbClr val="202C3A"/>
                </a:solidFill>
              </a:rPr>
              <a:t>Find</a:t>
            </a:r>
            <a:r>
              <a:rPr sz="2400" spc="-25" dirty="0">
                <a:solidFill>
                  <a:srgbClr val="202C3A"/>
                </a:solidFill>
              </a:rPr>
              <a:t> </a:t>
            </a:r>
            <a:r>
              <a:rPr sz="2400" dirty="0">
                <a:solidFill>
                  <a:srgbClr val="202C3A"/>
                </a:solidFill>
              </a:rPr>
              <a:t>out</a:t>
            </a:r>
            <a:r>
              <a:rPr sz="2400" spc="-20" dirty="0">
                <a:solidFill>
                  <a:srgbClr val="202C3A"/>
                </a:solidFill>
              </a:rPr>
              <a:t> </a:t>
            </a:r>
            <a:r>
              <a:rPr sz="2400" dirty="0">
                <a:solidFill>
                  <a:srgbClr val="202C3A"/>
                </a:solidFill>
              </a:rPr>
              <a:t>more</a:t>
            </a:r>
            <a:r>
              <a:rPr sz="2400" spc="-30" dirty="0">
                <a:solidFill>
                  <a:srgbClr val="202C3A"/>
                </a:solidFill>
              </a:rPr>
              <a:t> </a:t>
            </a:r>
            <a:r>
              <a:rPr lang="en-GB" sz="2400" b="1" u="sng" dirty="0">
                <a:solidFill>
                  <a:srgbClr val="291EFF"/>
                </a:solidFill>
                <a:uFill>
                  <a:solidFill>
                    <a:srgbClr val="1F5AA4"/>
                  </a:solidFill>
                </a:uFill>
                <a:latin typeface="Arial"/>
                <a:cs typeface="Arial"/>
                <a:hlinkClick r:id="rId7" action="ppaction://hlinksldjump"/>
              </a:rPr>
              <a:t>primary</a:t>
            </a:r>
            <a:r>
              <a:rPr lang="en-GB" sz="2400" b="1" u="sng" spc="-20" dirty="0">
                <a:solidFill>
                  <a:srgbClr val="291EFF"/>
                </a:solidFill>
                <a:uFill>
                  <a:solidFill>
                    <a:srgbClr val="1F5AA4"/>
                  </a:solidFill>
                </a:uFill>
                <a:latin typeface="Arial"/>
                <a:cs typeface="Arial"/>
                <a:hlinkClick r:id="rId7" action="ppaction://hlinksldjump"/>
              </a:rPr>
              <a:t> </a:t>
            </a:r>
            <a:r>
              <a:rPr lang="en-GB" sz="2400" b="1" u="sng" dirty="0">
                <a:solidFill>
                  <a:srgbClr val="291EFF"/>
                </a:solidFill>
                <a:uFill>
                  <a:solidFill>
                    <a:srgbClr val="1F5AA4"/>
                  </a:solidFill>
                </a:uFill>
                <a:latin typeface="Arial"/>
                <a:cs typeface="Arial"/>
                <a:hlinkClick r:id="rId7" action="ppaction://hlinksldjump"/>
              </a:rPr>
              <a:t>care</a:t>
            </a:r>
            <a:r>
              <a:rPr lang="en-GB" sz="2400" b="1" u="sng" spc="-45" dirty="0">
                <a:solidFill>
                  <a:srgbClr val="291EFF"/>
                </a:solidFill>
                <a:uFill>
                  <a:solidFill>
                    <a:srgbClr val="1F5AA4"/>
                  </a:solidFill>
                </a:uFill>
                <a:latin typeface="Arial"/>
                <a:cs typeface="Arial"/>
                <a:hlinkClick r:id="rId7" action="ppaction://hlinksldjump"/>
              </a:rPr>
              <a:t> </a:t>
            </a:r>
            <a:r>
              <a:rPr lang="en-GB" sz="2400" b="1" u="sng" spc="-10" dirty="0">
                <a:solidFill>
                  <a:srgbClr val="291EFF"/>
                </a:solidFill>
                <a:uFill>
                  <a:solidFill>
                    <a:srgbClr val="1F5AA4"/>
                  </a:solidFill>
                </a:uFill>
                <a:latin typeface="Arial"/>
                <a:cs typeface="Arial"/>
                <a:hlinkClick r:id="rId7" action="ppaction://hlinksldjump"/>
              </a:rPr>
              <a:t>roles</a:t>
            </a:r>
            <a:endParaRPr lang="en-US" sz="2400" dirty="0">
              <a:hlinkClick r:id="rId8"/>
            </a:endParaRPr>
          </a:p>
        </p:txBody>
      </p:sp>
      <p:sp>
        <p:nvSpPr>
          <p:cNvPr id="27" name="object 27"/>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pic>
        <p:nvPicPr>
          <p:cNvPr id="28" name="Picture 27" descr="A logo with colorful people&#10;&#10;Description automatically generated">
            <a:extLst>
              <a:ext uri="{FF2B5EF4-FFF2-40B4-BE49-F238E27FC236}">
                <a16:creationId xmlns:a16="http://schemas.microsoft.com/office/drawing/2014/main" id="{0B88E41C-4C39-1E81-F99B-DB62BB487506}"/>
              </a:ext>
            </a:extLst>
          </p:cNvPr>
          <p:cNvPicPr>
            <a:picLocks noChangeAspect="1"/>
          </p:cNvPicPr>
          <p:nvPr/>
        </p:nvPicPr>
        <p:blipFill>
          <a:blip r:embed="rId9"/>
          <a:stretch>
            <a:fillRect/>
          </a:stretch>
        </p:blipFill>
        <p:spPr>
          <a:xfrm>
            <a:off x="-1" y="0"/>
            <a:ext cx="2307771" cy="1183512"/>
          </a:xfrm>
          <a:prstGeom prst="rect">
            <a:avLst/>
          </a:prstGeom>
        </p:spPr>
      </p:pic>
      <p:sp>
        <p:nvSpPr>
          <p:cNvPr id="7" name="TextBox 6">
            <a:extLst>
              <a:ext uri="{FF2B5EF4-FFF2-40B4-BE49-F238E27FC236}">
                <a16:creationId xmlns:a16="http://schemas.microsoft.com/office/drawing/2014/main" id="{1A27B47B-0300-4922-4AAD-7F6D615D6E76}"/>
              </a:ext>
            </a:extLst>
          </p:cNvPr>
          <p:cNvSpPr txBox="1"/>
          <p:nvPr/>
        </p:nvSpPr>
        <p:spPr>
          <a:xfrm>
            <a:off x="5139754" y="2466042"/>
            <a:ext cx="2367325"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000" dirty="0">
                <a:solidFill>
                  <a:srgbClr val="212D3B"/>
                </a:solidFill>
                <a:latin typeface="Arial"/>
                <a:cs typeface="Arial"/>
              </a:rPr>
              <a:t>In addition, there will be in house training to learn to work to practice/PCN medicines policies and protocols.</a:t>
            </a:r>
            <a:endParaRPr lang="en-GB" sz="1000" dirty="0">
              <a:solidFill>
                <a:srgbClr val="000000"/>
              </a:solidFill>
              <a:latin typeface="Arial"/>
              <a:cs typeface="Arial"/>
            </a:endParaRPr>
          </a:p>
          <a:p>
            <a:pPr algn="l"/>
            <a:r>
              <a:rPr lang="en-GB" sz="1000" u="sng" dirty="0">
                <a:solidFill>
                  <a:srgbClr val="0000FF"/>
                </a:solidFill>
                <a:latin typeface="Arial"/>
                <a:cs typeface="Segoe UI"/>
                <a:hlinkClick r:id="rId10">
                  <a:extLst>
                    <a:ext uri="{A12FA001-AC4F-418D-AE19-62706E023703}">
                      <ahyp:hlinkClr xmlns:ahyp="http://schemas.microsoft.com/office/drawing/2018/hyperlinkcolor" val="tx"/>
                    </a:ext>
                  </a:extLst>
                </a:hlinkClick>
              </a:rPr>
              <a:t>Surrey Training Hub Courses</a:t>
            </a:r>
            <a:r>
              <a:rPr lang="en-GB" sz="1000" dirty="0">
                <a:solidFill>
                  <a:srgbClr val="000000"/>
                </a:solidFill>
                <a:latin typeface="Arial"/>
                <a:cs typeface="Arial"/>
              </a:rPr>
              <a:t>​</a:t>
            </a:r>
          </a:p>
          <a:p>
            <a:pPr algn="l"/>
            <a:r>
              <a:rPr lang="en-GB" sz="1000" dirty="0">
                <a:solidFill>
                  <a:srgbClr val="000000"/>
                </a:solidFill>
                <a:latin typeface="Arial"/>
                <a:cs typeface="Arial"/>
              </a:rPr>
              <a:t>Relevant e-Learning for Healthcare (e-</a:t>
            </a:r>
            <a:r>
              <a:rPr lang="en-GB" sz="1000" dirty="0" err="1">
                <a:solidFill>
                  <a:srgbClr val="000000"/>
                </a:solidFill>
                <a:latin typeface="Arial"/>
                <a:cs typeface="Arial"/>
              </a:rPr>
              <a:t>LfH</a:t>
            </a:r>
            <a:r>
              <a:rPr lang="en-GB" sz="1000" dirty="0">
                <a:solidFill>
                  <a:srgbClr val="000000"/>
                </a:solidFill>
                <a:latin typeface="Arial"/>
                <a:cs typeface="Arial"/>
              </a:rPr>
              <a:t>) modules: </a:t>
            </a:r>
          </a:p>
          <a:p>
            <a:pPr algn="l"/>
            <a:r>
              <a:rPr lang="en-GB" sz="1000" dirty="0">
                <a:solidFill>
                  <a:srgbClr val="000000"/>
                </a:solidFill>
                <a:latin typeface="Arial"/>
                <a:cs typeface="Arial"/>
                <a:hlinkClick r:id="rId11"/>
              </a:rPr>
              <a:t>Catalogue</a:t>
            </a:r>
            <a:endParaRPr lang="en-GB" sz="1000" dirty="0">
              <a:solidFill>
                <a:srgbClr val="000000"/>
              </a:solidFill>
              <a:latin typeface="Arial"/>
              <a:cs typeface="Arial"/>
            </a:endParaRPr>
          </a:p>
          <a:p>
            <a:pPr algn="l"/>
            <a:r>
              <a:rPr lang="en-US" sz="1000" dirty="0">
                <a:solidFill>
                  <a:srgbClr val="212529"/>
                </a:solidFill>
                <a:latin typeface="Arial"/>
                <a:cs typeface="Arial"/>
              </a:rPr>
              <a:t>Once you have gained relevant skills and experience in your role, you may want to explore other roles such as a general practice assistant (GPA) </a:t>
            </a:r>
            <a:r>
              <a:rPr lang="en-US" sz="1000" dirty="0">
                <a:solidFill>
                  <a:srgbClr val="000000"/>
                </a:solidFill>
                <a:latin typeface="Arial"/>
                <a:cs typeface="Arial"/>
                <a:hlinkClick r:id="rId12"/>
              </a:rPr>
              <a:t>General Practice Assistant - eLearning for healthcare</a:t>
            </a:r>
            <a:r>
              <a:rPr lang="en-US" sz="1000" dirty="0">
                <a:solidFill>
                  <a:srgbClr val="212529"/>
                </a:solidFill>
                <a:latin typeface="Arial"/>
                <a:cs typeface="Arial"/>
              </a:rPr>
              <a:t> may be able to progress to a clinical role </a:t>
            </a:r>
            <a:r>
              <a:rPr lang="en-US" sz="1000" dirty="0">
                <a:solidFill>
                  <a:srgbClr val="000000"/>
                </a:solidFill>
                <a:latin typeface="Arial"/>
                <a:cs typeface="Arial"/>
                <a:hlinkClick r:id="rId13"/>
              </a:rPr>
              <a:t>What is a Healthcare Assistant (HCA)? Responsibilities &amp; Career Path</a:t>
            </a:r>
            <a:r>
              <a:rPr lang="en-US" sz="1000" dirty="0">
                <a:solidFill>
                  <a:srgbClr val="212529"/>
                </a:solidFill>
                <a:latin typeface="Arial"/>
                <a:cs typeface="Arial"/>
              </a:rPr>
              <a:t> which involves more duties and responsibilities. After a further period of time, you may be able to train as a </a:t>
            </a:r>
            <a:r>
              <a:rPr lang="en-US" sz="1000" dirty="0">
                <a:solidFill>
                  <a:srgbClr val="000000"/>
                </a:solidFill>
                <a:latin typeface="Arial"/>
                <a:cs typeface="Arial"/>
                <a:hlinkClick r:id="rId14"/>
              </a:rPr>
              <a:t>Nursing Associate </a:t>
            </a:r>
            <a:r>
              <a:rPr lang="en-US" sz="1000" dirty="0">
                <a:solidFill>
                  <a:srgbClr val="212529"/>
                </a:solidFill>
                <a:latin typeface="Arial"/>
                <a:cs typeface="Arial"/>
              </a:rPr>
              <a:t>and later on train to be a </a:t>
            </a:r>
            <a:r>
              <a:rPr lang="en-US" sz="1000" dirty="0">
                <a:solidFill>
                  <a:srgbClr val="000000"/>
                </a:solidFill>
                <a:latin typeface="Arial"/>
                <a:cs typeface="Arial"/>
                <a:hlinkClick r:id="rId15"/>
              </a:rPr>
              <a:t>registered Nurse</a:t>
            </a:r>
            <a:r>
              <a:rPr lang="en-US" sz="1000" dirty="0">
                <a:solidFill>
                  <a:srgbClr val="212529"/>
                </a:solidFill>
                <a:latin typeface="Arial"/>
                <a:cs typeface="Arial"/>
              </a:rPr>
              <a:t>. </a:t>
            </a:r>
            <a:endParaRPr lang="en-GB" sz="950" dirty="0">
              <a:solidFill>
                <a:srgbClr val="000000"/>
              </a:solidFill>
              <a:latin typeface="Arial"/>
              <a:cs typeface="Arial"/>
            </a:endParaRPr>
          </a:p>
        </p:txBody>
      </p:sp>
      <p:sp>
        <p:nvSpPr>
          <p:cNvPr id="25" name="TextBox 24">
            <a:extLst>
              <a:ext uri="{FF2B5EF4-FFF2-40B4-BE49-F238E27FC236}">
                <a16:creationId xmlns:a16="http://schemas.microsoft.com/office/drawing/2014/main" id="{2D1AFA6B-C352-8EA0-2A1E-7B7A531C3F69}"/>
              </a:ext>
            </a:extLst>
          </p:cNvPr>
          <p:cNvSpPr txBox="1"/>
          <p:nvPr/>
        </p:nvSpPr>
        <p:spPr>
          <a:xfrm>
            <a:off x="7507079" y="2459587"/>
            <a:ext cx="2238058" cy="23775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en-GB" sz="1000" kern="1200">
                <a:solidFill>
                  <a:schemeClr val="tx1"/>
                </a:solidFill>
                <a:latin typeface="Arial"/>
                <a:ea typeface="+mn-ea"/>
                <a:cs typeface="Arial"/>
              </a:rPr>
              <a:t>Works and trains under the supervision of a suitably qualified person. This could be a pharmacy registrant or another appropriately qualified or experienced individual. See the </a:t>
            </a:r>
            <a:endParaRPr lang="en-US" sz="950">
              <a:solidFill>
                <a:schemeClr val="tx1"/>
              </a:solidFill>
              <a:latin typeface="Arial"/>
              <a:cs typeface="Arial"/>
            </a:endParaRPr>
          </a:p>
          <a:p>
            <a:pPr algn="l"/>
            <a:r>
              <a:rPr lang="en-GB" sz="1000" kern="1200">
                <a:solidFill>
                  <a:srgbClr val="0000FF"/>
                </a:solidFill>
                <a:latin typeface="Arial"/>
                <a:cs typeface="Arial"/>
                <a:hlinkClick r:id="rId16">
                  <a:extLst>
                    <a:ext uri="{A12FA001-AC4F-418D-AE19-62706E023703}">
                      <ahyp:hlinkClr xmlns:ahyp="http://schemas.microsoft.com/office/drawing/2018/hyperlinkcolor" val="tx"/>
                    </a:ext>
                  </a:extLst>
                </a:hlinkClick>
              </a:rPr>
              <a:t>Pharmacy Inspections | GPhC | Standards</a:t>
            </a:r>
            <a:endParaRPr lang="en-US" sz="1000">
              <a:solidFill>
                <a:srgbClr val="0000FF"/>
              </a:solidFill>
              <a:latin typeface="Arial"/>
              <a:cs typeface="Arial"/>
            </a:endParaRPr>
          </a:p>
          <a:p>
            <a:pPr algn="l"/>
            <a:endParaRPr lang="en-GB" sz="950" kern="1200">
              <a:solidFill>
                <a:srgbClr val="0000FF"/>
              </a:solidFill>
              <a:latin typeface="Arial"/>
              <a:ea typeface="+mn-ea"/>
              <a:cs typeface="Arial"/>
            </a:endParaRPr>
          </a:p>
          <a:p>
            <a:pPr algn="l" rtl="0"/>
            <a:r>
              <a:rPr lang="en-GB" sz="1000" kern="1200">
                <a:solidFill>
                  <a:schemeClr val="tx1"/>
                </a:solidFill>
                <a:latin typeface="Arial"/>
                <a:ea typeface="+mn-ea"/>
                <a:cs typeface="Arial"/>
              </a:rPr>
              <a:t>Follows specified practice/PCN</a:t>
            </a:r>
          </a:p>
          <a:p>
            <a:pPr algn="l"/>
            <a:endParaRPr lang="en-GB" sz="1000" kern="1200">
              <a:solidFill>
                <a:schemeClr val="tx1"/>
              </a:solidFill>
              <a:latin typeface="Arial"/>
              <a:ea typeface="+mn-ea"/>
              <a:cs typeface="Arial"/>
            </a:endParaRPr>
          </a:p>
          <a:p>
            <a:pPr algn="l" rtl="0"/>
            <a:r>
              <a:rPr lang="en-GB" sz="1000" kern="1200">
                <a:solidFill>
                  <a:schemeClr val="tx1"/>
                </a:solidFill>
                <a:latin typeface="Arial"/>
                <a:ea typeface="+mn-ea"/>
                <a:cs typeface="Arial"/>
              </a:rPr>
              <a:t>Guidelines and protocols</a:t>
            </a:r>
          </a:p>
          <a:p>
            <a:pPr algn="l" rtl="0"/>
            <a:endParaRPr lang="en-GB" sz="1000" kern="1200">
              <a:solidFill>
                <a:schemeClr val="tx1"/>
              </a:solidFill>
              <a:latin typeface="Arial"/>
              <a:ea typeface="+mn-ea"/>
              <a:cs typeface="Arial"/>
            </a:endParaRPr>
          </a:p>
          <a:p>
            <a:pPr algn="l"/>
            <a:r>
              <a:rPr lang="en-GB" sz="1000" kern="1200">
                <a:solidFill>
                  <a:schemeClr val="tx1"/>
                </a:solidFill>
                <a:latin typeface="Arial"/>
                <a:ea typeface="+mn-ea"/>
                <a:cs typeface="Arial"/>
              </a:rPr>
              <a:t>Has access to daily supervision from an appropriately trained supervisor.</a:t>
            </a:r>
            <a:endParaRPr lang="en-GB" sz="1000">
              <a:solidFill>
                <a:schemeClr val="tx1"/>
              </a:solidFill>
              <a:latin typeface="Arial"/>
              <a:ea typeface="+mn-ea"/>
              <a:cs typeface="Arial"/>
            </a:endParaRPr>
          </a:p>
        </p:txBody>
      </p:sp>
      <p:sp>
        <p:nvSpPr>
          <p:cNvPr id="29" name="TextBox 28">
            <a:extLst>
              <a:ext uri="{FF2B5EF4-FFF2-40B4-BE49-F238E27FC236}">
                <a16:creationId xmlns:a16="http://schemas.microsoft.com/office/drawing/2014/main" id="{97507C4F-221B-19BE-7FE3-3C3EBBC9B3AB}"/>
              </a:ext>
            </a:extLst>
          </p:cNvPr>
          <p:cNvSpPr txBox="1"/>
          <p:nvPr/>
        </p:nvSpPr>
        <p:spPr>
          <a:xfrm>
            <a:off x="10125012" y="1894603"/>
            <a:ext cx="172421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400">
                <a:solidFill>
                  <a:srgbClr val="000000"/>
                </a:solidFill>
                <a:latin typeface="Arial Black"/>
              </a:rPr>
              <a:t>Key roles and responsibilities</a:t>
            </a:r>
          </a:p>
        </p:txBody>
      </p:sp>
      <p:sp>
        <p:nvSpPr>
          <p:cNvPr id="33" name="TextBox 32">
            <a:extLst>
              <a:ext uri="{FF2B5EF4-FFF2-40B4-BE49-F238E27FC236}">
                <a16:creationId xmlns:a16="http://schemas.microsoft.com/office/drawing/2014/main" id="{D1BDE912-742B-0145-2AAB-9524D02A2A26}"/>
              </a:ext>
            </a:extLst>
          </p:cNvPr>
          <p:cNvSpPr txBox="1"/>
          <p:nvPr/>
        </p:nvSpPr>
        <p:spPr>
          <a:xfrm>
            <a:off x="9705371" y="2459587"/>
            <a:ext cx="2367325" cy="36317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lgn="l">
              <a:buFont typeface="Arial" panose="020B0604020202020204" pitchFamily="34" charset="0"/>
              <a:buChar char="•"/>
            </a:pPr>
            <a:r>
              <a:rPr lang="en-US" sz="1000">
                <a:solidFill>
                  <a:schemeClr val="tx1"/>
                </a:solidFill>
                <a:latin typeface="Arial"/>
              </a:rPr>
              <a:t>Oversee prescribing activity and ensure accurate information is entered onto the prescribing system and prescriptions generated efficiently and effectively.</a:t>
            </a:r>
            <a:endParaRPr lang="en-US">
              <a:solidFill>
                <a:schemeClr val="tx1"/>
              </a:solidFill>
            </a:endParaRPr>
          </a:p>
          <a:p>
            <a:pPr marL="171450" indent="-171450" algn="l">
              <a:buFont typeface="Arial" panose="020B0604020202020204" pitchFamily="34" charset="0"/>
              <a:buChar char="•"/>
            </a:pPr>
            <a:r>
              <a:rPr lang="en-US" sz="1000">
                <a:solidFill>
                  <a:schemeClr val="tx1"/>
                </a:solidFill>
                <a:latin typeface="Arial"/>
              </a:rPr>
              <a:t>Processing of clinical data related to prescriptions as appropriate according to clinical instructions.</a:t>
            </a:r>
            <a:endParaRPr lang="en-US" sz="1000">
              <a:solidFill>
                <a:schemeClr val="tx1"/>
              </a:solidFill>
              <a:latin typeface="Arial"/>
              <a:cs typeface="Arial"/>
            </a:endParaRPr>
          </a:p>
          <a:p>
            <a:pPr marL="171450" indent="-171450" algn="l">
              <a:buFont typeface="Arial" panose="020B0604020202020204" pitchFamily="34" charset="0"/>
              <a:buChar char="•"/>
            </a:pPr>
            <a:r>
              <a:rPr lang="en-US" sz="1000">
                <a:solidFill>
                  <a:schemeClr val="tx1"/>
                </a:solidFill>
                <a:latin typeface="Arial"/>
              </a:rPr>
              <a:t>To print and distribute prescriptions as appropriate according to clinical instructions.</a:t>
            </a:r>
            <a:endParaRPr lang="en-US" sz="1000">
              <a:solidFill>
                <a:schemeClr val="tx1"/>
              </a:solidFill>
              <a:latin typeface="Arial"/>
              <a:cs typeface="Arial"/>
            </a:endParaRPr>
          </a:p>
          <a:p>
            <a:pPr marL="171450" indent="-171450" algn="l">
              <a:buFont typeface="Arial" panose="020B0604020202020204" pitchFamily="34" charset="0"/>
              <a:buChar char="•"/>
            </a:pPr>
            <a:r>
              <a:rPr lang="en-US" sz="1000">
                <a:solidFill>
                  <a:schemeClr val="tx1"/>
                </a:solidFill>
                <a:latin typeface="Arial"/>
              </a:rPr>
              <a:t>To ensure safe storage of controlled drug prescriptions and pads (in accordance with Misuse of Drugs regulations).</a:t>
            </a:r>
            <a:endParaRPr lang="en-US" sz="1000">
              <a:solidFill>
                <a:schemeClr val="tx1"/>
              </a:solidFill>
              <a:latin typeface="Arial"/>
              <a:cs typeface="Arial"/>
            </a:endParaRPr>
          </a:p>
          <a:p>
            <a:pPr marL="171450" indent="-171450" algn="l">
              <a:buFont typeface="Arial" panose="020B0604020202020204" pitchFamily="34" charset="0"/>
              <a:buChar char="•"/>
            </a:pPr>
            <a:r>
              <a:rPr lang="en-US" sz="1000">
                <a:solidFill>
                  <a:schemeClr val="tx1"/>
                </a:solidFill>
                <a:latin typeface="Arial"/>
              </a:rPr>
              <a:t>Liaise with pharmacies and GPs and respond to prescribing queries.</a:t>
            </a:r>
            <a:endParaRPr lang="en-US" sz="1000">
              <a:solidFill>
                <a:schemeClr val="tx1"/>
              </a:solidFill>
              <a:latin typeface="Arial"/>
              <a:cs typeface="Arial"/>
            </a:endParaRPr>
          </a:p>
          <a:p>
            <a:pPr marL="171450" indent="-171450" algn="l">
              <a:buFont typeface="Arial" panose="020B0604020202020204" pitchFamily="34" charset="0"/>
              <a:buChar char="•"/>
            </a:pPr>
            <a:r>
              <a:rPr lang="en-US" sz="1000">
                <a:solidFill>
                  <a:schemeClr val="tx1"/>
                </a:solidFill>
                <a:latin typeface="Arial"/>
              </a:rPr>
              <a:t>Undertake administrative duties e.g., office diary co-ordination, dealing with routine correspondence and to develop and effective maintain record keeping system.</a:t>
            </a:r>
            <a:endParaRPr lang="en-US" sz="1000">
              <a:solidFill>
                <a:schemeClr val="tx1"/>
              </a:solidFill>
              <a:latin typeface="Arial"/>
              <a:cs typeface="Arial"/>
            </a:endParaRPr>
          </a:p>
        </p:txBody>
      </p:sp>
      <p:pic>
        <p:nvPicPr>
          <p:cNvPr id="10" name="Picture 9" descr="A pink checklist on a clipboard&#10;&#10;AI-generated content may be incorrect.">
            <a:extLst>
              <a:ext uri="{FF2B5EF4-FFF2-40B4-BE49-F238E27FC236}">
                <a16:creationId xmlns:a16="http://schemas.microsoft.com/office/drawing/2014/main" id="{CB542220-5C49-5E19-0942-04155AB10357}"/>
              </a:ext>
            </a:extLst>
          </p:cNvPr>
          <p:cNvPicPr>
            <a:picLocks noChangeAspect="1"/>
          </p:cNvPicPr>
          <p:nvPr/>
        </p:nvPicPr>
        <p:blipFill>
          <a:blip r:embed="rId17"/>
          <a:stretch>
            <a:fillRect/>
          </a:stretch>
        </p:blipFill>
        <p:spPr>
          <a:xfrm>
            <a:off x="10415838" y="1011154"/>
            <a:ext cx="704850" cy="704850"/>
          </a:xfrm>
          <a:prstGeom prst="rect">
            <a:avLst/>
          </a:prstGeom>
        </p:spPr>
      </p:pic>
      <p:sp>
        <p:nvSpPr>
          <p:cNvPr id="6" name="TextBox 5">
            <a:extLst>
              <a:ext uri="{FF2B5EF4-FFF2-40B4-BE49-F238E27FC236}">
                <a16:creationId xmlns:a16="http://schemas.microsoft.com/office/drawing/2014/main" id="{4F627B9A-D6BA-EB3E-4E0F-A4F3B855D77F}"/>
              </a:ext>
            </a:extLst>
          </p:cNvPr>
          <p:cNvSpPr txBox="1"/>
          <p:nvPr/>
        </p:nvSpPr>
        <p:spPr>
          <a:xfrm>
            <a:off x="5139754" y="5829489"/>
            <a:ext cx="2481098" cy="9005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lnSpc>
                <a:spcPts val="1283"/>
              </a:lnSpc>
            </a:pPr>
            <a:r>
              <a:rPr lang="en-US" sz="1000">
                <a:solidFill>
                  <a:srgbClr val="202C3A"/>
                </a:solidFill>
                <a:latin typeface="Arial"/>
                <a:cs typeface="Segoe UI"/>
              </a:rPr>
              <a:t>For apprenticeship opportunities contact Surrey Training Hub </a:t>
            </a:r>
            <a:r>
              <a:rPr lang="en-US" sz="1000" u="sng">
                <a:solidFill>
                  <a:srgbClr val="0000FF"/>
                </a:solidFill>
                <a:latin typeface="Arial"/>
                <a:cs typeface="Segoe UI"/>
                <a:hlinkClick r:id="rId18">
                  <a:extLst>
                    <a:ext uri="{A12FA001-AC4F-418D-AE19-62706E023703}">
                      <ahyp:hlinkClr xmlns:ahyp="http://schemas.microsoft.com/office/drawing/2018/hyperlinkcolor" val="tx"/>
                    </a:ext>
                  </a:extLst>
                </a:hlinkClick>
              </a:rPr>
              <a:t>Apprenticeships</a:t>
            </a:r>
            <a:r>
              <a:rPr lang="en-US" sz="1000">
                <a:solidFill>
                  <a:srgbClr val="0000FF"/>
                </a:solidFill>
                <a:latin typeface="Arial"/>
                <a:cs typeface="Segoe UI"/>
              </a:rPr>
              <a:t> </a:t>
            </a:r>
            <a:r>
              <a:rPr lang="en-US" sz="1000">
                <a:latin typeface="Arial"/>
                <a:cs typeface="Segoe UI"/>
              </a:rPr>
              <a:t>​​</a:t>
            </a:r>
          </a:p>
          <a:p>
            <a:pPr algn="l" rtl="0">
              <a:lnSpc>
                <a:spcPts val="1211"/>
              </a:lnSpc>
            </a:pPr>
            <a:endParaRPr lang="en-US" sz="1000">
              <a:latin typeface="Arial"/>
              <a:cs typeface="Segoe UI"/>
            </a:endParaRPr>
          </a:p>
          <a:p>
            <a:pPr algn="l" rtl="0">
              <a:lnSpc>
                <a:spcPts val="1283"/>
              </a:lnSpc>
            </a:pPr>
            <a:r>
              <a:rPr lang="en-US" sz="1000">
                <a:latin typeface="Arial"/>
                <a:cs typeface="Segoe UI"/>
              </a:rPr>
              <a:t>Find providers who offer this training</a:t>
            </a:r>
            <a:r>
              <a:rPr lang="en-US" sz="1000">
                <a:solidFill>
                  <a:srgbClr val="0070C0"/>
                </a:solidFill>
                <a:latin typeface="Arial"/>
                <a:cs typeface="Segoe UI"/>
              </a:rPr>
              <a:t>: </a:t>
            </a:r>
            <a:r>
              <a:rPr lang="en-US" sz="1000" u="sng">
                <a:solidFill>
                  <a:srgbClr val="0000FF"/>
                </a:solidFill>
                <a:latin typeface="Arial"/>
                <a:cs typeface="Segoe UI"/>
                <a:hlinkClick r:id="rId19">
                  <a:extLst>
                    <a:ext uri="{A12FA001-AC4F-418D-AE19-62706E023703}">
                      <ahyp:hlinkClr xmlns:ahyp="http://schemas.microsoft.com/office/drawing/2018/hyperlinkcolor" val="tx"/>
                    </a:ext>
                  </a:extLst>
                </a:hlinkClick>
              </a:rPr>
              <a:t>HERE</a:t>
            </a:r>
            <a:r>
              <a:rPr lang="en-US" sz="1000">
                <a:solidFill>
                  <a:srgbClr val="0000FF"/>
                </a:solidFill>
                <a:latin typeface="Arial"/>
                <a:cs typeface="Segoe UI"/>
              </a:rPr>
              <a:t> </a:t>
            </a:r>
          </a:p>
        </p:txBody>
      </p:sp>
      <p:sp>
        <p:nvSpPr>
          <p:cNvPr id="31" name="object 28">
            <a:extLst>
              <a:ext uri="{FF2B5EF4-FFF2-40B4-BE49-F238E27FC236}">
                <a16:creationId xmlns:a16="http://schemas.microsoft.com/office/drawing/2014/main" id="{62E03BBA-E1B9-F11E-D31F-9A95E4D54B44}"/>
              </a:ext>
            </a:extLst>
          </p:cNvPr>
          <p:cNvSpPr txBox="1"/>
          <p:nvPr/>
        </p:nvSpPr>
        <p:spPr>
          <a:xfrm>
            <a:off x="60324" y="3268379"/>
            <a:ext cx="2247445" cy="321242"/>
          </a:xfrm>
          <a:prstGeom prst="rect">
            <a:avLst/>
          </a:prstGeom>
          <a:solidFill>
            <a:srgbClr val="D9D9D9"/>
          </a:solidFill>
        </p:spPr>
        <p:txBody>
          <a:bodyPr vert="horz" wrap="square" lIns="0" tIns="13335" rIns="0" bIns="0" rtlCol="0" anchor="t">
            <a:spAutoFit/>
          </a:bodyPr>
          <a:lstStyle/>
          <a:p>
            <a:pPr marL="216000" marR="290195" algn="ctr"/>
            <a:r>
              <a:rPr lang="en-GB" sz="1000" b="1">
                <a:solidFill>
                  <a:srgbClr val="BF0378"/>
                </a:solidFill>
                <a:latin typeface="Arial"/>
                <a:cs typeface="Arial"/>
                <a:hlinkClick r:id="rId20" action="ppaction://hlinksldjump">
                  <a:extLst>
                    <a:ext uri="{A12FA001-AC4F-418D-AE19-62706E023703}">
                      <ahyp:hlinkClr xmlns:ahyp="http://schemas.microsoft.com/office/drawing/2018/hyperlinkcolor" val="tx"/>
                    </a:ext>
                  </a:extLst>
                </a:hlinkClick>
              </a:rPr>
              <a:t>General</a:t>
            </a:r>
            <a:r>
              <a:rPr lang="en-GB" sz="1000" b="1" spc="-40">
                <a:solidFill>
                  <a:srgbClr val="BF0378"/>
                </a:solidFill>
                <a:latin typeface="Arial"/>
                <a:cs typeface="Arial"/>
                <a:hlinkClick r:id="rId20" action="ppaction://hlinksldjump">
                  <a:extLst>
                    <a:ext uri="{A12FA001-AC4F-418D-AE19-62706E023703}">
                      <ahyp:hlinkClr xmlns:ahyp="http://schemas.microsoft.com/office/drawing/2018/hyperlinkcolor" val="tx"/>
                    </a:ext>
                  </a:extLst>
                </a:hlinkClick>
              </a:rPr>
              <a:t> </a:t>
            </a:r>
            <a:r>
              <a:rPr lang="en-GB" sz="1000" b="1" spc="-10">
                <a:solidFill>
                  <a:srgbClr val="BF0378"/>
                </a:solidFill>
                <a:latin typeface="Arial"/>
                <a:cs typeface="Arial"/>
                <a:hlinkClick r:id="rId20" action="ppaction://hlinksldjump">
                  <a:extLst>
                    <a:ext uri="{A12FA001-AC4F-418D-AE19-62706E023703}">
                      <ahyp:hlinkClr xmlns:ahyp="http://schemas.microsoft.com/office/drawing/2018/hyperlinkcolor" val="tx"/>
                    </a:ext>
                  </a:extLst>
                </a:hlinkClick>
              </a:rPr>
              <a:t>Practice </a:t>
            </a:r>
            <a:r>
              <a:rPr lang="en-GB" sz="1000" b="1">
                <a:solidFill>
                  <a:srgbClr val="BF0378"/>
                </a:solidFill>
                <a:latin typeface="Arial"/>
                <a:cs typeface="Arial"/>
                <a:hlinkClick r:id="rId20" action="ppaction://hlinksldjump">
                  <a:extLst>
                    <a:ext uri="{A12FA001-AC4F-418D-AE19-62706E023703}">
                      <ahyp:hlinkClr xmlns:ahyp="http://schemas.microsoft.com/office/drawing/2018/hyperlinkcolor" val="tx"/>
                    </a:ext>
                  </a:extLst>
                </a:hlinkClick>
              </a:rPr>
              <a:t>Assistant</a:t>
            </a:r>
            <a:r>
              <a:rPr lang="en-GB" sz="1000" b="1" spc="-60">
                <a:solidFill>
                  <a:srgbClr val="BF0378"/>
                </a:solidFill>
                <a:latin typeface="Arial"/>
                <a:cs typeface="Arial"/>
                <a:hlinkClick r:id="rId20" action="ppaction://hlinksldjump">
                  <a:extLst>
                    <a:ext uri="{A12FA001-AC4F-418D-AE19-62706E023703}">
                      <ahyp:hlinkClr xmlns:ahyp="http://schemas.microsoft.com/office/drawing/2018/hyperlinkcolor" val="tx"/>
                    </a:ext>
                  </a:extLst>
                </a:hlinkClick>
              </a:rPr>
              <a:t> </a:t>
            </a:r>
            <a:r>
              <a:rPr lang="en-GB" sz="1000" b="1" spc="-20">
                <a:solidFill>
                  <a:srgbClr val="BF0378"/>
                </a:solidFill>
                <a:latin typeface="Arial"/>
                <a:cs typeface="Arial"/>
                <a:hlinkClick r:id="rId20" action="ppaction://hlinksldjump">
                  <a:extLst>
                    <a:ext uri="{A12FA001-AC4F-418D-AE19-62706E023703}">
                      <ahyp:hlinkClr xmlns:ahyp="http://schemas.microsoft.com/office/drawing/2018/hyperlinkcolor" val="tx"/>
                    </a:ext>
                  </a:extLst>
                </a:hlinkClick>
              </a:rPr>
              <a:t>(GPA)</a:t>
            </a:r>
            <a:endParaRPr lang="en-GB" sz="1000">
              <a:solidFill>
                <a:srgbClr val="BF0378"/>
              </a:solidFill>
              <a:latin typeface="Arial"/>
              <a:cs typeface="Arial"/>
              <a:hlinkClick r:id="" action="ppaction://noaction">
                <a:extLst>
                  <a:ext uri="{A12FA001-AC4F-418D-AE19-62706E023703}">
                    <ahyp:hlinkClr xmlns:ahyp="http://schemas.microsoft.com/office/drawing/2018/hyperlinkcolor" val="tx"/>
                  </a:ext>
                </a:extLst>
              </a:hlinkClick>
            </a:endParaRPr>
          </a:p>
        </p:txBody>
      </p:sp>
      <p:sp>
        <p:nvSpPr>
          <p:cNvPr id="18" name="object 41">
            <a:extLst>
              <a:ext uri="{FF2B5EF4-FFF2-40B4-BE49-F238E27FC236}">
                <a16:creationId xmlns:a16="http://schemas.microsoft.com/office/drawing/2014/main" id="{4B8BDBF0-3C1B-27C0-A2AB-47B08491D1DD}"/>
              </a:ext>
            </a:extLst>
          </p:cNvPr>
          <p:cNvSpPr txBox="1"/>
          <p:nvPr/>
        </p:nvSpPr>
        <p:spPr>
          <a:xfrm>
            <a:off x="60324" y="3734338"/>
            <a:ext cx="2247445" cy="393698"/>
          </a:xfrm>
          <a:prstGeom prst="rect">
            <a:avLst/>
          </a:prstGeom>
          <a:solidFill>
            <a:srgbClr val="D9D9D9"/>
          </a:solidFill>
        </p:spPr>
        <p:txBody>
          <a:bodyPr vert="horz" wrap="square" lIns="0" tIns="85090" rIns="0" bIns="0" rtlCol="0" anchor="t">
            <a:spAutoFit/>
          </a:bodyPr>
          <a:lstStyle/>
          <a:p>
            <a:pPr algn="ctr">
              <a:lnSpc>
                <a:spcPct val="100000"/>
              </a:lnSpc>
            </a:pPr>
            <a:r>
              <a:rPr sz="1000" b="1" spc="-25">
                <a:solidFill>
                  <a:srgbClr val="BF0378"/>
                </a:solidFill>
                <a:latin typeface="Arial"/>
                <a:cs typeface="Arial"/>
                <a:hlinkClick r:id="rId21" action="ppaction://hlinksldjump">
                  <a:extLst>
                    <a:ext uri="{A12FA001-AC4F-418D-AE19-62706E023703}">
                      <ahyp:hlinkClr xmlns:ahyp="http://schemas.microsoft.com/office/drawing/2018/hyperlinkcolor" val="tx"/>
                    </a:ext>
                  </a:extLst>
                </a:hlinkClick>
              </a:rPr>
              <a:t>Pharmacy</a:t>
            </a:r>
            <a:r>
              <a:rPr sz="1000" b="1" spc="-30">
                <a:solidFill>
                  <a:srgbClr val="BF0378"/>
                </a:solidFill>
                <a:latin typeface="Arial"/>
                <a:cs typeface="Arial"/>
                <a:hlinkClick r:id="rId21" action="ppaction://hlinksldjump">
                  <a:extLst>
                    <a:ext uri="{A12FA001-AC4F-418D-AE19-62706E023703}">
                      <ahyp:hlinkClr xmlns:ahyp="http://schemas.microsoft.com/office/drawing/2018/hyperlinkcolor" val="tx"/>
                    </a:ext>
                  </a:extLst>
                </a:hlinkClick>
              </a:rPr>
              <a:t> </a:t>
            </a:r>
            <a:r>
              <a:rPr sz="1000" b="1" spc="-10">
                <a:solidFill>
                  <a:srgbClr val="BF0378"/>
                </a:solidFill>
                <a:latin typeface="Arial"/>
                <a:cs typeface="Arial"/>
                <a:hlinkClick r:id="rId21" action="ppaction://hlinksldjump">
                  <a:extLst>
                    <a:ext uri="{A12FA001-AC4F-418D-AE19-62706E023703}">
                      <ahyp:hlinkClr xmlns:ahyp="http://schemas.microsoft.com/office/drawing/2018/hyperlinkcolor" val="tx"/>
                    </a:ext>
                  </a:extLst>
                </a:hlinkClick>
              </a:rPr>
              <a:t>Technician</a:t>
            </a:r>
            <a:endParaRPr lang="en-GB" sz="1000" b="1" spc="-10">
              <a:solidFill>
                <a:srgbClr val="BF0378"/>
              </a:solidFill>
              <a:latin typeface="Arial"/>
              <a:cs typeface="Arial"/>
              <a:hlinkClick r:id="" action="ppaction://noaction">
                <a:extLst>
                  <a:ext uri="{A12FA001-AC4F-418D-AE19-62706E023703}">
                    <ahyp:hlinkClr xmlns:ahyp="http://schemas.microsoft.com/office/drawing/2018/hyperlinkcolor" val="tx"/>
                  </a:ext>
                </a:extLst>
              </a:hlinkClick>
            </a:endParaRPr>
          </a:p>
          <a:p>
            <a:pPr algn="ctr">
              <a:lnSpc>
                <a:spcPct val="100000"/>
              </a:lnSpc>
            </a:pPr>
            <a:endParaRPr sz="1000" b="1" spc="-10">
              <a:solidFill>
                <a:srgbClr val="BF0378"/>
              </a:solidFill>
              <a:latin typeface="Arial"/>
              <a:cs typeface="Arial"/>
              <a:hlinkClick r:id="" action="ppaction://noaction">
                <a:extLst>
                  <a:ext uri="{A12FA001-AC4F-418D-AE19-62706E023703}">
                    <ahyp:hlinkClr xmlns:ahyp="http://schemas.microsoft.com/office/drawing/2018/hyperlinkcolor" val="tx"/>
                  </a:ext>
                </a:extLst>
              </a:hlinkClick>
            </a:endParaRPr>
          </a:p>
        </p:txBody>
      </p:sp>
      <p:sp>
        <p:nvSpPr>
          <p:cNvPr id="21" name="TextBox 20">
            <a:extLst>
              <a:ext uri="{FF2B5EF4-FFF2-40B4-BE49-F238E27FC236}">
                <a16:creationId xmlns:a16="http://schemas.microsoft.com/office/drawing/2014/main" id="{8F356283-F930-E16C-ABE8-B01FC65D42A1}"/>
              </a:ext>
            </a:extLst>
          </p:cNvPr>
          <p:cNvSpPr txBox="1"/>
          <p:nvPr/>
        </p:nvSpPr>
        <p:spPr>
          <a:xfrm>
            <a:off x="2580226" y="2956358"/>
            <a:ext cx="2559528" cy="3926716"/>
          </a:xfrm>
          <a:prstGeom prst="rect">
            <a:avLst/>
          </a:prstGeom>
          <a:noFill/>
        </p:spPr>
        <p:txBody>
          <a:bodyPr wrap="square">
            <a:spAutoFit/>
          </a:bodyPr>
          <a:lstStyle/>
          <a:p>
            <a:pPr marL="12700" marR="5080" algn="l">
              <a:spcBef>
                <a:spcPts val="105"/>
              </a:spcBef>
            </a:pPr>
            <a:r>
              <a:rPr lang="en-GB" sz="1000" spc="-10">
                <a:solidFill>
                  <a:srgbClr val="202C3A"/>
                </a:solidFill>
                <a:latin typeface="Arial"/>
                <a:cs typeface="Arial"/>
                <a:hlinkClick r:id="rId22"/>
              </a:rPr>
              <a:t>Receptionists in Primary Care - Practice Index Training</a:t>
            </a:r>
            <a:r>
              <a:rPr lang="en-GB" sz="1000" spc="-10">
                <a:solidFill>
                  <a:srgbClr val="000000"/>
                </a:solidFill>
                <a:latin typeface="Arial"/>
                <a:cs typeface="Arial"/>
              </a:rPr>
              <a:t> include </a:t>
            </a:r>
            <a:r>
              <a:rPr lang="en-GB" sz="1000" spc="-10">
                <a:solidFill>
                  <a:schemeClr val="tx1"/>
                </a:solidFill>
                <a:latin typeface="Arial"/>
                <a:cs typeface="Arial"/>
              </a:rPr>
              <a:t>specific training courses in admin:</a:t>
            </a:r>
          </a:p>
          <a:p>
            <a:pPr marL="171450" indent="-171450">
              <a:buFont typeface="Arial" panose="020B0604020202020204" pitchFamily="34" charset="0"/>
              <a:buChar char="•"/>
            </a:pPr>
            <a:r>
              <a:rPr lang="en-GB" sz="1000"/>
              <a:t>The ‘Medicines Management Guide to Prescribing’ on the Surrey Prescribing Advisory Database (PAD) contains useful information including:</a:t>
            </a:r>
          </a:p>
          <a:p>
            <a:pPr marL="171450" indent="-171450">
              <a:buFont typeface="Arial" panose="020B0604020202020204" pitchFamily="34" charset="0"/>
              <a:buChar char="•"/>
            </a:pPr>
            <a:r>
              <a:rPr lang="en-GB" sz="1000"/>
              <a:t>Signposting (section 1) </a:t>
            </a:r>
          </a:p>
          <a:p>
            <a:pPr marL="171450" indent="-171450">
              <a:buFont typeface="Arial" panose="020B0604020202020204" pitchFamily="34" charset="0"/>
              <a:buChar char="•"/>
            </a:pPr>
            <a:r>
              <a:rPr lang="en-GB" sz="1000"/>
              <a:t>Guidance on general prescribing</a:t>
            </a:r>
          </a:p>
          <a:p>
            <a:r>
              <a:rPr lang="en-GB" sz="1000"/>
              <a:t>      situations and issues (section 3) -   </a:t>
            </a:r>
          </a:p>
          <a:p>
            <a:r>
              <a:rPr lang="en-GB" sz="1000">
                <a:solidFill>
                  <a:srgbClr val="0000FF"/>
                </a:solidFill>
                <a:hlinkClick r:id="rId23" tooltip="Original URL: https://surreyccg.res-systems.net/PAD/Guidelines/Detail/4401. Click or tap if you trust this link.">
                  <a:extLst>
                    <a:ext uri="{A12FA001-AC4F-418D-AE19-62706E023703}">
                      <ahyp:hlinkClr xmlns:ahyp="http://schemas.microsoft.com/office/drawing/2018/hyperlinkcolor" val="tx"/>
                    </a:ext>
                  </a:extLst>
                </a:hlinkClick>
              </a:rPr>
              <a:t>Guidelines:MedicinesManagement </a:t>
            </a:r>
          </a:p>
          <a:p>
            <a:r>
              <a:rPr lang="en-GB" sz="1000">
                <a:solidFill>
                  <a:srgbClr val="0000FF"/>
                </a:solidFill>
                <a:hlinkClick r:id="rId23" tooltip="Original URL: https://surreyccg.res-systems.net/PAD/Guidelines/Detail/4401. Click or tap if you trust this link.">
                  <a:extLst>
                    <a:ext uri="{A12FA001-AC4F-418D-AE19-62706E023703}">
                      <ahyp:hlinkClr xmlns:ahyp="http://schemas.microsoft.com/office/drawing/2018/hyperlinkcolor" val="tx"/>
                    </a:ext>
                  </a:extLst>
                </a:hlinkClick>
              </a:rPr>
              <a:t>Prescribing Guides</a:t>
            </a:r>
            <a:endParaRPr lang="en-GB" sz="1000"/>
          </a:p>
          <a:p>
            <a:pPr marL="171450" indent="-171450">
              <a:buFont typeface="Arial" panose="020B0604020202020204" pitchFamily="34" charset="0"/>
              <a:buChar char="•"/>
            </a:pPr>
            <a:r>
              <a:rPr lang="en-GB" sz="1000"/>
              <a:t>Prescribing situations and issues around </a:t>
            </a:r>
            <a:r>
              <a:rPr lang="en-GB" sz="1000" b="1"/>
              <a:t>processes</a:t>
            </a:r>
            <a:r>
              <a:rPr lang="en-GB" sz="1000"/>
              <a:t> (section 5) </a:t>
            </a:r>
          </a:p>
          <a:p>
            <a:r>
              <a:rPr lang="en-GB" sz="1000">
                <a:hlinkClick r:id="rId24" tooltip="Original URL: https://surreyccg.res-systems.net/PAD/Content/Documents/2/Section%205%20-%20Prescribing%20situations%20and%20issues%20(Processes)%20Oct%202023.pdf. Click or tap if you trust this link."/>
              </a:rPr>
              <a:t>Section 5 - Prescribing situations and issues (Processes) Oct 2023.pdf</a:t>
            </a:r>
            <a:endParaRPr lang="en-GB" sz="1000"/>
          </a:p>
          <a:p>
            <a:r>
              <a:rPr lang="en-GB" sz="1000"/>
              <a:t> </a:t>
            </a:r>
          </a:p>
          <a:p>
            <a:r>
              <a:rPr lang="en-GB" sz="1000"/>
              <a:t>The ‘Repeat Prescription Management Guidelines’ on the Surrey PAD includes guidance for writing a practice prescribing policy and guidance on repeat prescribing: </a:t>
            </a:r>
            <a:r>
              <a:rPr lang="en-GB" sz="1000">
                <a:hlinkClick r:id="rId25" tooltip="Original URL: https://surreyccg.res-systems.net/PAD/Guidelines/Detail/5198. Click or tap if you trust this link."/>
              </a:rPr>
              <a:t>Guidelines : Repeat Prescription Management</a:t>
            </a:r>
            <a:endParaRPr lang="en-GB" sz="1000"/>
          </a:p>
          <a:p>
            <a:pPr algn="l">
              <a:lnSpc>
                <a:spcPts val="1050"/>
              </a:lnSpc>
            </a:pPr>
            <a:endParaRPr lang="en-US" sz="1000" spc="-10">
              <a:solidFill>
                <a:schemeClr val="tx1"/>
              </a:solidFill>
              <a:latin typeface="Arial"/>
              <a:cs typeface="Arial"/>
            </a:endParaRPr>
          </a:p>
        </p:txBody>
      </p:sp>
      <p:sp>
        <p:nvSpPr>
          <p:cNvPr id="22" name="object 19">
            <a:extLst>
              <a:ext uri="{FF2B5EF4-FFF2-40B4-BE49-F238E27FC236}">
                <a16:creationId xmlns:a16="http://schemas.microsoft.com/office/drawing/2014/main" id="{1EB44BF9-01AD-8CF0-6150-2514336911C6}"/>
              </a:ext>
            </a:extLst>
          </p:cNvPr>
          <p:cNvSpPr txBox="1">
            <a:spLocks/>
          </p:cNvSpPr>
          <p:nvPr/>
        </p:nvSpPr>
        <p:spPr>
          <a:xfrm>
            <a:off x="8608421" y="105014"/>
            <a:ext cx="3356137" cy="538994"/>
          </a:xfrm>
          <a:prstGeom prst="rect">
            <a:avLst/>
          </a:prstGeom>
        </p:spPr>
        <p:txBody>
          <a:bodyPr vert="horz" wrap="square" lIns="0" tIns="40005" rIns="0" bIns="0" rtlCol="0">
            <a:spAutoFit/>
          </a:bodyPr>
          <a:lstStyle>
            <a:lvl1pPr>
              <a:defRPr sz="1800" b="1" i="0">
                <a:solidFill>
                  <a:srgbClr val="006FC0"/>
                </a:solidFill>
                <a:latin typeface="Arial"/>
                <a:ea typeface="+mj-ea"/>
                <a:cs typeface="Arial"/>
              </a:defRPr>
            </a:lvl1pPr>
          </a:lstStyle>
          <a:p>
            <a:pPr marL="12700" marR="5080" indent="191770" algn="r">
              <a:lnSpc>
                <a:spcPct val="90000"/>
              </a:lnSpc>
              <a:spcBef>
                <a:spcPts val="315"/>
              </a:spcBef>
            </a:pPr>
            <a:r>
              <a:rPr lang="en-GB">
                <a:hlinkClick r:id="rId7" action="ppaction://hlinksldjump"/>
              </a:rPr>
              <a:t>Non-Clinical Professionals Career Pathway</a:t>
            </a:r>
            <a:endParaRPr lang="en-GB" spc="-10"/>
          </a:p>
        </p:txBody>
      </p:sp>
      <p:sp>
        <p:nvSpPr>
          <p:cNvPr id="13" name="Call-out: Down Arrow 12">
            <a:extLst>
              <a:ext uri="{FF2B5EF4-FFF2-40B4-BE49-F238E27FC236}">
                <a16:creationId xmlns:a16="http://schemas.microsoft.com/office/drawing/2014/main" id="{8BCB86F5-25E7-20B0-82B6-44026B2324F6}"/>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2633472" y="2572511"/>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29" name="object 29"/>
          <p:cNvSpPr txBox="1"/>
          <p:nvPr/>
        </p:nvSpPr>
        <p:spPr>
          <a:xfrm>
            <a:off x="5128880" y="2565393"/>
            <a:ext cx="2355765" cy="3288721"/>
          </a:xfrm>
          <a:prstGeom prst="rect">
            <a:avLst/>
          </a:prstGeom>
        </p:spPr>
        <p:txBody>
          <a:bodyPr vert="horz" wrap="square" lIns="0" tIns="13335" rIns="0" bIns="0" rtlCol="0" anchor="t">
            <a:spAutoFit/>
          </a:bodyPr>
          <a:lstStyle/>
          <a:p>
            <a:pPr marL="30480" marR="22860" algn="l">
              <a:lnSpc>
                <a:spcPct val="100000"/>
              </a:lnSpc>
              <a:spcBef>
                <a:spcPts val="105"/>
              </a:spcBef>
            </a:pPr>
            <a:r>
              <a:rPr sz="1000" spc="-10" dirty="0">
                <a:solidFill>
                  <a:srgbClr val="1F2A2F"/>
                </a:solidFill>
                <a:latin typeface="Arial"/>
                <a:cs typeface="Arial"/>
              </a:rPr>
              <a:t>On-the-</a:t>
            </a:r>
            <a:r>
              <a:rPr sz="1000" dirty="0">
                <a:solidFill>
                  <a:srgbClr val="1F2A2F"/>
                </a:solidFill>
                <a:latin typeface="Arial"/>
                <a:cs typeface="Arial"/>
              </a:rPr>
              <a:t>job</a:t>
            </a:r>
            <a:r>
              <a:rPr lang="en-GB" sz="1000" dirty="0">
                <a:solidFill>
                  <a:srgbClr val="1F2A2F"/>
                </a:solidFill>
                <a:latin typeface="Arial"/>
                <a:cs typeface="Arial"/>
              </a:rPr>
              <a:t> GPA</a:t>
            </a:r>
            <a:r>
              <a:rPr sz="1000" spc="-65" dirty="0">
                <a:solidFill>
                  <a:srgbClr val="1F2A2F"/>
                </a:solidFill>
                <a:latin typeface="Arial"/>
                <a:cs typeface="Arial"/>
              </a:rPr>
              <a:t> </a:t>
            </a:r>
            <a:r>
              <a:rPr lang="en-GB" sz="1000" spc="-65" dirty="0">
                <a:solidFill>
                  <a:srgbClr val="1F2A2F"/>
                </a:solidFill>
                <a:latin typeface="Arial"/>
                <a:cs typeface="Arial"/>
              </a:rPr>
              <a:t>accredited training</a:t>
            </a:r>
            <a:r>
              <a:rPr sz="1000" spc="-25" dirty="0">
                <a:solidFill>
                  <a:srgbClr val="1F2A2F"/>
                </a:solidFill>
                <a:latin typeface="Arial"/>
                <a:cs typeface="Arial"/>
              </a:rPr>
              <a:t> </a:t>
            </a:r>
            <a:r>
              <a:rPr lang="en-GB" sz="1000" spc="-25" dirty="0">
                <a:solidFill>
                  <a:srgbClr val="1F2A2F"/>
                </a:solidFill>
                <a:latin typeface="Arial"/>
                <a:cs typeface="Arial"/>
              </a:rPr>
              <a:t>programme </a:t>
            </a:r>
            <a:r>
              <a:rPr sz="1000" dirty="0">
                <a:solidFill>
                  <a:srgbClr val="1F2A2F"/>
                </a:solidFill>
                <a:latin typeface="Arial"/>
                <a:cs typeface="Arial"/>
              </a:rPr>
              <a:t>in</a:t>
            </a:r>
            <a:r>
              <a:rPr sz="1000" spc="-15" dirty="0">
                <a:solidFill>
                  <a:srgbClr val="1F2A2F"/>
                </a:solidFill>
                <a:latin typeface="Arial"/>
                <a:cs typeface="Arial"/>
              </a:rPr>
              <a:t> </a:t>
            </a:r>
            <a:r>
              <a:rPr sz="1000" dirty="0">
                <a:solidFill>
                  <a:srgbClr val="1F2A2F"/>
                </a:solidFill>
                <a:latin typeface="Arial"/>
                <a:cs typeface="Arial"/>
              </a:rPr>
              <a:t>line</a:t>
            </a:r>
            <a:r>
              <a:rPr sz="1000" spc="-5" dirty="0">
                <a:solidFill>
                  <a:srgbClr val="1F2A2F"/>
                </a:solidFill>
                <a:latin typeface="Arial"/>
                <a:cs typeface="Arial"/>
              </a:rPr>
              <a:t> </a:t>
            </a:r>
            <a:r>
              <a:rPr sz="1000" dirty="0">
                <a:solidFill>
                  <a:srgbClr val="1F2A2F"/>
                </a:solidFill>
                <a:latin typeface="Arial"/>
                <a:cs typeface="Arial"/>
              </a:rPr>
              <a:t>with </a:t>
            </a:r>
            <a:r>
              <a:rPr sz="1000" spc="-25" dirty="0">
                <a:solidFill>
                  <a:srgbClr val="1F2A2F"/>
                </a:solidFill>
                <a:latin typeface="Arial"/>
                <a:cs typeface="Arial"/>
              </a:rPr>
              <a:t>the </a:t>
            </a:r>
            <a:r>
              <a:rPr sz="1000" dirty="0">
                <a:solidFill>
                  <a:srgbClr val="1F2A2F"/>
                </a:solidFill>
                <a:latin typeface="Arial"/>
                <a:cs typeface="Arial"/>
              </a:rPr>
              <a:t>DES</a:t>
            </a:r>
            <a:r>
              <a:rPr sz="1000" spc="-20" dirty="0">
                <a:solidFill>
                  <a:srgbClr val="1F2A2F"/>
                </a:solidFill>
                <a:latin typeface="Arial"/>
                <a:cs typeface="Arial"/>
              </a:rPr>
              <a:t> </a:t>
            </a:r>
            <a:r>
              <a:rPr sz="1000" dirty="0">
                <a:solidFill>
                  <a:srgbClr val="1F2A2F"/>
                </a:solidFill>
                <a:latin typeface="Arial"/>
                <a:cs typeface="Arial"/>
              </a:rPr>
              <a:t>role</a:t>
            </a:r>
            <a:r>
              <a:rPr sz="1000" spc="-35" dirty="0">
                <a:solidFill>
                  <a:srgbClr val="1F2A2F"/>
                </a:solidFill>
                <a:latin typeface="Arial"/>
                <a:cs typeface="Arial"/>
              </a:rPr>
              <a:t> </a:t>
            </a:r>
            <a:r>
              <a:rPr sz="1000" dirty="0">
                <a:solidFill>
                  <a:srgbClr val="1F2A2F"/>
                </a:solidFill>
                <a:latin typeface="Arial"/>
                <a:cs typeface="Arial"/>
              </a:rPr>
              <a:t>outline</a:t>
            </a:r>
            <a:r>
              <a:rPr sz="1000" spc="-30" dirty="0">
                <a:solidFill>
                  <a:srgbClr val="1F2A2F"/>
                </a:solidFill>
                <a:latin typeface="Arial"/>
                <a:cs typeface="Arial"/>
              </a:rPr>
              <a:t> </a:t>
            </a:r>
            <a:r>
              <a:rPr sz="1000" dirty="0">
                <a:solidFill>
                  <a:srgbClr val="1F2A2F"/>
                </a:solidFill>
                <a:latin typeface="Arial"/>
                <a:cs typeface="Arial"/>
              </a:rPr>
              <a:t>and</a:t>
            </a:r>
            <a:r>
              <a:rPr sz="1000" spc="-30" dirty="0">
                <a:solidFill>
                  <a:srgbClr val="0000FF"/>
                </a:solidFill>
                <a:latin typeface="Arial"/>
                <a:cs typeface="Arial"/>
              </a:rPr>
              <a:t> </a:t>
            </a:r>
            <a:r>
              <a:rPr lang="en-GB" sz="1000" dirty="0">
                <a:solidFill>
                  <a:srgbClr val="0000FF"/>
                </a:solidFill>
                <a:latin typeface="Arial"/>
                <a:cs typeface="Arial"/>
                <a:hlinkClick r:id="rId3">
                  <a:extLst>
                    <a:ext uri="{A12FA001-AC4F-418D-AE19-62706E023703}">
                      <ahyp:hlinkClr xmlns:ahyp="http://schemas.microsoft.com/office/drawing/2018/hyperlinkcolor" val="tx"/>
                    </a:ext>
                  </a:extLst>
                </a:hlinkClick>
              </a:rPr>
              <a:t>NHS National competency framework for GPAs</a:t>
            </a:r>
            <a:endParaRPr lang="en-GB" sz="1000" dirty="0">
              <a:solidFill>
                <a:srgbClr val="0000FF"/>
              </a:solidFill>
              <a:latin typeface="Arial"/>
              <a:cs typeface="Arial"/>
            </a:endParaRPr>
          </a:p>
          <a:p>
            <a:pPr marL="30480" marR="22860" algn="l">
              <a:lnSpc>
                <a:spcPct val="100000"/>
              </a:lnSpc>
              <a:spcBef>
                <a:spcPts val="105"/>
              </a:spcBef>
            </a:pPr>
            <a:endParaRPr lang="en-GB" sz="1000" dirty="0">
              <a:solidFill>
                <a:srgbClr val="1F2A2F"/>
              </a:solidFill>
              <a:latin typeface="Arial"/>
              <a:cs typeface="Arial"/>
            </a:endParaRPr>
          </a:p>
          <a:p>
            <a:pPr marL="30480" marR="22860" algn="l">
              <a:lnSpc>
                <a:spcPct val="100000"/>
              </a:lnSpc>
              <a:spcBef>
                <a:spcPts val="105"/>
              </a:spcBef>
            </a:pPr>
            <a:r>
              <a:rPr lang="en-GB" sz="1000" dirty="0">
                <a:solidFill>
                  <a:srgbClr val="1F2A2F"/>
                </a:solidFill>
                <a:latin typeface="Arial"/>
                <a:cs typeface="Arial"/>
              </a:rPr>
              <a:t>If interested in enrolling on the GPA programme please click </a:t>
            </a:r>
            <a:r>
              <a:rPr lang="en-GB" sz="1000" dirty="0">
                <a:solidFill>
                  <a:srgbClr val="0000FF"/>
                </a:solidFill>
                <a:latin typeface="Arial"/>
                <a:cs typeface="Arial"/>
                <a:hlinkClick r:id="rId4">
                  <a:extLst>
                    <a:ext uri="{A12FA001-AC4F-418D-AE19-62706E023703}">
                      <ahyp:hlinkClr xmlns:ahyp="http://schemas.microsoft.com/office/drawing/2018/hyperlinkcolor" val="tx"/>
                    </a:ext>
                  </a:extLst>
                </a:hlinkClick>
              </a:rPr>
              <a:t>GP-Assistant-Flyer.docx</a:t>
            </a:r>
            <a:endParaRPr lang="en-GB" sz="1000" u="sng" spc="-10" dirty="0">
              <a:solidFill>
                <a:srgbClr val="0000FF"/>
              </a:solidFill>
              <a:uFill>
                <a:solidFill>
                  <a:srgbClr val="1F5AA4"/>
                </a:solidFill>
              </a:uFill>
              <a:latin typeface="Arial"/>
              <a:cs typeface="Arial"/>
              <a:hlinkClick r:id="" action="ppaction://noaction">
                <a:extLst>
                  <a:ext uri="{A12FA001-AC4F-418D-AE19-62706E023703}">
                    <ahyp:hlinkClr xmlns:ahyp="http://schemas.microsoft.com/office/drawing/2018/hyperlinkcolor" val="tx"/>
                  </a:ext>
                </a:extLst>
              </a:hlinkClick>
            </a:endParaRPr>
          </a:p>
          <a:p>
            <a:pPr marL="30480" marR="22860" algn="l">
              <a:lnSpc>
                <a:spcPct val="100000"/>
              </a:lnSpc>
              <a:spcBef>
                <a:spcPts val="105"/>
              </a:spcBef>
            </a:pPr>
            <a:r>
              <a:rPr lang="en-GB" sz="1000" dirty="0">
                <a:solidFill>
                  <a:srgbClr val="1F2A2F"/>
                </a:solidFill>
                <a:latin typeface="Arial"/>
                <a:cs typeface="Arial"/>
              </a:rPr>
              <a:t>For advice and guidance on the </a:t>
            </a:r>
            <a:r>
              <a:rPr lang="en-GB" sz="1000" dirty="0">
                <a:solidFill>
                  <a:srgbClr val="202C3A"/>
                </a:solidFill>
                <a:latin typeface="Arial"/>
                <a:cs typeface="Arial"/>
              </a:rPr>
              <a:t>GPA</a:t>
            </a:r>
            <a:r>
              <a:rPr lang="en-GB" sz="1000" spc="-35" dirty="0">
                <a:solidFill>
                  <a:srgbClr val="202C3A"/>
                </a:solidFill>
                <a:latin typeface="Arial"/>
                <a:cs typeface="Arial"/>
              </a:rPr>
              <a:t> </a:t>
            </a:r>
            <a:r>
              <a:rPr lang="en-GB" sz="1000" dirty="0">
                <a:solidFill>
                  <a:srgbClr val="202C3A"/>
                </a:solidFill>
                <a:latin typeface="Arial"/>
                <a:cs typeface="Arial"/>
              </a:rPr>
              <a:t>accredited</a:t>
            </a:r>
            <a:r>
              <a:rPr lang="en-GB" sz="1000" spc="-45" dirty="0">
                <a:solidFill>
                  <a:srgbClr val="202C3A"/>
                </a:solidFill>
                <a:latin typeface="Arial"/>
                <a:cs typeface="Arial"/>
              </a:rPr>
              <a:t> </a:t>
            </a:r>
            <a:r>
              <a:rPr lang="en-GB" sz="1000" dirty="0">
                <a:solidFill>
                  <a:srgbClr val="202C3A"/>
                </a:solidFill>
                <a:latin typeface="Arial"/>
                <a:cs typeface="Arial"/>
              </a:rPr>
              <a:t>course</a:t>
            </a:r>
            <a:r>
              <a:rPr lang="en-GB" sz="1000" spc="-45" dirty="0">
                <a:solidFill>
                  <a:srgbClr val="202C3A"/>
                </a:solidFill>
                <a:latin typeface="Arial"/>
                <a:cs typeface="Arial"/>
              </a:rPr>
              <a:t> </a:t>
            </a:r>
            <a:r>
              <a:rPr lang="en-GB" sz="1000" spc="-10" dirty="0">
                <a:solidFill>
                  <a:srgbClr val="202C3A"/>
                </a:solidFill>
                <a:latin typeface="Arial"/>
                <a:cs typeface="Arial"/>
              </a:rPr>
              <a:t>contact</a:t>
            </a:r>
            <a:endParaRPr lang="en-GB" sz="1000" dirty="0">
              <a:latin typeface="Arial"/>
              <a:cs typeface="Arial"/>
            </a:endParaRPr>
          </a:p>
          <a:p>
            <a:pPr algn="l">
              <a:lnSpc>
                <a:spcPct val="100000"/>
              </a:lnSpc>
            </a:pPr>
            <a:r>
              <a:rPr lang="en-GB" sz="1000" dirty="0">
                <a:solidFill>
                  <a:srgbClr val="202C3A"/>
                </a:solidFill>
                <a:latin typeface="Arial"/>
                <a:cs typeface="Arial"/>
              </a:rPr>
              <a:t>Alexandria Dyer </a:t>
            </a:r>
            <a:r>
              <a:rPr lang="en-GB" sz="1000" dirty="0">
                <a:solidFill>
                  <a:srgbClr val="0000FF"/>
                </a:solidFill>
                <a:latin typeface="Arial"/>
                <a:cs typeface="Arial"/>
                <a:hlinkClick r:id="rId5">
                  <a:extLst>
                    <a:ext uri="{A12FA001-AC4F-418D-AE19-62706E023703}">
                      <ahyp:hlinkClr xmlns:ahyp="http://schemas.microsoft.com/office/drawing/2018/hyperlinkcolor" val="tx"/>
                    </a:ext>
                  </a:extLst>
                </a:hlinkClick>
              </a:rPr>
              <a:t>syheartlandsicb.surreytraininghub@nhs.net</a:t>
            </a:r>
            <a:endParaRPr lang="en-GB" sz="1000" dirty="0">
              <a:solidFill>
                <a:srgbClr val="0000FF"/>
              </a:solidFill>
              <a:latin typeface="Arial"/>
              <a:cs typeface="Arial"/>
            </a:endParaRPr>
          </a:p>
          <a:p>
            <a:pPr algn="l"/>
            <a:r>
              <a:rPr lang="en-US" sz="1000" dirty="0">
                <a:solidFill>
                  <a:srgbClr val="0000FF"/>
                </a:solidFill>
                <a:latin typeface="Arial"/>
                <a:cs typeface="Arial"/>
                <a:hlinkClick r:id="rId6">
                  <a:extLst>
                    <a:ext uri="{A12FA001-AC4F-418D-AE19-62706E023703}">
                      <ahyp:hlinkClr xmlns:ahyp="http://schemas.microsoft.com/office/drawing/2018/hyperlinkcolor" val="tx"/>
                    </a:ext>
                  </a:extLst>
                </a:hlinkClick>
              </a:rPr>
              <a:t>Care Certificate</a:t>
            </a:r>
            <a:r>
              <a:rPr lang="en-US" sz="1000" b="1" dirty="0">
                <a:solidFill>
                  <a:srgbClr val="0000FF"/>
                </a:solidFill>
                <a:latin typeface="Arial"/>
                <a:cs typeface="Arial"/>
              </a:rPr>
              <a:t> </a:t>
            </a:r>
            <a:r>
              <a:rPr lang="en-US" sz="1000" dirty="0">
                <a:solidFill>
                  <a:schemeClr val="tx1"/>
                </a:solidFill>
                <a:latin typeface="Arial"/>
                <a:cs typeface="Arial"/>
              </a:rPr>
              <a:t>(strongly recommended to build foundation learning for the duration of the programme)</a:t>
            </a:r>
            <a:endParaRPr lang="en-GB" sz="1000" dirty="0">
              <a:solidFill>
                <a:schemeClr val="tx1"/>
              </a:solidFill>
              <a:latin typeface="Arial"/>
              <a:cs typeface="Arial"/>
            </a:endParaRPr>
          </a:p>
          <a:p>
            <a:pPr algn="l"/>
            <a:r>
              <a:rPr lang="en-GB" sz="1000" spc="-10" dirty="0">
                <a:solidFill>
                  <a:srgbClr val="0000FF"/>
                </a:solidFill>
                <a:uFill>
                  <a:solidFill>
                    <a:srgbClr val="1F5AA4"/>
                  </a:solidFill>
                </a:uFill>
                <a:latin typeface="Arial"/>
                <a:cs typeface="Arial"/>
                <a:hlinkClick r:id="rId7"/>
              </a:rPr>
              <a:t>PMA Business Administration - GP Assistant Contextualised | Incorporating the Level 3 Apprenticeship Standard - PMA</a:t>
            </a:r>
            <a:endParaRPr lang="en-GB" sz="1000" dirty="0"/>
          </a:p>
          <a:p>
            <a:pPr marL="30480" marR="22860" algn="ctr">
              <a:spcBef>
                <a:spcPts val="105"/>
              </a:spcBef>
            </a:pPr>
            <a:endParaRPr sz="950" spc="-10" dirty="0">
              <a:solidFill>
                <a:schemeClr val="tx1"/>
              </a:solidFill>
              <a:latin typeface="Arial"/>
              <a:cs typeface="Arial"/>
              <a:hlinkClick r:id="" action="ppaction://noaction">
                <a:extLst>
                  <a:ext uri="{A12FA001-AC4F-418D-AE19-62706E023703}">
                    <ahyp:hlinkClr xmlns:ahyp="http://schemas.microsoft.com/office/drawing/2018/hyperlinkcolor" val="tx"/>
                  </a:ext>
                </a:extLst>
              </a:hlinkClick>
            </a:endParaRPr>
          </a:p>
        </p:txBody>
      </p:sp>
      <p:sp>
        <p:nvSpPr>
          <p:cNvPr id="30" name="object 30"/>
          <p:cNvSpPr txBox="1"/>
          <p:nvPr/>
        </p:nvSpPr>
        <p:spPr>
          <a:xfrm>
            <a:off x="2482925" y="2571504"/>
            <a:ext cx="2482524" cy="3881768"/>
          </a:xfrm>
          <a:prstGeom prst="rect">
            <a:avLst/>
          </a:prstGeom>
        </p:spPr>
        <p:txBody>
          <a:bodyPr vert="horz" wrap="square" lIns="0" tIns="13335" rIns="0" bIns="0" rtlCol="0" anchor="t">
            <a:spAutoFit/>
          </a:bodyPr>
          <a:lstStyle/>
          <a:p>
            <a:pPr marL="12700" marR="5080" algn="l">
              <a:lnSpc>
                <a:spcPct val="100000"/>
              </a:lnSpc>
              <a:spcBef>
                <a:spcPts val="105"/>
              </a:spcBef>
            </a:pPr>
            <a:r>
              <a:rPr sz="1000" dirty="0">
                <a:solidFill>
                  <a:srgbClr val="202C3A"/>
                </a:solidFill>
                <a:latin typeface="Arial"/>
                <a:cs typeface="Arial"/>
              </a:rPr>
              <a:t>Recommended</a:t>
            </a:r>
            <a:r>
              <a:rPr sz="1000" spc="-60" dirty="0">
                <a:solidFill>
                  <a:srgbClr val="202C3A"/>
                </a:solidFill>
                <a:latin typeface="Arial"/>
                <a:cs typeface="Arial"/>
              </a:rPr>
              <a:t> </a:t>
            </a:r>
            <a:r>
              <a:rPr sz="1000" dirty="0">
                <a:solidFill>
                  <a:srgbClr val="202C3A"/>
                </a:solidFill>
                <a:latin typeface="Arial"/>
                <a:cs typeface="Arial"/>
              </a:rPr>
              <a:t>1-year</a:t>
            </a:r>
            <a:r>
              <a:rPr sz="1000" spc="-50" dirty="0">
                <a:solidFill>
                  <a:srgbClr val="202C3A"/>
                </a:solidFill>
                <a:latin typeface="Arial"/>
                <a:cs typeface="Arial"/>
              </a:rPr>
              <a:t> </a:t>
            </a:r>
            <a:r>
              <a:rPr sz="1000" spc="-10" dirty="0">
                <a:solidFill>
                  <a:srgbClr val="202C3A"/>
                </a:solidFill>
                <a:latin typeface="Arial"/>
                <a:cs typeface="Arial"/>
              </a:rPr>
              <a:t>minimum </a:t>
            </a:r>
            <a:r>
              <a:rPr sz="1000" dirty="0">
                <a:solidFill>
                  <a:srgbClr val="202C3A"/>
                </a:solidFill>
                <a:latin typeface="Arial"/>
                <a:cs typeface="Arial"/>
              </a:rPr>
              <a:t>(reception</a:t>
            </a:r>
            <a:r>
              <a:rPr sz="1000" spc="-75" dirty="0">
                <a:solidFill>
                  <a:srgbClr val="202C3A"/>
                </a:solidFill>
                <a:latin typeface="Arial"/>
                <a:cs typeface="Arial"/>
              </a:rPr>
              <a:t> </a:t>
            </a:r>
            <a:r>
              <a:rPr sz="1000" dirty="0">
                <a:solidFill>
                  <a:srgbClr val="202C3A"/>
                </a:solidFill>
                <a:latin typeface="Arial"/>
                <a:cs typeface="Arial"/>
              </a:rPr>
              <a:t>experience</a:t>
            </a:r>
            <a:r>
              <a:rPr sz="1000" spc="-40" dirty="0">
                <a:solidFill>
                  <a:srgbClr val="202C3A"/>
                </a:solidFill>
                <a:latin typeface="Arial"/>
                <a:cs typeface="Arial"/>
              </a:rPr>
              <a:t> </a:t>
            </a:r>
            <a:r>
              <a:rPr sz="1000" spc="-25" dirty="0">
                <a:solidFill>
                  <a:srgbClr val="202C3A"/>
                </a:solidFill>
                <a:latin typeface="Arial"/>
                <a:cs typeface="Arial"/>
              </a:rPr>
              <a:t>or </a:t>
            </a:r>
            <a:r>
              <a:rPr sz="1000" dirty="0">
                <a:solidFill>
                  <a:srgbClr val="202C3A"/>
                </a:solidFill>
                <a:latin typeface="Arial"/>
                <a:cs typeface="Arial"/>
              </a:rPr>
              <a:t>equivalent</a:t>
            </a:r>
            <a:r>
              <a:rPr sz="1000" spc="-60" dirty="0">
                <a:solidFill>
                  <a:srgbClr val="202C3A"/>
                </a:solidFill>
                <a:latin typeface="Arial"/>
                <a:cs typeface="Arial"/>
              </a:rPr>
              <a:t> </a:t>
            </a:r>
            <a:r>
              <a:rPr sz="1000" spc="-10" dirty="0">
                <a:solidFill>
                  <a:srgbClr val="202C3A"/>
                </a:solidFill>
                <a:latin typeface="Arial"/>
                <a:cs typeface="Arial"/>
              </a:rPr>
              <a:t>experience)</a:t>
            </a:r>
            <a:endParaRPr lang="en-GB" sz="1000" spc="-10" dirty="0">
              <a:solidFill>
                <a:srgbClr val="202C3A"/>
              </a:solidFill>
              <a:latin typeface="Arial"/>
              <a:cs typeface="Arial"/>
            </a:endParaRPr>
          </a:p>
          <a:p>
            <a:pPr algn="l">
              <a:lnSpc>
                <a:spcPct val="100000"/>
              </a:lnSpc>
            </a:pPr>
            <a:r>
              <a:rPr lang="en-GB" sz="1000" dirty="0">
                <a:solidFill>
                  <a:srgbClr val="0000FF"/>
                </a:solidFill>
                <a:latin typeface="Arial"/>
                <a:cs typeface="Arial"/>
                <a:hlinkClick r:id="rId8">
                  <a:extLst>
                    <a:ext uri="{A12FA001-AC4F-418D-AE19-62706E023703}">
                      <ahyp:hlinkClr xmlns:ahyp="http://schemas.microsoft.com/office/drawing/2018/hyperlinkcolor" val="tx"/>
                    </a:ext>
                  </a:extLst>
                </a:hlinkClick>
              </a:rPr>
              <a:t>GPA FAQs</a:t>
            </a:r>
            <a:endParaRPr lang="en-GB" sz="1000" dirty="0">
              <a:solidFill>
                <a:srgbClr val="0000FF"/>
              </a:solidFill>
              <a:latin typeface="Arial"/>
              <a:cs typeface="Arial"/>
            </a:endParaRPr>
          </a:p>
          <a:p>
            <a:pPr algn="l">
              <a:lnSpc>
                <a:spcPct val="100000"/>
              </a:lnSpc>
            </a:pPr>
            <a:r>
              <a:rPr lang="en-GB" sz="1000" dirty="0">
                <a:solidFill>
                  <a:srgbClr val="0000FF"/>
                </a:solidFill>
                <a:latin typeface="Arial"/>
                <a:cs typeface="Arial"/>
                <a:hlinkClick r:id="rId9">
                  <a:extLst>
                    <a:ext uri="{A12FA001-AC4F-418D-AE19-62706E023703}">
                      <ahyp:hlinkClr xmlns:ahyp="http://schemas.microsoft.com/office/drawing/2018/hyperlinkcolor" val="tx"/>
                    </a:ext>
                  </a:extLst>
                </a:hlinkClick>
              </a:rPr>
              <a:t>GPA Job Description</a:t>
            </a:r>
          </a:p>
          <a:p>
            <a:pPr marL="12700" marR="5080" algn="l">
              <a:lnSpc>
                <a:spcPct val="100000"/>
              </a:lnSpc>
              <a:spcBef>
                <a:spcPts val="105"/>
              </a:spcBef>
            </a:pPr>
            <a:endParaRPr lang="en-US" sz="1000" spc="-10" dirty="0">
              <a:solidFill>
                <a:srgbClr val="202C3A"/>
              </a:solidFill>
              <a:latin typeface="Arial"/>
              <a:cs typeface="Arial"/>
            </a:endParaRPr>
          </a:p>
          <a:p>
            <a:pPr marL="12700" marR="5080" algn="l">
              <a:spcBef>
                <a:spcPts val="105"/>
              </a:spcBef>
            </a:pPr>
            <a:r>
              <a:rPr lang="en-GB" sz="1000" spc="-10" dirty="0">
                <a:solidFill>
                  <a:srgbClr val="202C3A"/>
                </a:solidFill>
                <a:latin typeface="Arial"/>
                <a:cs typeface="Arial"/>
                <a:hlinkClick r:id="rId10"/>
              </a:rPr>
              <a:t>Receptionists in Primary Care - Practice Index Training</a:t>
            </a:r>
            <a:r>
              <a:rPr lang="en-GB" sz="1000" dirty="0">
                <a:solidFill>
                  <a:srgbClr val="000000"/>
                </a:solidFill>
                <a:latin typeface="Arial"/>
                <a:cs typeface="Arial"/>
              </a:rPr>
              <a:t> include specific training courses in:</a:t>
            </a:r>
            <a:endParaRPr lang="en-GB" sz="1000" dirty="0">
              <a:latin typeface="Arial"/>
              <a:cs typeface="Arial"/>
            </a:endParaRPr>
          </a:p>
          <a:p>
            <a:pPr marL="171450" indent="-171450" algn="l">
              <a:spcBef>
                <a:spcPts val="800"/>
              </a:spcBef>
              <a:buFont typeface="Arial" panose="020B0604020202020204" pitchFamily="34" charset="0"/>
              <a:buChar char="•"/>
            </a:pPr>
            <a:r>
              <a:rPr sz="1000" dirty="0">
                <a:solidFill>
                  <a:srgbClr val="202C3A"/>
                </a:solidFill>
                <a:latin typeface="Arial"/>
                <a:cs typeface="Arial"/>
              </a:rPr>
              <a:t>Reception</a:t>
            </a:r>
            <a:r>
              <a:rPr sz="1000" spc="-40" dirty="0">
                <a:solidFill>
                  <a:srgbClr val="202C3A"/>
                </a:solidFill>
                <a:latin typeface="Arial"/>
                <a:cs typeface="Arial"/>
              </a:rPr>
              <a:t> </a:t>
            </a:r>
            <a:r>
              <a:rPr sz="1000" dirty="0">
                <a:solidFill>
                  <a:srgbClr val="202C3A"/>
                </a:solidFill>
                <a:latin typeface="Arial"/>
                <a:cs typeface="Arial"/>
              </a:rPr>
              <a:t>Master</a:t>
            </a:r>
            <a:r>
              <a:rPr sz="1000" spc="-50" dirty="0">
                <a:solidFill>
                  <a:srgbClr val="202C3A"/>
                </a:solidFill>
                <a:latin typeface="Arial"/>
                <a:cs typeface="Arial"/>
              </a:rPr>
              <a:t> </a:t>
            </a:r>
            <a:r>
              <a:rPr sz="1000" spc="-10" dirty="0">
                <a:solidFill>
                  <a:srgbClr val="202C3A"/>
                </a:solidFill>
                <a:latin typeface="Arial"/>
                <a:cs typeface="Arial"/>
              </a:rPr>
              <a:t>Classes</a:t>
            </a:r>
            <a:endParaRPr sz="1000" dirty="0">
              <a:latin typeface="Arial"/>
              <a:cs typeface="Arial"/>
            </a:endParaRPr>
          </a:p>
          <a:p>
            <a:pPr marL="171450" indent="-171450" algn="l">
              <a:spcBef>
                <a:spcPts val="795"/>
              </a:spcBef>
              <a:buFont typeface="Arial" panose="020B0604020202020204" pitchFamily="34" charset="0"/>
              <a:buChar char="•"/>
            </a:pPr>
            <a:r>
              <a:rPr sz="1000" dirty="0">
                <a:solidFill>
                  <a:srgbClr val="202C3A"/>
                </a:solidFill>
                <a:latin typeface="Arial"/>
                <a:cs typeface="Arial"/>
              </a:rPr>
              <a:t>Taking</a:t>
            </a:r>
            <a:r>
              <a:rPr sz="1000" spc="-45" dirty="0">
                <a:solidFill>
                  <a:srgbClr val="202C3A"/>
                </a:solidFill>
                <a:latin typeface="Arial"/>
                <a:cs typeface="Arial"/>
              </a:rPr>
              <a:t> </a:t>
            </a:r>
            <a:r>
              <a:rPr sz="1000" dirty="0">
                <a:solidFill>
                  <a:srgbClr val="202C3A"/>
                </a:solidFill>
                <a:latin typeface="Arial"/>
                <a:cs typeface="Arial"/>
              </a:rPr>
              <a:t>Control</a:t>
            </a:r>
            <a:r>
              <a:rPr sz="1000" spc="-30" dirty="0">
                <a:solidFill>
                  <a:srgbClr val="202C3A"/>
                </a:solidFill>
                <a:latin typeface="Arial"/>
                <a:cs typeface="Arial"/>
              </a:rPr>
              <a:t> </a:t>
            </a:r>
            <a:r>
              <a:rPr sz="1000" dirty="0">
                <a:solidFill>
                  <a:srgbClr val="202C3A"/>
                </a:solidFill>
                <a:latin typeface="Arial"/>
                <a:cs typeface="Arial"/>
              </a:rPr>
              <a:t>of</a:t>
            </a:r>
            <a:r>
              <a:rPr sz="1000" spc="-30" dirty="0">
                <a:solidFill>
                  <a:srgbClr val="202C3A"/>
                </a:solidFill>
                <a:latin typeface="Arial"/>
                <a:cs typeface="Arial"/>
              </a:rPr>
              <a:t> </a:t>
            </a:r>
            <a:r>
              <a:rPr sz="1000" spc="-25" dirty="0">
                <a:solidFill>
                  <a:srgbClr val="202C3A"/>
                </a:solidFill>
                <a:latin typeface="Arial"/>
                <a:cs typeface="Arial"/>
              </a:rPr>
              <a:t>the</a:t>
            </a:r>
            <a:endParaRPr sz="1000" dirty="0">
              <a:latin typeface="Arial"/>
              <a:cs typeface="Arial"/>
            </a:endParaRPr>
          </a:p>
          <a:p>
            <a:pPr marL="172085" indent="-171450" algn="l">
              <a:buFont typeface="Arial" panose="020B0604020202020204" pitchFamily="34" charset="0"/>
              <a:buChar char="•"/>
            </a:pPr>
            <a:r>
              <a:rPr sz="1000" dirty="0">
                <a:solidFill>
                  <a:srgbClr val="202C3A"/>
                </a:solidFill>
                <a:latin typeface="Arial"/>
                <a:cs typeface="Arial"/>
              </a:rPr>
              <a:t>Customer</a:t>
            </a:r>
            <a:r>
              <a:rPr sz="1000" spc="-50" dirty="0">
                <a:solidFill>
                  <a:srgbClr val="202C3A"/>
                </a:solidFill>
                <a:latin typeface="Arial"/>
                <a:cs typeface="Arial"/>
              </a:rPr>
              <a:t> </a:t>
            </a:r>
            <a:r>
              <a:rPr sz="1000" spc="-10" dirty="0">
                <a:solidFill>
                  <a:srgbClr val="202C3A"/>
                </a:solidFill>
                <a:latin typeface="Arial"/>
                <a:cs typeface="Arial"/>
              </a:rPr>
              <a:t>Conversation</a:t>
            </a:r>
            <a:endParaRPr lang="en-GB" sz="1000" spc="-10" dirty="0">
              <a:solidFill>
                <a:srgbClr val="202C3A"/>
              </a:solidFill>
              <a:latin typeface="Arial"/>
              <a:cs typeface="Arial"/>
            </a:endParaRPr>
          </a:p>
          <a:p>
            <a:pPr marL="172085" indent="-171450" algn="l">
              <a:buFont typeface="Arial" panose="020B0604020202020204" pitchFamily="34" charset="0"/>
              <a:buChar char="•"/>
            </a:pPr>
            <a:r>
              <a:rPr sz="1000" dirty="0">
                <a:solidFill>
                  <a:srgbClr val="202C3A"/>
                </a:solidFill>
                <a:latin typeface="Arial"/>
                <a:cs typeface="Arial"/>
              </a:rPr>
              <a:t>Conflict</a:t>
            </a:r>
            <a:r>
              <a:rPr sz="1000" spc="-45" dirty="0">
                <a:solidFill>
                  <a:srgbClr val="202C3A"/>
                </a:solidFill>
                <a:latin typeface="Arial"/>
                <a:cs typeface="Arial"/>
              </a:rPr>
              <a:t> </a:t>
            </a:r>
            <a:r>
              <a:rPr sz="1000" spc="-10" dirty="0">
                <a:solidFill>
                  <a:srgbClr val="202C3A"/>
                </a:solidFill>
                <a:latin typeface="Arial"/>
                <a:cs typeface="Arial"/>
              </a:rPr>
              <a:t>Resolution </a:t>
            </a:r>
            <a:endParaRPr lang="en-GB" sz="1000" spc="-10" dirty="0">
              <a:solidFill>
                <a:srgbClr val="202C3A"/>
              </a:solidFill>
              <a:latin typeface="Arial"/>
              <a:cs typeface="Arial"/>
            </a:endParaRPr>
          </a:p>
          <a:p>
            <a:pPr marL="172085" indent="-171450" algn="l">
              <a:buFont typeface="Arial" panose="020B0604020202020204" pitchFamily="34" charset="0"/>
              <a:buChar char="•"/>
            </a:pPr>
            <a:r>
              <a:rPr lang="en-US" sz="1000" dirty="0">
                <a:solidFill>
                  <a:srgbClr val="202C3A"/>
                </a:solidFill>
                <a:latin typeface="Arial"/>
                <a:cs typeface="Arial"/>
              </a:rPr>
              <a:t>Resolving</a:t>
            </a:r>
            <a:r>
              <a:rPr lang="en-US" sz="1000" spc="-50" dirty="0">
                <a:solidFill>
                  <a:srgbClr val="202C3A"/>
                </a:solidFill>
                <a:latin typeface="Arial"/>
                <a:cs typeface="Arial"/>
              </a:rPr>
              <a:t> </a:t>
            </a:r>
            <a:r>
              <a:rPr sz="1000" dirty="0">
                <a:solidFill>
                  <a:srgbClr val="202C3A"/>
                </a:solidFill>
                <a:latin typeface="Arial"/>
                <a:cs typeface="Arial"/>
              </a:rPr>
              <a:t>telephone</a:t>
            </a:r>
            <a:r>
              <a:rPr sz="1000" spc="-75" dirty="0">
                <a:solidFill>
                  <a:srgbClr val="202C3A"/>
                </a:solidFill>
                <a:latin typeface="Arial"/>
                <a:cs typeface="Arial"/>
              </a:rPr>
              <a:t> </a:t>
            </a:r>
            <a:r>
              <a:rPr sz="1000" spc="-10" dirty="0">
                <a:solidFill>
                  <a:srgbClr val="202C3A"/>
                </a:solidFill>
                <a:latin typeface="Arial"/>
                <a:cs typeface="Arial"/>
              </a:rPr>
              <a:t>conflict</a:t>
            </a:r>
            <a:endParaRPr lang="en-GB" sz="1000" spc="-10" dirty="0">
              <a:solidFill>
                <a:srgbClr val="202C3A"/>
              </a:solidFill>
              <a:latin typeface="Arial"/>
              <a:cs typeface="Arial"/>
            </a:endParaRPr>
          </a:p>
          <a:p>
            <a:pPr marL="172085" indent="-171450" algn="l">
              <a:buFont typeface="Arial" panose="020B0604020202020204" pitchFamily="34" charset="0"/>
              <a:buChar char="•"/>
            </a:pPr>
            <a:r>
              <a:rPr sz="1000" dirty="0">
                <a:solidFill>
                  <a:srgbClr val="202C3A"/>
                </a:solidFill>
                <a:latin typeface="Arial"/>
                <a:cs typeface="Arial"/>
              </a:rPr>
              <a:t>Telephone</a:t>
            </a:r>
            <a:r>
              <a:rPr sz="1000" spc="-65" dirty="0">
                <a:solidFill>
                  <a:srgbClr val="202C3A"/>
                </a:solidFill>
                <a:latin typeface="Arial"/>
                <a:cs typeface="Arial"/>
              </a:rPr>
              <a:t> </a:t>
            </a:r>
            <a:r>
              <a:rPr sz="1000" spc="-10" dirty="0">
                <a:solidFill>
                  <a:srgbClr val="202C3A"/>
                </a:solidFill>
                <a:latin typeface="Arial"/>
                <a:cs typeface="Arial"/>
              </a:rPr>
              <a:t>Signposting</a:t>
            </a:r>
            <a:r>
              <a:rPr lang="en-GB" sz="1000" spc="-10" dirty="0">
                <a:solidFill>
                  <a:srgbClr val="202C3A"/>
                </a:solidFill>
                <a:latin typeface="Arial"/>
                <a:cs typeface="Arial"/>
              </a:rPr>
              <a:t> </a:t>
            </a:r>
            <a:r>
              <a:rPr sz="1000" dirty="0">
                <a:solidFill>
                  <a:srgbClr val="202C3A"/>
                </a:solidFill>
                <a:latin typeface="Arial"/>
                <a:cs typeface="Arial"/>
              </a:rPr>
              <a:t>and</a:t>
            </a:r>
            <a:r>
              <a:rPr sz="1000" spc="-10" dirty="0">
                <a:solidFill>
                  <a:srgbClr val="202C3A"/>
                </a:solidFill>
                <a:latin typeface="Arial"/>
                <a:cs typeface="Arial"/>
              </a:rPr>
              <a:t> </a:t>
            </a:r>
            <a:r>
              <a:rPr sz="1000" dirty="0">
                <a:solidFill>
                  <a:srgbClr val="202C3A"/>
                </a:solidFill>
                <a:latin typeface="Arial"/>
                <a:cs typeface="Arial"/>
              </a:rPr>
              <a:t>Triage</a:t>
            </a:r>
            <a:r>
              <a:rPr sz="1000" spc="-20" dirty="0">
                <a:solidFill>
                  <a:srgbClr val="202C3A"/>
                </a:solidFill>
                <a:latin typeface="Arial"/>
                <a:cs typeface="Arial"/>
              </a:rPr>
              <a:t> </a:t>
            </a:r>
            <a:r>
              <a:rPr sz="1000" dirty="0">
                <a:solidFill>
                  <a:srgbClr val="202C3A"/>
                </a:solidFill>
                <a:latin typeface="Arial"/>
                <a:cs typeface="Arial"/>
              </a:rPr>
              <a:t>for</a:t>
            </a:r>
            <a:r>
              <a:rPr sz="1000" spc="-40" dirty="0">
                <a:solidFill>
                  <a:srgbClr val="202C3A"/>
                </a:solidFill>
                <a:latin typeface="Arial"/>
                <a:cs typeface="Arial"/>
              </a:rPr>
              <a:t> </a:t>
            </a:r>
            <a:r>
              <a:rPr sz="1000" spc="-10" dirty="0">
                <a:solidFill>
                  <a:srgbClr val="202C3A"/>
                </a:solidFill>
                <a:latin typeface="Arial"/>
                <a:cs typeface="Arial"/>
              </a:rPr>
              <a:t>Receptionists</a:t>
            </a:r>
            <a:r>
              <a:rPr lang="en-GB" sz="1000" spc="-10" dirty="0">
                <a:solidFill>
                  <a:srgbClr val="202C3A"/>
                </a:solidFill>
                <a:latin typeface="Arial"/>
                <a:cs typeface="Arial"/>
              </a:rPr>
              <a:t> </a:t>
            </a:r>
            <a:r>
              <a:rPr sz="1000" dirty="0">
                <a:solidFill>
                  <a:srgbClr val="202C3A"/>
                </a:solidFill>
                <a:latin typeface="Arial"/>
                <a:cs typeface="Arial"/>
              </a:rPr>
              <a:t>and</a:t>
            </a:r>
            <a:r>
              <a:rPr sz="1000" spc="-35" dirty="0">
                <a:solidFill>
                  <a:srgbClr val="202C3A"/>
                </a:solidFill>
                <a:latin typeface="Arial"/>
                <a:cs typeface="Arial"/>
              </a:rPr>
              <a:t> </a:t>
            </a:r>
            <a:r>
              <a:rPr sz="1000" spc="-10" dirty="0">
                <a:solidFill>
                  <a:srgbClr val="202C3A"/>
                </a:solidFill>
                <a:latin typeface="Arial"/>
                <a:cs typeface="Arial"/>
              </a:rPr>
              <a:t>HCSWs</a:t>
            </a:r>
            <a:endParaRPr lang="en-GB" sz="1000" spc="-10" dirty="0">
              <a:solidFill>
                <a:srgbClr val="202C3A"/>
              </a:solidFill>
              <a:latin typeface="Arial"/>
              <a:cs typeface="Arial"/>
            </a:endParaRPr>
          </a:p>
          <a:p>
            <a:pPr marL="172085" indent="-171450" algn="l">
              <a:buFont typeface="Arial" panose="020B0604020202020204" pitchFamily="34" charset="0"/>
              <a:buChar char="•"/>
            </a:pPr>
            <a:r>
              <a:rPr sz="1000" dirty="0">
                <a:solidFill>
                  <a:srgbClr val="202C3A"/>
                </a:solidFill>
                <a:latin typeface="Arial"/>
                <a:cs typeface="Arial"/>
              </a:rPr>
              <a:t>Understanding</a:t>
            </a:r>
            <a:r>
              <a:rPr sz="1000" spc="-75" dirty="0">
                <a:solidFill>
                  <a:srgbClr val="202C3A"/>
                </a:solidFill>
                <a:latin typeface="Arial"/>
                <a:cs typeface="Arial"/>
              </a:rPr>
              <a:t> </a:t>
            </a:r>
            <a:r>
              <a:rPr sz="1000" spc="-10" dirty="0">
                <a:solidFill>
                  <a:srgbClr val="202C3A"/>
                </a:solidFill>
                <a:latin typeface="Arial"/>
                <a:cs typeface="Arial"/>
              </a:rPr>
              <a:t>Investigations</a:t>
            </a:r>
            <a:endParaRPr lang="en-GB" sz="1000" spc="-10" dirty="0">
              <a:solidFill>
                <a:srgbClr val="202C3A"/>
              </a:solidFill>
              <a:latin typeface="Arial"/>
              <a:cs typeface="Arial"/>
            </a:endParaRPr>
          </a:p>
          <a:p>
            <a:pPr marL="172085" indent="-171450" algn="l">
              <a:buFont typeface="Arial" panose="020B0604020202020204" pitchFamily="34" charset="0"/>
              <a:buChar char="•"/>
            </a:pPr>
            <a:r>
              <a:rPr lang="en-GB" sz="1000" spc="-10" dirty="0">
                <a:solidFill>
                  <a:srgbClr val="202C3A"/>
                </a:solidFill>
                <a:latin typeface="Arial"/>
                <a:cs typeface="Arial"/>
              </a:rPr>
              <a:t>Vitamin B12 Injection technique training</a:t>
            </a:r>
          </a:p>
          <a:p>
            <a:pPr algn="l"/>
            <a:endParaRPr lang="en-US" sz="1000" spc="-10" dirty="0">
              <a:solidFill>
                <a:schemeClr val="tx1"/>
              </a:solidFill>
              <a:latin typeface="Arial"/>
              <a:cs typeface="Arial"/>
            </a:endParaRPr>
          </a:p>
          <a:p>
            <a:pPr algn="l"/>
            <a:r>
              <a:rPr lang="en-US" sz="1000" spc="-10" dirty="0">
                <a:solidFill>
                  <a:schemeClr val="tx1"/>
                </a:solidFill>
                <a:latin typeface="Arial"/>
                <a:cs typeface="Arial"/>
              </a:rPr>
              <a:t>Training can also be accessed through the </a:t>
            </a:r>
            <a:r>
              <a:rPr lang="en-US" sz="1000" spc="-10" dirty="0">
                <a:solidFill>
                  <a:schemeClr val="tx1"/>
                </a:solidFill>
                <a:latin typeface="Arial"/>
                <a:cs typeface="Arial"/>
                <a:hlinkClick r:id="rId11"/>
              </a:rPr>
              <a:t>LMC</a:t>
            </a:r>
            <a:endParaRPr lang="en-US" sz="1000" spc="-10" dirty="0">
              <a:solidFill>
                <a:schemeClr val="tx1"/>
              </a:solidFill>
              <a:latin typeface="Arial"/>
              <a:cs typeface="Arial"/>
            </a:endParaRPr>
          </a:p>
          <a:p>
            <a:pPr algn="l"/>
            <a:r>
              <a:rPr lang="en-GB" sz="1000" dirty="0">
                <a:solidFill>
                  <a:schemeClr val="tx1"/>
                </a:solidFill>
                <a:latin typeface="Arial"/>
                <a:cs typeface="Arial"/>
              </a:rPr>
              <a:t>You can also see the </a:t>
            </a:r>
            <a:r>
              <a:rPr lang="en-GB" sz="1000" dirty="0">
                <a:solidFill>
                  <a:schemeClr val="tx1"/>
                </a:solidFill>
                <a:latin typeface="Arial"/>
                <a:cs typeface="Arial"/>
                <a:hlinkClick r:id="rId12" action="ppaction://hlinksldjump"/>
              </a:rPr>
              <a:t>Phlebotomist</a:t>
            </a:r>
            <a:r>
              <a:rPr lang="en-GB" sz="1000" dirty="0">
                <a:solidFill>
                  <a:schemeClr val="tx1"/>
                </a:solidFill>
                <a:latin typeface="Arial"/>
                <a:cs typeface="Arial"/>
              </a:rPr>
              <a:t> page</a:t>
            </a:r>
          </a:p>
          <a:p>
            <a:pPr algn="l"/>
            <a:endParaRPr lang="en-GB" sz="1100" dirty="0">
              <a:solidFill>
                <a:srgbClr val="0000FF"/>
              </a:solidFill>
              <a:latin typeface="Arial"/>
              <a:cs typeface="Arial"/>
            </a:endParaRPr>
          </a:p>
          <a:p>
            <a:pPr marL="103505" marR="95250" algn="ctr">
              <a:lnSpc>
                <a:spcPct val="160900"/>
              </a:lnSpc>
              <a:spcBef>
                <a:spcPts val="5"/>
              </a:spcBef>
            </a:pPr>
            <a:endParaRPr lang="en-GB" sz="1100" dirty="0">
              <a:latin typeface="Arial"/>
              <a:cs typeface="Arial"/>
            </a:endParaRPr>
          </a:p>
        </p:txBody>
      </p:sp>
      <p:sp>
        <p:nvSpPr>
          <p:cNvPr id="31" name="object 31"/>
          <p:cNvSpPr txBox="1"/>
          <p:nvPr/>
        </p:nvSpPr>
        <p:spPr>
          <a:xfrm>
            <a:off x="9766115" y="2555969"/>
            <a:ext cx="2344403" cy="3327193"/>
          </a:xfrm>
          <a:prstGeom prst="rect">
            <a:avLst/>
          </a:prstGeom>
        </p:spPr>
        <p:txBody>
          <a:bodyPr vert="horz" wrap="square" lIns="0" tIns="13335" rIns="0" bIns="0" rtlCol="0" anchor="t">
            <a:spAutoFit/>
          </a:bodyPr>
          <a:lstStyle/>
          <a:p>
            <a:pPr marL="171450" marR="88900" indent="-171450" algn="l">
              <a:lnSpc>
                <a:spcPct val="100000"/>
              </a:lnSpc>
              <a:buFont typeface="Arial" panose="020B0604020202020204" pitchFamily="34" charset="0"/>
              <a:buChar char="•"/>
            </a:pPr>
            <a:r>
              <a:rPr sz="1100" dirty="0">
                <a:solidFill>
                  <a:schemeClr val="tx1"/>
                </a:solidFill>
                <a:latin typeface="Arial"/>
                <a:cs typeface="Arial"/>
              </a:rPr>
              <a:t>Arranges</a:t>
            </a:r>
            <a:r>
              <a:rPr sz="1100" spc="-75" dirty="0">
                <a:solidFill>
                  <a:schemeClr val="tx1"/>
                </a:solidFill>
                <a:latin typeface="Arial"/>
                <a:cs typeface="Arial"/>
              </a:rPr>
              <a:t> </a:t>
            </a:r>
            <a:r>
              <a:rPr sz="1100" dirty="0">
                <a:solidFill>
                  <a:schemeClr val="tx1"/>
                </a:solidFill>
                <a:latin typeface="Arial"/>
                <a:cs typeface="Arial"/>
              </a:rPr>
              <a:t>clinical</a:t>
            </a:r>
            <a:r>
              <a:rPr sz="1100" spc="-40" dirty="0">
                <a:solidFill>
                  <a:schemeClr val="tx1"/>
                </a:solidFill>
                <a:latin typeface="Arial"/>
                <a:cs typeface="Arial"/>
              </a:rPr>
              <a:t> </a:t>
            </a:r>
            <a:r>
              <a:rPr sz="1100" spc="-10" dirty="0">
                <a:solidFill>
                  <a:schemeClr val="tx1"/>
                </a:solidFill>
                <a:latin typeface="Arial"/>
                <a:cs typeface="Arial"/>
              </a:rPr>
              <a:t>support: </a:t>
            </a:r>
            <a:r>
              <a:rPr sz="1000" dirty="0">
                <a:solidFill>
                  <a:schemeClr val="tx1"/>
                </a:solidFill>
                <a:latin typeface="Arial"/>
                <a:cs typeface="Arial"/>
              </a:rPr>
              <a:t>referrals,</a:t>
            </a:r>
            <a:r>
              <a:rPr sz="1000" spc="-60" dirty="0">
                <a:solidFill>
                  <a:schemeClr val="tx1"/>
                </a:solidFill>
                <a:latin typeface="Arial"/>
                <a:cs typeface="Arial"/>
              </a:rPr>
              <a:t> </a:t>
            </a:r>
            <a:r>
              <a:rPr sz="1000" dirty="0">
                <a:solidFill>
                  <a:schemeClr val="tx1"/>
                </a:solidFill>
                <a:latin typeface="Arial"/>
                <a:cs typeface="Arial"/>
              </a:rPr>
              <a:t>tests</a:t>
            </a:r>
            <a:r>
              <a:rPr sz="1000" spc="-25" dirty="0">
                <a:solidFill>
                  <a:schemeClr val="tx1"/>
                </a:solidFill>
                <a:latin typeface="Arial"/>
                <a:cs typeface="Arial"/>
              </a:rPr>
              <a:t> </a:t>
            </a:r>
            <a:r>
              <a:rPr sz="1000" dirty="0">
                <a:solidFill>
                  <a:schemeClr val="tx1"/>
                </a:solidFill>
                <a:latin typeface="Arial"/>
                <a:cs typeface="Arial"/>
              </a:rPr>
              <a:t>and </a:t>
            </a:r>
            <a:r>
              <a:rPr sz="1000" spc="-10" dirty="0">
                <a:solidFill>
                  <a:schemeClr val="tx1"/>
                </a:solidFill>
                <a:latin typeface="Arial"/>
                <a:cs typeface="Arial"/>
              </a:rPr>
              <a:t>follow-</a:t>
            </a:r>
            <a:r>
              <a:rPr sz="1000" spc="-25" dirty="0">
                <a:solidFill>
                  <a:schemeClr val="tx1"/>
                </a:solidFill>
                <a:latin typeface="Arial"/>
                <a:cs typeface="Arial"/>
              </a:rPr>
              <a:t>ups</a:t>
            </a:r>
            <a:endParaRPr lang="en-GB" sz="1000" spc="-25" dirty="0">
              <a:solidFill>
                <a:schemeClr val="tx1"/>
              </a:solidFill>
              <a:latin typeface="Arial"/>
              <a:cs typeface="Arial"/>
            </a:endParaRPr>
          </a:p>
          <a:p>
            <a:pPr marL="171450" marR="88900" indent="-171450" algn="l">
              <a:lnSpc>
                <a:spcPct val="100000"/>
              </a:lnSpc>
              <a:buFont typeface="Arial" panose="020B0604020202020204" pitchFamily="34" charset="0"/>
              <a:buChar char="•"/>
            </a:pPr>
            <a:r>
              <a:rPr sz="1000" dirty="0">
                <a:solidFill>
                  <a:schemeClr val="tx1"/>
                </a:solidFill>
                <a:latin typeface="Arial"/>
                <a:cs typeface="Arial"/>
              </a:rPr>
              <a:t>Conducts</a:t>
            </a:r>
            <a:r>
              <a:rPr sz="1000" spc="-60" dirty="0">
                <a:solidFill>
                  <a:schemeClr val="tx1"/>
                </a:solidFill>
                <a:latin typeface="Arial"/>
                <a:cs typeface="Arial"/>
              </a:rPr>
              <a:t> </a:t>
            </a:r>
            <a:r>
              <a:rPr sz="1000" dirty="0">
                <a:solidFill>
                  <a:schemeClr val="tx1"/>
                </a:solidFill>
                <a:latin typeface="Arial"/>
                <a:cs typeface="Arial"/>
              </a:rPr>
              <a:t>simple</a:t>
            </a:r>
            <a:r>
              <a:rPr sz="1000" spc="-40" dirty="0">
                <a:solidFill>
                  <a:schemeClr val="tx1"/>
                </a:solidFill>
                <a:latin typeface="Arial"/>
                <a:cs typeface="Arial"/>
              </a:rPr>
              <a:t> </a:t>
            </a:r>
            <a:r>
              <a:rPr sz="1000" spc="-10" dirty="0">
                <a:solidFill>
                  <a:schemeClr val="tx1"/>
                </a:solidFill>
                <a:latin typeface="Arial"/>
                <a:cs typeface="Arial"/>
              </a:rPr>
              <a:t>clinical observations</a:t>
            </a:r>
            <a:endParaRPr sz="1000" dirty="0">
              <a:solidFill>
                <a:schemeClr val="tx1"/>
              </a:solidFill>
              <a:latin typeface="Arial"/>
              <a:cs typeface="Arial"/>
            </a:endParaRPr>
          </a:p>
          <a:p>
            <a:pPr marL="171450" indent="-171450" algn="l">
              <a:lnSpc>
                <a:spcPct val="100000"/>
              </a:lnSpc>
              <a:buFont typeface="Arial" panose="020B0604020202020204" pitchFamily="34" charset="0"/>
              <a:buChar char="•"/>
            </a:pPr>
            <a:r>
              <a:rPr sz="1000" dirty="0">
                <a:solidFill>
                  <a:schemeClr val="tx1"/>
                </a:solidFill>
                <a:latin typeface="Arial"/>
                <a:cs typeface="Arial"/>
              </a:rPr>
              <a:t>Provides</a:t>
            </a:r>
            <a:r>
              <a:rPr sz="1000" spc="-60" dirty="0">
                <a:solidFill>
                  <a:schemeClr val="tx1"/>
                </a:solidFill>
                <a:latin typeface="Arial"/>
                <a:cs typeface="Arial"/>
              </a:rPr>
              <a:t> </a:t>
            </a:r>
            <a:r>
              <a:rPr sz="1000" dirty="0">
                <a:solidFill>
                  <a:schemeClr val="tx1"/>
                </a:solidFill>
                <a:latin typeface="Arial"/>
                <a:cs typeface="Arial"/>
              </a:rPr>
              <a:t>administrative</a:t>
            </a:r>
            <a:r>
              <a:rPr sz="1000" spc="-70" dirty="0">
                <a:solidFill>
                  <a:schemeClr val="tx1"/>
                </a:solidFill>
                <a:latin typeface="Arial"/>
                <a:cs typeface="Arial"/>
              </a:rPr>
              <a:t> </a:t>
            </a:r>
            <a:r>
              <a:rPr sz="1000" spc="-10" dirty="0">
                <a:solidFill>
                  <a:schemeClr val="tx1"/>
                </a:solidFill>
                <a:latin typeface="Arial"/>
                <a:cs typeface="Arial"/>
              </a:rPr>
              <a:t>support:</a:t>
            </a:r>
            <a:endParaRPr lang="en-GB" sz="1000" spc="-10" dirty="0">
              <a:solidFill>
                <a:schemeClr val="tx1"/>
              </a:solidFill>
              <a:latin typeface="Arial"/>
              <a:cs typeface="Arial"/>
            </a:endParaRPr>
          </a:p>
          <a:p>
            <a:pPr algn="l">
              <a:lnSpc>
                <a:spcPct val="100000"/>
              </a:lnSpc>
            </a:pPr>
            <a:r>
              <a:rPr lang="en-GB" sz="1000" spc="-10" dirty="0">
                <a:solidFill>
                  <a:schemeClr val="tx1"/>
                </a:solidFill>
                <a:latin typeface="Arial"/>
                <a:cs typeface="Arial"/>
              </a:rPr>
              <a:t>     </a:t>
            </a:r>
            <a:r>
              <a:rPr lang="en-GB" sz="1000" dirty="0">
                <a:solidFill>
                  <a:schemeClr val="tx1"/>
                </a:solidFill>
                <a:latin typeface="Arial"/>
                <a:cs typeface="Arial"/>
              </a:rPr>
              <a:t>l</a:t>
            </a:r>
            <a:r>
              <a:rPr sz="1000" dirty="0" err="1">
                <a:solidFill>
                  <a:schemeClr val="tx1"/>
                </a:solidFill>
                <a:latin typeface="Arial"/>
                <a:cs typeface="Arial"/>
              </a:rPr>
              <a:t>etters</a:t>
            </a:r>
            <a:r>
              <a:rPr sz="1000" dirty="0">
                <a:solidFill>
                  <a:schemeClr val="tx1"/>
                </a:solidFill>
                <a:latin typeface="Arial"/>
                <a:cs typeface="Arial"/>
              </a:rPr>
              <a:t>,</a:t>
            </a:r>
            <a:r>
              <a:rPr sz="1000" spc="-65" dirty="0">
                <a:solidFill>
                  <a:schemeClr val="tx1"/>
                </a:solidFill>
                <a:latin typeface="Arial"/>
                <a:cs typeface="Arial"/>
              </a:rPr>
              <a:t> </a:t>
            </a:r>
            <a:r>
              <a:rPr sz="1000" dirty="0">
                <a:solidFill>
                  <a:schemeClr val="tx1"/>
                </a:solidFill>
                <a:latin typeface="Arial"/>
                <a:cs typeface="Arial"/>
              </a:rPr>
              <a:t>completing</a:t>
            </a:r>
            <a:r>
              <a:rPr sz="1000" spc="-30" dirty="0">
                <a:solidFill>
                  <a:schemeClr val="tx1"/>
                </a:solidFill>
                <a:latin typeface="Arial"/>
                <a:cs typeface="Arial"/>
              </a:rPr>
              <a:t> </a:t>
            </a:r>
            <a:r>
              <a:rPr sz="1000" spc="-20" dirty="0">
                <a:solidFill>
                  <a:schemeClr val="tx1"/>
                </a:solidFill>
                <a:latin typeface="Arial"/>
                <a:cs typeface="Arial"/>
              </a:rPr>
              <a:t>forms </a:t>
            </a:r>
            <a:r>
              <a:rPr sz="1000" dirty="0">
                <a:solidFill>
                  <a:schemeClr val="tx1"/>
                </a:solidFill>
                <a:latin typeface="Arial"/>
                <a:cs typeface="Arial"/>
              </a:rPr>
              <a:t>for</a:t>
            </a:r>
            <a:r>
              <a:rPr sz="1000" spc="-35" dirty="0">
                <a:solidFill>
                  <a:schemeClr val="tx1"/>
                </a:solidFill>
                <a:latin typeface="Arial"/>
                <a:cs typeface="Arial"/>
              </a:rPr>
              <a:t> </a:t>
            </a:r>
            <a:r>
              <a:rPr sz="1000" dirty="0">
                <a:solidFill>
                  <a:schemeClr val="tx1"/>
                </a:solidFill>
                <a:latin typeface="Arial"/>
                <a:cs typeface="Arial"/>
              </a:rPr>
              <a:t>GPs</a:t>
            </a:r>
            <a:endParaRPr lang="en-GB" sz="1000" dirty="0">
              <a:solidFill>
                <a:schemeClr val="tx1"/>
              </a:solidFill>
              <a:latin typeface="Arial"/>
              <a:cs typeface="Arial"/>
            </a:endParaRPr>
          </a:p>
          <a:p>
            <a:pPr algn="l">
              <a:lnSpc>
                <a:spcPct val="100000"/>
              </a:lnSpc>
            </a:pPr>
            <a:r>
              <a:rPr lang="en-GB" sz="1000" spc="-10" dirty="0">
                <a:solidFill>
                  <a:schemeClr val="tx1"/>
                </a:solidFill>
                <a:latin typeface="Arial"/>
                <a:cs typeface="Arial"/>
              </a:rPr>
              <a:t>    </a:t>
            </a:r>
            <a:r>
              <a:rPr sz="1000" spc="-10" dirty="0">
                <a:solidFill>
                  <a:schemeClr val="tx1"/>
                </a:solidFill>
                <a:latin typeface="Arial"/>
                <a:cs typeface="Arial"/>
              </a:rPr>
              <a:t> </a:t>
            </a:r>
            <a:r>
              <a:rPr sz="1000" dirty="0">
                <a:solidFill>
                  <a:schemeClr val="tx1"/>
                </a:solidFill>
                <a:latin typeface="Arial"/>
                <a:cs typeface="Arial"/>
              </a:rPr>
              <a:t>to</a:t>
            </a:r>
            <a:r>
              <a:rPr lang="en-GB" sz="1000" dirty="0">
                <a:solidFill>
                  <a:schemeClr val="tx1"/>
                </a:solidFill>
                <a:latin typeface="Arial"/>
                <a:cs typeface="Arial"/>
              </a:rPr>
              <a:t> </a:t>
            </a:r>
            <a:r>
              <a:rPr sz="1000" spc="-20" dirty="0">
                <a:solidFill>
                  <a:schemeClr val="tx1"/>
                </a:solidFill>
                <a:latin typeface="Arial"/>
                <a:cs typeface="Arial"/>
              </a:rPr>
              <a:t>sign</a:t>
            </a:r>
            <a:endParaRPr lang="en-GB" sz="1000" spc="-20" dirty="0">
              <a:solidFill>
                <a:schemeClr val="tx1"/>
              </a:solidFill>
              <a:latin typeface="Arial"/>
              <a:cs typeface="Arial"/>
            </a:endParaRPr>
          </a:p>
          <a:p>
            <a:pPr marL="171450" indent="-171450" algn="l">
              <a:lnSpc>
                <a:spcPct val="100000"/>
              </a:lnSpc>
              <a:buFont typeface="Arial" panose="020B0604020202020204" pitchFamily="34" charset="0"/>
              <a:buChar char="•"/>
            </a:pPr>
            <a:r>
              <a:rPr sz="1000" dirty="0">
                <a:solidFill>
                  <a:schemeClr val="tx1"/>
                </a:solidFill>
                <a:latin typeface="Arial"/>
                <a:cs typeface="Arial"/>
              </a:rPr>
              <a:t>Explains</a:t>
            </a:r>
            <a:r>
              <a:rPr sz="1000" spc="-15" dirty="0">
                <a:solidFill>
                  <a:schemeClr val="tx1"/>
                </a:solidFill>
                <a:latin typeface="Arial"/>
                <a:cs typeface="Arial"/>
              </a:rPr>
              <a:t> </a:t>
            </a:r>
            <a:r>
              <a:rPr sz="1000" dirty="0">
                <a:solidFill>
                  <a:schemeClr val="tx1"/>
                </a:solidFill>
                <a:latin typeface="Arial"/>
                <a:cs typeface="Arial"/>
              </a:rPr>
              <a:t>procedures</a:t>
            </a:r>
            <a:r>
              <a:rPr sz="1000" spc="-65" dirty="0">
                <a:solidFill>
                  <a:schemeClr val="tx1"/>
                </a:solidFill>
                <a:latin typeface="Arial"/>
                <a:cs typeface="Arial"/>
              </a:rPr>
              <a:t> </a:t>
            </a:r>
            <a:r>
              <a:rPr sz="1000" dirty="0">
                <a:solidFill>
                  <a:schemeClr val="tx1"/>
                </a:solidFill>
                <a:latin typeface="Arial"/>
                <a:cs typeface="Arial"/>
              </a:rPr>
              <a:t>to</a:t>
            </a:r>
            <a:r>
              <a:rPr sz="1000" spc="-50" dirty="0">
                <a:solidFill>
                  <a:schemeClr val="tx1"/>
                </a:solidFill>
                <a:latin typeface="Arial"/>
                <a:cs typeface="Arial"/>
              </a:rPr>
              <a:t> </a:t>
            </a:r>
            <a:r>
              <a:rPr sz="1000" spc="-10" dirty="0">
                <a:solidFill>
                  <a:schemeClr val="tx1"/>
                </a:solidFill>
                <a:latin typeface="Arial"/>
                <a:cs typeface="Arial"/>
              </a:rPr>
              <a:t>patients</a:t>
            </a:r>
            <a:endParaRPr lang="en-GB" sz="1000" spc="-10" dirty="0">
              <a:solidFill>
                <a:schemeClr val="tx1"/>
              </a:solidFill>
              <a:latin typeface="Arial"/>
              <a:cs typeface="Arial"/>
            </a:endParaRPr>
          </a:p>
          <a:p>
            <a:pPr marL="171450" indent="-171450" algn="l">
              <a:buFont typeface="Arial" panose="020B0604020202020204" pitchFamily="34" charset="0"/>
              <a:buChar char="•"/>
            </a:pPr>
            <a:r>
              <a:rPr lang="en-US" sz="1000" dirty="0">
                <a:solidFill>
                  <a:srgbClr val="212529"/>
                </a:solidFill>
                <a:latin typeface="Arial"/>
              </a:rPr>
              <a:t>Once you have gained relevant skill and experience you can work towards a HCA role, you may be able to progress to taking your </a:t>
            </a:r>
            <a:r>
              <a:rPr lang="en-US" sz="1000" dirty="0">
                <a:solidFill>
                  <a:srgbClr val="212529"/>
                </a:solidFill>
                <a:latin typeface="Arial"/>
                <a:cs typeface="Arial"/>
                <a:hlinkClick r:id="rId13"/>
              </a:rPr>
              <a:t>First Steps | Professional services | Royal College of Nursing</a:t>
            </a:r>
            <a:r>
              <a:rPr lang="en-US" sz="1000" dirty="0">
                <a:solidFill>
                  <a:srgbClr val="212529"/>
                </a:solidFill>
                <a:latin typeface="Arial"/>
                <a:cs typeface="Arial"/>
              </a:rPr>
              <a:t> </a:t>
            </a:r>
            <a:r>
              <a:rPr lang="en-US" sz="1000" dirty="0">
                <a:solidFill>
                  <a:srgbClr val="212529"/>
                </a:solidFill>
                <a:latin typeface="Arial"/>
              </a:rPr>
              <a:t>which involves more  duties and responsibilities. After a further period of time, you may be able to train as a </a:t>
            </a:r>
            <a:r>
              <a:rPr lang="en-US" sz="1000" u="sng" dirty="0">
                <a:solidFill>
                  <a:srgbClr val="0000FF"/>
                </a:solidFill>
                <a:latin typeface="Arial"/>
                <a:cs typeface="Segoe UI"/>
                <a:hlinkClick r:id="rId14"/>
              </a:rPr>
              <a:t>Nursing Associate </a:t>
            </a:r>
            <a:r>
              <a:rPr lang="en-US" sz="1000" dirty="0">
                <a:solidFill>
                  <a:srgbClr val="212529"/>
                </a:solidFill>
                <a:latin typeface="Arial"/>
              </a:rPr>
              <a:t>and later on train to be a </a:t>
            </a:r>
            <a:r>
              <a:rPr lang="en-US" sz="1000" u="sng" dirty="0">
                <a:solidFill>
                  <a:srgbClr val="0000FF"/>
                </a:solidFill>
                <a:latin typeface="Arial"/>
                <a:cs typeface="Segoe UI"/>
                <a:hlinkClick r:id="rId15"/>
              </a:rPr>
              <a:t>registered Nurse</a:t>
            </a:r>
            <a:r>
              <a:rPr lang="en-US" sz="1000" dirty="0">
                <a:solidFill>
                  <a:srgbClr val="212529"/>
                </a:solidFill>
                <a:latin typeface="Arial"/>
              </a:rPr>
              <a:t>. </a:t>
            </a:r>
            <a:endParaRPr lang="en-GB" sz="1000" dirty="0"/>
          </a:p>
          <a:p>
            <a:pPr marL="171450" indent="-171450" algn="l">
              <a:lnSpc>
                <a:spcPct val="100000"/>
              </a:lnSpc>
              <a:buFont typeface="Arial" panose="020B0604020202020204" pitchFamily="34" charset="0"/>
              <a:buChar char="•"/>
            </a:pPr>
            <a:endParaRPr lang="en-GB" sz="1000" spc="-10" dirty="0">
              <a:solidFill>
                <a:schemeClr val="tx1"/>
              </a:solidFill>
              <a:latin typeface="Arial"/>
              <a:cs typeface="Arial"/>
            </a:endParaRPr>
          </a:p>
          <a:p>
            <a:pPr algn="l">
              <a:lnSpc>
                <a:spcPct val="100000"/>
              </a:lnSpc>
              <a:spcBef>
                <a:spcPts val="795"/>
              </a:spcBef>
            </a:pPr>
            <a:endParaRPr lang="en-GB" sz="1000" dirty="0">
              <a:latin typeface="Arial"/>
              <a:cs typeface="Arial"/>
            </a:endParaRPr>
          </a:p>
          <a:p>
            <a:pPr algn="ctr">
              <a:lnSpc>
                <a:spcPct val="100000"/>
              </a:lnSpc>
              <a:spcBef>
                <a:spcPts val="795"/>
              </a:spcBef>
            </a:pPr>
            <a:endParaRPr sz="1100" dirty="0">
              <a:latin typeface="Arial"/>
              <a:cs typeface="Arial"/>
            </a:endParaRPr>
          </a:p>
        </p:txBody>
      </p:sp>
      <p:sp>
        <p:nvSpPr>
          <p:cNvPr id="32" name="object 32"/>
          <p:cNvSpPr txBox="1"/>
          <p:nvPr/>
        </p:nvSpPr>
        <p:spPr>
          <a:xfrm>
            <a:off x="7637399" y="2579630"/>
            <a:ext cx="2068830" cy="2378215"/>
          </a:xfrm>
          <a:prstGeom prst="rect">
            <a:avLst/>
          </a:prstGeom>
        </p:spPr>
        <p:txBody>
          <a:bodyPr vert="horz" wrap="square" lIns="0" tIns="13335" rIns="0" bIns="0" rtlCol="0" anchor="t">
            <a:spAutoFit/>
          </a:bodyPr>
          <a:lstStyle/>
          <a:p>
            <a:pPr marL="12700" marR="5080" indent="-635" algn="l">
              <a:spcBef>
                <a:spcPts val="105"/>
              </a:spcBef>
            </a:pPr>
            <a:r>
              <a:rPr sz="1100" dirty="0">
                <a:solidFill>
                  <a:srgbClr val="1F2A2F"/>
                </a:solidFill>
                <a:latin typeface="Arial"/>
                <a:cs typeface="Arial"/>
              </a:rPr>
              <a:t>On-</a:t>
            </a:r>
            <a:r>
              <a:rPr sz="1100" spc="-10" dirty="0">
                <a:solidFill>
                  <a:srgbClr val="1F2A2F"/>
                </a:solidFill>
                <a:latin typeface="Arial"/>
                <a:cs typeface="Arial"/>
              </a:rPr>
              <a:t>the-</a:t>
            </a:r>
            <a:r>
              <a:rPr sz="1100" dirty="0">
                <a:solidFill>
                  <a:srgbClr val="1F2A2F"/>
                </a:solidFill>
                <a:latin typeface="Arial"/>
                <a:cs typeface="Arial"/>
              </a:rPr>
              <a:t>job</a:t>
            </a:r>
            <a:r>
              <a:rPr sz="1100" spc="-60" dirty="0">
                <a:solidFill>
                  <a:srgbClr val="1F2A2F"/>
                </a:solidFill>
                <a:latin typeface="Arial"/>
                <a:cs typeface="Arial"/>
              </a:rPr>
              <a:t> </a:t>
            </a:r>
            <a:r>
              <a:rPr sz="1100" dirty="0">
                <a:solidFill>
                  <a:srgbClr val="1F2A2F"/>
                </a:solidFill>
                <a:latin typeface="Arial"/>
                <a:cs typeface="Arial"/>
              </a:rPr>
              <a:t>training</a:t>
            </a:r>
            <a:r>
              <a:rPr sz="1100" spc="-15" dirty="0">
                <a:solidFill>
                  <a:srgbClr val="1F2A2F"/>
                </a:solidFill>
                <a:latin typeface="Arial"/>
                <a:cs typeface="Arial"/>
              </a:rPr>
              <a:t> </a:t>
            </a:r>
            <a:r>
              <a:rPr sz="1100" spc="-25" dirty="0">
                <a:solidFill>
                  <a:srgbClr val="1F2A2F"/>
                </a:solidFill>
                <a:latin typeface="Arial"/>
                <a:cs typeface="Arial"/>
              </a:rPr>
              <a:t>and </a:t>
            </a:r>
            <a:r>
              <a:rPr sz="1000" dirty="0">
                <a:solidFill>
                  <a:srgbClr val="1F2A2F"/>
                </a:solidFill>
                <a:latin typeface="Arial"/>
                <a:cs typeface="Arial"/>
              </a:rPr>
              <a:t>development</a:t>
            </a:r>
            <a:r>
              <a:rPr sz="1000" spc="-35" dirty="0">
                <a:solidFill>
                  <a:srgbClr val="1F2A2F"/>
                </a:solidFill>
                <a:latin typeface="Arial"/>
                <a:cs typeface="Arial"/>
              </a:rPr>
              <a:t> </a:t>
            </a:r>
            <a:r>
              <a:rPr sz="1000" dirty="0">
                <a:solidFill>
                  <a:srgbClr val="1F2A2F"/>
                </a:solidFill>
                <a:latin typeface="Arial"/>
                <a:cs typeface="Arial"/>
              </a:rPr>
              <a:t>should</a:t>
            </a:r>
            <a:r>
              <a:rPr sz="1000" spc="-25" dirty="0">
                <a:solidFill>
                  <a:srgbClr val="1F2A2F"/>
                </a:solidFill>
                <a:latin typeface="Arial"/>
                <a:cs typeface="Arial"/>
              </a:rPr>
              <a:t> </a:t>
            </a:r>
            <a:r>
              <a:rPr sz="1000" dirty="0">
                <a:solidFill>
                  <a:srgbClr val="1F2A2F"/>
                </a:solidFill>
                <a:latin typeface="Arial"/>
                <a:cs typeface="Arial"/>
              </a:rPr>
              <a:t>be</a:t>
            </a:r>
            <a:r>
              <a:rPr sz="1000" spc="-35" dirty="0">
                <a:solidFill>
                  <a:srgbClr val="1F2A2F"/>
                </a:solidFill>
                <a:latin typeface="Arial"/>
                <a:cs typeface="Arial"/>
              </a:rPr>
              <a:t> </a:t>
            </a:r>
            <a:r>
              <a:rPr sz="1000" dirty="0">
                <a:solidFill>
                  <a:srgbClr val="1F2A2F"/>
                </a:solidFill>
                <a:latin typeface="Arial"/>
                <a:cs typeface="Arial"/>
              </a:rPr>
              <a:t>led</a:t>
            </a:r>
            <a:r>
              <a:rPr sz="1000" spc="-25" dirty="0">
                <a:solidFill>
                  <a:srgbClr val="1F2A2F"/>
                </a:solidFill>
                <a:latin typeface="Arial"/>
                <a:cs typeface="Arial"/>
              </a:rPr>
              <a:t> </a:t>
            </a:r>
            <a:r>
              <a:rPr sz="1000" dirty="0">
                <a:solidFill>
                  <a:srgbClr val="1F2A2F"/>
                </a:solidFill>
                <a:latin typeface="Arial"/>
                <a:cs typeface="Arial"/>
              </a:rPr>
              <a:t>by</a:t>
            </a:r>
            <a:r>
              <a:rPr sz="1000" spc="-35" dirty="0">
                <a:solidFill>
                  <a:srgbClr val="1F2A2F"/>
                </a:solidFill>
                <a:latin typeface="Arial"/>
                <a:cs typeface="Arial"/>
              </a:rPr>
              <a:t> </a:t>
            </a:r>
            <a:r>
              <a:rPr sz="1000" spc="-50" dirty="0">
                <a:solidFill>
                  <a:srgbClr val="1F2A2F"/>
                </a:solidFill>
                <a:latin typeface="Arial"/>
                <a:cs typeface="Arial"/>
              </a:rPr>
              <a:t>a </a:t>
            </a:r>
            <a:r>
              <a:rPr sz="1000" dirty="0">
                <a:solidFill>
                  <a:srgbClr val="1F2A2F"/>
                </a:solidFill>
                <a:latin typeface="Arial"/>
                <a:cs typeface="Arial"/>
              </a:rPr>
              <a:t>GP</a:t>
            </a:r>
            <a:r>
              <a:rPr sz="1000" spc="-40" dirty="0">
                <a:solidFill>
                  <a:srgbClr val="1F2A2F"/>
                </a:solidFill>
                <a:latin typeface="Arial"/>
                <a:cs typeface="Arial"/>
              </a:rPr>
              <a:t> </a:t>
            </a:r>
            <a:r>
              <a:rPr sz="1000" dirty="0">
                <a:solidFill>
                  <a:srgbClr val="1F2A2F"/>
                </a:solidFill>
                <a:latin typeface="Arial"/>
                <a:cs typeface="Arial"/>
              </a:rPr>
              <a:t>mentor,</a:t>
            </a:r>
            <a:r>
              <a:rPr sz="1000" spc="-50" dirty="0">
                <a:solidFill>
                  <a:srgbClr val="1F2A2F"/>
                </a:solidFill>
                <a:latin typeface="Arial"/>
                <a:cs typeface="Arial"/>
              </a:rPr>
              <a:t> </a:t>
            </a:r>
            <a:r>
              <a:rPr sz="1000" dirty="0">
                <a:solidFill>
                  <a:srgbClr val="1F2A2F"/>
                </a:solidFill>
                <a:latin typeface="Arial"/>
                <a:cs typeface="Arial"/>
              </a:rPr>
              <a:t>in</a:t>
            </a:r>
            <a:r>
              <a:rPr sz="1000" spc="-10" dirty="0">
                <a:solidFill>
                  <a:srgbClr val="1F2A2F"/>
                </a:solidFill>
                <a:latin typeface="Arial"/>
                <a:cs typeface="Arial"/>
              </a:rPr>
              <a:t> </a:t>
            </a:r>
            <a:r>
              <a:rPr sz="1000" dirty="0">
                <a:solidFill>
                  <a:srgbClr val="1F2A2F"/>
                </a:solidFill>
                <a:latin typeface="Arial"/>
                <a:cs typeface="Arial"/>
              </a:rPr>
              <a:t>line</a:t>
            </a:r>
            <a:r>
              <a:rPr sz="1000" spc="-15" dirty="0">
                <a:solidFill>
                  <a:srgbClr val="1F2A2F"/>
                </a:solidFill>
                <a:latin typeface="Arial"/>
                <a:cs typeface="Arial"/>
              </a:rPr>
              <a:t> </a:t>
            </a:r>
            <a:r>
              <a:rPr sz="1000" dirty="0">
                <a:solidFill>
                  <a:srgbClr val="1F2A2F"/>
                </a:solidFill>
                <a:latin typeface="Arial"/>
                <a:cs typeface="Arial"/>
              </a:rPr>
              <a:t>with</a:t>
            </a:r>
            <a:r>
              <a:rPr sz="1000" spc="5" dirty="0">
                <a:solidFill>
                  <a:srgbClr val="1F2A2F"/>
                </a:solidFill>
                <a:latin typeface="Arial"/>
                <a:cs typeface="Arial"/>
              </a:rPr>
              <a:t> </a:t>
            </a:r>
            <a:r>
              <a:rPr sz="1000" dirty="0">
                <a:solidFill>
                  <a:srgbClr val="1F2A2F"/>
                </a:solidFill>
                <a:latin typeface="Arial"/>
                <a:cs typeface="Arial"/>
              </a:rPr>
              <a:t>the</a:t>
            </a:r>
            <a:r>
              <a:rPr sz="1000" spc="-40" dirty="0">
                <a:solidFill>
                  <a:srgbClr val="1F2A2F"/>
                </a:solidFill>
                <a:latin typeface="Arial"/>
                <a:cs typeface="Arial"/>
              </a:rPr>
              <a:t> </a:t>
            </a:r>
            <a:r>
              <a:rPr sz="1000" spc="-25" dirty="0">
                <a:solidFill>
                  <a:srgbClr val="1F2A2F"/>
                </a:solidFill>
                <a:latin typeface="Arial"/>
                <a:cs typeface="Arial"/>
              </a:rPr>
              <a:t>DES </a:t>
            </a:r>
            <a:r>
              <a:rPr sz="1000" dirty="0">
                <a:solidFill>
                  <a:srgbClr val="1F2A2F"/>
                </a:solidFill>
                <a:latin typeface="Arial"/>
                <a:cs typeface="Arial"/>
              </a:rPr>
              <a:t>role</a:t>
            </a:r>
            <a:r>
              <a:rPr sz="1000" spc="-35" dirty="0">
                <a:solidFill>
                  <a:srgbClr val="1F2A2F"/>
                </a:solidFill>
                <a:latin typeface="Arial"/>
                <a:cs typeface="Arial"/>
              </a:rPr>
              <a:t> </a:t>
            </a:r>
            <a:r>
              <a:rPr sz="1000" dirty="0">
                <a:solidFill>
                  <a:srgbClr val="1F2A2F"/>
                </a:solidFill>
                <a:latin typeface="Arial"/>
                <a:cs typeface="Arial"/>
              </a:rPr>
              <a:t>outline</a:t>
            </a:r>
            <a:r>
              <a:rPr lang="en-GB" sz="1000" dirty="0">
                <a:solidFill>
                  <a:srgbClr val="1F2A2F"/>
                </a:solidFill>
                <a:latin typeface="Arial"/>
                <a:cs typeface="Arial"/>
              </a:rPr>
              <a:t> and</a:t>
            </a:r>
            <a:r>
              <a:rPr lang="en-GB" sz="1000" spc="-30" dirty="0">
                <a:solidFill>
                  <a:srgbClr val="1F2A2F"/>
                </a:solidFill>
                <a:latin typeface="Arial"/>
                <a:cs typeface="Arial"/>
              </a:rPr>
              <a:t> </a:t>
            </a:r>
            <a:r>
              <a:rPr lang="en-GB" sz="1000" dirty="0">
                <a:solidFill>
                  <a:srgbClr val="1F2A2F"/>
                </a:solidFill>
                <a:latin typeface="Arial"/>
                <a:cs typeface="Arial"/>
                <a:hlinkClick r:id="rId3">
                  <a:extLst>
                    <a:ext uri="{A12FA001-AC4F-418D-AE19-62706E023703}">
                      <ahyp:hlinkClr xmlns:ahyp="http://schemas.microsoft.com/office/drawing/2018/hyperlinkcolor" val="tx"/>
                    </a:ext>
                  </a:extLst>
                </a:hlinkClick>
              </a:rPr>
              <a:t>NHS </a:t>
            </a:r>
            <a:r>
              <a:rPr lang="en-GB" sz="1000" dirty="0">
                <a:solidFill>
                  <a:srgbClr val="0000FF"/>
                </a:solidFill>
                <a:latin typeface="Arial"/>
                <a:cs typeface="Arial"/>
                <a:hlinkClick r:id="rId3">
                  <a:extLst>
                    <a:ext uri="{A12FA001-AC4F-418D-AE19-62706E023703}">
                      <ahyp:hlinkClr xmlns:ahyp="http://schemas.microsoft.com/office/drawing/2018/hyperlinkcolor" val="tx"/>
                    </a:ext>
                  </a:extLst>
                </a:hlinkClick>
              </a:rPr>
              <a:t>National competency framework for GPAs</a:t>
            </a:r>
            <a:endParaRPr lang="en-GB" sz="1000" spc="-10" dirty="0">
              <a:solidFill>
                <a:srgbClr val="0000FF"/>
              </a:solidFill>
              <a:latin typeface="Arial"/>
              <a:cs typeface="Arial"/>
            </a:endParaRPr>
          </a:p>
          <a:p>
            <a:pPr marL="12700" marR="5080" indent="-635" algn="l">
              <a:lnSpc>
                <a:spcPct val="100000"/>
              </a:lnSpc>
              <a:spcBef>
                <a:spcPts val="105"/>
              </a:spcBef>
            </a:pPr>
            <a:endParaRPr lang="en-GB" sz="1000" dirty="0">
              <a:solidFill>
                <a:srgbClr val="1F2A2F"/>
              </a:solidFill>
              <a:latin typeface="Arial"/>
              <a:cs typeface="Arial"/>
            </a:endParaRPr>
          </a:p>
          <a:p>
            <a:pPr marL="12700" marR="5080" indent="-635" algn="l">
              <a:spcBef>
                <a:spcPts val="105"/>
              </a:spcBef>
            </a:pPr>
            <a:r>
              <a:rPr lang="en-GB" sz="1000" dirty="0">
                <a:solidFill>
                  <a:srgbClr val="1F2A2F"/>
                </a:solidFill>
                <a:latin typeface="Arial"/>
                <a:cs typeface="Arial"/>
              </a:rPr>
              <a:t>The GPA learner should receive half a day per week of mentoring, in addition to monthly reviews. Whilst the GP mentor is overseeing the learner’s development and has responsibility to sign off the competencies, this may include support from other members of the multi-disciplinary team</a:t>
            </a:r>
            <a:r>
              <a:rPr lang="en-GB" sz="1100" dirty="0">
                <a:solidFill>
                  <a:srgbClr val="1F2A2F"/>
                </a:solidFill>
                <a:latin typeface="Arial"/>
                <a:cs typeface="Arial"/>
              </a:rPr>
              <a:t>.</a:t>
            </a:r>
            <a:endParaRPr lang="en-US" sz="1100" dirty="0">
              <a:latin typeface="Arial"/>
              <a:cs typeface="Arial"/>
            </a:endParaRPr>
          </a:p>
        </p:txBody>
      </p:sp>
      <p:sp>
        <p:nvSpPr>
          <p:cNvPr id="44" name="object 44"/>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41" name="object 41"/>
          <p:cNvSpPr txBox="1">
            <a:spLocks noGrp="1"/>
          </p:cNvSpPr>
          <p:nvPr>
            <p:ph type="title"/>
          </p:nvPr>
        </p:nvSpPr>
        <p:spPr>
          <a:xfrm>
            <a:off x="2332101" y="168021"/>
            <a:ext cx="5504180" cy="751488"/>
          </a:xfrm>
          <a:prstGeom prst="rect">
            <a:avLst/>
          </a:prstGeom>
        </p:spPr>
        <p:txBody>
          <a:bodyPr vert="horz" wrap="square" lIns="0" tIns="12700" rIns="0" bIns="0" rtlCol="0" anchor="t">
            <a:spAutoFit/>
          </a:bodyPr>
          <a:lstStyle/>
          <a:p>
            <a:pPr marL="12700">
              <a:spcBef>
                <a:spcPts val="100"/>
              </a:spcBef>
            </a:pPr>
            <a:r>
              <a:rPr lang="en-GB" sz="2400" b="0">
                <a:solidFill>
                  <a:schemeClr val="tx2">
                    <a:lumMod val="60000"/>
                    <a:lumOff val="40000"/>
                  </a:schemeClr>
                </a:solidFill>
                <a:latin typeface="Arial Black"/>
                <a:cs typeface="Arial Black"/>
              </a:rPr>
              <a:t>General</a:t>
            </a:r>
            <a:r>
              <a:rPr sz="2400" b="0">
                <a:solidFill>
                  <a:schemeClr val="tx2">
                    <a:lumMod val="60000"/>
                    <a:lumOff val="40000"/>
                  </a:schemeClr>
                </a:solidFill>
                <a:latin typeface="Arial Black"/>
                <a:cs typeface="Arial Black"/>
              </a:rPr>
              <a:t> </a:t>
            </a:r>
            <a:r>
              <a:rPr lang="en-GB" sz="2400" b="0">
                <a:solidFill>
                  <a:schemeClr val="tx2">
                    <a:lumMod val="60000"/>
                    <a:lumOff val="40000"/>
                  </a:schemeClr>
                </a:solidFill>
                <a:latin typeface="Arial Black"/>
                <a:cs typeface="Arial Black"/>
              </a:rPr>
              <a:t>Practice Assistant</a:t>
            </a:r>
            <a:r>
              <a:rPr lang="en-GB" sz="2400" b="0" spc="-95">
                <a:solidFill>
                  <a:schemeClr val="tx2">
                    <a:lumMod val="60000"/>
                    <a:lumOff val="40000"/>
                  </a:schemeClr>
                </a:solidFill>
                <a:latin typeface="Arial Black"/>
                <a:cs typeface="Arial Black"/>
              </a:rPr>
              <a:t> </a:t>
            </a:r>
            <a:endParaRPr lang="en-US" sz="2400" b="0" spc="-10">
              <a:solidFill>
                <a:schemeClr val="tx2">
                  <a:lumMod val="60000"/>
                  <a:lumOff val="40000"/>
                </a:schemeClr>
              </a:solidFill>
              <a:latin typeface="Arial Black"/>
              <a:cs typeface="Arial Black"/>
            </a:endParaRPr>
          </a:p>
          <a:p>
            <a:pPr marL="76200"/>
            <a:r>
              <a:rPr sz="2400">
                <a:solidFill>
                  <a:srgbClr val="202C3A"/>
                </a:solidFill>
              </a:rPr>
              <a:t>Find</a:t>
            </a:r>
            <a:r>
              <a:rPr sz="2400" spc="-35">
                <a:solidFill>
                  <a:srgbClr val="202C3A"/>
                </a:solidFill>
              </a:rPr>
              <a:t> </a:t>
            </a:r>
            <a:r>
              <a:rPr sz="2400">
                <a:solidFill>
                  <a:srgbClr val="202C3A"/>
                </a:solidFill>
              </a:rPr>
              <a:t>out</a:t>
            </a:r>
            <a:r>
              <a:rPr sz="2400" spc="-20">
                <a:solidFill>
                  <a:srgbClr val="202C3A"/>
                </a:solidFill>
              </a:rPr>
              <a:t> </a:t>
            </a:r>
            <a:r>
              <a:rPr sz="2400">
                <a:solidFill>
                  <a:srgbClr val="202C3A"/>
                </a:solidFill>
              </a:rPr>
              <a:t>more</a:t>
            </a:r>
            <a:r>
              <a:rPr sz="2400" spc="-25">
                <a:solidFill>
                  <a:srgbClr val="202C3A"/>
                </a:solidFill>
              </a:rPr>
              <a:t> </a:t>
            </a:r>
            <a:r>
              <a:rPr sz="2400">
                <a:solidFill>
                  <a:srgbClr val="202C3A"/>
                </a:solidFill>
              </a:rPr>
              <a:t>about</a:t>
            </a:r>
            <a:r>
              <a:rPr sz="2400" spc="-15">
                <a:solidFill>
                  <a:srgbClr val="202C3A"/>
                </a:solidFill>
              </a:rPr>
              <a:t> </a:t>
            </a:r>
            <a:r>
              <a:rPr sz="2400">
                <a:solidFill>
                  <a:srgbClr val="202C3A"/>
                </a:solidFill>
              </a:rPr>
              <a:t>the</a:t>
            </a:r>
            <a:r>
              <a:rPr sz="2400" spc="-5">
                <a:solidFill>
                  <a:srgbClr val="202C3A"/>
                </a:solidFill>
              </a:rPr>
              <a:t> </a:t>
            </a:r>
            <a:r>
              <a:rPr lang="en-GB" sz="2400" u="sng" spc="-20">
                <a:solidFill>
                  <a:srgbClr val="291EFF"/>
                </a:solidFill>
                <a:uFill>
                  <a:solidFill>
                    <a:srgbClr val="1F5AA4"/>
                  </a:solidFill>
                </a:uFill>
                <a:hlinkClick r:id="rId16">
                  <a:extLst>
                    <a:ext uri="{A12FA001-AC4F-418D-AE19-62706E023703}">
                      <ahyp:hlinkClr xmlns:ahyp="http://schemas.microsoft.com/office/drawing/2018/hyperlinkcolor" val="tx"/>
                    </a:ext>
                  </a:extLst>
                </a:hlinkClick>
              </a:rPr>
              <a:t>GPA Role</a:t>
            </a:r>
            <a:endParaRPr sz="2400">
              <a:solidFill>
                <a:srgbClr val="291EFF"/>
              </a:solidFill>
              <a:hlinkClick r:id="rId16">
                <a:extLst>
                  <a:ext uri="{A12FA001-AC4F-418D-AE19-62706E023703}">
                    <ahyp:hlinkClr xmlns:ahyp="http://schemas.microsoft.com/office/drawing/2018/hyperlinkcolor" val="tx"/>
                  </a:ext>
                </a:extLst>
              </a:hlinkClick>
            </a:endParaRPr>
          </a:p>
        </p:txBody>
      </p:sp>
      <p:pic>
        <p:nvPicPr>
          <p:cNvPr id="35" name="Picture 34" descr="A logo with colorful people&#10;&#10;Description automatically generated">
            <a:hlinkClick r:id="rId17"/>
            <a:extLst>
              <a:ext uri="{FF2B5EF4-FFF2-40B4-BE49-F238E27FC236}">
                <a16:creationId xmlns:a16="http://schemas.microsoft.com/office/drawing/2014/main" id="{9D3807A2-FD39-9706-372B-C95968FDBF86}"/>
              </a:ext>
            </a:extLst>
          </p:cNvPr>
          <p:cNvPicPr>
            <a:picLocks noChangeAspect="1"/>
          </p:cNvPicPr>
          <p:nvPr/>
        </p:nvPicPr>
        <p:blipFill>
          <a:blip r:embed="rId18"/>
          <a:stretch>
            <a:fillRect/>
          </a:stretch>
        </p:blipFill>
        <p:spPr>
          <a:xfrm>
            <a:off x="0" y="0"/>
            <a:ext cx="2269381" cy="1163824"/>
          </a:xfrm>
          <a:prstGeom prst="rect">
            <a:avLst/>
          </a:prstGeom>
        </p:spPr>
      </p:pic>
      <p:sp>
        <p:nvSpPr>
          <p:cNvPr id="45" name="TextBox 44">
            <a:extLst>
              <a:ext uri="{FF2B5EF4-FFF2-40B4-BE49-F238E27FC236}">
                <a16:creationId xmlns:a16="http://schemas.microsoft.com/office/drawing/2014/main" id="{98B59CE3-D2B0-0049-A3D7-C28BC7997DA4}"/>
              </a:ext>
            </a:extLst>
          </p:cNvPr>
          <p:cNvSpPr txBox="1"/>
          <p:nvPr/>
        </p:nvSpPr>
        <p:spPr>
          <a:xfrm>
            <a:off x="5025335" y="5997424"/>
            <a:ext cx="2407558" cy="7837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lnSpc>
                <a:spcPts val="1350"/>
              </a:lnSpc>
            </a:pPr>
            <a:r>
              <a:rPr lang="en-US" sz="1000" dirty="0">
                <a:solidFill>
                  <a:srgbClr val="202C3A"/>
                </a:solidFill>
                <a:latin typeface="Arial"/>
                <a:cs typeface="Segoe UI"/>
              </a:rPr>
              <a:t>For apprenticeship opportunities contact Surrey Training Hub for </a:t>
            </a:r>
            <a:r>
              <a:rPr lang="en-US" sz="1000" u="sng" dirty="0">
                <a:solidFill>
                  <a:srgbClr val="0000FF"/>
                </a:solidFill>
                <a:latin typeface="Arial"/>
                <a:cs typeface="Segoe UI"/>
                <a:hlinkClick r:id="rId19">
                  <a:extLst>
                    <a:ext uri="{A12FA001-AC4F-418D-AE19-62706E023703}">
                      <ahyp:hlinkClr xmlns:ahyp="http://schemas.microsoft.com/office/drawing/2018/hyperlinkcolor" val="tx"/>
                    </a:ext>
                  </a:extLst>
                </a:hlinkClick>
              </a:rPr>
              <a:t>Apprenticeships</a:t>
            </a:r>
            <a:r>
              <a:rPr lang="en-US" sz="1000" dirty="0">
                <a:solidFill>
                  <a:srgbClr val="0000FF"/>
                </a:solidFill>
                <a:latin typeface="Arial"/>
                <a:cs typeface="Segoe UI"/>
              </a:rPr>
              <a:t> </a:t>
            </a:r>
            <a:r>
              <a:rPr lang="en-US" sz="1000" dirty="0">
                <a:latin typeface="Arial"/>
                <a:cs typeface="Segoe UI"/>
              </a:rPr>
              <a:t>​</a:t>
            </a:r>
          </a:p>
          <a:p>
            <a:pPr algn="l" rtl="0">
              <a:lnSpc>
                <a:spcPts val="1275"/>
              </a:lnSpc>
            </a:pPr>
            <a:r>
              <a:rPr lang="en-US" sz="950" dirty="0">
                <a:latin typeface="Arial"/>
                <a:cs typeface="Segoe UI"/>
              </a:rPr>
              <a:t> </a:t>
            </a:r>
            <a:endParaRPr lang="en-US" sz="950" dirty="0">
              <a:solidFill>
                <a:srgbClr val="0000FF"/>
              </a:solidFill>
              <a:latin typeface="Arial"/>
              <a:cs typeface="Segoe UI"/>
            </a:endParaRPr>
          </a:p>
        </p:txBody>
      </p:sp>
      <p:sp>
        <p:nvSpPr>
          <p:cNvPr id="46" name="TextBox 45">
            <a:extLst>
              <a:ext uri="{FF2B5EF4-FFF2-40B4-BE49-F238E27FC236}">
                <a16:creationId xmlns:a16="http://schemas.microsoft.com/office/drawing/2014/main" id="{D04998B9-1E01-4AAA-5AEC-99BC9A2CA7B0}"/>
              </a:ext>
            </a:extLst>
          </p:cNvPr>
          <p:cNvSpPr txBox="1"/>
          <p:nvPr/>
        </p:nvSpPr>
        <p:spPr>
          <a:xfrm>
            <a:off x="7574474" y="5135650"/>
            <a:ext cx="2161698"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dirty="0">
                <a:solidFill>
                  <a:schemeClr val="tx1"/>
                </a:solidFill>
                <a:latin typeface="Arial"/>
              </a:rPr>
              <a:t>Additional </a:t>
            </a:r>
            <a:r>
              <a:rPr lang="en-US" sz="1000" dirty="0">
                <a:solidFill>
                  <a:schemeClr val="tx1"/>
                </a:solidFill>
                <a:latin typeface="Arial"/>
              </a:rPr>
              <a:t>support</a:t>
            </a:r>
            <a:r>
              <a:rPr lang="en-GB" sz="1000" dirty="0">
                <a:solidFill>
                  <a:schemeClr val="tx1"/>
                </a:solidFill>
                <a:latin typeface="Arial"/>
              </a:rPr>
              <a:t> with </a:t>
            </a:r>
            <a:r>
              <a:rPr lang="en-GB" sz="1000" u="sng" dirty="0">
                <a:solidFill>
                  <a:srgbClr val="0000FF"/>
                </a:solidFill>
                <a:latin typeface="Arial"/>
                <a:cs typeface="Segoe UI"/>
                <a:hlinkClick r:id="rId20">
                  <a:extLst>
                    <a:ext uri="{A12FA001-AC4F-418D-AE19-62706E023703}">
                      <ahyp:hlinkClr xmlns:ahyp="http://schemas.microsoft.com/office/drawing/2018/hyperlinkcolor" val="tx"/>
                    </a:ext>
                  </a:extLst>
                </a:hlinkClick>
              </a:rPr>
              <a:t>Wellbeing</a:t>
            </a:r>
            <a:r>
              <a:rPr lang="en-GB" sz="1000" dirty="0">
                <a:solidFill>
                  <a:srgbClr val="0000FF"/>
                </a:solidFill>
                <a:latin typeface="Arial"/>
              </a:rPr>
              <a:t> </a:t>
            </a:r>
            <a:r>
              <a:rPr lang="en-US" sz="1000" dirty="0">
                <a:solidFill>
                  <a:schemeClr val="tx1"/>
                </a:solidFill>
                <a:latin typeface="Arial"/>
              </a:rPr>
              <a:t>and</a:t>
            </a:r>
            <a:r>
              <a:rPr lang="en-US" sz="1000" dirty="0">
                <a:solidFill>
                  <a:srgbClr val="0000FF"/>
                </a:solidFill>
                <a:latin typeface="Arial"/>
              </a:rPr>
              <a:t> </a:t>
            </a:r>
            <a:r>
              <a:rPr lang="en-US" sz="1000" u="sng" dirty="0">
                <a:solidFill>
                  <a:srgbClr val="0000FF"/>
                </a:solidFill>
                <a:latin typeface="Arial"/>
                <a:cs typeface="Segoe UI"/>
                <a:hlinkClick r:id="rId21">
                  <a:extLst>
                    <a:ext uri="{A12FA001-AC4F-418D-AE19-62706E023703}">
                      <ahyp:hlinkClr xmlns:ahyp="http://schemas.microsoft.com/office/drawing/2018/hyperlinkcolor" val="tx"/>
                    </a:ext>
                  </a:extLst>
                </a:hlinkClick>
              </a:rPr>
              <a:t>Leadership</a:t>
            </a:r>
            <a:r>
              <a:rPr lang="en-GB" sz="1000" dirty="0">
                <a:solidFill>
                  <a:srgbClr val="0000FF"/>
                </a:solidFill>
                <a:latin typeface="Arial"/>
              </a:rPr>
              <a:t> </a:t>
            </a:r>
            <a:r>
              <a:rPr lang="en-GB" sz="1000" dirty="0">
                <a:solidFill>
                  <a:schemeClr val="tx1"/>
                </a:solidFill>
                <a:latin typeface="Arial"/>
              </a:rPr>
              <a:t>or visit the Surrey Training Hub Health &amp; Wellbeing resources </a:t>
            </a:r>
            <a:r>
              <a:rPr lang="en-GB" sz="1000" u="sng" dirty="0">
                <a:solidFill>
                  <a:srgbClr val="0000FF"/>
                </a:solidFill>
                <a:latin typeface="Arial"/>
                <a:cs typeface="Segoe UI"/>
                <a:hlinkClick r:id="rId20">
                  <a:extLst>
                    <a:ext uri="{A12FA001-AC4F-418D-AE19-62706E023703}">
                      <ahyp:hlinkClr xmlns:ahyp="http://schemas.microsoft.com/office/drawing/2018/hyperlinkcolor" val="tx"/>
                    </a:ext>
                  </a:extLst>
                </a:hlinkClick>
              </a:rPr>
              <a:t>Your Health and Wellbeing : Surrey Training Hub</a:t>
            </a:r>
            <a:r>
              <a:rPr lang="en-GB" sz="1000" dirty="0">
                <a:solidFill>
                  <a:srgbClr val="0000FF"/>
                </a:solidFill>
                <a:latin typeface="Arial"/>
                <a:cs typeface="Arial"/>
              </a:rPr>
              <a:t>​</a:t>
            </a:r>
            <a:endParaRPr lang="en-GB" sz="1000" dirty="0">
              <a:solidFill>
                <a:srgbClr val="0000FF"/>
              </a:solidFill>
            </a:endParaRPr>
          </a:p>
        </p:txBody>
      </p:sp>
      <p:sp>
        <p:nvSpPr>
          <p:cNvPr id="48" name="object 2">
            <a:extLst>
              <a:ext uri="{FF2B5EF4-FFF2-40B4-BE49-F238E27FC236}">
                <a16:creationId xmlns:a16="http://schemas.microsoft.com/office/drawing/2014/main" id="{A83AC488-AE78-C036-2F34-ACFD68D0C050}"/>
              </a:ext>
            </a:extLst>
          </p:cNvPr>
          <p:cNvSpPr txBox="1"/>
          <p:nvPr/>
        </p:nvSpPr>
        <p:spPr>
          <a:xfrm>
            <a:off x="2997573" y="1985529"/>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0" name="object 4">
            <a:extLst>
              <a:ext uri="{FF2B5EF4-FFF2-40B4-BE49-F238E27FC236}">
                <a16:creationId xmlns:a16="http://schemas.microsoft.com/office/drawing/2014/main" id="{2A6A75A4-E132-6CC8-947B-C50C1CD0271E}"/>
              </a:ext>
            </a:extLst>
          </p:cNvPr>
          <p:cNvSpPr txBox="1"/>
          <p:nvPr/>
        </p:nvSpPr>
        <p:spPr>
          <a:xfrm>
            <a:off x="5542720" y="1985529"/>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2" name="object 5">
            <a:extLst>
              <a:ext uri="{FF2B5EF4-FFF2-40B4-BE49-F238E27FC236}">
                <a16:creationId xmlns:a16="http://schemas.microsoft.com/office/drawing/2014/main" id="{E9860373-66B7-CCB6-75E4-0042B27AD9A8}"/>
              </a:ext>
            </a:extLst>
          </p:cNvPr>
          <p:cNvSpPr txBox="1"/>
          <p:nvPr/>
        </p:nvSpPr>
        <p:spPr>
          <a:xfrm>
            <a:off x="7585329" y="1976399"/>
            <a:ext cx="2120900" cy="444352"/>
          </a:xfrm>
          <a:prstGeom prst="rect">
            <a:avLst/>
          </a:prstGeom>
        </p:spPr>
        <p:txBody>
          <a:bodyPr vert="horz" wrap="square" lIns="0" tIns="13335" rIns="0" bIns="0" rtlCol="0" anchor="t">
            <a:spAutoFit/>
          </a:bodyPr>
          <a:lstStyle/>
          <a:p>
            <a:pPr marL="12700" marR="5080" indent="-1270" algn="ctr">
              <a:lnSpc>
                <a:spcPct val="100000"/>
              </a:lnSpc>
              <a:spcBef>
                <a:spcPts val="105"/>
              </a:spcBef>
            </a:pPr>
            <a:r>
              <a:rPr lang="en-GB" sz="1400" spc="-10">
                <a:solidFill>
                  <a:srgbClr val="202C3A"/>
                </a:solidFill>
                <a:latin typeface="Arial Black"/>
                <a:cs typeface="Arial Black"/>
              </a:rPr>
              <a:t>Supervision</a:t>
            </a:r>
            <a:r>
              <a:rPr sz="1400" spc="-10">
                <a:solidFill>
                  <a:srgbClr val="202C3A"/>
                </a:solidFill>
                <a:latin typeface="Arial Black"/>
                <a:cs typeface="Arial Black"/>
              </a:rPr>
              <a:t> requirements</a:t>
            </a:r>
            <a:endParaRPr sz="1400">
              <a:latin typeface="Arial Black"/>
              <a:cs typeface="Arial Black"/>
            </a:endParaRPr>
          </a:p>
        </p:txBody>
      </p:sp>
      <p:pic>
        <p:nvPicPr>
          <p:cNvPr id="54" name="object 8">
            <a:extLst>
              <a:ext uri="{FF2B5EF4-FFF2-40B4-BE49-F238E27FC236}">
                <a16:creationId xmlns:a16="http://schemas.microsoft.com/office/drawing/2014/main" id="{B7582CB2-F32C-712C-A423-C119F22EB1A1}"/>
              </a:ext>
            </a:extLst>
          </p:cNvPr>
          <p:cNvPicPr/>
          <p:nvPr/>
        </p:nvPicPr>
        <p:blipFill>
          <a:blip r:embed="rId22" cstate="print"/>
          <a:stretch>
            <a:fillRect/>
          </a:stretch>
        </p:blipFill>
        <p:spPr>
          <a:xfrm>
            <a:off x="5829487" y="1179588"/>
            <a:ext cx="722376" cy="720851"/>
          </a:xfrm>
          <a:prstGeom prst="rect">
            <a:avLst/>
          </a:prstGeom>
        </p:spPr>
      </p:pic>
      <p:pic>
        <p:nvPicPr>
          <p:cNvPr id="56" name="object 9">
            <a:extLst>
              <a:ext uri="{FF2B5EF4-FFF2-40B4-BE49-F238E27FC236}">
                <a16:creationId xmlns:a16="http://schemas.microsoft.com/office/drawing/2014/main" id="{F0A76A8C-D020-6332-40AC-496C977F8F16}"/>
              </a:ext>
            </a:extLst>
          </p:cNvPr>
          <p:cNvPicPr/>
          <p:nvPr/>
        </p:nvPicPr>
        <p:blipFill>
          <a:blip r:embed="rId23" cstate="print"/>
          <a:stretch>
            <a:fillRect/>
          </a:stretch>
        </p:blipFill>
        <p:spPr>
          <a:xfrm>
            <a:off x="3374255" y="1243596"/>
            <a:ext cx="720851" cy="719327"/>
          </a:xfrm>
          <a:prstGeom prst="rect">
            <a:avLst/>
          </a:prstGeom>
        </p:spPr>
      </p:pic>
      <p:pic>
        <p:nvPicPr>
          <p:cNvPr id="58" name="object 10">
            <a:extLst>
              <a:ext uri="{FF2B5EF4-FFF2-40B4-BE49-F238E27FC236}">
                <a16:creationId xmlns:a16="http://schemas.microsoft.com/office/drawing/2014/main" id="{3A11B7F1-5A36-E176-F1F6-787CAF14D4BE}"/>
              </a:ext>
            </a:extLst>
          </p:cNvPr>
          <p:cNvPicPr/>
          <p:nvPr/>
        </p:nvPicPr>
        <p:blipFill>
          <a:blip r:embed="rId24" cstate="print"/>
          <a:stretch>
            <a:fillRect/>
          </a:stretch>
        </p:blipFill>
        <p:spPr>
          <a:xfrm>
            <a:off x="10472817" y="1266921"/>
            <a:ext cx="722376" cy="720851"/>
          </a:xfrm>
          <a:prstGeom prst="rect">
            <a:avLst/>
          </a:prstGeom>
        </p:spPr>
      </p:pic>
      <p:pic>
        <p:nvPicPr>
          <p:cNvPr id="60" name="object 11">
            <a:extLst>
              <a:ext uri="{FF2B5EF4-FFF2-40B4-BE49-F238E27FC236}">
                <a16:creationId xmlns:a16="http://schemas.microsoft.com/office/drawing/2014/main" id="{A87D8F2C-7F45-054E-CE64-F135D8C9F7FC}"/>
              </a:ext>
            </a:extLst>
          </p:cNvPr>
          <p:cNvPicPr/>
          <p:nvPr/>
        </p:nvPicPr>
        <p:blipFill>
          <a:blip r:embed="rId25" cstate="print"/>
          <a:stretch>
            <a:fillRect/>
          </a:stretch>
        </p:blipFill>
        <p:spPr>
          <a:xfrm>
            <a:off x="8284464" y="1198984"/>
            <a:ext cx="720851" cy="720851"/>
          </a:xfrm>
          <a:prstGeom prst="rect">
            <a:avLst/>
          </a:prstGeom>
        </p:spPr>
      </p:pic>
      <p:sp>
        <p:nvSpPr>
          <p:cNvPr id="62" name="object 6">
            <a:extLst>
              <a:ext uri="{FF2B5EF4-FFF2-40B4-BE49-F238E27FC236}">
                <a16:creationId xmlns:a16="http://schemas.microsoft.com/office/drawing/2014/main" id="{90FC6F00-4ED2-D747-195A-70F612AF0089}"/>
              </a:ext>
            </a:extLst>
          </p:cNvPr>
          <p:cNvSpPr txBox="1"/>
          <p:nvPr/>
        </p:nvSpPr>
        <p:spPr>
          <a:xfrm>
            <a:off x="9817355" y="1965456"/>
            <a:ext cx="1881136" cy="444352"/>
          </a:xfrm>
          <a:prstGeom prst="rect">
            <a:avLst/>
          </a:prstGeom>
        </p:spPr>
        <p:txBody>
          <a:bodyPr vert="horz" wrap="square" lIns="0" tIns="13335" rIns="0" bIns="0" rtlCol="0" anchor="t">
            <a:spAutoFit/>
          </a:bodyPr>
          <a:lstStyle/>
          <a:p>
            <a:pPr marL="12700" marR="5080" indent="-3810" algn="ctr">
              <a:spcBef>
                <a:spcPts val="105"/>
              </a:spcBef>
            </a:pPr>
            <a:r>
              <a:rPr lang="en-GB" sz="1400">
                <a:solidFill>
                  <a:srgbClr val="202C3A"/>
                </a:solidFill>
                <a:latin typeface="Arial Black"/>
                <a:cs typeface="Arial Black"/>
              </a:rPr>
              <a:t>Key roles and responsibilities</a:t>
            </a:r>
            <a:endParaRPr sz="1400" spc="-10">
              <a:solidFill>
                <a:srgbClr val="202C3A"/>
              </a:solidFill>
              <a:latin typeface="Arial Black"/>
              <a:cs typeface="Arial Black"/>
            </a:endParaRPr>
          </a:p>
        </p:txBody>
      </p:sp>
      <p:sp>
        <p:nvSpPr>
          <p:cNvPr id="4" name="object 27">
            <a:extLst>
              <a:ext uri="{FF2B5EF4-FFF2-40B4-BE49-F238E27FC236}">
                <a16:creationId xmlns:a16="http://schemas.microsoft.com/office/drawing/2014/main" id="{282DDBAE-DA74-5FD4-B053-3E696DE3D007}"/>
              </a:ext>
            </a:extLst>
          </p:cNvPr>
          <p:cNvSpPr txBox="1"/>
          <p:nvPr/>
        </p:nvSpPr>
        <p:spPr>
          <a:xfrm flipV="1">
            <a:off x="26326892" y="2743616"/>
            <a:ext cx="1800225" cy="238527"/>
          </a:xfrm>
          <a:prstGeom prst="rect">
            <a:avLst/>
          </a:prstGeom>
          <a:solidFill>
            <a:srgbClr val="D9D9D9"/>
          </a:solidFill>
        </p:spPr>
        <p:txBody>
          <a:bodyPr vert="horz" wrap="square" lIns="0" tIns="83820" rIns="0" bIns="0" rtlCol="0" anchor="t">
            <a:spAutoFit/>
          </a:bodyPr>
          <a:lstStyle/>
          <a:p>
            <a:pPr algn="ctr">
              <a:lnSpc>
                <a:spcPct val="100000"/>
              </a:lnSpc>
            </a:pPr>
            <a:r>
              <a:rPr sz="1000" b="1" spc="-10">
                <a:solidFill>
                  <a:srgbClr val="0070C0"/>
                </a:solidFill>
                <a:latin typeface="Arial"/>
                <a:cs typeface="Arial"/>
              </a:rPr>
              <a:t>Receptionist</a:t>
            </a:r>
            <a:endParaRPr sz="1000">
              <a:solidFill>
                <a:srgbClr val="0070C0"/>
              </a:solidFill>
              <a:latin typeface="Arial"/>
              <a:cs typeface="Arial"/>
            </a:endParaRPr>
          </a:p>
        </p:txBody>
      </p:sp>
      <p:sp>
        <p:nvSpPr>
          <p:cNvPr id="6" name="object 29">
            <a:extLst>
              <a:ext uri="{FF2B5EF4-FFF2-40B4-BE49-F238E27FC236}">
                <a16:creationId xmlns:a16="http://schemas.microsoft.com/office/drawing/2014/main" id="{595EEEED-65EF-5725-0AB9-F2712D714D04}"/>
              </a:ext>
            </a:extLst>
          </p:cNvPr>
          <p:cNvSpPr txBox="1"/>
          <p:nvPr/>
        </p:nvSpPr>
        <p:spPr>
          <a:xfrm>
            <a:off x="99905676" y="4395820"/>
            <a:ext cx="1772282" cy="239168"/>
          </a:xfrm>
          <a:prstGeom prst="rect">
            <a:avLst/>
          </a:prstGeom>
          <a:solidFill>
            <a:srgbClr val="D9D9D9"/>
          </a:solidFill>
        </p:spPr>
        <p:txBody>
          <a:bodyPr vert="horz" wrap="square" lIns="0" tIns="84455" rIns="0" bIns="0" rtlCol="0" anchor="t">
            <a:spAutoFit/>
          </a:bodyPr>
          <a:lstStyle/>
          <a:p>
            <a:pPr marL="149860">
              <a:lnSpc>
                <a:spcPct val="100000"/>
              </a:lnSpc>
              <a:spcBef>
                <a:spcPts val="665"/>
              </a:spcBef>
            </a:pPr>
            <a:r>
              <a:rPr sz="1000" b="1">
                <a:solidFill>
                  <a:srgbClr val="0070C0"/>
                </a:solidFill>
                <a:latin typeface="Arial"/>
                <a:cs typeface="Arial"/>
                <a:hlinkClick r:id="rId26" action="ppaction://hlinksldjump">
                  <a:extLst>
                    <a:ext uri="{A12FA001-AC4F-418D-AE19-62706E023703}">
                      <ahyp:hlinkClr xmlns:ahyp="http://schemas.microsoft.com/office/drawing/2018/hyperlinkcolor" val="tx"/>
                    </a:ext>
                  </a:extLst>
                </a:hlinkClick>
              </a:rPr>
              <a:t>Healthcare</a:t>
            </a:r>
            <a:r>
              <a:rPr sz="1000" b="1" spc="-80">
                <a:solidFill>
                  <a:srgbClr val="0070C0"/>
                </a:solidFill>
                <a:latin typeface="Arial"/>
                <a:cs typeface="Arial"/>
                <a:hlinkClick r:id="rId26" action="ppaction://hlinksldjump">
                  <a:extLst>
                    <a:ext uri="{A12FA001-AC4F-418D-AE19-62706E023703}">
                      <ahyp:hlinkClr xmlns:ahyp="http://schemas.microsoft.com/office/drawing/2018/hyperlinkcolor" val="tx"/>
                    </a:ext>
                  </a:extLst>
                </a:hlinkClick>
              </a:rPr>
              <a:t> </a:t>
            </a:r>
            <a:r>
              <a:rPr sz="1000" b="1" spc="-10">
                <a:solidFill>
                  <a:srgbClr val="0070C0"/>
                </a:solidFill>
                <a:latin typeface="Arial"/>
                <a:cs typeface="Arial"/>
                <a:hlinkClick r:id="rId26" action="ppaction://hlinksldjump">
                  <a:extLst>
                    <a:ext uri="{A12FA001-AC4F-418D-AE19-62706E023703}">
                      <ahyp:hlinkClr xmlns:ahyp="http://schemas.microsoft.com/office/drawing/2018/hyperlinkcolor" val="tx"/>
                    </a:ext>
                  </a:extLst>
                </a:hlinkClick>
              </a:rPr>
              <a:t>Assistant</a:t>
            </a:r>
            <a:endParaRPr sz="1000">
              <a:solidFill>
                <a:srgbClr val="0070C0"/>
              </a:solidFill>
              <a:latin typeface="Arial"/>
              <a:cs typeface="Arial"/>
              <a:hlinkClick r:id="rId26" action="ppaction://hlinksldjump">
                <a:extLst>
                  <a:ext uri="{A12FA001-AC4F-418D-AE19-62706E023703}">
                    <ahyp:hlinkClr xmlns:ahyp="http://schemas.microsoft.com/office/drawing/2018/hyperlinkcolor" val="tx"/>
                  </a:ext>
                </a:extLst>
              </a:hlinkClick>
            </a:endParaRPr>
          </a:p>
        </p:txBody>
      </p:sp>
      <p:sp>
        <p:nvSpPr>
          <p:cNvPr id="9" name="object 31">
            <a:extLst>
              <a:ext uri="{FF2B5EF4-FFF2-40B4-BE49-F238E27FC236}">
                <a16:creationId xmlns:a16="http://schemas.microsoft.com/office/drawing/2014/main" id="{76E40650-4EEC-FE6B-FE9F-BC5545D925F6}"/>
              </a:ext>
            </a:extLst>
          </p:cNvPr>
          <p:cNvSpPr txBox="1"/>
          <p:nvPr/>
        </p:nvSpPr>
        <p:spPr>
          <a:xfrm>
            <a:off x="87488985" y="5936595"/>
            <a:ext cx="1772282" cy="239809"/>
          </a:xfrm>
          <a:prstGeom prst="rect">
            <a:avLst/>
          </a:prstGeom>
          <a:solidFill>
            <a:srgbClr val="D9D9D9"/>
          </a:solidFill>
        </p:spPr>
        <p:txBody>
          <a:bodyPr vert="horz" wrap="square" lIns="0" tIns="85090" rIns="0" bIns="0" rtlCol="0" anchor="t">
            <a:spAutoFit/>
          </a:bodyPr>
          <a:lstStyle/>
          <a:p>
            <a:pPr marL="233045">
              <a:lnSpc>
                <a:spcPct val="100000"/>
              </a:lnSpc>
              <a:spcBef>
                <a:spcPts val="670"/>
              </a:spcBef>
            </a:pPr>
            <a:r>
              <a:rPr sz="1000" b="1">
                <a:solidFill>
                  <a:srgbClr val="0070C0"/>
                </a:solidFill>
                <a:latin typeface="Arial"/>
                <a:cs typeface="Arial"/>
                <a:hlinkClick r:id="rId27" action="ppaction://hlinksldjump">
                  <a:extLst>
                    <a:ext uri="{A12FA001-AC4F-418D-AE19-62706E023703}">
                      <ahyp:hlinkClr xmlns:ahyp="http://schemas.microsoft.com/office/drawing/2018/hyperlinkcolor" val="tx"/>
                    </a:ext>
                  </a:extLst>
                </a:hlinkClick>
              </a:rPr>
              <a:t>Nursing</a:t>
            </a:r>
            <a:r>
              <a:rPr sz="1000" b="1" spc="-80">
                <a:solidFill>
                  <a:srgbClr val="0070C0"/>
                </a:solidFill>
                <a:latin typeface="Arial"/>
                <a:cs typeface="Arial"/>
                <a:hlinkClick r:id="rId27" action="ppaction://hlinksldjump">
                  <a:extLst>
                    <a:ext uri="{A12FA001-AC4F-418D-AE19-62706E023703}">
                      <ahyp:hlinkClr xmlns:ahyp="http://schemas.microsoft.com/office/drawing/2018/hyperlinkcolor" val="tx"/>
                    </a:ext>
                  </a:extLst>
                </a:hlinkClick>
              </a:rPr>
              <a:t> </a:t>
            </a:r>
            <a:r>
              <a:rPr sz="1000" b="1" spc="-10">
                <a:solidFill>
                  <a:srgbClr val="0070C0"/>
                </a:solidFill>
                <a:latin typeface="Arial"/>
                <a:cs typeface="Arial"/>
                <a:hlinkClick r:id="rId27" action="ppaction://hlinksldjump">
                  <a:extLst>
                    <a:ext uri="{A12FA001-AC4F-418D-AE19-62706E023703}">
                      <ahyp:hlinkClr xmlns:ahyp="http://schemas.microsoft.com/office/drawing/2018/hyperlinkcolor" val="tx"/>
                    </a:ext>
                  </a:extLst>
                </a:hlinkClick>
              </a:rPr>
              <a:t>Associate</a:t>
            </a:r>
            <a:endParaRPr sz="1000">
              <a:solidFill>
                <a:srgbClr val="0070C0"/>
              </a:solidFill>
              <a:latin typeface="Arial"/>
              <a:cs typeface="Arial"/>
              <a:hlinkClick r:id="rId27" action="ppaction://hlinksldjump">
                <a:extLst>
                  <a:ext uri="{A12FA001-AC4F-418D-AE19-62706E023703}">
                    <ahyp:hlinkClr xmlns:ahyp="http://schemas.microsoft.com/office/drawing/2018/hyperlinkcolor" val="tx"/>
                  </a:ext>
                </a:extLst>
              </a:hlinkClick>
            </a:endParaRPr>
          </a:p>
        </p:txBody>
      </p:sp>
      <p:sp>
        <p:nvSpPr>
          <p:cNvPr id="10" name="object 32">
            <a:extLst>
              <a:ext uri="{FF2B5EF4-FFF2-40B4-BE49-F238E27FC236}">
                <a16:creationId xmlns:a16="http://schemas.microsoft.com/office/drawing/2014/main" id="{4D3B137B-996D-4401-6EEC-AF27CDB01E2A}"/>
              </a:ext>
            </a:extLst>
          </p:cNvPr>
          <p:cNvSpPr txBox="1"/>
          <p:nvPr/>
        </p:nvSpPr>
        <p:spPr>
          <a:xfrm>
            <a:off x="38587984" y="6716799"/>
            <a:ext cx="1772282" cy="333425"/>
          </a:xfrm>
          <a:prstGeom prst="rect">
            <a:avLst/>
          </a:prstGeom>
          <a:solidFill>
            <a:srgbClr val="D9D9D9"/>
          </a:solidFill>
        </p:spPr>
        <p:txBody>
          <a:bodyPr vert="horz" wrap="square" lIns="0" tIns="0" rIns="0" bIns="0" rtlCol="0" anchor="t">
            <a:spAutoFit/>
          </a:bodyPr>
          <a:lstStyle/>
          <a:p>
            <a:pPr algn="ctr">
              <a:lnSpc>
                <a:spcPts val="1385"/>
              </a:lnSpc>
            </a:pPr>
            <a:r>
              <a:rPr sz="1000" b="1" spc="-10">
                <a:solidFill>
                  <a:srgbClr val="0070C0"/>
                </a:solidFill>
                <a:latin typeface="Arial"/>
                <a:cs typeface="Arial"/>
                <a:hlinkClick r:id="rId28" action="ppaction://hlinksldjump">
                  <a:extLst>
                    <a:ext uri="{A12FA001-AC4F-418D-AE19-62706E023703}">
                      <ahyp:hlinkClr xmlns:ahyp="http://schemas.microsoft.com/office/drawing/2018/hyperlinkcolor" val="tx"/>
                    </a:ext>
                  </a:extLst>
                </a:hlinkClick>
              </a:rPr>
              <a:t>General</a:t>
            </a:r>
            <a:endParaRPr lang="en-US" sz="1000">
              <a:solidFill>
                <a:srgbClr val="0070C0"/>
              </a:solidFill>
              <a:latin typeface="Arial"/>
              <a:cs typeface="Arial"/>
            </a:endParaRPr>
          </a:p>
          <a:p>
            <a:pPr marL="635" algn="ctr">
              <a:lnSpc>
                <a:spcPct val="100000"/>
              </a:lnSpc>
            </a:pPr>
            <a:r>
              <a:rPr sz="1000" b="1">
                <a:solidFill>
                  <a:srgbClr val="0070C0"/>
                </a:solidFill>
                <a:latin typeface="Arial"/>
                <a:cs typeface="Arial"/>
                <a:hlinkClick r:id="rId28" action="ppaction://hlinksldjump">
                  <a:extLst>
                    <a:ext uri="{A12FA001-AC4F-418D-AE19-62706E023703}">
                      <ahyp:hlinkClr xmlns:ahyp="http://schemas.microsoft.com/office/drawing/2018/hyperlinkcolor" val="tx"/>
                    </a:ext>
                  </a:extLst>
                </a:hlinkClick>
              </a:rPr>
              <a:t>Practice</a:t>
            </a:r>
            <a:r>
              <a:rPr sz="1000" b="1" spc="-20">
                <a:solidFill>
                  <a:srgbClr val="0070C0"/>
                </a:solidFill>
                <a:latin typeface="Arial"/>
                <a:cs typeface="Arial"/>
                <a:hlinkClick r:id="rId28" action="ppaction://hlinksldjump">
                  <a:extLst>
                    <a:ext uri="{A12FA001-AC4F-418D-AE19-62706E023703}">
                      <ahyp:hlinkClr xmlns:ahyp="http://schemas.microsoft.com/office/drawing/2018/hyperlinkcolor" val="tx"/>
                    </a:ext>
                  </a:extLst>
                </a:hlinkClick>
              </a:rPr>
              <a:t> Nurse</a:t>
            </a:r>
            <a:endParaRPr sz="1000">
              <a:solidFill>
                <a:srgbClr val="000000"/>
              </a:solidFill>
              <a:latin typeface="Arial"/>
              <a:cs typeface="Arial"/>
            </a:endParaRPr>
          </a:p>
        </p:txBody>
      </p:sp>
      <p:sp>
        <p:nvSpPr>
          <p:cNvPr id="15" name="object 38">
            <a:extLst>
              <a:ext uri="{FF2B5EF4-FFF2-40B4-BE49-F238E27FC236}">
                <a16:creationId xmlns:a16="http://schemas.microsoft.com/office/drawing/2014/main" id="{61C0B0D7-DF0A-064D-D282-0A0D198AC8CB}"/>
              </a:ext>
            </a:extLst>
          </p:cNvPr>
          <p:cNvSpPr txBox="1"/>
          <p:nvPr/>
        </p:nvSpPr>
        <p:spPr>
          <a:xfrm>
            <a:off x="62821675" y="6478218"/>
            <a:ext cx="1772282" cy="239809"/>
          </a:xfrm>
          <a:prstGeom prst="rect">
            <a:avLst/>
          </a:prstGeom>
          <a:solidFill>
            <a:srgbClr val="D9D9D9"/>
          </a:solidFill>
        </p:spPr>
        <p:txBody>
          <a:bodyPr vert="horz" wrap="square" lIns="0" tIns="85090" rIns="0" bIns="0" rtlCol="0" anchor="t">
            <a:spAutoFit/>
          </a:bodyPr>
          <a:lstStyle/>
          <a:p>
            <a:pPr marL="268605">
              <a:lnSpc>
                <a:spcPct val="100000"/>
              </a:lnSpc>
              <a:spcBef>
                <a:spcPts val="670"/>
              </a:spcBef>
            </a:pPr>
            <a:r>
              <a:rPr sz="1000" b="1">
                <a:solidFill>
                  <a:srgbClr val="0070C0"/>
                </a:solidFill>
                <a:latin typeface="Arial"/>
                <a:cs typeface="Arial"/>
                <a:hlinkClick r:id="" action="ppaction://noaction">
                  <a:extLst>
                    <a:ext uri="{A12FA001-AC4F-418D-AE19-62706E023703}">
                      <ahyp:hlinkClr xmlns:ahyp="http://schemas.microsoft.com/office/drawing/2018/hyperlinkcolor" val="tx"/>
                    </a:ext>
                  </a:extLst>
                </a:hlinkClick>
              </a:rPr>
              <a:t>Registered</a:t>
            </a:r>
            <a:r>
              <a:rPr sz="1000" b="1" spc="-45">
                <a:solidFill>
                  <a:srgbClr val="0070C0"/>
                </a:solidFill>
                <a:latin typeface="Arial"/>
                <a:cs typeface="Arial"/>
                <a:hlinkClick r:id="" action="ppaction://noaction">
                  <a:extLst>
                    <a:ext uri="{A12FA001-AC4F-418D-AE19-62706E023703}">
                      <ahyp:hlinkClr xmlns:ahyp="http://schemas.microsoft.com/office/drawing/2018/hyperlinkcolor" val="tx"/>
                    </a:ext>
                  </a:extLst>
                </a:hlinkClick>
              </a:rPr>
              <a:t> </a:t>
            </a:r>
            <a:r>
              <a:rPr sz="1000" b="1" spc="-20">
                <a:solidFill>
                  <a:srgbClr val="0070C0"/>
                </a:solidFill>
                <a:latin typeface="Arial"/>
                <a:cs typeface="Arial"/>
                <a:hlinkClick r:id="" action="ppaction://noaction">
                  <a:extLst>
                    <a:ext uri="{A12FA001-AC4F-418D-AE19-62706E023703}">
                      <ahyp:hlinkClr xmlns:ahyp="http://schemas.microsoft.com/office/drawing/2018/hyperlinkcolor" val="tx"/>
                    </a:ext>
                  </a:extLst>
                </a:hlinkClick>
              </a:rPr>
              <a:t>Nurse</a:t>
            </a:r>
            <a:endParaRPr sz="1000">
              <a:solidFill>
                <a:srgbClr val="0070C0"/>
              </a:solidFill>
              <a:latin typeface="Arial"/>
              <a:cs typeface="Arial"/>
              <a:hlinkClick r:id="" action="ppaction://noaction">
                <a:extLst>
                  <a:ext uri="{A12FA001-AC4F-418D-AE19-62706E023703}">
                    <ahyp:hlinkClr xmlns:ahyp="http://schemas.microsoft.com/office/drawing/2018/hyperlinkcolor" val="tx"/>
                  </a:ext>
                </a:extLst>
              </a:hlinkClick>
            </a:endParaRPr>
          </a:p>
        </p:txBody>
      </p:sp>
      <p:sp>
        <p:nvSpPr>
          <p:cNvPr id="18" name="TextBox 17">
            <a:extLst>
              <a:ext uri="{FF2B5EF4-FFF2-40B4-BE49-F238E27FC236}">
                <a16:creationId xmlns:a16="http://schemas.microsoft.com/office/drawing/2014/main" id="{43097A0B-2CC3-1F96-C20B-898A7386DB58}"/>
              </a:ext>
            </a:extLst>
          </p:cNvPr>
          <p:cNvSpPr txBox="1"/>
          <p:nvPr/>
        </p:nvSpPr>
        <p:spPr>
          <a:xfrm>
            <a:off x="124335270" y="2216120"/>
            <a:ext cx="1778990" cy="400110"/>
          </a:xfrm>
          <a:prstGeom prst="rect">
            <a:avLst/>
          </a:prstGeom>
          <a:solidFill>
            <a:srgbClr val="D9D9D9"/>
          </a:solidFill>
        </p:spPr>
        <p:txBody>
          <a:bodyPr wrap="square">
            <a:spAutoFit/>
          </a:bodyPr>
          <a:lstStyle/>
          <a:p>
            <a:pPr algn="ctr"/>
            <a:r>
              <a:rPr lang="en-GB" sz="1000" b="1">
                <a:solidFill>
                  <a:srgbClr val="0070C0"/>
                </a:solidFill>
                <a:hlinkClick r:id="rId29" action="ppaction://hlinksldjump">
                  <a:extLst>
                    <a:ext uri="{A12FA001-AC4F-418D-AE19-62706E023703}">
                      <ahyp:hlinkClr xmlns:ahyp="http://schemas.microsoft.com/office/drawing/2018/hyperlinkcolor" val="tx"/>
                    </a:ext>
                  </a:extLst>
                </a:hlinkClick>
              </a:rPr>
              <a:t>Undergraduate Pharmacist</a:t>
            </a:r>
            <a:endParaRPr lang="en-GB" sz="1000" b="1">
              <a:solidFill>
                <a:srgbClr val="0070C0"/>
              </a:solidFill>
            </a:endParaRPr>
          </a:p>
        </p:txBody>
      </p:sp>
      <p:sp>
        <p:nvSpPr>
          <p:cNvPr id="19" name="Rectangle 18">
            <a:extLst>
              <a:ext uri="{FF2B5EF4-FFF2-40B4-BE49-F238E27FC236}">
                <a16:creationId xmlns:a16="http://schemas.microsoft.com/office/drawing/2014/main" id="{34B3C72E-C77B-55B1-3826-2F5A8782A641}"/>
              </a:ext>
            </a:extLst>
          </p:cNvPr>
          <p:cNvSpPr/>
          <p:nvPr/>
        </p:nvSpPr>
        <p:spPr>
          <a:xfrm>
            <a:off x="111961538" y="3007982"/>
            <a:ext cx="1761881" cy="364202"/>
          </a:xfrm>
          <a:prstGeom prst="rect">
            <a:avLst/>
          </a:prstGeom>
          <a:solidFill>
            <a:srgbClr val="D9D9D9"/>
          </a:solidFill>
          <a:ln>
            <a:solidFill>
              <a:srgbClr val="D9D9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0070C0"/>
                </a:solidFill>
                <a:latin typeface="Arial" panose="020B0604020202020204" pitchFamily="34" charset="0"/>
                <a:cs typeface="Arial" panose="020B0604020202020204" pitchFamily="34" charset="0"/>
                <a:hlinkClick r:id="rId30" action="ppaction://hlinksldjump">
                  <a:extLst>
                    <a:ext uri="{A12FA001-AC4F-418D-AE19-62706E023703}">
                      <ahyp:hlinkClr xmlns:ahyp="http://schemas.microsoft.com/office/drawing/2018/hyperlinkcolor" val="tx"/>
                    </a:ext>
                  </a:extLst>
                </a:hlinkClick>
              </a:rPr>
              <a:t>EEA qualified international pharmacist</a:t>
            </a:r>
            <a:endParaRPr lang="en-GB" sz="1000" b="1">
              <a:solidFill>
                <a:srgbClr val="0070C0"/>
              </a:solidFill>
              <a:latin typeface="Arial" panose="020B0604020202020204" pitchFamily="34" charset="0"/>
              <a:cs typeface="Arial" panose="020B0604020202020204" pitchFamily="34" charset="0"/>
            </a:endParaRPr>
          </a:p>
        </p:txBody>
      </p:sp>
      <p:sp>
        <p:nvSpPr>
          <p:cNvPr id="21" name="object 29">
            <a:extLst>
              <a:ext uri="{FF2B5EF4-FFF2-40B4-BE49-F238E27FC236}">
                <a16:creationId xmlns:a16="http://schemas.microsoft.com/office/drawing/2014/main" id="{DF738CA5-A086-C4E5-55E5-6A884D2FB547}"/>
              </a:ext>
            </a:extLst>
          </p:cNvPr>
          <p:cNvSpPr txBox="1"/>
          <p:nvPr/>
        </p:nvSpPr>
        <p:spPr>
          <a:xfrm>
            <a:off x="99906645" y="2926417"/>
            <a:ext cx="1800225" cy="239168"/>
          </a:xfrm>
          <a:prstGeom prst="rect">
            <a:avLst/>
          </a:prstGeom>
          <a:solidFill>
            <a:srgbClr val="D9D9D9"/>
          </a:solidFill>
        </p:spPr>
        <p:txBody>
          <a:bodyPr vert="horz" wrap="square" lIns="0" tIns="84455" rIns="0" bIns="0" rtlCol="0" anchor="t">
            <a:spAutoFit/>
          </a:bodyPr>
          <a:lstStyle/>
          <a:p>
            <a:pPr marL="149860">
              <a:lnSpc>
                <a:spcPct val="100000"/>
              </a:lnSpc>
              <a:spcBef>
                <a:spcPts val="665"/>
              </a:spcBef>
            </a:pPr>
            <a:r>
              <a:rPr sz="1000" b="1">
                <a:solidFill>
                  <a:srgbClr val="0070C0"/>
                </a:solidFill>
                <a:latin typeface="Arial"/>
                <a:cs typeface="Arial"/>
                <a:hlinkClick r:id="rId26" action="ppaction://hlinksldjump">
                  <a:extLst>
                    <a:ext uri="{A12FA001-AC4F-418D-AE19-62706E023703}">
                      <ahyp:hlinkClr xmlns:ahyp="http://schemas.microsoft.com/office/drawing/2018/hyperlinkcolor" val="tx"/>
                    </a:ext>
                  </a:extLst>
                </a:hlinkClick>
              </a:rPr>
              <a:t>Healthcare</a:t>
            </a:r>
            <a:r>
              <a:rPr sz="1000" b="1" spc="-80">
                <a:solidFill>
                  <a:srgbClr val="0070C0"/>
                </a:solidFill>
                <a:latin typeface="Arial"/>
                <a:cs typeface="Arial"/>
                <a:hlinkClick r:id="rId26" action="ppaction://hlinksldjump">
                  <a:extLst>
                    <a:ext uri="{A12FA001-AC4F-418D-AE19-62706E023703}">
                      <ahyp:hlinkClr xmlns:ahyp="http://schemas.microsoft.com/office/drawing/2018/hyperlinkcolor" val="tx"/>
                    </a:ext>
                  </a:extLst>
                </a:hlinkClick>
              </a:rPr>
              <a:t> </a:t>
            </a:r>
            <a:r>
              <a:rPr sz="1000" b="1" spc="-10">
                <a:solidFill>
                  <a:srgbClr val="0070C0"/>
                </a:solidFill>
                <a:latin typeface="Arial"/>
                <a:cs typeface="Arial"/>
                <a:hlinkClick r:id="rId26" action="ppaction://hlinksldjump">
                  <a:extLst>
                    <a:ext uri="{A12FA001-AC4F-418D-AE19-62706E023703}">
                      <ahyp:hlinkClr xmlns:ahyp="http://schemas.microsoft.com/office/drawing/2018/hyperlinkcolor" val="tx"/>
                    </a:ext>
                  </a:extLst>
                </a:hlinkClick>
              </a:rPr>
              <a:t>Assistant</a:t>
            </a:r>
            <a:endParaRPr sz="1000">
              <a:solidFill>
                <a:srgbClr val="0070C0"/>
              </a:solidFill>
              <a:latin typeface="Arial"/>
              <a:cs typeface="Arial"/>
              <a:hlinkClick r:id="rId26" action="ppaction://hlinksldjump">
                <a:extLst>
                  <a:ext uri="{A12FA001-AC4F-418D-AE19-62706E023703}">
                    <ahyp:hlinkClr xmlns:ahyp="http://schemas.microsoft.com/office/drawing/2018/hyperlinkcolor" val="tx"/>
                  </a:ext>
                </a:extLst>
              </a:hlinkClick>
            </a:endParaRPr>
          </a:p>
        </p:txBody>
      </p:sp>
      <p:sp>
        <p:nvSpPr>
          <p:cNvPr id="23" name="object 31">
            <a:extLst>
              <a:ext uri="{FF2B5EF4-FFF2-40B4-BE49-F238E27FC236}">
                <a16:creationId xmlns:a16="http://schemas.microsoft.com/office/drawing/2014/main" id="{8B877FC2-C672-7C4E-BDCA-BB5BBA3DFCBA}"/>
              </a:ext>
            </a:extLst>
          </p:cNvPr>
          <p:cNvSpPr txBox="1"/>
          <p:nvPr/>
        </p:nvSpPr>
        <p:spPr>
          <a:xfrm>
            <a:off x="87489953" y="4154576"/>
            <a:ext cx="1800225" cy="239809"/>
          </a:xfrm>
          <a:prstGeom prst="rect">
            <a:avLst/>
          </a:prstGeom>
          <a:solidFill>
            <a:srgbClr val="D9D9D9"/>
          </a:solidFill>
        </p:spPr>
        <p:txBody>
          <a:bodyPr vert="horz" wrap="square" lIns="0" tIns="85090" rIns="0" bIns="0" rtlCol="0" anchor="t">
            <a:spAutoFit/>
          </a:bodyPr>
          <a:lstStyle/>
          <a:p>
            <a:pPr marL="233045">
              <a:lnSpc>
                <a:spcPct val="100000"/>
              </a:lnSpc>
              <a:spcBef>
                <a:spcPts val="670"/>
              </a:spcBef>
            </a:pPr>
            <a:r>
              <a:rPr sz="1000" b="1">
                <a:solidFill>
                  <a:srgbClr val="0070C0"/>
                </a:solidFill>
                <a:latin typeface="Arial"/>
                <a:cs typeface="Arial"/>
                <a:hlinkClick r:id="rId27" action="ppaction://hlinksldjump">
                  <a:extLst>
                    <a:ext uri="{A12FA001-AC4F-418D-AE19-62706E023703}">
                      <ahyp:hlinkClr xmlns:ahyp="http://schemas.microsoft.com/office/drawing/2018/hyperlinkcolor" val="tx"/>
                    </a:ext>
                  </a:extLst>
                </a:hlinkClick>
              </a:rPr>
              <a:t>Nursing</a:t>
            </a:r>
            <a:r>
              <a:rPr sz="1000" b="1" spc="-80">
                <a:solidFill>
                  <a:srgbClr val="0070C0"/>
                </a:solidFill>
                <a:latin typeface="Arial"/>
                <a:cs typeface="Arial"/>
                <a:hlinkClick r:id="rId27" action="ppaction://hlinksldjump">
                  <a:extLst>
                    <a:ext uri="{A12FA001-AC4F-418D-AE19-62706E023703}">
                      <ahyp:hlinkClr xmlns:ahyp="http://schemas.microsoft.com/office/drawing/2018/hyperlinkcolor" val="tx"/>
                    </a:ext>
                  </a:extLst>
                </a:hlinkClick>
              </a:rPr>
              <a:t> </a:t>
            </a:r>
            <a:r>
              <a:rPr sz="1000" b="1" spc="-10">
                <a:solidFill>
                  <a:srgbClr val="0070C0"/>
                </a:solidFill>
                <a:latin typeface="Arial"/>
                <a:cs typeface="Arial"/>
                <a:hlinkClick r:id="rId27" action="ppaction://hlinksldjump">
                  <a:extLst>
                    <a:ext uri="{A12FA001-AC4F-418D-AE19-62706E023703}">
                      <ahyp:hlinkClr xmlns:ahyp="http://schemas.microsoft.com/office/drawing/2018/hyperlinkcolor" val="tx"/>
                    </a:ext>
                  </a:extLst>
                </a:hlinkClick>
              </a:rPr>
              <a:t>Associate</a:t>
            </a:r>
            <a:endParaRPr sz="1000">
              <a:solidFill>
                <a:srgbClr val="0070C0"/>
              </a:solidFill>
              <a:latin typeface="Arial"/>
              <a:cs typeface="Arial"/>
              <a:hlinkClick r:id="rId27" action="ppaction://hlinksldjump">
                <a:extLst>
                  <a:ext uri="{A12FA001-AC4F-418D-AE19-62706E023703}">
                    <ahyp:hlinkClr xmlns:ahyp="http://schemas.microsoft.com/office/drawing/2018/hyperlinkcolor" val="tx"/>
                  </a:ext>
                </a:extLst>
              </a:hlinkClick>
            </a:endParaRPr>
          </a:p>
        </p:txBody>
      </p:sp>
      <p:sp>
        <p:nvSpPr>
          <p:cNvPr id="24" name="object 32">
            <a:extLst>
              <a:ext uri="{FF2B5EF4-FFF2-40B4-BE49-F238E27FC236}">
                <a16:creationId xmlns:a16="http://schemas.microsoft.com/office/drawing/2014/main" id="{CBBBF869-E45B-A932-DF1B-9A69DEB8A553}"/>
              </a:ext>
            </a:extLst>
          </p:cNvPr>
          <p:cNvSpPr txBox="1"/>
          <p:nvPr/>
        </p:nvSpPr>
        <p:spPr>
          <a:xfrm>
            <a:off x="50723703" y="6781165"/>
            <a:ext cx="1800225" cy="333425"/>
          </a:xfrm>
          <a:prstGeom prst="rect">
            <a:avLst/>
          </a:prstGeom>
          <a:solidFill>
            <a:srgbClr val="D9D9D9"/>
          </a:solidFill>
        </p:spPr>
        <p:txBody>
          <a:bodyPr vert="horz" wrap="square" lIns="0" tIns="0" rIns="0" bIns="0" rtlCol="0" anchor="t">
            <a:spAutoFit/>
          </a:bodyPr>
          <a:lstStyle/>
          <a:p>
            <a:pPr algn="ctr">
              <a:lnSpc>
                <a:spcPts val="1385"/>
              </a:lnSpc>
            </a:pPr>
            <a:r>
              <a:rPr sz="1000" b="1" spc="-10">
                <a:solidFill>
                  <a:srgbClr val="0070C0"/>
                </a:solidFill>
                <a:latin typeface="Arial"/>
                <a:cs typeface="Arial"/>
                <a:hlinkClick r:id="rId28" action="ppaction://hlinksldjump">
                  <a:extLst>
                    <a:ext uri="{A12FA001-AC4F-418D-AE19-62706E023703}">
                      <ahyp:hlinkClr xmlns:ahyp="http://schemas.microsoft.com/office/drawing/2018/hyperlinkcolor" val="tx"/>
                    </a:ext>
                  </a:extLst>
                </a:hlinkClick>
              </a:rPr>
              <a:t>General</a:t>
            </a:r>
            <a:endParaRPr lang="en-US" sz="1000">
              <a:solidFill>
                <a:srgbClr val="0070C0"/>
              </a:solidFill>
              <a:latin typeface="Arial"/>
              <a:cs typeface="Arial"/>
            </a:endParaRPr>
          </a:p>
          <a:p>
            <a:pPr marL="635" algn="ctr">
              <a:lnSpc>
                <a:spcPct val="100000"/>
              </a:lnSpc>
            </a:pPr>
            <a:r>
              <a:rPr sz="1000" b="1">
                <a:solidFill>
                  <a:srgbClr val="0070C0"/>
                </a:solidFill>
                <a:latin typeface="Arial"/>
                <a:cs typeface="Arial"/>
                <a:hlinkClick r:id="rId28" action="ppaction://hlinksldjump">
                  <a:extLst>
                    <a:ext uri="{A12FA001-AC4F-418D-AE19-62706E023703}">
                      <ahyp:hlinkClr xmlns:ahyp="http://schemas.microsoft.com/office/drawing/2018/hyperlinkcolor" val="tx"/>
                    </a:ext>
                  </a:extLst>
                </a:hlinkClick>
              </a:rPr>
              <a:t>Practice</a:t>
            </a:r>
            <a:r>
              <a:rPr sz="1000" b="1" spc="-20">
                <a:solidFill>
                  <a:srgbClr val="0070C0"/>
                </a:solidFill>
                <a:latin typeface="Arial"/>
                <a:cs typeface="Arial"/>
                <a:hlinkClick r:id="rId28" action="ppaction://hlinksldjump">
                  <a:extLst>
                    <a:ext uri="{A12FA001-AC4F-418D-AE19-62706E023703}">
                      <ahyp:hlinkClr xmlns:ahyp="http://schemas.microsoft.com/office/drawing/2018/hyperlinkcolor" val="tx"/>
                    </a:ext>
                  </a:extLst>
                </a:hlinkClick>
              </a:rPr>
              <a:t> Nurse</a:t>
            </a:r>
            <a:endParaRPr sz="1000">
              <a:solidFill>
                <a:srgbClr val="000000"/>
              </a:solidFill>
              <a:latin typeface="Arial"/>
              <a:cs typeface="Arial"/>
            </a:endParaRPr>
          </a:p>
        </p:txBody>
      </p:sp>
      <p:sp>
        <p:nvSpPr>
          <p:cNvPr id="34" name="object 38">
            <a:extLst>
              <a:ext uri="{FF2B5EF4-FFF2-40B4-BE49-F238E27FC236}">
                <a16:creationId xmlns:a16="http://schemas.microsoft.com/office/drawing/2014/main" id="{2B2742DC-AE4E-88B3-96DF-0FF420916619}"/>
              </a:ext>
            </a:extLst>
          </p:cNvPr>
          <p:cNvSpPr txBox="1"/>
          <p:nvPr/>
        </p:nvSpPr>
        <p:spPr>
          <a:xfrm>
            <a:off x="74614106" y="6239738"/>
            <a:ext cx="1800225" cy="239809"/>
          </a:xfrm>
          <a:prstGeom prst="rect">
            <a:avLst/>
          </a:prstGeom>
          <a:solidFill>
            <a:srgbClr val="D9D9D9"/>
          </a:solidFill>
        </p:spPr>
        <p:txBody>
          <a:bodyPr vert="horz" wrap="square" lIns="0" tIns="85090" rIns="0" bIns="0" rtlCol="0" anchor="t">
            <a:spAutoFit/>
          </a:bodyPr>
          <a:lstStyle/>
          <a:p>
            <a:pPr marL="268605">
              <a:lnSpc>
                <a:spcPct val="100000"/>
              </a:lnSpc>
              <a:spcBef>
                <a:spcPts val="670"/>
              </a:spcBef>
            </a:pPr>
            <a:r>
              <a:rPr sz="1000" b="1">
                <a:solidFill>
                  <a:srgbClr val="0070C0"/>
                </a:solidFill>
                <a:latin typeface="Arial"/>
                <a:cs typeface="Arial"/>
                <a:hlinkClick r:id="" action="ppaction://noaction">
                  <a:extLst>
                    <a:ext uri="{A12FA001-AC4F-418D-AE19-62706E023703}">
                      <ahyp:hlinkClr xmlns:ahyp="http://schemas.microsoft.com/office/drawing/2018/hyperlinkcolor" val="tx"/>
                    </a:ext>
                  </a:extLst>
                </a:hlinkClick>
              </a:rPr>
              <a:t>Registered</a:t>
            </a:r>
            <a:r>
              <a:rPr sz="1000" b="1" spc="-45">
                <a:solidFill>
                  <a:srgbClr val="0070C0"/>
                </a:solidFill>
                <a:latin typeface="Arial"/>
                <a:cs typeface="Arial"/>
                <a:hlinkClick r:id="" action="ppaction://noaction">
                  <a:extLst>
                    <a:ext uri="{A12FA001-AC4F-418D-AE19-62706E023703}">
                      <ahyp:hlinkClr xmlns:ahyp="http://schemas.microsoft.com/office/drawing/2018/hyperlinkcolor" val="tx"/>
                    </a:ext>
                  </a:extLst>
                </a:hlinkClick>
              </a:rPr>
              <a:t> </a:t>
            </a:r>
            <a:r>
              <a:rPr sz="1000" b="1" spc="-20">
                <a:solidFill>
                  <a:srgbClr val="0070C0"/>
                </a:solidFill>
                <a:latin typeface="Arial"/>
                <a:cs typeface="Arial"/>
                <a:hlinkClick r:id="" action="ppaction://noaction">
                  <a:extLst>
                    <a:ext uri="{A12FA001-AC4F-418D-AE19-62706E023703}">
                      <ahyp:hlinkClr xmlns:ahyp="http://schemas.microsoft.com/office/drawing/2018/hyperlinkcolor" val="tx"/>
                    </a:ext>
                  </a:extLst>
                </a:hlinkClick>
              </a:rPr>
              <a:t>Nurse</a:t>
            </a:r>
            <a:endParaRPr sz="1000">
              <a:solidFill>
                <a:srgbClr val="0070C0"/>
              </a:solidFill>
              <a:latin typeface="Arial"/>
              <a:cs typeface="Arial"/>
              <a:hlinkClick r:id="" action="ppaction://noaction">
                <a:extLst>
                  <a:ext uri="{A12FA001-AC4F-418D-AE19-62706E023703}">
                    <ahyp:hlinkClr xmlns:ahyp="http://schemas.microsoft.com/office/drawing/2018/hyperlinkcolor" val="tx"/>
                  </a:ext>
                </a:extLst>
              </a:hlinkClick>
            </a:endParaRPr>
          </a:p>
        </p:txBody>
      </p:sp>
      <p:sp>
        <p:nvSpPr>
          <p:cNvPr id="49" name="Rectangle 48">
            <a:extLst>
              <a:ext uri="{FF2B5EF4-FFF2-40B4-BE49-F238E27FC236}">
                <a16:creationId xmlns:a16="http://schemas.microsoft.com/office/drawing/2014/main" id="{149012B1-F1EF-730B-02C0-D2F58CA56072}"/>
              </a:ext>
            </a:extLst>
          </p:cNvPr>
          <p:cNvSpPr/>
          <p:nvPr/>
        </p:nvSpPr>
        <p:spPr>
          <a:xfrm>
            <a:off x="124349893" y="2622963"/>
            <a:ext cx="1762318" cy="364202"/>
          </a:xfrm>
          <a:prstGeom prst="rect">
            <a:avLst/>
          </a:prstGeom>
          <a:solidFill>
            <a:srgbClr val="D9D9D9"/>
          </a:solidFill>
          <a:ln>
            <a:solidFill>
              <a:srgbClr val="D9D9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0070C0"/>
                </a:solidFill>
                <a:latin typeface="Arial" panose="020B0604020202020204" pitchFamily="34" charset="0"/>
                <a:cs typeface="Arial" panose="020B0604020202020204" pitchFamily="34" charset="0"/>
              </a:rPr>
              <a:t>EEA qualified international pharmacist</a:t>
            </a:r>
          </a:p>
        </p:txBody>
      </p:sp>
      <p:sp>
        <p:nvSpPr>
          <p:cNvPr id="8" name="object 19">
            <a:extLst>
              <a:ext uri="{FF2B5EF4-FFF2-40B4-BE49-F238E27FC236}">
                <a16:creationId xmlns:a16="http://schemas.microsoft.com/office/drawing/2014/main" id="{0255D776-7D14-BDA3-858E-E6180A35D60D}"/>
              </a:ext>
            </a:extLst>
          </p:cNvPr>
          <p:cNvSpPr txBox="1">
            <a:spLocks/>
          </p:cNvSpPr>
          <p:nvPr/>
        </p:nvSpPr>
        <p:spPr>
          <a:xfrm>
            <a:off x="8608421" y="105014"/>
            <a:ext cx="3356137" cy="538994"/>
          </a:xfrm>
          <a:prstGeom prst="rect">
            <a:avLst/>
          </a:prstGeom>
        </p:spPr>
        <p:txBody>
          <a:bodyPr vert="horz" wrap="square" lIns="0" tIns="40005" rIns="0" bIns="0" rtlCol="0">
            <a:spAutoFit/>
          </a:bodyPr>
          <a:lstStyle>
            <a:lvl1pPr>
              <a:defRPr sz="1800" b="1" i="0">
                <a:solidFill>
                  <a:srgbClr val="006FC0"/>
                </a:solidFill>
                <a:latin typeface="Arial"/>
                <a:ea typeface="+mj-ea"/>
                <a:cs typeface="Arial"/>
              </a:defRPr>
            </a:lvl1pPr>
          </a:lstStyle>
          <a:p>
            <a:pPr marL="12700" marR="5080" indent="191770" algn="r">
              <a:lnSpc>
                <a:spcPct val="90000"/>
              </a:lnSpc>
              <a:spcBef>
                <a:spcPts val="315"/>
              </a:spcBef>
            </a:pPr>
            <a:r>
              <a:rPr lang="en-GB">
                <a:hlinkClick r:id="rId31" action="ppaction://hlinksldjump"/>
              </a:rPr>
              <a:t>Non-Clinical Professionals Career Pathway</a:t>
            </a:r>
            <a:endParaRPr lang="en-GB" spc="-10"/>
          </a:p>
        </p:txBody>
      </p:sp>
      <p:sp>
        <p:nvSpPr>
          <p:cNvPr id="2" name="Rectangle 1">
            <a:extLst>
              <a:ext uri="{FF2B5EF4-FFF2-40B4-BE49-F238E27FC236}">
                <a16:creationId xmlns:a16="http://schemas.microsoft.com/office/drawing/2014/main" id="{2A30E71E-026D-40F6-1554-F531BC0826B5}"/>
              </a:ext>
            </a:extLst>
          </p:cNvPr>
          <p:cNvSpPr/>
          <p:nvPr/>
        </p:nvSpPr>
        <p:spPr>
          <a:xfrm>
            <a:off x="8316" y="3264408"/>
            <a:ext cx="2323785" cy="329184"/>
          </a:xfrm>
          <a:prstGeom prst="rect">
            <a:avLst/>
          </a:prstGeom>
          <a:solidFill>
            <a:srgbClr val="D9D9D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50" b="1">
                <a:solidFill>
                  <a:srgbClr val="BF0378"/>
                </a:solidFill>
                <a:latin typeface="Arial"/>
                <a:ea typeface="Arial"/>
                <a:cs typeface="Arial"/>
                <a:hlinkClick r:id="rId32" action="ppaction://hlinksldjump">
                  <a:extLst>
                    <a:ext uri="{A12FA001-AC4F-418D-AE19-62706E023703}">
                      <ahyp:hlinkClr xmlns:ahyp="http://schemas.microsoft.com/office/drawing/2018/hyperlinkcolor" val="tx"/>
                    </a:ext>
                  </a:extLst>
                </a:hlinkClick>
              </a:rPr>
              <a:t>Nursing Careers</a:t>
            </a:r>
            <a:endParaRPr lang="en-GB" sz="1050" b="1">
              <a:solidFill>
                <a:srgbClr val="BF0378"/>
              </a:solidFill>
              <a:latin typeface="Arial"/>
              <a:ea typeface="Arial"/>
              <a:cs typeface="Arial"/>
            </a:endParaRPr>
          </a:p>
        </p:txBody>
      </p:sp>
      <p:sp>
        <p:nvSpPr>
          <p:cNvPr id="7" name="Call-out: Down Arrow 6">
            <a:extLst>
              <a:ext uri="{FF2B5EF4-FFF2-40B4-BE49-F238E27FC236}">
                <a16:creationId xmlns:a16="http://schemas.microsoft.com/office/drawing/2014/main" id="{87EC1831-50F3-5D1E-3871-AE4F96291518}"/>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 name="Picture 18" descr="A logo with colorful people&#10;&#10;Description automatically generated">
            <a:extLst>
              <a:ext uri="{FF2B5EF4-FFF2-40B4-BE49-F238E27FC236}">
                <a16:creationId xmlns:a16="http://schemas.microsoft.com/office/drawing/2014/main" id="{4B30E4DD-4837-7FEB-8F0B-D41F16CA4A78}"/>
              </a:ext>
            </a:extLst>
          </p:cNvPr>
          <p:cNvPicPr>
            <a:picLocks noChangeAspect="1"/>
          </p:cNvPicPr>
          <p:nvPr/>
        </p:nvPicPr>
        <p:blipFill>
          <a:blip r:embed="rId2"/>
          <a:stretch>
            <a:fillRect/>
          </a:stretch>
        </p:blipFill>
        <p:spPr>
          <a:xfrm>
            <a:off x="-1" y="-13972"/>
            <a:ext cx="2388867" cy="1157456"/>
          </a:xfrm>
          <a:prstGeom prst="rect">
            <a:avLst/>
          </a:prstGeom>
          <a:ln>
            <a:noFill/>
          </a:ln>
        </p:spPr>
      </p:pic>
      <p:sp>
        <p:nvSpPr>
          <p:cNvPr id="2" name="object 2"/>
          <p:cNvSpPr txBox="1"/>
          <p:nvPr/>
        </p:nvSpPr>
        <p:spPr>
          <a:xfrm>
            <a:off x="3056889" y="1953513"/>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3" name="object 3"/>
          <p:cNvSpPr/>
          <p:nvPr/>
        </p:nvSpPr>
        <p:spPr>
          <a:xfrm>
            <a:off x="2633472" y="2572511"/>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4" name="object 4"/>
          <p:cNvSpPr txBox="1"/>
          <p:nvPr/>
        </p:nvSpPr>
        <p:spPr>
          <a:xfrm>
            <a:off x="5502909" y="1953513"/>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 name="object 5"/>
          <p:cNvSpPr txBox="1"/>
          <p:nvPr/>
        </p:nvSpPr>
        <p:spPr>
          <a:xfrm>
            <a:off x="7555737" y="1929577"/>
            <a:ext cx="2120900" cy="444352"/>
          </a:xfrm>
          <a:prstGeom prst="rect">
            <a:avLst/>
          </a:prstGeom>
        </p:spPr>
        <p:txBody>
          <a:bodyPr vert="horz" wrap="square" lIns="0" tIns="13335" rIns="0" bIns="0" rtlCol="0">
            <a:spAutoFit/>
          </a:bodyPr>
          <a:lstStyle/>
          <a:p>
            <a:pPr marL="12700" marR="5080" indent="-1270" algn="ctr">
              <a:lnSpc>
                <a:spcPct val="100000"/>
              </a:lnSpc>
              <a:spcBef>
                <a:spcPts val="105"/>
              </a:spcBef>
            </a:pPr>
            <a:r>
              <a:rPr lang="en-GB" sz="1400" spc="-10" dirty="0">
                <a:solidFill>
                  <a:srgbClr val="202C3A"/>
                </a:solidFill>
                <a:latin typeface="Arial Black"/>
                <a:cs typeface="Arial Black"/>
              </a:rPr>
              <a:t>S</a:t>
            </a:r>
            <a:r>
              <a:rPr sz="1400" spc="-10" dirty="0" err="1">
                <a:solidFill>
                  <a:srgbClr val="202C3A"/>
                </a:solidFill>
                <a:latin typeface="Arial Black"/>
                <a:cs typeface="Arial Black"/>
              </a:rPr>
              <a:t>upervision</a:t>
            </a:r>
            <a:r>
              <a:rPr sz="1400" spc="-10" dirty="0">
                <a:solidFill>
                  <a:srgbClr val="202C3A"/>
                </a:solidFill>
                <a:latin typeface="Arial Black"/>
                <a:cs typeface="Arial Black"/>
              </a:rPr>
              <a:t> requirements</a:t>
            </a:r>
            <a:endParaRPr sz="1400" dirty="0">
              <a:latin typeface="Arial Black"/>
              <a:cs typeface="Arial Black"/>
            </a:endParaRPr>
          </a:p>
        </p:txBody>
      </p:sp>
      <p:sp>
        <p:nvSpPr>
          <p:cNvPr id="6" name="object 6"/>
          <p:cNvSpPr txBox="1"/>
          <p:nvPr/>
        </p:nvSpPr>
        <p:spPr>
          <a:xfrm>
            <a:off x="10198354" y="1929577"/>
            <a:ext cx="1715389" cy="444352"/>
          </a:xfrm>
          <a:prstGeom prst="rect">
            <a:avLst/>
          </a:prstGeom>
        </p:spPr>
        <p:txBody>
          <a:bodyPr vert="horz" wrap="square" lIns="0" tIns="13335" rIns="0" bIns="0" rtlCol="0">
            <a:spAutoFit/>
          </a:bodyPr>
          <a:lstStyle/>
          <a:p>
            <a:pPr marL="12700" marR="5080" indent="-3810" algn="ctr">
              <a:lnSpc>
                <a:spcPct val="100000"/>
              </a:lnSpc>
              <a:spcBef>
                <a:spcPts val="105"/>
              </a:spcBef>
            </a:pPr>
            <a:r>
              <a:rPr lang="en-GB" sz="1400">
                <a:solidFill>
                  <a:srgbClr val="202C3A"/>
                </a:solidFill>
                <a:latin typeface="Arial Black"/>
                <a:cs typeface="Arial Black"/>
              </a:rPr>
              <a:t>Key Role &amp; Responsibilities</a:t>
            </a:r>
            <a:endParaRPr sz="1400">
              <a:latin typeface="Arial Black"/>
              <a:cs typeface="Arial Black"/>
            </a:endParaRPr>
          </a:p>
        </p:txBody>
      </p:sp>
      <p:pic>
        <p:nvPicPr>
          <p:cNvPr id="8" name="object 8"/>
          <p:cNvPicPr/>
          <p:nvPr/>
        </p:nvPicPr>
        <p:blipFill>
          <a:blip r:embed="rId3" cstate="print"/>
          <a:stretch>
            <a:fillRect/>
          </a:stretch>
        </p:blipFill>
        <p:spPr>
          <a:xfrm>
            <a:off x="5789676" y="1147572"/>
            <a:ext cx="722376" cy="720851"/>
          </a:xfrm>
          <a:prstGeom prst="rect">
            <a:avLst/>
          </a:prstGeom>
        </p:spPr>
      </p:pic>
      <p:pic>
        <p:nvPicPr>
          <p:cNvPr id="9" name="object 9"/>
          <p:cNvPicPr/>
          <p:nvPr/>
        </p:nvPicPr>
        <p:blipFill>
          <a:blip r:embed="rId4" cstate="print"/>
          <a:stretch>
            <a:fillRect/>
          </a:stretch>
        </p:blipFill>
        <p:spPr>
          <a:xfrm>
            <a:off x="3433571" y="1211580"/>
            <a:ext cx="720851" cy="719327"/>
          </a:xfrm>
          <a:prstGeom prst="rect">
            <a:avLst/>
          </a:prstGeom>
        </p:spPr>
      </p:pic>
      <p:pic>
        <p:nvPicPr>
          <p:cNvPr id="10" name="object 10"/>
          <p:cNvPicPr/>
          <p:nvPr/>
        </p:nvPicPr>
        <p:blipFill>
          <a:blip r:embed="rId5" cstate="print"/>
          <a:stretch>
            <a:fillRect/>
          </a:stretch>
        </p:blipFill>
        <p:spPr>
          <a:xfrm>
            <a:off x="10500359" y="1147572"/>
            <a:ext cx="722376" cy="720851"/>
          </a:xfrm>
          <a:prstGeom prst="rect">
            <a:avLst/>
          </a:prstGeom>
        </p:spPr>
      </p:pic>
      <p:pic>
        <p:nvPicPr>
          <p:cNvPr id="11" name="object 11"/>
          <p:cNvPicPr/>
          <p:nvPr/>
        </p:nvPicPr>
        <p:blipFill>
          <a:blip r:embed="rId6" cstate="print"/>
          <a:stretch>
            <a:fillRect/>
          </a:stretch>
        </p:blipFill>
        <p:spPr>
          <a:xfrm>
            <a:off x="8132064" y="1147572"/>
            <a:ext cx="720851" cy="720851"/>
          </a:xfrm>
          <a:prstGeom prst="rect">
            <a:avLst/>
          </a:prstGeom>
        </p:spPr>
      </p:pic>
      <p:sp>
        <p:nvSpPr>
          <p:cNvPr id="13" name="object 13"/>
          <p:cNvSpPr txBox="1"/>
          <p:nvPr/>
        </p:nvSpPr>
        <p:spPr>
          <a:xfrm>
            <a:off x="2690278" y="3995253"/>
            <a:ext cx="2283080" cy="3154710"/>
          </a:xfrm>
          <a:prstGeom prst="rect">
            <a:avLst/>
          </a:prstGeom>
        </p:spPr>
        <p:txBody>
          <a:bodyPr vert="horz" wrap="square" lIns="0" tIns="12700" rIns="0" bIns="0" rtlCol="0" anchor="t">
            <a:spAutoFit/>
          </a:bodyPr>
          <a:lstStyle/>
          <a:p>
            <a:pPr marL="12700" marR="5080" algn="l">
              <a:lnSpc>
                <a:spcPct val="100000"/>
              </a:lnSpc>
              <a:spcBef>
                <a:spcPts val="100"/>
              </a:spcBef>
            </a:pP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Medical</a:t>
            </a:r>
            <a:r>
              <a:rPr sz="1000" u="sng" spc="-4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Secretary</a:t>
            </a:r>
            <a:r>
              <a:rPr sz="1000" u="sng" spc="-35">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Diploma</a:t>
            </a:r>
            <a:r>
              <a:rPr sz="1000" u="sng" spc="-35">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spc="-5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a:t>
            </a:r>
            <a:r>
              <a:rPr sz="1000" spc="-50">
                <a:solidFill>
                  <a:srgbClr val="0000FF"/>
                </a:solidFill>
                <a:latin typeface="Arial"/>
                <a:cs typeface="Arial"/>
              </a:rPr>
              <a:t> </a:t>
            </a: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Level</a:t>
            </a:r>
            <a:r>
              <a:rPr sz="1000" u="sng" spc="-25">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2</a:t>
            </a:r>
            <a:r>
              <a:rPr sz="1000" u="sng" spc="-15">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a:t>
            </a:r>
            <a:r>
              <a:rPr sz="1000" u="sng" spc="-1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Pitman</a:t>
            </a:r>
            <a:r>
              <a:rPr sz="1000" u="sng" spc="-5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spc="-1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Training</a:t>
            </a:r>
            <a:r>
              <a:rPr sz="1000" spc="-10">
                <a:solidFill>
                  <a:srgbClr val="0000FF"/>
                </a:solidFill>
                <a:latin typeface="Arial"/>
                <a:cs typeface="Arial"/>
              </a:rPr>
              <a:t> </a:t>
            </a: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(pitman-</a:t>
            </a:r>
            <a:r>
              <a:rPr sz="1000" u="sng" spc="-1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training.com)</a:t>
            </a:r>
            <a:endParaRPr lang="en-GB" sz="1000" u="sng" spc="-1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endParaRPr>
          </a:p>
          <a:p>
            <a:pPr marL="12700" marR="5080" algn="l">
              <a:spcBef>
                <a:spcPts val="105"/>
              </a:spcBef>
            </a:pPr>
            <a:r>
              <a:rPr lang="en-GB" sz="1000" spc="-10">
                <a:solidFill>
                  <a:srgbClr val="202C3A"/>
                </a:solidFill>
                <a:latin typeface="Arial"/>
                <a:cs typeface="Arial"/>
                <a:hlinkClick r:id="rId8"/>
              </a:rPr>
              <a:t>Receptionists in Primary Care - Practice Index Training</a:t>
            </a:r>
            <a:r>
              <a:rPr lang="en-GB" sz="1000" spc="-10">
                <a:solidFill>
                  <a:srgbClr val="000000"/>
                </a:solidFill>
                <a:latin typeface="Arial"/>
                <a:cs typeface="Arial"/>
              </a:rPr>
              <a:t> include </a:t>
            </a:r>
            <a:r>
              <a:rPr lang="en-GB" sz="1000" spc="-10">
                <a:solidFill>
                  <a:schemeClr val="tx1"/>
                </a:solidFill>
                <a:latin typeface="Arial"/>
                <a:cs typeface="Arial"/>
              </a:rPr>
              <a:t>specific training courses in:</a:t>
            </a:r>
          </a:p>
          <a:p>
            <a:pPr marL="184150" marR="5080" indent="-171450" algn="l">
              <a:spcBef>
                <a:spcPts val="105"/>
              </a:spcBef>
              <a:buFont typeface="Arial" panose="020B0604020202020204" pitchFamily="34" charset="0"/>
              <a:buChar char="•"/>
            </a:pPr>
            <a:r>
              <a:rPr lang="en-US" sz="1000" spc="-10">
                <a:solidFill>
                  <a:schemeClr val="tx1"/>
                </a:solidFill>
                <a:latin typeface="Arial"/>
                <a:cs typeface="Arial"/>
              </a:rPr>
              <a:t>Reception Master Classes</a:t>
            </a:r>
          </a:p>
          <a:p>
            <a:pPr marL="171450" indent="-171450" algn="l">
              <a:spcBef>
                <a:spcPts val="800"/>
              </a:spcBef>
              <a:buFont typeface="Arial" panose="020B0604020202020204" pitchFamily="34" charset="0"/>
              <a:buChar char="•"/>
            </a:pPr>
            <a:r>
              <a:rPr lang="en-US" sz="1000" spc="-10">
                <a:solidFill>
                  <a:schemeClr val="tx1"/>
                </a:solidFill>
                <a:latin typeface="Arial"/>
                <a:cs typeface="Arial"/>
              </a:rPr>
              <a:t>Taking Control of the</a:t>
            </a:r>
            <a:endParaRPr lang="en-US" sz="1000">
              <a:solidFill>
                <a:schemeClr val="tx1"/>
              </a:solidFill>
              <a:latin typeface="Arial"/>
              <a:cs typeface="Arial"/>
            </a:endParaRPr>
          </a:p>
          <a:p>
            <a:pPr marL="172085" indent="-171450" algn="l">
              <a:buFont typeface="Arial" panose="020B0604020202020204" pitchFamily="34" charset="0"/>
              <a:buChar char="•"/>
            </a:pPr>
            <a:r>
              <a:rPr lang="en-US" sz="1000" spc="-10">
                <a:solidFill>
                  <a:schemeClr val="tx1"/>
                </a:solidFill>
                <a:latin typeface="Arial"/>
                <a:cs typeface="Arial"/>
              </a:rPr>
              <a:t>Customer Conversation</a:t>
            </a:r>
            <a:endParaRPr lang="en-US" sz="1000">
              <a:solidFill>
                <a:schemeClr val="tx1"/>
              </a:solidFill>
              <a:latin typeface="Arial"/>
              <a:cs typeface="Arial"/>
            </a:endParaRPr>
          </a:p>
          <a:p>
            <a:pPr marL="172085" indent="-171450" algn="l">
              <a:buFont typeface="Arial" panose="020B0604020202020204" pitchFamily="34" charset="0"/>
              <a:buChar char="•"/>
            </a:pPr>
            <a:r>
              <a:rPr lang="en-US" sz="1000" spc="-10">
                <a:solidFill>
                  <a:schemeClr val="tx1"/>
                </a:solidFill>
                <a:latin typeface="Arial"/>
                <a:cs typeface="Arial"/>
              </a:rPr>
              <a:t>Conflict Resolution </a:t>
            </a:r>
          </a:p>
          <a:p>
            <a:pPr marL="172085" indent="-171450" algn="l">
              <a:buFont typeface="Arial" panose="020B0604020202020204" pitchFamily="34" charset="0"/>
              <a:buChar char="•"/>
            </a:pPr>
            <a:r>
              <a:rPr lang="en-US" sz="1000" spc="-10">
                <a:solidFill>
                  <a:schemeClr val="tx1"/>
                </a:solidFill>
                <a:latin typeface="Arial"/>
                <a:cs typeface="Arial"/>
              </a:rPr>
              <a:t>Resolving telephone conflict </a:t>
            </a:r>
          </a:p>
          <a:p>
            <a:pPr marL="172085" indent="-171450" algn="l">
              <a:buFont typeface="Arial" panose="020B0604020202020204" pitchFamily="34" charset="0"/>
              <a:buChar char="•"/>
            </a:pPr>
            <a:r>
              <a:rPr lang="en-US" sz="1000" spc="-10">
                <a:solidFill>
                  <a:schemeClr val="tx1"/>
                </a:solidFill>
                <a:latin typeface="Arial"/>
                <a:cs typeface="Arial"/>
              </a:rPr>
              <a:t>Telephone Signposting</a:t>
            </a:r>
          </a:p>
          <a:p>
            <a:pPr algn="l"/>
            <a:r>
              <a:rPr lang="en-US" sz="1000" spc="-10">
                <a:solidFill>
                  <a:schemeClr val="tx1"/>
                </a:solidFill>
                <a:latin typeface="Arial"/>
                <a:cs typeface="Arial"/>
              </a:rPr>
              <a:t>      and Triage for Receptionists</a:t>
            </a:r>
          </a:p>
          <a:p>
            <a:pPr marL="635" algn="l"/>
            <a:r>
              <a:rPr lang="en-US" sz="1000" spc="-10">
                <a:solidFill>
                  <a:schemeClr val="tx1"/>
                </a:solidFill>
                <a:latin typeface="Arial"/>
                <a:cs typeface="Arial"/>
              </a:rPr>
              <a:t>      and HCSWs</a:t>
            </a:r>
            <a:endParaRPr lang="en-US" sz="1000">
              <a:solidFill>
                <a:schemeClr val="tx1"/>
              </a:solidFill>
              <a:latin typeface="Arial"/>
              <a:cs typeface="Arial"/>
            </a:endParaRPr>
          </a:p>
          <a:p>
            <a:pPr marL="171450" indent="-171450" algn="l">
              <a:lnSpc>
                <a:spcPts val="1050"/>
              </a:lnSpc>
              <a:buFont typeface="Arial" panose="020B0604020202020204" pitchFamily="34" charset="0"/>
              <a:buChar char="•"/>
            </a:pPr>
            <a:r>
              <a:rPr lang="en-US" sz="1000" spc="-10">
                <a:solidFill>
                  <a:schemeClr val="tx1"/>
                </a:solidFill>
                <a:latin typeface="Arial"/>
                <a:cs typeface="Arial"/>
              </a:rPr>
              <a:t>QOF training for receptionists / medical secretaries </a:t>
            </a:r>
          </a:p>
          <a:p>
            <a:pPr algn="l">
              <a:lnSpc>
                <a:spcPts val="1050"/>
              </a:lnSpc>
            </a:pPr>
            <a:endParaRPr lang="en-US" sz="1000" spc="-10">
              <a:solidFill>
                <a:schemeClr val="tx1"/>
              </a:solidFill>
              <a:latin typeface="Arial"/>
              <a:cs typeface="Arial"/>
            </a:endParaRPr>
          </a:p>
          <a:p>
            <a:pPr algn="l">
              <a:lnSpc>
                <a:spcPts val="1050"/>
              </a:lnSpc>
            </a:pPr>
            <a:r>
              <a:rPr lang="en-US" sz="1000" spc="-10">
                <a:solidFill>
                  <a:schemeClr val="tx1"/>
                </a:solidFill>
                <a:latin typeface="Arial"/>
                <a:cs typeface="Arial"/>
              </a:rPr>
              <a:t>Training can also be accessed through the </a:t>
            </a:r>
            <a:r>
              <a:rPr lang="en-US" sz="1000" spc="-10">
                <a:solidFill>
                  <a:schemeClr val="tx1"/>
                </a:solidFill>
                <a:latin typeface="Arial"/>
                <a:cs typeface="Arial"/>
                <a:hlinkClick r:id="rId9"/>
              </a:rPr>
              <a:t>LMC</a:t>
            </a:r>
            <a:endParaRPr lang="en-US" sz="1000" spc="-10">
              <a:solidFill>
                <a:schemeClr val="tx1"/>
              </a:solidFill>
              <a:latin typeface="Arial"/>
              <a:cs typeface="Arial"/>
            </a:endParaRPr>
          </a:p>
          <a:p>
            <a:pPr algn="l">
              <a:lnSpc>
                <a:spcPts val="1050"/>
              </a:lnSpc>
            </a:pPr>
            <a:endParaRPr lang="en-US" sz="1000" spc="-10">
              <a:solidFill>
                <a:schemeClr val="tx1"/>
              </a:solidFill>
              <a:latin typeface="Arial"/>
              <a:cs typeface="Arial"/>
            </a:endParaRPr>
          </a:p>
          <a:p>
            <a:pPr marL="12700" marR="5080" algn="l">
              <a:lnSpc>
                <a:spcPct val="100000"/>
              </a:lnSpc>
              <a:spcBef>
                <a:spcPts val="100"/>
              </a:spcBef>
            </a:pPr>
            <a:endParaRPr sz="1000">
              <a:solidFill>
                <a:srgbClr val="0000FF"/>
              </a:solidFill>
              <a:latin typeface="Arial"/>
              <a:cs typeface="Arial"/>
              <a:hlinkClick r:id="rId7">
                <a:extLst>
                  <a:ext uri="{A12FA001-AC4F-418D-AE19-62706E023703}">
                    <ahyp:hlinkClr xmlns:ahyp="http://schemas.microsoft.com/office/drawing/2018/hyperlinkcolor" val="tx"/>
                  </a:ext>
                </a:extLst>
              </a:hlinkClick>
            </a:endParaRPr>
          </a:p>
        </p:txBody>
      </p:sp>
      <p:sp>
        <p:nvSpPr>
          <p:cNvPr id="16" name="object 16"/>
          <p:cNvSpPr txBox="1"/>
          <p:nvPr/>
        </p:nvSpPr>
        <p:spPr>
          <a:xfrm>
            <a:off x="2602737" y="328625"/>
            <a:ext cx="7073899" cy="1084912"/>
          </a:xfrm>
          <a:prstGeom prst="rect">
            <a:avLst/>
          </a:prstGeom>
        </p:spPr>
        <p:txBody>
          <a:bodyPr vert="horz" wrap="square" lIns="0" tIns="12700" rIns="0" bIns="0" rtlCol="0" anchor="t">
            <a:spAutoFit/>
          </a:bodyPr>
          <a:lstStyle/>
          <a:p>
            <a:pPr marL="12700">
              <a:spcBef>
                <a:spcPts val="100"/>
              </a:spcBef>
            </a:pPr>
            <a:r>
              <a:rPr lang="en-GB" sz="2400" dirty="0">
                <a:solidFill>
                  <a:srgbClr val="0070C0"/>
                </a:solidFill>
                <a:latin typeface="Arial Black"/>
                <a:cs typeface="Arial Black"/>
              </a:rPr>
              <a:t>Personal Assistant</a:t>
            </a:r>
          </a:p>
          <a:p>
            <a:pPr marL="12700" algn="l">
              <a:spcBef>
                <a:spcPts val="95"/>
              </a:spcBef>
            </a:pPr>
            <a:r>
              <a:rPr lang="en-GB" sz="2400" b="1" dirty="0">
                <a:solidFill>
                  <a:srgbClr val="202C3A"/>
                </a:solidFill>
              </a:rPr>
              <a:t>Find</a:t>
            </a:r>
            <a:r>
              <a:rPr lang="en-GB" sz="2400" b="1" spc="-25" dirty="0">
                <a:solidFill>
                  <a:srgbClr val="202C3A"/>
                </a:solidFill>
              </a:rPr>
              <a:t> </a:t>
            </a:r>
            <a:r>
              <a:rPr lang="en-GB" sz="2400" b="1" dirty="0">
                <a:solidFill>
                  <a:srgbClr val="202C3A"/>
                </a:solidFill>
              </a:rPr>
              <a:t>out</a:t>
            </a:r>
            <a:r>
              <a:rPr lang="en-GB" sz="2400" b="1" spc="-20" dirty="0">
                <a:solidFill>
                  <a:srgbClr val="202C3A"/>
                </a:solidFill>
              </a:rPr>
              <a:t> </a:t>
            </a:r>
            <a:r>
              <a:rPr lang="en-GB" sz="2400" b="1" dirty="0">
                <a:solidFill>
                  <a:srgbClr val="202C3A"/>
                </a:solidFill>
              </a:rPr>
              <a:t>more</a:t>
            </a:r>
            <a:r>
              <a:rPr lang="en-GB" sz="2400" b="1" spc="-30" dirty="0">
                <a:solidFill>
                  <a:srgbClr val="202C3A"/>
                </a:solidFill>
              </a:rPr>
              <a:t> about </a:t>
            </a:r>
            <a:r>
              <a:rPr lang="en-GB" sz="2400" b="1" u="sng" dirty="0">
                <a:solidFill>
                  <a:srgbClr val="291EFF"/>
                </a:solidFill>
                <a:uFill>
                  <a:solidFill>
                    <a:srgbClr val="1F5AA4"/>
                  </a:solidFill>
                </a:uFill>
                <a:latin typeface="Arial"/>
                <a:cs typeface="Arial"/>
                <a:hlinkClick r:id="rId10" action="ppaction://hlinksldjump"/>
              </a:rPr>
              <a:t>primary</a:t>
            </a:r>
            <a:r>
              <a:rPr lang="en-GB" sz="2400" b="1" u="sng" spc="-20" dirty="0">
                <a:solidFill>
                  <a:srgbClr val="291EFF"/>
                </a:solidFill>
                <a:uFill>
                  <a:solidFill>
                    <a:srgbClr val="1F5AA4"/>
                  </a:solidFill>
                </a:uFill>
                <a:latin typeface="Arial"/>
                <a:cs typeface="Arial"/>
                <a:hlinkClick r:id="rId10" action="ppaction://hlinksldjump"/>
              </a:rPr>
              <a:t> </a:t>
            </a:r>
            <a:r>
              <a:rPr lang="en-GB" sz="2400" b="1" u="sng" dirty="0">
                <a:solidFill>
                  <a:srgbClr val="291EFF"/>
                </a:solidFill>
                <a:uFill>
                  <a:solidFill>
                    <a:srgbClr val="1F5AA4"/>
                  </a:solidFill>
                </a:uFill>
                <a:latin typeface="Arial"/>
                <a:cs typeface="Arial"/>
                <a:hlinkClick r:id="rId10" action="ppaction://hlinksldjump"/>
              </a:rPr>
              <a:t>care</a:t>
            </a:r>
            <a:r>
              <a:rPr lang="en-GB" sz="2400" b="1" u="sng" spc="-45" dirty="0">
                <a:solidFill>
                  <a:srgbClr val="291EFF"/>
                </a:solidFill>
                <a:uFill>
                  <a:solidFill>
                    <a:srgbClr val="1F5AA4"/>
                  </a:solidFill>
                </a:uFill>
                <a:latin typeface="Arial"/>
                <a:cs typeface="Arial"/>
                <a:hlinkClick r:id="rId10" action="ppaction://hlinksldjump"/>
              </a:rPr>
              <a:t> </a:t>
            </a:r>
            <a:r>
              <a:rPr lang="en-GB" sz="2400" b="1" u="sng" spc="-10" dirty="0">
                <a:solidFill>
                  <a:srgbClr val="291EFF"/>
                </a:solidFill>
                <a:uFill>
                  <a:solidFill>
                    <a:srgbClr val="1F5AA4"/>
                  </a:solidFill>
                </a:uFill>
                <a:latin typeface="Arial"/>
                <a:cs typeface="Arial"/>
                <a:hlinkClick r:id="rId10" action="ppaction://hlinksldjump"/>
              </a:rPr>
              <a:t>roles</a:t>
            </a:r>
            <a:endParaRPr lang="en-US" sz="2400" b="1" dirty="0">
              <a:solidFill>
                <a:srgbClr val="0070C0"/>
              </a:solidFill>
              <a:latin typeface="Arial Black"/>
              <a:cs typeface="Arial Black"/>
            </a:endParaRPr>
          </a:p>
          <a:p>
            <a:pPr marL="12700">
              <a:spcBef>
                <a:spcPts val="100"/>
              </a:spcBef>
            </a:pPr>
            <a:endParaRPr lang="en-GB" sz="2000" spc="-85" dirty="0">
              <a:solidFill>
                <a:srgbClr val="0070C0"/>
              </a:solidFill>
              <a:latin typeface="Arial Black"/>
              <a:cs typeface="Arial Black"/>
            </a:endParaRPr>
          </a:p>
        </p:txBody>
      </p:sp>
      <p:sp>
        <p:nvSpPr>
          <p:cNvPr id="22" name="object 22"/>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24" name="TextBox 23">
            <a:extLst>
              <a:ext uri="{FF2B5EF4-FFF2-40B4-BE49-F238E27FC236}">
                <a16:creationId xmlns:a16="http://schemas.microsoft.com/office/drawing/2014/main" id="{DEF70CF6-F100-ED7D-CA3B-48026AEBB6AD}"/>
              </a:ext>
            </a:extLst>
          </p:cNvPr>
          <p:cNvSpPr txBox="1"/>
          <p:nvPr/>
        </p:nvSpPr>
        <p:spPr>
          <a:xfrm>
            <a:off x="10108346" y="2536624"/>
            <a:ext cx="2635934" cy="1169551"/>
          </a:xfrm>
          <a:prstGeom prst="rect">
            <a:avLst/>
          </a:prstGeom>
          <a:noFill/>
        </p:spPr>
        <p:txBody>
          <a:bodyPr wrap="square">
            <a:spAutoFit/>
          </a:bodyPr>
          <a:lstStyle/>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Diary &amp; Calendar Management</a:t>
            </a:r>
          </a:p>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Meeting Coordination</a:t>
            </a:r>
          </a:p>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Communication Handling</a:t>
            </a:r>
          </a:p>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Document Management</a:t>
            </a:r>
          </a:p>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Confidential Correspondence</a:t>
            </a:r>
          </a:p>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Stakeholder Liaison</a:t>
            </a:r>
          </a:p>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Office Administration</a:t>
            </a:r>
          </a:p>
        </p:txBody>
      </p:sp>
      <p:sp>
        <p:nvSpPr>
          <p:cNvPr id="28" name="TextBox 27">
            <a:extLst>
              <a:ext uri="{FF2B5EF4-FFF2-40B4-BE49-F238E27FC236}">
                <a16:creationId xmlns:a16="http://schemas.microsoft.com/office/drawing/2014/main" id="{B12D1514-9C47-C0ED-0650-1A479A63073F}"/>
              </a:ext>
            </a:extLst>
          </p:cNvPr>
          <p:cNvSpPr txBox="1"/>
          <p:nvPr/>
        </p:nvSpPr>
        <p:spPr>
          <a:xfrm>
            <a:off x="5043829" y="5241243"/>
            <a:ext cx="2713942" cy="1754326"/>
          </a:xfrm>
          <a:prstGeom prst="rect">
            <a:avLst/>
          </a:prstGeom>
          <a:noFill/>
        </p:spPr>
        <p:txBody>
          <a:bodyPr wrap="square">
            <a:spAutoFit/>
          </a:bodyPr>
          <a:lstStyle/>
          <a:p>
            <a:pPr algn="l"/>
            <a:r>
              <a:rPr lang="en-GB" sz="1000" b="1">
                <a:latin typeface="Arial" panose="020B0604020202020204" pitchFamily="34" charset="0"/>
                <a:cs typeface="Arial" panose="020B0604020202020204" pitchFamily="34" charset="0"/>
              </a:rPr>
              <a:t>Progress to:</a:t>
            </a:r>
          </a:p>
          <a:p>
            <a:pPr algn="l"/>
            <a:r>
              <a:rPr lang="en-GB" sz="1000">
                <a:latin typeface="Arial" panose="020B0604020202020204" pitchFamily="34" charset="0"/>
                <a:cs typeface="Arial" panose="020B0604020202020204" pitchFamily="34" charset="0"/>
              </a:rPr>
              <a:t>Band 4–5</a:t>
            </a:r>
          </a:p>
          <a:p>
            <a:pPr algn="l"/>
            <a:r>
              <a:rPr lang="en-GB" sz="1000">
                <a:latin typeface="Arial" panose="020B0604020202020204" pitchFamily="34" charset="0"/>
                <a:cs typeface="Arial" panose="020B0604020202020204" pitchFamily="34" charset="0"/>
              </a:rPr>
              <a:t>Personal Assistant (PA)</a:t>
            </a:r>
          </a:p>
          <a:p>
            <a:pPr algn="l"/>
            <a:r>
              <a:rPr lang="en-GB" sz="1000">
                <a:latin typeface="Arial" panose="020B0604020202020204" pitchFamily="34" charset="0"/>
                <a:cs typeface="Arial" panose="020B0604020202020204" pitchFamily="34" charset="0"/>
              </a:rPr>
              <a:t>Band 5–6</a:t>
            </a:r>
          </a:p>
          <a:p>
            <a:pPr algn="l"/>
            <a:r>
              <a:rPr lang="en-GB" sz="1000">
                <a:latin typeface="Arial" panose="020B0604020202020204" pitchFamily="34" charset="0"/>
                <a:cs typeface="Arial" panose="020B0604020202020204" pitchFamily="34" charset="0"/>
              </a:rPr>
              <a:t>Executive Assistant / Senior PA</a:t>
            </a:r>
          </a:p>
          <a:p>
            <a:pPr algn="l"/>
            <a:r>
              <a:rPr lang="en-GB" sz="1000">
                <a:latin typeface="Arial" panose="020B0604020202020204" pitchFamily="34" charset="0"/>
                <a:cs typeface="Arial" panose="020B0604020202020204" pitchFamily="34" charset="0"/>
              </a:rPr>
              <a:t>Band 6–7</a:t>
            </a:r>
          </a:p>
          <a:p>
            <a:pPr algn="l"/>
            <a:r>
              <a:rPr lang="en-GB" sz="1000">
                <a:latin typeface="Arial" panose="020B0604020202020204" pitchFamily="34" charset="0"/>
                <a:cs typeface="Arial" panose="020B0604020202020204" pitchFamily="34" charset="0"/>
              </a:rPr>
              <a:t>Business Support Manager</a:t>
            </a:r>
          </a:p>
          <a:p>
            <a:pPr algn="l"/>
            <a:r>
              <a:rPr lang="en-GB" sz="1000">
                <a:latin typeface="Arial" panose="020B0604020202020204" pitchFamily="34" charset="0"/>
                <a:cs typeface="Arial" panose="020B0604020202020204" pitchFamily="34" charset="0"/>
              </a:rPr>
              <a:t>Band 6–7</a:t>
            </a:r>
          </a:p>
          <a:p>
            <a:pPr algn="l"/>
            <a:r>
              <a:rPr lang="en-GB" sz="1000">
                <a:latin typeface="Arial" panose="020B0604020202020204" pitchFamily="34" charset="0"/>
                <a:cs typeface="Arial" panose="020B0604020202020204" pitchFamily="34" charset="0"/>
              </a:rPr>
              <a:t>Project / Programme Officer</a:t>
            </a:r>
          </a:p>
          <a:p>
            <a:endParaRPr lang="en-GB"/>
          </a:p>
        </p:txBody>
      </p:sp>
      <p:sp>
        <p:nvSpPr>
          <p:cNvPr id="30" name="TextBox 29">
            <a:extLst>
              <a:ext uri="{FF2B5EF4-FFF2-40B4-BE49-F238E27FC236}">
                <a16:creationId xmlns:a16="http://schemas.microsoft.com/office/drawing/2014/main" id="{2CD8B3DD-3134-5B19-B440-89D9B2E9E525}"/>
              </a:ext>
            </a:extLst>
          </p:cNvPr>
          <p:cNvSpPr txBox="1"/>
          <p:nvPr/>
        </p:nvSpPr>
        <p:spPr>
          <a:xfrm>
            <a:off x="2595807" y="2536624"/>
            <a:ext cx="2478320" cy="1631216"/>
          </a:xfrm>
          <a:prstGeom prst="rect">
            <a:avLst/>
          </a:prstGeom>
          <a:noFill/>
        </p:spPr>
        <p:txBody>
          <a:bodyPr wrap="square">
            <a:spAutoFit/>
          </a:bodyPr>
          <a:lstStyle/>
          <a:p>
            <a:pPr algn="l"/>
            <a:r>
              <a:rPr lang="en-GB" sz="1000">
                <a:latin typeface="Arial" panose="020B0604020202020204" pitchFamily="34" charset="0"/>
                <a:cs typeface="Arial" panose="020B0604020202020204" pitchFamily="34" charset="0"/>
              </a:rPr>
              <a:t>To be effective in the role of a Personal Assistant (PA) within the NHS, it is essential to develop strong organisational, communication, and digital skills. This includes managing complex diaries, handling sensitive information with discretion, and using systems like Microsoft Office, Outlook, and ESR confidently.</a:t>
            </a:r>
          </a:p>
          <a:p>
            <a:pPr algn="l"/>
            <a:endParaRPr lang="en-GB" sz="1000">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97BD61A9-FFF7-F97E-2111-C3060B133173}"/>
              </a:ext>
            </a:extLst>
          </p:cNvPr>
          <p:cNvSpPr txBox="1"/>
          <p:nvPr/>
        </p:nvSpPr>
        <p:spPr>
          <a:xfrm>
            <a:off x="5053287" y="2530072"/>
            <a:ext cx="2495536" cy="1477328"/>
          </a:xfrm>
          <a:prstGeom prst="rect">
            <a:avLst/>
          </a:prstGeom>
          <a:noFill/>
        </p:spPr>
        <p:txBody>
          <a:bodyPr wrap="square">
            <a:spAutoFit/>
          </a:bodyPr>
          <a:lstStyle/>
          <a:p>
            <a:pPr algn="l"/>
            <a:r>
              <a:rPr lang="en-GB" sz="1000">
                <a:latin typeface="Arial" panose="020B0604020202020204" pitchFamily="34" charset="0"/>
                <a:cs typeface="Arial" panose="020B0604020202020204" pitchFamily="34" charset="0"/>
              </a:rPr>
              <a:t>As responsibilities grow, PAs can progress into senior administrative or executive support roles by enhancing their project support skills, understanding NHS governance structures, and completing relevant training in areas such as time management, digital systems, and professional communication.</a:t>
            </a:r>
          </a:p>
        </p:txBody>
      </p:sp>
      <p:sp>
        <p:nvSpPr>
          <p:cNvPr id="38" name="TextBox 37">
            <a:extLst>
              <a:ext uri="{FF2B5EF4-FFF2-40B4-BE49-F238E27FC236}">
                <a16:creationId xmlns:a16="http://schemas.microsoft.com/office/drawing/2014/main" id="{D5E9E8AC-63BC-B50F-7FC6-EE9DD40792B0}"/>
              </a:ext>
            </a:extLst>
          </p:cNvPr>
          <p:cNvSpPr txBox="1"/>
          <p:nvPr/>
        </p:nvSpPr>
        <p:spPr>
          <a:xfrm>
            <a:off x="5053287" y="3928033"/>
            <a:ext cx="2406149" cy="1323439"/>
          </a:xfrm>
          <a:prstGeom prst="rect">
            <a:avLst/>
          </a:prstGeom>
          <a:noFill/>
        </p:spPr>
        <p:txBody>
          <a:bodyPr wrap="square" lIns="91440" tIns="45720" rIns="91440" bIns="45720" anchor="t">
            <a:spAutoFit/>
          </a:bodyPr>
          <a:lstStyle/>
          <a:p>
            <a:pPr algn="l"/>
            <a:r>
              <a:rPr lang="en-GB" sz="1000">
                <a:latin typeface="Arial"/>
                <a:cs typeface="Arial"/>
                <a:hlinkClick r:id="rId11"/>
              </a:rPr>
              <a:t>Microsoft 365 Training</a:t>
            </a:r>
            <a:endParaRPr lang="en-GB" sz="1000">
              <a:latin typeface="Arial"/>
              <a:cs typeface="Arial"/>
            </a:endParaRPr>
          </a:p>
          <a:p>
            <a:pPr algn="l"/>
            <a:r>
              <a:rPr lang="en-GB" sz="1000">
                <a:latin typeface="Arial"/>
                <a:cs typeface="Arial"/>
                <a:hlinkClick r:id="rId12"/>
              </a:rPr>
              <a:t>FutureLearn: Online Courses and Degrees from Top Universities</a:t>
            </a:r>
            <a:endParaRPr lang="en-GB" sz="1000">
              <a:latin typeface="Arial"/>
              <a:cs typeface="Arial"/>
            </a:endParaRPr>
          </a:p>
          <a:p>
            <a:pPr algn="l"/>
            <a:r>
              <a:rPr lang="en-GB" sz="1000">
                <a:latin typeface="Arial"/>
                <a:cs typeface="Arial"/>
                <a:hlinkClick r:id="rId13"/>
              </a:rPr>
              <a:t>Leadership Academy – Better Leaders, Better Care, Brighter Future</a:t>
            </a:r>
            <a:endParaRPr lang="en-GB" sz="1000">
              <a:latin typeface="Arial"/>
              <a:cs typeface="Arial"/>
            </a:endParaRPr>
          </a:p>
          <a:p>
            <a:pPr algn="l"/>
            <a:r>
              <a:rPr lang="en-GB" sz="1000">
                <a:latin typeface="Arial"/>
                <a:cs typeface="Arial"/>
                <a:hlinkClick r:id="rId14"/>
              </a:rPr>
              <a:t>Home - elearning for healthcare</a:t>
            </a:r>
            <a:endParaRPr lang="en-GB" sz="1000">
              <a:latin typeface="Arial"/>
              <a:cs typeface="Arial"/>
            </a:endParaRPr>
          </a:p>
          <a:p>
            <a:pPr algn="l"/>
            <a:r>
              <a:rPr lang="en-GB" sz="1000">
                <a:latin typeface="Arial"/>
                <a:cs typeface="Arial"/>
                <a:hlinkClick r:id="rId13"/>
              </a:rPr>
              <a:t>Leadership Academy – Better Leaders, Better Care, Brighter Future</a:t>
            </a:r>
            <a:endParaRPr lang="en-GB" sz="1000">
              <a:latin typeface="Arial"/>
              <a:cs typeface="Arial"/>
            </a:endParaRPr>
          </a:p>
        </p:txBody>
      </p:sp>
      <p:sp>
        <p:nvSpPr>
          <p:cNvPr id="42" name="TextBox 41">
            <a:extLst>
              <a:ext uri="{FF2B5EF4-FFF2-40B4-BE49-F238E27FC236}">
                <a16:creationId xmlns:a16="http://schemas.microsoft.com/office/drawing/2014/main" id="{BB56E642-E2F3-F011-D91F-8EF792EBC1D3}"/>
              </a:ext>
            </a:extLst>
          </p:cNvPr>
          <p:cNvSpPr txBox="1"/>
          <p:nvPr/>
        </p:nvSpPr>
        <p:spPr>
          <a:xfrm>
            <a:off x="10108346" y="3701975"/>
            <a:ext cx="2021257" cy="553998"/>
          </a:xfrm>
          <a:prstGeom prst="rect">
            <a:avLst/>
          </a:prstGeom>
          <a:noFill/>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hlinkClick r:id="rId15"/>
              </a:rPr>
              <a:t>Better skills, better jobs and better health - Skills for Health Sector Council</a:t>
            </a:r>
            <a:endParaRPr kumimoji="0" lang="en-GB" sz="10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10E3A985-2335-D0DF-4709-DFB43195DD48}"/>
              </a:ext>
            </a:extLst>
          </p:cNvPr>
          <p:cNvSpPr/>
          <p:nvPr/>
        </p:nvSpPr>
        <p:spPr>
          <a:xfrm>
            <a:off x="52585" y="3184700"/>
            <a:ext cx="2277586" cy="33506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540" marR="0" lvl="0" indent="0" algn="ctr" defTabSz="914400" eaLnBrk="1" fontAlgn="auto" latinLnBrk="0" hangingPunct="1">
              <a:lnSpc>
                <a:spcPct val="100000"/>
              </a:lnSpc>
              <a:spcBef>
                <a:spcPts val="770"/>
              </a:spcBef>
              <a:spcAft>
                <a:spcPts val="0"/>
              </a:spcAft>
              <a:buClrTx/>
              <a:buSzTx/>
              <a:buFontTx/>
              <a:buNone/>
              <a:tabLst/>
              <a:defRPr/>
            </a:pPr>
            <a:r>
              <a:rPr kumimoji="0" lang="en-GB" sz="1000" b="1" i="0" u="none" strike="noStrike" kern="0" cap="none" spc="0" normalizeH="0" baseline="0" noProof="0">
                <a:ln>
                  <a:noFill/>
                </a:ln>
                <a:solidFill>
                  <a:srgbClr val="BF0378"/>
                </a:solidFill>
                <a:effectLst/>
                <a:uLnTx/>
                <a:uFillTx/>
                <a:latin typeface="Arial"/>
                <a:ea typeface="+mn-ea"/>
                <a:cs typeface="Arial"/>
                <a:hlinkClick r:id="rId16" action="ppaction://hlinksldjump">
                  <a:extLst>
                    <a:ext uri="{A12FA001-AC4F-418D-AE19-62706E023703}">
                      <ahyp:hlinkClr xmlns:ahyp="http://schemas.microsoft.com/office/drawing/2018/hyperlinkcolor" val="tx"/>
                    </a:ext>
                  </a:extLst>
                </a:hlinkClick>
              </a:rPr>
              <a:t>Medical</a:t>
            </a:r>
            <a:r>
              <a:rPr kumimoji="0" lang="en-GB" sz="1000" b="1" i="0" u="none" strike="noStrike" kern="0" cap="none" spc="-35" normalizeH="0" baseline="0" noProof="0">
                <a:ln>
                  <a:noFill/>
                </a:ln>
                <a:solidFill>
                  <a:srgbClr val="BF0378"/>
                </a:solidFill>
                <a:effectLst/>
                <a:uLnTx/>
                <a:uFillTx/>
                <a:latin typeface="Arial"/>
                <a:ea typeface="+mn-ea"/>
                <a:cs typeface="Arial"/>
                <a:hlinkClick r:id="rId16" action="ppaction://hlinksldjump">
                  <a:extLst>
                    <a:ext uri="{A12FA001-AC4F-418D-AE19-62706E023703}">
                      <ahyp:hlinkClr xmlns:ahyp="http://schemas.microsoft.com/office/drawing/2018/hyperlinkcolor" val="tx"/>
                    </a:ext>
                  </a:extLst>
                </a:hlinkClick>
              </a:rPr>
              <a:t> </a:t>
            </a:r>
            <a:r>
              <a:rPr kumimoji="0" lang="en-GB" sz="1000" b="1" i="0" u="none" strike="noStrike" kern="0" cap="none" spc="-10" normalizeH="0" baseline="0" noProof="0">
                <a:ln>
                  <a:noFill/>
                </a:ln>
                <a:solidFill>
                  <a:srgbClr val="BF0378"/>
                </a:solidFill>
                <a:effectLst/>
                <a:uLnTx/>
                <a:uFillTx/>
                <a:latin typeface="Arial"/>
                <a:ea typeface="+mn-ea"/>
                <a:cs typeface="Arial"/>
                <a:hlinkClick r:id="rId16" action="ppaction://hlinksldjump">
                  <a:extLst>
                    <a:ext uri="{A12FA001-AC4F-418D-AE19-62706E023703}">
                      <ahyp:hlinkClr xmlns:ahyp="http://schemas.microsoft.com/office/drawing/2018/hyperlinkcolor" val="tx"/>
                    </a:ext>
                  </a:extLst>
                </a:hlinkClick>
              </a:rPr>
              <a:t>Secretary</a:t>
            </a:r>
            <a:endParaRPr kumimoji="0" lang="en-GB" sz="1000" b="0" i="0" u="none" strike="noStrike" kern="0" cap="none" spc="0" normalizeH="0" baseline="0" noProof="0">
              <a:ln>
                <a:noFill/>
              </a:ln>
              <a:solidFill>
                <a:srgbClr val="BF0378"/>
              </a:solidFill>
              <a:effectLst/>
              <a:uLnTx/>
              <a:uFillTx/>
              <a:latin typeface="Arial"/>
              <a:ea typeface="+mn-ea"/>
              <a:cs typeface="Arial"/>
              <a:hlinkClick r:id="rId16" action="ppaction://hlinksldjump">
                <a:extLst>
                  <a:ext uri="{A12FA001-AC4F-418D-AE19-62706E023703}">
                    <ahyp:hlinkClr xmlns:ahyp="http://schemas.microsoft.com/office/drawing/2018/hyperlinkcolor" val="tx"/>
                  </a:ext>
                </a:extLst>
              </a:hlinkClick>
            </a:endParaRPr>
          </a:p>
        </p:txBody>
      </p:sp>
      <p:sp>
        <p:nvSpPr>
          <p:cNvPr id="18" name="Rectangle 17">
            <a:extLst>
              <a:ext uri="{FF2B5EF4-FFF2-40B4-BE49-F238E27FC236}">
                <a16:creationId xmlns:a16="http://schemas.microsoft.com/office/drawing/2014/main" id="{E15799EE-A790-507B-5F84-68F1FC500039}"/>
              </a:ext>
            </a:extLst>
          </p:cNvPr>
          <p:cNvSpPr/>
          <p:nvPr/>
        </p:nvSpPr>
        <p:spPr>
          <a:xfrm>
            <a:off x="62397" y="3643910"/>
            <a:ext cx="2277586" cy="33506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290195" lvl="0" algn="ctr" defTabSz="914400" eaLnBrk="1" fontAlgn="auto" latinLnBrk="0" hangingPunct="1">
              <a:spcAft>
                <a:spcPts val="0"/>
              </a:spcAft>
              <a:buClrTx/>
              <a:buSzTx/>
              <a:buFontTx/>
              <a:buNone/>
              <a:tabLst/>
              <a:defRPr/>
            </a:pPr>
            <a:r>
              <a:rPr kumimoji="0" lang="en-GB" sz="1000" b="1" i="0" u="none" strike="noStrike" kern="0" cap="none" spc="0" normalizeH="0" baseline="0" noProof="0">
                <a:ln>
                  <a:noFill/>
                </a:ln>
                <a:solidFill>
                  <a:srgbClr val="BF0378"/>
                </a:solidFill>
                <a:effectLst/>
                <a:uLnTx/>
                <a:uFillTx/>
                <a:latin typeface="Arial"/>
                <a:ea typeface="+mn-ea"/>
                <a:cs typeface="Arial"/>
                <a:hlinkClick r:id="rId17" action="ppaction://hlinksldjump">
                  <a:extLst>
                    <a:ext uri="{A12FA001-AC4F-418D-AE19-62706E023703}">
                      <ahyp:hlinkClr xmlns:ahyp="http://schemas.microsoft.com/office/drawing/2018/hyperlinkcolor" val="tx"/>
                    </a:ext>
                  </a:extLst>
                </a:hlinkClick>
              </a:rPr>
              <a:t>General</a:t>
            </a:r>
            <a:r>
              <a:rPr kumimoji="0" lang="en-GB" sz="1000" b="1" i="0" u="none" strike="noStrike" kern="0" cap="none" spc="-40" normalizeH="0" baseline="0" noProof="0">
                <a:ln>
                  <a:noFill/>
                </a:ln>
                <a:solidFill>
                  <a:srgbClr val="BF0378"/>
                </a:solidFill>
                <a:effectLst/>
                <a:uLnTx/>
                <a:uFillTx/>
                <a:latin typeface="Arial"/>
                <a:ea typeface="+mn-ea"/>
                <a:cs typeface="Arial"/>
                <a:hlinkClick r:id="rId17" action="ppaction://hlinksldjump">
                  <a:extLst>
                    <a:ext uri="{A12FA001-AC4F-418D-AE19-62706E023703}">
                      <ahyp:hlinkClr xmlns:ahyp="http://schemas.microsoft.com/office/drawing/2018/hyperlinkcolor" val="tx"/>
                    </a:ext>
                  </a:extLst>
                </a:hlinkClick>
              </a:rPr>
              <a:t> </a:t>
            </a:r>
            <a:r>
              <a:rPr kumimoji="0" lang="en-GB" sz="1000" b="1" i="0" u="none" strike="noStrike" kern="0" cap="none" spc="-10" normalizeH="0" baseline="0" noProof="0">
                <a:ln>
                  <a:noFill/>
                </a:ln>
                <a:solidFill>
                  <a:srgbClr val="BF0378"/>
                </a:solidFill>
                <a:effectLst/>
                <a:uLnTx/>
                <a:uFillTx/>
                <a:latin typeface="Arial"/>
                <a:ea typeface="+mn-ea"/>
                <a:cs typeface="Arial"/>
                <a:hlinkClick r:id="rId17" action="ppaction://hlinksldjump">
                  <a:extLst>
                    <a:ext uri="{A12FA001-AC4F-418D-AE19-62706E023703}">
                      <ahyp:hlinkClr xmlns:ahyp="http://schemas.microsoft.com/office/drawing/2018/hyperlinkcolor" val="tx"/>
                    </a:ext>
                  </a:extLst>
                </a:hlinkClick>
              </a:rPr>
              <a:t>Practice </a:t>
            </a:r>
            <a:r>
              <a:rPr kumimoji="0" lang="en-GB" sz="1000" b="1" i="0" u="none" strike="noStrike" kern="0" cap="none" spc="0" normalizeH="0" baseline="0" noProof="0">
                <a:ln>
                  <a:noFill/>
                </a:ln>
                <a:solidFill>
                  <a:srgbClr val="BF0378"/>
                </a:solidFill>
                <a:effectLst/>
                <a:uLnTx/>
                <a:uFillTx/>
                <a:latin typeface="Arial"/>
                <a:ea typeface="+mn-ea"/>
                <a:cs typeface="Arial"/>
                <a:hlinkClick r:id="rId17" action="ppaction://hlinksldjump">
                  <a:extLst>
                    <a:ext uri="{A12FA001-AC4F-418D-AE19-62706E023703}">
                      <ahyp:hlinkClr xmlns:ahyp="http://schemas.microsoft.com/office/drawing/2018/hyperlinkcolor" val="tx"/>
                    </a:ext>
                  </a:extLst>
                </a:hlinkClick>
              </a:rPr>
              <a:t>Assistant</a:t>
            </a:r>
            <a:r>
              <a:rPr kumimoji="0" lang="en-GB" sz="1000" b="1" i="0" u="none" strike="noStrike" kern="0" cap="none" spc="-60" normalizeH="0" baseline="0" noProof="0">
                <a:ln>
                  <a:noFill/>
                </a:ln>
                <a:solidFill>
                  <a:srgbClr val="BF0378"/>
                </a:solidFill>
                <a:effectLst/>
                <a:uLnTx/>
                <a:uFillTx/>
                <a:latin typeface="Arial"/>
                <a:ea typeface="+mn-ea"/>
                <a:cs typeface="Arial"/>
                <a:hlinkClick r:id="rId17" action="ppaction://hlinksldjump">
                  <a:extLst>
                    <a:ext uri="{A12FA001-AC4F-418D-AE19-62706E023703}">
                      <ahyp:hlinkClr xmlns:ahyp="http://schemas.microsoft.com/office/drawing/2018/hyperlinkcolor" val="tx"/>
                    </a:ext>
                  </a:extLst>
                </a:hlinkClick>
              </a:rPr>
              <a:t> </a:t>
            </a:r>
            <a:r>
              <a:rPr kumimoji="0" lang="en-GB" sz="1000" b="1" i="0" u="none" strike="noStrike" kern="0" cap="none" spc="-20" normalizeH="0" baseline="0" noProof="0">
                <a:ln>
                  <a:noFill/>
                </a:ln>
                <a:solidFill>
                  <a:srgbClr val="BF0378"/>
                </a:solidFill>
                <a:effectLst/>
                <a:uLnTx/>
                <a:uFillTx/>
                <a:latin typeface="Arial"/>
                <a:ea typeface="+mn-ea"/>
                <a:cs typeface="Arial"/>
                <a:hlinkClick r:id="rId17" action="ppaction://hlinksldjump">
                  <a:extLst>
                    <a:ext uri="{A12FA001-AC4F-418D-AE19-62706E023703}">
                      <ahyp:hlinkClr xmlns:ahyp="http://schemas.microsoft.com/office/drawing/2018/hyperlinkcolor" val="tx"/>
                    </a:ext>
                  </a:extLst>
                </a:hlinkClick>
              </a:rPr>
              <a:t>(GPA)</a:t>
            </a:r>
            <a:endParaRPr kumimoji="0" lang="en-GB" sz="1000" b="0" i="0" u="none" strike="noStrike" kern="0" cap="none" spc="0" normalizeH="0" baseline="0" noProof="0">
              <a:ln>
                <a:noFill/>
              </a:ln>
              <a:solidFill>
                <a:srgbClr val="BF0378"/>
              </a:solidFill>
              <a:effectLst/>
              <a:uLnTx/>
              <a:uFillTx/>
              <a:latin typeface="Arial"/>
              <a:ea typeface="+mn-ea"/>
              <a:cs typeface="Arial"/>
              <a:hlinkClick r:id="rId17" action="ppaction://hlinksldjump">
                <a:extLst>
                  <a:ext uri="{A12FA001-AC4F-418D-AE19-62706E023703}">
                    <ahyp:hlinkClr xmlns:ahyp="http://schemas.microsoft.com/office/drawing/2018/hyperlinkcolor" val="tx"/>
                  </a:ext>
                </a:extLst>
              </a:hlinkClick>
            </a:endParaRPr>
          </a:p>
        </p:txBody>
      </p:sp>
      <p:sp>
        <p:nvSpPr>
          <p:cNvPr id="21" name="object 19">
            <a:extLst>
              <a:ext uri="{FF2B5EF4-FFF2-40B4-BE49-F238E27FC236}">
                <a16:creationId xmlns:a16="http://schemas.microsoft.com/office/drawing/2014/main" id="{A11CF204-BF7F-4DCE-10E2-8E3052DD5652}"/>
              </a:ext>
            </a:extLst>
          </p:cNvPr>
          <p:cNvSpPr txBox="1">
            <a:spLocks noGrp="1"/>
          </p:cNvSpPr>
          <p:nvPr>
            <p:ph type="title"/>
          </p:nvPr>
        </p:nvSpPr>
        <p:spPr>
          <a:xfrm>
            <a:off x="8608421" y="105014"/>
            <a:ext cx="3356137" cy="538994"/>
          </a:xfrm>
          <a:prstGeom prst="rect">
            <a:avLst/>
          </a:prstGeom>
        </p:spPr>
        <p:txBody>
          <a:bodyPr vert="horz" wrap="square" lIns="0" tIns="40005" rIns="0" bIns="0" rtlCol="0">
            <a:spAutoFit/>
          </a:bodyPr>
          <a:lstStyle/>
          <a:p>
            <a:pPr marL="12700" marR="5080" indent="191770" algn="r">
              <a:lnSpc>
                <a:spcPct val="90000"/>
              </a:lnSpc>
              <a:spcBef>
                <a:spcPts val="315"/>
              </a:spcBef>
            </a:pPr>
            <a:r>
              <a:rPr lang="en-GB">
                <a:hlinkClick r:id="rId10" action="ppaction://hlinksldjump"/>
              </a:rPr>
              <a:t>Non-Clinical Professionals Career Pathway</a:t>
            </a:r>
            <a:endParaRPr spc="-10"/>
          </a:p>
        </p:txBody>
      </p:sp>
      <p:sp>
        <p:nvSpPr>
          <p:cNvPr id="14" name="TextBox 13">
            <a:extLst>
              <a:ext uri="{FF2B5EF4-FFF2-40B4-BE49-F238E27FC236}">
                <a16:creationId xmlns:a16="http://schemas.microsoft.com/office/drawing/2014/main" id="{399BE5D7-573C-3FAA-9899-C012A9A68CBC}"/>
              </a:ext>
            </a:extLst>
          </p:cNvPr>
          <p:cNvSpPr txBox="1"/>
          <p:nvPr/>
        </p:nvSpPr>
        <p:spPr>
          <a:xfrm>
            <a:off x="7694694" y="2540413"/>
            <a:ext cx="2148016" cy="1182375"/>
          </a:xfrm>
          <a:prstGeom prst="rect">
            <a:avLst/>
          </a:prstGeom>
          <a:noFill/>
        </p:spPr>
        <p:txBody>
          <a:bodyPr wrap="square" lIns="91440" tIns="45720" rIns="91440" bIns="45720" anchor="t">
            <a:spAutoFit/>
          </a:bodyPr>
          <a:lstStyle/>
          <a:p>
            <a:pPr marL="12700" marR="5080" algn="l">
              <a:spcBef>
                <a:spcPts val="105"/>
              </a:spcBef>
            </a:pPr>
            <a:r>
              <a:rPr lang="en-GB" sz="1000">
                <a:solidFill>
                  <a:schemeClr val="tx1"/>
                </a:solidFill>
                <a:latin typeface="Arial"/>
                <a:cs typeface="Arial"/>
              </a:rPr>
              <a:t>Should</a:t>
            </a:r>
            <a:r>
              <a:rPr lang="en-GB" sz="1000" spc="-35">
                <a:solidFill>
                  <a:schemeClr val="tx1"/>
                </a:solidFill>
                <a:latin typeface="Arial"/>
                <a:cs typeface="Arial"/>
              </a:rPr>
              <a:t> </a:t>
            </a:r>
            <a:r>
              <a:rPr lang="en-GB" sz="1000">
                <a:solidFill>
                  <a:schemeClr val="tx1"/>
                </a:solidFill>
                <a:latin typeface="Arial"/>
                <a:cs typeface="Arial"/>
              </a:rPr>
              <a:t>have</a:t>
            </a:r>
            <a:r>
              <a:rPr lang="en-GB" sz="1000" spc="-20">
                <a:solidFill>
                  <a:schemeClr val="tx1"/>
                </a:solidFill>
                <a:latin typeface="Arial"/>
                <a:cs typeface="Arial"/>
              </a:rPr>
              <a:t> </a:t>
            </a:r>
            <a:r>
              <a:rPr lang="en-GB" sz="1000">
                <a:solidFill>
                  <a:schemeClr val="tx1"/>
                </a:solidFill>
                <a:latin typeface="Arial"/>
                <a:cs typeface="Arial"/>
              </a:rPr>
              <a:t>access</a:t>
            </a:r>
            <a:r>
              <a:rPr lang="en-GB" sz="1000" spc="-50">
                <a:solidFill>
                  <a:schemeClr val="tx1"/>
                </a:solidFill>
                <a:latin typeface="Arial"/>
                <a:cs typeface="Arial"/>
              </a:rPr>
              <a:t> </a:t>
            </a:r>
            <a:r>
              <a:rPr lang="en-GB" sz="1000">
                <a:solidFill>
                  <a:schemeClr val="tx1"/>
                </a:solidFill>
                <a:latin typeface="Arial"/>
                <a:cs typeface="Arial"/>
              </a:rPr>
              <a:t>to</a:t>
            </a:r>
            <a:r>
              <a:rPr lang="en-GB" sz="1000" spc="-30">
                <a:solidFill>
                  <a:schemeClr val="tx1"/>
                </a:solidFill>
                <a:latin typeface="Arial"/>
                <a:cs typeface="Arial"/>
              </a:rPr>
              <a:t> </a:t>
            </a:r>
            <a:r>
              <a:rPr lang="en-GB" sz="1000" spc="-10">
                <a:solidFill>
                  <a:schemeClr val="tx1"/>
                </a:solidFill>
                <a:latin typeface="Arial"/>
                <a:cs typeface="Arial"/>
              </a:rPr>
              <a:t>monthly </a:t>
            </a:r>
            <a:r>
              <a:rPr lang="en-GB" sz="1000">
                <a:solidFill>
                  <a:schemeClr val="tx1"/>
                </a:solidFill>
                <a:latin typeface="Arial"/>
                <a:cs typeface="Arial"/>
              </a:rPr>
              <a:t>supervision</a:t>
            </a:r>
            <a:r>
              <a:rPr lang="en-GB" sz="1000" spc="-60">
                <a:solidFill>
                  <a:schemeClr val="tx1"/>
                </a:solidFill>
                <a:latin typeface="Arial"/>
                <a:cs typeface="Arial"/>
              </a:rPr>
              <a:t> </a:t>
            </a:r>
            <a:r>
              <a:rPr lang="en-GB" sz="1000">
                <a:solidFill>
                  <a:schemeClr val="tx1"/>
                </a:solidFill>
                <a:latin typeface="Arial"/>
                <a:cs typeface="Arial"/>
              </a:rPr>
              <a:t>from</a:t>
            </a:r>
            <a:r>
              <a:rPr lang="en-GB" sz="1000" spc="-60">
                <a:solidFill>
                  <a:schemeClr val="tx1"/>
                </a:solidFill>
                <a:latin typeface="Arial"/>
                <a:cs typeface="Arial"/>
              </a:rPr>
              <a:t> </a:t>
            </a:r>
            <a:r>
              <a:rPr lang="en-GB" sz="1000">
                <a:solidFill>
                  <a:schemeClr val="tx1"/>
                </a:solidFill>
                <a:latin typeface="Arial"/>
                <a:cs typeface="Arial"/>
              </a:rPr>
              <a:t>a</a:t>
            </a:r>
            <a:r>
              <a:rPr lang="en-GB" sz="1000" spc="-30">
                <a:solidFill>
                  <a:schemeClr val="tx1"/>
                </a:solidFill>
                <a:latin typeface="Arial"/>
                <a:cs typeface="Arial"/>
              </a:rPr>
              <a:t> line manager</a:t>
            </a:r>
            <a:r>
              <a:rPr lang="en-GB" sz="1000" spc="-10">
                <a:solidFill>
                  <a:schemeClr val="tx1"/>
                </a:solidFill>
                <a:latin typeface="Arial"/>
                <a:cs typeface="Arial"/>
              </a:rPr>
              <a:t>.</a:t>
            </a:r>
            <a:r>
              <a:rPr lang="en-GB" sz="1000" spc="-60">
                <a:solidFill>
                  <a:schemeClr val="tx1"/>
                </a:solidFill>
                <a:latin typeface="Arial"/>
                <a:cs typeface="Arial"/>
              </a:rPr>
              <a:t> </a:t>
            </a:r>
            <a:r>
              <a:rPr lang="en-GB" sz="1000">
                <a:solidFill>
                  <a:schemeClr val="tx1"/>
                </a:solidFill>
                <a:latin typeface="Arial"/>
                <a:cs typeface="Arial"/>
              </a:rPr>
              <a:t>Should</a:t>
            </a:r>
            <a:r>
              <a:rPr lang="en-GB" sz="1000" spc="-25">
                <a:solidFill>
                  <a:schemeClr val="tx1"/>
                </a:solidFill>
                <a:latin typeface="Arial"/>
                <a:cs typeface="Arial"/>
              </a:rPr>
              <a:t> </a:t>
            </a:r>
            <a:r>
              <a:rPr lang="en-GB" sz="1000">
                <a:solidFill>
                  <a:schemeClr val="tx1"/>
                </a:solidFill>
                <a:latin typeface="Arial"/>
                <a:cs typeface="Arial"/>
              </a:rPr>
              <a:t>also</a:t>
            </a:r>
            <a:r>
              <a:rPr lang="en-GB" sz="1000" spc="-25">
                <a:solidFill>
                  <a:schemeClr val="tx1"/>
                </a:solidFill>
                <a:latin typeface="Arial"/>
                <a:cs typeface="Arial"/>
              </a:rPr>
              <a:t> </a:t>
            </a:r>
            <a:r>
              <a:rPr lang="en-GB" sz="1000">
                <a:solidFill>
                  <a:schemeClr val="tx1"/>
                </a:solidFill>
                <a:latin typeface="Arial"/>
                <a:cs typeface="Arial"/>
              </a:rPr>
              <a:t>have</a:t>
            </a:r>
            <a:r>
              <a:rPr lang="en-GB" sz="1000" spc="-20">
                <a:solidFill>
                  <a:schemeClr val="tx1"/>
                </a:solidFill>
                <a:latin typeface="Arial"/>
                <a:cs typeface="Arial"/>
              </a:rPr>
              <a:t> </a:t>
            </a:r>
            <a:r>
              <a:rPr lang="en-GB" sz="1000" spc="-25">
                <a:solidFill>
                  <a:schemeClr val="tx1"/>
                </a:solidFill>
                <a:latin typeface="Arial"/>
                <a:cs typeface="Arial"/>
              </a:rPr>
              <a:t>an </a:t>
            </a:r>
            <a:r>
              <a:rPr lang="en-GB" sz="1000">
                <a:solidFill>
                  <a:schemeClr val="tx1"/>
                </a:solidFill>
                <a:latin typeface="Arial"/>
                <a:cs typeface="Arial"/>
              </a:rPr>
              <a:t>appropriate</a:t>
            </a:r>
            <a:r>
              <a:rPr lang="en-GB" sz="1000" spc="-65">
                <a:solidFill>
                  <a:schemeClr val="tx1"/>
                </a:solidFill>
                <a:latin typeface="Arial"/>
                <a:cs typeface="Arial"/>
              </a:rPr>
              <a:t> </a:t>
            </a:r>
            <a:r>
              <a:rPr lang="en-GB" sz="1000">
                <a:solidFill>
                  <a:schemeClr val="tx1"/>
                </a:solidFill>
                <a:latin typeface="Arial"/>
                <a:cs typeface="Arial"/>
              </a:rPr>
              <a:t>named</a:t>
            </a:r>
            <a:r>
              <a:rPr lang="en-GB" sz="1000" spc="-45">
                <a:solidFill>
                  <a:schemeClr val="tx1"/>
                </a:solidFill>
                <a:latin typeface="Arial"/>
                <a:cs typeface="Arial"/>
              </a:rPr>
              <a:t> </a:t>
            </a:r>
            <a:r>
              <a:rPr lang="en-GB" sz="1000">
                <a:solidFill>
                  <a:schemeClr val="tx1"/>
                </a:solidFill>
                <a:latin typeface="Arial"/>
                <a:cs typeface="Arial"/>
              </a:rPr>
              <a:t>individual</a:t>
            </a:r>
            <a:r>
              <a:rPr lang="en-GB" sz="1000" spc="-30">
                <a:solidFill>
                  <a:schemeClr val="tx1"/>
                </a:solidFill>
                <a:latin typeface="Arial"/>
                <a:cs typeface="Arial"/>
              </a:rPr>
              <a:t> </a:t>
            </a:r>
            <a:r>
              <a:rPr lang="en-GB" sz="1000">
                <a:solidFill>
                  <a:schemeClr val="tx1"/>
                </a:solidFill>
                <a:latin typeface="Arial"/>
                <a:cs typeface="Arial"/>
              </a:rPr>
              <a:t>in</a:t>
            </a:r>
            <a:r>
              <a:rPr lang="en-GB" sz="1000" spc="-25">
                <a:solidFill>
                  <a:schemeClr val="tx1"/>
                </a:solidFill>
                <a:latin typeface="Arial"/>
                <a:cs typeface="Arial"/>
              </a:rPr>
              <a:t> the </a:t>
            </a:r>
            <a:r>
              <a:rPr lang="en-GB" sz="1000">
                <a:solidFill>
                  <a:schemeClr val="tx1"/>
                </a:solidFill>
                <a:latin typeface="Arial"/>
                <a:cs typeface="Arial"/>
              </a:rPr>
              <a:t>PCN</a:t>
            </a:r>
            <a:r>
              <a:rPr lang="en-GB" sz="1000" spc="-25">
                <a:solidFill>
                  <a:schemeClr val="tx1"/>
                </a:solidFill>
                <a:latin typeface="Arial"/>
                <a:cs typeface="Arial"/>
              </a:rPr>
              <a:t> </a:t>
            </a:r>
            <a:r>
              <a:rPr lang="en-GB" sz="1000">
                <a:solidFill>
                  <a:schemeClr val="tx1"/>
                </a:solidFill>
                <a:latin typeface="Arial"/>
                <a:cs typeface="Arial"/>
              </a:rPr>
              <a:t>to</a:t>
            </a:r>
            <a:r>
              <a:rPr lang="en-GB" sz="1000" spc="-40">
                <a:solidFill>
                  <a:schemeClr val="tx1"/>
                </a:solidFill>
                <a:latin typeface="Arial"/>
                <a:cs typeface="Arial"/>
              </a:rPr>
              <a:t> </a:t>
            </a:r>
            <a:r>
              <a:rPr lang="en-GB" sz="1000">
                <a:solidFill>
                  <a:schemeClr val="tx1"/>
                </a:solidFill>
                <a:latin typeface="Arial"/>
                <a:cs typeface="Arial"/>
              </a:rPr>
              <a:t>provide</a:t>
            </a:r>
            <a:r>
              <a:rPr lang="en-GB" sz="1000" spc="-25">
                <a:solidFill>
                  <a:schemeClr val="tx1"/>
                </a:solidFill>
                <a:latin typeface="Arial"/>
                <a:cs typeface="Arial"/>
              </a:rPr>
              <a:t> </a:t>
            </a:r>
            <a:r>
              <a:rPr lang="en-GB" sz="1000">
                <a:solidFill>
                  <a:schemeClr val="tx1"/>
                </a:solidFill>
                <a:latin typeface="Arial"/>
                <a:cs typeface="Arial"/>
              </a:rPr>
              <a:t>general</a:t>
            </a:r>
            <a:r>
              <a:rPr lang="en-GB" sz="1000" spc="-55">
                <a:solidFill>
                  <a:schemeClr val="tx1"/>
                </a:solidFill>
                <a:latin typeface="Arial"/>
                <a:cs typeface="Arial"/>
              </a:rPr>
              <a:t> </a:t>
            </a:r>
            <a:r>
              <a:rPr lang="en-GB" sz="1000">
                <a:solidFill>
                  <a:schemeClr val="tx1"/>
                </a:solidFill>
                <a:latin typeface="Arial"/>
                <a:cs typeface="Arial"/>
              </a:rPr>
              <a:t>advice</a:t>
            </a:r>
            <a:r>
              <a:rPr lang="en-GB" sz="1000" spc="-35">
                <a:solidFill>
                  <a:schemeClr val="tx1"/>
                </a:solidFill>
                <a:latin typeface="Arial"/>
                <a:cs typeface="Arial"/>
              </a:rPr>
              <a:t> </a:t>
            </a:r>
            <a:r>
              <a:rPr lang="en-GB" sz="1000" spc="-25">
                <a:solidFill>
                  <a:schemeClr val="tx1"/>
                </a:solidFill>
                <a:latin typeface="Arial"/>
                <a:cs typeface="Arial"/>
              </a:rPr>
              <a:t>and </a:t>
            </a:r>
            <a:r>
              <a:rPr lang="en-GB" sz="1000">
                <a:solidFill>
                  <a:schemeClr val="tx1"/>
                </a:solidFill>
                <a:latin typeface="Arial"/>
                <a:cs typeface="Arial"/>
              </a:rPr>
              <a:t>support</a:t>
            </a:r>
            <a:r>
              <a:rPr lang="en-GB" sz="1000" spc="-35">
                <a:solidFill>
                  <a:schemeClr val="tx1"/>
                </a:solidFill>
                <a:latin typeface="Arial"/>
                <a:cs typeface="Arial"/>
              </a:rPr>
              <a:t> </a:t>
            </a:r>
            <a:r>
              <a:rPr lang="en-GB" sz="1000">
                <a:solidFill>
                  <a:schemeClr val="tx1"/>
                </a:solidFill>
                <a:latin typeface="Arial"/>
                <a:cs typeface="Arial"/>
              </a:rPr>
              <a:t>on</a:t>
            </a:r>
            <a:r>
              <a:rPr lang="en-GB" sz="1000" spc="-15">
                <a:solidFill>
                  <a:schemeClr val="tx1"/>
                </a:solidFill>
                <a:latin typeface="Arial"/>
                <a:cs typeface="Arial"/>
              </a:rPr>
              <a:t> </a:t>
            </a:r>
            <a:r>
              <a:rPr lang="en-GB" sz="1000">
                <a:solidFill>
                  <a:schemeClr val="tx1"/>
                </a:solidFill>
                <a:latin typeface="Arial"/>
                <a:cs typeface="Arial"/>
              </a:rPr>
              <a:t>a</a:t>
            </a:r>
            <a:r>
              <a:rPr lang="en-GB" sz="1000" spc="-5">
                <a:solidFill>
                  <a:schemeClr val="tx1"/>
                </a:solidFill>
                <a:latin typeface="Arial"/>
                <a:cs typeface="Arial"/>
              </a:rPr>
              <a:t> </a:t>
            </a:r>
            <a:r>
              <a:rPr lang="en-GB" sz="1000" spc="-10">
                <a:solidFill>
                  <a:schemeClr val="tx1"/>
                </a:solidFill>
                <a:latin typeface="Arial"/>
                <a:cs typeface="Arial"/>
              </a:rPr>
              <a:t>day-</a:t>
            </a:r>
            <a:r>
              <a:rPr lang="en-GB" sz="1000">
                <a:solidFill>
                  <a:schemeClr val="tx1"/>
                </a:solidFill>
                <a:latin typeface="Arial"/>
                <a:cs typeface="Arial"/>
              </a:rPr>
              <a:t>to-day</a:t>
            </a:r>
            <a:r>
              <a:rPr lang="en-GB" sz="1000" spc="-35">
                <a:solidFill>
                  <a:schemeClr val="tx1"/>
                </a:solidFill>
                <a:latin typeface="Arial"/>
                <a:cs typeface="Arial"/>
              </a:rPr>
              <a:t> </a:t>
            </a:r>
            <a:r>
              <a:rPr lang="en-GB" sz="1000" spc="-10">
                <a:solidFill>
                  <a:schemeClr val="tx1"/>
                </a:solidFill>
                <a:latin typeface="Arial"/>
                <a:cs typeface="Arial"/>
              </a:rPr>
              <a:t>basis.</a:t>
            </a:r>
            <a:endParaRPr lang="en-GB" sz="1000">
              <a:solidFill>
                <a:schemeClr val="tx1"/>
              </a:solidFill>
              <a:latin typeface="Arial"/>
              <a:cs typeface="Arial"/>
            </a:endParaRPr>
          </a:p>
          <a:p>
            <a:pPr marL="12700" marR="5080" algn="l">
              <a:spcBef>
                <a:spcPts val="105"/>
              </a:spcBef>
            </a:pPr>
            <a:endParaRPr lang="en-US" sz="1000" b="1">
              <a:solidFill>
                <a:srgbClr val="FFFFFF"/>
              </a:solidFill>
            </a:endParaRPr>
          </a:p>
        </p:txBody>
      </p:sp>
      <p:sp>
        <p:nvSpPr>
          <p:cNvPr id="15" name="Call-out: Down Arrow 14">
            <a:extLst>
              <a:ext uri="{FF2B5EF4-FFF2-40B4-BE49-F238E27FC236}">
                <a16:creationId xmlns:a16="http://schemas.microsoft.com/office/drawing/2014/main" id="{8C02C530-BE2C-A1D3-B7E5-7A5B4D83CF0C}"/>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56889" y="1953513"/>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3" name="object 3"/>
          <p:cNvSpPr/>
          <p:nvPr/>
        </p:nvSpPr>
        <p:spPr>
          <a:xfrm>
            <a:off x="2633472" y="2572511"/>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4" name="object 4"/>
          <p:cNvSpPr txBox="1"/>
          <p:nvPr/>
        </p:nvSpPr>
        <p:spPr>
          <a:xfrm>
            <a:off x="5502909" y="1953513"/>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 name="object 5"/>
          <p:cNvSpPr txBox="1"/>
          <p:nvPr/>
        </p:nvSpPr>
        <p:spPr>
          <a:xfrm>
            <a:off x="7432929" y="1955690"/>
            <a:ext cx="2120900" cy="444352"/>
          </a:xfrm>
          <a:prstGeom prst="rect">
            <a:avLst/>
          </a:prstGeom>
        </p:spPr>
        <p:txBody>
          <a:bodyPr vert="horz" wrap="square" lIns="0" tIns="13335" rIns="0" bIns="0" rtlCol="0" anchor="t">
            <a:spAutoFit/>
          </a:bodyPr>
          <a:lstStyle/>
          <a:p>
            <a:pPr marL="12700" marR="5080" indent="-1270" algn="ctr">
              <a:lnSpc>
                <a:spcPct val="100000"/>
              </a:lnSpc>
              <a:spcBef>
                <a:spcPts val="105"/>
              </a:spcBef>
            </a:pPr>
            <a:r>
              <a:rPr lang="en-GB" sz="1400" spc="-10">
                <a:solidFill>
                  <a:srgbClr val="202C3A"/>
                </a:solidFill>
                <a:latin typeface="Arial Black"/>
                <a:cs typeface="Arial Black"/>
              </a:rPr>
              <a:t>Supervision</a:t>
            </a:r>
            <a:r>
              <a:rPr sz="1400" spc="-10">
                <a:solidFill>
                  <a:srgbClr val="202C3A"/>
                </a:solidFill>
                <a:latin typeface="Arial Black"/>
                <a:cs typeface="Arial Black"/>
              </a:rPr>
              <a:t> requirements</a:t>
            </a:r>
            <a:endParaRPr sz="1400">
              <a:latin typeface="Arial Black"/>
              <a:cs typeface="Arial Black"/>
            </a:endParaRPr>
          </a:p>
        </p:txBody>
      </p:sp>
      <p:sp>
        <p:nvSpPr>
          <p:cNvPr id="6" name="object 6"/>
          <p:cNvSpPr txBox="1"/>
          <p:nvPr/>
        </p:nvSpPr>
        <p:spPr>
          <a:xfrm>
            <a:off x="10175280" y="1927043"/>
            <a:ext cx="1720715" cy="444352"/>
          </a:xfrm>
          <a:prstGeom prst="rect">
            <a:avLst/>
          </a:prstGeom>
        </p:spPr>
        <p:txBody>
          <a:bodyPr vert="horz" wrap="square" lIns="0" tIns="13335" rIns="0" bIns="0" rtlCol="0" anchor="t">
            <a:spAutoFit/>
          </a:bodyPr>
          <a:lstStyle/>
          <a:p>
            <a:pPr marL="96520">
              <a:spcBef>
                <a:spcPts val="105"/>
              </a:spcBef>
            </a:pPr>
            <a:r>
              <a:rPr lang="en-US" sz="1400" spc="-10">
                <a:solidFill>
                  <a:srgbClr val="202C3A"/>
                </a:solidFill>
                <a:latin typeface="Arial Black"/>
              </a:rPr>
              <a:t>Key roles and</a:t>
            </a:r>
          </a:p>
          <a:p>
            <a:pPr marL="12700">
              <a:lnSpc>
                <a:spcPct val="100000"/>
              </a:lnSpc>
            </a:pPr>
            <a:r>
              <a:rPr lang="en-US" sz="1400" spc="-10">
                <a:solidFill>
                  <a:srgbClr val="202C3A"/>
                </a:solidFill>
                <a:latin typeface="Arial Black"/>
              </a:rPr>
              <a:t>responsibilities</a:t>
            </a:r>
            <a:endParaRPr/>
          </a:p>
        </p:txBody>
      </p:sp>
      <p:pic>
        <p:nvPicPr>
          <p:cNvPr id="8" name="object 8"/>
          <p:cNvPicPr/>
          <p:nvPr/>
        </p:nvPicPr>
        <p:blipFill>
          <a:blip r:embed="rId3" cstate="print"/>
          <a:stretch>
            <a:fillRect/>
          </a:stretch>
        </p:blipFill>
        <p:spPr>
          <a:xfrm>
            <a:off x="5789676" y="1147572"/>
            <a:ext cx="722376" cy="720851"/>
          </a:xfrm>
          <a:prstGeom prst="rect">
            <a:avLst/>
          </a:prstGeom>
        </p:spPr>
      </p:pic>
      <p:pic>
        <p:nvPicPr>
          <p:cNvPr id="9" name="object 9"/>
          <p:cNvPicPr/>
          <p:nvPr/>
        </p:nvPicPr>
        <p:blipFill>
          <a:blip r:embed="rId4" cstate="print"/>
          <a:stretch>
            <a:fillRect/>
          </a:stretch>
        </p:blipFill>
        <p:spPr>
          <a:xfrm>
            <a:off x="3433571" y="1211580"/>
            <a:ext cx="720851" cy="719327"/>
          </a:xfrm>
          <a:prstGeom prst="rect">
            <a:avLst/>
          </a:prstGeom>
        </p:spPr>
      </p:pic>
      <p:pic>
        <p:nvPicPr>
          <p:cNvPr id="10" name="object 10"/>
          <p:cNvPicPr/>
          <p:nvPr/>
        </p:nvPicPr>
        <p:blipFill>
          <a:blip r:embed="rId5" cstate="print"/>
          <a:stretch>
            <a:fillRect/>
          </a:stretch>
        </p:blipFill>
        <p:spPr>
          <a:xfrm>
            <a:off x="10500359" y="1147572"/>
            <a:ext cx="722376" cy="720851"/>
          </a:xfrm>
          <a:prstGeom prst="rect">
            <a:avLst/>
          </a:prstGeom>
        </p:spPr>
      </p:pic>
      <p:pic>
        <p:nvPicPr>
          <p:cNvPr id="11" name="object 11"/>
          <p:cNvPicPr/>
          <p:nvPr/>
        </p:nvPicPr>
        <p:blipFill>
          <a:blip r:embed="rId6" cstate="print"/>
          <a:stretch>
            <a:fillRect/>
          </a:stretch>
        </p:blipFill>
        <p:spPr>
          <a:xfrm>
            <a:off x="8132064" y="1147572"/>
            <a:ext cx="720851" cy="720851"/>
          </a:xfrm>
          <a:prstGeom prst="rect">
            <a:avLst/>
          </a:prstGeom>
        </p:spPr>
      </p:pic>
      <p:sp>
        <p:nvSpPr>
          <p:cNvPr id="15" name="object 15"/>
          <p:cNvSpPr txBox="1"/>
          <p:nvPr/>
        </p:nvSpPr>
        <p:spPr>
          <a:xfrm>
            <a:off x="2704643" y="2554379"/>
            <a:ext cx="2144395" cy="641201"/>
          </a:xfrm>
          <a:prstGeom prst="rect">
            <a:avLst/>
          </a:prstGeom>
        </p:spPr>
        <p:txBody>
          <a:bodyPr vert="horz" wrap="square" lIns="0" tIns="12700" rIns="0" bIns="0" rtlCol="0" anchor="t">
            <a:spAutoFit/>
          </a:bodyPr>
          <a:lstStyle/>
          <a:p>
            <a:pPr marL="12700" marR="5080" indent="2540" algn="l">
              <a:spcBef>
                <a:spcPts val="100"/>
              </a:spcBef>
            </a:pPr>
            <a:r>
              <a:rPr lang="en-GB" sz="1000" spc="-10">
                <a:solidFill>
                  <a:srgbClr val="202C3A"/>
                </a:solidFill>
                <a:latin typeface="Arial"/>
                <a:cs typeface="Arial"/>
              </a:rPr>
              <a:t>Recommended</a:t>
            </a:r>
            <a:r>
              <a:rPr lang="en-GB" sz="1000" spc="10">
                <a:solidFill>
                  <a:srgbClr val="202C3A"/>
                </a:solidFill>
                <a:latin typeface="Arial"/>
                <a:cs typeface="Arial"/>
              </a:rPr>
              <a:t> </a:t>
            </a:r>
            <a:r>
              <a:rPr lang="en-GB" sz="1000">
                <a:solidFill>
                  <a:srgbClr val="202C3A"/>
                </a:solidFill>
                <a:latin typeface="Arial"/>
                <a:cs typeface="Arial"/>
              </a:rPr>
              <a:t>1-</a:t>
            </a:r>
            <a:r>
              <a:rPr lang="en-GB" sz="1000" spc="-20">
                <a:solidFill>
                  <a:srgbClr val="202C3A"/>
                </a:solidFill>
                <a:latin typeface="Arial"/>
                <a:cs typeface="Arial"/>
              </a:rPr>
              <a:t>year </a:t>
            </a:r>
            <a:r>
              <a:rPr lang="en-GB" sz="1000">
                <a:solidFill>
                  <a:srgbClr val="202C3A"/>
                </a:solidFill>
                <a:latin typeface="Arial"/>
                <a:cs typeface="Arial"/>
              </a:rPr>
              <a:t>minimum</a:t>
            </a:r>
            <a:r>
              <a:rPr lang="en-GB" sz="1000" spc="-65">
                <a:solidFill>
                  <a:srgbClr val="202C3A"/>
                </a:solidFill>
                <a:latin typeface="Arial"/>
                <a:cs typeface="Arial"/>
              </a:rPr>
              <a:t> </a:t>
            </a:r>
            <a:r>
              <a:rPr lang="en-GB" sz="1000">
                <a:solidFill>
                  <a:srgbClr val="202C3A"/>
                </a:solidFill>
                <a:latin typeface="Arial"/>
                <a:cs typeface="Arial"/>
              </a:rPr>
              <a:t>(reception</a:t>
            </a:r>
            <a:r>
              <a:rPr lang="en-GB" sz="1000" spc="-50">
                <a:solidFill>
                  <a:srgbClr val="202C3A"/>
                </a:solidFill>
                <a:latin typeface="Arial"/>
                <a:cs typeface="Arial"/>
              </a:rPr>
              <a:t> </a:t>
            </a:r>
            <a:r>
              <a:rPr lang="en-GB" sz="1000" spc="-10">
                <a:solidFill>
                  <a:srgbClr val="202C3A"/>
                </a:solidFill>
                <a:latin typeface="Arial"/>
                <a:cs typeface="Arial"/>
              </a:rPr>
              <a:t>experience </a:t>
            </a:r>
            <a:r>
              <a:rPr lang="en-GB" sz="1000">
                <a:solidFill>
                  <a:srgbClr val="202C3A"/>
                </a:solidFill>
                <a:latin typeface="Arial"/>
                <a:cs typeface="Arial"/>
              </a:rPr>
              <a:t>or</a:t>
            </a:r>
            <a:r>
              <a:rPr lang="en-GB" sz="1000" spc="-25">
                <a:solidFill>
                  <a:srgbClr val="202C3A"/>
                </a:solidFill>
                <a:latin typeface="Arial"/>
                <a:cs typeface="Arial"/>
              </a:rPr>
              <a:t> </a:t>
            </a:r>
            <a:r>
              <a:rPr lang="en-GB" sz="1000">
                <a:solidFill>
                  <a:srgbClr val="202C3A"/>
                </a:solidFill>
                <a:latin typeface="Arial"/>
                <a:cs typeface="Arial"/>
              </a:rPr>
              <a:t>equivalent</a:t>
            </a:r>
            <a:r>
              <a:rPr lang="en-GB" sz="1000" spc="-55">
                <a:solidFill>
                  <a:srgbClr val="202C3A"/>
                </a:solidFill>
                <a:latin typeface="Arial"/>
                <a:cs typeface="Arial"/>
              </a:rPr>
              <a:t> </a:t>
            </a:r>
            <a:r>
              <a:rPr lang="en-GB" sz="1000" spc="-10">
                <a:solidFill>
                  <a:srgbClr val="202C3A"/>
                </a:solidFill>
                <a:latin typeface="Arial"/>
                <a:cs typeface="Arial"/>
              </a:rPr>
              <a:t>experience)</a:t>
            </a:r>
          </a:p>
          <a:p>
            <a:pPr marL="12700" marR="5080" indent="2540" algn="l">
              <a:spcBef>
                <a:spcPts val="100"/>
              </a:spcBef>
            </a:pPr>
            <a:endParaRPr lang="en-GB" sz="1000">
              <a:latin typeface="Arial"/>
              <a:cs typeface="Arial"/>
            </a:endParaRPr>
          </a:p>
        </p:txBody>
      </p:sp>
      <p:sp>
        <p:nvSpPr>
          <p:cNvPr id="16" name="object 16"/>
          <p:cNvSpPr txBox="1"/>
          <p:nvPr/>
        </p:nvSpPr>
        <p:spPr>
          <a:xfrm>
            <a:off x="2701240" y="3028868"/>
            <a:ext cx="2276309" cy="2205732"/>
          </a:xfrm>
          <a:prstGeom prst="rect">
            <a:avLst/>
          </a:prstGeom>
        </p:spPr>
        <p:txBody>
          <a:bodyPr vert="horz" wrap="square" lIns="0" tIns="12700" rIns="0" bIns="0" rtlCol="0" anchor="t">
            <a:spAutoFit/>
          </a:bodyPr>
          <a:lstStyle/>
          <a:p>
            <a:pPr marL="12700" marR="5080" algn="l">
              <a:spcBef>
                <a:spcPts val="100"/>
              </a:spcBef>
            </a:pPr>
            <a:r>
              <a:rPr lang="en-US" sz="1000">
                <a:solidFill>
                  <a:srgbClr val="0000FF"/>
                </a:solidFill>
                <a:latin typeface="Arial"/>
                <a:cs typeface="Arial"/>
                <a:hlinkClick r:id="rId7">
                  <a:extLst>
                    <a:ext uri="{A12FA001-AC4F-418D-AE19-62706E023703}">
                      <ahyp:hlinkClr xmlns:ahyp="http://schemas.microsoft.com/office/drawing/2018/hyperlinkcolor" val="tx"/>
                    </a:ext>
                  </a:extLst>
                </a:hlinkClick>
              </a:rPr>
              <a:t>Care Certificate - eLearning for healthcare</a:t>
            </a:r>
            <a:r>
              <a:rPr lang="en-US" sz="1000" b="1">
                <a:solidFill>
                  <a:srgbClr val="0000FF"/>
                </a:solidFill>
                <a:latin typeface="Arial"/>
                <a:cs typeface="Arial"/>
                <a:hlinkClick r:id="rId8">
                  <a:extLst>
                    <a:ext uri="{A12FA001-AC4F-418D-AE19-62706E023703}">
                      <ahyp:hlinkClr xmlns:ahyp="http://schemas.microsoft.com/office/drawing/2018/hyperlinkcolor" val="tx"/>
                    </a:ext>
                  </a:extLst>
                </a:hlinkClick>
              </a:rPr>
              <a:t> </a:t>
            </a:r>
            <a:r>
              <a:rPr lang="en-US" sz="1000">
                <a:solidFill>
                  <a:schemeClr val="tx1"/>
                </a:solidFill>
                <a:latin typeface="Arial"/>
                <a:cs typeface="Arial"/>
                <a:hlinkClick r:id="rId8">
                  <a:extLst>
                    <a:ext uri="{A12FA001-AC4F-418D-AE19-62706E023703}">
                      <ahyp:hlinkClr xmlns:ahyp="http://schemas.microsoft.com/office/drawing/2018/hyperlinkcolor" val="tx"/>
                    </a:ext>
                  </a:extLst>
                </a:hlinkClick>
              </a:rPr>
              <a:t>(</a:t>
            </a:r>
            <a:r>
              <a:rPr lang="en-US" sz="1000">
                <a:solidFill>
                  <a:schemeClr val="tx1"/>
                </a:solidFill>
                <a:latin typeface="Arial"/>
                <a:cs typeface="Arial"/>
              </a:rPr>
              <a:t>must complete) for building foundation learning in healthcare and proceeding to General Assistant Programme (GPA) </a:t>
            </a:r>
          </a:p>
          <a:p>
            <a:pPr marL="12700" marR="5080" algn="l">
              <a:spcBef>
                <a:spcPts val="100"/>
              </a:spcBef>
            </a:pPr>
            <a:r>
              <a:rPr lang="en-GB" sz="1000">
                <a:solidFill>
                  <a:srgbClr val="202C3A"/>
                </a:solidFill>
                <a:latin typeface="Arial"/>
                <a:cs typeface="Arial"/>
              </a:rPr>
              <a:t>Please see for reference National Occupational Standard CH132 (obtain venous blood samples) which is the current and most widely adopted standard for phlebotomy and venepuncture practice. </a:t>
            </a:r>
            <a:endParaRPr lang="en-US" sz="1000">
              <a:solidFill>
                <a:schemeClr val="tx1"/>
              </a:solidFill>
              <a:latin typeface="Arial"/>
              <a:cs typeface="Arial"/>
            </a:endParaRPr>
          </a:p>
          <a:p>
            <a:pPr marL="12700" marR="5080" algn="l">
              <a:spcBef>
                <a:spcPts val="100"/>
              </a:spcBef>
            </a:pPr>
            <a:r>
              <a:rPr lang="en-GB" sz="1000">
                <a:solidFill>
                  <a:srgbClr val="0000FF"/>
                </a:solidFill>
                <a:latin typeface="Arial"/>
                <a:cs typeface="Arial"/>
                <a:hlinkClick r:id="rId9">
                  <a:extLst>
                    <a:ext uri="{A12FA001-AC4F-418D-AE19-62706E023703}">
                      <ahyp:hlinkClr xmlns:ahyp="http://schemas.microsoft.com/office/drawing/2018/hyperlinkcolor" val="tx"/>
                    </a:ext>
                  </a:extLst>
                </a:hlinkClick>
              </a:rPr>
              <a:t>https://tools.skillsforhealth.org.uk/competence-details/html/4381/</a:t>
            </a:r>
            <a:r>
              <a:rPr lang="en-GB" sz="1000">
                <a:solidFill>
                  <a:srgbClr val="0000FF"/>
                </a:solidFill>
                <a:latin typeface="Arial"/>
                <a:cs typeface="Arial"/>
              </a:rPr>
              <a:t> </a:t>
            </a:r>
          </a:p>
          <a:p>
            <a:pPr marL="12700" algn="ctr">
              <a:spcBef>
                <a:spcPts val="100"/>
              </a:spcBef>
            </a:pPr>
            <a:endParaRPr lang="en-US" sz="1000">
              <a:solidFill>
                <a:srgbClr val="0000E8"/>
              </a:solidFill>
              <a:latin typeface="Arial"/>
              <a:cs typeface="Arial"/>
            </a:endParaRPr>
          </a:p>
        </p:txBody>
      </p:sp>
      <p:sp>
        <p:nvSpPr>
          <p:cNvPr id="19" name="object 19"/>
          <p:cNvSpPr txBox="1"/>
          <p:nvPr/>
        </p:nvSpPr>
        <p:spPr>
          <a:xfrm>
            <a:off x="2700605" y="5128057"/>
            <a:ext cx="2049780" cy="936154"/>
          </a:xfrm>
          <a:prstGeom prst="rect">
            <a:avLst/>
          </a:prstGeom>
        </p:spPr>
        <p:txBody>
          <a:bodyPr vert="horz" wrap="square" lIns="0" tIns="12700" rIns="0" bIns="0" rtlCol="0" anchor="t">
            <a:spAutoFit/>
          </a:bodyPr>
          <a:lstStyle/>
          <a:p>
            <a:pPr marL="12700" marR="5080" indent="635" algn="l">
              <a:spcBef>
                <a:spcPts val="100"/>
              </a:spcBef>
            </a:pPr>
            <a:r>
              <a:rPr lang="en-GB" sz="1000">
                <a:solidFill>
                  <a:srgbClr val="202C3A"/>
                </a:solidFill>
                <a:latin typeface="Arial"/>
                <a:cs typeface="Arial"/>
                <a:hlinkClick r:id="rId10"/>
              </a:rPr>
              <a:t>Venepuncture (Phlebotomy) Training - Theory &amp; Practical </a:t>
            </a:r>
            <a:r>
              <a:rPr lang="en-GB" sz="1000">
                <a:solidFill>
                  <a:srgbClr val="202C3A"/>
                </a:solidFill>
                <a:latin typeface="Arial"/>
                <a:cs typeface="Arial"/>
              </a:rPr>
              <a:t>. After</a:t>
            </a:r>
            <a:r>
              <a:rPr lang="en-GB" sz="1000" spc="-30">
                <a:solidFill>
                  <a:srgbClr val="202C3A"/>
                </a:solidFill>
                <a:latin typeface="Arial"/>
                <a:cs typeface="Arial"/>
              </a:rPr>
              <a:t> </a:t>
            </a:r>
            <a:r>
              <a:rPr lang="en-GB" sz="1000">
                <a:solidFill>
                  <a:srgbClr val="202C3A"/>
                </a:solidFill>
                <a:latin typeface="Arial"/>
                <a:cs typeface="Arial"/>
              </a:rPr>
              <a:t>successful</a:t>
            </a:r>
            <a:r>
              <a:rPr lang="en-GB" sz="1000" spc="-55">
                <a:solidFill>
                  <a:srgbClr val="202C3A"/>
                </a:solidFill>
                <a:latin typeface="Arial"/>
                <a:cs typeface="Arial"/>
              </a:rPr>
              <a:t> </a:t>
            </a:r>
            <a:r>
              <a:rPr lang="en-GB" sz="1000" spc="-10">
                <a:solidFill>
                  <a:srgbClr val="202C3A"/>
                </a:solidFill>
                <a:latin typeface="Arial"/>
                <a:cs typeface="Arial"/>
              </a:rPr>
              <a:t>completion </a:t>
            </a:r>
            <a:r>
              <a:rPr lang="en-GB" sz="1000">
                <a:solidFill>
                  <a:srgbClr val="202C3A"/>
                </a:solidFill>
                <a:latin typeface="Arial"/>
                <a:cs typeface="Arial"/>
              </a:rPr>
              <a:t>of</a:t>
            </a:r>
            <a:r>
              <a:rPr lang="en-GB" sz="1000" spc="-20">
                <a:solidFill>
                  <a:srgbClr val="202C3A"/>
                </a:solidFill>
                <a:latin typeface="Arial"/>
                <a:cs typeface="Arial"/>
              </a:rPr>
              <a:t> </a:t>
            </a:r>
            <a:r>
              <a:rPr lang="en-GB" sz="1000">
                <a:solidFill>
                  <a:srgbClr val="202C3A"/>
                </a:solidFill>
                <a:latin typeface="Arial"/>
                <a:cs typeface="Arial"/>
              </a:rPr>
              <a:t>the</a:t>
            </a:r>
            <a:r>
              <a:rPr lang="en-GB" sz="1000" spc="-15">
                <a:solidFill>
                  <a:srgbClr val="202C3A"/>
                </a:solidFill>
                <a:latin typeface="Arial"/>
                <a:cs typeface="Arial"/>
              </a:rPr>
              <a:t> </a:t>
            </a:r>
            <a:r>
              <a:rPr lang="en-GB" sz="1000">
                <a:solidFill>
                  <a:srgbClr val="202C3A"/>
                </a:solidFill>
                <a:latin typeface="Arial"/>
                <a:cs typeface="Arial"/>
              </a:rPr>
              <a:t>course</a:t>
            </a:r>
            <a:r>
              <a:rPr lang="en-GB" sz="1000" spc="-35">
                <a:solidFill>
                  <a:srgbClr val="202C3A"/>
                </a:solidFill>
                <a:latin typeface="Arial"/>
                <a:cs typeface="Arial"/>
              </a:rPr>
              <a:t>  and competence sign-off </a:t>
            </a:r>
            <a:r>
              <a:rPr lang="en-GB" sz="1000" spc="-10">
                <a:solidFill>
                  <a:srgbClr val="202C3A"/>
                </a:solidFill>
                <a:latin typeface="Arial"/>
                <a:cs typeface="Arial"/>
              </a:rPr>
              <a:t>mentored </a:t>
            </a:r>
            <a:r>
              <a:rPr lang="en-GB" sz="1000">
                <a:solidFill>
                  <a:srgbClr val="202C3A"/>
                </a:solidFill>
                <a:latin typeface="Arial"/>
                <a:cs typeface="Arial"/>
              </a:rPr>
              <a:t>practice</a:t>
            </a:r>
            <a:r>
              <a:rPr lang="en-GB" sz="1000" spc="-35">
                <a:solidFill>
                  <a:srgbClr val="202C3A"/>
                </a:solidFill>
                <a:latin typeface="Arial"/>
                <a:cs typeface="Arial"/>
              </a:rPr>
              <a:t> </a:t>
            </a:r>
            <a:r>
              <a:rPr lang="en-GB" sz="1000">
                <a:solidFill>
                  <a:srgbClr val="202C3A"/>
                </a:solidFill>
                <a:latin typeface="Arial"/>
                <a:cs typeface="Arial"/>
              </a:rPr>
              <a:t>will</a:t>
            </a:r>
            <a:r>
              <a:rPr lang="en-GB" sz="1000" spc="-5">
                <a:solidFill>
                  <a:srgbClr val="202C3A"/>
                </a:solidFill>
                <a:latin typeface="Arial"/>
                <a:cs typeface="Arial"/>
              </a:rPr>
              <a:t> </a:t>
            </a:r>
            <a:r>
              <a:rPr lang="en-GB" sz="1000">
                <a:solidFill>
                  <a:srgbClr val="202C3A"/>
                </a:solidFill>
                <a:latin typeface="Arial"/>
                <a:cs typeface="Arial"/>
              </a:rPr>
              <a:t>be</a:t>
            </a:r>
            <a:r>
              <a:rPr lang="en-GB" sz="1000" spc="-35">
                <a:solidFill>
                  <a:srgbClr val="202C3A"/>
                </a:solidFill>
                <a:latin typeface="Arial"/>
                <a:cs typeface="Arial"/>
              </a:rPr>
              <a:t> </a:t>
            </a:r>
            <a:r>
              <a:rPr lang="en-GB" sz="1000">
                <a:solidFill>
                  <a:srgbClr val="202C3A"/>
                </a:solidFill>
                <a:latin typeface="Arial"/>
                <a:cs typeface="Arial"/>
              </a:rPr>
              <a:t>required</a:t>
            </a:r>
            <a:r>
              <a:rPr lang="en-GB" sz="1000" spc="-35">
                <a:solidFill>
                  <a:srgbClr val="202C3A"/>
                </a:solidFill>
                <a:latin typeface="Arial"/>
                <a:cs typeface="Arial"/>
              </a:rPr>
              <a:t> </a:t>
            </a:r>
            <a:r>
              <a:rPr lang="en-GB" sz="1000" spc="-10">
                <a:solidFill>
                  <a:srgbClr val="202C3A"/>
                </a:solidFill>
                <a:latin typeface="Arial"/>
                <a:cs typeface="Arial"/>
              </a:rPr>
              <a:t>within </a:t>
            </a:r>
            <a:r>
              <a:rPr lang="en-GB" sz="1000">
                <a:solidFill>
                  <a:srgbClr val="202C3A"/>
                </a:solidFill>
                <a:latin typeface="Arial"/>
                <a:cs typeface="Arial"/>
              </a:rPr>
              <a:t>a</a:t>
            </a:r>
            <a:r>
              <a:rPr lang="en-GB" sz="1000" spc="-30">
                <a:solidFill>
                  <a:srgbClr val="202C3A"/>
                </a:solidFill>
                <a:latin typeface="Arial"/>
                <a:cs typeface="Arial"/>
              </a:rPr>
              <a:t> </a:t>
            </a:r>
            <a:r>
              <a:rPr lang="en-GB" sz="1000">
                <a:solidFill>
                  <a:srgbClr val="202C3A"/>
                </a:solidFill>
                <a:latin typeface="Arial"/>
                <a:cs typeface="Arial"/>
              </a:rPr>
              <a:t>clinical</a:t>
            </a:r>
            <a:r>
              <a:rPr lang="en-GB" sz="1000" spc="-35">
                <a:solidFill>
                  <a:srgbClr val="202C3A"/>
                </a:solidFill>
                <a:latin typeface="Arial"/>
                <a:cs typeface="Arial"/>
              </a:rPr>
              <a:t> </a:t>
            </a:r>
            <a:r>
              <a:rPr lang="en-GB" sz="1000" spc="-10">
                <a:solidFill>
                  <a:srgbClr val="202C3A"/>
                </a:solidFill>
                <a:latin typeface="Arial"/>
                <a:cs typeface="Arial"/>
              </a:rPr>
              <a:t>setting</a:t>
            </a:r>
            <a:endParaRPr lang="en-GB" sz="1000">
              <a:latin typeface="Arial"/>
              <a:cs typeface="Arial"/>
            </a:endParaRPr>
          </a:p>
        </p:txBody>
      </p:sp>
      <p:sp>
        <p:nvSpPr>
          <p:cNvPr id="22" name="object 22"/>
          <p:cNvSpPr txBox="1">
            <a:spLocks noGrp="1"/>
          </p:cNvSpPr>
          <p:nvPr>
            <p:ph type="title"/>
          </p:nvPr>
        </p:nvSpPr>
        <p:spPr>
          <a:xfrm>
            <a:off x="2473197" y="256461"/>
            <a:ext cx="6794627" cy="808555"/>
          </a:xfrm>
          <a:prstGeom prst="rect">
            <a:avLst/>
          </a:prstGeom>
        </p:spPr>
        <p:txBody>
          <a:bodyPr vert="horz" wrap="square" lIns="0" tIns="43815" rIns="0" bIns="0" rtlCol="0" anchor="t">
            <a:spAutoFit/>
          </a:bodyPr>
          <a:lstStyle/>
          <a:p>
            <a:pPr marL="12700">
              <a:lnSpc>
                <a:spcPct val="100000"/>
              </a:lnSpc>
              <a:spcBef>
                <a:spcPts val="345"/>
              </a:spcBef>
            </a:pPr>
            <a:r>
              <a:rPr lang="en-GB" sz="2400" b="0" spc="-10" dirty="0">
                <a:solidFill>
                  <a:srgbClr val="BE0378"/>
                </a:solidFill>
                <a:latin typeface="Arial Black"/>
                <a:cs typeface="Arial Black"/>
              </a:rPr>
              <a:t>Phlebotomist</a:t>
            </a:r>
            <a:endParaRPr sz="2400" dirty="0">
              <a:latin typeface="Arial Black"/>
              <a:cs typeface="Arial Black"/>
            </a:endParaRPr>
          </a:p>
          <a:p>
            <a:pPr marL="12700">
              <a:lnSpc>
                <a:spcPct val="100000"/>
              </a:lnSpc>
              <a:spcBef>
                <a:spcPts val="160"/>
              </a:spcBef>
            </a:pPr>
            <a:r>
              <a:rPr sz="2400" dirty="0">
                <a:solidFill>
                  <a:srgbClr val="202C3A"/>
                </a:solidFill>
              </a:rPr>
              <a:t>Find</a:t>
            </a:r>
            <a:r>
              <a:rPr sz="2400" spc="-30" dirty="0">
                <a:solidFill>
                  <a:srgbClr val="202C3A"/>
                </a:solidFill>
              </a:rPr>
              <a:t> </a:t>
            </a:r>
            <a:r>
              <a:rPr sz="2400" dirty="0">
                <a:solidFill>
                  <a:srgbClr val="202C3A"/>
                </a:solidFill>
              </a:rPr>
              <a:t>out</a:t>
            </a:r>
            <a:r>
              <a:rPr sz="2400" spc="-30" dirty="0">
                <a:solidFill>
                  <a:srgbClr val="202C3A"/>
                </a:solidFill>
              </a:rPr>
              <a:t> </a:t>
            </a:r>
            <a:r>
              <a:rPr sz="2400" dirty="0">
                <a:solidFill>
                  <a:srgbClr val="202C3A"/>
                </a:solidFill>
              </a:rPr>
              <a:t>more</a:t>
            </a:r>
            <a:r>
              <a:rPr sz="2400" spc="-35" dirty="0">
                <a:solidFill>
                  <a:srgbClr val="202C3A"/>
                </a:solidFill>
              </a:rPr>
              <a:t> </a:t>
            </a:r>
            <a:r>
              <a:rPr lang="en-GB" sz="2400" spc="-35" dirty="0">
                <a:solidFill>
                  <a:srgbClr val="202C3A"/>
                </a:solidFill>
              </a:rPr>
              <a:t>about </a:t>
            </a:r>
            <a:r>
              <a:rPr lang="en-GB" sz="2400" b="1" u="sng" dirty="0">
                <a:solidFill>
                  <a:srgbClr val="291EFF"/>
                </a:solidFill>
                <a:uFill>
                  <a:solidFill>
                    <a:srgbClr val="1F5AA4"/>
                  </a:solidFill>
                </a:uFill>
                <a:latin typeface="Arial"/>
                <a:cs typeface="Arial"/>
                <a:hlinkClick r:id="rId11" action="ppaction://hlinksldjump"/>
              </a:rPr>
              <a:t>primary</a:t>
            </a:r>
            <a:r>
              <a:rPr lang="en-GB" sz="2400" b="1" u="sng" spc="-20" dirty="0">
                <a:solidFill>
                  <a:srgbClr val="291EFF"/>
                </a:solidFill>
                <a:uFill>
                  <a:solidFill>
                    <a:srgbClr val="1F5AA4"/>
                  </a:solidFill>
                </a:uFill>
                <a:latin typeface="Arial"/>
                <a:cs typeface="Arial"/>
                <a:hlinkClick r:id="rId11" action="ppaction://hlinksldjump"/>
              </a:rPr>
              <a:t> </a:t>
            </a:r>
            <a:r>
              <a:rPr lang="en-GB" sz="2400" b="1" u="sng" dirty="0">
                <a:solidFill>
                  <a:srgbClr val="291EFF"/>
                </a:solidFill>
                <a:uFill>
                  <a:solidFill>
                    <a:srgbClr val="1F5AA4"/>
                  </a:solidFill>
                </a:uFill>
                <a:latin typeface="Arial"/>
                <a:cs typeface="Arial"/>
                <a:hlinkClick r:id="rId11" action="ppaction://hlinksldjump"/>
              </a:rPr>
              <a:t>care</a:t>
            </a:r>
            <a:r>
              <a:rPr lang="en-GB" sz="2400" b="1" u="sng" spc="-45" dirty="0">
                <a:solidFill>
                  <a:srgbClr val="291EFF"/>
                </a:solidFill>
                <a:uFill>
                  <a:solidFill>
                    <a:srgbClr val="1F5AA4"/>
                  </a:solidFill>
                </a:uFill>
                <a:latin typeface="Arial"/>
                <a:cs typeface="Arial"/>
                <a:hlinkClick r:id="rId11" action="ppaction://hlinksldjump"/>
              </a:rPr>
              <a:t> </a:t>
            </a:r>
            <a:r>
              <a:rPr lang="en-GB" sz="2400" b="1" u="sng" spc="-10" dirty="0">
                <a:solidFill>
                  <a:srgbClr val="291EFF"/>
                </a:solidFill>
                <a:uFill>
                  <a:solidFill>
                    <a:srgbClr val="1F5AA4"/>
                  </a:solidFill>
                </a:uFill>
                <a:latin typeface="Arial"/>
                <a:cs typeface="Arial"/>
                <a:hlinkClick r:id="rId11" action="ppaction://hlinksldjump"/>
              </a:rPr>
              <a:t>roles</a:t>
            </a:r>
            <a:endParaRPr sz="2400" dirty="0">
              <a:solidFill>
                <a:srgbClr val="291EFF"/>
              </a:solidFill>
              <a:hlinkClick r:id="rId12">
                <a:extLst>
                  <a:ext uri="{A12FA001-AC4F-418D-AE19-62706E023703}">
                    <ahyp:hlinkClr xmlns:ahyp="http://schemas.microsoft.com/office/drawing/2018/hyperlinkcolor" val="tx"/>
                  </a:ext>
                </a:extLst>
              </a:hlinkClick>
            </a:endParaRPr>
          </a:p>
        </p:txBody>
      </p:sp>
      <p:sp>
        <p:nvSpPr>
          <p:cNvPr id="37" name="object 37"/>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pic>
        <p:nvPicPr>
          <p:cNvPr id="18" name="Picture 17" descr="A logo with colorful people&#10;&#10;Description automatically generated">
            <a:extLst>
              <a:ext uri="{FF2B5EF4-FFF2-40B4-BE49-F238E27FC236}">
                <a16:creationId xmlns:a16="http://schemas.microsoft.com/office/drawing/2014/main" id="{694D7531-A7F7-4168-37B1-8159992B9234}"/>
              </a:ext>
            </a:extLst>
          </p:cNvPr>
          <p:cNvPicPr>
            <a:picLocks noChangeAspect="1"/>
          </p:cNvPicPr>
          <p:nvPr/>
        </p:nvPicPr>
        <p:blipFill>
          <a:blip r:embed="rId13"/>
          <a:stretch>
            <a:fillRect/>
          </a:stretch>
        </p:blipFill>
        <p:spPr>
          <a:xfrm>
            <a:off x="235" y="-3246"/>
            <a:ext cx="2368832" cy="1214826"/>
          </a:xfrm>
          <a:prstGeom prst="rect">
            <a:avLst/>
          </a:prstGeom>
          <a:ln>
            <a:noFill/>
          </a:ln>
        </p:spPr>
      </p:pic>
      <p:sp>
        <p:nvSpPr>
          <p:cNvPr id="35" name="TextBox 34">
            <a:extLst>
              <a:ext uri="{FF2B5EF4-FFF2-40B4-BE49-F238E27FC236}">
                <a16:creationId xmlns:a16="http://schemas.microsoft.com/office/drawing/2014/main" id="{14A1D349-8C97-C775-76FA-59DAA1FD064E}"/>
              </a:ext>
            </a:extLst>
          </p:cNvPr>
          <p:cNvSpPr txBox="1"/>
          <p:nvPr/>
        </p:nvSpPr>
        <p:spPr>
          <a:xfrm>
            <a:off x="9795464" y="2536545"/>
            <a:ext cx="2396536"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dirty="0">
                <a:solidFill>
                  <a:schemeClr val="tx1"/>
                </a:solidFill>
                <a:latin typeface="Arial"/>
                <a:ea typeface="Roboto"/>
                <a:cs typeface="Arial"/>
              </a:rPr>
              <a:t>The role of a phlebotomist includes: </a:t>
            </a:r>
            <a:endParaRPr lang="en-US" sz="1000" dirty="0">
              <a:solidFill>
                <a:schemeClr val="tx1"/>
              </a:solidFill>
              <a:latin typeface="Arial"/>
              <a:cs typeface="Arial"/>
            </a:endParaRPr>
          </a:p>
          <a:p>
            <a:pPr algn="l"/>
            <a:endParaRPr lang="en-US" sz="1000" dirty="0">
              <a:solidFill>
                <a:schemeClr val="tx1"/>
              </a:solidFill>
              <a:latin typeface="Arial"/>
              <a:ea typeface="Roboto"/>
              <a:cs typeface="Arial"/>
            </a:endParaRPr>
          </a:p>
          <a:p>
            <a:pPr marL="171450" indent="-171450" algn="l">
              <a:buFont typeface="Arial" panose="020B0604020202020204" pitchFamily="34" charset="0"/>
              <a:buChar char="•"/>
            </a:pPr>
            <a:r>
              <a:rPr lang="en-US" sz="1000" dirty="0">
                <a:solidFill>
                  <a:schemeClr val="tx1"/>
                </a:solidFill>
                <a:latin typeface="Arial"/>
                <a:ea typeface="Roboto"/>
                <a:cs typeface="Arial"/>
              </a:rPr>
              <a:t>Drawing blood from patients for various </a:t>
            </a:r>
            <a:r>
              <a:rPr lang="en-US" sz="1000" dirty="0">
                <a:solidFill>
                  <a:schemeClr val="tx1"/>
                </a:solidFill>
                <a:latin typeface="Arial"/>
                <a:cs typeface="Arial"/>
              </a:rPr>
              <a:t>purposes, such as diagnostic testing, medical procedures, or blood donation.</a:t>
            </a:r>
          </a:p>
          <a:p>
            <a:pPr marL="171450" indent="-171450" algn="l">
              <a:buFont typeface="Arial" panose="020B0604020202020204" pitchFamily="34" charset="0"/>
              <a:buChar char="•"/>
            </a:pPr>
            <a:r>
              <a:rPr lang="en-US" sz="1000" dirty="0">
                <a:solidFill>
                  <a:schemeClr val="tx1"/>
                </a:solidFill>
                <a:latin typeface="Arial"/>
                <a:ea typeface="Roboto"/>
                <a:cs typeface="Arial"/>
              </a:rPr>
              <a:t>Using techniques to locate veins, sanities the puncture site, and </a:t>
            </a:r>
            <a:r>
              <a:rPr lang="en-US" sz="1000" dirty="0">
                <a:solidFill>
                  <a:schemeClr val="tx1"/>
                </a:solidFill>
                <a:latin typeface="Arial"/>
                <a:cs typeface="Arial"/>
              </a:rPr>
              <a:t>efficiently draw blood with minimal discomfort to the patient.</a:t>
            </a:r>
            <a:r>
              <a:rPr lang="en-US" sz="1000" dirty="0">
                <a:solidFill>
                  <a:schemeClr val="tx1"/>
                </a:solidFill>
                <a:latin typeface="Arial"/>
                <a:ea typeface="Roboto"/>
                <a:cs typeface="Arial"/>
              </a:rPr>
              <a:t> </a:t>
            </a:r>
          </a:p>
          <a:p>
            <a:pPr marL="171450" indent="-171450" algn="l">
              <a:buFont typeface="Arial" panose="020B0604020202020204" pitchFamily="34" charset="0"/>
              <a:buChar char="•"/>
            </a:pPr>
            <a:r>
              <a:rPr lang="en-US" sz="1000" dirty="0">
                <a:solidFill>
                  <a:schemeClr val="tx1"/>
                </a:solidFill>
                <a:latin typeface="Arial"/>
                <a:ea typeface="Roboto"/>
                <a:cs typeface="Arial"/>
              </a:rPr>
              <a:t>Preparing the testing room with the </a:t>
            </a:r>
            <a:r>
              <a:rPr lang="en-US" sz="1000" dirty="0">
                <a:solidFill>
                  <a:schemeClr val="tx1"/>
                </a:solidFill>
                <a:latin typeface="Arial"/>
                <a:cs typeface="Arial"/>
              </a:rPr>
              <a:t>proper tools.</a:t>
            </a:r>
            <a:r>
              <a:rPr lang="en-US" sz="1000" dirty="0">
                <a:solidFill>
                  <a:schemeClr val="tx1"/>
                </a:solidFill>
                <a:latin typeface="Arial"/>
                <a:ea typeface="Roboto"/>
                <a:cs typeface="Arial"/>
              </a:rPr>
              <a:t> </a:t>
            </a:r>
          </a:p>
          <a:p>
            <a:pPr marL="171450" indent="-171450" algn="l">
              <a:buFont typeface="Arial" panose="020B0604020202020204" pitchFamily="34" charset="0"/>
              <a:buChar char="•"/>
            </a:pPr>
            <a:r>
              <a:rPr lang="en-US" sz="1000" dirty="0">
                <a:solidFill>
                  <a:schemeClr val="tx1"/>
                </a:solidFill>
                <a:latin typeface="Arial"/>
                <a:ea typeface="Roboto"/>
                <a:cs typeface="Arial"/>
              </a:rPr>
              <a:t>Keeping patients calm while drawing </a:t>
            </a:r>
            <a:r>
              <a:rPr lang="en-US" sz="1000" dirty="0">
                <a:solidFill>
                  <a:schemeClr val="tx1"/>
                </a:solidFill>
                <a:latin typeface="Arial"/>
                <a:cs typeface="Arial"/>
              </a:rPr>
              <a:t>blood.</a:t>
            </a:r>
            <a:r>
              <a:rPr lang="en-US" sz="1000" dirty="0">
                <a:solidFill>
                  <a:schemeClr val="tx1"/>
                </a:solidFill>
                <a:latin typeface="Arial"/>
                <a:ea typeface="Roboto"/>
                <a:cs typeface="Arial"/>
              </a:rPr>
              <a:t> </a:t>
            </a:r>
          </a:p>
          <a:p>
            <a:pPr marL="171450" indent="-171450" algn="l">
              <a:buFont typeface="Arial" panose="020B0604020202020204" pitchFamily="34" charset="0"/>
              <a:buChar char="•"/>
            </a:pPr>
            <a:r>
              <a:rPr lang="en-US" sz="1000" dirty="0">
                <a:solidFill>
                  <a:schemeClr val="tx1"/>
                </a:solidFill>
                <a:latin typeface="Arial"/>
                <a:ea typeface="Roboto"/>
                <a:cs typeface="Arial"/>
              </a:rPr>
              <a:t>Labeling samples for further analysis in </a:t>
            </a:r>
            <a:r>
              <a:rPr lang="en-US" sz="1000" dirty="0">
                <a:solidFill>
                  <a:schemeClr val="tx1"/>
                </a:solidFill>
                <a:latin typeface="Arial"/>
                <a:cs typeface="Arial"/>
              </a:rPr>
              <a:t>medical laboratories.</a:t>
            </a:r>
          </a:p>
          <a:p>
            <a:pPr algn="ctr"/>
            <a:endParaRPr lang="en-US" sz="1000" dirty="0">
              <a:solidFill>
                <a:schemeClr val="tx1"/>
              </a:solidFill>
              <a:latin typeface="Arial"/>
              <a:ea typeface="Roboto"/>
              <a:cs typeface="Roboto"/>
            </a:endParaRPr>
          </a:p>
          <a:p>
            <a:pPr algn="ctr"/>
            <a:endParaRPr lang="en-US" sz="1000" dirty="0">
              <a:solidFill>
                <a:schemeClr val="tx1"/>
              </a:solidFill>
              <a:latin typeface="Arial"/>
              <a:cs typeface="Arial"/>
            </a:endParaRPr>
          </a:p>
        </p:txBody>
      </p:sp>
      <p:sp>
        <p:nvSpPr>
          <p:cNvPr id="38" name="TextBox 37">
            <a:extLst>
              <a:ext uri="{FF2B5EF4-FFF2-40B4-BE49-F238E27FC236}">
                <a16:creationId xmlns:a16="http://schemas.microsoft.com/office/drawing/2014/main" id="{7C2EFC91-5054-9B35-174B-0C5D5E9F4421}"/>
              </a:ext>
            </a:extLst>
          </p:cNvPr>
          <p:cNvSpPr txBox="1"/>
          <p:nvPr/>
        </p:nvSpPr>
        <p:spPr>
          <a:xfrm>
            <a:off x="7441942" y="2529766"/>
            <a:ext cx="2288583" cy="45550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000" b="0" i="0">
                <a:solidFill>
                  <a:schemeClr val="tx1"/>
                </a:solidFill>
                <a:effectLst/>
                <a:latin typeface="Arial" panose="020B0604020202020204" pitchFamily="34" charset="0"/>
                <a:cs typeface="Arial" panose="020B0604020202020204" pitchFamily="34" charset="0"/>
              </a:rPr>
              <a:t>Phlebotomists within </a:t>
            </a:r>
            <a:r>
              <a:rPr lang="en-GB" sz="1000" b="0" i="0">
                <a:solidFill>
                  <a:schemeClr val="tx1"/>
                </a:solidFill>
                <a:effectLst/>
                <a:latin typeface="Arial" panose="020B0604020202020204" pitchFamily="34" charset="0"/>
                <a:cs typeface="Arial" panose="020B0604020202020204" pitchFamily="34" charset="0"/>
                <a:hlinkClick r:id="rId14"/>
              </a:rPr>
              <a:t>BSPS</a:t>
            </a:r>
            <a:r>
              <a:rPr lang="en-GB" sz="1000" b="0" i="0">
                <a:solidFill>
                  <a:schemeClr val="tx1"/>
                </a:solidFill>
                <a:effectLst/>
                <a:latin typeface="Arial" panose="020B0604020202020204" pitchFamily="34" charset="0"/>
                <a:cs typeface="Arial" panose="020B0604020202020204" pitchFamily="34" charset="0"/>
              </a:rPr>
              <a:t> complete advanced Phlebotomy training including Paediatrics and receive in-depth pre post analytical training to maximise sample quality. The portfolio completed by Phlebotomy is an initial 3 months at a Band 2 working under supervision, completion of competencies which elevate you to a Band 3.</a:t>
            </a:r>
          </a:p>
          <a:p>
            <a:pPr algn="l"/>
            <a:endParaRPr lang="en-US" sz="1000">
              <a:solidFill>
                <a:schemeClr val="tx1"/>
              </a:solidFill>
              <a:latin typeface="Arial" panose="020B0604020202020204" pitchFamily="34" charset="0"/>
              <a:cs typeface="Arial" panose="020B0604020202020204" pitchFamily="34" charset="0"/>
            </a:endParaRPr>
          </a:p>
          <a:p>
            <a:pPr algn="l"/>
            <a:r>
              <a:rPr lang="en-US" sz="1000">
                <a:solidFill>
                  <a:schemeClr val="tx1"/>
                </a:solidFill>
                <a:latin typeface="Arial"/>
                <a:cs typeface="Arial"/>
              </a:rPr>
              <a:t>You will work under the supervision or a more experienced colleague (e.g. senior nurse). This is referred to as a workplace competency assessment.</a:t>
            </a:r>
          </a:p>
          <a:p>
            <a:pPr algn="l"/>
            <a:r>
              <a:rPr lang="en-US" sz="1000">
                <a:solidFill>
                  <a:srgbClr val="252729"/>
                </a:solidFill>
                <a:latin typeface="Arial"/>
                <a:cs typeface="Arial"/>
              </a:rPr>
              <a:t>During this time, your performance is measured against agreed competency frameworks. That means the standards that have been agreed for phlebotomy in your health field.</a:t>
            </a:r>
            <a:endParaRPr lang="en-US" sz="1000">
              <a:latin typeface="Arial"/>
              <a:cs typeface="Arial"/>
            </a:endParaRPr>
          </a:p>
          <a:p>
            <a:pPr algn="l"/>
            <a:r>
              <a:rPr lang="en-US" sz="1000">
                <a:solidFill>
                  <a:srgbClr val="252729"/>
                </a:solidFill>
                <a:latin typeface="Arial"/>
                <a:cs typeface="Arial"/>
              </a:rPr>
              <a:t>Your mentor will use this time to help perfect your skills. For you, the workplace competency assessment is a chance to ask questions and benefit from constructive feedback.</a:t>
            </a:r>
            <a:endParaRPr lang="en-US" sz="1000">
              <a:latin typeface="Arial"/>
              <a:cs typeface="Arial"/>
            </a:endParaRPr>
          </a:p>
          <a:p>
            <a:pPr algn="l"/>
            <a:endParaRPr lang="en-US" sz="1000">
              <a:solidFill>
                <a:srgbClr val="0000FF"/>
              </a:solidFill>
              <a:latin typeface="Arial"/>
              <a:cs typeface="Arial"/>
            </a:endParaRPr>
          </a:p>
          <a:p>
            <a:pPr algn="ctr"/>
            <a:endParaRPr lang="en-US" sz="1000">
              <a:latin typeface="Arial"/>
              <a:cs typeface="Arial"/>
            </a:endParaRPr>
          </a:p>
        </p:txBody>
      </p:sp>
      <p:sp>
        <p:nvSpPr>
          <p:cNvPr id="7" name="TextBox 6">
            <a:extLst>
              <a:ext uri="{FF2B5EF4-FFF2-40B4-BE49-F238E27FC236}">
                <a16:creationId xmlns:a16="http://schemas.microsoft.com/office/drawing/2014/main" id="{2825D841-EAA4-4E5A-4DCA-58FEFFE39287}"/>
              </a:ext>
            </a:extLst>
          </p:cNvPr>
          <p:cNvSpPr txBox="1"/>
          <p:nvPr/>
        </p:nvSpPr>
        <p:spPr>
          <a:xfrm>
            <a:off x="5092838" y="4354770"/>
            <a:ext cx="2284165"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solidFill>
                  <a:srgbClr val="212529"/>
                </a:solidFill>
                <a:latin typeface="Arial"/>
              </a:rPr>
              <a:t>Once you have gained relevant skills and experience as a phlebotomist you may want to explore other roles such as a general practice assistant (GPA) </a:t>
            </a:r>
            <a:r>
              <a:rPr lang="en-US" sz="1000">
                <a:solidFill>
                  <a:srgbClr val="212529"/>
                </a:solidFill>
                <a:latin typeface="Arial"/>
                <a:hlinkClick r:id="rId15"/>
              </a:rPr>
              <a:t>General</a:t>
            </a:r>
            <a:r>
              <a:rPr lang="en-US" sz="1000">
                <a:solidFill>
                  <a:srgbClr val="212529"/>
                </a:solidFill>
                <a:latin typeface="Arial"/>
                <a:cs typeface="Arial"/>
                <a:hlinkClick r:id="rId15"/>
              </a:rPr>
              <a:t> Practice Assistant - eLearning for healthcare</a:t>
            </a:r>
            <a:r>
              <a:rPr lang="en-US" sz="1000">
                <a:solidFill>
                  <a:srgbClr val="212529"/>
                </a:solidFill>
                <a:latin typeface="Arial"/>
              </a:rPr>
              <a:t> may be able to progress to a  clinical role </a:t>
            </a:r>
            <a:r>
              <a:rPr lang="en-US" sz="1000">
                <a:solidFill>
                  <a:srgbClr val="212529"/>
                </a:solidFill>
                <a:latin typeface="Arial"/>
                <a:cs typeface="Arial"/>
                <a:hlinkClick r:id="rId16"/>
              </a:rPr>
              <a:t>What is a Healthcare Assistant (HCA)? Responsibilities &amp; Career Path</a:t>
            </a:r>
            <a:r>
              <a:rPr lang="en-US" sz="1000">
                <a:solidFill>
                  <a:srgbClr val="212529"/>
                </a:solidFill>
                <a:latin typeface="Arial"/>
                <a:cs typeface="Arial"/>
              </a:rPr>
              <a:t> </a:t>
            </a:r>
            <a:r>
              <a:rPr lang="en-US" sz="1000">
                <a:solidFill>
                  <a:srgbClr val="212529"/>
                </a:solidFill>
                <a:latin typeface="Arial"/>
              </a:rPr>
              <a:t>which involves more duties and responsibilities. After a further period of time, you may be able to train as a </a:t>
            </a:r>
            <a:r>
              <a:rPr lang="en-US" sz="1000" u="sng">
                <a:solidFill>
                  <a:srgbClr val="0000FF"/>
                </a:solidFill>
                <a:latin typeface="Arial"/>
                <a:cs typeface="Segoe UI"/>
                <a:hlinkClick r:id="rId17"/>
              </a:rPr>
              <a:t>Nursing Associate </a:t>
            </a:r>
            <a:r>
              <a:rPr lang="en-US" sz="1000">
                <a:solidFill>
                  <a:srgbClr val="212529"/>
                </a:solidFill>
                <a:latin typeface="Arial"/>
              </a:rPr>
              <a:t>and later on train to be a </a:t>
            </a:r>
            <a:r>
              <a:rPr lang="en-US" sz="1000" u="sng">
                <a:solidFill>
                  <a:srgbClr val="0000FF"/>
                </a:solidFill>
                <a:latin typeface="Arial"/>
                <a:cs typeface="Segoe UI"/>
                <a:hlinkClick r:id="rId18"/>
              </a:rPr>
              <a:t>registered Nurse</a:t>
            </a:r>
            <a:r>
              <a:rPr lang="en-US" sz="1000">
                <a:solidFill>
                  <a:srgbClr val="212529"/>
                </a:solidFill>
                <a:latin typeface="Arial"/>
              </a:rPr>
              <a:t>. </a:t>
            </a:r>
            <a:endParaRPr lang="en-GB"/>
          </a:p>
        </p:txBody>
      </p:sp>
      <p:pic>
        <p:nvPicPr>
          <p:cNvPr id="40" name="Picture 39" descr="A pink checklist on a clipboard&#10;&#10;AI-generated content may be incorrect.">
            <a:extLst>
              <a:ext uri="{FF2B5EF4-FFF2-40B4-BE49-F238E27FC236}">
                <a16:creationId xmlns:a16="http://schemas.microsoft.com/office/drawing/2014/main" id="{A8045522-7738-09A4-73DC-2EAEEEE0768D}"/>
              </a:ext>
            </a:extLst>
          </p:cNvPr>
          <p:cNvPicPr>
            <a:picLocks noChangeAspect="1"/>
          </p:cNvPicPr>
          <p:nvPr/>
        </p:nvPicPr>
        <p:blipFill>
          <a:blip r:embed="rId19"/>
          <a:stretch>
            <a:fillRect/>
          </a:stretch>
        </p:blipFill>
        <p:spPr>
          <a:xfrm>
            <a:off x="10496048" y="1151522"/>
            <a:ext cx="704850" cy="704850"/>
          </a:xfrm>
          <a:prstGeom prst="rect">
            <a:avLst/>
          </a:prstGeom>
        </p:spPr>
      </p:pic>
      <p:sp>
        <p:nvSpPr>
          <p:cNvPr id="20" name="TextBox 19">
            <a:extLst>
              <a:ext uri="{FF2B5EF4-FFF2-40B4-BE49-F238E27FC236}">
                <a16:creationId xmlns:a16="http://schemas.microsoft.com/office/drawing/2014/main" id="{D675401E-5A5E-3499-A60A-C10378DC04A4}"/>
              </a:ext>
            </a:extLst>
          </p:cNvPr>
          <p:cNvSpPr txBox="1"/>
          <p:nvPr/>
        </p:nvSpPr>
        <p:spPr>
          <a:xfrm>
            <a:off x="5125307" y="2533860"/>
            <a:ext cx="2284165"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solidFill>
                  <a:schemeClr val="tx1"/>
                </a:solidFill>
                <a:latin typeface="Arial"/>
              </a:rPr>
              <a:t>Berkshire and Surrey Pathology Services (BSPS) offers structured training pathways for phlebotomists, including advanced competency development</a:t>
            </a:r>
            <a:r>
              <a:rPr lang="en-US" sz="1000">
                <a:solidFill>
                  <a:srgbClr val="202C3A"/>
                </a:solidFill>
                <a:latin typeface="Arial"/>
              </a:rPr>
              <a:t>.</a:t>
            </a:r>
          </a:p>
          <a:p>
            <a:pPr algn="l"/>
            <a:r>
              <a:rPr lang="en-US" sz="1000">
                <a:solidFill>
                  <a:srgbClr val="202C3A"/>
                </a:solidFill>
                <a:latin typeface="Arial"/>
                <a:cs typeface="Arial"/>
                <a:hlinkClick r:id="rId20"/>
              </a:rPr>
              <a:t>Advance Phlebotomy Competency Training - CPD Certified</a:t>
            </a:r>
            <a:endParaRPr lang="en-GB" sz="1000">
              <a:solidFill>
                <a:srgbClr val="000000"/>
              </a:solidFill>
              <a:latin typeface="Arial"/>
              <a:cs typeface="Arial"/>
            </a:endParaRPr>
          </a:p>
          <a:p>
            <a:pPr algn="l"/>
            <a:r>
              <a:rPr lang="en-US" sz="1000">
                <a:solidFill>
                  <a:srgbClr val="0000FF"/>
                </a:solidFill>
                <a:latin typeface="Arial"/>
                <a:cs typeface="Arial"/>
                <a:hlinkClick r:id="rId21"/>
              </a:rPr>
              <a:t>BSPS</a:t>
            </a:r>
            <a:endParaRPr lang="en-US" sz="1000">
              <a:solidFill>
                <a:srgbClr val="0000FF"/>
              </a:solidFill>
              <a:latin typeface="Arial"/>
              <a:cs typeface="Arial"/>
            </a:endParaRPr>
          </a:p>
        </p:txBody>
      </p:sp>
      <p:sp>
        <p:nvSpPr>
          <p:cNvPr id="41" name="TextBox 40">
            <a:extLst>
              <a:ext uri="{FF2B5EF4-FFF2-40B4-BE49-F238E27FC236}">
                <a16:creationId xmlns:a16="http://schemas.microsoft.com/office/drawing/2014/main" id="{29FE0969-F702-4169-541C-9A3E505BFD80}"/>
              </a:ext>
            </a:extLst>
          </p:cNvPr>
          <p:cNvSpPr txBox="1"/>
          <p:nvPr/>
        </p:nvSpPr>
        <p:spPr>
          <a:xfrm>
            <a:off x="2632548" y="6064211"/>
            <a:ext cx="2288583" cy="9052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lnSpc>
                <a:spcPts val="1323"/>
              </a:lnSpc>
            </a:pPr>
            <a:r>
              <a:rPr lang="en-US" sz="1000" u="sng">
                <a:latin typeface="Arial"/>
                <a:cs typeface="Segoe UI"/>
              </a:rPr>
              <a:t>Access the </a:t>
            </a:r>
            <a:r>
              <a:rPr kumimoji="0" lang="en-US" sz="1000" b="0" i="0" u="none" strike="noStrike" kern="0" cap="none" spc="0" normalizeH="0" baseline="0" noProof="0">
                <a:ln>
                  <a:noFill/>
                </a:ln>
                <a:solidFill>
                  <a:srgbClr val="0000FF"/>
                </a:solidFill>
                <a:effectLst/>
                <a:uLnTx/>
                <a:uFillTx/>
                <a:latin typeface="Arial"/>
                <a:cs typeface="Arial"/>
                <a:hlinkClick r:id="rId22">
                  <a:extLst>
                    <a:ext uri="{A12FA001-AC4F-418D-AE19-62706E023703}">
                      <ahyp:hlinkClr xmlns:ahyp="http://schemas.microsoft.com/office/drawing/2018/hyperlinkcolor" val="tx"/>
                    </a:ext>
                  </a:extLst>
                </a:hlinkClick>
              </a:rPr>
              <a:t>The Ultimate Guide to Phlebotomy Training | Skills for Health</a:t>
            </a:r>
            <a:endParaRPr kumimoji="0" lang="en-US" sz="1800" b="0" i="0" u="none" strike="noStrike" kern="0" cap="none" spc="0" normalizeH="0" baseline="0" noProof="0">
              <a:ln>
                <a:noFill/>
              </a:ln>
              <a:solidFill>
                <a:srgbClr val="0000FF"/>
              </a:solidFill>
              <a:effectLst/>
              <a:uLnTx/>
              <a:uFillTx/>
              <a:latin typeface="Arial"/>
              <a:cs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ysClr val="windowText" lastClr="000000"/>
              </a:solidFill>
              <a:effectLst/>
              <a:uLnTx/>
              <a:uFillTx/>
              <a:latin typeface="Arial"/>
              <a:cs typeface="Arial"/>
            </a:endParaRPr>
          </a:p>
          <a:p>
            <a:pPr algn="l" rtl="0">
              <a:lnSpc>
                <a:spcPts val="1323"/>
              </a:lnSpc>
            </a:pPr>
            <a:endParaRPr lang="en-US" sz="1000">
              <a:latin typeface="Calibri"/>
              <a:cs typeface="Segoe UI"/>
            </a:endParaRPr>
          </a:p>
        </p:txBody>
      </p:sp>
      <p:sp>
        <p:nvSpPr>
          <p:cNvPr id="42" name="TextBox 41">
            <a:extLst>
              <a:ext uri="{FF2B5EF4-FFF2-40B4-BE49-F238E27FC236}">
                <a16:creationId xmlns:a16="http://schemas.microsoft.com/office/drawing/2014/main" id="{8B0C408D-C039-9A1A-C3FA-DF93FC391743}"/>
              </a:ext>
            </a:extLst>
          </p:cNvPr>
          <p:cNvSpPr txBox="1"/>
          <p:nvPr/>
        </p:nvSpPr>
        <p:spPr>
          <a:xfrm>
            <a:off x="5105399" y="3818578"/>
            <a:ext cx="1981201" cy="5799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lnSpc>
                <a:spcPts val="1323"/>
              </a:lnSpc>
            </a:pPr>
            <a:r>
              <a:rPr lang="en-US" sz="1000">
                <a:latin typeface="Arial"/>
                <a:cs typeface="Segoe UI"/>
              </a:rPr>
              <a:t>You can undertake Infection Prevention and Control (IPC)​​</a:t>
            </a:r>
          </a:p>
          <a:p>
            <a:pPr algn="l" rtl="0">
              <a:lnSpc>
                <a:spcPts val="1323"/>
              </a:lnSpc>
            </a:pPr>
            <a:r>
              <a:rPr lang="en-US" sz="1000" u="sng">
                <a:solidFill>
                  <a:srgbClr val="0000FF"/>
                </a:solidFill>
                <a:latin typeface="Arial"/>
                <a:cs typeface="Segoe UI"/>
                <a:hlinkClick r:id="rId23"/>
              </a:rPr>
              <a:t>Skills for Health modules 1&amp;2</a:t>
            </a:r>
            <a:r>
              <a:rPr lang="en-US" sz="1000">
                <a:solidFill>
                  <a:srgbClr val="808080"/>
                </a:solidFill>
                <a:latin typeface="Arial"/>
                <a:cs typeface="Segoe UI"/>
              </a:rPr>
              <a:t>.</a:t>
            </a:r>
          </a:p>
        </p:txBody>
      </p:sp>
      <p:sp>
        <p:nvSpPr>
          <p:cNvPr id="17" name="object 28">
            <a:extLst>
              <a:ext uri="{FF2B5EF4-FFF2-40B4-BE49-F238E27FC236}">
                <a16:creationId xmlns:a16="http://schemas.microsoft.com/office/drawing/2014/main" id="{7F59A908-71BD-CF6B-4FC6-6B922483B58C}"/>
              </a:ext>
            </a:extLst>
          </p:cNvPr>
          <p:cNvSpPr txBox="1"/>
          <p:nvPr/>
        </p:nvSpPr>
        <p:spPr>
          <a:xfrm>
            <a:off x="60324" y="3268379"/>
            <a:ext cx="2298451" cy="321242"/>
          </a:xfrm>
          <a:prstGeom prst="rect">
            <a:avLst/>
          </a:prstGeom>
          <a:solidFill>
            <a:srgbClr val="D9D9D9"/>
          </a:solidFill>
        </p:spPr>
        <p:txBody>
          <a:bodyPr vert="horz" wrap="square" lIns="0" tIns="13335" rIns="0" bIns="0" rtlCol="0" anchor="t">
            <a:spAutoFit/>
          </a:bodyPr>
          <a:lstStyle/>
          <a:p>
            <a:pPr marL="216000" marR="290195" algn="ctr"/>
            <a:r>
              <a:rPr lang="en-GB" sz="1000" b="1">
                <a:solidFill>
                  <a:srgbClr val="BF0378"/>
                </a:solidFill>
                <a:latin typeface="Arial"/>
                <a:cs typeface="Arial"/>
                <a:hlinkClick r:id="rId24" action="ppaction://hlinksldjump">
                  <a:extLst>
                    <a:ext uri="{A12FA001-AC4F-418D-AE19-62706E023703}">
                      <ahyp:hlinkClr xmlns:ahyp="http://schemas.microsoft.com/office/drawing/2018/hyperlinkcolor" val="tx"/>
                    </a:ext>
                  </a:extLst>
                </a:hlinkClick>
              </a:rPr>
              <a:t>General</a:t>
            </a:r>
            <a:r>
              <a:rPr lang="en-GB" sz="1000" b="1" spc="-40">
                <a:solidFill>
                  <a:srgbClr val="BF0378"/>
                </a:solidFill>
                <a:latin typeface="Arial"/>
                <a:cs typeface="Arial"/>
                <a:hlinkClick r:id="rId24" action="ppaction://hlinksldjump">
                  <a:extLst>
                    <a:ext uri="{A12FA001-AC4F-418D-AE19-62706E023703}">
                      <ahyp:hlinkClr xmlns:ahyp="http://schemas.microsoft.com/office/drawing/2018/hyperlinkcolor" val="tx"/>
                    </a:ext>
                  </a:extLst>
                </a:hlinkClick>
              </a:rPr>
              <a:t> </a:t>
            </a:r>
            <a:r>
              <a:rPr lang="en-GB" sz="1000" b="1" spc="-10">
                <a:solidFill>
                  <a:srgbClr val="BF0378"/>
                </a:solidFill>
                <a:latin typeface="Arial"/>
                <a:cs typeface="Arial"/>
                <a:hlinkClick r:id="rId24" action="ppaction://hlinksldjump">
                  <a:extLst>
                    <a:ext uri="{A12FA001-AC4F-418D-AE19-62706E023703}">
                      <ahyp:hlinkClr xmlns:ahyp="http://schemas.microsoft.com/office/drawing/2018/hyperlinkcolor" val="tx"/>
                    </a:ext>
                  </a:extLst>
                </a:hlinkClick>
              </a:rPr>
              <a:t>Practice </a:t>
            </a:r>
            <a:r>
              <a:rPr lang="en-GB" sz="1000" b="1">
                <a:solidFill>
                  <a:srgbClr val="BF0378"/>
                </a:solidFill>
                <a:latin typeface="Arial"/>
                <a:cs typeface="Arial"/>
                <a:hlinkClick r:id="rId24" action="ppaction://hlinksldjump">
                  <a:extLst>
                    <a:ext uri="{A12FA001-AC4F-418D-AE19-62706E023703}">
                      <ahyp:hlinkClr xmlns:ahyp="http://schemas.microsoft.com/office/drawing/2018/hyperlinkcolor" val="tx"/>
                    </a:ext>
                  </a:extLst>
                </a:hlinkClick>
              </a:rPr>
              <a:t>Assistant</a:t>
            </a:r>
            <a:r>
              <a:rPr lang="en-GB" sz="1000" b="1" spc="-60">
                <a:solidFill>
                  <a:srgbClr val="BF0378"/>
                </a:solidFill>
                <a:latin typeface="Arial"/>
                <a:cs typeface="Arial"/>
                <a:hlinkClick r:id="rId24" action="ppaction://hlinksldjump">
                  <a:extLst>
                    <a:ext uri="{A12FA001-AC4F-418D-AE19-62706E023703}">
                      <ahyp:hlinkClr xmlns:ahyp="http://schemas.microsoft.com/office/drawing/2018/hyperlinkcolor" val="tx"/>
                    </a:ext>
                  </a:extLst>
                </a:hlinkClick>
              </a:rPr>
              <a:t> </a:t>
            </a:r>
            <a:r>
              <a:rPr lang="en-GB" sz="1000" b="1" spc="-20">
                <a:solidFill>
                  <a:srgbClr val="BF0378"/>
                </a:solidFill>
                <a:latin typeface="Arial"/>
                <a:cs typeface="Arial"/>
                <a:hlinkClick r:id="rId24" action="ppaction://hlinksldjump">
                  <a:extLst>
                    <a:ext uri="{A12FA001-AC4F-418D-AE19-62706E023703}">
                      <ahyp:hlinkClr xmlns:ahyp="http://schemas.microsoft.com/office/drawing/2018/hyperlinkcolor" val="tx"/>
                    </a:ext>
                  </a:extLst>
                </a:hlinkClick>
              </a:rPr>
              <a:t>(GPA)</a:t>
            </a:r>
            <a:endParaRPr lang="en-GB" sz="1000">
              <a:solidFill>
                <a:srgbClr val="BF0378"/>
              </a:solidFill>
              <a:latin typeface="Arial"/>
              <a:cs typeface="Arial"/>
              <a:hlinkClick r:id="" action="ppaction://noaction">
                <a:extLst>
                  <a:ext uri="{A12FA001-AC4F-418D-AE19-62706E023703}">
                    <ahyp:hlinkClr xmlns:ahyp="http://schemas.microsoft.com/office/drawing/2018/hyperlinkcolor" val="tx"/>
                  </a:ext>
                </a:extLst>
              </a:hlinkClick>
            </a:endParaRPr>
          </a:p>
        </p:txBody>
      </p:sp>
      <p:sp>
        <p:nvSpPr>
          <p:cNvPr id="21" name="object 19">
            <a:extLst>
              <a:ext uri="{FF2B5EF4-FFF2-40B4-BE49-F238E27FC236}">
                <a16:creationId xmlns:a16="http://schemas.microsoft.com/office/drawing/2014/main" id="{EBCFE4D0-989D-3D95-6E83-F4FDE66C1801}"/>
              </a:ext>
            </a:extLst>
          </p:cNvPr>
          <p:cNvSpPr txBox="1">
            <a:spLocks/>
          </p:cNvSpPr>
          <p:nvPr/>
        </p:nvSpPr>
        <p:spPr>
          <a:xfrm>
            <a:off x="8131265" y="101040"/>
            <a:ext cx="3356137" cy="538994"/>
          </a:xfrm>
          <a:prstGeom prst="rect">
            <a:avLst/>
          </a:prstGeom>
        </p:spPr>
        <p:txBody>
          <a:bodyPr vert="horz" wrap="square" lIns="0" tIns="40005" rIns="0" bIns="0" rtlCol="0">
            <a:spAutoFit/>
          </a:bodyPr>
          <a:lstStyle>
            <a:lvl1pPr>
              <a:defRPr sz="1800" b="1" i="0">
                <a:solidFill>
                  <a:srgbClr val="006FC0"/>
                </a:solidFill>
                <a:latin typeface="Arial"/>
                <a:ea typeface="+mj-ea"/>
                <a:cs typeface="Arial"/>
              </a:defRPr>
            </a:lvl1pPr>
          </a:lstStyle>
          <a:p>
            <a:pPr marL="12700" marR="5080" indent="191770" algn="r">
              <a:lnSpc>
                <a:spcPct val="90000"/>
              </a:lnSpc>
              <a:spcBef>
                <a:spcPts val="315"/>
              </a:spcBef>
            </a:pPr>
            <a:r>
              <a:rPr lang="en-GB">
                <a:hlinkClick r:id="rId11" action="ppaction://hlinksldjump"/>
              </a:rPr>
              <a:t>Non-Clinical Professionals Career Pathway</a:t>
            </a:r>
            <a:endParaRPr lang="en-GB" spc="-10"/>
          </a:p>
        </p:txBody>
      </p:sp>
      <p:sp>
        <p:nvSpPr>
          <p:cNvPr id="23" name="Rectangle 22">
            <a:extLst>
              <a:ext uri="{FF2B5EF4-FFF2-40B4-BE49-F238E27FC236}">
                <a16:creationId xmlns:a16="http://schemas.microsoft.com/office/drawing/2014/main" id="{082A088A-6081-3C17-FCC3-B3D558BBDBEA}"/>
              </a:ext>
            </a:extLst>
          </p:cNvPr>
          <p:cNvSpPr/>
          <p:nvPr/>
        </p:nvSpPr>
        <p:spPr>
          <a:xfrm>
            <a:off x="52584" y="3674488"/>
            <a:ext cx="2306191" cy="329184"/>
          </a:xfrm>
          <a:prstGeom prst="rect">
            <a:avLst/>
          </a:prstGeom>
          <a:solidFill>
            <a:srgbClr val="D9D9D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0000"/>
              </a:lnSpc>
            </a:pPr>
            <a:r>
              <a:rPr lang="en-GB" sz="1000" b="1">
                <a:solidFill>
                  <a:srgbClr val="BF0378"/>
                </a:solidFill>
                <a:latin typeface="Arial"/>
                <a:cs typeface="Arial"/>
                <a:hlinkClick r:id="rId25" action="ppaction://hlinksldjump">
                  <a:extLst>
                    <a:ext uri="{A12FA001-AC4F-418D-AE19-62706E023703}">
                      <ahyp:hlinkClr xmlns:ahyp="http://schemas.microsoft.com/office/drawing/2018/hyperlinkcolor" val="tx"/>
                    </a:ext>
                  </a:extLst>
                </a:hlinkClick>
              </a:rPr>
              <a:t>Student Nursing</a:t>
            </a:r>
            <a:r>
              <a:rPr lang="en-GB" sz="1000" b="1" spc="-80">
                <a:solidFill>
                  <a:srgbClr val="BF0378"/>
                </a:solidFill>
                <a:latin typeface="Arial"/>
                <a:cs typeface="Arial"/>
                <a:hlinkClick r:id="rId25" action="ppaction://hlinksldjump">
                  <a:extLst>
                    <a:ext uri="{A12FA001-AC4F-418D-AE19-62706E023703}">
                      <ahyp:hlinkClr xmlns:ahyp="http://schemas.microsoft.com/office/drawing/2018/hyperlinkcolor" val="tx"/>
                    </a:ext>
                  </a:extLst>
                </a:hlinkClick>
              </a:rPr>
              <a:t> </a:t>
            </a:r>
            <a:r>
              <a:rPr lang="en-GB" sz="1000" b="1" spc="-10">
                <a:solidFill>
                  <a:srgbClr val="BF0378"/>
                </a:solidFill>
                <a:latin typeface="Arial"/>
                <a:cs typeface="Arial"/>
                <a:hlinkClick r:id="rId25" action="ppaction://hlinksldjump">
                  <a:extLst>
                    <a:ext uri="{A12FA001-AC4F-418D-AE19-62706E023703}">
                      <ahyp:hlinkClr xmlns:ahyp="http://schemas.microsoft.com/office/drawing/2018/hyperlinkcolor" val="tx"/>
                    </a:ext>
                  </a:extLst>
                </a:hlinkClick>
              </a:rPr>
              <a:t>Associate</a:t>
            </a:r>
            <a:endParaRPr lang="en-GB" sz="1000" b="1" spc="-10">
              <a:solidFill>
                <a:srgbClr val="BF0378"/>
              </a:solidFill>
              <a:latin typeface="Arial"/>
              <a:cs typeface="Arial"/>
              <a:hlinkClick r:id="rId26" action="ppaction://hlinksldjump">
                <a:extLst>
                  <a:ext uri="{A12FA001-AC4F-418D-AE19-62706E023703}">
                    <ahyp:hlinkClr xmlns:ahyp="http://schemas.microsoft.com/office/drawing/2018/hyperlinkcolor" val="tx"/>
                  </a:ext>
                </a:extLst>
              </a:hlinkClick>
            </a:endParaRPr>
          </a:p>
        </p:txBody>
      </p:sp>
      <p:sp>
        <p:nvSpPr>
          <p:cNvPr id="24" name="Call-out: Down Arrow 23">
            <a:extLst>
              <a:ext uri="{FF2B5EF4-FFF2-40B4-BE49-F238E27FC236}">
                <a16:creationId xmlns:a16="http://schemas.microsoft.com/office/drawing/2014/main" id="{ECC9C73D-DAC0-86FF-0B14-97BE165E7376}"/>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56889" y="1953513"/>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3" name="object 3"/>
          <p:cNvSpPr/>
          <p:nvPr/>
        </p:nvSpPr>
        <p:spPr>
          <a:xfrm>
            <a:off x="2781639" y="2509011"/>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4" name="object 4"/>
          <p:cNvSpPr txBox="1"/>
          <p:nvPr/>
        </p:nvSpPr>
        <p:spPr>
          <a:xfrm>
            <a:off x="5502909" y="1953513"/>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 name="object 5"/>
          <p:cNvSpPr txBox="1"/>
          <p:nvPr/>
        </p:nvSpPr>
        <p:spPr>
          <a:xfrm>
            <a:off x="7432929" y="1947915"/>
            <a:ext cx="2120900" cy="444352"/>
          </a:xfrm>
          <a:prstGeom prst="rect">
            <a:avLst/>
          </a:prstGeom>
        </p:spPr>
        <p:txBody>
          <a:bodyPr vert="horz" wrap="square" lIns="0" tIns="13335" rIns="0" bIns="0" rtlCol="0" anchor="t">
            <a:spAutoFit/>
          </a:bodyPr>
          <a:lstStyle/>
          <a:p>
            <a:pPr marL="12700" marR="5080" indent="-1270" algn="ctr">
              <a:lnSpc>
                <a:spcPct val="100000"/>
              </a:lnSpc>
              <a:spcBef>
                <a:spcPts val="105"/>
              </a:spcBef>
            </a:pPr>
            <a:r>
              <a:rPr lang="en-GB" sz="1400" spc="-10">
                <a:solidFill>
                  <a:srgbClr val="202C3A"/>
                </a:solidFill>
                <a:latin typeface="Arial Black"/>
                <a:cs typeface="Arial Black"/>
              </a:rPr>
              <a:t>Supervision</a:t>
            </a:r>
            <a:r>
              <a:rPr sz="1400" spc="-10">
                <a:solidFill>
                  <a:srgbClr val="202C3A"/>
                </a:solidFill>
                <a:latin typeface="Arial Black"/>
                <a:cs typeface="Arial Black"/>
              </a:rPr>
              <a:t> requirements</a:t>
            </a:r>
            <a:endParaRPr sz="1400">
              <a:latin typeface="Arial Black"/>
              <a:cs typeface="Arial Black"/>
            </a:endParaRPr>
          </a:p>
        </p:txBody>
      </p:sp>
      <p:pic>
        <p:nvPicPr>
          <p:cNvPr id="8" name="object 8"/>
          <p:cNvPicPr/>
          <p:nvPr/>
        </p:nvPicPr>
        <p:blipFill>
          <a:blip r:embed="rId2" cstate="print"/>
          <a:stretch>
            <a:fillRect/>
          </a:stretch>
        </p:blipFill>
        <p:spPr>
          <a:xfrm>
            <a:off x="5789676" y="1147572"/>
            <a:ext cx="722376" cy="720851"/>
          </a:xfrm>
          <a:prstGeom prst="rect">
            <a:avLst/>
          </a:prstGeom>
        </p:spPr>
      </p:pic>
      <p:pic>
        <p:nvPicPr>
          <p:cNvPr id="9" name="object 9"/>
          <p:cNvPicPr/>
          <p:nvPr/>
        </p:nvPicPr>
        <p:blipFill>
          <a:blip r:embed="rId3" cstate="print"/>
          <a:stretch>
            <a:fillRect/>
          </a:stretch>
        </p:blipFill>
        <p:spPr>
          <a:xfrm>
            <a:off x="3433571" y="1211580"/>
            <a:ext cx="720851" cy="719327"/>
          </a:xfrm>
          <a:prstGeom prst="rect">
            <a:avLst/>
          </a:prstGeom>
        </p:spPr>
      </p:pic>
      <p:pic>
        <p:nvPicPr>
          <p:cNvPr id="10" name="object 10"/>
          <p:cNvPicPr/>
          <p:nvPr/>
        </p:nvPicPr>
        <p:blipFill>
          <a:blip r:embed="rId4" cstate="print"/>
          <a:stretch>
            <a:fillRect/>
          </a:stretch>
        </p:blipFill>
        <p:spPr>
          <a:xfrm>
            <a:off x="10500359" y="1147572"/>
            <a:ext cx="722376" cy="720851"/>
          </a:xfrm>
          <a:prstGeom prst="rect">
            <a:avLst/>
          </a:prstGeom>
        </p:spPr>
      </p:pic>
      <p:pic>
        <p:nvPicPr>
          <p:cNvPr id="11" name="object 11"/>
          <p:cNvPicPr/>
          <p:nvPr/>
        </p:nvPicPr>
        <p:blipFill>
          <a:blip r:embed="rId5" cstate="print"/>
          <a:stretch>
            <a:fillRect/>
          </a:stretch>
        </p:blipFill>
        <p:spPr>
          <a:xfrm>
            <a:off x="8132064" y="1147572"/>
            <a:ext cx="720851" cy="720851"/>
          </a:xfrm>
          <a:prstGeom prst="rect">
            <a:avLst/>
          </a:prstGeom>
        </p:spPr>
      </p:pic>
      <p:sp>
        <p:nvSpPr>
          <p:cNvPr id="27" name="object 27"/>
          <p:cNvSpPr txBox="1"/>
          <p:nvPr/>
        </p:nvSpPr>
        <p:spPr>
          <a:xfrm>
            <a:off x="2547366" y="238124"/>
            <a:ext cx="5160991" cy="381515"/>
          </a:xfrm>
          <a:prstGeom prst="rect">
            <a:avLst/>
          </a:prstGeom>
        </p:spPr>
        <p:txBody>
          <a:bodyPr vert="horz" wrap="square" lIns="0" tIns="12065" rIns="0" bIns="0" rtlCol="0" anchor="t">
            <a:spAutoFit/>
          </a:bodyPr>
          <a:lstStyle/>
          <a:p>
            <a:pPr marL="12700">
              <a:spcBef>
                <a:spcPts val="95"/>
              </a:spcBef>
            </a:pPr>
            <a:r>
              <a:rPr lang="en-GB" sz="2400" spc="-20">
                <a:solidFill>
                  <a:srgbClr val="0070C0"/>
                </a:solidFill>
                <a:latin typeface="Arial Black"/>
                <a:cs typeface="Arial Black"/>
              </a:rPr>
              <a:t>Assistant</a:t>
            </a:r>
            <a:r>
              <a:rPr sz="2400" spc="-20">
                <a:solidFill>
                  <a:srgbClr val="0070C0"/>
                </a:solidFill>
                <a:latin typeface="Arial Black"/>
                <a:cs typeface="Arial Black"/>
              </a:rPr>
              <a:t> </a:t>
            </a:r>
            <a:r>
              <a:rPr lang="en-GB" sz="2400" spc="-20">
                <a:solidFill>
                  <a:srgbClr val="0070C0"/>
                </a:solidFill>
                <a:latin typeface="Arial Black"/>
                <a:cs typeface="Arial Black"/>
              </a:rPr>
              <a:t>Practice Manager </a:t>
            </a:r>
            <a:r>
              <a:rPr lang="en-GB" sz="2400" spc="-125">
                <a:solidFill>
                  <a:srgbClr val="0070C0"/>
                </a:solidFill>
                <a:latin typeface="Arial Black"/>
                <a:cs typeface="Arial Black"/>
              </a:rPr>
              <a:t> </a:t>
            </a:r>
            <a:endParaRPr lang="en-US" sz="2400">
              <a:solidFill>
                <a:srgbClr val="0070C0"/>
              </a:solidFill>
              <a:latin typeface="Arial Black"/>
              <a:cs typeface="Arial Black"/>
            </a:endParaRPr>
          </a:p>
        </p:txBody>
      </p:sp>
      <p:sp>
        <p:nvSpPr>
          <p:cNvPr id="32" name="object 32"/>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pic>
        <p:nvPicPr>
          <p:cNvPr id="33" name="Picture 32" descr="A logo with colorful people&#10;&#10;Description automatically generated">
            <a:extLst>
              <a:ext uri="{FF2B5EF4-FFF2-40B4-BE49-F238E27FC236}">
                <a16:creationId xmlns:a16="http://schemas.microsoft.com/office/drawing/2014/main" id="{59EEF170-3C1A-F928-EFD5-1F88768CFE68}"/>
              </a:ext>
            </a:extLst>
          </p:cNvPr>
          <p:cNvPicPr>
            <a:picLocks noChangeAspect="1"/>
          </p:cNvPicPr>
          <p:nvPr/>
        </p:nvPicPr>
        <p:blipFill>
          <a:blip r:embed="rId6"/>
          <a:stretch>
            <a:fillRect/>
          </a:stretch>
        </p:blipFill>
        <p:spPr>
          <a:xfrm>
            <a:off x="0" y="0"/>
            <a:ext cx="2473234" cy="1268367"/>
          </a:xfrm>
          <a:prstGeom prst="rect">
            <a:avLst/>
          </a:prstGeom>
          <a:ln>
            <a:noFill/>
          </a:ln>
        </p:spPr>
      </p:pic>
      <p:sp>
        <p:nvSpPr>
          <p:cNvPr id="34" name="TextBox 35">
            <a:extLst>
              <a:ext uri="{FF2B5EF4-FFF2-40B4-BE49-F238E27FC236}">
                <a16:creationId xmlns:a16="http://schemas.microsoft.com/office/drawing/2014/main" id="{2A27F23B-83E8-BBE5-FFD6-66A20F9B9D6E}"/>
              </a:ext>
            </a:extLst>
          </p:cNvPr>
          <p:cNvSpPr txBox="1"/>
          <p:nvPr/>
        </p:nvSpPr>
        <p:spPr>
          <a:xfrm>
            <a:off x="2737242" y="2471458"/>
            <a:ext cx="2479173" cy="426014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kern="0"/>
            </a:defPPr>
          </a:lstStyle>
          <a:p>
            <a:pPr marL="342900" indent="-342900" algn="l"/>
            <a:r>
              <a:rPr lang="en-US" sz="1000">
                <a:solidFill>
                  <a:schemeClr val="tx1"/>
                </a:solidFill>
                <a:highlight>
                  <a:srgbClr val="FFFFFF"/>
                </a:highlight>
                <a:latin typeface="Arial"/>
                <a:cs typeface="Arial"/>
              </a:rPr>
              <a:t>No pre-set entry requirements</a:t>
            </a:r>
            <a:endParaRPr lang="en-US" sz="1000">
              <a:solidFill>
                <a:schemeClr val="tx1"/>
              </a:solidFill>
              <a:latin typeface="Arial"/>
              <a:ea typeface="Roboto"/>
              <a:cs typeface="Arial"/>
            </a:endParaRPr>
          </a:p>
          <a:p>
            <a:pPr algn="l"/>
            <a:r>
              <a:rPr lang="en-US" sz="1000">
                <a:solidFill>
                  <a:schemeClr val="tx1"/>
                </a:solidFill>
                <a:highlight>
                  <a:srgbClr val="FFFFFF"/>
                </a:highlight>
                <a:latin typeface="Arial"/>
                <a:cs typeface="Arial"/>
              </a:rPr>
              <a:t>Candidates recruited with a variety of academic qualifications or relevant experience</a:t>
            </a:r>
            <a:endParaRPr lang="en-US" sz="1000">
              <a:solidFill>
                <a:schemeClr val="tx1"/>
              </a:solidFill>
              <a:latin typeface="Arial"/>
              <a:cs typeface="Arial"/>
            </a:endParaRPr>
          </a:p>
          <a:p>
            <a:pPr algn="l"/>
            <a:r>
              <a:rPr lang="en-US" sz="1000">
                <a:solidFill>
                  <a:srgbClr val="212529"/>
                </a:solidFill>
                <a:highlight>
                  <a:srgbClr val="FFFFFF"/>
                </a:highlight>
                <a:latin typeface="Arial"/>
                <a:ea typeface="Roboto"/>
                <a:cs typeface="Arial"/>
                <a:hlinkClick r:id="rId7"/>
              </a:rPr>
              <a:t>Level 3 Business Administrator Apprenticeship | Dynamic Training</a:t>
            </a:r>
            <a:endParaRPr lang="en-US"/>
          </a:p>
          <a:p>
            <a:pPr algn="l"/>
            <a:r>
              <a:rPr lang="en-US" sz="1000">
                <a:solidFill>
                  <a:srgbClr val="0000FF"/>
                </a:solidFill>
                <a:highlight>
                  <a:srgbClr val="FFFFFF"/>
                </a:highlight>
                <a:latin typeface="Arial"/>
                <a:ea typeface="Roboto"/>
                <a:cs typeface="Arial"/>
                <a:hlinkClick r:id="rId8">
                  <a:extLst>
                    <a:ext uri="{A12FA001-AC4F-418D-AE19-62706E023703}">
                      <ahyp:hlinkClr xmlns:ahyp="http://schemas.microsoft.com/office/drawing/2018/hyperlinkcolor" val="tx"/>
                    </a:ext>
                  </a:extLst>
                </a:hlinkClick>
              </a:rPr>
              <a:t>AMSPAR - Level 5 Courses</a:t>
            </a:r>
            <a:endParaRPr lang="en-US"/>
          </a:p>
          <a:p>
            <a:pPr algn="l"/>
            <a:endParaRPr lang="en-US" sz="1000">
              <a:solidFill>
                <a:srgbClr val="212529"/>
              </a:solidFill>
              <a:highlight>
                <a:srgbClr val="FFFFFF"/>
              </a:highlight>
              <a:latin typeface="Arial"/>
              <a:ea typeface="Roboto"/>
              <a:cs typeface="Arial"/>
            </a:endParaRPr>
          </a:p>
          <a:p>
            <a:pPr algn="l">
              <a:lnSpc>
                <a:spcPts val="1050"/>
              </a:lnSpc>
            </a:pPr>
            <a:r>
              <a:rPr lang="en-US" sz="1000">
                <a:solidFill>
                  <a:srgbClr val="000000"/>
                </a:solidFill>
                <a:highlight>
                  <a:srgbClr val="FFFFFF"/>
                </a:highlight>
                <a:latin typeface="Arial"/>
                <a:ea typeface="Roboto"/>
                <a:cs typeface="Arial"/>
              </a:rPr>
              <a:t>The AMSPAR qualifications are designed for medical administration and management professionals. They include: </a:t>
            </a:r>
          </a:p>
          <a:p>
            <a:pPr marL="171450" indent="-171450" algn="l">
              <a:lnSpc>
                <a:spcPts val="1050"/>
              </a:lnSpc>
              <a:buFont typeface="Arial" panose="020B0604020202020204" pitchFamily="34" charset="0"/>
              <a:buChar char="•"/>
            </a:pPr>
            <a:r>
              <a:rPr lang="en-US" sz="1000">
                <a:solidFill>
                  <a:srgbClr val="000000"/>
                </a:solidFill>
                <a:highlight>
                  <a:srgbClr val="FFFFFF"/>
                </a:highlight>
                <a:latin typeface="Arial"/>
                <a:ea typeface="Roboto"/>
                <a:cs typeface="Arial"/>
              </a:rPr>
              <a:t>Level 5 Diploma in Primary Care and Health Management </a:t>
            </a:r>
          </a:p>
          <a:p>
            <a:pPr marL="171450" indent="-171450" algn="l">
              <a:lnSpc>
                <a:spcPts val="1050"/>
              </a:lnSpc>
              <a:buFont typeface="Arial" panose="020B0604020202020204" pitchFamily="34" charset="0"/>
              <a:buChar char="•"/>
            </a:pPr>
            <a:r>
              <a:rPr lang="en-US" sz="1000">
                <a:solidFill>
                  <a:srgbClr val="000000"/>
                </a:solidFill>
                <a:highlight>
                  <a:srgbClr val="FFFFFF"/>
                </a:highlight>
                <a:latin typeface="Arial"/>
                <a:ea typeface="Roboto"/>
                <a:cs typeface="Arial"/>
              </a:rPr>
              <a:t>Level 5 Certificate in Primary Care and Health Management </a:t>
            </a:r>
          </a:p>
          <a:p>
            <a:pPr marL="171450" indent="-171450" algn="l">
              <a:lnSpc>
                <a:spcPts val="1050"/>
              </a:lnSpc>
              <a:buFont typeface="Arial" panose="020B0604020202020204" pitchFamily="34" charset="0"/>
              <a:buChar char="•"/>
            </a:pPr>
            <a:r>
              <a:rPr lang="en-US" sz="1000">
                <a:solidFill>
                  <a:srgbClr val="000000"/>
                </a:solidFill>
                <a:highlight>
                  <a:srgbClr val="FFFFFF"/>
                </a:highlight>
                <a:latin typeface="Arial"/>
                <a:ea typeface="Roboto"/>
                <a:cs typeface="Arial"/>
              </a:rPr>
              <a:t>Level 3 Diploma in Medical Administration</a:t>
            </a:r>
            <a:endParaRPr lang="en-US" sz="1000">
              <a:latin typeface="Arial"/>
              <a:cs typeface="Arial"/>
            </a:endParaRPr>
          </a:p>
          <a:p>
            <a:pPr algn="l">
              <a:lnSpc>
                <a:spcPts val="1050"/>
              </a:lnSpc>
            </a:pPr>
            <a:r>
              <a:rPr lang="en-US" sz="1000">
                <a:highlight>
                  <a:srgbClr val="FFFFFF"/>
                </a:highlight>
                <a:latin typeface="Arial"/>
                <a:cs typeface="Arial"/>
                <a:hlinkClick r:id="rId9"/>
              </a:rPr>
              <a:t>AMSPAR - Qualification Costs</a:t>
            </a:r>
            <a:endParaRPr lang="en-US">
              <a:latin typeface="Arial"/>
              <a:cs typeface="Arial"/>
            </a:endParaRPr>
          </a:p>
          <a:p>
            <a:pPr algn="l"/>
            <a:r>
              <a:rPr lang="en-US" sz="1000">
                <a:solidFill>
                  <a:srgbClr val="212529"/>
                </a:solidFill>
                <a:highlight>
                  <a:srgbClr val="FFFFFF"/>
                </a:highlight>
                <a:latin typeface="Arial"/>
                <a:ea typeface="Roboto"/>
                <a:cs typeface="Roboto"/>
              </a:rPr>
              <a:t>To progress to a practice manager it is usually required to hold a relevant qualification such as the </a:t>
            </a:r>
            <a:r>
              <a:rPr lang="en-US" sz="1000">
                <a:solidFill>
                  <a:srgbClr val="212529"/>
                </a:solidFill>
                <a:highlight>
                  <a:srgbClr val="FFFFFF"/>
                </a:highlight>
                <a:latin typeface="Arial"/>
                <a:ea typeface="Roboto"/>
                <a:cs typeface="Roboto"/>
                <a:hlinkClick r:id="rId10"/>
              </a:rPr>
              <a:t>Certificate/Diploma in Primary Care and Health Management</a:t>
            </a:r>
            <a:r>
              <a:rPr lang="en-US" sz="1000">
                <a:solidFill>
                  <a:srgbClr val="212529"/>
                </a:solidFill>
                <a:highlight>
                  <a:srgbClr val="FFFFFF"/>
                </a:highlight>
                <a:latin typeface="Arial"/>
                <a:ea typeface="Roboto"/>
                <a:cs typeface="Roboto"/>
              </a:rPr>
              <a:t> (DPCHM) awarded by the Association of Medical Secretaries, Practice Managers, Administrators and Receptionists (AMSPAR).</a:t>
            </a:r>
            <a:endParaRPr lang="en-US" sz="1000">
              <a:latin typeface="Arial"/>
            </a:endParaRPr>
          </a:p>
        </p:txBody>
      </p:sp>
      <p:sp>
        <p:nvSpPr>
          <p:cNvPr id="36" name="TextBox 39">
            <a:extLst>
              <a:ext uri="{FF2B5EF4-FFF2-40B4-BE49-F238E27FC236}">
                <a16:creationId xmlns:a16="http://schemas.microsoft.com/office/drawing/2014/main" id="{65EF766D-2802-7EDE-5D91-1DB860FF3F7E}"/>
              </a:ext>
            </a:extLst>
          </p:cNvPr>
          <p:cNvSpPr txBox="1"/>
          <p:nvPr/>
        </p:nvSpPr>
        <p:spPr>
          <a:xfrm>
            <a:off x="5125453" y="4934953"/>
            <a:ext cx="2743200" cy="24622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kern="0"/>
            </a:defPPr>
          </a:lstStyle>
          <a:p>
            <a:r>
              <a:rPr lang="en-US" sz="1000" u="sng">
                <a:solidFill>
                  <a:srgbClr val="0000FF"/>
                </a:solidFill>
                <a:latin typeface="Arial"/>
                <a:cs typeface="Segoe UI"/>
                <a:hlinkClick r:id="rId11"/>
              </a:rPr>
              <a:t> EMIS Awareness - Practice Index Training</a:t>
            </a:r>
            <a:endParaRPr lang="en-GB" sz="1000"/>
          </a:p>
        </p:txBody>
      </p:sp>
      <p:sp>
        <p:nvSpPr>
          <p:cNvPr id="37" name="TextBox 40">
            <a:extLst>
              <a:ext uri="{FF2B5EF4-FFF2-40B4-BE49-F238E27FC236}">
                <a16:creationId xmlns:a16="http://schemas.microsoft.com/office/drawing/2014/main" id="{E2523E70-42F9-A9B9-B7D2-B090D558F088}"/>
              </a:ext>
            </a:extLst>
          </p:cNvPr>
          <p:cNvSpPr txBox="1"/>
          <p:nvPr/>
        </p:nvSpPr>
        <p:spPr>
          <a:xfrm>
            <a:off x="5175585" y="4543926"/>
            <a:ext cx="2462463"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kern="0"/>
            </a:defPPr>
          </a:lstStyle>
          <a:p>
            <a:pPr algn="l"/>
            <a:r>
              <a:rPr lang="en-US" sz="1000" u="sng">
                <a:solidFill>
                  <a:srgbClr val="0000FF"/>
                </a:solidFill>
                <a:latin typeface="Arial"/>
                <a:cs typeface="Segoe UI"/>
                <a:hlinkClick r:id="rId12"/>
              </a:rPr>
              <a:t>Telephone Triage for Receptionists - Practice Index Training</a:t>
            </a:r>
            <a:endParaRPr lang="en-GB" sz="1000"/>
          </a:p>
        </p:txBody>
      </p:sp>
      <p:sp>
        <p:nvSpPr>
          <p:cNvPr id="38" name="TextBox 6">
            <a:extLst>
              <a:ext uri="{FF2B5EF4-FFF2-40B4-BE49-F238E27FC236}">
                <a16:creationId xmlns:a16="http://schemas.microsoft.com/office/drawing/2014/main" id="{E9C05AC0-14C6-BB91-C12C-24B5DC530CFD}"/>
              </a:ext>
            </a:extLst>
          </p:cNvPr>
          <p:cNvSpPr txBox="1"/>
          <p:nvPr/>
        </p:nvSpPr>
        <p:spPr>
          <a:xfrm>
            <a:off x="5172018" y="2458790"/>
            <a:ext cx="2618585" cy="210826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kern="0"/>
            </a:defPPr>
          </a:lstStyle>
          <a:p>
            <a:pPr algn="l" rtl="0"/>
            <a:r>
              <a:rPr lang="en-US" sz="1100">
                <a:latin typeface="Arial"/>
                <a:cs typeface="Segoe UI"/>
              </a:rPr>
              <a:t>​</a:t>
            </a:r>
            <a:r>
              <a:rPr lang="en-US" sz="1000">
                <a:solidFill>
                  <a:schemeClr val="tx1"/>
                </a:solidFill>
                <a:latin typeface="Arial"/>
                <a:cs typeface="Arial"/>
              </a:rPr>
              <a:t>These qualifications are recognised in the UK and are aimed at enhancing the skills and competencies of medical secretaries, receptionists, and practice managers.</a:t>
            </a:r>
          </a:p>
          <a:p>
            <a:pPr algn="l"/>
            <a:r>
              <a:rPr lang="en-US" sz="1000">
                <a:solidFill>
                  <a:schemeClr val="tx1"/>
                </a:solidFill>
                <a:latin typeface="Arial"/>
                <a:ea typeface="Tahoma"/>
                <a:cs typeface="Tahoma"/>
              </a:rPr>
              <a:t>Additional training bundles:</a:t>
            </a:r>
          </a:p>
          <a:p>
            <a:pPr algn="l"/>
            <a:r>
              <a:rPr lang="en-US" sz="1000">
                <a:solidFill>
                  <a:srgbClr val="0000FF"/>
                </a:solidFill>
                <a:latin typeface="Arial"/>
                <a:cs typeface="Arial"/>
                <a:hlinkClick r:id="rId13">
                  <a:extLst>
                    <a:ext uri="{A12FA001-AC4F-418D-AE19-62706E023703}">
                      <ahyp:hlinkClr xmlns:ahyp="http://schemas.microsoft.com/office/drawing/2018/hyperlinkcolor" val="tx"/>
                    </a:ext>
                  </a:extLst>
                </a:hlinkClick>
              </a:rPr>
              <a:t>Practice Manager Bundle - Practice Index Training</a:t>
            </a:r>
            <a:endParaRPr lang="en-US" sz="1000">
              <a:solidFill>
                <a:srgbClr val="0000FF"/>
              </a:solidFill>
              <a:latin typeface="Arial"/>
              <a:cs typeface="Arial"/>
            </a:endParaRPr>
          </a:p>
          <a:p>
            <a:pPr algn="l"/>
            <a:r>
              <a:rPr lang="en-US" sz="1000">
                <a:solidFill>
                  <a:srgbClr val="0000FF"/>
                </a:solidFill>
                <a:latin typeface="Arial"/>
                <a:cs typeface="Arial"/>
                <a:hlinkClick r:id="rId11">
                  <a:extLst>
                    <a:ext uri="{A12FA001-AC4F-418D-AE19-62706E023703}">
                      <ahyp:hlinkClr xmlns:ahyp="http://schemas.microsoft.com/office/drawing/2018/hyperlinkcolor" val="tx"/>
                    </a:ext>
                  </a:extLst>
                </a:hlinkClick>
              </a:rPr>
              <a:t>EMIS Awareness - Practice Index Training</a:t>
            </a:r>
            <a:endParaRPr lang="en-US" sz="1000">
              <a:solidFill>
                <a:srgbClr val="0000FF"/>
              </a:solidFill>
              <a:latin typeface="Arial"/>
              <a:cs typeface="Arial"/>
            </a:endParaRPr>
          </a:p>
          <a:p>
            <a:pPr algn="l"/>
            <a:r>
              <a:rPr lang="en-US" sz="1000">
                <a:solidFill>
                  <a:srgbClr val="0000FF"/>
                </a:solidFill>
                <a:latin typeface="Arial"/>
                <a:cs typeface="Arial"/>
                <a:hlinkClick r:id="rId14">
                  <a:extLst>
                    <a:ext uri="{A12FA001-AC4F-418D-AE19-62706E023703}">
                      <ahyp:hlinkClr xmlns:ahyp="http://schemas.microsoft.com/office/drawing/2018/hyperlinkcolor" val="tx"/>
                    </a:ext>
                  </a:extLst>
                </a:hlinkClick>
              </a:rPr>
              <a:t>Leadership &amp; Management Bundle - Practice Index Training</a:t>
            </a:r>
            <a:endParaRPr lang="en-US" sz="1000">
              <a:solidFill>
                <a:srgbClr val="0000FF"/>
              </a:solidFill>
              <a:latin typeface="Arial"/>
              <a:cs typeface="Arial"/>
            </a:endParaRPr>
          </a:p>
          <a:p>
            <a:pPr algn="l"/>
            <a:r>
              <a:rPr lang="en-US" sz="1000">
                <a:solidFill>
                  <a:srgbClr val="0000FF"/>
                </a:solidFill>
                <a:latin typeface="Arial"/>
                <a:cs typeface="Arial"/>
                <a:hlinkClick r:id="rId15">
                  <a:extLst>
                    <a:ext uri="{A12FA001-AC4F-418D-AE19-62706E023703}">
                      <ahyp:hlinkClr xmlns:ahyp="http://schemas.microsoft.com/office/drawing/2018/hyperlinkcolor" val="tx"/>
                    </a:ext>
                  </a:extLst>
                </a:hlinkClick>
              </a:rPr>
              <a:t>GP Training Bundle - Practice Index Training</a:t>
            </a:r>
            <a:r>
              <a:rPr lang="en-US" sz="1000">
                <a:solidFill>
                  <a:srgbClr val="0000FF"/>
                </a:solidFill>
                <a:latin typeface="Arial"/>
                <a:cs typeface="Segoe UI"/>
              </a:rPr>
              <a:t>​</a:t>
            </a:r>
          </a:p>
          <a:p>
            <a:pPr algn="l"/>
            <a:r>
              <a:rPr lang="en-GB" sz="1000">
                <a:hlinkClick r:id="rId16"/>
              </a:rPr>
              <a:t>Training - Surrey and Sussex LMCS</a:t>
            </a:r>
            <a:endParaRPr lang="en-US" sz="1000">
              <a:solidFill>
                <a:srgbClr val="0000FF"/>
              </a:solidFill>
              <a:latin typeface="Arial"/>
              <a:cs typeface="Segoe UI"/>
            </a:endParaRPr>
          </a:p>
        </p:txBody>
      </p:sp>
      <p:sp>
        <p:nvSpPr>
          <p:cNvPr id="39" name="TextBox 34">
            <a:extLst>
              <a:ext uri="{FF2B5EF4-FFF2-40B4-BE49-F238E27FC236}">
                <a16:creationId xmlns:a16="http://schemas.microsoft.com/office/drawing/2014/main" id="{20ED2F2D-E385-C703-4C6B-51E2DC6FA3EA}"/>
              </a:ext>
            </a:extLst>
          </p:cNvPr>
          <p:cNvSpPr txBox="1"/>
          <p:nvPr/>
        </p:nvSpPr>
        <p:spPr>
          <a:xfrm>
            <a:off x="5179881" y="5179882"/>
            <a:ext cx="2743200" cy="114101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kern="0"/>
            </a:defPPr>
          </a:lstStyle>
          <a:p>
            <a:pPr algn="l" rtl="0">
              <a:lnSpc>
                <a:spcPts val="1350"/>
              </a:lnSpc>
            </a:pPr>
            <a:r>
              <a:rPr lang="en-US" sz="1000">
                <a:solidFill>
                  <a:schemeClr val="tx1"/>
                </a:solidFill>
                <a:latin typeface="Arial"/>
                <a:cs typeface="Segoe UI"/>
              </a:rPr>
              <a:t>For Apprenticeship opportunities contact surrey Training Hub via</a:t>
            </a:r>
            <a:r>
              <a:rPr lang="en-US" sz="1000">
                <a:solidFill>
                  <a:srgbClr val="202C3A"/>
                </a:solidFill>
                <a:latin typeface="Arial"/>
                <a:cs typeface="Segoe UI"/>
              </a:rPr>
              <a:t> </a:t>
            </a:r>
            <a:r>
              <a:rPr lang="en-US" sz="1000" u="sng">
                <a:solidFill>
                  <a:srgbClr val="0000FF"/>
                </a:solidFill>
                <a:latin typeface="Arial"/>
                <a:cs typeface="Segoe UI"/>
                <a:hlinkClick r:id="rId17">
                  <a:extLst>
                    <a:ext uri="{A12FA001-AC4F-418D-AE19-62706E023703}">
                      <ahyp:hlinkClr xmlns:ahyp="http://schemas.microsoft.com/office/drawing/2018/hyperlinkcolor" val="tx"/>
                    </a:ext>
                  </a:extLst>
                </a:hlinkClick>
              </a:rPr>
              <a:t>Apprenticeships</a:t>
            </a:r>
            <a:r>
              <a:rPr lang="en-US" sz="1000">
                <a:solidFill>
                  <a:srgbClr val="0000FF"/>
                </a:solidFill>
                <a:latin typeface="Arial"/>
                <a:cs typeface="Segoe UI"/>
              </a:rPr>
              <a:t>​​</a:t>
            </a:r>
          </a:p>
          <a:p>
            <a:pPr algn="l" rtl="0">
              <a:lnSpc>
                <a:spcPts val="1275"/>
              </a:lnSpc>
            </a:pPr>
            <a:r>
              <a:rPr lang="en-US" sz="1000">
                <a:latin typeface="Arial"/>
                <a:cs typeface="Segoe UI"/>
              </a:rPr>
              <a:t>​</a:t>
            </a:r>
            <a:r>
              <a:rPr lang="en-US" sz="1000">
                <a:solidFill>
                  <a:schemeClr val="tx1"/>
                </a:solidFill>
                <a:latin typeface="Arial"/>
                <a:cs typeface="Segoe UI"/>
              </a:rPr>
              <a:t>Example Apprenticeship route see link below:​</a:t>
            </a:r>
          </a:p>
          <a:p>
            <a:pPr algn="l" rtl="0">
              <a:lnSpc>
                <a:spcPts val="1350"/>
              </a:lnSpc>
            </a:pPr>
            <a:r>
              <a:rPr lang="en-US" sz="1000" u="sng">
                <a:solidFill>
                  <a:srgbClr val="0000FF"/>
                </a:solidFill>
                <a:latin typeface="Arial"/>
                <a:cs typeface="Segoe UI"/>
                <a:hlinkClick r:id="rId18">
                  <a:extLst>
                    <a:ext uri="{A12FA001-AC4F-418D-AE19-62706E023703}">
                      <ahyp:hlinkClr xmlns:ahyp="http://schemas.microsoft.com/office/drawing/2018/hyperlinkcolor" val="tx"/>
                    </a:ext>
                  </a:extLst>
                </a:hlinkClick>
              </a:rPr>
              <a:t>Evolved Leader level 5</a:t>
            </a:r>
            <a:r>
              <a:rPr lang="en-US" sz="1000">
                <a:solidFill>
                  <a:srgbClr val="0000FF"/>
                </a:solidFill>
                <a:latin typeface="Arial"/>
                <a:cs typeface="Segoe UI"/>
              </a:rPr>
              <a:t>​</a:t>
            </a:r>
          </a:p>
          <a:p>
            <a:pPr algn="l" rtl="0">
              <a:lnSpc>
                <a:spcPts val="1350"/>
              </a:lnSpc>
            </a:pPr>
            <a:r>
              <a:rPr lang="en-US" sz="1000">
                <a:solidFill>
                  <a:srgbClr val="0000FF"/>
                </a:solidFill>
                <a:latin typeface="Arial"/>
                <a:cs typeface="Segoe UI"/>
              </a:rPr>
              <a:t>​</a:t>
            </a:r>
            <a:r>
              <a:rPr lang="en-US" sz="1000" u="sng">
                <a:solidFill>
                  <a:srgbClr val="0000FF"/>
                </a:solidFill>
                <a:latin typeface="Arial"/>
                <a:cs typeface="Segoe UI"/>
                <a:hlinkClick r:id="rId19">
                  <a:extLst>
                    <a:ext uri="{A12FA001-AC4F-418D-AE19-62706E023703}">
                      <ahyp:hlinkClr xmlns:ahyp="http://schemas.microsoft.com/office/drawing/2018/hyperlinkcolor" val="tx"/>
                    </a:ext>
                  </a:extLst>
                </a:hlinkClick>
              </a:rPr>
              <a:t>Operations Manager standard </a:t>
            </a:r>
            <a:r>
              <a:rPr lang="en-US" sz="1000">
                <a:solidFill>
                  <a:srgbClr val="0000FF"/>
                </a:solidFill>
                <a:latin typeface="Arial"/>
                <a:cs typeface="Segoe UI"/>
              </a:rPr>
              <a:t>​</a:t>
            </a:r>
          </a:p>
          <a:p>
            <a:pPr algn="l" rtl="0">
              <a:lnSpc>
                <a:spcPts val="1350"/>
              </a:lnSpc>
            </a:pPr>
            <a:r>
              <a:rPr lang="en-US" sz="1000">
                <a:latin typeface="Arial"/>
                <a:cs typeface="Segoe UI"/>
              </a:rPr>
              <a:t>​Find providers who offer this training</a:t>
            </a:r>
            <a:r>
              <a:rPr lang="en-US" sz="1000">
                <a:solidFill>
                  <a:srgbClr val="0070C0"/>
                </a:solidFill>
                <a:latin typeface="Arial"/>
                <a:cs typeface="Segoe UI"/>
              </a:rPr>
              <a:t>: </a:t>
            </a:r>
            <a:r>
              <a:rPr lang="en-US" sz="1000" u="sng">
                <a:solidFill>
                  <a:srgbClr val="0000FF"/>
                </a:solidFill>
                <a:latin typeface="Arial"/>
                <a:cs typeface="Segoe UI"/>
                <a:hlinkClick r:id="rId20">
                  <a:extLst>
                    <a:ext uri="{A12FA001-AC4F-418D-AE19-62706E023703}">
                      <ahyp:hlinkClr xmlns:ahyp="http://schemas.microsoft.com/office/drawing/2018/hyperlinkcolor" val="tx"/>
                    </a:ext>
                  </a:extLst>
                </a:hlinkClick>
              </a:rPr>
              <a:t>HERE</a:t>
            </a:r>
            <a:r>
              <a:rPr lang="en-US" sz="1000">
                <a:solidFill>
                  <a:srgbClr val="0000FF"/>
                </a:solidFill>
                <a:latin typeface="Arial"/>
                <a:cs typeface="Segoe UI"/>
              </a:rPr>
              <a:t>​</a:t>
            </a:r>
          </a:p>
        </p:txBody>
      </p:sp>
      <p:sp>
        <p:nvSpPr>
          <p:cNvPr id="41" name="object 15">
            <a:extLst>
              <a:ext uri="{FF2B5EF4-FFF2-40B4-BE49-F238E27FC236}">
                <a16:creationId xmlns:a16="http://schemas.microsoft.com/office/drawing/2014/main" id="{F3FAA73F-3CB2-1B13-1076-A10A6A66997F}"/>
              </a:ext>
            </a:extLst>
          </p:cNvPr>
          <p:cNvSpPr txBox="1"/>
          <p:nvPr/>
        </p:nvSpPr>
        <p:spPr>
          <a:xfrm>
            <a:off x="7853007" y="2530601"/>
            <a:ext cx="1822720" cy="936154"/>
          </a:xfrm>
          <a:prstGeom prst="rect">
            <a:avLst/>
          </a:prstGeom>
        </p:spPr>
        <p:txBody>
          <a:bodyPr vert="horz" wrap="square" lIns="0" tIns="12700" rIns="0" bIns="0" rtlCol="0" anchor="t">
            <a:spAutoFit/>
          </a:bodyPr>
          <a:lstStyle>
            <a:defPPr>
              <a:defRPr kern="0"/>
            </a:defPPr>
          </a:lstStyle>
          <a:p>
            <a:pPr marL="12700" marR="5080" algn="l">
              <a:spcBef>
                <a:spcPts val="105"/>
              </a:spcBef>
            </a:pPr>
            <a:r>
              <a:rPr lang="en-GB" sz="1000">
                <a:solidFill>
                  <a:schemeClr val="tx1"/>
                </a:solidFill>
                <a:latin typeface="Arial"/>
                <a:cs typeface="Arial"/>
              </a:rPr>
              <a:t>Should</a:t>
            </a:r>
            <a:r>
              <a:rPr lang="en-GB" sz="1000" spc="-35">
                <a:solidFill>
                  <a:schemeClr val="tx1"/>
                </a:solidFill>
                <a:latin typeface="Arial"/>
                <a:cs typeface="Arial"/>
              </a:rPr>
              <a:t> </a:t>
            </a:r>
            <a:r>
              <a:rPr lang="en-GB" sz="1000">
                <a:solidFill>
                  <a:schemeClr val="tx1"/>
                </a:solidFill>
                <a:latin typeface="Arial"/>
                <a:cs typeface="Arial"/>
              </a:rPr>
              <a:t>have</a:t>
            </a:r>
            <a:r>
              <a:rPr lang="en-GB" sz="1000" spc="-20">
                <a:solidFill>
                  <a:schemeClr val="tx1"/>
                </a:solidFill>
                <a:latin typeface="Arial"/>
                <a:cs typeface="Arial"/>
              </a:rPr>
              <a:t> </a:t>
            </a:r>
            <a:r>
              <a:rPr lang="en-GB" sz="1000">
                <a:solidFill>
                  <a:schemeClr val="tx1"/>
                </a:solidFill>
                <a:latin typeface="Arial"/>
                <a:cs typeface="Arial"/>
              </a:rPr>
              <a:t>access</a:t>
            </a:r>
            <a:r>
              <a:rPr lang="en-GB" sz="1000" spc="-50">
                <a:solidFill>
                  <a:schemeClr val="tx1"/>
                </a:solidFill>
                <a:latin typeface="Arial"/>
                <a:cs typeface="Arial"/>
              </a:rPr>
              <a:t> </a:t>
            </a:r>
            <a:r>
              <a:rPr lang="en-GB" sz="1000">
                <a:solidFill>
                  <a:schemeClr val="tx1"/>
                </a:solidFill>
                <a:latin typeface="Arial"/>
                <a:cs typeface="Arial"/>
              </a:rPr>
              <a:t>to</a:t>
            </a:r>
            <a:r>
              <a:rPr lang="en-GB" sz="1000" spc="-30">
                <a:solidFill>
                  <a:schemeClr val="tx1"/>
                </a:solidFill>
                <a:latin typeface="Arial"/>
                <a:cs typeface="Arial"/>
              </a:rPr>
              <a:t> </a:t>
            </a:r>
            <a:r>
              <a:rPr lang="en-GB" sz="1000" spc="-10">
                <a:solidFill>
                  <a:schemeClr val="tx1"/>
                </a:solidFill>
                <a:latin typeface="Arial"/>
                <a:cs typeface="Arial"/>
              </a:rPr>
              <a:t>monthly </a:t>
            </a:r>
            <a:r>
              <a:rPr lang="en-GB" sz="1000">
                <a:solidFill>
                  <a:schemeClr val="tx1"/>
                </a:solidFill>
                <a:latin typeface="Arial"/>
                <a:cs typeface="Arial"/>
              </a:rPr>
              <a:t>supervision</a:t>
            </a:r>
            <a:r>
              <a:rPr lang="en-GB" sz="1000" spc="-60">
                <a:solidFill>
                  <a:schemeClr val="tx1"/>
                </a:solidFill>
                <a:latin typeface="Arial"/>
                <a:cs typeface="Arial"/>
              </a:rPr>
              <a:t> </a:t>
            </a:r>
            <a:r>
              <a:rPr lang="en-GB" sz="1000">
                <a:solidFill>
                  <a:schemeClr val="tx1"/>
                </a:solidFill>
                <a:latin typeface="Arial"/>
                <a:cs typeface="Arial"/>
              </a:rPr>
              <a:t>from</a:t>
            </a:r>
            <a:r>
              <a:rPr lang="en-GB" sz="1000" spc="-60">
                <a:solidFill>
                  <a:schemeClr val="tx1"/>
                </a:solidFill>
                <a:latin typeface="Arial"/>
                <a:cs typeface="Arial"/>
              </a:rPr>
              <a:t> </a:t>
            </a:r>
            <a:r>
              <a:rPr lang="en-GB" sz="1000">
                <a:solidFill>
                  <a:schemeClr val="tx1"/>
                </a:solidFill>
                <a:latin typeface="Arial"/>
                <a:cs typeface="Arial"/>
              </a:rPr>
              <a:t>a</a:t>
            </a:r>
            <a:r>
              <a:rPr lang="en-GB" sz="1000" spc="-30">
                <a:solidFill>
                  <a:schemeClr val="tx1"/>
                </a:solidFill>
                <a:latin typeface="Arial"/>
                <a:cs typeface="Arial"/>
              </a:rPr>
              <a:t> line manager</a:t>
            </a:r>
            <a:r>
              <a:rPr lang="en-GB" sz="1000" spc="-10">
                <a:solidFill>
                  <a:schemeClr val="tx1"/>
                </a:solidFill>
                <a:latin typeface="Arial"/>
                <a:cs typeface="Arial"/>
              </a:rPr>
              <a:t>.</a:t>
            </a:r>
            <a:r>
              <a:rPr lang="en-GB" sz="1000" spc="-60">
                <a:solidFill>
                  <a:schemeClr val="tx1"/>
                </a:solidFill>
                <a:latin typeface="Arial"/>
                <a:cs typeface="Arial"/>
              </a:rPr>
              <a:t> </a:t>
            </a:r>
            <a:r>
              <a:rPr lang="en-GB" sz="1000">
                <a:solidFill>
                  <a:schemeClr val="tx1"/>
                </a:solidFill>
                <a:latin typeface="Arial"/>
                <a:cs typeface="Arial"/>
              </a:rPr>
              <a:t>Should</a:t>
            </a:r>
            <a:r>
              <a:rPr lang="en-GB" sz="1000" spc="-25">
                <a:solidFill>
                  <a:schemeClr val="tx1"/>
                </a:solidFill>
                <a:latin typeface="Arial"/>
                <a:cs typeface="Arial"/>
              </a:rPr>
              <a:t> </a:t>
            </a:r>
            <a:r>
              <a:rPr lang="en-GB" sz="1000">
                <a:solidFill>
                  <a:schemeClr val="tx1"/>
                </a:solidFill>
                <a:latin typeface="Arial"/>
                <a:cs typeface="Arial"/>
              </a:rPr>
              <a:t>also</a:t>
            </a:r>
            <a:r>
              <a:rPr lang="en-GB" sz="1000" spc="-25">
                <a:solidFill>
                  <a:schemeClr val="tx1"/>
                </a:solidFill>
                <a:latin typeface="Arial"/>
                <a:cs typeface="Arial"/>
              </a:rPr>
              <a:t> </a:t>
            </a:r>
            <a:r>
              <a:rPr lang="en-GB" sz="1000">
                <a:solidFill>
                  <a:schemeClr val="tx1"/>
                </a:solidFill>
                <a:latin typeface="Arial"/>
                <a:cs typeface="Arial"/>
              </a:rPr>
              <a:t>have</a:t>
            </a:r>
            <a:r>
              <a:rPr lang="en-GB" sz="1000" spc="-20">
                <a:solidFill>
                  <a:schemeClr val="tx1"/>
                </a:solidFill>
                <a:latin typeface="Arial"/>
                <a:cs typeface="Arial"/>
              </a:rPr>
              <a:t> </a:t>
            </a:r>
            <a:r>
              <a:rPr lang="en-GB" sz="1000" spc="-25">
                <a:solidFill>
                  <a:schemeClr val="tx1"/>
                </a:solidFill>
                <a:latin typeface="Arial"/>
                <a:cs typeface="Arial"/>
              </a:rPr>
              <a:t>an </a:t>
            </a:r>
            <a:r>
              <a:rPr lang="en-GB" sz="1000">
                <a:solidFill>
                  <a:schemeClr val="tx1"/>
                </a:solidFill>
                <a:latin typeface="Arial"/>
                <a:cs typeface="Arial"/>
              </a:rPr>
              <a:t>appropriate</a:t>
            </a:r>
            <a:r>
              <a:rPr lang="en-GB" sz="1000" spc="-65">
                <a:solidFill>
                  <a:schemeClr val="tx1"/>
                </a:solidFill>
                <a:latin typeface="Arial"/>
                <a:cs typeface="Arial"/>
              </a:rPr>
              <a:t> </a:t>
            </a:r>
            <a:r>
              <a:rPr lang="en-GB" sz="1000">
                <a:solidFill>
                  <a:schemeClr val="tx1"/>
                </a:solidFill>
                <a:latin typeface="Arial"/>
                <a:cs typeface="Arial"/>
              </a:rPr>
              <a:t>named</a:t>
            </a:r>
            <a:r>
              <a:rPr lang="en-GB" sz="1000" spc="-45">
                <a:solidFill>
                  <a:schemeClr val="tx1"/>
                </a:solidFill>
                <a:latin typeface="Arial"/>
                <a:cs typeface="Arial"/>
              </a:rPr>
              <a:t> </a:t>
            </a:r>
            <a:r>
              <a:rPr lang="en-GB" sz="1000">
                <a:solidFill>
                  <a:schemeClr val="tx1"/>
                </a:solidFill>
                <a:latin typeface="Arial"/>
                <a:cs typeface="Arial"/>
              </a:rPr>
              <a:t>individual</a:t>
            </a:r>
            <a:r>
              <a:rPr lang="en-GB" sz="1000" spc="-30">
                <a:solidFill>
                  <a:schemeClr val="tx1"/>
                </a:solidFill>
                <a:latin typeface="Arial"/>
                <a:cs typeface="Arial"/>
              </a:rPr>
              <a:t> </a:t>
            </a:r>
            <a:r>
              <a:rPr lang="en-GB" sz="1000">
                <a:solidFill>
                  <a:schemeClr val="tx1"/>
                </a:solidFill>
                <a:latin typeface="Arial"/>
                <a:cs typeface="Arial"/>
              </a:rPr>
              <a:t>in</a:t>
            </a:r>
            <a:r>
              <a:rPr lang="en-GB" sz="1000" spc="-25">
                <a:solidFill>
                  <a:schemeClr val="tx1"/>
                </a:solidFill>
                <a:latin typeface="Arial"/>
                <a:cs typeface="Arial"/>
              </a:rPr>
              <a:t> the </a:t>
            </a:r>
            <a:r>
              <a:rPr lang="en-GB" sz="1000">
                <a:solidFill>
                  <a:schemeClr val="tx1"/>
                </a:solidFill>
                <a:latin typeface="Arial"/>
                <a:cs typeface="Arial"/>
              </a:rPr>
              <a:t>PCN</a:t>
            </a:r>
            <a:r>
              <a:rPr lang="en-GB" sz="1000" spc="-25">
                <a:solidFill>
                  <a:schemeClr val="tx1"/>
                </a:solidFill>
                <a:latin typeface="Arial"/>
                <a:cs typeface="Arial"/>
              </a:rPr>
              <a:t> </a:t>
            </a:r>
            <a:r>
              <a:rPr lang="en-GB" sz="1000">
                <a:solidFill>
                  <a:schemeClr val="tx1"/>
                </a:solidFill>
                <a:latin typeface="Arial"/>
                <a:cs typeface="Arial"/>
              </a:rPr>
              <a:t>to</a:t>
            </a:r>
            <a:r>
              <a:rPr lang="en-GB" sz="1000" spc="-40">
                <a:solidFill>
                  <a:schemeClr val="tx1"/>
                </a:solidFill>
                <a:latin typeface="Arial"/>
                <a:cs typeface="Arial"/>
              </a:rPr>
              <a:t> </a:t>
            </a:r>
            <a:r>
              <a:rPr lang="en-GB" sz="1000">
                <a:solidFill>
                  <a:schemeClr val="tx1"/>
                </a:solidFill>
                <a:latin typeface="Arial"/>
                <a:cs typeface="Arial"/>
              </a:rPr>
              <a:t>provide</a:t>
            </a:r>
            <a:r>
              <a:rPr lang="en-GB" sz="1000" spc="-25">
                <a:solidFill>
                  <a:schemeClr val="tx1"/>
                </a:solidFill>
                <a:latin typeface="Arial"/>
                <a:cs typeface="Arial"/>
              </a:rPr>
              <a:t> </a:t>
            </a:r>
            <a:r>
              <a:rPr lang="en-GB" sz="1000">
                <a:solidFill>
                  <a:schemeClr val="tx1"/>
                </a:solidFill>
                <a:latin typeface="Arial"/>
                <a:cs typeface="Arial"/>
              </a:rPr>
              <a:t>general</a:t>
            </a:r>
            <a:r>
              <a:rPr lang="en-GB" sz="1000" spc="-55">
                <a:solidFill>
                  <a:schemeClr val="tx1"/>
                </a:solidFill>
                <a:latin typeface="Arial"/>
                <a:cs typeface="Arial"/>
              </a:rPr>
              <a:t> </a:t>
            </a:r>
            <a:r>
              <a:rPr lang="en-GB" sz="1000">
                <a:solidFill>
                  <a:schemeClr val="tx1"/>
                </a:solidFill>
                <a:latin typeface="Arial"/>
                <a:cs typeface="Arial"/>
              </a:rPr>
              <a:t>advice</a:t>
            </a:r>
            <a:r>
              <a:rPr lang="en-GB" sz="1000" spc="-35">
                <a:solidFill>
                  <a:schemeClr val="tx1"/>
                </a:solidFill>
                <a:latin typeface="Arial"/>
                <a:cs typeface="Arial"/>
              </a:rPr>
              <a:t> </a:t>
            </a:r>
            <a:r>
              <a:rPr lang="en-GB" sz="1000" spc="-25">
                <a:solidFill>
                  <a:schemeClr val="tx1"/>
                </a:solidFill>
                <a:latin typeface="Arial"/>
                <a:cs typeface="Arial"/>
              </a:rPr>
              <a:t>and </a:t>
            </a:r>
            <a:r>
              <a:rPr lang="en-GB" sz="1000">
                <a:solidFill>
                  <a:schemeClr val="tx1"/>
                </a:solidFill>
                <a:latin typeface="Arial"/>
                <a:cs typeface="Arial"/>
              </a:rPr>
              <a:t>support</a:t>
            </a:r>
            <a:r>
              <a:rPr lang="en-GB" sz="1000" spc="-35">
                <a:solidFill>
                  <a:schemeClr val="tx1"/>
                </a:solidFill>
                <a:latin typeface="Arial"/>
                <a:cs typeface="Arial"/>
              </a:rPr>
              <a:t> </a:t>
            </a:r>
            <a:r>
              <a:rPr lang="en-GB" sz="1000">
                <a:solidFill>
                  <a:schemeClr val="tx1"/>
                </a:solidFill>
                <a:latin typeface="Arial"/>
                <a:cs typeface="Arial"/>
              </a:rPr>
              <a:t>on</a:t>
            </a:r>
            <a:r>
              <a:rPr lang="en-GB" sz="1000" spc="-15">
                <a:solidFill>
                  <a:schemeClr val="tx1"/>
                </a:solidFill>
                <a:latin typeface="Arial"/>
                <a:cs typeface="Arial"/>
              </a:rPr>
              <a:t> </a:t>
            </a:r>
            <a:r>
              <a:rPr lang="en-GB" sz="1000">
                <a:solidFill>
                  <a:schemeClr val="tx1"/>
                </a:solidFill>
                <a:latin typeface="Arial"/>
                <a:cs typeface="Arial"/>
              </a:rPr>
              <a:t>a</a:t>
            </a:r>
            <a:r>
              <a:rPr lang="en-GB" sz="1000" spc="-5">
                <a:solidFill>
                  <a:schemeClr val="tx1"/>
                </a:solidFill>
                <a:latin typeface="Arial"/>
                <a:cs typeface="Arial"/>
              </a:rPr>
              <a:t> </a:t>
            </a:r>
            <a:r>
              <a:rPr lang="en-GB" sz="1000" spc="-10">
                <a:solidFill>
                  <a:schemeClr val="tx1"/>
                </a:solidFill>
                <a:latin typeface="Arial"/>
                <a:cs typeface="Arial"/>
              </a:rPr>
              <a:t>day-</a:t>
            </a:r>
            <a:r>
              <a:rPr lang="en-GB" sz="1000">
                <a:solidFill>
                  <a:schemeClr val="tx1"/>
                </a:solidFill>
                <a:latin typeface="Arial"/>
                <a:cs typeface="Arial"/>
              </a:rPr>
              <a:t>to-day</a:t>
            </a:r>
            <a:r>
              <a:rPr lang="en-GB" sz="1000" spc="-35">
                <a:solidFill>
                  <a:schemeClr val="tx1"/>
                </a:solidFill>
                <a:latin typeface="Arial"/>
                <a:cs typeface="Arial"/>
              </a:rPr>
              <a:t> </a:t>
            </a:r>
            <a:r>
              <a:rPr lang="en-GB" sz="1000" spc="-10">
                <a:solidFill>
                  <a:schemeClr val="tx1"/>
                </a:solidFill>
                <a:latin typeface="Arial"/>
                <a:cs typeface="Arial"/>
              </a:rPr>
              <a:t>basis.</a:t>
            </a:r>
            <a:endParaRPr lang="en-GB" sz="1000">
              <a:solidFill>
                <a:schemeClr val="tx1"/>
              </a:solidFill>
              <a:latin typeface="Arial"/>
              <a:cs typeface="Arial"/>
            </a:endParaRPr>
          </a:p>
        </p:txBody>
      </p:sp>
      <p:sp>
        <p:nvSpPr>
          <p:cNvPr id="42" name="TextBox 29">
            <a:extLst>
              <a:ext uri="{FF2B5EF4-FFF2-40B4-BE49-F238E27FC236}">
                <a16:creationId xmlns:a16="http://schemas.microsoft.com/office/drawing/2014/main" id="{F3F9E8AB-E1C9-2108-083B-DFA01A73EBC7}"/>
              </a:ext>
            </a:extLst>
          </p:cNvPr>
          <p:cNvSpPr txBox="1"/>
          <p:nvPr/>
        </p:nvSpPr>
        <p:spPr>
          <a:xfrm>
            <a:off x="9738131" y="2482638"/>
            <a:ext cx="2453869" cy="440120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kern="0"/>
            </a:defPPr>
          </a:lstStyle>
          <a:p>
            <a:pPr marL="171450" indent="-171450" algn="l">
              <a:buFont typeface="Arial" panose="020B0604020202020204" pitchFamily="34" charset="0"/>
              <a:buChar char="•"/>
            </a:pPr>
            <a:r>
              <a:rPr lang="en-US" sz="1000">
                <a:solidFill>
                  <a:schemeClr val="tx1"/>
                </a:solidFill>
                <a:latin typeface="Arial"/>
                <a:cs typeface="Arial"/>
              </a:rPr>
              <a:t>Key duties and responsibilities include:</a:t>
            </a:r>
          </a:p>
          <a:p>
            <a:pPr marL="171450" indent="-171450" algn="l">
              <a:buFont typeface="Arial" panose="020B0604020202020204" pitchFamily="34" charset="0"/>
              <a:buChar char="•"/>
            </a:pPr>
            <a:r>
              <a:rPr lang="en-US" sz="1000">
                <a:solidFill>
                  <a:schemeClr val="tx1"/>
                </a:solidFill>
                <a:latin typeface="Arial"/>
                <a:cs typeface="Arial"/>
              </a:rPr>
              <a:t>Overseeing the daily operations of the practice to ensure its smooth functioning</a:t>
            </a:r>
          </a:p>
          <a:p>
            <a:pPr marL="171450" indent="-171450" algn="l">
              <a:buFont typeface="Arial" panose="020B0604020202020204" pitchFamily="34" charset="0"/>
              <a:buChar char="•"/>
            </a:pPr>
            <a:r>
              <a:rPr lang="en-US" sz="1000">
                <a:solidFill>
                  <a:schemeClr val="tx1"/>
                </a:solidFill>
                <a:latin typeface="Arial"/>
                <a:cs typeface="Arial"/>
              </a:rPr>
              <a:t>Developing and implementing office policies and procedures</a:t>
            </a:r>
          </a:p>
          <a:p>
            <a:pPr marL="171450" indent="-171450" algn="l">
              <a:buFont typeface="Arial" panose="020B0604020202020204" pitchFamily="34" charset="0"/>
              <a:buChar char="•"/>
            </a:pPr>
            <a:r>
              <a:rPr lang="en-US" sz="1000">
                <a:solidFill>
                  <a:schemeClr val="tx1"/>
                </a:solidFill>
                <a:latin typeface="Arial"/>
                <a:cs typeface="Arial"/>
              </a:rPr>
              <a:t>Managing patient scheduling, registration, and billing processes</a:t>
            </a:r>
          </a:p>
          <a:p>
            <a:pPr marL="171450" indent="-171450" algn="l">
              <a:buFont typeface="Arial" panose="020B0604020202020204" pitchFamily="34" charset="0"/>
              <a:buChar char="•"/>
            </a:pPr>
            <a:r>
              <a:rPr lang="en-US" sz="1000">
                <a:solidFill>
                  <a:schemeClr val="tx1"/>
                </a:solidFill>
                <a:latin typeface="Arial"/>
                <a:cs typeface="Arial"/>
              </a:rPr>
              <a:t>Handling the financial aspects of the practice, including budgeting, payroll, and accounting</a:t>
            </a:r>
          </a:p>
          <a:p>
            <a:pPr marL="171450" indent="-171450" algn="l">
              <a:buFont typeface="Arial" panose="020B0604020202020204" pitchFamily="34" charset="0"/>
              <a:buChar char="•"/>
            </a:pPr>
            <a:r>
              <a:rPr lang="en-US" sz="1000">
                <a:solidFill>
                  <a:schemeClr val="tx1"/>
                </a:solidFill>
                <a:latin typeface="Arial"/>
                <a:cs typeface="Arial"/>
              </a:rPr>
              <a:t>Recruiting, hiring, training, and supervising office staff</a:t>
            </a:r>
          </a:p>
          <a:p>
            <a:pPr marL="171450" indent="-171450" algn="l">
              <a:buFont typeface="Arial" panose="020B0604020202020204" pitchFamily="34" charset="0"/>
              <a:buChar char="•"/>
            </a:pPr>
            <a:r>
              <a:rPr lang="en-US" sz="1000">
                <a:solidFill>
                  <a:schemeClr val="tx1"/>
                </a:solidFill>
                <a:latin typeface="Arial"/>
                <a:cs typeface="Arial"/>
              </a:rPr>
              <a:t>Ensuring compliance with all healthcare regulations and safety standards</a:t>
            </a:r>
          </a:p>
          <a:p>
            <a:pPr marL="171450" indent="-171450" algn="l">
              <a:buFont typeface="Arial" panose="020B0604020202020204" pitchFamily="34" charset="0"/>
              <a:buChar char="•"/>
            </a:pPr>
            <a:r>
              <a:rPr lang="en-US" sz="1000">
                <a:solidFill>
                  <a:schemeClr val="tx1"/>
                </a:solidFill>
                <a:latin typeface="Arial"/>
                <a:cs typeface="Arial"/>
              </a:rPr>
              <a:t>Negotiating contracts with vendors and service providers</a:t>
            </a:r>
          </a:p>
          <a:p>
            <a:pPr marL="171450" indent="-171450" algn="l">
              <a:buFont typeface="Arial" panose="020B0604020202020204" pitchFamily="34" charset="0"/>
              <a:buChar char="•"/>
            </a:pPr>
            <a:r>
              <a:rPr lang="en-US" sz="1000">
                <a:solidFill>
                  <a:schemeClr val="tx1"/>
                </a:solidFill>
                <a:latin typeface="Arial"/>
                <a:cs typeface="Arial"/>
              </a:rPr>
              <a:t>Maintaining a safe and comfortable environment for patients and staff</a:t>
            </a:r>
          </a:p>
          <a:p>
            <a:pPr marL="171450" indent="-171450" algn="l">
              <a:buFont typeface="Arial" panose="020B0604020202020204" pitchFamily="34" charset="0"/>
              <a:buChar char="•"/>
            </a:pPr>
            <a:r>
              <a:rPr lang="en-US" sz="1000">
                <a:solidFill>
                  <a:schemeClr val="tx1"/>
                </a:solidFill>
                <a:latin typeface="Arial"/>
                <a:cs typeface="Arial"/>
              </a:rPr>
              <a:t>Responding to patients’ complaints and concerns in a timely and professional manner</a:t>
            </a:r>
          </a:p>
          <a:p>
            <a:pPr marL="171450" indent="-171450" algn="l">
              <a:buFont typeface="Arial" panose="020B0604020202020204" pitchFamily="34" charset="0"/>
              <a:buChar char="•"/>
            </a:pPr>
            <a:r>
              <a:rPr lang="en-US" sz="1000">
                <a:solidFill>
                  <a:schemeClr val="tx1"/>
                </a:solidFill>
                <a:latin typeface="Arial"/>
                <a:cs typeface="Arial"/>
              </a:rPr>
              <a:t>Overseeing the maintenance and procurement of office equipment and supplies</a:t>
            </a:r>
          </a:p>
          <a:p>
            <a:pPr algn="ctr"/>
            <a:endParaRPr lang="en-US" sz="1000">
              <a:solidFill>
                <a:srgbClr val="212529"/>
              </a:solidFill>
              <a:latin typeface="Arial"/>
              <a:cs typeface="Arial"/>
            </a:endParaRPr>
          </a:p>
        </p:txBody>
      </p:sp>
      <p:sp>
        <p:nvSpPr>
          <p:cNvPr id="12" name="object 6">
            <a:extLst>
              <a:ext uri="{FF2B5EF4-FFF2-40B4-BE49-F238E27FC236}">
                <a16:creationId xmlns:a16="http://schemas.microsoft.com/office/drawing/2014/main" id="{52D77F5F-E920-198B-8051-AA97ABD802BD}"/>
              </a:ext>
            </a:extLst>
          </p:cNvPr>
          <p:cNvSpPr txBox="1"/>
          <p:nvPr/>
        </p:nvSpPr>
        <p:spPr>
          <a:xfrm>
            <a:off x="9817355" y="1947095"/>
            <a:ext cx="1881136" cy="444352"/>
          </a:xfrm>
          <a:prstGeom prst="rect">
            <a:avLst/>
          </a:prstGeom>
        </p:spPr>
        <p:txBody>
          <a:bodyPr vert="horz" wrap="square" lIns="0" tIns="13335" rIns="0" bIns="0" rtlCol="0" anchor="t">
            <a:spAutoFit/>
          </a:bodyPr>
          <a:lstStyle/>
          <a:p>
            <a:pPr marL="12700" marR="5080" indent="-3810" algn="ctr">
              <a:spcBef>
                <a:spcPts val="105"/>
              </a:spcBef>
            </a:pPr>
            <a:r>
              <a:rPr lang="en-GB" sz="1400">
                <a:solidFill>
                  <a:srgbClr val="202C3A"/>
                </a:solidFill>
                <a:latin typeface="Arial Black"/>
                <a:cs typeface="Arial Black"/>
              </a:rPr>
              <a:t>Key roles and responsibilities</a:t>
            </a:r>
            <a:endParaRPr sz="1400" spc="-10">
              <a:solidFill>
                <a:srgbClr val="202C3A"/>
              </a:solidFill>
              <a:latin typeface="Arial Black"/>
              <a:cs typeface="Arial Black"/>
            </a:endParaRPr>
          </a:p>
        </p:txBody>
      </p:sp>
      <p:sp>
        <p:nvSpPr>
          <p:cNvPr id="20" name="TextBox 19">
            <a:extLst>
              <a:ext uri="{FF2B5EF4-FFF2-40B4-BE49-F238E27FC236}">
                <a16:creationId xmlns:a16="http://schemas.microsoft.com/office/drawing/2014/main" id="{D36855AF-9507-EE6E-FC13-73FA394402D4}"/>
              </a:ext>
            </a:extLst>
          </p:cNvPr>
          <p:cNvSpPr txBox="1"/>
          <p:nvPr/>
        </p:nvSpPr>
        <p:spPr>
          <a:xfrm>
            <a:off x="2391726" y="528541"/>
            <a:ext cx="7095173" cy="461665"/>
          </a:xfrm>
          <a:prstGeom prst="rect">
            <a:avLst/>
          </a:prstGeom>
          <a:noFill/>
        </p:spPr>
        <p:txBody>
          <a:bodyPr wrap="square">
            <a:spAutoFit/>
          </a:bodyPr>
          <a:lstStyle/>
          <a:p>
            <a:r>
              <a:rPr lang="en-GB" sz="2400" b="1" dirty="0">
                <a:solidFill>
                  <a:srgbClr val="202C3A"/>
                </a:solidFill>
              </a:rPr>
              <a:t>Find</a:t>
            </a:r>
            <a:r>
              <a:rPr lang="en-GB" sz="2400" b="1" spc="-25" dirty="0">
                <a:solidFill>
                  <a:srgbClr val="202C3A"/>
                </a:solidFill>
              </a:rPr>
              <a:t> </a:t>
            </a:r>
            <a:r>
              <a:rPr lang="en-GB" sz="2400" b="1" dirty="0">
                <a:solidFill>
                  <a:srgbClr val="202C3A"/>
                </a:solidFill>
              </a:rPr>
              <a:t>out</a:t>
            </a:r>
            <a:r>
              <a:rPr lang="en-GB" sz="2400" b="1" spc="-20" dirty="0">
                <a:solidFill>
                  <a:srgbClr val="202C3A"/>
                </a:solidFill>
              </a:rPr>
              <a:t> </a:t>
            </a:r>
            <a:r>
              <a:rPr lang="en-GB" sz="2400" b="1" dirty="0">
                <a:solidFill>
                  <a:srgbClr val="202C3A"/>
                </a:solidFill>
              </a:rPr>
              <a:t>more</a:t>
            </a:r>
            <a:r>
              <a:rPr lang="en-GB" sz="2400" b="1" spc="-30" dirty="0">
                <a:solidFill>
                  <a:srgbClr val="202C3A"/>
                </a:solidFill>
              </a:rPr>
              <a:t> </a:t>
            </a:r>
            <a:r>
              <a:rPr lang="en-GB" sz="2400" b="1" dirty="0">
                <a:solidFill>
                  <a:srgbClr val="202C3A"/>
                </a:solidFill>
              </a:rPr>
              <a:t>about</a:t>
            </a:r>
            <a:r>
              <a:rPr lang="en-GB" sz="2400" b="1" spc="-20" dirty="0">
                <a:solidFill>
                  <a:srgbClr val="202C3A"/>
                </a:solidFill>
              </a:rPr>
              <a:t> </a:t>
            </a:r>
            <a:r>
              <a:rPr lang="en-GB" sz="2400" b="1" dirty="0">
                <a:solidFill>
                  <a:srgbClr val="202C3A"/>
                </a:solidFill>
              </a:rPr>
              <a:t>the other</a:t>
            </a:r>
            <a:r>
              <a:rPr lang="en-GB" sz="2400" b="1" spc="-10" dirty="0">
                <a:solidFill>
                  <a:srgbClr val="202C3A"/>
                </a:solidFill>
              </a:rPr>
              <a:t> non-clinical </a:t>
            </a:r>
            <a:r>
              <a:rPr lang="en-GB" sz="2400" b="1" u="sng" spc="-20" dirty="0">
                <a:solidFill>
                  <a:srgbClr val="1F5AA4"/>
                </a:solidFill>
                <a:uFill>
                  <a:solidFill>
                    <a:srgbClr val="1F5AA4"/>
                  </a:solidFill>
                </a:uFill>
                <a:hlinkClick r:id="rId21" action="ppaction://hlinksldjump"/>
              </a:rPr>
              <a:t>roles</a:t>
            </a:r>
            <a:endParaRPr lang="en-GB" sz="2400" b="1" dirty="0"/>
          </a:p>
        </p:txBody>
      </p:sp>
      <p:sp>
        <p:nvSpPr>
          <p:cNvPr id="6" name="Call-out: Down Arrow 5">
            <a:extLst>
              <a:ext uri="{FF2B5EF4-FFF2-40B4-BE49-F238E27FC236}">
                <a16:creationId xmlns:a16="http://schemas.microsoft.com/office/drawing/2014/main" id="{1509D18F-76FA-FE49-51B6-55B9A3B8465F}"/>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
        <p:nvSpPr>
          <p:cNvPr id="15" name="object 19">
            <a:extLst>
              <a:ext uri="{FF2B5EF4-FFF2-40B4-BE49-F238E27FC236}">
                <a16:creationId xmlns:a16="http://schemas.microsoft.com/office/drawing/2014/main" id="{6804B7FC-343A-5F32-9919-55C2B8E1AE6D}"/>
              </a:ext>
            </a:extLst>
          </p:cNvPr>
          <p:cNvSpPr txBox="1">
            <a:spLocks noGrp="1"/>
          </p:cNvSpPr>
          <p:nvPr>
            <p:ph type="title"/>
          </p:nvPr>
        </p:nvSpPr>
        <p:spPr>
          <a:xfrm>
            <a:off x="8608421" y="105014"/>
            <a:ext cx="3356137" cy="538994"/>
          </a:xfrm>
          <a:prstGeom prst="rect">
            <a:avLst/>
          </a:prstGeom>
        </p:spPr>
        <p:txBody>
          <a:bodyPr vert="horz" wrap="square" lIns="0" tIns="40005" rIns="0" bIns="0" rtlCol="0">
            <a:spAutoFit/>
          </a:bodyPr>
          <a:lstStyle/>
          <a:p>
            <a:pPr marL="12700" marR="5080" indent="191770" algn="r">
              <a:lnSpc>
                <a:spcPct val="90000"/>
              </a:lnSpc>
              <a:spcBef>
                <a:spcPts val="315"/>
              </a:spcBef>
            </a:pPr>
            <a:r>
              <a:rPr lang="en-GB">
                <a:hlinkClick r:id="rId21" action="ppaction://hlinksldjump"/>
              </a:rPr>
              <a:t>Non-Clinical Professionals Career Pathway</a:t>
            </a:r>
            <a:endParaRPr spc="-10"/>
          </a:p>
        </p:txBody>
      </p:sp>
      <p:sp>
        <p:nvSpPr>
          <p:cNvPr id="7" name="Rectangle 6">
            <a:extLst>
              <a:ext uri="{FF2B5EF4-FFF2-40B4-BE49-F238E27FC236}">
                <a16:creationId xmlns:a16="http://schemas.microsoft.com/office/drawing/2014/main" id="{CB8A8B92-6C00-A0E5-48D4-1B1B737D2156}"/>
              </a:ext>
            </a:extLst>
          </p:cNvPr>
          <p:cNvSpPr/>
          <p:nvPr/>
        </p:nvSpPr>
        <p:spPr>
          <a:xfrm>
            <a:off x="52585" y="3203677"/>
            <a:ext cx="2277586" cy="334816"/>
          </a:xfrm>
          <a:prstGeom prst="rect">
            <a:avLst/>
          </a:prstGeom>
          <a:solidFill>
            <a:schemeClr val="bg1">
              <a:lumMod val="8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a:solidFill>
                  <a:srgbClr val="BF0378"/>
                </a:solidFill>
                <a:hlinkClick r:id="rId22" action="ppaction://hlinksldjump">
                  <a:extLst>
                    <a:ext uri="{A12FA001-AC4F-418D-AE19-62706E023703}">
                      <ahyp:hlinkClr xmlns:ahyp="http://schemas.microsoft.com/office/drawing/2018/hyperlinkcolor" val="tx"/>
                    </a:ext>
                  </a:extLst>
                </a:hlinkClick>
              </a:rPr>
              <a:t>Practice Manager</a:t>
            </a:r>
            <a:endParaRPr lang="en-GB" sz="1200" b="1">
              <a:solidFill>
                <a:srgbClr val="BF0378"/>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56889" y="1953513"/>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3" name="object 3"/>
          <p:cNvSpPr/>
          <p:nvPr/>
        </p:nvSpPr>
        <p:spPr>
          <a:xfrm>
            <a:off x="2615111" y="2544969"/>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4" name="object 4"/>
          <p:cNvSpPr txBox="1"/>
          <p:nvPr/>
        </p:nvSpPr>
        <p:spPr>
          <a:xfrm>
            <a:off x="5502909" y="1953513"/>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 name="object 5"/>
          <p:cNvSpPr txBox="1"/>
          <p:nvPr/>
        </p:nvSpPr>
        <p:spPr>
          <a:xfrm>
            <a:off x="7432039" y="1929662"/>
            <a:ext cx="2120900" cy="444352"/>
          </a:xfrm>
          <a:prstGeom prst="rect">
            <a:avLst/>
          </a:prstGeom>
        </p:spPr>
        <p:txBody>
          <a:bodyPr vert="horz" wrap="square" lIns="0" tIns="13335" rIns="0" bIns="0" rtlCol="0">
            <a:spAutoFit/>
          </a:bodyPr>
          <a:lstStyle/>
          <a:p>
            <a:pPr marL="12700" marR="5080" indent="-1270" algn="ctr">
              <a:lnSpc>
                <a:spcPct val="100000"/>
              </a:lnSpc>
              <a:spcBef>
                <a:spcPts val="105"/>
              </a:spcBef>
            </a:pPr>
            <a:r>
              <a:rPr lang="en-GB" sz="1400" spc="-10">
                <a:solidFill>
                  <a:srgbClr val="202C3A"/>
                </a:solidFill>
                <a:latin typeface="Arial Black"/>
                <a:cs typeface="Arial Black"/>
              </a:rPr>
              <a:t>S</a:t>
            </a:r>
            <a:r>
              <a:rPr sz="1400" spc="-10" err="1">
                <a:solidFill>
                  <a:srgbClr val="202C3A"/>
                </a:solidFill>
                <a:latin typeface="Arial Black"/>
                <a:cs typeface="Arial Black"/>
              </a:rPr>
              <a:t>upervision</a:t>
            </a:r>
            <a:r>
              <a:rPr sz="1400" spc="-10">
                <a:solidFill>
                  <a:srgbClr val="202C3A"/>
                </a:solidFill>
                <a:latin typeface="Arial Black"/>
                <a:cs typeface="Arial Black"/>
              </a:rPr>
              <a:t> requirements</a:t>
            </a:r>
            <a:endParaRPr sz="1400">
              <a:latin typeface="Arial Black"/>
              <a:cs typeface="Arial Black"/>
            </a:endParaRPr>
          </a:p>
        </p:txBody>
      </p:sp>
      <p:sp>
        <p:nvSpPr>
          <p:cNvPr id="6" name="object 6"/>
          <p:cNvSpPr txBox="1"/>
          <p:nvPr/>
        </p:nvSpPr>
        <p:spPr>
          <a:xfrm>
            <a:off x="9820135" y="1891462"/>
            <a:ext cx="1881136" cy="444352"/>
          </a:xfrm>
          <a:prstGeom prst="rect">
            <a:avLst/>
          </a:prstGeom>
        </p:spPr>
        <p:txBody>
          <a:bodyPr vert="horz" wrap="square" lIns="0" tIns="13335" rIns="0" bIns="0" rtlCol="0" anchor="t">
            <a:spAutoFit/>
          </a:bodyPr>
          <a:lstStyle/>
          <a:p>
            <a:pPr marL="12700" marR="5080" indent="-3810" algn="ctr">
              <a:spcBef>
                <a:spcPts val="105"/>
              </a:spcBef>
            </a:pPr>
            <a:r>
              <a:rPr lang="en-GB" sz="1400">
                <a:solidFill>
                  <a:srgbClr val="202C3A"/>
                </a:solidFill>
                <a:latin typeface="Arial Black"/>
              </a:rPr>
              <a:t>Key roles &amp; responsibilities</a:t>
            </a:r>
            <a:endParaRPr/>
          </a:p>
        </p:txBody>
      </p:sp>
      <p:pic>
        <p:nvPicPr>
          <p:cNvPr id="8" name="object 8"/>
          <p:cNvPicPr/>
          <p:nvPr/>
        </p:nvPicPr>
        <p:blipFill>
          <a:blip r:embed="rId3" cstate="print"/>
          <a:stretch>
            <a:fillRect/>
          </a:stretch>
        </p:blipFill>
        <p:spPr>
          <a:xfrm>
            <a:off x="5789676" y="1147572"/>
            <a:ext cx="722376" cy="720851"/>
          </a:xfrm>
          <a:prstGeom prst="rect">
            <a:avLst/>
          </a:prstGeom>
        </p:spPr>
      </p:pic>
      <p:pic>
        <p:nvPicPr>
          <p:cNvPr id="9" name="object 9"/>
          <p:cNvPicPr/>
          <p:nvPr/>
        </p:nvPicPr>
        <p:blipFill>
          <a:blip r:embed="rId4" cstate="print"/>
          <a:stretch>
            <a:fillRect/>
          </a:stretch>
        </p:blipFill>
        <p:spPr>
          <a:xfrm>
            <a:off x="3433571" y="1211580"/>
            <a:ext cx="720851" cy="719327"/>
          </a:xfrm>
          <a:prstGeom prst="rect">
            <a:avLst/>
          </a:prstGeom>
        </p:spPr>
      </p:pic>
      <p:pic>
        <p:nvPicPr>
          <p:cNvPr id="10" name="object 10"/>
          <p:cNvPicPr/>
          <p:nvPr/>
        </p:nvPicPr>
        <p:blipFill>
          <a:blip r:embed="rId5" cstate="print"/>
          <a:stretch>
            <a:fillRect/>
          </a:stretch>
        </p:blipFill>
        <p:spPr>
          <a:xfrm>
            <a:off x="10252964" y="1154918"/>
            <a:ext cx="722376" cy="720851"/>
          </a:xfrm>
          <a:prstGeom prst="rect">
            <a:avLst/>
          </a:prstGeom>
        </p:spPr>
      </p:pic>
      <p:pic>
        <p:nvPicPr>
          <p:cNvPr id="11" name="object 11"/>
          <p:cNvPicPr/>
          <p:nvPr/>
        </p:nvPicPr>
        <p:blipFill>
          <a:blip r:embed="rId6" cstate="print"/>
          <a:stretch>
            <a:fillRect/>
          </a:stretch>
        </p:blipFill>
        <p:spPr>
          <a:xfrm>
            <a:off x="8132064" y="1147572"/>
            <a:ext cx="720851" cy="720851"/>
          </a:xfrm>
          <a:prstGeom prst="rect">
            <a:avLst/>
          </a:prstGeom>
        </p:spPr>
      </p:pic>
      <p:sp>
        <p:nvSpPr>
          <p:cNvPr id="18" name="object 18"/>
          <p:cNvSpPr txBox="1"/>
          <p:nvPr/>
        </p:nvSpPr>
        <p:spPr>
          <a:xfrm>
            <a:off x="2473198" y="395731"/>
            <a:ext cx="7201390" cy="1115049"/>
          </a:xfrm>
          <a:prstGeom prst="rect">
            <a:avLst/>
          </a:prstGeom>
        </p:spPr>
        <p:txBody>
          <a:bodyPr vert="horz" wrap="square" lIns="0" tIns="12065" rIns="0" bIns="0" rtlCol="0" anchor="t">
            <a:spAutoFit/>
          </a:bodyPr>
          <a:lstStyle/>
          <a:p>
            <a:pPr marL="12700">
              <a:spcBef>
                <a:spcPts val="95"/>
              </a:spcBef>
            </a:pPr>
            <a:r>
              <a:rPr lang="en-GB" sz="2400" spc="-165" dirty="0">
                <a:solidFill>
                  <a:srgbClr val="0070C0"/>
                </a:solidFill>
                <a:latin typeface="Arial Black"/>
                <a:cs typeface="Arial Black"/>
              </a:rPr>
              <a:t>Practice Manager</a:t>
            </a:r>
          </a:p>
          <a:p>
            <a:pPr marL="12700" algn="l">
              <a:spcBef>
                <a:spcPts val="95"/>
              </a:spcBef>
            </a:pPr>
            <a:r>
              <a:rPr lang="en-GB" sz="2400" b="1" dirty="0">
                <a:solidFill>
                  <a:srgbClr val="202C3A"/>
                </a:solidFill>
              </a:rPr>
              <a:t>Find</a:t>
            </a:r>
            <a:r>
              <a:rPr lang="en-GB" sz="2400" b="1" spc="-25" dirty="0">
                <a:solidFill>
                  <a:srgbClr val="202C3A"/>
                </a:solidFill>
              </a:rPr>
              <a:t> </a:t>
            </a:r>
            <a:r>
              <a:rPr lang="en-GB" sz="2400" b="1" dirty="0">
                <a:solidFill>
                  <a:srgbClr val="202C3A"/>
                </a:solidFill>
              </a:rPr>
              <a:t>out</a:t>
            </a:r>
            <a:r>
              <a:rPr lang="en-GB" sz="2400" b="1" spc="-20" dirty="0">
                <a:solidFill>
                  <a:srgbClr val="202C3A"/>
                </a:solidFill>
              </a:rPr>
              <a:t> </a:t>
            </a:r>
            <a:r>
              <a:rPr lang="en-GB" sz="2400" b="1" dirty="0">
                <a:solidFill>
                  <a:srgbClr val="202C3A"/>
                </a:solidFill>
              </a:rPr>
              <a:t>more</a:t>
            </a:r>
            <a:r>
              <a:rPr lang="en-GB" sz="2400" b="1" spc="-30" dirty="0">
                <a:solidFill>
                  <a:srgbClr val="202C3A"/>
                </a:solidFill>
              </a:rPr>
              <a:t> about </a:t>
            </a:r>
            <a:r>
              <a:rPr lang="en-GB" sz="2400" b="1" u="sng" dirty="0">
                <a:solidFill>
                  <a:srgbClr val="291EFF"/>
                </a:solidFill>
                <a:uFill>
                  <a:solidFill>
                    <a:srgbClr val="1F5AA4"/>
                  </a:solidFill>
                </a:uFill>
                <a:latin typeface="Arial"/>
                <a:cs typeface="Arial"/>
                <a:hlinkClick r:id="rId7" action="ppaction://hlinksldjump"/>
              </a:rPr>
              <a:t>primary</a:t>
            </a:r>
            <a:r>
              <a:rPr lang="en-GB" sz="2400" b="1" u="sng" spc="-20" dirty="0">
                <a:solidFill>
                  <a:srgbClr val="291EFF"/>
                </a:solidFill>
                <a:uFill>
                  <a:solidFill>
                    <a:srgbClr val="1F5AA4"/>
                  </a:solidFill>
                </a:uFill>
                <a:latin typeface="Arial"/>
                <a:cs typeface="Arial"/>
                <a:hlinkClick r:id="rId7" action="ppaction://hlinksldjump"/>
              </a:rPr>
              <a:t> </a:t>
            </a:r>
            <a:r>
              <a:rPr lang="en-GB" sz="2400" b="1" u="sng" dirty="0">
                <a:solidFill>
                  <a:srgbClr val="291EFF"/>
                </a:solidFill>
                <a:uFill>
                  <a:solidFill>
                    <a:srgbClr val="1F5AA4"/>
                  </a:solidFill>
                </a:uFill>
                <a:latin typeface="Arial"/>
                <a:cs typeface="Arial"/>
                <a:hlinkClick r:id="rId7" action="ppaction://hlinksldjump"/>
              </a:rPr>
              <a:t>care</a:t>
            </a:r>
            <a:r>
              <a:rPr lang="en-GB" sz="2400" b="1" u="sng" spc="-45" dirty="0">
                <a:solidFill>
                  <a:srgbClr val="291EFF"/>
                </a:solidFill>
                <a:uFill>
                  <a:solidFill>
                    <a:srgbClr val="1F5AA4"/>
                  </a:solidFill>
                </a:uFill>
                <a:latin typeface="Arial"/>
                <a:cs typeface="Arial"/>
                <a:hlinkClick r:id="rId7" action="ppaction://hlinksldjump"/>
              </a:rPr>
              <a:t> </a:t>
            </a:r>
            <a:r>
              <a:rPr lang="en-GB" sz="2400" b="1" u="sng" spc="-10" dirty="0">
                <a:solidFill>
                  <a:srgbClr val="291EFF"/>
                </a:solidFill>
                <a:uFill>
                  <a:solidFill>
                    <a:srgbClr val="1F5AA4"/>
                  </a:solidFill>
                </a:uFill>
                <a:latin typeface="Arial"/>
                <a:cs typeface="Arial"/>
                <a:hlinkClick r:id="rId7" action="ppaction://hlinksldjump"/>
              </a:rPr>
              <a:t>roles</a:t>
            </a:r>
            <a:endParaRPr lang="en-US" sz="2400" b="1" dirty="0">
              <a:solidFill>
                <a:srgbClr val="0070C0"/>
              </a:solidFill>
              <a:latin typeface="Arial Black"/>
              <a:cs typeface="Arial Black"/>
            </a:endParaRPr>
          </a:p>
          <a:p>
            <a:pPr marL="12700">
              <a:spcBef>
                <a:spcPts val="95"/>
              </a:spcBef>
            </a:pPr>
            <a:r>
              <a:rPr sz="2200" spc="-165" dirty="0">
                <a:solidFill>
                  <a:srgbClr val="0070C0"/>
                </a:solidFill>
                <a:latin typeface="Arial Black"/>
                <a:cs typeface="Arial Black"/>
              </a:rPr>
              <a:t> </a:t>
            </a:r>
            <a:endParaRPr lang="en-US" sz="2200" spc="-10" dirty="0">
              <a:solidFill>
                <a:srgbClr val="0070C0"/>
              </a:solidFill>
              <a:latin typeface="Arial Black"/>
              <a:cs typeface="Arial Black"/>
            </a:endParaRPr>
          </a:p>
        </p:txBody>
      </p:sp>
      <p:sp>
        <p:nvSpPr>
          <p:cNvPr id="33" name="object 33"/>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pic>
        <p:nvPicPr>
          <p:cNvPr id="34" name="Picture 33" descr="A logo with colorful people&#10;&#10;Description automatically generated">
            <a:extLst>
              <a:ext uri="{FF2B5EF4-FFF2-40B4-BE49-F238E27FC236}">
                <a16:creationId xmlns:a16="http://schemas.microsoft.com/office/drawing/2014/main" id="{77BFE8E3-8EAA-2E9E-FA45-8A99826A35F0}"/>
              </a:ext>
            </a:extLst>
          </p:cNvPr>
          <p:cNvPicPr>
            <a:picLocks noChangeAspect="1"/>
          </p:cNvPicPr>
          <p:nvPr/>
        </p:nvPicPr>
        <p:blipFill>
          <a:blip r:embed="rId8"/>
          <a:stretch>
            <a:fillRect/>
          </a:stretch>
        </p:blipFill>
        <p:spPr>
          <a:xfrm>
            <a:off x="-879" y="49085"/>
            <a:ext cx="2150718" cy="1102969"/>
          </a:xfrm>
          <a:prstGeom prst="rect">
            <a:avLst/>
          </a:prstGeom>
          <a:ln>
            <a:noFill/>
          </a:ln>
        </p:spPr>
      </p:pic>
      <p:sp>
        <p:nvSpPr>
          <p:cNvPr id="7" name="TextBox 6">
            <a:extLst>
              <a:ext uri="{FF2B5EF4-FFF2-40B4-BE49-F238E27FC236}">
                <a16:creationId xmlns:a16="http://schemas.microsoft.com/office/drawing/2014/main" id="{E9C05AC0-14C6-BB91-C12C-24B5DC530CFD}"/>
              </a:ext>
            </a:extLst>
          </p:cNvPr>
          <p:cNvSpPr txBox="1"/>
          <p:nvPr/>
        </p:nvSpPr>
        <p:spPr>
          <a:xfrm>
            <a:off x="5279803" y="2505831"/>
            <a:ext cx="2473443" cy="14927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en-US" sz="1100">
                <a:latin typeface="Arial"/>
                <a:cs typeface="Segoe UI"/>
              </a:rPr>
              <a:t>​</a:t>
            </a:r>
            <a:r>
              <a:rPr lang="en-US" sz="1000">
                <a:latin typeface="Arial"/>
                <a:cs typeface="Segoe UI"/>
              </a:rPr>
              <a:t>IGPM offer status accreditation. </a:t>
            </a:r>
            <a:r>
              <a:rPr lang="en-US" sz="1000">
                <a:latin typeface="Arial"/>
                <a:cs typeface="Arial"/>
              </a:rPr>
              <a:t>These qualifications are recognised in the UK and are aimed at enhancing the skills and competencies of medical secretaries, receptionists, and practice managers.</a:t>
            </a:r>
            <a:endParaRPr lang="en-US" sz="1000">
              <a:solidFill>
                <a:srgbClr val="000000"/>
              </a:solidFill>
              <a:latin typeface="Arial"/>
              <a:cs typeface="Arial"/>
            </a:endParaRPr>
          </a:p>
          <a:p>
            <a:pPr algn="l"/>
            <a:r>
              <a:rPr lang="en-US" sz="1000">
                <a:solidFill>
                  <a:schemeClr val="tx1"/>
                </a:solidFill>
                <a:latin typeface="Arial"/>
                <a:ea typeface="Tahoma"/>
                <a:cs typeface="Tahoma"/>
              </a:rPr>
              <a:t>Additional training bundles:</a:t>
            </a:r>
          </a:p>
          <a:p>
            <a:pPr algn="l"/>
            <a:r>
              <a:rPr lang="en-US" sz="1000">
                <a:solidFill>
                  <a:srgbClr val="0000FF"/>
                </a:solidFill>
                <a:latin typeface="Arial"/>
                <a:cs typeface="Arial"/>
                <a:hlinkClick r:id="rId9">
                  <a:extLst>
                    <a:ext uri="{A12FA001-AC4F-418D-AE19-62706E023703}">
                      <ahyp:hlinkClr xmlns:ahyp="http://schemas.microsoft.com/office/drawing/2018/hyperlinkcolor" val="tx"/>
                    </a:ext>
                  </a:extLst>
                </a:hlinkClick>
              </a:rPr>
              <a:t>Practice Manager Bundle - Practice Index Training</a:t>
            </a:r>
            <a:endParaRPr lang="en-US" sz="1000">
              <a:solidFill>
                <a:srgbClr val="0000FF"/>
              </a:solidFill>
              <a:latin typeface="Arial"/>
              <a:cs typeface="Segoe UI"/>
            </a:endParaRPr>
          </a:p>
        </p:txBody>
      </p:sp>
      <p:sp>
        <p:nvSpPr>
          <p:cNvPr id="30" name="TextBox 29">
            <a:extLst>
              <a:ext uri="{FF2B5EF4-FFF2-40B4-BE49-F238E27FC236}">
                <a16:creationId xmlns:a16="http://schemas.microsoft.com/office/drawing/2014/main" id="{F3F9E8AB-E1C9-2108-083B-DFA01A73EBC7}"/>
              </a:ext>
            </a:extLst>
          </p:cNvPr>
          <p:cNvSpPr txBox="1"/>
          <p:nvPr/>
        </p:nvSpPr>
        <p:spPr>
          <a:xfrm>
            <a:off x="9817163" y="2514504"/>
            <a:ext cx="2295419" cy="39395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solidFill>
                  <a:schemeClr val="tx1"/>
                </a:solidFill>
                <a:latin typeface="Arial"/>
                <a:cs typeface="Arial"/>
              </a:rPr>
              <a:t>A Practice Manager include:</a:t>
            </a:r>
          </a:p>
          <a:p>
            <a:pPr marL="171450" indent="-171450" algn="l">
              <a:buFont typeface="Arial" panose="020B0604020202020204" pitchFamily="34" charset="0"/>
              <a:buChar char="•"/>
            </a:pPr>
            <a:r>
              <a:rPr lang="en-US" sz="1000">
                <a:solidFill>
                  <a:schemeClr val="tx1"/>
                </a:solidFill>
                <a:latin typeface="Arial"/>
                <a:cs typeface="Arial"/>
              </a:rPr>
              <a:t>Overseeing the daily operations of the practice to ensure its smooth functioning</a:t>
            </a:r>
          </a:p>
          <a:p>
            <a:pPr marL="171450" indent="-171450" algn="l">
              <a:buFont typeface="Arial" panose="020B0604020202020204" pitchFamily="34" charset="0"/>
              <a:buChar char="•"/>
            </a:pPr>
            <a:r>
              <a:rPr lang="en-US" sz="1000">
                <a:solidFill>
                  <a:schemeClr val="tx1"/>
                </a:solidFill>
                <a:latin typeface="Arial"/>
                <a:cs typeface="Arial"/>
              </a:rPr>
              <a:t>Developing and implementing office policies and procedures</a:t>
            </a:r>
          </a:p>
          <a:p>
            <a:pPr marL="171450" indent="-171450" algn="l">
              <a:buFont typeface="Arial" panose="020B0604020202020204" pitchFamily="34" charset="0"/>
              <a:buChar char="•"/>
            </a:pPr>
            <a:r>
              <a:rPr lang="en-US" sz="1000">
                <a:solidFill>
                  <a:schemeClr val="tx1"/>
                </a:solidFill>
                <a:latin typeface="Arial"/>
                <a:cs typeface="Arial"/>
              </a:rPr>
              <a:t>Managing patient scheduling, registration, and billing processes</a:t>
            </a:r>
          </a:p>
          <a:p>
            <a:pPr marL="171450" indent="-171450" algn="l">
              <a:buFont typeface="Arial" panose="020B0604020202020204" pitchFamily="34" charset="0"/>
              <a:buChar char="•"/>
            </a:pPr>
            <a:r>
              <a:rPr lang="en-US" sz="1000">
                <a:solidFill>
                  <a:schemeClr val="tx1"/>
                </a:solidFill>
                <a:latin typeface="Arial"/>
                <a:cs typeface="Arial"/>
              </a:rPr>
              <a:t>Handling the financial aspects of the practice, including budgeting, payroll, and accounting</a:t>
            </a:r>
          </a:p>
          <a:p>
            <a:pPr marL="171450" indent="-171450" algn="l">
              <a:buFont typeface="Arial" panose="020B0604020202020204" pitchFamily="34" charset="0"/>
              <a:buChar char="•"/>
            </a:pPr>
            <a:r>
              <a:rPr lang="en-US" sz="1000">
                <a:solidFill>
                  <a:schemeClr val="tx1"/>
                </a:solidFill>
                <a:latin typeface="Arial"/>
                <a:cs typeface="Arial"/>
              </a:rPr>
              <a:t>Recruiting, hiring, training, and supervising office staff</a:t>
            </a:r>
          </a:p>
          <a:p>
            <a:pPr marL="171450" indent="-171450" algn="l">
              <a:buFont typeface="Arial" panose="020B0604020202020204" pitchFamily="34" charset="0"/>
              <a:buChar char="•"/>
            </a:pPr>
            <a:r>
              <a:rPr lang="en-US" sz="1000">
                <a:solidFill>
                  <a:schemeClr val="tx1"/>
                </a:solidFill>
                <a:latin typeface="Arial"/>
                <a:cs typeface="Arial"/>
              </a:rPr>
              <a:t>Ensuring compliance with all healthcare regulations and safety standards</a:t>
            </a:r>
          </a:p>
          <a:p>
            <a:pPr marL="171450" indent="-171450" algn="l">
              <a:buFont typeface="Arial" panose="020B0604020202020204" pitchFamily="34" charset="0"/>
              <a:buChar char="•"/>
            </a:pPr>
            <a:r>
              <a:rPr lang="en-US" sz="1000">
                <a:solidFill>
                  <a:schemeClr val="tx1"/>
                </a:solidFill>
                <a:latin typeface="Arial"/>
                <a:cs typeface="Arial"/>
              </a:rPr>
              <a:t>Negotiating contracts with vendors and service providers</a:t>
            </a:r>
          </a:p>
          <a:p>
            <a:pPr marL="171450" indent="-171450" algn="l">
              <a:buFont typeface="Arial" panose="020B0604020202020204" pitchFamily="34" charset="0"/>
              <a:buChar char="•"/>
            </a:pPr>
            <a:r>
              <a:rPr lang="en-US" sz="1000">
                <a:solidFill>
                  <a:schemeClr val="tx1"/>
                </a:solidFill>
                <a:latin typeface="Arial"/>
                <a:cs typeface="Arial"/>
              </a:rPr>
              <a:t>Maintaining a safe and comfortable environment for patients and staff</a:t>
            </a:r>
          </a:p>
          <a:p>
            <a:pPr marL="171450" indent="-171450" algn="l">
              <a:buFont typeface="Arial" panose="020B0604020202020204" pitchFamily="34" charset="0"/>
              <a:buChar char="•"/>
            </a:pPr>
            <a:r>
              <a:rPr lang="en-US" sz="1000">
                <a:solidFill>
                  <a:schemeClr val="tx1"/>
                </a:solidFill>
                <a:latin typeface="Arial"/>
                <a:cs typeface="Arial"/>
              </a:rPr>
              <a:t>Responding to patients’ complaints and concerns in a timely and professional manner</a:t>
            </a:r>
          </a:p>
          <a:p>
            <a:pPr algn="ctr"/>
            <a:endParaRPr lang="en-US" sz="1000">
              <a:solidFill>
                <a:srgbClr val="212529"/>
              </a:solidFill>
              <a:latin typeface="Arial"/>
              <a:cs typeface="Arial"/>
            </a:endParaRPr>
          </a:p>
        </p:txBody>
      </p:sp>
      <p:sp>
        <p:nvSpPr>
          <p:cNvPr id="35" name="TextBox 34">
            <a:extLst>
              <a:ext uri="{FF2B5EF4-FFF2-40B4-BE49-F238E27FC236}">
                <a16:creationId xmlns:a16="http://schemas.microsoft.com/office/drawing/2014/main" id="{20ED2F2D-E385-C703-4C6B-51E2DC6FA3EA}"/>
              </a:ext>
            </a:extLst>
          </p:cNvPr>
          <p:cNvSpPr txBox="1"/>
          <p:nvPr/>
        </p:nvSpPr>
        <p:spPr>
          <a:xfrm>
            <a:off x="5279803" y="3998547"/>
            <a:ext cx="2247441" cy="22054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lnSpc>
                <a:spcPts val="1350"/>
              </a:lnSpc>
            </a:pPr>
            <a:r>
              <a:rPr lang="en-US" sz="1000">
                <a:solidFill>
                  <a:schemeClr val="tx1"/>
                </a:solidFill>
                <a:latin typeface="Arial"/>
                <a:cs typeface="Segoe UI"/>
              </a:rPr>
              <a:t>For Apprenticeship opportunities contact Surrey Training Hub </a:t>
            </a:r>
            <a:r>
              <a:rPr lang="en-US" sz="1000" u="sng">
                <a:solidFill>
                  <a:srgbClr val="0000FF"/>
                </a:solidFill>
                <a:latin typeface="Arial"/>
                <a:cs typeface="Segoe UI"/>
                <a:hlinkClick r:id="rId10">
                  <a:extLst>
                    <a:ext uri="{A12FA001-AC4F-418D-AE19-62706E023703}">
                      <ahyp:hlinkClr xmlns:ahyp="http://schemas.microsoft.com/office/drawing/2018/hyperlinkcolor" val="tx"/>
                    </a:ext>
                  </a:extLst>
                </a:hlinkClick>
              </a:rPr>
              <a:t>Apprenticeships</a:t>
            </a:r>
            <a:r>
              <a:rPr lang="en-US" sz="1000">
                <a:solidFill>
                  <a:srgbClr val="0000FF"/>
                </a:solidFill>
                <a:latin typeface="Arial"/>
                <a:cs typeface="Segoe UI"/>
              </a:rPr>
              <a:t>​​</a:t>
            </a:r>
          </a:p>
          <a:p>
            <a:pPr algn="l" rtl="0">
              <a:lnSpc>
                <a:spcPts val="1275"/>
              </a:lnSpc>
            </a:pPr>
            <a:r>
              <a:rPr lang="en-US" sz="1000">
                <a:latin typeface="Arial"/>
                <a:cs typeface="Segoe UI"/>
              </a:rPr>
              <a:t>​</a:t>
            </a:r>
            <a:r>
              <a:rPr lang="en-US" sz="1000">
                <a:solidFill>
                  <a:srgbClr val="202C3A"/>
                </a:solidFill>
                <a:latin typeface="Arial"/>
                <a:cs typeface="Segoe UI"/>
              </a:rPr>
              <a:t>Example Apprenticeship route see link below:</a:t>
            </a:r>
            <a:r>
              <a:rPr lang="en-US" sz="1000">
                <a:latin typeface="Arial"/>
                <a:cs typeface="Segoe UI"/>
              </a:rPr>
              <a:t>​</a:t>
            </a:r>
          </a:p>
          <a:p>
            <a:pPr algn="l" rtl="0">
              <a:lnSpc>
                <a:spcPts val="1350"/>
              </a:lnSpc>
            </a:pPr>
            <a:r>
              <a:rPr lang="en-US" sz="1000" u="sng">
                <a:solidFill>
                  <a:srgbClr val="0000FF"/>
                </a:solidFill>
                <a:latin typeface="Arial"/>
                <a:cs typeface="Segoe UI"/>
                <a:hlinkClick r:id="rId11">
                  <a:extLst>
                    <a:ext uri="{A12FA001-AC4F-418D-AE19-62706E023703}">
                      <ahyp:hlinkClr xmlns:ahyp="http://schemas.microsoft.com/office/drawing/2018/hyperlinkcolor" val="tx"/>
                    </a:ext>
                  </a:extLst>
                </a:hlinkClick>
              </a:rPr>
              <a:t>Evolved Leader level 5</a:t>
            </a:r>
            <a:r>
              <a:rPr lang="en-US" sz="1000">
                <a:solidFill>
                  <a:srgbClr val="0000FF"/>
                </a:solidFill>
                <a:latin typeface="Arial"/>
                <a:cs typeface="Segoe UI"/>
              </a:rPr>
              <a:t>​</a:t>
            </a:r>
          </a:p>
          <a:p>
            <a:pPr algn="l" rtl="0">
              <a:lnSpc>
                <a:spcPts val="1350"/>
              </a:lnSpc>
            </a:pPr>
            <a:r>
              <a:rPr lang="en-US" sz="1000">
                <a:solidFill>
                  <a:srgbClr val="0000FF"/>
                </a:solidFill>
                <a:latin typeface="Arial"/>
                <a:cs typeface="Segoe UI"/>
              </a:rPr>
              <a:t>​</a:t>
            </a:r>
            <a:r>
              <a:rPr lang="en-US" sz="1000" u="sng">
                <a:solidFill>
                  <a:srgbClr val="0000FF"/>
                </a:solidFill>
                <a:latin typeface="Arial"/>
                <a:cs typeface="Segoe UI"/>
                <a:hlinkClick r:id="rId12">
                  <a:extLst>
                    <a:ext uri="{A12FA001-AC4F-418D-AE19-62706E023703}">
                      <ahyp:hlinkClr xmlns:ahyp="http://schemas.microsoft.com/office/drawing/2018/hyperlinkcolor" val="tx"/>
                    </a:ext>
                  </a:extLst>
                </a:hlinkClick>
              </a:rPr>
              <a:t>Operations Manager standard </a:t>
            </a:r>
            <a:r>
              <a:rPr lang="en-US" sz="1000">
                <a:solidFill>
                  <a:srgbClr val="0000FF"/>
                </a:solidFill>
                <a:latin typeface="Arial"/>
                <a:cs typeface="Segoe UI"/>
              </a:rPr>
              <a:t>​</a:t>
            </a:r>
          </a:p>
          <a:p>
            <a:pPr algn="l" rtl="0">
              <a:lnSpc>
                <a:spcPts val="1350"/>
              </a:lnSpc>
            </a:pPr>
            <a:endParaRPr lang="en-US" sz="1000">
              <a:solidFill>
                <a:srgbClr val="0000FF"/>
              </a:solidFill>
              <a:latin typeface="Arial"/>
              <a:cs typeface="Segoe UI"/>
            </a:endParaRPr>
          </a:p>
          <a:p>
            <a:pPr algn="l" rtl="0">
              <a:lnSpc>
                <a:spcPts val="1350"/>
              </a:lnSpc>
            </a:pPr>
            <a:r>
              <a:rPr lang="en-US" sz="1000" spc="-10">
                <a:solidFill>
                  <a:schemeClr val="tx1"/>
                </a:solidFill>
                <a:latin typeface="Arial"/>
                <a:cs typeface="Arial"/>
              </a:rPr>
              <a:t>Training can also be accessed through the </a:t>
            </a:r>
            <a:r>
              <a:rPr lang="en-US" sz="1000" spc="-10">
                <a:solidFill>
                  <a:schemeClr val="tx1"/>
                </a:solidFill>
                <a:latin typeface="Arial"/>
                <a:cs typeface="Arial"/>
                <a:hlinkClick r:id="rId13"/>
              </a:rPr>
              <a:t>LMC</a:t>
            </a:r>
            <a:endParaRPr lang="en-US" sz="1000" spc="-10">
              <a:solidFill>
                <a:schemeClr val="tx1"/>
              </a:solidFill>
              <a:latin typeface="Arial"/>
              <a:cs typeface="Arial"/>
            </a:endParaRPr>
          </a:p>
          <a:p>
            <a:pPr algn="l" rtl="0">
              <a:lnSpc>
                <a:spcPts val="1350"/>
              </a:lnSpc>
            </a:pPr>
            <a:endParaRPr lang="en-US" sz="1000">
              <a:solidFill>
                <a:srgbClr val="0000FF"/>
              </a:solidFill>
              <a:latin typeface="Arial"/>
              <a:cs typeface="Segoe UI"/>
            </a:endParaRPr>
          </a:p>
          <a:p>
            <a:pPr algn="ctr" rtl="0">
              <a:lnSpc>
                <a:spcPts val="1350"/>
              </a:lnSpc>
            </a:pPr>
            <a:r>
              <a:rPr lang="en-US" sz="1000">
                <a:latin typeface="Arial"/>
                <a:cs typeface="Segoe UI"/>
              </a:rPr>
              <a:t>​</a:t>
            </a:r>
            <a:endParaRPr lang="en-US" sz="1000">
              <a:solidFill>
                <a:srgbClr val="0000FF"/>
              </a:solidFill>
              <a:latin typeface="Arial"/>
              <a:cs typeface="Segoe UI"/>
            </a:endParaRPr>
          </a:p>
        </p:txBody>
      </p:sp>
      <p:sp>
        <p:nvSpPr>
          <p:cNvPr id="36" name="TextBox 35">
            <a:extLst>
              <a:ext uri="{FF2B5EF4-FFF2-40B4-BE49-F238E27FC236}">
                <a16:creationId xmlns:a16="http://schemas.microsoft.com/office/drawing/2014/main" id="{2A27F23B-83E8-BBE5-FFD6-66A20F9B9D6E}"/>
              </a:ext>
            </a:extLst>
          </p:cNvPr>
          <p:cNvSpPr txBox="1"/>
          <p:nvPr/>
        </p:nvSpPr>
        <p:spPr>
          <a:xfrm>
            <a:off x="2628900" y="2514504"/>
            <a:ext cx="2352174" cy="36445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l"/>
            <a:r>
              <a:rPr lang="en-US" sz="1000">
                <a:solidFill>
                  <a:schemeClr val="tx1"/>
                </a:solidFill>
                <a:highlight>
                  <a:srgbClr val="FFFFFF"/>
                </a:highlight>
                <a:latin typeface="Arial"/>
                <a:cs typeface="Arial"/>
              </a:rPr>
              <a:t>No pre-set entry requirements</a:t>
            </a:r>
            <a:endParaRPr lang="en-US" sz="1000">
              <a:solidFill>
                <a:schemeClr val="tx1"/>
              </a:solidFill>
              <a:latin typeface="Arial"/>
              <a:ea typeface="Roboto"/>
              <a:cs typeface="Arial"/>
            </a:endParaRPr>
          </a:p>
          <a:p>
            <a:pPr algn="l"/>
            <a:r>
              <a:rPr lang="en-US" sz="1000">
                <a:solidFill>
                  <a:schemeClr val="tx1"/>
                </a:solidFill>
                <a:highlight>
                  <a:srgbClr val="FFFFFF"/>
                </a:highlight>
                <a:latin typeface="Arial"/>
                <a:cs typeface="Arial"/>
              </a:rPr>
              <a:t>Candidates recruited with a variety of academic qualifications or relevant experience</a:t>
            </a:r>
            <a:endParaRPr lang="en-US" sz="1000">
              <a:solidFill>
                <a:schemeClr val="tx1"/>
              </a:solidFill>
              <a:latin typeface="Arial"/>
              <a:cs typeface="Arial"/>
            </a:endParaRPr>
          </a:p>
          <a:p>
            <a:pPr algn="l">
              <a:lnSpc>
                <a:spcPts val="1050"/>
              </a:lnSpc>
            </a:pPr>
            <a:r>
              <a:rPr lang="en-US" sz="1000">
                <a:solidFill>
                  <a:srgbClr val="000000"/>
                </a:solidFill>
                <a:highlight>
                  <a:srgbClr val="FFFFFF"/>
                </a:highlight>
                <a:latin typeface="Arial"/>
                <a:ea typeface="Roboto"/>
                <a:cs typeface="Arial"/>
              </a:rPr>
              <a:t>The AMSPAR qualifications are designed for medical administration and management professionals. They include: </a:t>
            </a:r>
          </a:p>
          <a:p>
            <a:pPr marL="171450" indent="-171450" algn="l">
              <a:lnSpc>
                <a:spcPts val="1050"/>
              </a:lnSpc>
              <a:buFont typeface="Arial" panose="020B0604020202020204" pitchFamily="34" charset="0"/>
              <a:buChar char="•"/>
            </a:pPr>
            <a:r>
              <a:rPr lang="en-US" sz="1000">
                <a:solidFill>
                  <a:srgbClr val="000000"/>
                </a:solidFill>
                <a:highlight>
                  <a:srgbClr val="FFFFFF"/>
                </a:highlight>
                <a:latin typeface="Arial"/>
                <a:ea typeface="Roboto"/>
                <a:cs typeface="Arial"/>
              </a:rPr>
              <a:t>Level 5 Diploma in Primary Care and Health Management </a:t>
            </a:r>
          </a:p>
          <a:p>
            <a:pPr marL="171450" indent="-171450" algn="l">
              <a:lnSpc>
                <a:spcPts val="1050"/>
              </a:lnSpc>
              <a:buFont typeface="Arial" panose="020B0604020202020204" pitchFamily="34" charset="0"/>
              <a:buChar char="•"/>
            </a:pPr>
            <a:r>
              <a:rPr lang="en-US" sz="1000">
                <a:solidFill>
                  <a:srgbClr val="000000"/>
                </a:solidFill>
                <a:highlight>
                  <a:srgbClr val="FFFFFF"/>
                </a:highlight>
                <a:latin typeface="Arial"/>
                <a:ea typeface="Roboto"/>
                <a:cs typeface="Arial"/>
              </a:rPr>
              <a:t>Level 5 Certificate in Primary Care and Health Management </a:t>
            </a:r>
          </a:p>
          <a:p>
            <a:pPr marL="171450" indent="-171450" algn="l">
              <a:lnSpc>
                <a:spcPts val="1050"/>
              </a:lnSpc>
              <a:buFont typeface="Arial" panose="020B0604020202020204" pitchFamily="34" charset="0"/>
              <a:buChar char="•"/>
            </a:pPr>
            <a:r>
              <a:rPr lang="en-US" sz="1000">
                <a:solidFill>
                  <a:srgbClr val="000000"/>
                </a:solidFill>
                <a:highlight>
                  <a:srgbClr val="FFFFFF"/>
                </a:highlight>
                <a:latin typeface="Arial"/>
                <a:ea typeface="Roboto"/>
                <a:cs typeface="Arial"/>
              </a:rPr>
              <a:t>Level 3 Diploma in Medical Administration</a:t>
            </a:r>
            <a:endParaRPr lang="en-US" sz="1000">
              <a:latin typeface="Arial"/>
              <a:cs typeface="Arial"/>
            </a:endParaRPr>
          </a:p>
          <a:p>
            <a:pPr algn="l">
              <a:lnSpc>
                <a:spcPts val="1050"/>
              </a:lnSpc>
            </a:pPr>
            <a:endParaRPr lang="en-US" sz="1000">
              <a:solidFill>
                <a:srgbClr val="000000"/>
              </a:solidFill>
              <a:highlight>
                <a:srgbClr val="FFFFFF"/>
              </a:highlight>
              <a:latin typeface="Arial"/>
              <a:ea typeface="Roboto"/>
              <a:cs typeface="Arial"/>
            </a:endParaRPr>
          </a:p>
          <a:p>
            <a:pPr algn="l"/>
            <a:r>
              <a:rPr lang="en-US" sz="1000">
                <a:solidFill>
                  <a:srgbClr val="212529"/>
                </a:solidFill>
                <a:highlight>
                  <a:srgbClr val="FFFFFF"/>
                </a:highlight>
                <a:latin typeface="Arial"/>
                <a:ea typeface="Roboto"/>
                <a:cs typeface="Roboto"/>
              </a:rPr>
              <a:t>To become a practice manager, it is usually required to hold a relevant qualification such as the Certificate/Diploma in Primary Care and Health Management (DPCHM) awarded by the Association of Medical Secretaries, Practice Managers, Administrators and Receptionists (AMSPAR).</a:t>
            </a:r>
            <a:endParaRPr lang="en-US" sz="1000">
              <a:latin typeface="Arial"/>
            </a:endParaRPr>
          </a:p>
        </p:txBody>
      </p:sp>
      <p:sp>
        <p:nvSpPr>
          <p:cNvPr id="37" name="TextBox 36">
            <a:extLst>
              <a:ext uri="{FF2B5EF4-FFF2-40B4-BE49-F238E27FC236}">
                <a16:creationId xmlns:a16="http://schemas.microsoft.com/office/drawing/2014/main" id="{4E903B71-0370-035D-4191-4DE4789BA1DB}"/>
              </a:ext>
            </a:extLst>
          </p:cNvPr>
          <p:cNvSpPr txBox="1"/>
          <p:nvPr/>
        </p:nvSpPr>
        <p:spPr>
          <a:xfrm>
            <a:off x="2628900" y="5911677"/>
            <a:ext cx="1900990" cy="397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a:r>
              <a:rPr lang="en-US" sz="1000">
                <a:latin typeface="Arial"/>
                <a:cs typeface="Segoe UI"/>
              </a:rPr>
              <a:t>​</a:t>
            </a:r>
            <a:endParaRPr lang="en-US" sz="1000">
              <a:solidFill>
                <a:srgbClr val="000000"/>
              </a:solidFill>
              <a:latin typeface="Arial"/>
              <a:cs typeface="Segoe UI"/>
            </a:endParaRPr>
          </a:p>
          <a:p>
            <a:pPr algn="l" rtl="0">
              <a:lnSpc>
                <a:spcPts val="1125"/>
              </a:lnSpc>
            </a:pPr>
            <a:r>
              <a:rPr lang="en-US" sz="1000" u="sng">
                <a:solidFill>
                  <a:srgbClr val="0000FF"/>
                </a:solidFill>
                <a:latin typeface="Arial"/>
                <a:cs typeface="Segoe UI"/>
                <a:hlinkClick r:id="rId14">
                  <a:extLst>
                    <a:ext uri="{A12FA001-AC4F-418D-AE19-62706E023703}">
                      <ahyp:hlinkClr xmlns:ahyp="http://schemas.microsoft.com/office/drawing/2018/hyperlinkcolor" val="tx"/>
                    </a:ext>
                  </a:extLst>
                </a:hlinkClick>
              </a:rPr>
              <a:t>AMSPAR - Level 5 Courses</a:t>
            </a:r>
          </a:p>
        </p:txBody>
      </p:sp>
      <p:sp>
        <p:nvSpPr>
          <p:cNvPr id="41" name="TextBox 40">
            <a:extLst>
              <a:ext uri="{FF2B5EF4-FFF2-40B4-BE49-F238E27FC236}">
                <a16:creationId xmlns:a16="http://schemas.microsoft.com/office/drawing/2014/main" id="{E2523E70-42F9-A9B9-B7D2-B090D558F088}"/>
              </a:ext>
            </a:extLst>
          </p:cNvPr>
          <p:cNvSpPr txBox="1"/>
          <p:nvPr/>
        </p:nvSpPr>
        <p:spPr>
          <a:xfrm>
            <a:off x="2615111" y="6253989"/>
            <a:ext cx="232747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u="sng">
                <a:solidFill>
                  <a:srgbClr val="0000FF"/>
                </a:solidFill>
                <a:latin typeface="Arial"/>
                <a:cs typeface="Segoe UI"/>
                <a:hlinkClick r:id="rId15"/>
              </a:rPr>
              <a:t>Telephone Triage for Receptionists - Practice Index Training</a:t>
            </a:r>
            <a:endParaRPr lang="en-GB" sz="1000"/>
          </a:p>
        </p:txBody>
      </p:sp>
      <p:sp>
        <p:nvSpPr>
          <p:cNvPr id="12" name="object 17">
            <a:extLst>
              <a:ext uri="{FF2B5EF4-FFF2-40B4-BE49-F238E27FC236}">
                <a16:creationId xmlns:a16="http://schemas.microsoft.com/office/drawing/2014/main" id="{A082829C-632B-52AE-27C1-95D4D2D28626}"/>
              </a:ext>
            </a:extLst>
          </p:cNvPr>
          <p:cNvSpPr txBox="1"/>
          <p:nvPr/>
        </p:nvSpPr>
        <p:spPr>
          <a:xfrm>
            <a:off x="5387528" y="5911677"/>
            <a:ext cx="1477010" cy="166712"/>
          </a:xfrm>
          <a:prstGeom prst="rect">
            <a:avLst/>
          </a:prstGeom>
        </p:spPr>
        <p:txBody>
          <a:bodyPr vert="horz" wrap="square" lIns="0" tIns="12700" rIns="0" bIns="0" rtlCol="0" anchor="t">
            <a:spAutoFit/>
          </a:bodyPr>
          <a:lstStyle>
            <a:defPPr>
              <a:defRPr kern="0"/>
            </a:defPPr>
          </a:lstStyle>
          <a:p>
            <a:pPr marL="12700">
              <a:lnSpc>
                <a:spcPct val="100000"/>
              </a:lnSpc>
              <a:spcBef>
                <a:spcPts val="100"/>
              </a:spcBef>
            </a:pPr>
            <a:r>
              <a:rPr lang="en-GB" sz="1000" u="sng">
                <a:solidFill>
                  <a:srgbClr val="0000FF"/>
                </a:solidFill>
                <a:uFill>
                  <a:solidFill>
                    <a:srgbClr val="1F5AA4"/>
                  </a:solidFill>
                </a:uFill>
                <a:latin typeface="Arial"/>
                <a:cs typeface="Arial"/>
                <a:hlinkClick r:id="rId16">
                  <a:extLst>
                    <a:ext uri="{A12FA001-AC4F-418D-AE19-62706E023703}">
                      <ahyp:hlinkClr xmlns:ahyp="http://schemas.microsoft.com/office/drawing/2018/hyperlinkcolor" val="tx"/>
                    </a:ext>
                  </a:extLst>
                </a:hlinkClick>
              </a:rPr>
              <a:t>PMA</a:t>
            </a:r>
            <a:r>
              <a:rPr lang="en-GB" sz="1000" u="sng" spc="-30">
                <a:solidFill>
                  <a:srgbClr val="0000FF"/>
                </a:solidFill>
                <a:uFill>
                  <a:solidFill>
                    <a:srgbClr val="1F5AA4"/>
                  </a:solidFill>
                </a:uFill>
                <a:latin typeface="Arial"/>
                <a:cs typeface="Arial"/>
                <a:hlinkClick r:id="rId16">
                  <a:extLst>
                    <a:ext uri="{A12FA001-AC4F-418D-AE19-62706E023703}">
                      <ahyp:hlinkClr xmlns:ahyp="http://schemas.microsoft.com/office/drawing/2018/hyperlinkcolor" val="tx"/>
                    </a:ext>
                  </a:extLst>
                </a:hlinkClick>
              </a:rPr>
              <a:t> </a:t>
            </a:r>
            <a:r>
              <a:rPr lang="en-GB" sz="1000" u="sng">
                <a:solidFill>
                  <a:srgbClr val="0000FF"/>
                </a:solidFill>
                <a:uFill>
                  <a:solidFill>
                    <a:srgbClr val="1F5AA4"/>
                  </a:solidFill>
                </a:uFill>
                <a:latin typeface="Arial"/>
                <a:cs typeface="Arial"/>
                <a:hlinkClick r:id="rId16">
                  <a:extLst>
                    <a:ext uri="{A12FA001-AC4F-418D-AE19-62706E023703}">
                      <ahyp:hlinkClr xmlns:ahyp="http://schemas.microsoft.com/office/drawing/2018/hyperlinkcolor" val="tx"/>
                    </a:ext>
                  </a:extLst>
                </a:hlinkClick>
              </a:rPr>
              <a:t>Innovative</a:t>
            </a:r>
            <a:r>
              <a:rPr lang="en-GB" sz="1000" u="sng" spc="-35">
                <a:solidFill>
                  <a:srgbClr val="0000FF"/>
                </a:solidFill>
                <a:uFill>
                  <a:solidFill>
                    <a:srgbClr val="1F5AA4"/>
                  </a:solidFill>
                </a:uFill>
                <a:latin typeface="Arial"/>
                <a:cs typeface="Arial"/>
                <a:hlinkClick r:id="rId16">
                  <a:extLst>
                    <a:ext uri="{A12FA001-AC4F-418D-AE19-62706E023703}">
                      <ahyp:hlinkClr xmlns:ahyp="http://schemas.microsoft.com/office/drawing/2018/hyperlinkcolor" val="tx"/>
                    </a:ext>
                  </a:extLst>
                </a:hlinkClick>
              </a:rPr>
              <a:t> </a:t>
            </a:r>
            <a:r>
              <a:rPr lang="en-GB" sz="1000" u="sng" spc="-10">
                <a:solidFill>
                  <a:srgbClr val="0000FF"/>
                </a:solidFill>
                <a:uFill>
                  <a:solidFill>
                    <a:srgbClr val="1F5AA4"/>
                  </a:solidFill>
                </a:uFill>
                <a:latin typeface="Arial"/>
                <a:cs typeface="Arial"/>
                <a:hlinkClick r:id="rId16">
                  <a:extLst>
                    <a:ext uri="{A12FA001-AC4F-418D-AE19-62706E023703}">
                      <ahyp:hlinkClr xmlns:ahyp="http://schemas.microsoft.com/office/drawing/2018/hyperlinkcolor" val="tx"/>
                    </a:ext>
                  </a:extLst>
                </a:hlinkClick>
              </a:rPr>
              <a:t>Leader</a:t>
            </a:r>
            <a:endParaRPr lang="en-GB" sz="1000">
              <a:solidFill>
                <a:srgbClr val="0000FF"/>
              </a:solidFill>
              <a:latin typeface="Arial"/>
              <a:cs typeface="Arial"/>
              <a:hlinkClick r:id="" action="ppaction://noaction">
                <a:extLst>
                  <a:ext uri="{A12FA001-AC4F-418D-AE19-62706E023703}">
                    <ahyp:hlinkClr xmlns:ahyp="http://schemas.microsoft.com/office/drawing/2018/hyperlinkcolor" val="tx"/>
                  </a:ext>
                </a:extLst>
              </a:hlinkClick>
            </a:endParaRPr>
          </a:p>
        </p:txBody>
      </p:sp>
      <p:sp>
        <p:nvSpPr>
          <p:cNvPr id="13" name="TextBox 12">
            <a:extLst>
              <a:ext uri="{FF2B5EF4-FFF2-40B4-BE49-F238E27FC236}">
                <a16:creationId xmlns:a16="http://schemas.microsoft.com/office/drawing/2014/main" id="{793528B1-D678-55A9-8890-CADBBD1CF910}"/>
              </a:ext>
            </a:extLst>
          </p:cNvPr>
          <p:cNvSpPr txBox="1"/>
          <p:nvPr/>
        </p:nvSpPr>
        <p:spPr>
          <a:xfrm>
            <a:off x="5279803" y="6159091"/>
            <a:ext cx="202879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latin typeface="Arial"/>
                <a:cs typeface="Arial"/>
                <a:hlinkClick r:id="rId17"/>
              </a:rPr>
              <a:t>Coaching and Mentoring Teams - Practice Index Training</a:t>
            </a:r>
            <a:endParaRPr lang="en-US" sz="1000">
              <a:solidFill>
                <a:srgbClr val="000000"/>
              </a:solidFill>
              <a:latin typeface="Arial"/>
              <a:cs typeface="Arial"/>
            </a:endParaRPr>
          </a:p>
        </p:txBody>
      </p:sp>
      <p:sp>
        <p:nvSpPr>
          <p:cNvPr id="14" name="Rectangle 13">
            <a:extLst>
              <a:ext uri="{FF2B5EF4-FFF2-40B4-BE49-F238E27FC236}">
                <a16:creationId xmlns:a16="http://schemas.microsoft.com/office/drawing/2014/main" id="{6DED98A3-B3E4-E133-06B3-3B497255F598}"/>
              </a:ext>
            </a:extLst>
          </p:cNvPr>
          <p:cNvSpPr/>
          <p:nvPr/>
        </p:nvSpPr>
        <p:spPr>
          <a:xfrm>
            <a:off x="79418" y="3262615"/>
            <a:ext cx="2250753" cy="334816"/>
          </a:xfrm>
          <a:prstGeom prst="rect">
            <a:avLst/>
          </a:prstGeom>
          <a:solidFill>
            <a:schemeClr val="bg1">
              <a:lumMod val="8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a:solidFill>
                  <a:srgbClr val="BF0378"/>
                </a:solidFill>
                <a:hlinkClick r:id="rId18" action="ppaction://hlinksldjump">
                  <a:extLst>
                    <a:ext uri="{A12FA001-AC4F-418D-AE19-62706E023703}">
                      <ahyp:hlinkClr xmlns:ahyp="http://schemas.microsoft.com/office/drawing/2018/hyperlinkcolor" val="tx"/>
                    </a:ext>
                  </a:extLst>
                </a:hlinkClick>
              </a:rPr>
              <a:t>PCN Manager</a:t>
            </a:r>
            <a:endParaRPr lang="en-GB" sz="1200" b="1">
              <a:solidFill>
                <a:srgbClr val="BF0378"/>
              </a:solidFill>
            </a:endParaRPr>
          </a:p>
        </p:txBody>
      </p:sp>
      <p:sp>
        <p:nvSpPr>
          <p:cNvPr id="21" name="object 19">
            <a:extLst>
              <a:ext uri="{FF2B5EF4-FFF2-40B4-BE49-F238E27FC236}">
                <a16:creationId xmlns:a16="http://schemas.microsoft.com/office/drawing/2014/main" id="{4B4785F7-1AB5-1CB0-FB91-E339F0E04D72}"/>
              </a:ext>
            </a:extLst>
          </p:cNvPr>
          <p:cNvSpPr txBox="1">
            <a:spLocks noGrp="1"/>
          </p:cNvSpPr>
          <p:nvPr>
            <p:ph type="title"/>
          </p:nvPr>
        </p:nvSpPr>
        <p:spPr>
          <a:xfrm>
            <a:off x="8131265" y="101040"/>
            <a:ext cx="3356137" cy="538994"/>
          </a:xfrm>
          <a:prstGeom prst="rect">
            <a:avLst/>
          </a:prstGeom>
        </p:spPr>
        <p:txBody>
          <a:bodyPr vert="horz" wrap="square" lIns="0" tIns="40005" rIns="0" bIns="0" rtlCol="0">
            <a:spAutoFit/>
          </a:bodyPr>
          <a:lstStyle/>
          <a:p>
            <a:pPr marL="12700" marR="5080" indent="191770" algn="r">
              <a:lnSpc>
                <a:spcPct val="90000"/>
              </a:lnSpc>
              <a:spcBef>
                <a:spcPts val="315"/>
              </a:spcBef>
            </a:pPr>
            <a:r>
              <a:rPr lang="en-GB">
                <a:hlinkClick r:id="rId7" action="ppaction://hlinksldjump"/>
              </a:rPr>
              <a:t>Non-Clinical Professionals Career Pathway</a:t>
            </a:r>
            <a:endParaRPr spc="-10"/>
          </a:p>
        </p:txBody>
      </p:sp>
      <p:sp>
        <p:nvSpPr>
          <p:cNvPr id="22" name="TextBox 21">
            <a:extLst>
              <a:ext uri="{FF2B5EF4-FFF2-40B4-BE49-F238E27FC236}">
                <a16:creationId xmlns:a16="http://schemas.microsoft.com/office/drawing/2014/main" id="{CD0BFF46-17B6-3B75-EBAD-5D29CD91DD09}"/>
              </a:ext>
            </a:extLst>
          </p:cNvPr>
          <p:cNvSpPr txBox="1"/>
          <p:nvPr/>
        </p:nvSpPr>
        <p:spPr>
          <a:xfrm>
            <a:off x="7669147" y="2514504"/>
            <a:ext cx="2148016" cy="1182375"/>
          </a:xfrm>
          <a:prstGeom prst="rect">
            <a:avLst/>
          </a:prstGeom>
          <a:noFill/>
        </p:spPr>
        <p:txBody>
          <a:bodyPr wrap="square" lIns="91440" tIns="45720" rIns="91440" bIns="45720" anchor="t">
            <a:spAutoFit/>
          </a:bodyPr>
          <a:lstStyle/>
          <a:p>
            <a:pPr marL="12700" marR="5080" algn="l">
              <a:spcBef>
                <a:spcPts val="105"/>
              </a:spcBef>
            </a:pPr>
            <a:r>
              <a:rPr lang="en-GB" sz="1000">
                <a:solidFill>
                  <a:schemeClr val="tx1"/>
                </a:solidFill>
                <a:latin typeface="Arial"/>
                <a:cs typeface="Arial"/>
              </a:rPr>
              <a:t>Should</a:t>
            </a:r>
            <a:r>
              <a:rPr lang="en-GB" sz="1000" spc="-35">
                <a:solidFill>
                  <a:schemeClr val="tx1"/>
                </a:solidFill>
                <a:latin typeface="Arial"/>
                <a:cs typeface="Arial"/>
              </a:rPr>
              <a:t> </a:t>
            </a:r>
            <a:r>
              <a:rPr lang="en-GB" sz="1000">
                <a:solidFill>
                  <a:schemeClr val="tx1"/>
                </a:solidFill>
                <a:latin typeface="Arial"/>
                <a:cs typeface="Arial"/>
              </a:rPr>
              <a:t>have</a:t>
            </a:r>
            <a:r>
              <a:rPr lang="en-GB" sz="1000" spc="-20">
                <a:solidFill>
                  <a:schemeClr val="tx1"/>
                </a:solidFill>
                <a:latin typeface="Arial"/>
                <a:cs typeface="Arial"/>
              </a:rPr>
              <a:t> </a:t>
            </a:r>
            <a:r>
              <a:rPr lang="en-GB" sz="1000">
                <a:solidFill>
                  <a:schemeClr val="tx1"/>
                </a:solidFill>
                <a:latin typeface="Arial"/>
                <a:cs typeface="Arial"/>
              </a:rPr>
              <a:t>access</a:t>
            </a:r>
            <a:r>
              <a:rPr lang="en-GB" sz="1000" spc="-50">
                <a:solidFill>
                  <a:schemeClr val="tx1"/>
                </a:solidFill>
                <a:latin typeface="Arial"/>
                <a:cs typeface="Arial"/>
              </a:rPr>
              <a:t> </a:t>
            </a:r>
            <a:r>
              <a:rPr lang="en-GB" sz="1000">
                <a:solidFill>
                  <a:schemeClr val="tx1"/>
                </a:solidFill>
                <a:latin typeface="Arial"/>
                <a:cs typeface="Arial"/>
              </a:rPr>
              <a:t>to</a:t>
            </a:r>
            <a:r>
              <a:rPr lang="en-GB" sz="1000" spc="-30">
                <a:solidFill>
                  <a:schemeClr val="tx1"/>
                </a:solidFill>
                <a:latin typeface="Arial"/>
                <a:cs typeface="Arial"/>
              </a:rPr>
              <a:t> </a:t>
            </a:r>
            <a:r>
              <a:rPr lang="en-GB" sz="1000" spc="-10">
                <a:solidFill>
                  <a:schemeClr val="tx1"/>
                </a:solidFill>
                <a:latin typeface="Arial"/>
                <a:cs typeface="Arial"/>
              </a:rPr>
              <a:t>monthly </a:t>
            </a:r>
            <a:r>
              <a:rPr lang="en-GB" sz="1000">
                <a:solidFill>
                  <a:schemeClr val="tx1"/>
                </a:solidFill>
                <a:latin typeface="Arial"/>
                <a:cs typeface="Arial"/>
              </a:rPr>
              <a:t>supervision</a:t>
            </a:r>
            <a:r>
              <a:rPr lang="en-GB" sz="1000" spc="-60">
                <a:solidFill>
                  <a:schemeClr val="tx1"/>
                </a:solidFill>
                <a:latin typeface="Arial"/>
                <a:cs typeface="Arial"/>
              </a:rPr>
              <a:t> </a:t>
            </a:r>
            <a:r>
              <a:rPr lang="en-GB" sz="1000">
                <a:solidFill>
                  <a:schemeClr val="tx1"/>
                </a:solidFill>
                <a:latin typeface="Arial"/>
                <a:cs typeface="Arial"/>
              </a:rPr>
              <a:t>from</a:t>
            </a:r>
            <a:r>
              <a:rPr lang="en-GB" sz="1000" spc="-60">
                <a:solidFill>
                  <a:schemeClr val="tx1"/>
                </a:solidFill>
                <a:latin typeface="Arial"/>
                <a:cs typeface="Arial"/>
              </a:rPr>
              <a:t> </a:t>
            </a:r>
            <a:r>
              <a:rPr lang="en-GB" sz="1000">
                <a:solidFill>
                  <a:schemeClr val="tx1"/>
                </a:solidFill>
                <a:latin typeface="Arial"/>
                <a:cs typeface="Arial"/>
              </a:rPr>
              <a:t>a</a:t>
            </a:r>
            <a:r>
              <a:rPr lang="en-GB" sz="1000" spc="-30">
                <a:solidFill>
                  <a:schemeClr val="tx1"/>
                </a:solidFill>
                <a:latin typeface="Arial"/>
                <a:cs typeface="Arial"/>
              </a:rPr>
              <a:t> line manager</a:t>
            </a:r>
            <a:r>
              <a:rPr lang="en-GB" sz="1000" spc="-10">
                <a:solidFill>
                  <a:schemeClr val="tx1"/>
                </a:solidFill>
                <a:latin typeface="Arial"/>
                <a:cs typeface="Arial"/>
              </a:rPr>
              <a:t>.</a:t>
            </a:r>
            <a:r>
              <a:rPr lang="en-GB" sz="1000" spc="-60">
                <a:solidFill>
                  <a:schemeClr val="tx1"/>
                </a:solidFill>
                <a:latin typeface="Arial"/>
                <a:cs typeface="Arial"/>
              </a:rPr>
              <a:t> </a:t>
            </a:r>
            <a:r>
              <a:rPr lang="en-GB" sz="1000">
                <a:solidFill>
                  <a:schemeClr val="tx1"/>
                </a:solidFill>
                <a:latin typeface="Arial"/>
                <a:cs typeface="Arial"/>
              </a:rPr>
              <a:t>Should</a:t>
            </a:r>
            <a:r>
              <a:rPr lang="en-GB" sz="1000" spc="-25">
                <a:solidFill>
                  <a:schemeClr val="tx1"/>
                </a:solidFill>
                <a:latin typeface="Arial"/>
                <a:cs typeface="Arial"/>
              </a:rPr>
              <a:t> </a:t>
            </a:r>
            <a:r>
              <a:rPr lang="en-GB" sz="1000">
                <a:solidFill>
                  <a:schemeClr val="tx1"/>
                </a:solidFill>
                <a:latin typeface="Arial"/>
                <a:cs typeface="Arial"/>
              </a:rPr>
              <a:t>also</a:t>
            </a:r>
            <a:r>
              <a:rPr lang="en-GB" sz="1000" spc="-25">
                <a:solidFill>
                  <a:schemeClr val="tx1"/>
                </a:solidFill>
                <a:latin typeface="Arial"/>
                <a:cs typeface="Arial"/>
              </a:rPr>
              <a:t> </a:t>
            </a:r>
            <a:r>
              <a:rPr lang="en-GB" sz="1000">
                <a:solidFill>
                  <a:schemeClr val="tx1"/>
                </a:solidFill>
                <a:latin typeface="Arial"/>
                <a:cs typeface="Arial"/>
              </a:rPr>
              <a:t>have</a:t>
            </a:r>
            <a:r>
              <a:rPr lang="en-GB" sz="1000" spc="-20">
                <a:solidFill>
                  <a:schemeClr val="tx1"/>
                </a:solidFill>
                <a:latin typeface="Arial"/>
                <a:cs typeface="Arial"/>
              </a:rPr>
              <a:t> </a:t>
            </a:r>
            <a:r>
              <a:rPr lang="en-GB" sz="1000" spc="-25">
                <a:solidFill>
                  <a:schemeClr val="tx1"/>
                </a:solidFill>
                <a:latin typeface="Arial"/>
                <a:cs typeface="Arial"/>
              </a:rPr>
              <a:t>an </a:t>
            </a:r>
            <a:r>
              <a:rPr lang="en-GB" sz="1000">
                <a:solidFill>
                  <a:schemeClr val="tx1"/>
                </a:solidFill>
                <a:latin typeface="Arial"/>
                <a:cs typeface="Arial"/>
              </a:rPr>
              <a:t>appropriate</a:t>
            </a:r>
            <a:r>
              <a:rPr lang="en-GB" sz="1000" spc="-65">
                <a:solidFill>
                  <a:schemeClr val="tx1"/>
                </a:solidFill>
                <a:latin typeface="Arial"/>
                <a:cs typeface="Arial"/>
              </a:rPr>
              <a:t> </a:t>
            </a:r>
            <a:r>
              <a:rPr lang="en-GB" sz="1000">
                <a:solidFill>
                  <a:schemeClr val="tx1"/>
                </a:solidFill>
                <a:latin typeface="Arial"/>
                <a:cs typeface="Arial"/>
              </a:rPr>
              <a:t>named</a:t>
            </a:r>
            <a:r>
              <a:rPr lang="en-GB" sz="1000" spc="-45">
                <a:solidFill>
                  <a:schemeClr val="tx1"/>
                </a:solidFill>
                <a:latin typeface="Arial"/>
                <a:cs typeface="Arial"/>
              </a:rPr>
              <a:t> </a:t>
            </a:r>
            <a:r>
              <a:rPr lang="en-GB" sz="1000">
                <a:solidFill>
                  <a:schemeClr val="tx1"/>
                </a:solidFill>
                <a:latin typeface="Arial"/>
                <a:cs typeface="Arial"/>
              </a:rPr>
              <a:t>individual</a:t>
            </a:r>
            <a:r>
              <a:rPr lang="en-GB" sz="1000" spc="-30">
                <a:solidFill>
                  <a:schemeClr val="tx1"/>
                </a:solidFill>
                <a:latin typeface="Arial"/>
                <a:cs typeface="Arial"/>
              </a:rPr>
              <a:t> </a:t>
            </a:r>
            <a:r>
              <a:rPr lang="en-GB" sz="1000">
                <a:solidFill>
                  <a:schemeClr val="tx1"/>
                </a:solidFill>
                <a:latin typeface="Arial"/>
                <a:cs typeface="Arial"/>
              </a:rPr>
              <a:t>in</a:t>
            </a:r>
            <a:r>
              <a:rPr lang="en-GB" sz="1000" spc="-25">
                <a:solidFill>
                  <a:schemeClr val="tx1"/>
                </a:solidFill>
                <a:latin typeface="Arial"/>
                <a:cs typeface="Arial"/>
              </a:rPr>
              <a:t> the </a:t>
            </a:r>
            <a:r>
              <a:rPr lang="en-GB" sz="1000">
                <a:solidFill>
                  <a:schemeClr val="tx1"/>
                </a:solidFill>
                <a:latin typeface="Arial"/>
                <a:cs typeface="Arial"/>
              </a:rPr>
              <a:t>PCN</a:t>
            </a:r>
            <a:r>
              <a:rPr lang="en-GB" sz="1000" spc="-25">
                <a:solidFill>
                  <a:schemeClr val="tx1"/>
                </a:solidFill>
                <a:latin typeface="Arial"/>
                <a:cs typeface="Arial"/>
              </a:rPr>
              <a:t> </a:t>
            </a:r>
            <a:r>
              <a:rPr lang="en-GB" sz="1000">
                <a:solidFill>
                  <a:schemeClr val="tx1"/>
                </a:solidFill>
                <a:latin typeface="Arial"/>
                <a:cs typeface="Arial"/>
              </a:rPr>
              <a:t>to</a:t>
            </a:r>
            <a:r>
              <a:rPr lang="en-GB" sz="1000" spc="-40">
                <a:solidFill>
                  <a:schemeClr val="tx1"/>
                </a:solidFill>
                <a:latin typeface="Arial"/>
                <a:cs typeface="Arial"/>
              </a:rPr>
              <a:t> </a:t>
            </a:r>
            <a:r>
              <a:rPr lang="en-GB" sz="1000">
                <a:solidFill>
                  <a:schemeClr val="tx1"/>
                </a:solidFill>
                <a:latin typeface="Arial"/>
                <a:cs typeface="Arial"/>
              </a:rPr>
              <a:t>provide</a:t>
            </a:r>
            <a:r>
              <a:rPr lang="en-GB" sz="1000" spc="-25">
                <a:solidFill>
                  <a:schemeClr val="tx1"/>
                </a:solidFill>
                <a:latin typeface="Arial"/>
                <a:cs typeface="Arial"/>
              </a:rPr>
              <a:t> </a:t>
            </a:r>
            <a:r>
              <a:rPr lang="en-GB" sz="1000">
                <a:solidFill>
                  <a:schemeClr val="tx1"/>
                </a:solidFill>
                <a:latin typeface="Arial"/>
                <a:cs typeface="Arial"/>
              </a:rPr>
              <a:t>general</a:t>
            </a:r>
            <a:r>
              <a:rPr lang="en-GB" sz="1000" spc="-55">
                <a:solidFill>
                  <a:schemeClr val="tx1"/>
                </a:solidFill>
                <a:latin typeface="Arial"/>
                <a:cs typeface="Arial"/>
              </a:rPr>
              <a:t> </a:t>
            </a:r>
            <a:r>
              <a:rPr lang="en-GB" sz="1000">
                <a:solidFill>
                  <a:schemeClr val="tx1"/>
                </a:solidFill>
                <a:latin typeface="Arial"/>
                <a:cs typeface="Arial"/>
              </a:rPr>
              <a:t>advice</a:t>
            </a:r>
            <a:r>
              <a:rPr lang="en-GB" sz="1000" spc="-35">
                <a:solidFill>
                  <a:schemeClr val="tx1"/>
                </a:solidFill>
                <a:latin typeface="Arial"/>
                <a:cs typeface="Arial"/>
              </a:rPr>
              <a:t> </a:t>
            </a:r>
            <a:r>
              <a:rPr lang="en-GB" sz="1000" spc="-25">
                <a:solidFill>
                  <a:schemeClr val="tx1"/>
                </a:solidFill>
                <a:latin typeface="Arial"/>
                <a:cs typeface="Arial"/>
              </a:rPr>
              <a:t>and </a:t>
            </a:r>
            <a:r>
              <a:rPr lang="en-GB" sz="1000">
                <a:solidFill>
                  <a:schemeClr val="tx1"/>
                </a:solidFill>
                <a:latin typeface="Arial"/>
                <a:cs typeface="Arial"/>
              </a:rPr>
              <a:t>support</a:t>
            </a:r>
            <a:r>
              <a:rPr lang="en-GB" sz="1000" spc="-35">
                <a:solidFill>
                  <a:schemeClr val="tx1"/>
                </a:solidFill>
                <a:latin typeface="Arial"/>
                <a:cs typeface="Arial"/>
              </a:rPr>
              <a:t> </a:t>
            </a:r>
            <a:r>
              <a:rPr lang="en-GB" sz="1000">
                <a:solidFill>
                  <a:schemeClr val="tx1"/>
                </a:solidFill>
                <a:latin typeface="Arial"/>
                <a:cs typeface="Arial"/>
              </a:rPr>
              <a:t>on</a:t>
            </a:r>
            <a:r>
              <a:rPr lang="en-GB" sz="1000" spc="-15">
                <a:solidFill>
                  <a:schemeClr val="tx1"/>
                </a:solidFill>
                <a:latin typeface="Arial"/>
                <a:cs typeface="Arial"/>
              </a:rPr>
              <a:t> </a:t>
            </a:r>
            <a:r>
              <a:rPr lang="en-GB" sz="1000">
                <a:solidFill>
                  <a:schemeClr val="tx1"/>
                </a:solidFill>
                <a:latin typeface="Arial"/>
                <a:cs typeface="Arial"/>
              </a:rPr>
              <a:t>a</a:t>
            </a:r>
            <a:r>
              <a:rPr lang="en-GB" sz="1000" spc="-5">
                <a:solidFill>
                  <a:schemeClr val="tx1"/>
                </a:solidFill>
                <a:latin typeface="Arial"/>
                <a:cs typeface="Arial"/>
              </a:rPr>
              <a:t> </a:t>
            </a:r>
            <a:r>
              <a:rPr lang="en-GB" sz="1000" spc="-10">
                <a:solidFill>
                  <a:schemeClr val="tx1"/>
                </a:solidFill>
                <a:latin typeface="Arial"/>
                <a:cs typeface="Arial"/>
              </a:rPr>
              <a:t>day-</a:t>
            </a:r>
            <a:r>
              <a:rPr lang="en-GB" sz="1000">
                <a:solidFill>
                  <a:schemeClr val="tx1"/>
                </a:solidFill>
                <a:latin typeface="Arial"/>
                <a:cs typeface="Arial"/>
              </a:rPr>
              <a:t>to-day</a:t>
            </a:r>
            <a:r>
              <a:rPr lang="en-GB" sz="1000" spc="-35">
                <a:solidFill>
                  <a:schemeClr val="tx1"/>
                </a:solidFill>
                <a:latin typeface="Arial"/>
                <a:cs typeface="Arial"/>
              </a:rPr>
              <a:t> </a:t>
            </a:r>
            <a:r>
              <a:rPr lang="en-GB" sz="1000" spc="-10">
                <a:solidFill>
                  <a:schemeClr val="tx1"/>
                </a:solidFill>
                <a:latin typeface="Arial"/>
                <a:cs typeface="Arial"/>
              </a:rPr>
              <a:t>basis.</a:t>
            </a:r>
            <a:endParaRPr lang="en-GB" sz="1000">
              <a:solidFill>
                <a:schemeClr val="tx1"/>
              </a:solidFill>
              <a:latin typeface="Arial"/>
              <a:cs typeface="Arial"/>
            </a:endParaRPr>
          </a:p>
          <a:p>
            <a:pPr marL="12700" marR="5080" algn="l">
              <a:spcBef>
                <a:spcPts val="105"/>
              </a:spcBef>
            </a:pPr>
            <a:endParaRPr lang="en-US" sz="1000" b="1">
              <a:solidFill>
                <a:srgbClr val="FFFFFF"/>
              </a:solidFill>
            </a:endParaRPr>
          </a:p>
        </p:txBody>
      </p:sp>
      <p:sp>
        <p:nvSpPr>
          <p:cNvPr id="23" name="Call-out: Down Arrow 22">
            <a:extLst>
              <a:ext uri="{FF2B5EF4-FFF2-40B4-BE49-F238E27FC236}">
                <a16:creationId xmlns:a16="http://schemas.microsoft.com/office/drawing/2014/main" id="{DFB13DCE-95BD-160D-6F12-B270F46E6063}"/>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56889" y="1953513"/>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3" name="object 3"/>
          <p:cNvSpPr/>
          <p:nvPr/>
        </p:nvSpPr>
        <p:spPr>
          <a:xfrm>
            <a:off x="2633472" y="2572511"/>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4" name="object 4"/>
          <p:cNvSpPr txBox="1"/>
          <p:nvPr/>
        </p:nvSpPr>
        <p:spPr>
          <a:xfrm>
            <a:off x="5502909" y="1953513"/>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 name="object 5"/>
          <p:cNvSpPr txBox="1"/>
          <p:nvPr/>
        </p:nvSpPr>
        <p:spPr>
          <a:xfrm>
            <a:off x="7871795" y="1946801"/>
            <a:ext cx="2120900" cy="444352"/>
          </a:xfrm>
          <a:prstGeom prst="rect">
            <a:avLst/>
          </a:prstGeom>
        </p:spPr>
        <p:txBody>
          <a:bodyPr vert="horz" wrap="square" lIns="0" tIns="13335" rIns="0" bIns="0" rtlCol="0">
            <a:spAutoFit/>
          </a:bodyPr>
          <a:lstStyle/>
          <a:p>
            <a:pPr marL="12700" marR="5080" indent="-1270" algn="ctr">
              <a:lnSpc>
                <a:spcPct val="100000"/>
              </a:lnSpc>
              <a:spcBef>
                <a:spcPts val="105"/>
              </a:spcBef>
            </a:pPr>
            <a:r>
              <a:rPr lang="en-GB" sz="1400" spc="-10">
                <a:solidFill>
                  <a:srgbClr val="202C3A"/>
                </a:solidFill>
                <a:latin typeface="Arial Black"/>
                <a:cs typeface="Arial Black"/>
              </a:rPr>
              <a:t>S</a:t>
            </a:r>
            <a:r>
              <a:rPr sz="1400" spc="-10" err="1">
                <a:solidFill>
                  <a:srgbClr val="202C3A"/>
                </a:solidFill>
                <a:latin typeface="Arial Black"/>
                <a:cs typeface="Arial Black"/>
              </a:rPr>
              <a:t>upervision</a:t>
            </a:r>
            <a:r>
              <a:rPr sz="1400" spc="-10">
                <a:solidFill>
                  <a:srgbClr val="202C3A"/>
                </a:solidFill>
                <a:latin typeface="Arial Black"/>
                <a:cs typeface="Arial Black"/>
              </a:rPr>
              <a:t> requirements</a:t>
            </a:r>
            <a:endParaRPr sz="1400">
              <a:latin typeface="Arial Black"/>
              <a:cs typeface="Arial Black"/>
            </a:endParaRPr>
          </a:p>
        </p:txBody>
      </p:sp>
      <p:pic>
        <p:nvPicPr>
          <p:cNvPr id="8" name="object 8"/>
          <p:cNvPicPr/>
          <p:nvPr/>
        </p:nvPicPr>
        <p:blipFill>
          <a:blip r:embed="rId3" cstate="print"/>
          <a:stretch>
            <a:fillRect/>
          </a:stretch>
        </p:blipFill>
        <p:spPr>
          <a:xfrm>
            <a:off x="5789676" y="1147572"/>
            <a:ext cx="722376" cy="720851"/>
          </a:xfrm>
          <a:prstGeom prst="rect">
            <a:avLst/>
          </a:prstGeom>
        </p:spPr>
      </p:pic>
      <p:pic>
        <p:nvPicPr>
          <p:cNvPr id="9" name="object 9"/>
          <p:cNvPicPr/>
          <p:nvPr/>
        </p:nvPicPr>
        <p:blipFill>
          <a:blip r:embed="rId4" cstate="print"/>
          <a:stretch>
            <a:fillRect/>
          </a:stretch>
        </p:blipFill>
        <p:spPr>
          <a:xfrm>
            <a:off x="3433571" y="1211580"/>
            <a:ext cx="720851" cy="719327"/>
          </a:xfrm>
          <a:prstGeom prst="rect">
            <a:avLst/>
          </a:prstGeom>
        </p:spPr>
      </p:pic>
      <p:pic>
        <p:nvPicPr>
          <p:cNvPr id="10" name="object 10"/>
          <p:cNvPicPr/>
          <p:nvPr/>
        </p:nvPicPr>
        <p:blipFill>
          <a:blip r:embed="rId5" cstate="print"/>
          <a:stretch>
            <a:fillRect/>
          </a:stretch>
        </p:blipFill>
        <p:spPr>
          <a:xfrm>
            <a:off x="10500359" y="1147572"/>
            <a:ext cx="722376" cy="720851"/>
          </a:xfrm>
          <a:prstGeom prst="rect">
            <a:avLst/>
          </a:prstGeom>
        </p:spPr>
      </p:pic>
      <p:pic>
        <p:nvPicPr>
          <p:cNvPr id="11" name="object 11"/>
          <p:cNvPicPr/>
          <p:nvPr/>
        </p:nvPicPr>
        <p:blipFill>
          <a:blip r:embed="rId6" cstate="print"/>
          <a:stretch>
            <a:fillRect/>
          </a:stretch>
        </p:blipFill>
        <p:spPr>
          <a:xfrm>
            <a:off x="8497189" y="1147572"/>
            <a:ext cx="720851" cy="720851"/>
          </a:xfrm>
          <a:prstGeom prst="rect">
            <a:avLst/>
          </a:prstGeom>
        </p:spPr>
      </p:pic>
      <p:sp>
        <p:nvSpPr>
          <p:cNvPr id="15" name="object 15"/>
          <p:cNvSpPr txBox="1"/>
          <p:nvPr/>
        </p:nvSpPr>
        <p:spPr>
          <a:xfrm>
            <a:off x="5607213" y="4436914"/>
            <a:ext cx="2070100" cy="628377"/>
          </a:xfrm>
          <a:prstGeom prst="rect">
            <a:avLst/>
          </a:prstGeom>
        </p:spPr>
        <p:txBody>
          <a:bodyPr vert="horz" wrap="square" lIns="0" tIns="12700" rIns="0" bIns="0" rtlCol="0" anchor="t">
            <a:spAutoFit/>
          </a:bodyPr>
          <a:lstStyle/>
          <a:p>
            <a:pPr marL="12700" marR="5080" indent="635" algn="l">
              <a:lnSpc>
                <a:spcPct val="100000"/>
              </a:lnSpc>
              <a:spcBef>
                <a:spcPts val="100"/>
              </a:spcBef>
            </a:pP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PMA</a:t>
            </a:r>
            <a:r>
              <a:rPr sz="1000" u="sng" spc="-8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Senior</a:t>
            </a:r>
            <a:r>
              <a:rPr sz="1000" u="sng" spc="-35">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Leader</a:t>
            </a:r>
            <a:r>
              <a:rPr sz="1000" u="sng" spc="-3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spc="-5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a:t>
            </a:r>
            <a:r>
              <a:rPr sz="1000" spc="-50">
                <a:solidFill>
                  <a:srgbClr val="0000FF"/>
                </a:solidFill>
                <a:latin typeface="Arial"/>
                <a:cs typeface="Arial"/>
              </a:rPr>
              <a:t> </a:t>
            </a:r>
            <a:r>
              <a:rPr sz="1000" u="sng" spc="-1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Incorporating</a:t>
            </a:r>
            <a:r>
              <a:rPr sz="1000" u="sng" spc="-5">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the</a:t>
            </a:r>
            <a:r>
              <a:rPr sz="1000" u="sng" spc="35">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spc="-1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Senior</a:t>
            </a:r>
            <a:r>
              <a:rPr sz="1000" spc="-10">
                <a:solidFill>
                  <a:srgbClr val="0000FF"/>
                </a:solidFill>
                <a:latin typeface="Arial"/>
                <a:cs typeface="Arial"/>
              </a:rPr>
              <a:t> </a:t>
            </a: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Leader</a:t>
            </a:r>
            <a:r>
              <a:rPr sz="1000" u="sng" spc="-5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Level</a:t>
            </a:r>
            <a:r>
              <a:rPr sz="1000" u="sng" spc="-25">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7</a:t>
            </a:r>
            <a:r>
              <a:rPr sz="1000" u="sng" spc="-8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spc="-1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Apprenticeship</a:t>
            </a:r>
            <a:r>
              <a:rPr sz="1000" spc="-10">
                <a:solidFill>
                  <a:srgbClr val="0000FF"/>
                </a:solidFill>
                <a:latin typeface="Arial"/>
                <a:cs typeface="Arial"/>
              </a:rPr>
              <a:t> </a:t>
            </a: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Standard</a:t>
            </a:r>
            <a:r>
              <a:rPr sz="1000" u="sng" spc="-35">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a:t>
            </a:r>
            <a:r>
              <a:rPr sz="1000" u="sng" spc="15">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PMA</a:t>
            </a:r>
            <a:r>
              <a:rPr sz="1000" u="sng" spc="-55">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spc="-1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(pma-uk.org)</a:t>
            </a:r>
            <a:endParaRPr lang="en-US" sz="1000">
              <a:solidFill>
                <a:srgbClr val="0000FF"/>
              </a:solidFill>
              <a:latin typeface="Arial"/>
              <a:cs typeface="Arial"/>
            </a:endParaRPr>
          </a:p>
        </p:txBody>
      </p:sp>
      <p:sp>
        <p:nvSpPr>
          <p:cNvPr id="27" name="object 27"/>
          <p:cNvSpPr txBox="1"/>
          <p:nvPr/>
        </p:nvSpPr>
        <p:spPr>
          <a:xfrm>
            <a:off x="2473198" y="395731"/>
            <a:ext cx="6870827" cy="1084271"/>
          </a:xfrm>
          <a:prstGeom prst="rect">
            <a:avLst/>
          </a:prstGeom>
        </p:spPr>
        <p:txBody>
          <a:bodyPr vert="horz" wrap="square" lIns="0" tIns="12065" rIns="0" bIns="0" rtlCol="0" anchor="t">
            <a:spAutoFit/>
          </a:bodyPr>
          <a:lstStyle/>
          <a:p>
            <a:pPr marL="12700">
              <a:lnSpc>
                <a:spcPct val="100000"/>
              </a:lnSpc>
              <a:spcBef>
                <a:spcPts val="95"/>
              </a:spcBef>
            </a:pPr>
            <a:r>
              <a:rPr sz="2400" dirty="0">
                <a:solidFill>
                  <a:srgbClr val="0070C0"/>
                </a:solidFill>
                <a:latin typeface="Arial Black"/>
                <a:cs typeface="Arial Black"/>
              </a:rPr>
              <a:t>PCN</a:t>
            </a:r>
            <a:r>
              <a:rPr sz="2400" spc="-35" dirty="0">
                <a:solidFill>
                  <a:srgbClr val="0070C0"/>
                </a:solidFill>
                <a:latin typeface="Arial Black"/>
                <a:cs typeface="Arial Black"/>
              </a:rPr>
              <a:t> </a:t>
            </a:r>
            <a:r>
              <a:rPr lang="en-GB" sz="2400" spc="-10" dirty="0">
                <a:solidFill>
                  <a:srgbClr val="0070C0"/>
                </a:solidFill>
                <a:latin typeface="Arial Black"/>
                <a:cs typeface="Arial Black"/>
              </a:rPr>
              <a:t>Manager</a:t>
            </a:r>
          </a:p>
          <a:p>
            <a:pPr marL="12700" algn="l">
              <a:spcBef>
                <a:spcPts val="95"/>
              </a:spcBef>
            </a:pPr>
            <a:r>
              <a:rPr lang="en-GB" sz="2400" b="1" dirty="0">
                <a:solidFill>
                  <a:srgbClr val="202C3A"/>
                </a:solidFill>
              </a:rPr>
              <a:t>Find</a:t>
            </a:r>
            <a:r>
              <a:rPr lang="en-GB" sz="2400" b="1" spc="-25" dirty="0">
                <a:solidFill>
                  <a:srgbClr val="202C3A"/>
                </a:solidFill>
              </a:rPr>
              <a:t> </a:t>
            </a:r>
            <a:r>
              <a:rPr lang="en-GB" sz="2400" b="1" dirty="0">
                <a:solidFill>
                  <a:srgbClr val="202C3A"/>
                </a:solidFill>
              </a:rPr>
              <a:t>out</a:t>
            </a:r>
            <a:r>
              <a:rPr lang="en-GB" sz="2400" b="1" spc="-20" dirty="0">
                <a:solidFill>
                  <a:srgbClr val="202C3A"/>
                </a:solidFill>
              </a:rPr>
              <a:t> </a:t>
            </a:r>
            <a:r>
              <a:rPr lang="en-GB" sz="2400" b="1" dirty="0">
                <a:solidFill>
                  <a:srgbClr val="202C3A"/>
                </a:solidFill>
              </a:rPr>
              <a:t>more</a:t>
            </a:r>
            <a:r>
              <a:rPr lang="en-GB" sz="2400" b="1" spc="-30" dirty="0">
                <a:solidFill>
                  <a:srgbClr val="202C3A"/>
                </a:solidFill>
              </a:rPr>
              <a:t> about </a:t>
            </a:r>
            <a:r>
              <a:rPr lang="en-GB" sz="2400" b="1" u="sng" dirty="0">
                <a:solidFill>
                  <a:srgbClr val="291EFF"/>
                </a:solidFill>
                <a:uFill>
                  <a:solidFill>
                    <a:srgbClr val="1F5AA4"/>
                  </a:solidFill>
                </a:uFill>
                <a:latin typeface="Arial"/>
                <a:cs typeface="Arial"/>
                <a:hlinkClick r:id="rId8" action="ppaction://hlinksldjump"/>
              </a:rPr>
              <a:t>primary</a:t>
            </a:r>
            <a:r>
              <a:rPr lang="en-GB" sz="2400" b="1" u="sng" spc="-20" dirty="0">
                <a:solidFill>
                  <a:srgbClr val="291EFF"/>
                </a:solidFill>
                <a:uFill>
                  <a:solidFill>
                    <a:srgbClr val="1F5AA4"/>
                  </a:solidFill>
                </a:uFill>
                <a:latin typeface="Arial"/>
                <a:cs typeface="Arial"/>
                <a:hlinkClick r:id="rId8" action="ppaction://hlinksldjump"/>
              </a:rPr>
              <a:t> </a:t>
            </a:r>
            <a:r>
              <a:rPr lang="en-GB" sz="2400" b="1" u="sng" dirty="0">
                <a:solidFill>
                  <a:srgbClr val="291EFF"/>
                </a:solidFill>
                <a:uFill>
                  <a:solidFill>
                    <a:srgbClr val="1F5AA4"/>
                  </a:solidFill>
                </a:uFill>
                <a:latin typeface="Arial"/>
                <a:cs typeface="Arial"/>
                <a:hlinkClick r:id="rId8" action="ppaction://hlinksldjump"/>
              </a:rPr>
              <a:t>care</a:t>
            </a:r>
            <a:r>
              <a:rPr lang="en-GB" sz="2400" b="1" u="sng" spc="-45" dirty="0">
                <a:solidFill>
                  <a:srgbClr val="291EFF"/>
                </a:solidFill>
                <a:uFill>
                  <a:solidFill>
                    <a:srgbClr val="1F5AA4"/>
                  </a:solidFill>
                </a:uFill>
                <a:latin typeface="Arial"/>
                <a:cs typeface="Arial"/>
                <a:hlinkClick r:id="rId8" action="ppaction://hlinksldjump"/>
              </a:rPr>
              <a:t> </a:t>
            </a:r>
            <a:r>
              <a:rPr lang="en-GB" sz="2400" b="1" u="sng" spc="-10" dirty="0">
                <a:solidFill>
                  <a:srgbClr val="291EFF"/>
                </a:solidFill>
                <a:uFill>
                  <a:solidFill>
                    <a:srgbClr val="1F5AA4"/>
                  </a:solidFill>
                </a:uFill>
                <a:latin typeface="Arial"/>
                <a:cs typeface="Arial"/>
                <a:hlinkClick r:id="rId8" action="ppaction://hlinksldjump"/>
              </a:rPr>
              <a:t>roles</a:t>
            </a:r>
            <a:endParaRPr lang="en-US" sz="2400" b="1" dirty="0">
              <a:solidFill>
                <a:srgbClr val="0070C0"/>
              </a:solidFill>
              <a:latin typeface="Arial Black"/>
              <a:cs typeface="Arial Black"/>
            </a:endParaRPr>
          </a:p>
          <a:p>
            <a:pPr marL="12700">
              <a:lnSpc>
                <a:spcPct val="100000"/>
              </a:lnSpc>
              <a:spcBef>
                <a:spcPts val="95"/>
              </a:spcBef>
            </a:pPr>
            <a:endParaRPr lang="en-US" sz="2000" dirty="0">
              <a:solidFill>
                <a:srgbClr val="0070C0"/>
              </a:solidFill>
              <a:latin typeface="Arial Black"/>
              <a:cs typeface="Arial Black"/>
            </a:endParaRPr>
          </a:p>
        </p:txBody>
      </p:sp>
      <p:sp>
        <p:nvSpPr>
          <p:cNvPr id="32" name="object 32"/>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pic>
        <p:nvPicPr>
          <p:cNvPr id="29" name="Picture 28" descr="A logo with colorful people&#10;&#10;Description automatically generated">
            <a:extLst>
              <a:ext uri="{FF2B5EF4-FFF2-40B4-BE49-F238E27FC236}">
                <a16:creationId xmlns:a16="http://schemas.microsoft.com/office/drawing/2014/main" id="{7917C34D-977B-AA19-A3FA-6E3322ACEC97}"/>
              </a:ext>
            </a:extLst>
          </p:cNvPr>
          <p:cNvPicPr>
            <a:picLocks noChangeAspect="1"/>
          </p:cNvPicPr>
          <p:nvPr/>
        </p:nvPicPr>
        <p:blipFill>
          <a:blip r:embed="rId9"/>
          <a:stretch>
            <a:fillRect/>
          </a:stretch>
        </p:blipFill>
        <p:spPr>
          <a:xfrm>
            <a:off x="-1" y="-344"/>
            <a:ext cx="2259329" cy="1158669"/>
          </a:xfrm>
          <a:prstGeom prst="rect">
            <a:avLst/>
          </a:prstGeom>
          <a:ln>
            <a:noFill/>
          </a:ln>
        </p:spPr>
      </p:pic>
      <p:sp>
        <p:nvSpPr>
          <p:cNvPr id="7" name="TextBox 6">
            <a:extLst>
              <a:ext uri="{FF2B5EF4-FFF2-40B4-BE49-F238E27FC236}">
                <a16:creationId xmlns:a16="http://schemas.microsoft.com/office/drawing/2014/main" id="{D7F24612-2F0B-F54B-7D7A-156564F742D1}"/>
              </a:ext>
            </a:extLst>
          </p:cNvPr>
          <p:cNvSpPr txBox="1"/>
          <p:nvPr/>
        </p:nvSpPr>
        <p:spPr>
          <a:xfrm>
            <a:off x="2633472" y="2525190"/>
            <a:ext cx="245196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dirty="0">
                <a:solidFill>
                  <a:schemeClr val="tx1"/>
                </a:solidFill>
                <a:highlight>
                  <a:srgbClr val="FFFFFF"/>
                </a:highlight>
                <a:latin typeface="Arial"/>
                <a:cs typeface="Poppins"/>
              </a:rPr>
              <a:t>This lead at PCN Level, you would typically be an experienced manager, bringing both day-to-day management skills and a strategic perspective. Qualifications and experience required will vary, but a management qualification is desirable, and a proven history of motivating and managing people.</a:t>
            </a:r>
            <a:endParaRPr lang="en-US" sz="1000" dirty="0">
              <a:solidFill>
                <a:schemeClr val="tx1"/>
              </a:solidFill>
              <a:latin typeface="Arial"/>
              <a:cs typeface="Arial"/>
            </a:endParaRPr>
          </a:p>
        </p:txBody>
      </p:sp>
      <p:sp>
        <p:nvSpPr>
          <p:cNvPr id="34" name="TextBox 33">
            <a:extLst>
              <a:ext uri="{FF2B5EF4-FFF2-40B4-BE49-F238E27FC236}">
                <a16:creationId xmlns:a16="http://schemas.microsoft.com/office/drawing/2014/main" id="{2DBB9DC4-3EDB-9478-3D4C-83DA21A2905E}"/>
              </a:ext>
            </a:extLst>
          </p:cNvPr>
          <p:cNvSpPr txBox="1"/>
          <p:nvPr/>
        </p:nvSpPr>
        <p:spPr>
          <a:xfrm>
            <a:off x="9980548" y="2551325"/>
            <a:ext cx="2071437" cy="24006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lgn="l">
              <a:buFont typeface="Arial" panose="020B0604020202020204" pitchFamily="34" charset="0"/>
              <a:buChar char="•"/>
            </a:pPr>
            <a:r>
              <a:rPr lang="en-US" sz="1000">
                <a:solidFill>
                  <a:schemeClr val="tx1"/>
                </a:solidFill>
                <a:highlight>
                  <a:srgbClr val="FFFFFF"/>
                </a:highlight>
                <a:latin typeface="Arial"/>
                <a:cs typeface="Arial"/>
              </a:rPr>
              <a:t>Developing and implementing a management plan for their Primary Care Network</a:t>
            </a:r>
          </a:p>
          <a:p>
            <a:pPr algn="l"/>
            <a:r>
              <a:rPr lang="en-US" sz="1000">
                <a:solidFill>
                  <a:schemeClr val="tx1"/>
                </a:solidFill>
                <a:highlight>
                  <a:srgbClr val="FFFFFF"/>
                </a:highlight>
                <a:latin typeface="Arial"/>
                <a:cs typeface="Arial"/>
              </a:rPr>
              <a:t>     leading, managing, and      </a:t>
            </a:r>
          </a:p>
          <a:p>
            <a:pPr algn="l"/>
            <a:r>
              <a:rPr lang="en-US" sz="1000">
                <a:solidFill>
                  <a:schemeClr val="tx1"/>
                </a:solidFill>
                <a:highlight>
                  <a:srgbClr val="FFFFFF"/>
                </a:highlight>
                <a:latin typeface="Arial"/>
                <a:cs typeface="Arial"/>
              </a:rPr>
              <a:t>     coordinating a team of primary</a:t>
            </a:r>
          </a:p>
          <a:p>
            <a:pPr algn="l"/>
            <a:r>
              <a:rPr lang="en-US" sz="1000">
                <a:solidFill>
                  <a:schemeClr val="tx1"/>
                </a:solidFill>
                <a:highlight>
                  <a:srgbClr val="FFFFFF"/>
                </a:highlight>
                <a:latin typeface="Arial"/>
                <a:cs typeface="Arial"/>
              </a:rPr>
              <a:t>     care professionals</a:t>
            </a:r>
          </a:p>
          <a:p>
            <a:pPr marL="171450" indent="-171450" algn="l">
              <a:buFont typeface="Arial" panose="020B0604020202020204" pitchFamily="34" charset="0"/>
              <a:buChar char="•"/>
            </a:pPr>
            <a:r>
              <a:rPr lang="en-US" sz="1000">
                <a:solidFill>
                  <a:schemeClr val="tx1"/>
                </a:solidFill>
                <a:highlight>
                  <a:srgbClr val="FFFFFF"/>
                </a:highlight>
                <a:latin typeface="Arial"/>
                <a:cs typeface="Arial"/>
              </a:rPr>
              <a:t>Objectively evaluating the performance of the Primary Care Network</a:t>
            </a:r>
          </a:p>
          <a:p>
            <a:pPr marL="171450" indent="-171450" algn="l">
              <a:buFont typeface="Arial" panose="020B0604020202020204" pitchFamily="34" charset="0"/>
              <a:buChar char="•"/>
            </a:pPr>
            <a:r>
              <a:rPr lang="en-US" sz="1000">
                <a:solidFill>
                  <a:schemeClr val="tx1"/>
                </a:solidFill>
                <a:highlight>
                  <a:srgbClr val="FFFFFF"/>
                </a:highlight>
                <a:latin typeface="Arial"/>
                <a:cs typeface="Arial"/>
              </a:rPr>
              <a:t>Developing strategies for optimising and improving the Primary Care Network</a:t>
            </a:r>
          </a:p>
          <a:p>
            <a:pPr marL="171450" indent="-171450" algn="l">
              <a:buFont typeface="Arial" panose="020B0604020202020204" pitchFamily="34" charset="0"/>
              <a:buChar char="•"/>
            </a:pPr>
            <a:r>
              <a:rPr lang="en-US" sz="1000">
                <a:solidFill>
                  <a:schemeClr val="tx1"/>
                </a:solidFill>
                <a:highlight>
                  <a:srgbClr val="FFFFFF"/>
                </a:highlight>
                <a:latin typeface="Arial"/>
                <a:cs typeface="Arial"/>
              </a:rPr>
              <a:t>Building relationships with key stakeholders, such as local commissioners</a:t>
            </a:r>
          </a:p>
        </p:txBody>
      </p:sp>
      <p:sp>
        <p:nvSpPr>
          <p:cNvPr id="35" name="TextBox 34">
            <a:extLst>
              <a:ext uri="{FF2B5EF4-FFF2-40B4-BE49-F238E27FC236}">
                <a16:creationId xmlns:a16="http://schemas.microsoft.com/office/drawing/2014/main" id="{0C24F72F-30C4-59D5-4492-C72FCDF10892}"/>
              </a:ext>
            </a:extLst>
          </p:cNvPr>
          <p:cNvSpPr txBox="1"/>
          <p:nvPr/>
        </p:nvSpPr>
        <p:spPr>
          <a:xfrm>
            <a:off x="2606058" y="3996748"/>
            <a:ext cx="21717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latin typeface="Arial"/>
                <a:cs typeface="Arial"/>
                <a:hlinkClick r:id="rId10"/>
              </a:rPr>
              <a:t>Operational Management Course – CMI Level 5 - INPD </a:t>
            </a:r>
            <a:r>
              <a:rPr lang="en-US" sz="1000" err="1">
                <a:latin typeface="Arial"/>
                <a:cs typeface="Arial"/>
                <a:hlinkClick r:id="rId10"/>
              </a:rPr>
              <a:t>INPD</a:t>
            </a:r>
            <a:endParaRPr lang="en-US" sz="1000">
              <a:latin typeface="Arial"/>
              <a:cs typeface="Arial"/>
            </a:endParaRPr>
          </a:p>
        </p:txBody>
      </p:sp>
      <p:sp>
        <p:nvSpPr>
          <p:cNvPr id="36" name="TextBox 35">
            <a:extLst>
              <a:ext uri="{FF2B5EF4-FFF2-40B4-BE49-F238E27FC236}">
                <a16:creationId xmlns:a16="http://schemas.microsoft.com/office/drawing/2014/main" id="{CAE57406-3B4C-038D-6E9E-472A30946D6E}"/>
              </a:ext>
            </a:extLst>
          </p:cNvPr>
          <p:cNvSpPr txBox="1"/>
          <p:nvPr/>
        </p:nvSpPr>
        <p:spPr>
          <a:xfrm>
            <a:off x="2608071" y="4396858"/>
            <a:ext cx="2513072"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latin typeface="Arial"/>
                <a:cs typeface="Arial"/>
              </a:rPr>
              <a:t>Designed for aspiring and new Practice Managers, this programme covers key areas such as practice finances, HR, CQC compliance, and leadership.</a:t>
            </a:r>
            <a:endParaRPr lang="en-US" sz="1000">
              <a:solidFill>
                <a:srgbClr val="000000"/>
              </a:solidFill>
              <a:latin typeface="Arial"/>
              <a:cs typeface="Arial"/>
            </a:endParaRPr>
          </a:p>
          <a:p>
            <a:pPr algn="l"/>
            <a:r>
              <a:rPr lang="en-US" sz="1000">
                <a:latin typeface="Arial"/>
                <a:cs typeface="Arial"/>
              </a:rPr>
              <a:t>​</a:t>
            </a:r>
            <a:r>
              <a:rPr lang="en-US" sz="1000">
                <a:latin typeface="Arial"/>
                <a:cs typeface="Arial"/>
                <a:hlinkClick r:id="rId11"/>
              </a:rPr>
              <a:t>Primary Care Management Programme - PMA</a:t>
            </a:r>
            <a:endParaRPr lang="en-US" sz="1000">
              <a:latin typeface="Arial"/>
              <a:cs typeface="Arial"/>
            </a:endParaRPr>
          </a:p>
        </p:txBody>
      </p:sp>
      <p:sp>
        <p:nvSpPr>
          <p:cNvPr id="38" name="TextBox 37">
            <a:extLst>
              <a:ext uri="{FF2B5EF4-FFF2-40B4-BE49-F238E27FC236}">
                <a16:creationId xmlns:a16="http://schemas.microsoft.com/office/drawing/2014/main" id="{1022C771-3AAD-1A97-9162-207908B9B799}"/>
              </a:ext>
            </a:extLst>
          </p:cNvPr>
          <p:cNvSpPr txBox="1"/>
          <p:nvPr/>
        </p:nvSpPr>
        <p:spPr>
          <a:xfrm>
            <a:off x="2574798" y="5345292"/>
            <a:ext cx="2272918"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latin typeface="Arial"/>
                <a:cs typeface="Arial"/>
              </a:rPr>
              <a:t>A postgraduate-level diploma aimed at developing skills and competencies needed for managing primary care at scale. </a:t>
            </a:r>
            <a:r>
              <a:rPr lang="en-US" sz="1000">
                <a:latin typeface="Arial"/>
                <a:cs typeface="Arial"/>
                <a:hlinkClick r:id="rId12"/>
              </a:rPr>
              <a:t>Diploma in advanced primary care management | HFMA</a:t>
            </a:r>
            <a:endParaRPr lang="en-US" sz="1000">
              <a:latin typeface="Arial"/>
              <a:cs typeface="Arial"/>
            </a:endParaRPr>
          </a:p>
        </p:txBody>
      </p:sp>
      <p:sp>
        <p:nvSpPr>
          <p:cNvPr id="39" name="TextBox 38">
            <a:extLst>
              <a:ext uri="{FF2B5EF4-FFF2-40B4-BE49-F238E27FC236}">
                <a16:creationId xmlns:a16="http://schemas.microsoft.com/office/drawing/2014/main" id="{C87C2DD1-8573-C3FA-A1EF-78C8CB070D9C}"/>
              </a:ext>
            </a:extLst>
          </p:cNvPr>
          <p:cNvSpPr txBox="1"/>
          <p:nvPr/>
        </p:nvSpPr>
        <p:spPr>
          <a:xfrm>
            <a:off x="5502909" y="5065291"/>
            <a:ext cx="2606174"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latin typeface="Arial"/>
                <a:cs typeface="Arial"/>
                <a:hlinkClick r:id="rId13"/>
              </a:rPr>
              <a:t>Leadership Academy – Better Leaders, Better Care, Brighter Future</a:t>
            </a:r>
            <a:endParaRPr lang="en-US" sz="1000">
              <a:latin typeface="Arial"/>
              <a:cs typeface="Arial"/>
            </a:endParaRPr>
          </a:p>
          <a:p>
            <a:pPr algn="l"/>
            <a:r>
              <a:rPr lang="en-US" sz="1000">
                <a:latin typeface="Arial"/>
                <a:cs typeface="Arial"/>
              </a:rPr>
              <a:t>Offers a range of online modules relevant to primary care management and leadership.</a:t>
            </a:r>
            <a:endParaRPr lang="en-US" sz="1000">
              <a:solidFill>
                <a:srgbClr val="000000"/>
              </a:solidFill>
              <a:latin typeface="Arial"/>
              <a:cs typeface="Arial"/>
            </a:endParaRPr>
          </a:p>
          <a:p>
            <a:pPr algn="l"/>
            <a:r>
              <a:rPr lang="en-US" sz="1000">
                <a:solidFill>
                  <a:srgbClr val="000000"/>
                </a:solidFill>
                <a:latin typeface="Arial"/>
                <a:cs typeface="Arial"/>
              </a:rPr>
              <a:t>Advanced Level in leadership:</a:t>
            </a:r>
          </a:p>
          <a:p>
            <a:pPr algn="l"/>
            <a:r>
              <a:rPr lang="en-US" sz="1000">
                <a:solidFill>
                  <a:srgbClr val="000000"/>
                </a:solidFill>
                <a:latin typeface="Arial"/>
                <a:cs typeface="Arial"/>
                <a:hlinkClick r:id="rId14"/>
              </a:rPr>
              <a:t>Mary Seacole</a:t>
            </a:r>
            <a:r>
              <a:rPr lang="en-US" sz="1000">
                <a:solidFill>
                  <a:srgbClr val="000000"/>
                </a:solidFill>
                <a:latin typeface="Arial"/>
                <a:cs typeface="Arial"/>
              </a:rPr>
              <a:t> </a:t>
            </a:r>
          </a:p>
          <a:p>
            <a:pPr algn="l"/>
            <a:r>
              <a:rPr lang="en-US" sz="1000">
                <a:solidFill>
                  <a:srgbClr val="000000"/>
                </a:solidFill>
                <a:latin typeface="Arial"/>
                <a:cs typeface="Arial"/>
                <a:hlinkClick r:id="rId13"/>
              </a:rPr>
              <a:t>NHS Leadership Academy</a:t>
            </a:r>
            <a:r>
              <a:rPr lang="en-US" sz="1000">
                <a:solidFill>
                  <a:srgbClr val="000000"/>
                </a:solidFill>
                <a:latin typeface="Arial"/>
                <a:cs typeface="Arial"/>
              </a:rPr>
              <a:t>, </a:t>
            </a:r>
          </a:p>
          <a:p>
            <a:pPr algn="l"/>
            <a:r>
              <a:rPr lang="en-US" sz="1000">
                <a:solidFill>
                  <a:srgbClr val="000000"/>
                </a:solidFill>
                <a:latin typeface="Arial"/>
                <a:cs typeface="Arial"/>
                <a:hlinkClick r:id="rId15"/>
              </a:rPr>
              <a:t>Surrey training hub leadership resources</a:t>
            </a:r>
            <a:endParaRPr lang="en-US" sz="1000">
              <a:latin typeface="Arial"/>
              <a:cs typeface="Arial"/>
            </a:endParaRPr>
          </a:p>
        </p:txBody>
      </p:sp>
      <p:sp>
        <p:nvSpPr>
          <p:cNvPr id="40" name="TextBox 39">
            <a:extLst>
              <a:ext uri="{FF2B5EF4-FFF2-40B4-BE49-F238E27FC236}">
                <a16:creationId xmlns:a16="http://schemas.microsoft.com/office/drawing/2014/main" id="{E0C5781B-7534-6EBD-E2D8-B1E6AFA8372F}"/>
              </a:ext>
            </a:extLst>
          </p:cNvPr>
          <p:cNvSpPr txBox="1"/>
          <p:nvPr/>
        </p:nvSpPr>
        <p:spPr>
          <a:xfrm>
            <a:off x="5502909" y="2525190"/>
            <a:ext cx="2442889"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latin typeface="Arial"/>
                <a:cs typeface="Arial"/>
              </a:rPr>
              <a:t>The IGPM has been created to support the development and career progression of the General Practice Management community and to provide a governing body through which managers can become accredited and fully recognised as a distinct profession.</a:t>
            </a:r>
          </a:p>
          <a:p>
            <a:pPr algn="l"/>
            <a:r>
              <a:rPr lang="en-US" sz="1000">
                <a:latin typeface="Arial"/>
                <a:cs typeface="Arial"/>
              </a:rPr>
              <a:t>Associate members of the IGPM can apply, if the Associate is appropriately experienced, to be accredited as a full Member of the IGPM.</a:t>
            </a:r>
          </a:p>
          <a:p>
            <a:pPr algn="l"/>
            <a:r>
              <a:rPr lang="en-US" sz="1000">
                <a:latin typeface="Arial"/>
                <a:cs typeface="Arial"/>
                <a:hlinkClick r:id="rId16"/>
              </a:rPr>
              <a:t>ifgterpm.oearrgithin.uk/ accreditation</a:t>
            </a:r>
            <a:endParaRPr lang="en-US" sz="1000">
              <a:latin typeface="Arial"/>
              <a:cs typeface="Arial"/>
            </a:endParaRPr>
          </a:p>
        </p:txBody>
      </p:sp>
      <p:sp>
        <p:nvSpPr>
          <p:cNvPr id="14" name="object 6">
            <a:extLst>
              <a:ext uri="{FF2B5EF4-FFF2-40B4-BE49-F238E27FC236}">
                <a16:creationId xmlns:a16="http://schemas.microsoft.com/office/drawing/2014/main" id="{E33C78A1-C43F-CC41-7E0B-807C1FA5CD94}"/>
              </a:ext>
            </a:extLst>
          </p:cNvPr>
          <p:cNvSpPr txBox="1"/>
          <p:nvPr/>
        </p:nvSpPr>
        <p:spPr>
          <a:xfrm>
            <a:off x="9817355" y="1947095"/>
            <a:ext cx="1881136" cy="444352"/>
          </a:xfrm>
          <a:prstGeom prst="rect">
            <a:avLst/>
          </a:prstGeom>
        </p:spPr>
        <p:txBody>
          <a:bodyPr vert="horz" wrap="square" lIns="0" tIns="13335" rIns="0" bIns="0" rtlCol="0" anchor="t">
            <a:spAutoFit/>
          </a:bodyPr>
          <a:lstStyle/>
          <a:p>
            <a:pPr marL="12700" marR="5080" indent="-3810" algn="ctr">
              <a:spcBef>
                <a:spcPts val="105"/>
              </a:spcBef>
            </a:pPr>
            <a:r>
              <a:rPr lang="en-GB" sz="1400">
                <a:solidFill>
                  <a:srgbClr val="202C3A"/>
                </a:solidFill>
                <a:latin typeface="Arial Black"/>
                <a:cs typeface="Arial Black"/>
              </a:rPr>
              <a:t>Key Roles &amp; Responsibilities</a:t>
            </a:r>
            <a:endParaRPr sz="1400" spc="-10">
              <a:solidFill>
                <a:srgbClr val="202C3A"/>
              </a:solidFill>
              <a:latin typeface="Arial Black"/>
              <a:cs typeface="Arial Black"/>
            </a:endParaRPr>
          </a:p>
        </p:txBody>
      </p:sp>
      <p:sp>
        <p:nvSpPr>
          <p:cNvPr id="20" name="object 19">
            <a:extLst>
              <a:ext uri="{FF2B5EF4-FFF2-40B4-BE49-F238E27FC236}">
                <a16:creationId xmlns:a16="http://schemas.microsoft.com/office/drawing/2014/main" id="{544E8E8A-DFBE-4AEA-D8C1-3A03429D9C88}"/>
              </a:ext>
            </a:extLst>
          </p:cNvPr>
          <p:cNvSpPr txBox="1">
            <a:spLocks/>
          </p:cNvSpPr>
          <p:nvPr/>
        </p:nvSpPr>
        <p:spPr>
          <a:xfrm>
            <a:off x="8608421" y="105014"/>
            <a:ext cx="3356137" cy="538994"/>
          </a:xfrm>
          <a:prstGeom prst="rect">
            <a:avLst/>
          </a:prstGeom>
        </p:spPr>
        <p:txBody>
          <a:bodyPr vert="horz" wrap="square" lIns="0" tIns="40005" rIns="0" bIns="0" rtlCol="0">
            <a:spAutoFit/>
          </a:bodyPr>
          <a:lstStyle>
            <a:lvl1pPr>
              <a:defRPr sz="1800" b="1" i="0">
                <a:solidFill>
                  <a:srgbClr val="006FC0"/>
                </a:solidFill>
                <a:latin typeface="Arial"/>
                <a:ea typeface="+mj-ea"/>
                <a:cs typeface="Arial"/>
              </a:defRPr>
            </a:lvl1pPr>
          </a:lstStyle>
          <a:p>
            <a:pPr marL="12700" marR="5080" indent="191770" algn="r">
              <a:lnSpc>
                <a:spcPct val="90000"/>
              </a:lnSpc>
              <a:spcBef>
                <a:spcPts val="315"/>
              </a:spcBef>
            </a:pPr>
            <a:r>
              <a:rPr lang="en-GB">
                <a:hlinkClick r:id="rId8" action="ppaction://hlinksldjump"/>
              </a:rPr>
              <a:t>Non-Clinical Professionals Career Pathway</a:t>
            </a:r>
            <a:endParaRPr lang="en-GB" spc="-10"/>
          </a:p>
        </p:txBody>
      </p:sp>
      <p:sp>
        <p:nvSpPr>
          <p:cNvPr id="6" name="TextBox 5">
            <a:extLst>
              <a:ext uri="{FF2B5EF4-FFF2-40B4-BE49-F238E27FC236}">
                <a16:creationId xmlns:a16="http://schemas.microsoft.com/office/drawing/2014/main" id="{11F99EC0-9C71-1E51-9F7D-71F9AD696D8E}"/>
              </a:ext>
            </a:extLst>
          </p:cNvPr>
          <p:cNvSpPr txBox="1"/>
          <p:nvPr/>
        </p:nvSpPr>
        <p:spPr>
          <a:xfrm>
            <a:off x="7971585" y="2551325"/>
            <a:ext cx="2148016" cy="1182375"/>
          </a:xfrm>
          <a:prstGeom prst="rect">
            <a:avLst/>
          </a:prstGeom>
          <a:noFill/>
        </p:spPr>
        <p:txBody>
          <a:bodyPr wrap="square" lIns="91440" tIns="45720" rIns="91440" bIns="45720" anchor="t">
            <a:spAutoFit/>
          </a:bodyPr>
          <a:lstStyle/>
          <a:p>
            <a:pPr marL="12700" marR="5080" algn="l">
              <a:spcBef>
                <a:spcPts val="105"/>
              </a:spcBef>
            </a:pPr>
            <a:r>
              <a:rPr lang="en-GB" sz="1000">
                <a:solidFill>
                  <a:schemeClr val="tx1"/>
                </a:solidFill>
                <a:latin typeface="Arial"/>
                <a:cs typeface="Arial"/>
              </a:rPr>
              <a:t>Should</a:t>
            </a:r>
            <a:r>
              <a:rPr lang="en-GB" sz="1000" spc="-35">
                <a:solidFill>
                  <a:schemeClr val="tx1"/>
                </a:solidFill>
                <a:latin typeface="Arial"/>
                <a:cs typeface="Arial"/>
              </a:rPr>
              <a:t> </a:t>
            </a:r>
            <a:r>
              <a:rPr lang="en-GB" sz="1000">
                <a:solidFill>
                  <a:schemeClr val="tx1"/>
                </a:solidFill>
                <a:latin typeface="Arial"/>
                <a:cs typeface="Arial"/>
              </a:rPr>
              <a:t>have</a:t>
            </a:r>
            <a:r>
              <a:rPr lang="en-GB" sz="1000" spc="-20">
                <a:solidFill>
                  <a:schemeClr val="tx1"/>
                </a:solidFill>
                <a:latin typeface="Arial"/>
                <a:cs typeface="Arial"/>
              </a:rPr>
              <a:t> </a:t>
            </a:r>
            <a:r>
              <a:rPr lang="en-GB" sz="1000">
                <a:solidFill>
                  <a:schemeClr val="tx1"/>
                </a:solidFill>
                <a:latin typeface="Arial"/>
                <a:cs typeface="Arial"/>
              </a:rPr>
              <a:t>access</a:t>
            </a:r>
            <a:r>
              <a:rPr lang="en-GB" sz="1000" spc="-50">
                <a:solidFill>
                  <a:schemeClr val="tx1"/>
                </a:solidFill>
                <a:latin typeface="Arial"/>
                <a:cs typeface="Arial"/>
              </a:rPr>
              <a:t> </a:t>
            </a:r>
            <a:r>
              <a:rPr lang="en-GB" sz="1000">
                <a:solidFill>
                  <a:schemeClr val="tx1"/>
                </a:solidFill>
                <a:latin typeface="Arial"/>
                <a:cs typeface="Arial"/>
              </a:rPr>
              <a:t>to</a:t>
            </a:r>
            <a:r>
              <a:rPr lang="en-GB" sz="1000" spc="-30">
                <a:solidFill>
                  <a:schemeClr val="tx1"/>
                </a:solidFill>
                <a:latin typeface="Arial"/>
                <a:cs typeface="Arial"/>
              </a:rPr>
              <a:t> </a:t>
            </a:r>
            <a:r>
              <a:rPr lang="en-GB" sz="1000" spc="-10">
                <a:solidFill>
                  <a:schemeClr val="tx1"/>
                </a:solidFill>
                <a:latin typeface="Arial"/>
                <a:cs typeface="Arial"/>
              </a:rPr>
              <a:t>monthly </a:t>
            </a:r>
            <a:r>
              <a:rPr lang="en-GB" sz="1000">
                <a:solidFill>
                  <a:schemeClr val="tx1"/>
                </a:solidFill>
                <a:latin typeface="Arial"/>
                <a:cs typeface="Arial"/>
              </a:rPr>
              <a:t>supervision</a:t>
            </a:r>
            <a:r>
              <a:rPr lang="en-GB" sz="1000" spc="-60">
                <a:solidFill>
                  <a:schemeClr val="tx1"/>
                </a:solidFill>
                <a:latin typeface="Arial"/>
                <a:cs typeface="Arial"/>
              </a:rPr>
              <a:t> </a:t>
            </a:r>
            <a:r>
              <a:rPr lang="en-GB" sz="1000">
                <a:solidFill>
                  <a:schemeClr val="tx1"/>
                </a:solidFill>
                <a:latin typeface="Arial"/>
                <a:cs typeface="Arial"/>
              </a:rPr>
              <a:t>from</a:t>
            </a:r>
            <a:r>
              <a:rPr lang="en-GB" sz="1000" spc="-60">
                <a:solidFill>
                  <a:schemeClr val="tx1"/>
                </a:solidFill>
                <a:latin typeface="Arial"/>
                <a:cs typeface="Arial"/>
              </a:rPr>
              <a:t> </a:t>
            </a:r>
            <a:r>
              <a:rPr lang="en-GB" sz="1000">
                <a:solidFill>
                  <a:schemeClr val="tx1"/>
                </a:solidFill>
                <a:latin typeface="Arial"/>
                <a:cs typeface="Arial"/>
              </a:rPr>
              <a:t>a</a:t>
            </a:r>
            <a:r>
              <a:rPr lang="en-GB" sz="1000" spc="-30">
                <a:solidFill>
                  <a:schemeClr val="tx1"/>
                </a:solidFill>
                <a:latin typeface="Arial"/>
                <a:cs typeface="Arial"/>
              </a:rPr>
              <a:t> line manager</a:t>
            </a:r>
            <a:r>
              <a:rPr lang="en-GB" sz="1000" spc="-10">
                <a:solidFill>
                  <a:schemeClr val="tx1"/>
                </a:solidFill>
                <a:latin typeface="Arial"/>
                <a:cs typeface="Arial"/>
              </a:rPr>
              <a:t>.</a:t>
            </a:r>
            <a:r>
              <a:rPr lang="en-GB" sz="1000" spc="-60">
                <a:solidFill>
                  <a:schemeClr val="tx1"/>
                </a:solidFill>
                <a:latin typeface="Arial"/>
                <a:cs typeface="Arial"/>
              </a:rPr>
              <a:t> </a:t>
            </a:r>
            <a:r>
              <a:rPr lang="en-GB" sz="1000">
                <a:solidFill>
                  <a:schemeClr val="tx1"/>
                </a:solidFill>
                <a:latin typeface="Arial"/>
                <a:cs typeface="Arial"/>
              </a:rPr>
              <a:t>Should</a:t>
            </a:r>
            <a:r>
              <a:rPr lang="en-GB" sz="1000" spc="-25">
                <a:solidFill>
                  <a:schemeClr val="tx1"/>
                </a:solidFill>
                <a:latin typeface="Arial"/>
                <a:cs typeface="Arial"/>
              </a:rPr>
              <a:t> </a:t>
            </a:r>
            <a:r>
              <a:rPr lang="en-GB" sz="1000">
                <a:solidFill>
                  <a:schemeClr val="tx1"/>
                </a:solidFill>
                <a:latin typeface="Arial"/>
                <a:cs typeface="Arial"/>
              </a:rPr>
              <a:t>also</a:t>
            </a:r>
            <a:r>
              <a:rPr lang="en-GB" sz="1000" spc="-25">
                <a:solidFill>
                  <a:schemeClr val="tx1"/>
                </a:solidFill>
                <a:latin typeface="Arial"/>
                <a:cs typeface="Arial"/>
              </a:rPr>
              <a:t> </a:t>
            </a:r>
            <a:r>
              <a:rPr lang="en-GB" sz="1000">
                <a:solidFill>
                  <a:schemeClr val="tx1"/>
                </a:solidFill>
                <a:latin typeface="Arial"/>
                <a:cs typeface="Arial"/>
              </a:rPr>
              <a:t>have</a:t>
            </a:r>
            <a:r>
              <a:rPr lang="en-GB" sz="1000" spc="-20">
                <a:solidFill>
                  <a:schemeClr val="tx1"/>
                </a:solidFill>
                <a:latin typeface="Arial"/>
                <a:cs typeface="Arial"/>
              </a:rPr>
              <a:t> </a:t>
            </a:r>
            <a:r>
              <a:rPr lang="en-GB" sz="1000" spc="-25">
                <a:solidFill>
                  <a:schemeClr val="tx1"/>
                </a:solidFill>
                <a:latin typeface="Arial"/>
                <a:cs typeface="Arial"/>
              </a:rPr>
              <a:t>an </a:t>
            </a:r>
            <a:r>
              <a:rPr lang="en-GB" sz="1000">
                <a:solidFill>
                  <a:schemeClr val="tx1"/>
                </a:solidFill>
                <a:latin typeface="Arial"/>
                <a:cs typeface="Arial"/>
              </a:rPr>
              <a:t>appropriate</a:t>
            </a:r>
            <a:r>
              <a:rPr lang="en-GB" sz="1000" spc="-65">
                <a:solidFill>
                  <a:schemeClr val="tx1"/>
                </a:solidFill>
                <a:latin typeface="Arial"/>
                <a:cs typeface="Arial"/>
              </a:rPr>
              <a:t> </a:t>
            </a:r>
            <a:r>
              <a:rPr lang="en-GB" sz="1000">
                <a:solidFill>
                  <a:schemeClr val="tx1"/>
                </a:solidFill>
                <a:latin typeface="Arial"/>
                <a:cs typeface="Arial"/>
              </a:rPr>
              <a:t>named</a:t>
            </a:r>
            <a:r>
              <a:rPr lang="en-GB" sz="1000" spc="-45">
                <a:solidFill>
                  <a:schemeClr val="tx1"/>
                </a:solidFill>
                <a:latin typeface="Arial"/>
                <a:cs typeface="Arial"/>
              </a:rPr>
              <a:t> </a:t>
            </a:r>
            <a:r>
              <a:rPr lang="en-GB" sz="1000">
                <a:solidFill>
                  <a:schemeClr val="tx1"/>
                </a:solidFill>
                <a:latin typeface="Arial"/>
                <a:cs typeface="Arial"/>
              </a:rPr>
              <a:t>individual</a:t>
            </a:r>
            <a:r>
              <a:rPr lang="en-GB" sz="1000" spc="-30">
                <a:solidFill>
                  <a:schemeClr val="tx1"/>
                </a:solidFill>
                <a:latin typeface="Arial"/>
                <a:cs typeface="Arial"/>
              </a:rPr>
              <a:t> </a:t>
            </a:r>
            <a:r>
              <a:rPr lang="en-GB" sz="1000">
                <a:solidFill>
                  <a:schemeClr val="tx1"/>
                </a:solidFill>
                <a:latin typeface="Arial"/>
                <a:cs typeface="Arial"/>
              </a:rPr>
              <a:t>in</a:t>
            </a:r>
            <a:r>
              <a:rPr lang="en-GB" sz="1000" spc="-25">
                <a:solidFill>
                  <a:schemeClr val="tx1"/>
                </a:solidFill>
                <a:latin typeface="Arial"/>
                <a:cs typeface="Arial"/>
              </a:rPr>
              <a:t> the </a:t>
            </a:r>
            <a:r>
              <a:rPr lang="en-GB" sz="1000">
                <a:solidFill>
                  <a:schemeClr val="tx1"/>
                </a:solidFill>
                <a:latin typeface="Arial"/>
                <a:cs typeface="Arial"/>
              </a:rPr>
              <a:t>PCN</a:t>
            </a:r>
            <a:r>
              <a:rPr lang="en-GB" sz="1000" spc="-25">
                <a:solidFill>
                  <a:schemeClr val="tx1"/>
                </a:solidFill>
                <a:latin typeface="Arial"/>
                <a:cs typeface="Arial"/>
              </a:rPr>
              <a:t> </a:t>
            </a:r>
            <a:r>
              <a:rPr lang="en-GB" sz="1000">
                <a:solidFill>
                  <a:schemeClr val="tx1"/>
                </a:solidFill>
                <a:latin typeface="Arial"/>
                <a:cs typeface="Arial"/>
              </a:rPr>
              <a:t>to</a:t>
            </a:r>
            <a:r>
              <a:rPr lang="en-GB" sz="1000" spc="-40">
                <a:solidFill>
                  <a:schemeClr val="tx1"/>
                </a:solidFill>
                <a:latin typeface="Arial"/>
                <a:cs typeface="Arial"/>
              </a:rPr>
              <a:t> </a:t>
            </a:r>
            <a:r>
              <a:rPr lang="en-GB" sz="1000">
                <a:solidFill>
                  <a:schemeClr val="tx1"/>
                </a:solidFill>
                <a:latin typeface="Arial"/>
                <a:cs typeface="Arial"/>
              </a:rPr>
              <a:t>provide</a:t>
            </a:r>
            <a:r>
              <a:rPr lang="en-GB" sz="1000" spc="-25">
                <a:solidFill>
                  <a:schemeClr val="tx1"/>
                </a:solidFill>
                <a:latin typeface="Arial"/>
                <a:cs typeface="Arial"/>
              </a:rPr>
              <a:t> </a:t>
            </a:r>
            <a:r>
              <a:rPr lang="en-GB" sz="1000">
                <a:solidFill>
                  <a:schemeClr val="tx1"/>
                </a:solidFill>
                <a:latin typeface="Arial"/>
                <a:cs typeface="Arial"/>
              </a:rPr>
              <a:t>general</a:t>
            </a:r>
            <a:r>
              <a:rPr lang="en-GB" sz="1000" spc="-55">
                <a:solidFill>
                  <a:schemeClr val="tx1"/>
                </a:solidFill>
                <a:latin typeface="Arial"/>
                <a:cs typeface="Arial"/>
              </a:rPr>
              <a:t> </a:t>
            </a:r>
            <a:r>
              <a:rPr lang="en-GB" sz="1000">
                <a:solidFill>
                  <a:schemeClr val="tx1"/>
                </a:solidFill>
                <a:latin typeface="Arial"/>
                <a:cs typeface="Arial"/>
              </a:rPr>
              <a:t>advice</a:t>
            </a:r>
            <a:r>
              <a:rPr lang="en-GB" sz="1000" spc="-35">
                <a:solidFill>
                  <a:schemeClr val="tx1"/>
                </a:solidFill>
                <a:latin typeface="Arial"/>
                <a:cs typeface="Arial"/>
              </a:rPr>
              <a:t> </a:t>
            </a:r>
            <a:r>
              <a:rPr lang="en-GB" sz="1000" spc="-25">
                <a:solidFill>
                  <a:schemeClr val="tx1"/>
                </a:solidFill>
                <a:latin typeface="Arial"/>
                <a:cs typeface="Arial"/>
              </a:rPr>
              <a:t>and </a:t>
            </a:r>
            <a:r>
              <a:rPr lang="en-GB" sz="1000">
                <a:solidFill>
                  <a:schemeClr val="tx1"/>
                </a:solidFill>
                <a:latin typeface="Arial"/>
                <a:cs typeface="Arial"/>
              </a:rPr>
              <a:t>support</a:t>
            </a:r>
            <a:r>
              <a:rPr lang="en-GB" sz="1000" spc="-35">
                <a:solidFill>
                  <a:schemeClr val="tx1"/>
                </a:solidFill>
                <a:latin typeface="Arial"/>
                <a:cs typeface="Arial"/>
              </a:rPr>
              <a:t> </a:t>
            </a:r>
            <a:r>
              <a:rPr lang="en-GB" sz="1000">
                <a:solidFill>
                  <a:schemeClr val="tx1"/>
                </a:solidFill>
                <a:latin typeface="Arial"/>
                <a:cs typeface="Arial"/>
              </a:rPr>
              <a:t>on</a:t>
            </a:r>
            <a:r>
              <a:rPr lang="en-GB" sz="1000" spc="-15">
                <a:solidFill>
                  <a:schemeClr val="tx1"/>
                </a:solidFill>
                <a:latin typeface="Arial"/>
                <a:cs typeface="Arial"/>
              </a:rPr>
              <a:t> </a:t>
            </a:r>
            <a:r>
              <a:rPr lang="en-GB" sz="1000">
                <a:solidFill>
                  <a:schemeClr val="tx1"/>
                </a:solidFill>
                <a:latin typeface="Arial"/>
                <a:cs typeface="Arial"/>
              </a:rPr>
              <a:t>a</a:t>
            </a:r>
            <a:r>
              <a:rPr lang="en-GB" sz="1000" spc="-5">
                <a:solidFill>
                  <a:schemeClr val="tx1"/>
                </a:solidFill>
                <a:latin typeface="Arial"/>
                <a:cs typeface="Arial"/>
              </a:rPr>
              <a:t> </a:t>
            </a:r>
            <a:r>
              <a:rPr lang="en-GB" sz="1000" spc="-10">
                <a:solidFill>
                  <a:schemeClr val="tx1"/>
                </a:solidFill>
                <a:latin typeface="Arial"/>
                <a:cs typeface="Arial"/>
              </a:rPr>
              <a:t>day-</a:t>
            </a:r>
            <a:r>
              <a:rPr lang="en-GB" sz="1000">
                <a:solidFill>
                  <a:schemeClr val="tx1"/>
                </a:solidFill>
                <a:latin typeface="Arial"/>
                <a:cs typeface="Arial"/>
              </a:rPr>
              <a:t>to-day</a:t>
            </a:r>
            <a:r>
              <a:rPr lang="en-GB" sz="1000" spc="-35">
                <a:solidFill>
                  <a:schemeClr val="tx1"/>
                </a:solidFill>
                <a:latin typeface="Arial"/>
                <a:cs typeface="Arial"/>
              </a:rPr>
              <a:t> </a:t>
            </a:r>
            <a:r>
              <a:rPr lang="en-GB" sz="1000" spc="-10">
                <a:solidFill>
                  <a:schemeClr val="tx1"/>
                </a:solidFill>
                <a:latin typeface="Arial"/>
                <a:cs typeface="Arial"/>
              </a:rPr>
              <a:t>basis.</a:t>
            </a:r>
            <a:endParaRPr lang="en-GB" sz="1000">
              <a:solidFill>
                <a:schemeClr val="tx1"/>
              </a:solidFill>
              <a:latin typeface="Arial"/>
              <a:cs typeface="Arial"/>
            </a:endParaRPr>
          </a:p>
          <a:p>
            <a:pPr marL="12700" marR="5080" algn="l">
              <a:spcBef>
                <a:spcPts val="105"/>
              </a:spcBef>
            </a:pPr>
            <a:endParaRPr lang="en-US" sz="1000" b="1">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6950BFC3-D8DA-4A85-94F7-54DA5524770B}">
      <p188:commentRel xmlns:p188="http://schemas.microsoft.com/office/powerpoint/2018/8/main" r:id="rId2"/>
    </p:ext>
  </p:extLst>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2BE08-FFDC-758E-0A4C-08306FEA462B}"/>
              </a:ext>
            </a:extLst>
          </p:cNvPr>
          <p:cNvSpPr>
            <a:spLocks noGrp="1"/>
          </p:cNvSpPr>
          <p:nvPr>
            <p:ph type="ctrTitle"/>
          </p:nvPr>
        </p:nvSpPr>
        <p:spPr>
          <a:xfrm>
            <a:off x="2743200" y="206829"/>
            <a:ext cx="5475514" cy="537449"/>
          </a:xfrm>
        </p:spPr>
        <p:txBody>
          <a:bodyPr>
            <a:normAutofit/>
          </a:bodyPr>
          <a:lstStyle/>
          <a:p>
            <a:pPr algn="l"/>
            <a:r>
              <a:rPr lang="en-GB" sz="1800" b="1" i="0" u="none" strike="noStrike" baseline="0">
                <a:solidFill>
                  <a:srgbClr val="000000"/>
                </a:solidFill>
                <a:latin typeface="Aptos"/>
              </a:rPr>
              <a:t>Operations </a:t>
            </a:r>
            <a:r>
              <a:rPr lang="en-GB" sz="1800">
                <a:solidFill>
                  <a:srgbClr val="000000"/>
                </a:solidFill>
                <a:latin typeface="Aptos"/>
              </a:rPr>
              <a:t>Manager</a:t>
            </a:r>
            <a:r>
              <a:rPr lang="en-GB" sz="1800" b="1" i="0" u="none" strike="noStrike" baseline="0">
                <a:solidFill>
                  <a:srgbClr val="000000"/>
                </a:solidFill>
                <a:latin typeface="Aptos"/>
              </a:rPr>
              <a:t> Level </a:t>
            </a:r>
            <a:r>
              <a:rPr lang="en-GB" sz="1800" b="1">
                <a:solidFill>
                  <a:srgbClr val="000000"/>
                </a:solidFill>
                <a:latin typeface="Aptos"/>
              </a:rPr>
              <a:t>5 </a:t>
            </a:r>
            <a:r>
              <a:rPr lang="en-GB" sz="1800" b="1" i="0" u="none" strike="noStrike" baseline="0">
                <a:solidFill>
                  <a:srgbClr val="000000"/>
                </a:solidFill>
                <a:latin typeface="Aptos"/>
              </a:rPr>
              <a:t>Apprenticeship</a:t>
            </a:r>
            <a:endParaRPr lang="en-GB" b="1">
              <a:latin typeface="Aptos"/>
            </a:endParaRPr>
          </a:p>
        </p:txBody>
      </p:sp>
      <p:graphicFrame>
        <p:nvGraphicFramePr>
          <p:cNvPr id="10" name="Table 9">
            <a:extLst>
              <a:ext uri="{FF2B5EF4-FFF2-40B4-BE49-F238E27FC236}">
                <a16:creationId xmlns:a16="http://schemas.microsoft.com/office/drawing/2014/main" id="{D9EE970F-BD29-1B21-5706-C1E720AF39E9}"/>
              </a:ext>
            </a:extLst>
          </p:cNvPr>
          <p:cNvGraphicFramePr>
            <a:graphicFrameLocks noGrp="1"/>
          </p:cNvGraphicFramePr>
          <p:nvPr>
            <p:extLst>
              <p:ext uri="{D42A27DB-BD31-4B8C-83A1-F6EECF244321}">
                <p14:modId xmlns:p14="http://schemas.microsoft.com/office/powerpoint/2010/main" val="2800149643"/>
              </p:ext>
            </p:extLst>
          </p:nvPr>
        </p:nvGraphicFramePr>
        <p:xfrm>
          <a:off x="169332" y="907143"/>
          <a:ext cx="11850319" cy="5831686"/>
        </p:xfrm>
        <a:graphic>
          <a:graphicData uri="http://schemas.openxmlformats.org/drawingml/2006/table">
            <a:tbl>
              <a:tblPr firstRow="1" bandRow="1">
                <a:tableStyleId>{5C22544A-7EE6-4342-B048-85BDC9FD1C3A}</a:tableStyleId>
              </a:tblPr>
              <a:tblGrid>
                <a:gridCol w="2646533">
                  <a:extLst>
                    <a:ext uri="{9D8B030D-6E8A-4147-A177-3AD203B41FA5}">
                      <a16:colId xmlns:a16="http://schemas.microsoft.com/office/drawing/2014/main" val="1640955851"/>
                    </a:ext>
                  </a:extLst>
                </a:gridCol>
                <a:gridCol w="9203786">
                  <a:extLst>
                    <a:ext uri="{9D8B030D-6E8A-4147-A177-3AD203B41FA5}">
                      <a16:colId xmlns:a16="http://schemas.microsoft.com/office/drawing/2014/main" val="4040026358"/>
                    </a:ext>
                  </a:extLst>
                </a:gridCol>
              </a:tblGrid>
              <a:tr h="961341">
                <a:tc>
                  <a:txBody>
                    <a:bodyPr/>
                    <a:lstStyle/>
                    <a:p>
                      <a:r>
                        <a:rPr lang="en-GB" sz="1200">
                          <a:latin typeface="Aptos"/>
                        </a:rPr>
                        <a:t>The Role -</a:t>
                      </a:r>
                      <a:r>
                        <a:rPr lang="en-GB" sz="1800" b="1" kern="1200">
                          <a:solidFill>
                            <a:schemeClr val="lt1"/>
                          </a:solidFill>
                          <a:effectLst/>
                          <a:latin typeface="Aptos"/>
                          <a:ea typeface="+mn-ea"/>
                          <a:cs typeface="+mn-cs"/>
                        </a:rPr>
                        <a:t> </a:t>
                      </a:r>
                      <a:r>
                        <a:rPr lang="en-GB" sz="1200" b="1" u="sng" kern="1200">
                          <a:solidFill>
                            <a:srgbClr val="FF0000"/>
                          </a:solidFill>
                          <a:effectLst/>
                          <a:latin typeface="Aptos"/>
                          <a:ea typeface="+mn-ea"/>
                          <a:cs typeface="+mn-cs"/>
                          <a:hlinkClick r:id="rId3">
                            <a:extLst>
                              <a:ext uri="{A12FA001-AC4F-418D-AE19-62706E023703}">
                                <ahyp:hlinkClr xmlns:ahyp="http://schemas.microsoft.com/office/drawing/2018/hyperlinkcolor" val="tx"/>
                              </a:ext>
                            </a:extLst>
                          </a:hlinkClick>
                        </a:rPr>
                        <a:t>Operations Manager </a:t>
                      </a:r>
                      <a:endParaRPr lang="en-GB" sz="1200" b="1" kern="1200">
                        <a:solidFill>
                          <a:srgbClr val="FF0000"/>
                        </a:solidFill>
                        <a:effectLst/>
                        <a:latin typeface="Apto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a:solidFill>
                          <a:srgbClr val="FF0000"/>
                        </a:solidFill>
                        <a:effectLst/>
                        <a:latin typeface="Apto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a:solidFill>
                          <a:srgbClr val="FF0000"/>
                        </a:solidFill>
                        <a:effectLst/>
                        <a:latin typeface="Apto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none" kern="1200">
                        <a:solidFill>
                          <a:srgbClr val="FF0000"/>
                        </a:solidFill>
                        <a:effectLst/>
                        <a:latin typeface="Aptos"/>
                        <a:ea typeface="+mn-ea"/>
                        <a:cs typeface="+mn-cs"/>
                      </a:endParaRPr>
                    </a:p>
                  </a:txBody>
                  <a:tcPr/>
                </a:tc>
                <a:tc>
                  <a:txBody>
                    <a:bodyPr/>
                    <a:lstStyle/>
                    <a:p>
                      <a:r>
                        <a:rPr lang="en-GB" sz="1200" b="0">
                          <a:latin typeface="Aptos"/>
                        </a:rPr>
                        <a:t>Operations managers lead teams and collaborate with senior managers to achieve organisational goals. They play a vital role in overseeing operational areas, ensuring teams are guided, supported, and aligned with company policies and legislation. Their responsibilities include setting and managing objectives, providing clear leadership, and ensuring smooth departmental functioning. In smaller organisations, they may also help execute strategic goals.</a:t>
                      </a:r>
                    </a:p>
                  </a:txBody>
                  <a:tcPr/>
                </a:tc>
                <a:extLst>
                  <a:ext uri="{0D108BD9-81ED-4DB2-BD59-A6C34878D82A}">
                    <a16:rowId xmlns:a16="http://schemas.microsoft.com/office/drawing/2014/main" val="2119577750"/>
                  </a:ext>
                </a:extLst>
              </a:tr>
              <a:tr h="801117">
                <a:tc>
                  <a:txBody>
                    <a:bodyPr/>
                    <a:lstStyle/>
                    <a:p>
                      <a:r>
                        <a:rPr lang="en-GB" sz="1100" b="1">
                          <a:latin typeface="Aptos"/>
                        </a:rPr>
                        <a:t>Who is it for</a:t>
                      </a:r>
                    </a:p>
                  </a:txBody>
                  <a:tcPr/>
                </a:tc>
                <a:tc>
                  <a:txBody>
                    <a:bodyPr/>
                    <a:lstStyle/>
                    <a:p>
                      <a:r>
                        <a:rPr lang="en-GB" sz="1100" b="0" i="0" kern="1200">
                          <a:solidFill>
                            <a:schemeClr val="dk1"/>
                          </a:solidFill>
                          <a:effectLst/>
                          <a:latin typeface="Aptos"/>
                          <a:ea typeface="+mn-ea"/>
                          <a:cs typeface="+mn-cs"/>
                        </a:rPr>
                        <a:t>This level 5 management apprenticeship has been created for middle managers from any area in a business who run departments, other teams, or projects. This programme is ideal for: Operations Managers, Practice Managers, Regional Managers, Divisional Managers, Department Managers or Specialist Managers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a:solidFill>
                          <a:schemeClr val="tx1"/>
                        </a:solidFill>
                        <a:latin typeface="Aptos"/>
                      </a:endParaRPr>
                    </a:p>
                  </a:txBody>
                  <a:tcPr/>
                </a:tc>
                <a:extLst>
                  <a:ext uri="{0D108BD9-81ED-4DB2-BD59-A6C34878D82A}">
                    <a16:rowId xmlns:a16="http://schemas.microsoft.com/office/drawing/2014/main" val="2349274408"/>
                  </a:ext>
                </a:extLst>
              </a:tr>
              <a:tr h="409460">
                <a:tc>
                  <a:txBody>
                    <a:bodyPr/>
                    <a:lstStyle/>
                    <a:p>
                      <a:r>
                        <a:rPr lang="en-GB" sz="1100" b="1">
                          <a:latin typeface="Aptos"/>
                        </a:rPr>
                        <a:t>Duration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latin typeface="Aptos"/>
                        </a:rPr>
                        <a:t>18-24 months </a:t>
                      </a:r>
                    </a:p>
                  </a:txBody>
                  <a:tcPr/>
                </a:tc>
                <a:extLst>
                  <a:ext uri="{0D108BD9-81ED-4DB2-BD59-A6C34878D82A}">
                    <a16:rowId xmlns:a16="http://schemas.microsoft.com/office/drawing/2014/main" val="3038289998"/>
                  </a:ext>
                </a:extLst>
              </a:tr>
              <a:tr h="712103">
                <a:tc>
                  <a:txBody>
                    <a:bodyPr/>
                    <a:lstStyle/>
                    <a:p>
                      <a:r>
                        <a:rPr lang="en-GB" sz="1100" b="1">
                          <a:latin typeface="Aptos"/>
                        </a:rPr>
                        <a:t>Funding</a:t>
                      </a:r>
                    </a:p>
                  </a:txBody>
                  <a:tcPr/>
                </a:tc>
                <a:tc>
                  <a:txBody>
                    <a:bodyPr/>
                    <a:lstStyle/>
                    <a:p>
                      <a:r>
                        <a:rPr lang="en-GB" sz="1100" b="0" i="0" u="none" strike="noStrike" kern="1200" baseline="0">
                          <a:solidFill>
                            <a:schemeClr val="dk1"/>
                          </a:solidFill>
                          <a:latin typeface="Aptos"/>
                          <a:ea typeface="+mn-ea"/>
                          <a:cs typeface="+mn-cs"/>
                        </a:rPr>
                        <a:t>Apprenticeship levy (via government co-funding 5% option or request levy gifting ) to pay fees.</a:t>
                      </a:r>
                    </a:p>
                    <a:p>
                      <a:r>
                        <a:rPr lang="en-GB" sz="1100" b="0" i="0" u="none" strike="noStrike" kern="1200" baseline="0">
                          <a:solidFill>
                            <a:schemeClr val="dk1"/>
                          </a:solidFill>
                          <a:latin typeface="Aptos"/>
                          <a:ea typeface="+mn-ea"/>
                          <a:cs typeface="+mn-cs"/>
                        </a:rPr>
                        <a:t>Employer pays salary.</a:t>
                      </a:r>
                    </a:p>
                  </a:txBody>
                  <a:tcPr/>
                </a:tc>
                <a:extLst>
                  <a:ext uri="{0D108BD9-81ED-4DB2-BD59-A6C34878D82A}">
                    <a16:rowId xmlns:a16="http://schemas.microsoft.com/office/drawing/2014/main" val="3754566046"/>
                  </a:ext>
                </a:extLst>
              </a:tr>
              <a:tr h="462867">
                <a:tc>
                  <a:txBody>
                    <a:bodyPr/>
                    <a:lstStyle/>
                    <a:p>
                      <a:r>
                        <a:rPr lang="en-GB" sz="1100" b="1">
                          <a:latin typeface="Aptos"/>
                        </a:rPr>
                        <a:t>Find education provider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u="sng" kern="1200">
                          <a:solidFill>
                            <a:schemeClr val="dk1"/>
                          </a:solidFill>
                          <a:effectLst/>
                          <a:latin typeface="Aptos"/>
                          <a:ea typeface="+mn-ea"/>
                          <a:cs typeface="+mn-cs"/>
                          <a:hlinkClick r:id="rId4"/>
                        </a:rPr>
                        <a:t>Training Providers </a:t>
                      </a:r>
                      <a:endParaRPr lang="en-GB" sz="1100" kern="1200">
                        <a:solidFill>
                          <a:schemeClr val="dk1"/>
                        </a:solidFill>
                        <a:effectLst/>
                        <a:latin typeface="Apto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kern="1200">
                        <a:solidFill>
                          <a:schemeClr val="dk1"/>
                        </a:solidFill>
                        <a:effectLst/>
                        <a:latin typeface="Aptos"/>
                        <a:ea typeface="+mn-ea"/>
                        <a:cs typeface="+mn-cs"/>
                      </a:endParaRPr>
                    </a:p>
                  </a:txBody>
                  <a:tcPr/>
                </a:tc>
                <a:extLst>
                  <a:ext uri="{0D108BD9-81ED-4DB2-BD59-A6C34878D82A}">
                    <a16:rowId xmlns:a16="http://schemas.microsoft.com/office/drawing/2014/main" val="2210445232"/>
                  </a:ext>
                </a:extLst>
              </a:tr>
              <a:tr h="4984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0" u="none" strike="noStrike" kern="1200" baseline="0">
                          <a:solidFill>
                            <a:schemeClr val="dk1"/>
                          </a:solidFill>
                          <a:latin typeface="Aptos"/>
                          <a:ea typeface="+mn-ea"/>
                          <a:cs typeface="+mn-cs"/>
                        </a:rPr>
                        <a:t>Apprenticeship requirements	</a:t>
                      </a:r>
                    </a:p>
                    <a:p>
                      <a:endParaRPr lang="en-GB" sz="1100" b="1">
                        <a:latin typeface="Aptos"/>
                      </a:endParaRPr>
                    </a:p>
                  </a:txBody>
                  <a:tcPr/>
                </a:tc>
                <a:tc>
                  <a:txBody>
                    <a:bodyPr/>
                    <a:lstStyle/>
                    <a:p>
                      <a:r>
                        <a:rPr lang="en-GB" sz="1100" b="0" i="0" u="none" strike="noStrike" kern="1200" baseline="0">
                          <a:solidFill>
                            <a:schemeClr val="dk1"/>
                          </a:solidFill>
                          <a:latin typeface="Aptos"/>
                          <a:ea typeface="+mn-ea"/>
                          <a:cs typeface="+mn-cs"/>
                        </a:rPr>
                        <a:t>20% 'off the job' protected learning - </a:t>
                      </a:r>
                      <a:r>
                        <a:rPr lang="en-GB" sz="1100" b="0" i="0" kern="1200">
                          <a:solidFill>
                            <a:schemeClr val="dk1"/>
                          </a:solidFill>
                          <a:effectLst/>
                          <a:latin typeface="Aptos"/>
                          <a:ea typeface="+mn-ea"/>
                          <a:cs typeface="+mn-cs"/>
                        </a:rPr>
                        <a:t>Approximately one day a week of an apprentice's contractual working time over the duration of the programme will be given over to study.</a:t>
                      </a:r>
                      <a:endParaRPr lang="en-GB" sz="1100">
                        <a:latin typeface="Aptos"/>
                      </a:endParaRPr>
                    </a:p>
                  </a:txBody>
                  <a:tcPr/>
                </a:tc>
                <a:extLst>
                  <a:ext uri="{0D108BD9-81ED-4DB2-BD59-A6C34878D82A}">
                    <a16:rowId xmlns:a16="http://schemas.microsoft.com/office/drawing/2014/main" val="2887675852"/>
                  </a:ext>
                </a:extLst>
              </a:tr>
              <a:tr h="7477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0" u="none" strike="noStrike" kern="1200" baseline="0">
                          <a:solidFill>
                            <a:schemeClr val="dk1"/>
                          </a:solidFill>
                          <a:latin typeface="Aptos"/>
                          <a:ea typeface="+mn-ea"/>
                          <a:cs typeface="+mn-cs"/>
                        </a:rPr>
                        <a:t>Supervision &amp; assessment in practice	</a:t>
                      </a:r>
                    </a:p>
                  </a:txBody>
                  <a:tcPr/>
                </a:tc>
                <a:tc>
                  <a:txBody>
                    <a:bodyPr/>
                    <a:lstStyle/>
                    <a:p>
                      <a:r>
                        <a:rPr lang="en-GB" sz="1100" b="0" i="0" kern="1200">
                          <a:solidFill>
                            <a:schemeClr val="dk1"/>
                          </a:solidFill>
                          <a:effectLst/>
                          <a:latin typeface="Aptos"/>
                          <a:ea typeface="+mn-ea"/>
                          <a:cs typeface="+mn-cs"/>
                        </a:rPr>
                        <a:t>Throughout the programme learners will develop a portfolio of evidence which will include academic assessments and work-based product evidence.</a:t>
                      </a:r>
                    </a:p>
                    <a:p>
                      <a:r>
                        <a:rPr lang="en-GB" sz="1100" b="0" i="0" kern="1200">
                          <a:solidFill>
                            <a:schemeClr val="dk1"/>
                          </a:solidFill>
                          <a:effectLst/>
                          <a:latin typeface="Aptos"/>
                          <a:ea typeface="+mn-ea"/>
                          <a:cs typeface="+mn-cs"/>
                        </a:rPr>
                        <a:t>They will be allocated a mentor by their workplace, who will support them throughout their journey and with the creation of their portfolio and completion of modular assessments. Their mentors will have the opportunity to contribute to their development and set meaningful targets via attendance at regular tripartite progress reviews.</a:t>
                      </a:r>
                    </a:p>
                  </a:txBody>
                  <a:tcPr/>
                </a:tc>
                <a:extLst>
                  <a:ext uri="{0D108BD9-81ED-4DB2-BD59-A6C34878D82A}">
                    <a16:rowId xmlns:a16="http://schemas.microsoft.com/office/drawing/2014/main" val="31340133"/>
                  </a:ext>
                </a:extLst>
              </a:tr>
              <a:tr h="534078">
                <a:tc>
                  <a:txBody>
                    <a:bodyPr/>
                    <a:lstStyle/>
                    <a:p>
                      <a:r>
                        <a:rPr lang="en-GB" sz="1100" b="1">
                          <a:latin typeface="Aptos"/>
                        </a:rPr>
                        <a:t>End Point Assessment (EPA)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latin typeface="Aptos"/>
                        </a:rPr>
                        <a:t>A professional discussion on the portfolio, a work-based project proposal, and a presentation with Q&amp;A</a:t>
                      </a:r>
                      <a:endParaRPr lang="en-GB" sz="1100" b="0" i="0" kern="1200">
                        <a:solidFill>
                          <a:schemeClr val="dk1"/>
                        </a:solidFill>
                        <a:effectLst/>
                        <a:latin typeface="Aptos"/>
                        <a:ea typeface="+mn-ea"/>
                        <a:cs typeface="+mn-cs"/>
                      </a:endParaRPr>
                    </a:p>
                  </a:txBody>
                  <a:tcPr/>
                </a:tc>
                <a:extLst>
                  <a:ext uri="{0D108BD9-81ED-4DB2-BD59-A6C34878D82A}">
                    <a16:rowId xmlns:a16="http://schemas.microsoft.com/office/drawing/2014/main" val="188521098"/>
                  </a:ext>
                </a:extLst>
              </a:tr>
              <a:tr h="587485">
                <a:tc>
                  <a:txBody>
                    <a:bodyPr/>
                    <a:lstStyle/>
                    <a:p>
                      <a:r>
                        <a:rPr lang="en-GB" sz="1100" b="1">
                          <a:latin typeface="Aptos"/>
                        </a:rPr>
                        <a:t>Progression routes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kern="1200">
                          <a:solidFill>
                            <a:schemeClr val="dk1"/>
                          </a:solidFill>
                          <a:effectLst/>
                          <a:latin typeface="Aptos"/>
                          <a:ea typeface="+mn-ea"/>
                          <a:cs typeface="+mn-cs"/>
                        </a:rPr>
                        <a:t>This apprenticeship will give learners the skills, knowledge and behaviours to take on new opportunities to progress onto a senior management position. Upon completion of this apprenticeship learners can register as a full member with the Chartered Management Institute and/or the Institute of Leadership &amp; Management. Apprentices with 3 years' of management experience can apply for Chartered Manager status through the CMI.</a:t>
                      </a:r>
                      <a:endParaRPr lang="en-GB" sz="1100">
                        <a:latin typeface="Aptos"/>
                      </a:endParaRPr>
                    </a:p>
                  </a:txBody>
                  <a:tcPr/>
                </a:tc>
                <a:extLst>
                  <a:ext uri="{0D108BD9-81ED-4DB2-BD59-A6C34878D82A}">
                    <a16:rowId xmlns:a16="http://schemas.microsoft.com/office/drawing/2014/main" val="1184791600"/>
                  </a:ext>
                </a:extLst>
              </a:tr>
            </a:tbl>
          </a:graphicData>
        </a:graphic>
      </p:graphicFrame>
      <p:pic>
        <p:nvPicPr>
          <p:cNvPr id="1026" name="Picture 2" descr="A logo with colorful people&#10;&#10;Description automatically generated">
            <a:extLst>
              <a:ext uri="{FF2B5EF4-FFF2-40B4-BE49-F238E27FC236}">
                <a16:creationId xmlns:a16="http://schemas.microsoft.com/office/drawing/2014/main" id="{C5F56B7C-1C73-3C1B-A7C7-912902719D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131" y="106325"/>
            <a:ext cx="1275906" cy="63795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8" name="Picture 4" descr="FE News | Promotional material: Using the #Apprenticeship brand">
            <a:extLst>
              <a:ext uri="{FF2B5EF4-FFF2-40B4-BE49-F238E27FC236}">
                <a16:creationId xmlns:a16="http://schemas.microsoft.com/office/drawing/2014/main" id="{F27DE793-C247-4E9A-E6B6-7833ADF519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43458" y="3263"/>
            <a:ext cx="1404256" cy="90065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053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A8DA8-4DDF-A9B2-F806-43082347933E}"/>
              </a:ext>
            </a:extLst>
          </p:cNvPr>
          <p:cNvSpPr>
            <a:spLocks noGrp="1"/>
          </p:cNvSpPr>
          <p:nvPr>
            <p:ph type="title"/>
          </p:nvPr>
        </p:nvSpPr>
        <p:spPr>
          <a:xfrm>
            <a:off x="10261729" y="116355"/>
            <a:ext cx="1743709" cy="553998"/>
          </a:xfrm>
        </p:spPr>
        <p:txBody>
          <a:bodyPr/>
          <a:lstStyle/>
          <a:p>
            <a:r>
              <a:rPr lang="en-GB"/>
              <a:t>Leadership &amp; Management</a:t>
            </a:r>
          </a:p>
        </p:txBody>
      </p:sp>
      <p:sp>
        <p:nvSpPr>
          <p:cNvPr id="5" name="object 7">
            <a:extLst>
              <a:ext uri="{FF2B5EF4-FFF2-40B4-BE49-F238E27FC236}">
                <a16:creationId xmlns:a16="http://schemas.microsoft.com/office/drawing/2014/main" id="{88717F12-D0C2-1593-FB73-1153DD1A9ABD}"/>
              </a:ext>
            </a:extLst>
          </p:cNvPr>
          <p:cNvSpPr txBox="1">
            <a:spLocks noGrp="1"/>
          </p:cNvSpPr>
          <p:nvPr>
            <p:ph type="body" idx="1"/>
          </p:nvPr>
        </p:nvSpPr>
        <p:spPr>
          <a:xfrm>
            <a:off x="409935" y="101040"/>
            <a:ext cx="9268903" cy="752129"/>
          </a:xfrm>
          <a:prstGeom prst="rect">
            <a:avLst/>
          </a:prstGeom>
        </p:spPr>
        <p:txBody>
          <a:bodyPr vert="horz" wrap="square" lIns="0" tIns="13335" rIns="0" bIns="0" rtlCol="0" anchor="t">
            <a:spAutoFit/>
          </a:bodyPr>
          <a:lstStyle>
            <a:lvl1pPr>
              <a:defRPr sz="1800" b="1" i="0">
                <a:solidFill>
                  <a:srgbClr val="006FC0"/>
                </a:solidFill>
                <a:latin typeface="Arial"/>
                <a:ea typeface="+mj-ea"/>
                <a:cs typeface="Arial"/>
              </a:defRPr>
            </a:lvl1pPr>
          </a:lstStyle>
          <a:p>
            <a:pPr marL="12700">
              <a:spcBef>
                <a:spcPts val="105"/>
              </a:spcBef>
            </a:pPr>
            <a:r>
              <a:rPr lang="en-GB" sz="2400"/>
              <a:t>How Leadership &amp; Management Supports Career Retention and Development</a:t>
            </a:r>
            <a:endParaRPr lang="en-GB" sz="2400">
              <a:latin typeface="Arial Black"/>
              <a:cs typeface="Arial Black"/>
            </a:endParaRPr>
          </a:p>
        </p:txBody>
      </p:sp>
      <p:sp>
        <p:nvSpPr>
          <p:cNvPr id="8" name="TextBox 7">
            <a:extLst>
              <a:ext uri="{FF2B5EF4-FFF2-40B4-BE49-F238E27FC236}">
                <a16:creationId xmlns:a16="http://schemas.microsoft.com/office/drawing/2014/main" id="{4EA601BC-D1A2-55A2-F954-BCD5CC32C0CC}"/>
              </a:ext>
            </a:extLst>
          </p:cNvPr>
          <p:cNvSpPr txBox="1"/>
          <p:nvPr/>
        </p:nvSpPr>
        <p:spPr>
          <a:xfrm>
            <a:off x="409935" y="964602"/>
            <a:ext cx="10845561" cy="1015663"/>
          </a:xfrm>
          <a:prstGeom prst="rect">
            <a:avLst/>
          </a:prstGeom>
          <a:solidFill>
            <a:srgbClr val="92D050"/>
          </a:solidFill>
        </p:spPr>
        <p:txBody>
          <a:bodyPr wrap="square">
            <a:spAutoFit/>
          </a:bodyPr>
          <a:lstStyle/>
          <a:p>
            <a:pPr>
              <a:buNone/>
            </a:pPr>
            <a:r>
              <a:rPr lang="en-GB" sz="1000">
                <a:latin typeface="Arial" panose="020B0604020202020204" pitchFamily="34" charset="0"/>
                <a:cs typeface="Arial" panose="020B0604020202020204" pitchFamily="34" charset="0"/>
              </a:rPr>
              <a:t>Investing in leadership and management skills enables individuals to grow with purpose, take on greater responsibility, and influence positive change within their teams and systems. By offering structured pathways and accessible development opportunities, staff feel valued, supported, and empowered to progress.</a:t>
            </a:r>
          </a:p>
          <a:p>
            <a:r>
              <a:rPr lang="en-GB" sz="1000">
                <a:latin typeface="Arial" panose="020B0604020202020204" pitchFamily="34" charset="0"/>
                <a:cs typeface="Arial" panose="020B0604020202020204" pitchFamily="34" charset="0"/>
              </a:rPr>
              <a:t>This not only strengthens individual confidence and capability, but also improves job satisfaction, retention, and workforce stability. Embedding leadership at every level—from aspiring team leads to system leaders—ensures a continuous pipeline of confident, competent professionals ready to shape the future of care.</a:t>
            </a:r>
          </a:p>
          <a:p>
            <a:endParaRPr lang="en-GB" sz="1000">
              <a:latin typeface="Arial" panose="020B0604020202020204" pitchFamily="34" charset="0"/>
              <a:cs typeface="Arial" panose="020B0604020202020204" pitchFamily="34" charset="0"/>
            </a:endParaRPr>
          </a:p>
          <a:p>
            <a:r>
              <a:rPr lang="en-GB" sz="1000"/>
              <a:t>To support this, there’s a wide range of resources and programmes available, including:</a:t>
            </a:r>
            <a:endParaRPr lang="en-GB" sz="1000">
              <a:latin typeface="Arial" panose="020B0604020202020204" pitchFamily="34" charset="0"/>
              <a:cs typeface="Arial" panose="020B0604020202020204" pitchFamily="34" charset="0"/>
            </a:endParaRPr>
          </a:p>
        </p:txBody>
      </p:sp>
      <p:sp>
        <p:nvSpPr>
          <p:cNvPr id="3" name="Rectangle 1">
            <a:extLst>
              <a:ext uri="{FF2B5EF4-FFF2-40B4-BE49-F238E27FC236}">
                <a16:creationId xmlns:a16="http://schemas.microsoft.com/office/drawing/2014/main" id="{BCE75E05-07BA-1EAF-EDE5-F3D459A1EDF7}"/>
              </a:ext>
            </a:extLst>
          </p:cNvPr>
          <p:cNvSpPr>
            <a:spLocks noChangeArrowheads="1"/>
          </p:cNvSpPr>
          <p:nvPr/>
        </p:nvSpPr>
        <p:spPr bwMode="auto">
          <a:xfrm>
            <a:off x="409935" y="2274514"/>
            <a:ext cx="8590172" cy="2862322"/>
          </a:xfrm>
          <a:prstGeom prst="rect">
            <a:avLst/>
          </a:prstGeom>
          <a:solidFill>
            <a:schemeClr val="accent4">
              <a:lumMod val="20000"/>
              <a:lumOff val="80000"/>
            </a:schemeClr>
          </a:solidFill>
          <a:ln>
            <a:solidFill>
              <a:schemeClr val="tx1"/>
            </a:solidFill>
          </a:ln>
          <a:effectLst/>
        </p:spPr>
        <p:txBody>
          <a:bodyPr vert="horz" wrap="none" lIns="91440" tIns="45720" rIns="91440" bIns="45720" numCol="1" anchor="ctr" anchorCtr="0" compatLnSpc="1">
            <a:prstTxWarp prst="textNoShape">
              <a:avLst/>
            </a:prstTxWarp>
            <a:spAutoFit/>
          </a:bodyPr>
          <a:lstStyle/>
          <a:p>
            <a:pPr marL="342900" lvl="0" indent="-342900">
              <a:spcAft>
                <a:spcPts val="800"/>
              </a:spcAft>
              <a:buFont typeface="Arial" panose="020B0604020202020204" pitchFamily="34" charset="0"/>
              <a:buChar char="•"/>
              <a:tabLst>
                <a:tab pos="457200" algn="l"/>
              </a:tabLst>
            </a:pPr>
            <a:r>
              <a:rPr lang="en-GB" sz="1200" u="sng" kern="100">
                <a:solidFill>
                  <a:srgbClr val="467886"/>
                </a:solidFill>
                <a:effectLst/>
                <a:latin typeface="Arial"/>
                <a:ea typeface="Aptos" panose="020B0004020202020204" pitchFamily="34" charset="0"/>
                <a:cs typeface="Arial"/>
                <a:hlinkClick r:id="rId3"/>
              </a:rPr>
              <a:t>Advanced Practice Leadership  Management </a:t>
            </a:r>
            <a:endParaRPr lang="en-GB" sz="1200" kern="100">
              <a:effectLst/>
              <a:latin typeface="Arial"/>
              <a:ea typeface="Aptos" panose="020B0004020202020204" pitchFamily="34" charset="0"/>
              <a:cs typeface="Arial"/>
            </a:endParaRPr>
          </a:p>
          <a:p>
            <a:pPr marL="342900" lvl="0" indent="-342900">
              <a:spcAft>
                <a:spcPts val="800"/>
              </a:spcAft>
              <a:buFont typeface="Times New Roman" panose="02020603050405020304" pitchFamily="18" charset="0"/>
              <a:buChar char="•"/>
              <a:tabLst>
                <a:tab pos="457200" algn="l"/>
              </a:tabLst>
            </a:pPr>
            <a:r>
              <a:rPr lang="en-US" sz="1200" kern="100">
                <a:effectLst/>
                <a:latin typeface="Arial"/>
                <a:ea typeface="Aptos" panose="020B0004020202020204" pitchFamily="34" charset="0"/>
                <a:cs typeface="Arial"/>
                <a:hlinkClick r:id="rId4" action="ppaction://hlinksldjump"/>
              </a:rPr>
              <a:t>AP Framework – Leadership Pillar </a:t>
            </a:r>
            <a:endParaRPr lang="en-GB" sz="1200" kern="100">
              <a:effectLst/>
              <a:latin typeface="Arial"/>
              <a:ea typeface="Aptos" panose="020B0004020202020204" pitchFamily="34" charset="0"/>
              <a:cs typeface="Arial"/>
            </a:endParaRPr>
          </a:p>
          <a:p>
            <a:pPr marL="342900" lvl="0" indent="-342900">
              <a:spcAft>
                <a:spcPts val="800"/>
              </a:spcAft>
              <a:buFont typeface="Times New Roman" panose="02020603050405020304" pitchFamily="18" charset="0"/>
              <a:buChar char="•"/>
              <a:tabLst>
                <a:tab pos="457200" algn="l"/>
              </a:tabLst>
            </a:pPr>
            <a:r>
              <a:rPr lang="en-US" sz="1200" u="sng" kern="100">
                <a:solidFill>
                  <a:srgbClr val="467886"/>
                </a:solidFill>
                <a:effectLst/>
                <a:latin typeface="Arial"/>
                <a:ea typeface="Aptos" panose="020B0004020202020204" pitchFamily="34" charset="0"/>
                <a:cs typeface="Arial"/>
                <a:hlinkClick r:id="rId5"/>
              </a:rPr>
              <a:t>Coaching &amp; Mentoring – Leadership Academy</a:t>
            </a:r>
            <a:endParaRPr lang="en-GB" sz="1200" kern="100">
              <a:effectLst/>
              <a:latin typeface="Arial"/>
              <a:ea typeface="Aptos" panose="020B0004020202020204" pitchFamily="34" charset="0"/>
              <a:cs typeface="Arial"/>
            </a:endParaRPr>
          </a:p>
          <a:p>
            <a:pPr marL="342900" lvl="0" indent="-342900">
              <a:spcAft>
                <a:spcPts val="800"/>
              </a:spcAft>
              <a:buFont typeface="Times New Roman" panose="02020603050405020304" pitchFamily="18" charset="0"/>
              <a:buChar char="•"/>
              <a:tabLst>
                <a:tab pos="457200" algn="l"/>
              </a:tabLst>
            </a:pPr>
            <a:r>
              <a:rPr lang="en-US" sz="1200" u="sng" kern="100">
                <a:solidFill>
                  <a:srgbClr val="467886"/>
                </a:solidFill>
                <a:effectLst/>
                <a:latin typeface="Arial"/>
                <a:ea typeface="Aptos" panose="020B0004020202020204" pitchFamily="34" charset="0"/>
                <a:cs typeface="Arial"/>
                <a:hlinkClick r:id="rId6"/>
              </a:rPr>
              <a:t>Leadership and Management Framework Development – Information Pack 2025</a:t>
            </a:r>
            <a:r>
              <a:rPr lang="en-GB" sz="1200" kern="100">
                <a:effectLst/>
                <a:latin typeface="Arial"/>
                <a:ea typeface="Aptos" panose="020B0004020202020204" pitchFamily="34" charset="0"/>
                <a:cs typeface="Arial"/>
              </a:rPr>
              <a:t> </a:t>
            </a:r>
            <a:r>
              <a:rPr lang="en-US" sz="1200" u="sng" kern="100">
                <a:solidFill>
                  <a:srgbClr val="467886"/>
                </a:solidFill>
                <a:effectLst/>
                <a:latin typeface="Arial"/>
                <a:ea typeface="Aptos" panose="020B0004020202020204" pitchFamily="34" charset="0"/>
                <a:cs typeface="Arial"/>
                <a:hlinkClick r:id="rId6"/>
              </a:rPr>
              <a:t>NHS England</a:t>
            </a:r>
            <a:endParaRPr lang="en-GB" sz="1200" kern="100">
              <a:effectLst/>
              <a:latin typeface="Arial"/>
              <a:ea typeface="Aptos" panose="020B0004020202020204" pitchFamily="34" charset="0"/>
              <a:cs typeface="Arial"/>
            </a:endParaRPr>
          </a:p>
          <a:p>
            <a:pPr marL="342900" lvl="0" indent="-342900">
              <a:spcAft>
                <a:spcPts val="800"/>
              </a:spcAft>
              <a:buFont typeface="Times New Roman" panose="02020603050405020304" pitchFamily="18" charset="0"/>
              <a:buChar char="•"/>
              <a:tabLst>
                <a:tab pos="457200" algn="l"/>
              </a:tabLst>
            </a:pPr>
            <a:r>
              <a:rPr lang="en-US" sz="1200" u="sng" kern="100">
                <a:solidFill>
                  <a:srgbClr val="467886"/>
                </a:solidFill>
                <a:effectLst/>
                <a:latin typeface="Arial"/>
                <a:ea typeface="Aptos" panose="020B0004020202020204" pitchFamily="34" charset="0"/>
                <a:cs typeface="Arial"/>
                <a:hlinkClick r:id="rId7"/>
              </a:rPr>
              <a:t>Leadership development opportunities – ICS</a:t>
            </a:r>
            <a:r>
              <a:rPr lang="en-GB" sz="1200" kern="100">
                <a:effectLst/>
                <a:latin typeface="Arial"/>
                <a:ea typeface="Aptos" panose="020B0004020202020204" pitchFamily="34" charset="0"/>
                <a:cs typeface="Arial"/>
              </a:rPr>
              <a:t> </a:t>
            </a:r>
            <a:r>
              <a:rPr lang="en-US" sz="1200" u="sng" kern="100">
                <a:solidFill>
                  <a:srgbClr val="467886"/>
                </a:solidFill>
                <a:effectLst/>
                <a:latin typeface="Arial"/>
                <a:ea typeface="Aptos" panose="020B0004020202020204" pitchFamily="34" charset="0"/>
                <a:cs typeface="Arial"/>
                <a:hlinkClick r:id="rId7"/>
              </a:rPr>
              <a:t>surreyheartlands.org</a:t>
            </a:r>
            <a:endParaRPr lang="en-GB" sz="1200" kern="100">
              <a:effectLst/>
              <a:latin typeface="Arial"/>
              <a:ea typeface="Aptos" panose="020B0004020202020204" pitchFamily="34" charset="0"/>
              <a:cs typeface="Arial"/>
            </a:endParaRPr>
          </a:p>
          <a:p>
            <a:pPr marL="342900" lvl="0" indent="-342900">
              <a:spcAft>
                <a:spcPts val="800"/>
              </a:spcAft>
              <a:buFont typeface="Times New Roman" panose="02020603050405020304" pitchFamily="18" charset="0"/>
              <a:buChar char="•"/>
              <a:tabLst>
                <a:tab pos="457200" algn="l"/>
              </a:tabLst>
            </a:pPr>
            <a:r>
              <a:rPr lang="en-US" sz="1200" u="sng" kern="100">
                <a:solidFill>
                  <a:srgbClr val="467886"/>
                </a:solidFill>
                <a:effectLst/>
                <a:latin typeface="Arial"/>
                <a:ea typeface="Aptos" panose="020B0004020202020204" pitchFamily="34" charset="0"/>
                <a:cs typeface="Arial"/>
                <a:hlinkClick r:id="rId5"/>
              </a:rPr>
              <a:t>Leading for Wellbeing</a:t>
            </a:r>
            <a:r>
              <a:rPr lang="en-GB" sz="1200" kern="100">
                <a:effectLst/>
                <a:latin typeface="Arial"/>
                <a:ea typeface="Aptos" panose="020B0004020202020204" pitchFamily="34" charset="0"/>
                <a:cs typeface="Arial"/>
              </a:rPr>
              <a:t> </a:t>
            </a:r>
            <a:r>
              <a:rPr lang="en-US" sz="1200" u="sng" kern="100">
                <a:solidFill>
                  <a:srgbClr val="467886"/>
                </a:solidFill>
                <a:effectLst/>
                <a:latin typeface="Arial"/>
                <a:ea typeface="Aptos" panose="020B0004020202020204" pitchFamily="34" charset="0"/>
                <a:cs typeface="Arial"/>
                <a:hlinkClick r:id="rId5"/>
              </a:rPr>
              <a:t>Compassionate Leadership</a:t>
            </a:r>
            <a:r>
              <a:rPr lang="en-GB" sz="1200" kern="100">
                <a:effectLst/>
                <a:latin typeface="Arial"/>
                <a:ea typeface="Aptos" panose="020B0004020202020204" pitchFamily="34" charset="0"/>
                <a:cs typeface="Arial"/>
              </a:rPr>
              <a:t> </a:t>
            </a:r>
          </a:p>
          <a:p>
            <a:pPr marL="342900" indent="-342900">
              <a:spcAft>
                <a:spcPts val="800"/>
              </a:spcAft>
              <a:buFont typeface="Times New Roman" panose="02020603050405020304" pitchFamily="18" charset="0"/>
              <a:buChar char="•"/>
              <a:tabLst>
                <a:tab pos="457200" algn="l"/>
              </a:tabLst>
            </a:pPr>
            <a:r>
              <a:rPr lang="en-GB" sz="1200">
                <a:solidFill>
                  <a:srgbClr val="291EFF"/>
                </a:solidFill>
                <a:latin typeface="Arial"/>
                <a:cs typeface="Arial"/>
                <a:hlinkClick r:id="rId8">
                  <a:extLst>
                    <a:ext uri="{A12FA001-AC4F-418D-AE19-62706E023703}">
                      <ahyp:hlinkClr xmlns:ahyp="http://schemas.microsoft.com/office/drawing/2018/hyperlinkcolor" val="tx"/>
                    </a:ext>
                  </a:extLst>
                </a:hlinkClick>
              </a:rPr>
              <a:t>NHS Leadership Academy</a:t>
            </a:r>
            <a:endParaRPr lang="en-GB" sz="1200">
              <a:solidFill>
                <a:srgbClr val="291EFF"/>
              </a:solidFill>
              <a:latin typeface="Arial"/>
              <a:cs typeface="Arial"/>
            </a:endParaRPr>
          </a:p>
          <a:p>
            <a:pPr marL="342900" lvl="0" indent="-342900">
              <a:spcAft>
                <a:spcPts val="800"/>
              </a:spcAft>
              <a:buFont typeface="Times New Roman" panose="02020603050405020304" pitchFamily="18" charset="0"/>
              <a:buChar char="•"/>
              <a:tabLst>
                <a:tab pos="457200" algn="l"/>
              </a:tabLst>
            </a:pPr>
            <a:r>
              <a:rPr lang="en-US" sz="1200" u="sng" kern="100">
                <a:solidFill>
                  <a:srgbClr val="467886"/>
                </a:solidFill>
                <a:effectLst/>
                <a:latin typeface="Arial"/>
                <a:ea typeface="Aptos" panose="020B0004020202020204" pitchFamily="34" charset="0"/>
                <a:cs typeface="Arial"/>
                <a:hlinkClick r:id="rId9"/>
              </a:rPr>
              <a:t>NHS Learning Hub Modules:</a:t>
            </a:r>
            <a:endParaRPr lang="en-GB" sz="1200" kern="100">
              <a:effectLst/>
              <a:latin typeface="Arial"/>
              <a:ea typeface="Aptos" panose="020B0004020202020204" pitchFamily="34" charset="0"/>
              <a:cs typeface="Arial"/>
            </a:endParaRPr>
          </a:p>
          <a:p>
            <a:pPr marL="342900" lvl="0" indent="-342900">
              <a:spcAft>
                <a:spcPts val="800"/>
              </a:spcAft>
              <a:buFont typeface="Times New Roman" panose="02020603050405020304" pitchFamily="18" charset="0"/>
              <a:buChar char="•"/>
              <a:tabLst>
                <a:tab pos="457200" algn="l"/>
              </a:tabLst>
            </a:pPr>
            <a:r>
              <a:rPr lang="en-US" sz="1200" u="sng" kern="100">
                <a:solidFill>
                  <a:srgbClr val="467886"/>
                </a:solidFill>
                <a:effectLst/>
                <a:latin typeface="Arial"/>
                <a:ea typeface="Aptos" panose="020B0004020202020204" pitchFamily="34" charset="0"/>
                <a:cs typeface="Arial"/>
                <a:hlinkClick r:id="rId10"/>
              </a:rPr>
              <a:t>Protected Learning Time (PLT): Leadership-focused sessions via your practice or PCN CPD-funded courses via PCNs </a:t>
            </a:r>
            <a:endParaRPr lang="en-GB" sz="1200" kern="100">
              <a:effectLst/>
              <a:latin typeface="Arial"/>
              <a:ea typeface="Aptos" panose="020B0004020202020204" pitchFamily="34" charset="0"/>
              <a:cs typeface="Arial"/>
            </a:endParaRPr>
          </a:p>
          <a:p>
            <a:pPr marL="342900" lvl="0" indent="-342900">
              <a:spcAft>
                <a:spcPts val="800"/>
              </a:spcAft>
              <a:buFont typeface="Times New Roman" panose="02020603050405020304" pitchFamily="18" charset="0"/>
              <a:buChar char="•"/>
              <a:tabLst>
                <a:tab pos="457200" algn="l"/>
              </a:tabLst>
            </a:pPr>
            <a:r>
              <a:rPr lang="en-US" sz="1200" u="sng" kern="100">
                <a:solidFill>
                  <a:srgbClr val="467886"/>
                </a:solidFill>
                <a:effectLst/>
                <a:latin typeface="Arial"/>
                <a:ea typeface="Aptos" panose="020B0004020202020204" pitchFamily="34" charset="0"/>
                <a:cs typeface="Arial"/>
                <a:hlinkClick r:id="rId11"/>
              </a:rPr>
              <a:t>Training Hub Leadership Development Programme </a:t>
            </a:r>
            <a:endParaRPr lang="en-US" sz="1200" b="0" i="1" u="none" strike="noStrike" kern="100" cap="none" normalizeH="0" baseline="0">
              <a:ln>
                <a:noFill/>
              </a:ln>
              <a:solidFill>
                <a:schemeClr val="tx1"/>
              </a:solidFill>
              <a:effectLst/>
              <a:latin typeface="Arial"/>
              <a:cs typeface="Arial"/>
            </a:endParaRPr>
          </a:p>
        </p:txBody>
      </p:sp>
    </p:spTree>
    <p:extLst>
      <p:ext uri="{BB962C8B-B14F-4D97-AF65-F5344CB8AC3E}">
        <p14:creationId xmlns:p14="http://schemas.microsoft.com/office/powerpoint/2010/main" val="40582555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Picture 17" descr="A logo with colorful people&#10;&#10;Description automatically generated">
            <a:extLst>
              <a:ext uri="{FF2B5EF4-FFF2-40B4-BE49-F238E27FC236}">
                <a16:creationId xmlns:a16="http://schemas.microsoft.com/office/drawing/2014/main" id="{28E1E3F6-6379-3BFC-B441-1B0A25FB5C61}"/>
              </a:ext>
            </a:extLst>
          </p:cNvPr>
          <p:cNvPicPr>
            <a:picLocks noChangeAspect="1"/>
          </p:cNvPicPr>
          <p:nvPr/>
        </p:nvPicPr>
        <p:blipFill>
          <a:blip r:embed="rId2"/>
          <a:stretch>
            <a:fillRect/>
          </a:stretch>
        </p:blipFill>
        <p:spPr>
          <a:xfrm>
            <a:off x="-879" y="-4997"/>
            <a:ext cx="2372246" cy="1216577"/>
          </a:xfrm>
          <a:prstGeom prst="rect">
            <a:avLst/>
          </a:prstGeom>
          <a:ln>
            <a:noFill/>
          </a:ln>
        </p:spPr>
      </p:pic>
      <p:sp>
        <p:nvSpPr>
          <p:cNvPr id="2" name="object 2"/>
          <p:cNvSpPr txBox="1"/>
          <p:nvPr/>
        </p:nvSpPr>
        <p:spPr>
          <a:xfrm>
            <a:off x="2647625" y="1997882"/>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3" name="object 3"/>
          <p:cNvSpPr/>
          <p:nvPr/>
        </p:nvSpPr>
        <p:spPr>
          <a:xfrm>
            <a:off x="2287396" y="2540413"/>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4" name="object 4"/>
          <p:cNvSpPr txBox="1"/>
          <p:nvPr/>
        </p:nvSpPr>
        <p:spPr>
          <a:xfrm>
            <a:off x="5502909" y="1953513"/>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 name="object 5"/>
          <p:cNvSpPr txBox="1"/>
          <p:nvPr/>
        </p:nvSpPr>
        <p:spPr>
          <a:xfrm>
            <a:off x="7423475" y="1948493"/>
            <a:ext cx="2120900" cy="444352"/>
          </a:xfrm>
          <a:prstGeom prst="rect">
            <a:avLst/>
          </a:prstGeom>
        </p:spPr>
        <p:txBody>
          <a:bodyPr vert="horz" wrap="square" lIns="0" tIns="13335" rIns="0" bIns="0" rtlCol="0">
            <a:spAutoFit/>
          </a:bodyPr>
          <a:lstStyle/>
          <a:p>
            <a:pPr marL="12700" marR="5080" indent="-1270" algn="ctr">
              <a:lnSpc>
                <a:spcPct val="100000"/>
              </a:lnSpc>
              <a:spcBef>
                <a:spcPts val="105"/>
              </a:spcBef>
            </a:pPr>
            <a:r>
              <a:rPr lang="en-GB" sz="1400" spc="-10">
                <a:solidFill>
                  <a:srgbClr val="202C3A"/>
                </a:solidFill>
                <a:latin typeface="Arial Black"/>
                <a:cs typeface="Arial Black"/>
              </a:rPr>
              <a:t>Supervision require</a:t>
            </a:r>
            <a:r>
              <a:rPr sz="1400" spc="-10" err="1">
                <a:solidFill>
                  <a:srgbClr val="202C3A"/>
                </a:solidFill>
                <a:latin typeface="Arial Black"/>
                <a:cs typeface="Arial Black"/>
              </a:rPr>
              <a:t>ments</a:t>
            </a:r>
            <a:endParaRPr sz="1400">
              <a:latin typeface="Arial Black"/>
              <a:cs typeface="Arial Black"/>
            </a:endParaRPr>
          </a:p>
        </p:txBody>
      </p:sp>
      <p:sp>
        <p:nvSpPr>
          <p:cNvPr id="6" name="object 6"/>
          <p:cNvSpPr txBox="1"/>
          <p:nvPr/>
        </p:nvSpPr>
        <p:spPr>
          <a:xfrm>
            <a:off x="10170812" y="1874375"/>
            <a:ext cx="1733641" cy="444352"/>
          </a:xfrm>
          <a:prstGeom prst="rect">
            <a:avLst/>
          </a:prstGeom>
        </p:spPr>
        <p:txBody>
          <a:bodyPr vert="horz" wrap="square" lIns="0" tIns="13335" rIns="0" bIns="0" rtlCol="0" anchor="t">
            <a:spAutoFit/>
          </a:bodyPr>
          <a:lstStyle/>
          <a:p>
            <a:pPr marL="12700" marR="5080" indent="-3810" algn="ctr">
              <a:spcBef>
                <a:spcPts val="105"/>
              </a:spcBef>
            </a:pPr>
            <a:r>
              <a:rPr lang="en-GB" sz="1400">
                <a:solidFill>
                  <a:srgbClr val="202C3A"/>
                </a:solidFill>
                <a:latin typeface="Arial Black"/>
              </a:rPr>
              <a:t>Key roles and responsibilities</a:t>
            </a:r>
            <a:endParaRPr lang="en-GB"/>
          </a:p>
        </p:txBody>
      </p:sp>
      <p:pic>
        <p:nvPicPr>
          <p:cNvPr id="8" name="object 8"/>
          <p:cNvPicPr/>
          <p:nvPr/>
        </p:nvPicPr>
        <p:blipFill>
          <a:blip r:embed="rId3" cstate="print"/>
          <a:stretch>
            <a:fillRect/>
          </a:stretch>
        </p:blipFill>
        <p:spPr>
          <a:xfrm>
            <a:off x="5789676" y="1147572"/>
            <a:ext cx="722376" cy="720851"/>
          </a:xfrm>
          <a:prstGeom prst="rect">
            <a:avLst/>
          </a:prstGeom>
        </p:spPr>
      </p:pic>
      <p:pic>
        <p:nvPicPr>
          <p:cNvPr id="9" name="object 9"/>
          <p:cNvPicPr/>
          <p:nvPr/>
        </p:nvPicPr>
        <p:blipFill>
          <a:blip r:embed="rId4" cstate="print"/>
          <a:stretch>
            <a:fillRect/>
          </a:stretch>
        </p:blipFill>
        <p:spPr>
          <a:xfrm>
            <a:off x="3024307" y="1255949"/>
            <a:ext cx="720851" cy="719327"/>
          </a:xfrm>
          <a:prstGeom prst="rect">
            <a:avLst/>
          </a:prstGeom>
        </p:spPr>
      </p:pic>
      <p:pic>
        <p:nvPicPr>
          <p:cNvPr id="10" name="object 10"/>
          <p:cNvPicPr/>
          <p:nvPr/>
        </p:nvPicPr>
        <p:blipFill>
          <a:blip r:embed="rId5" cstate="print"/>
          <a:stretch>
            <a:fillRect/>
          </a:stretch>
        </p:blipFill>
        <p:spPr>
          <a:xfrm>
            <a:off x="10500359" y="1147572"/>
            <a:ext cx="722376" cy="720851"/>
          </a:xfrm>
          <a:prstGeom prst="rect">
            <a:avLst/>
          </a:prstGeom>
        </p:spPr>
      </p:pic>
      <p:pic>
        <p:nvPicPr>
          <p:cNvPr id="11" name="object 11"/>
          <p:cNvPicPr/>
          <p:nvPr/>
        </p:nvPicPr>
        <p:blipFill>
          <a:blip r:embed="rId6" cstate="print"/>
          <a:stretch>
            <a:fillRect/>
          </a:stretch>
        </p:blipFill>
        <p:spPr>
          <a:xfrm>
            <a:off x="8132064" y="1147572"/>
            <a:ext cx="720851" cy="720851"/>
          </a:xfrm>
          <a:prstGeom prst="rect">
            <a:avLst/>
          </a:prstGeom>
        </p:spPr>
      </p:pic>
      <p:sp>
        <p:nvSpPr>
          <p:cNvPr id="14" name="object 14"/>
          <p:cNvSpPr txBox="1"/>
          <p:nvPr/>
        </p:nvSpPr>
        <p:spPr>
          <a:xfrm>
            <a:off x="5263935" y="4018796"/>
            <a:ext cx="2224088" cy="1705595"/>
          </a:xfrm>
          <a:prstGeom prst="rect">
            <a:avLst/>
          </a:prstGeom>
        </p:spPr>
        <p:txBody>
          <a:bodyPr vert="horz" wrap="square" lIns="0" tIns="12700" rIns="0" bIns="0" rtlCol="0" anchor="t">
            <a:spAutoFit/>
          </a:bodyPr>
          <a:lstStyle/>
          <a:p>
            <a:pPr algn="l">
              <a:buNone/>
            </a:pPr>
            <a:r>
              <a:rPr lang="en-GB" sz="1000" b="1"/>
              <a:t>Resources and Links</a:t>
            </a:r>
          </a:p>
          <a:p>
            <a:pPr algn="l"/>
            <a:r>
              <a:rPr lang="en-GB" sz="1000">
                <a:hlinkClick r:id="rId7"/>
              </a:rPr>
              <a:t>NHS Leadership Academy</a:t>
            </a:r>
            <a:endParaRPr lang="en-GB" sz="1000"/>
          </a:p>
          <a:p>
            <a:pPr algn="l"/>
            <a:r>
              <a:rPr lang="en-GB" sz="1000">
                <a:hlinkClick r:id="rId8"/>
              </a:rPr>
              <a:t>NHS England Quality Improvement</a:t>
            </a:r>
            <a:endParaRPr lang="en-GB" sz="1000"/>
          </a:p>
          <a:p>
            <a:pPr algn="l"/>
            <a:r>
              <a:rPr lang="en-GB" sz="1000">
                <a:hlinkClick r:id="rId9"/>
              </a:rPr>
              <a:t>Patient Safety Training - NHS</a:t>
            </a:r>
            <a:endParaRPr lang="en-GB" sz="1000"/>
          </a:p>
          <a:p>
            <a:pPr algn="l"/>
            <a:r>
              <a:rPr lang="en-GB" sz="1000">
                <a:hlinkClick r:id="rId10"/>
              </a:rPr>
              <a:t>Q Community (Health Foundation)</a:t>
            </a:r>
            <a:endParaRPr lang="en-GB" sz="1000"/>
          </a:p>
          <a:p>
            <a:pPr algn="l"/>
            <a:r>
              <a:rPr lang="en-GB" sz="1000">
                <a:hlinkClick r:id="rId11"/>
              </a:rPr>
              <a:t>HQIP Audit Training</a:t>
            </a:r>
            <a:endParaRPr lang="en-GB" sz="1000"/>
          </a:p>
          <a:p>
            <a:pPr algn="l"/>
            <a:r>
              <a:rPr lang="en-GB" sz="1000">
                <a:hlinkClick r:id="rId12"/>
              </a:rPr>
              <a:t>Quality, Service Improvement and Redesign (QSIR) Practitioner - Courses The CPD Certification Service</a:t>
            </a:r>
            <a:endParaRPr lang="en-GB" sz="1000"/>
          </a:p>
          <a:p>
            <a:pPr algn="l"/>
            <a:r>
              <a:rPr lang="en-GB" sz="1000">
                <a:hlinkClick r:id="rId13"/>
              </a:rPr>
              <a:t>CQC Essentials for Managers - Practice Index Training</a:t>
            </a:r>
            <a:endParaRPr lang="en-GB" sz="1000"/>
          </a:p>
        </p:txBody>
      </p:sp>
      <p:sp>
        <p:nvSpPr>
          <p:cNvPr id="16" name="object 16"/>
          <p:cNvSpPr txBox="1"/>
          <p:nvPr/>
        </p:nvSpPr>
        <p:spPr>
          <a:xfrm>
            <a:off x="2473198" y="290979"/>
            <a:ext cx="7052154" cy="1084271"/>
          </a:xfrm>
          <a:prstGeom prst="rect">
            <a:avLst/>
          </a:prstGeom>
        </p:spPr>
        <p:txBody>
          <a:bodyPr vert="horz" wrap="square" lIns="0" tIns="12065" rIns="0" bIns="0" rtlCol="0" anchor="t">
            <a:spAutoFit/>
          </a:bodyPr>
          <a:lstStyle/>
          <a:p>
            <a:pPr marL="12700">
              <a:spcBef>
                <a:spcPts val="95"/>
              </a:spcBef>
            </a:pPr>
            <a:r>
              <a:rPr lang="en-GB" sz="2400" dirty="0">
                <a:solidFill>
                  <a:srgbClr val="0070C0"/>
                </a:solidFill>
                <a:latin typeface="Arial Black"/>
                <a:cs typeface="Arial Black"/>
              </a:rPr>
              <a:t>Quality Manager/Patient Safety Role</a:t>
            </a:r>
            <a:r>
              <a:rPr lang="en-GB" sz="2400" spc="-140" dirty="0">
                <a:solidFill>
                  <a:srgbClr val="0070C0"/>
                </a:solidFill>
                <a:latin typeface="Arial Black"/>
                <a:cs typeface="Arial Black"/>
              </a:rPr>
              <a:t> </a:t>
            </a:r>
          </a:p>
          <a:p>
            <a:pPr marL="12700">
              <a:spcBef>
                <a:spcPts val="95"/>
              </a:spcBef>
            </a:pPr>
            <a:r>
              <a:rPr lang="en-GB" sz="2400" b="1" dirty="0">
                <a:solidFill>
                  <a:srgbClr val="202C3A"/>
                </a:solidFill>
              </a:rPr>
              <a:t>Find</a:t>
            </a:r>
            <a:r>
              <a:rPr lang="en-GB" sz="2400" b="1" spc="-25" dirty="0">
                <a:solidFill>
                  <a:srgbClr val="202C3A"/>
                </a:solidFill>
              </a:rPr>
              <a:t> </a:t>
            </a:r>
            <a:r>
              <a:rPr lang="en-GB" sz="2400" b="1" dirty="0">
                <a:solidFill>
                  <a:srgbClr val="202C3A"/>
                </a:solidFill>
              </a:rPr>
              <a:t>out</a:t>
            </a:r>
            <a:r>
              <a:rPr lang="en-GB" sz="2400" b="1" spc="-20" dirty="0">
                <a:solidFill>
                  <a:srgbClr val="202C3A"/>
                </a:solidFill>
              </a:rPr>
              <a:t> </a:t>
            </a:r>
            <a:r>
              <a:rPr lang="en-GB" sz="2400" b="1" dirty="0">
                <a:solidFill>
                  <a:srgbClr val="202C3A"/>
                </a:solidFill>
              </a:rPr>
              <a:t>more</a:t>
            </a:r>
            <a:r>
              <a:rPr lang="en-GB" sz="2400" b="1" spc="-30" dirty="0">
                <a:solidFill>
                  <a:srgbClr val="202C3A"/>
                </a:solidFill>
              </a:rPr>
              <a:t> about </a:t>
            </a:r>
            <a:r>
              <a:rPr lang="en-GB" sz="2400" b="1" u="sng" dirty="0">
                <a:solidFill>
                  <a:srgbClr val="291EFF"/>
                </a:solidFill>
                <a:uFill>
                  <a:solidFill>
                    <a:srgbClr val="1F5AA4"/>
                  </a:solidFill>
                </a:uFill>
                <a:latin typeface="Arial" panose="020B0604020202020204" pitchFamily="34" charset="0"/>
                <a:cs typeface="Arial" panose="020B0604020202020204" pitchFamily="34" charset="0"/>
                <a:hlinkClick r:id="rId14" action="ppaction://hlinksldjump"/>
              </a:rPr>
              <a:t>primary</a:t>
            </a:r>
            <a:r>
              <a:rPr lang="en-GB" sz="2400" b="1" u="sng" spc="-20" dirty="0">
                <a:solidFill>
                  <a:srgbClr val="291EFF"/>
                </a:solidFill>
                <a:uFill>
                  <a:solidFill>
                    <a:srgbClr val="1F5AA4"/>
                  </a:solidFill>
                </a:uFill>
                <a:latin typeface="Arial" panose="020B0604020202020204" pitchFamily="34" charset="0"/>
                <a:cs typeface="Arial" panose="020B0604020202020204" pitchFamily="34" charset="0"/>
                <a:hlinkClick r:id="rId14" action="ppaction://hlinksldjump"/>
              </a:rPr>
              <a:t> </a:t>
            </a:r>
            <a:r>
              <a:rPr lang="en-GB" sz="2400" b="1" u="sng" dirty="0">
                <a:solidFill>
                  <a:srgbClr val="291EFF"/>
                </a:solidFill>
                <a:uFill>
                  <a:solidFill>
                    <a:srgbClr val="1F5AA4"/>
                  </a:solidFill>
                </a:uFill>
                <a:latin typeface="Arial" panose="020B0604020202020204" pitchFamily="34" charset="0"/>
                <a:cs typeface="Arial" panose="020B0604020202020204" pitchFamily="34" charset="0"/>
                <a:hlinkClick r:id="rId14" action="ppaction://hlinksldjump"/>
              </a:rPr>
              <a:t>care</a:t>
            </a:r>
            <a:r>
              <a:rPr lang="en-GB" sz="2400" b="1" u="sng" spc="-45" dirty="0">
                <a:solidFill>
                  <a:srgbClr val="291EFF"/>
                </a:solidFill>
                <a:uFill>
                  <a:solidFill>
                    <a:srgbClr val="1F5AA4"/>
                  </a:solidFill>
                </a:uFill>
                <a:latin typeface="Arial" panose="020B0604020202020204" pitchFamily="34" charset="0"/>
                <a:cs typeface="Arial" panose="020B0604020202020204" pitchFamily="34" charset="0"/>
                <a:hlinkClick r:id="rId14" action="ppaction://hlinksldjump"/>
              </a:rPr>
              <a:t> </a:t>
            </a:r>
            <a:r>
              <a:rPr lang="en-GB" sz="2400" b="1" u="sng" spc="-10" dirty="0">
                <a:solidFill>
                  <a:srgbClr val="291EFF"/>
                </a:solidFill>
                <a:uFill>
                  <a:solidFill>
                    <a:srgbClr val="1F5AA4"/>
                  </a:solidFill>
                </a:uFill>
                <a:latin typeface="Arial" panose="020B0604020202020204" pitchFamily="34" charset="0"/>
                <a:cs typeface="Arial" panose="020B0604020202020204" pitchFamily="34" charset="0"/>
                <a:hlinkClick r:id="rId14" action="ppaction://hlinksldjump"/>
              </a:rPr>
              <a:t>roles</a:t>
            </a:r>
            <a:endParaRPr lang="en-US" sz="2400" b="1" dirty="0">
              <a:solidFill>
                <a:srgbClr val="0070C0"/>
              </a:solidFill>
              <a:latin typeface="Arial" panose="020B0604020202020204" pitchFamily="34" charset="0"/>
              <a:cs typeface="Arial" panose="020B0604020202020204" pitchFamily="34" charset="0"/>
            </a:endParaRPr>
          </a:p>
          <a:p>
            <a:pPr marL="12700">
              <a:spcBef>
                <a:spcPts val="95"/>
              </a:spcBef>
            </a:pPr>
            <a:endParaRPr lang="en-US" sz="2000" spc="-10" dirty="0">
              <a:solidFill>
                <a:srgbClr val="0070C0"/>
              </a:solidFill>
              <a:latin typeface="Arial Black"/>
              <a:cs typeface="Arial Black"/>
            </a:endParaRPr>
          </a:p>
        </p:txBody>
      </p:sp>
      <p:sp>
        <p:nvSpPr>
          <p:cNvPr id="21" name="object 21"/>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23" name="TextBox 22">
            <a:extLst>
              <a:ext uri="{FF2B5EF4-FFF2-40B4-BE49-F238E27FC236}">
                <a16:creationId xmlns:a16="http://schemas.microsoft.com/office/drawing/2014/main" id="{C5F5D8E5-BBA0-C0D1-D231-141D7C26EB8D}"/>
              </a:ext>
            </a:extLst>
          </p:cNvPr>
          <p:cNvSpPr txBox="1"/>
          <p:nvPr/>
        </p:nvSpPr>
        <p:spPr>
          <a:xfrm>
            <a:off x="2371368" y="2509170"/>
            <a:ext cx="2224088" cy="3785652"/>
          </a:xfrm>
          <a:prstGeom prst="rect">
            <a:avLst/>
          </a:prstGeom>
          <a:noFill/>
        </p:spPr>
        <p:txBody>
          <a:bodyPr wrap="square" lIns="91440" tIns="45720" rIns="91440" bIns="45720" anchor="t">
            <a:spAutoFit/>
          </a:bodyPr>
          <a:lstStyle/>
          <a:p>
            <a:pPr algn="l">
              <a:buNone/>
            </a:pPr>
            <a:r>
              <a:rPr lang="en-GB" sz="1000"/>
              <a:t>T</a:t>
            </a:r>
            <a:r>
              <a:rPr lang="en-GB" sz="1000">
                <a:latin typeface="Arial"/>
                <a:cs typeface="Arial"/>
              </a:rPr>
              <a:t>he role is essential in supporting and advancing high-quality care delivery across NHS services. It focuses on ensuring the achievement of safe, effective, and patient-centred outcomes through systematic evaluation, service improvement, and staff development.</a:t>
            </a:r>
          </a:p>
          <a:p>
            <a:pPr algn="l">
              <a:buNone/>
            </a:pPr>
            <a:endParaRPr lang="en-GB" sz="1000">
              <a:solidFill>
                <a:srgbClr val="000000"/>
              </a:solidFill>
              <a:latin typeface="Arial"/>
              <a:cs typeface="Arial"/>
            </a:endParaRPr>
          </a:p>
          <a:p>
            <a:pPr algn="l">
              <a:buNone/>
            </a:pPr>
            <a:r>
              <a:rPr lang="en-GB" sz="1000">
                <a:solidFill>
                  <a:srgbClr val="000000"/>
                </a:solidFill>
                <a:latin typeface="Arial"/>
                <a:cs typeface="Arial"/>
              </a:rPr>
              <a:t>Training can be accessed through </a:t>
            </a:r>
            <a:r>
              <a:rPr lang="en-GB" sz="1000">
                <a:hlinkClick r:id="rId15"/>
              </a:rPr>
              <a:t>Policy Manager - Practice Index HUB</a:t>
            </a:r>
            <a:endParaRPr lang="en-GB" sz="1000"/>
          </a:p>
          <a:p>
            <a:pPr algn="l">
              <a:buNone/>
            </a:pPr>
            <a:endParaRPr lang="en-GB" sz="1000"/>
          </a:p>
          <a:p>
            <a:pPr algn="l"/>
            <a:r>
              <a:rPr lang="en-GB" sz="1000">
                <a:latin typeface="Arial" panose="020B0604020202020204" pitchFamily="34" charset="0"/>
                <a:cs typeface="Arial" panose="020B0604020202020204" pitchFamily="34" charset="0"/>
                <a:hlinkClick r:id="rId16"/>
              </a:rPr>
              <a:t>Certified Professional in Patient Safety (CPPS) TM | Institute for Healthcare Improvement</a:t>
            </a:r>
            <a:endParaRPr lang="en-GB" sz="1000">
              <a:latin typeface="Arial" panose="020B0604020202020204" pitchFamily="34" charset="0"/>
              <a:cs typeface="Arial" panose="020B0604020202020204" pitchFamily="34" charset="0"/>
            </a:endParaRPr>
          </a:p>
          <a:p>
            <a:pPr algn="l"/>
            <a:endParaRPr lang="en-GB" sz="1000">
              <a:solidFill>
                <a:srgbClr val="0070C0"/>
              </a:solidFill>
              <a:latin typeface="Arial" panose="020B0604020202020204" pitchFamily="34" charset="0"/>
              <a:cs typeface="Arial" panose="020B0604020202020204" pitchFamily="34" charset="0"/>
              <a:hlinkClick r:id="rId17">
                <a:extLst>
                  <a:ext uri="{A12FA001-AC4F-418D-AE19-62706E023703}">
                    <ahyp:hlinkClr xmlns:ahyp="http://schemas.microsoft.com/office/drawing/2018/hyperlinkcolor" val="tx"/>
                  </a:ext>
                </a:extLst>
              </a:hlinkClick>
            </a:endParaRPr>
          </a:p>
          <a:p>
            <a:pPr algn="l"/>
            <a:r>
              <a:rPr lang="en-US" sz="1000" spc="-10">
                <a:solidFill>
                  <a:schemeClr val="tx1"/>
                </a:solidFill>
                <a:latin typeface="Arial"/>
                <a:cs typeface="Arial"/>
              </a:rPr>
              <a:t>Training can also be accessed through the </a:t>
            </a:r>
            <a:r>
              <a:rPr lang="en-US" sz="1000" spc="-10">
                <a:solidFill>
                  <a:schemeClr val="tx1"/>
                </a:solidFill>
                <a:latin typeface="Arial"/>
                <a:cs typeface="Arial"/>
                <a:hlinkClick r:id="rId18"/>
              </a:rPr>
              <a:t>LMC</a:t>
            </a:r>
            <a:endParaRPr lang="en-US" sz="1000" spc="-10">
              <a:solidFill>
                <a:schemeClr val="tx1"/>
              </a:solidFill>
              <a:latin typeface="Arial"/>
              <a:cs typeface="Arial"/>
            </a:endParaRPr>
          </a:p>
          <a:p>
            <a:pPr algn="l"/>
            <a:endParaRPr lang="en-US" sz="1000">
              <a:solidFill>
                <a:srgbClr val="0070C0"/>
              </a:solidFill>
              <a:latin typeface="Arial" panose="020B0604020202020204" pitchFamily="34" charset="0"/>
              <a:cs typeface="Arial" panose="020B0604020202020204" pitchFamily="34" charset="0"/>
              <a:hlinkClick r:id="rId17">
                <a:extLst>
                  <a:ext uri="{A12FA001-AC4F-418D-AE19-62706E023703}">
                    <ahyp:hlinkClr xmlns:ahyp="http://schemas.microsoft.com/office/drawing/2018/hyperlinkcolor" val="tx"/>
                  </a:ext>
                </a:extLst>
              </a:hlinkClick>
            </a:endParaRPr>
          </a:p>
          <a:p>
            <a:pPr algn="l">
              <a:buNone/>
            </a:pPr>
            <a:endParaRPr lang="en-GB" sz="1000"/>
          </a:p>
          <a:p>
            <a:pPr algn="l">
              <a:buNone/>
            </a:pPr>
            <a:endParaRPr lang="en-GB" sz="1000">
              <a:solidFill>
                <a:srgbClr val="000000"/>
              </a:solidFill>
              <a:latin typeface="Arial"/>
              <a:cs typeface="Arial"/>
            </a:endParaRPr>
          </a:p>
          <a:p>
            <a:pPr algn="l">
              <a:buNone/>
            </a:pPr>
            <a:endParaRPr lang="en-GB" sz="1000">
              <a:solidFill>
                <a:srgbClr val="000000"/>
              </a:solidFill>
              <a:latin typeface="Arial"/>
              <a:cs typeface="Arial"/>
            </a:endParaRPr>
          </a:p>
        </p:txBody>
      </p:sp>
      <p:sp>
        <p:nvSpPr>
          <p:cNvPr id="25" name="TextBox 24">
            <a:extLst>
              <a:ext uri="{FF2B5EF4-FFF2-40B4-BE49-F238E27FC236}">
                <a16:creationId xmlns:a16="http://schemas.microsoft.com/office/drawing/2014/main" id="{D5F2C56D-F98A-3F71-6671-C96AEEEEAF7D}"/>
              </a:ext>
            </a:extLst>
          </p:cNvPr>
          <p:cNvSpPr txBox="1"/>
          <p:nvPr/>
        </p:nvSpPr>
        <p:spPr>
          <a:xfrm>
            <a:off x="9816541" y="2504542"/>
            <a:ext cx="2396682" cy="4555093"/>
          </a:xfrm>
          <a:prstGeom prst="rect">
            <a:avLst/>
          </a:prstGeom>
          <a:noFill/>
        </p:spPr>
        <p:txBody>
          <a:bodyPr wrap="square" lIns="91440" tIns="45720" rIns="91440" bIns="45720" anchor="t">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effectLst/>
                <a:uLnTx/>
                <a:uFillTx/>
              </a:rPr>
              <a:t>K</a:t>
            </a:r>
            <a:r>
              <a:rPr kumimoji="0" lang="en-GB" sz="1000" b="0" i="0" u="none" strike="noStrike" kern="0" cap="none" spc="0" normalizeH="0" baseline="0" noProof="0">
                <a:ln>
                  <a:noFill/>
                </a:ln>
                <a:effectLst/>
                <a:uLnTx/>
                <a:uFillTx/>
                <a:latin typeface="Arial"/>
                <a:cs typeface="Arial"/>
              </a:rPr>
              <a:t>ey responsibilities and essential elements of the role include but not limited to:</a:t>
            </a:r>
            <a:endParaRPr lang="en-GB" sz="1000" b="0" i="0" u="none" strike="noStrike" kern="0" cap="none" spc="0" normalizeH="0" baseline="0" noProof="0">
              <a:ln>
                <a:noFill/>
              </a:ln>
              <a:effectLst/>
              <a:uLnTx/>
              <a:uFillTx/>
              <a:latin typeface="Arial"/>
              <a:cs typeface="Arial"/>
            </a:endParaRPr>
          </a:p>
          <a:p>
            <a:pPr marL="171450" marR="0" lvl="0" indent="-1714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i="0" u="none" strike="noStrike" kern="0" cap="none" spc="0" normalizeH="0" baseline="0" noProof="0">
                <a:ln>
                  <a:noFill/>
                </a:ln>
                <a:effectLst/>
                <a:uLnTx/>
                <a:uFillTx/>
                <a:latin typeface="Arial"/>
                <a:cs typeface="Arial"/>
              </a:rPr>
              <a:t>Promoting Quality Standards</a:t>
            </a:r>
            <a:endParaRPr lang="en-GB" sz="1000" i="0" u="none" strike="noStrike" kern="0" cap="none" spc="0" normalizeH="0" baseline="0" noProof="0">
              <a:ln>
                <a:noFill/>
              </a:ln>
              <a:effectLst/>
              <a:uLnTx/>
              <a:uFillTx/>
              <a:latin typeface="Arial"/>
              <a:cs typeface="Arial"/>
            </a:endParaRPr>
          </a:p>
          <a:p>
            <a:pPr marL="171450" marR="0" lvl="0" indent="-1714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i="0" u="none" strike="noStrike" kern="0" cap="none" spc="0" normalizeH="0" baseline="0" noProof="0">
                <a:ln>
                  <a:noFill/>
                </a:ln>
                <a:effectLst/>
                <a:uLnTx/>
                <a:uFillTx/>
                <a:latin typeface="Arial"/>
                <a:cs typeface="Arial"/>
              </a:rPr>
              <a:t>Monitoring and Improving Patient Outcomes</a:t>
            </a:r>
            <a:endParaRPr lang="en-GB" sz="1000" i="0" u="none" strike="noStrike" kern="0" cap="none" spc="0" normalizeH="0" baseline="0" noProof="0">
              <a:ln>
                <a:noFill/>
              </a:ln>
              <a:effectLst/>
              <a:uLnTx/>
              <a:uFillTx/>
              <a:latin typeface="Arial"/>
              <a:cs typeface="Arial"/>
            </a:endParaRPr>
          </a:p>
          <a:p>
            <a:pPr marL="171450" marR="0" lvl="0" indent="-1714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a:latin typeface="Arial"/>
                <a:cs typeface="Arial"/>
              </a:rPr>
              <a:t>Develop and implement quality assurance frameworks</a:t>
            </a:r>
          </a:p>
          <a:p>
            <a:pPr marL="171450" marR="0" lvl="0" indent="-1714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a:latin typeface="Arial"/>
                <a:cs typeface="Arial"/>
              </a:rPr>
              <a:t>Ensure compliance with CQC, NHS England, and other regulator</a:t>
            </a:r>
            <a:br>
              <a:rPr lang="en-GB" sz="1000" i="0" u="none" strike="noStrike" kern="0" cap="none" spc="0" normalizeH="0" baseline="0" noProof="0">
                <a:ln>
                  <a:noFill/>
                </a:ln>
                <a:effectLst/>
                <a:uLnTx/>
                <a:uFillTx/>
                <a:latin typeface="Arial"/>
                <a:cs typeface="Arial"/>
              </a:rPr>
            </a:br>
            <a:r>
              <a:rPr kumimoji="0" lang="en-GB" sz="1000" i="0" u="none" strike="noStrike" kern="0" cap="none" spc="0" normalizeH="0" baseline="0" noProof="0">
                <a:ln>
                  <a:noFill/>
                </a:ln>
                <a:effectLst/>
                <a:uLnTx/>
                <a:uFillTx/>
                <a:latin typeface="Arial"/>
                <a:cs typeface="Arial"/>
              </a:rPr>
              <a:t>Championing Patient Safety and Experience</a:t>
            </a:r>
            <a:endParaRPr lang="en-GB" sz="1000" i="0" u="none" strike="noStrike" kern="0" cap="none" spc="0" normalizeH="0" baseline="0" noProof="0">
              <a:ln>
                <a:noFill/>
              </a:ln>
              <a:effectLst/>
              <a:uLnTx/>
              <a:uFillTx/>
              <a:latin typeface="Arial"/>
              <a:cs typeface="Arial"/>
            </a:endParaRPr>
          </a:p>
          <a:p>
            <a:pPr marL="171450" marR="0" lvl="0" indent="-1714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i="0" u="none" strike="noStrike" kern="0" cap="none" spc="0" normalizeH="0" baseline="0" noProof="0">
                <a:ln>
                  <a:noFill/>
                </a:ln>
                <a:effectLst/>
                <a:uLnTx/>
                <a:uFillTx/>
                <a:latin typeface="Arial"/>
                <a:cs typeface="Arial"/>
              </a:rPr>
              <a:t>Enabling Career Progression and Workforce Capability</a:t>
            </a:r>
            <a:endParaRPr lang="en-GB" sz="1000" i="0" u="none" strike="noStrike" kern="0" cap="none" spc="0" normalizeH="0" baseline="0" noProof="0">
              <a:ln>
                <a:noFill/>
              </a:ln>
              <a:effectLst/>
              <a:uLnTx/>
              <a:uFillTx/>
              <a:latin typeface="Arial"/>
              <a:cs typeface="Arial"/>
            </a:endParaRPr>
          </a:p>
          <a:p>
            <a:pPr marL="171450" marR="0" lvl="0" indent="-1714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a:latin typeface="Arial"/>
                <a:cs typeface="Arial"/>
              </a:rPr>
              <a:t>Develop and implement quality assurance frameworks</a:t>
            </a:r>
          </a:p>
          <a:p>
            <a:pPr marL="171450" marR="0" lvl="0" indent="-1714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a:latin typeface="Arial"/>
                <a:cs typeface="Arial"/>
              </a:rPr>
              <a:t>Facilitate shared learning across departments</a:t>
            </a:r>
          </a:p>
          <a:p>
            <a:pPr marL="171450" marR="0" lvl="0" indent="-1714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a:latin typeface="Arial"/>
                <a:cs typeface="Arial"/>
              </a:rPr>
              <a:t>Support delivery of NHS Patient Safety Strategy and National Safety Standards</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a:latin typeface="Arial"/>
                <a:cs typeface="Arial"/>
              </a:rPr>
              <a:t>Oversee serious incident investigations</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a:latin typeface="Arial"/>
                <a:cs typeface="Arial"/>
              </a:rPr>
              <a:t>Ensure timely reporting on systems like</a:t>
            </a:r>
            <a:r>
              <a:rPr lang="en-GB" sz="1000"/>
              <a:t> </a:t>
            </a:r>
            <a:r>
              <a:rPr lang="en-GB" sz="1000">
                <a:latin typeface="Arial"/>
                <a:cs typeface="Arial"/>
              </a:rPr>
              <a:t>Datix</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a:ln>
                  <a:noFill/>
                </a:ln>
                <a:solidFill>
                  <a:prstClr val="black"/>
                </a:solidFill>
                <a:effectLst/>
                <a:uLnTx/>
                <a:uFillTx/>
                <a:latin typeface="Arial"/>
                <a:ea typeface="+mn-ea"/>
                <a:cs typeface="Arial"/>
              </a:rPr>
              <a:t>Promote a just culture and psychological safety within teams</a:t>
            </a:r>
            <a:endParaRPr lang="en-GB" sz="1000" b="0" i="0" u="none" strike="noStrike" kern="0" cap="none" spc="0" normalizeH="0" baseline="0" noProof="0">
              <a:ln>
                <a:noFill/>
              </a:ln>
              <a:solidFill>
                <a:prstClr val="black"/>
              </a:solidFill>
              <a:effectLst/>
              <a:uLnTx/>
              <a:uFillTx/>
              <a:latin typeface="Arial"/>
              <a:ea typeface="+mn-ea"/>
              <a:cs typeface="Arial"/>
            </a:endParaRPr>
          </a:p>
          <a:p>
            <a:pPr marL="0" marR="0" lvl="0" indent="0" algn="l" defTabSz="914400" eaLnBrk="1" fontAlgn="auto" latinLnBrk="0" hangingPunct="1">
              <a:lnSpc>
                <a:spcPct val="100000"/>
              </a:lnSpc>
              <a:spcBef>
                <a:spcPts val="0"/>
              </a:spcBef>
              <a:spcAft>
                <a:spcPts val="0"/>
              </a:spcAft>
              <a:buClrTx/>
              <a:buSzTx/>
              <a:tabLst/>
              <a:defRPr/>
            </a:pPr>
            <a:endParaRPr lang="en-GB" sz="1000"/>
          </a:p>
          <a:p>
            <a:pPr marL="0" marR="0" lvl="0" indent="0" algn="l" defTabSz="914400" eaLnBrk="1" fontAlgn="auto" latinLnBrk="0" hangingPunct="1">
              <a:lnSpc>
                <a:spcPct val="100000"/>
              </a:lnSpc>
              <a:spcBef>
                <a:spcPts val="0"/>
              </a:spcBef>
              <a:spcAft>
                <a:spcPts val="0"/>
              </a:spcAft>
              <a:buClrTx/>
              <a:buSzTx/>
              <a:tabLst/>
              <a:defRPr/>
            </a:pPr>
            <a:endParaRPr kumimoji="0" lang="en-GB" sz="1000" b="0" i="0" u="none" strike="noStrike" kern="0" cap="none" spc="0" normalizeH="0" baseline="0" noProof="0">
              <a:ln>
                <a:noFill/>
              </a:ln>
              <a:solidFill>
                <a:sysClr val="windowText" lastClr="000000"/>
              </a:solidFill>
              <a:effectLst/>
              <a:uLnTx/>
              <a:uFillTx/>
            </a:endParaRPr>
          </a:p>
        </p:txBody>
      </p:sp>
      <p:sp>
        <p:nvSpPr>
          <p:cNvPr id="42" name="TextBox 41">
            <a:extLst>
              <a:ext uri="{FF2B5EF4-FFF2-40B4-BE49-F238E27FC236}">
                <a16:creationId xmlns:a16="http://schemas.microsoft.com/office/drawing/2014/main" id="{337C205A-C6BE-B1FC-F92D-85684FE0E646}"/>
              </a:ext>
            </a:extLst>
          </p:cNvPr>
          <p:cNvSpPr txBox="1"/>
          <p:nvPr/>
        </p:nvSpPr>
        <p:spPr>
          <a:xfrm>
            <a:off x="7668525" y="3798614"/>
            <a:ext cx="2103336" cy="1477328"/>
          </a:xfrm>
          <a:prstGeom prst="rect">
            <a:avLst/>
          </a:prstGeom>
          <a:noFill/>
        </p:spPr>
        <p:txBody>
          <a:bodyPr wrap="square">
            <a:spAutoFit/>
          </a:bodyPr>
          <a:lstStyle/>
          <a:p>
            <a:pPr algn="l">
              <a:buNone/>
            </a:pPr>
            <a:r>
              <a:rPr lang="en-GB" sz="1000" b="1">
                <a:latin typeface="Arial" panose="020B0604020202020204" pitchFamily="34" charset="0"/>
                <a:cs typeface="Arial" panose="020B0604020202020204" pitchFamily="34" charset="0"/>
              </a:rPr>
              <a:t>Professional Networks &amp; Memberships</a:t>
            </a:r>
          </a:p>
          <a:p>
            <a:pPr algn="l"/>
            <a:r>
              <a:rPr lang="en-GB" sz="1000">
                <a:latin typeface="Arial" panose="020B0604020202020204" pitchFamily="34" charset="0"/>
                <a:cs typeface="Arial" panose="020B0604020202020204" pitchFamily="34" charset="0"/>
              </a:rPr>
              <a:t>Community (The Health Foundation) – Join </a:t>
            </a:r>
            <a:r>
              <a:rPr lang="en-GB" sz="1000">
                <a:latin typeface="Arial" panose="020B0604020202020204" pitchFamily="34" charset="0"/>
                <a:cs typeface="Arial" panose="020B0604020202020204" pitchFamily="34" charset="0"/>
                <a:hlinkClick r:id="rId10"/>
              </a:rPr>
              <a:t>here</a:t>
            </a:r>
            <a:endParaRPr lang="en-GB" sz="1000">
              <a:latin typeface="Arial" panose="020B0604020202020204" pitchFamily="34" charset="0"/>
              <a:cs typeface="Arial" panose="020B0604020202020204" pitchFamily="34" charset="0"/>
            </a:endParaRPr>
          </a:p>
          <a:p>
            <a:pPr algn="l"/>
            <a:r>
              <a:rPr lang="en-GB" sz="1000">
                <a:latin typeface="Arial" panose="020B0604020202020204" pitchFamily="34" charset="0"/>
                <a:cs typeface="Arial" panose="020B0604020202020204" pitchFamily="34" charset="0"/>
              </a:rPr>
              <a:t>Institute of Healthcare Management (IHM) – </a:t>
            </a:r>
            <a:r>
              <a:rPr lang="en-GB" sz="1000">
                <a:latin typeface="Arial" panose="020B0604020202020204" pitchFamily="34" charset="0"/>
                <a:cs typeface="Arial" panose="020B0604020202020204" pitchFamily="34" charset="0"/>
                <a:hlinkClick r:id="rId19"/>
              </a:rPr>
              <a:t>Membership</a:t>
            </a:r>
            <a:endParaRPr lang="en-GB" sz="1000">
              <a:latin typeface="Arial" panose="020B0604020202020204" pitchFamily="34" charset="0"/>
              <a:cs typeface="Arial" panose="020B0604020202020204" pitchFamily="34" charset="0"/>
            </a:endParaRPr>
          </a:p>
          <a:p>
            <a:pPr algn="l"/>
            <a:r>
              <a:rPr lang="en-GB" sz="1000">
                <a:latin typeface="Arial" panose="020B0604020202020204" pitchFamily="34" charset="0"/>
                <a:cs typeface="Arial" panose="020B0604020202020204" pitchFamily="34" charset="0"/>
              </a:rPr>
              <a:t>NHS Clinical Governance Support Team (via ICBs)</a:t>
            </a:r>
          </a:p>
        </p:txBody>
      </p:sp>
      <p:sp>
        <p:nvSpPr>
          <p:cNvPr id="44" name="TextBox 43">
            <a:extLst>
              <a:ext uri="{FF2B5EF4-FFF2-40B4-BE49-F238E27FC236}">
                <a16:creationId xmlns:a16="http://schemas.microsoft.com/office/drawing/2014/main" id="{D0E0BFD0-C122-C076-132B-54D1CDBDE6F4}"/>
              </a:ext>
            </a:extLst>
          </p:cNvPr>
          <p:cNvSpPr txBox="1"/>
          <p:nvPr/>
        </p:nvSpPr>
        <p:spPr>
          <a:xfrm>
            <a:off x="5156676" y="2491993"/>
            <a:ext cx="2330404" cy="1477328"/>
          </a:xfrm>
          <a:prstGeom prst="rect">
            <a:avLst/>
          </a:prstGeom>
          <a:noFill/>
        </p:spPr>
        <p:txBody>
          <a:bodyPr wrap="square">
            <a:spAutoFit/>
          </a:bodyPr>
          <a:lstStyle/>
          <a:p>
            <a:pPr algn="l"/>
            <a:r>
              <a:rPr lang="en-GB" sz="1000" b="1">
                <a:latin typeface="Arial" panose="020B0604020202020204" pitchFamily="34" charset="0"/>
                <a:cs typeface="Arial" panose="020B0604020202020204" pitchFamily="34" charset="0"/>
              </a:rPr>
              <a:t>Band 7: </a:t>
            </a:r>
          </a:p>
          <a:p>
            <a:pPr algn="l"/>
            <a:r>
              <a:rPr lang="en-GB" sz="1000" b="1">
                <a:latin typeface="Arial" panose="020B0604020202020204" pitchFamily="34" charset="0"/>
                <a:cs typeface="Arial" panose="020B0604020202020204" pitchFamily="34" charset="0"/>
              </a:rPr>
              <a:t>Quality Manager</a:t>
            </a:r>
          </a:p>
          <a:p>
            <a:pPr algn="l"/>
            <a:r>
              <a:rPr lang="en-GB" sz="1000">
                <a:latin typeface="Arial" panose="020B0604020202020204" pitchFamily="34" charset="0"/>
                <a:cs typeface="Arial" panose="020B0604020202020204" pitchFamily="34" charset="0"/>
              </a:rPr>
              <a:t>Undertake PGCerts, become QI project lead, engage with ICS-wide work</a:t>
            </a:r>
          </a:p>
          <a:p>
            <a:pPr algn="l"/>
            <a:r>
              <a:rPr lang="en-GB" sz="1000" b="1">
                <a:latin typeface="Arial" panose="020B0604020202020204" pitchFamily="34" charset="0"/>
                <a:cs typeface="Arial" panose="020B0604020202020204" pitchFamily="34" charset="0"/>
              </a:rPr>
              <a:t>Band 8a+: </a:t>
            </a:r>
          </a:p>
          <a:p>
            <a:pPr algn="l"/>
            <a:r>
              <a:rPr lang="en-GB" sz="1000" b="1">
                <a:latin typeface="Arial" panose="020B0604020202020204" pitchFamily="34" charset="0"/>
                <a:cs typeface="Arial" panose="020B0604020202020204" pitchFamily="34" charset="0"/>
              </a:rPr>
              <a:t>Head of Quality / Governance Lead</a:t>
            </a:r>
          </a:p>
          <a:p>
            <a:pPr algn="l"/>
            <a:r>
              <a:rPr lang="en-GB" sz="1000">
                <a:latin typeface="Arial" panose="020B0604020202020204" pitchFamily="34" charset="0"/>
                <a:cs typeface="Arial" panose="020B0604020202020204" pitchFamily="34" charset="0"/>
              </a:rPr>
              <a:t>Strategic oversight roles, policy development, system-wide influence</a:t>
            </a:r>
          </a:p>
        </p:txBody>
      </p:sp>
      <p:sp>
        <p:nvSpPr>
          <p:cNvPr id="26" name="object 19">
            <a:extLst>
              <a:ext uri="{FF2B5EF4-FFF2-40B4-BE49-F238E27FC236}">
                <a16:creationId xmlns:a16="http://schemas.microsoft.com/office/drawing/2014/main" id="{E081B86F-E8EA-8BEB-1B2B-387F2EE9D95F}"/>
              </a:ext>
            </a:extLst>
          </p:cNvPr>
          <p:cNvSpPr txBox="1">
            <a:spLocks/>
          </p:cNvSpPr>
          <p:nvPr/>
        </p:nvSpPr>
        <p:spPr>
          <a:xfrm>
            <a:off x="8608421" y="105014"/>
            <a:ext cx="3356137" cy="538994"/>
          </a:xfrm>
          <a:prstGeom prst="rect">
            <a:avLst/>
          </a:prstGeom>
        </p:spPr>
        <p:txBody>
          <a:bodyPr vert="horz" wrap="square" lIns="0" tIns="40005" rIns="0" bIns="0" rtlCol="0">
            <a:spAutoFit/>
          </a:bodyPr>
          <a:lstStyle>
            <a:lvl1pPr>
              <a:defRPr sz="1800" b="1" i="0">
                <a:solidFill>
                  <a:srgbClr val="006FC0"/>
                </a:solidFill>
                <a:latin typeface="Arial"/>
                <a:ea typeface="+mj-ea"/>
                <a:cs typeface="Arial"/>
              </a:defRPr>
            </a:lvl1pPr>
          </a:lstStyle>
          <a:p>
            <a:pPr marL="12700" marR="5080" indent="191770" algn="r">
              <a:lnSpc>
                <a:spcPct val="90000"/>
              </a:lnSpc>
              <a:spcBef>
                <a:spcPts val="315"/>
              </a:spcBef>
            </a:pPr>
            <a:r>
              <a:rPr lang="en-GB">
                <a:hlinkClick r:id="rId14" action="ppaction://hlinksldjump"/>
              </a:rPr>
              <a:t>Non-Clinical Professionals Career Pathway</a:t>
            </a:r>
            <a:endParaRPr lang="en-GB" spc="-10"/>
          </a:p>
        </p:txBody>
      </p:sp>
      <p:sp>
        <p:nvSpPr>
          <p:cNvPr id="7" name="TextBox 6">
            <a:extLst>
              <a:ext uri="{FF2B5EF4-FFF2-40B4-BE49-F238E27FC236}">
                <a16:creationId xmlns:a16="http://schemas.microsoft.com/office/drawing/2014/main" id="{ECE858CD-3F8A-F110-4520-001553E1E23E}"/>
              </a:ext>
            </a:extLst>
          </p:cNvPr>
          <p:cNvSpPr txBox="1"/>
          <p:nvPr/>
        </p:nvSpPr>
        <p:spPr>
          <a:xfrm>
            <a:off x="7668525" y="2504542"/>
            <a:ext cx="2148016" cy="1182375"/>
          </a:xfrm>
          <a:prstGeom prst="rect">
            <a:avLst/>
          </a:prstGeom>
          <a:noFill/>
        </p:spPr>
        <p:txBody>
          <a:bodyPr wrap="square" lIns="91440" tIns="45720" rIns="91440" bIns="45720" anchor="t">
            <a:spAutoFit/>
          </a:bodyPr>
          <a:lstStyle/>
          <a:p>
            <a:pPr marL="12700" marR="5080" algn="l">
              <a:spcBef>
                <a:spcPts val="105"/>
              </a:spcBef>
            </a:pPr>
            <a:r>
              <a:rPr lang="en-GB" sz="1000">
                <a:solidFill>
                  <a:schemeClr val="tx1"/>
                </a:solidFill>
                <a:latin typeface="Arial"/>
                <a:cs typeface="Arial"/>
              </a:rPr>
              <a:t>Should</a:t>
            </a:r>
            <a:r>
              <a:rPr lang="en-GB" sz="1000" spc="-35">
                <a:solidFill>
                  <a:schemeClr val="tx1"/>
                </a:solidFill>
                <a:latin typeface="Arial"/>
                <a:cs typeface="Arial"/>
              </a:rPr>
              <a:t> </a:t>
            </a:r>
            <a:r>
              <a:rPr lang="en-GB" sz="1000">
                <a:solidFill>
                  <a:schemeClr val="tx1"/>
                </a:solidFill>
                <a:latin typeface="Arial"/>
                <a:cs typeface="Arial"/>
              </a:rPr>
              <a:t>have</a:t>
            </a:r>
            <a:r>
              <a:rPr lang="en-GB" sz="1000" spc="-20">
                <a:solidFill>
                  <a:schemeClr val="tx1"/>
                </a:solidFill>
                <a:latin typeface="Arial"/>
                <a:cs typeface="Arial"/>
              </a:rPr>
              <a:t> </a:t>
            </a:r>
            <a:r>
              <a:rPr lang="en-GB" sz="1000">
                <a:solidFill>
                  <a:schemeClr val="tx1"/>
                </a:solidFill>
                <a:latin typeface="Arial"/>
                <a:cs typeface="Arial"/>
              </a:rPr>
              <a:t>access</a:t>
            </a:r>
            <a:r>
              <a:rPr lang="en-GB" sz="1000" spc="-50">
                <a:solidFill>
                  <a:schemeClr val="tx1"/>
                </a:solidFill>
                <a:latin typeface="Arial"/>
                <a:cs typeface="Arial"/>
              </a:rPr>
              <a:t> </a:t>
            </a:r>
            <a:r>
              <a:rPr lang="en-GB" sz="1000">
                <a:solidFill>
                  <a:schemeClr val="tx1"/>
                </a:solidFill>
                <a:latin typeface="Arial"/>
                <a:cs typeface="Arial"/>
              </a:rPr>
              <a:t>to</a:t>
            </a:r>
            <a:r>
              <a:rPr lang="en-GB" sz="1000" spc="-30">
                <a:solidFill>
                  <a:schemeClr val="tx1"/>
                </a:solidFill>
                <a:latin typeface="Arial"/>
                <a:cs typeface="Arial"/>
              </a:rPr>
              <a:t> </a:t>
            </a:r>
            <a:r>
              <a:rPr lang="en-GB" sz="1000" spc="-10">
                <a:solidFill>
                  <a:schemeClr val="tx1"/>
                </a:solidFill>
                <a:latin typeface="Arial"/>
                <a:cs typeface="Arial"/>
              </a:rPr>
              <a:t>monthly </a:t>
            </a:r>
            <a:r>
              <a:rPr lang="en-GB" sz="1000">
                <a:solidFill>
                  <a:schemeClr val="tx1"/>
                </a:solidFill>
                <a:latin typeface="Arial"/>
                <a:cs typeface="Arial"/>
              </a:rPr>
              <a:t>supervision</a:t>
            </a:r>
            <a:r>
              <a:rPr lang="en-GB" sz="1000" spc="-60">
                <a:solidFill>
                  <a:schemeClr val="tx1"/>
                </a:solidFill>
                <a:latin typeface="Arial"/>
                <a:cs typeface="Arial"/>
              </a:rPr>
              <a:t> </a:t>
            </a:r>
            <a:r>
              <a:rPr lang="en-GB" sz="1000">
                <a:solidFill>
                  <a:schemeClr val="tx1"/>
                </a:solidFill>
                <a:latin typeface="Arial"/>
                <a:cs typeface="Arial"/>
              </a:rPr>
              <a:t>from</a:t>
            </a:r>
            <a:r>
              <a:rPr lang="en-GB" sz="1000" spc="-60">
                <a:solidFill>
                  <a:schemeClr val="tx1"/>
                </a:solidFill>
                <a:latin typeface="Arial"/>
                <a:cs typeface="Arial"/>
              </a:rPr>
              <a:t> </a:t>
            </a:r>
            <a:r>
              <a:rPr lang="en-GB" sz="1000">
                <a:solidFill>
                  <a:schemeClr val="tx1"/>
                </a:solidFill>
                <a:latin typeface="Arial"/>
                <a:cs typeface="Arial"/>
              </a:rPr>
              <a:t>a</a:t>
            </a:r>
            <a:r>
              <a:rPr lang="en-GB" sz="1000" spc="-30">
                <a:solidFill>
                  <a:schemeClr val="tx1"/>
                </a:solidFill>
                <a:latin typeface="Arial"/>
                <a:cs typeface="Arial"/>
              </a:rPr>
              <a:t> line manager</a:t>
            </a:r>
            <a:r>
              <a:rPr lang="en-GB" sz="1000" spc="-10">
                <a:solidFill>
                  <a:schemeClr val="tx1"/>
                </a:solidFill>
                <a:latin typeface="Arial"/>
                <a:cs typeface="Arial"/>
              </a:rPr>
              <a:t>.</a:t>
            </a:r>
            <a:r>
              <a:rPr lang="en-GB" sz="1000" spc="-60">
                <a:solidFill>
                  <a:schemeClr val="tx1"/>
                </a:solidFill>
                <a:latin typeface="Arial"/>
                <a:cs typeface="Arial"/>
              </a:rPr>
              <a:t> </a:t>
            </a:r>
            <a:r>
              <a:rPr lang="en-GB" sz="1000">
                <a:solidFill>
                  <a:schemeClr val="tx1"/>
                </a:solidFill>
                <a:latin typeface="Arial"/>
                <a:cs typeface="Arial"/>
              </a:rPr>
              <a:t>Should</a:t>
            </a:r>
            <a:r>
              <a:rPr lang="en-GB" sz="1000" spc="-25">
                <a:solidFill>
                  <a:schemeClr val="tx1"/>
                </a:solidFill>
                <a:latin typeface="Arial"/>
                <a:cs typeface="Arial"/>
              </a:rPr>
              <a:t> </a:t>
            </a:r>
            <a:r>
              <a:rPr lang="en-GB" sz="1000">
                <a:solidFill>
                  <a:schemeClr val="tx1"/>
                </a:solidFill>
                <a:latin typeface="Arial"/>
                <a:cs typeface="Arial"/>
              </a:rPr>
              <a:t>also</a:t>
            </a:r>
            <a:r>
              <a:rPr lang="en-GB" sz="1000" spc="-25">
                <a:solidFill>
                  <a:schemeClr val="tx1"/>
                </a:solidFill>
                <a:latin typeface="Arial"/>
                <a:cs typeface="Arial"/>
              </a:rPr>
              <a:t> </a:t>
            </a:r>
            <a:r>
              <a:rPr lang="en-GB" sz="1000">
                <a:solidFill>
                  <a:schemeClr val="tx1"/>
                </a:solidFill>
                <a:latin typeface="Arial"/>
                <a:cs typeface="Arial"/>
              </a:rPr>
              <a:t>have</a:t>
            </a:r>
            <a:r>
              <a:rPr lang="en-GB" sz="1000" spc="-20">
                <a:solidFill>
                  <a:schemeClr val="tx1"/>
                </a:solidFill>
                <a:latin typeface="Arial"/>
                <a:cs typeface="Arial"/>
              </a:rPr>
              <a:t> </a:t>
            </a:r>
            <a:r>
              <a:rPr lang="en-GB" sz="1000" spc="-25">
                <a:solidFill>
                  <a:schemeClr val="tx1"/>
                </a:solidFill>
                <a:latin typeface="Arial"/>
                <a:cs typeface="Arial"/>
              </a:rPr>
              <a:t>an </a:t>
            </a:r>
            <a:r>
              <a:rPr lang="en-GB" sz="1000">
                <a:solidFill>
                  <a:schemeClr val="tx1"/>
                </a:solidFill>
                <a:latin typeface="Arial"/>
                <a:cs typeface="Arial"/>
              </a:rPr>
              <a:t>appropriate</a:t>
            </a:r>
            <a:r>
              <a:rPr lang="en-GB" sz="1000" spc="-65">
                <a:solidFill>
                  <a:schemeClr val="tx1"/>
                </a:solidFill>
                <a:latin typeface="Arial"/>
                <a:cs typeface="Arial"/>
              </a:rPr>
              <a:t> </a:t>
            </a:r>
            <a:r>
              <a:rPr lang="en-GB" sz="1000">
                <a:solidFill>
                  <a:schemeClr val="tx1"/>
                </a:solidFill>
                <a:latin typeface="Arial"/>
                <a:cs typeface="Arial"/>
              </a:rPr>
              <a:t>named</a:t>
            </a:r>
            <a:r>
              <a:rPr lang="en-GB" sz="1000" spc="-45">
                <a:solidFill>
                  <a:schemeClr val="tx1"/>
                </a:solidFill>
                <a:latin typeface="Arial"/>
                <a:cs typeface="Arial"/>
              </a:rPr>
              <a:t> </a:t>
            </a:r>
            <a:r>
              <a:rPr lang="en-GB" sz="1000">
                <a:solidFill>
                  <a:schemeClr val="tx1"/>
                </a:solidFill>
                <a:latin typeface="Arial"/>
                <a:cs typeface="Arial"/>
              </a:rPr>
              <a:t>individual</a:t>
            </a:r>
            <a:r>
              <a:rPr lang="en-GB" sz="1000" spc="-30">
                <a:solidFill>
                  <a:schemeClr val="tx1"/>
                </a:solidFill>
                <a:latin typeface="Arial"/>
                <a:cs typeface="Arial"/>
              </a:rPr>
              <a:t> </a:t>
            </a:r>
            <a:r>
              <a:rPr lang="en-GB" sz="1000">
                <a:solidFill>
                  <a:schemeClr val="tx1"/>
                </a:solidFill>
                <a:latin typeface="Arial"/>
                <a:cs typeface="Arial"/>
              </a:rPr>
              <a:t>in</a:t>
            </a:r>
            <a:r>
              <a:rPr lang="en-GB" sz="1000" spc="-25">
                <a:solidFill>
                  <a:schemeClr val="tx1"/>
                </a:solidFill>
                <a:latin typeface="Arial"/>
                <a:cs typeface="Arial"/>
              </a:rPr>
              <a:t> the </a:t>
            </a:r>
            <a:r>
              <a:rPr lang="en-GB" sz="1000">
                <a:solidFill>
                  <a:schemeClr val="tx1"/>
                </a:solidFill>
                <a:latin typeface="Arial"/>
                <a:cs typeface="Arial"/>
              </a:rPr>
              <a:t>PCN</a:t>
            </a:r>
            <a:r>
              <a:rPr lang="en-GB" sz="1000" spc="-25">
                <a:solidFill>
                  <a:schemeClr val="tx1"/>
                </a:solidFill>
                <a:latin typeface="Arial"/>
                <a:cs typeface="Arial"/>
              </a:rPr>
              <a:t> </a:t>
            </a:r>
            <a:r>
              <a:rPr lang="en-GB" sz="1000">
                <a:solidFill>
                  <a:schemeClr val="tx1"/>
                </a:solidFill>
                <a:latin typeface="Arial"/>
                <a:cs typeface="Arial"/>
              </a:rPr>
              <a:t>to</a:t>
            </a:r>
            <a:r>
              <a:rPr lang="en-GB" sz="1000" spc="-40">
                <a:solidFill>
                  <a:schemeClr val="tx1"/>
                </a:solidFill>
                <a:latin typeface="Arial"/>
                <a:cs typeface="Arial"/>
              </a:rPr>
              <a:t> </a:t>
            </a:r>
            <a:r>
              <a:rPr lang="en-GB" sz="1000">
                <a:solidFill>
                  <a:schemeClr val="tx1"/>
                </a:solidFill>
                <a:latin typeface="Arial"/>
                <a:cs typeface="Arial"/>
              </a:rPr>
              <a:t>provide</a:t>
            </a:r>
            <a:r>
              <a:rPr lang="en-GB" sz="1000" spc="-25">
                <a:solidFill>
                  <a:schemeClr val="tx1"/>
                </a:solidFill>
                <a:latin typeface="Arial"/>
                <a:cs typeface="Arial"/>
              </a:rPr>
              <a:t> </a:t>
            </a:r>
            <a:r>
              <a:rPr lang="en-GB" sz="1000">
                <a:solidFill>
                  <a:schemeClr val="tx1"/>
                </a:solidFill>
                <a:latin typeface="Arial"/>
                <a:cs typeface="Arial"/>
              </a:rPr>
              <a:t>general</a:t>
            </a:r>
            <a:r>
              <a:rPr lang="en-GB" sz="1000" spc="-55">
                <a:solidFill>
                  <a:schemeClr val="tx1"/>
                </a:solidFill>
                <a:latin typeface="Arial"/>
                <a:cs typeface="Arial"/>
              </a:rPr>
              <a:t> </a:t>
            </a:r>
            <a:r>
              <a:rPr lang="en-GB" sz="1000">
                <a:solidFill>
                  <a:schemeClr val="tx1"/>
                </a:solidFill>
                <a:latin typeface="Arial"/>
                <a:cs typeface="Arial"/>
              </a:rPr>
              <a:t>advice</a:t>
            </a:r>
            <a:r>
              <a:rPr lang="en-GB" sz="1000" spc="-35">
                <a:solidFill>
                  <a:schemeClr val="tx1"/>
                </a:solidFill>
                <a:latin typeface="Arial"/>
                <a:cs typeface="Arial"/>
              </a:rPr>
              <a:t> </a:t>
            </a:r>
            <a:r>
              <a:rPr lang="en-GB" sz="1000" spc="-25">
                <a:solidFill>
                  <a:schemeClr val="tx1"/>
                </a:solidFill>
                <a:latin typeface="Arial"/>
                <a:cs typeface="Arial"/>
              </a:rPr>
              <a:t>and </a:t>
            </a:r>
            <a:r>
              <a:rPr lang="en-GB" sz="1000">
                <a:solidFill>
                  <a:schemeClr val="tx1"/>
                </a:solidFill>
                <a:latin typeface="Arial"/>
                <a:cs typeface="Arial"/>
              </a:rPr>
              <a:t>support</a:t>
            </a:r>
            <a:r>
              <a:rPr lang="en-GB" sz="1000" spc="-35">
                <a:solidFill>
                  <a:schemeClr val="tx1"/>
                </a:solidFill>
                <a:latin typeface="Arial"/>
                <a:cs typeface="Arial"/>
              </a:rPr>
              <a:t> </a:t>
            </a:r>
            <a:r>
              <a:rPr lang="en-GB" sz="1000">
                <a:solidFill>
                  <a:schemeClr val="tx1"/>
                </a:solidFill>
                <a:latin typeface="Arial"/>
                <a:cs typeface="Arial"/>
              </a:rPr>
              <a:t>on</a:t>
            </a:r>
            <a:r>
              <a:rPr lang="en-GB" sz="1000" spc="-15">
                <a:solidFill>
                  <a:schemeClr val="tx1"/>
                </a:solidFill>
                <a:latin typeface="Arial"/>
                <a:cs typeface="Arial"/>
              </a:rPr>
              <a:t> </a:t>
            </a:r>
            <a:r>
              <a:rPr lang="en-GB" sz="1000">
                <a:solidFill>
                  <a:schemeClr val="tx1"/>
                </a:solidFill>
                <a:latin typeface="Arial"/>
                <a:cs typeface="Arial"/>
              </a:rPr>
              <a:t>a</a:t>
            </a:r>
            <a:r>
              <a:rPr lang="en-GB" sz="1000" spc="-5">
                <a:solidFill>
                  <a:schemeClr val="tx1"/>
                </a:solidFill>
                <a:latin typeface="Arial"/>
                <a:cs typeface="Arial"/>
              </a:rPr>
              <a:t> </a:t>
            </a:r>
            <a:r>
              <a:rPr lang="en-GB" sz="1000" spc="-10">
                <a:solidFill>
                  <a:schemeClr val="tx1"/>
                </a:solidFill>
                <a:latin typeface="Arial"/>
                <a:cs typeface="Arial"/>
              </a:rPr>
              <a:t>day-</a:t>
            </a:r>
            <a:r>
              <a:rPr lang="en-GB" sz="1000">
                <a:solidFill>
                  <a:schemeClr val="tx1"/>
                </a:solidFill>
                <a:latin typeface="Arial"/>
                <a:cs typeface="Arial"/>
              </a:rPr>
              <a:t>to-day</a:t>
            </a:r>
            <a:r>
              <a:rPr lang="en-GB" sz="1000" spc="-35">
                <a:solidFill>
                  <a:schemeClr val="tx1"/>
                </a:solidFill>
                <a:latin typeface="Arial"/>
                <a:cs typeface="Arial"/>
              </a:rPr>
              <a:t> </a:t>
            </a:r>
            <a:r>
              <a:rPr lang="en-GB" sz="1000" spc="-10">
                <a:solidFill>
                  <a:schemeClr val="tx1"/>
                </a:solidFill>
                <a:latin typeface="Arial"/>
                <a:cs typeface="Arial"/>
              </a:rPr>
              <a:t>basis.</a:t>
            </a:r>
            <a:endParaRPr lang="en-GB" sz="1000">
              <a:solidFill>
                <a:schemeClr val="tx1"/>
              </a:solidFill>
              <a:latin typeface="Arial"/>
              <a:cs typeface="Arial"/>
            </a:endParaRPr>
          </a:p>
          <a:p>
            <a:pPr marL="12700" marR="5080" algn="l">
              <a:spcBef>
                <a:spcPts val="105"/>
              </a:spcBef>
            </a:pPr>
            <a:endParaRPr lang="en-US" sz="1000" b="1">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4EE3109-0C2D-C08C-CEBC-67F8A168B2F6}"/>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CEC021EB-B3DF-1404-72C4-0D8A9428C3D1}"/>
              </a:ext>
            </a:extLst>
          </p:cNvPr>
          <p:cNvSpPr txBox="1"/>
          <p:nvPr/>
        </p:nvSpPr>
        <p:spPr>
          <a:xfrm>
            <a:off x="3056889" y="1953513"/>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3" name="object 3">
            <a:extLst>
              <a:ext uri="{FF2B5EF4-FFF2-40B4-BE49-F238E27FC236}">
                <a16:creationId xmlns:a16="http://schemas.microsoft.com/office/drawing/2014/main" id="{AD7685AA-B1E6-10C3-E213-875718461AEF}"/>
              </a:ext>
            </a:extLst>
          </p:cNvPr>
          <p:cNvSpPr/>
          <p:nvPr/>
        </p:nvSpPr>
        <p:spPr>
          <a:xfrm>
            <a:off x="2442972" y="2410586"/>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4" name="object 4">
            <a:extLst>
              <a:ext uri="{FF2B5EF4-FFF2-40B4-BE49-F238E27FC236}">
                <a16:creationId xmlns:a16="http://schemas.microsoft.com/office/drawing/2014/main" id="{65A7F9C7-7F31-ACF6-2CC7-F36652023FA9}"/>
              </a:ext>
            </a:extLst>
          </p:cNvPr>
          <p:cNvSpPr txBox="1"/>
          <p:nvPr/>
        </p:nvSpPr>
        <p:spPr>
          <a:xfrm>
            <a:off x="5502909" y="1953513"/>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 name="object 5">
            <a:extLst>
              <a:ext uri="{FF2B5EF4-FFF2-40B4-BE49-F238E27FC236}">
                <a16:creationId xmlns:a16="http://schemas.microsoft.com/office/drawing/2014/main" id="{6E26D9D0-B3EE-8C3E-8ED6-4DD9DA349F1D}"/>
              </a:ext>
            </a:extLst>
          </p:cNvPr>
          <p:cNvSpPr txBox="1"/>
          <p:nvPr/>
        </p:nvSpPr>
        <p:spPr>
          <a:xfrm>
            <a:off x="7513591" y="1912374"/>
            <a:ext cx="2120900" cy="444352"/>
          </a:xfrm>
          <a:prstGeom prst="rect">
            <a:avLst/>
          </a:prstGeom>
        </p:spPr>
        <p:txBody>
          <a:bodyPr vert="horz" wrap="square" lIns="0" tIns="13335" rIns="0" bIns="0" rtlCol="0">
            <a:spAutoFit/>
          </a:bodyPr>
          <a:lstStyle/>
          <a:p>
            <a:pPr marL="12700" marR="5080" indent="-1270" algn="ctr">
              <a:lnSpc>
                <a:spcPct val="100000"/>
              </a:lnSpc>
              <a:spcBef>
                <a:spcPts val="105"/>
              </a:spcBef>
            </a:pPr>
            <a:r>
              <a:rPr lang="en-GB" sz="1400" spc="-10">
                <a:solidFill>
                  <a:srgbClr val="202C3A"/>
                </a:solidFill>
                <a:latin typeface="Arial Black"/>
                <a:cs typeface="Arial Black"/>
              </a:rPr>
              <a:t>S</a:t>
            </a:r>
            <a:r>
              <a:rPr sz="1400" spc="-10" err="1">
                <a:solidFill>
                  <a:srgbClr val="202C3A"/>
                </a:solidFill>
                <a:latin typeface="Arial Black"/>
                <a:cs typeface="Arial Black"/>
              </a:rPr>
              <a:t>upervision</a:t>
            </a:r>
            <a:r>
              <a:rPr sz="1400" spc="-10">
                <a:solidFill>
                  <a:srgbClr val="202C3A"/>
                </a:solidFill>
                <a:latin typeface="Arial Black"/>
                <a:cs typeface="Arial Black"/>
              </a:rPr>
              <a:t> requirements</a:t>
            </a:r>
            <a:endParaRPr sz="1400">
              <a:latin typeface="Arial Black"/>
              <a:cs typeface="Arial Black"/>
            </a:endParaRPr>
          </a:p>
        </p:txBody>
      </p:sp>
      <p:pic>
        <p:nvPicPr>
          <p:cNvPr id="8" name="object 8">
            <a:extLst>
              <a:ext uri="{FF2B5EF4-FFF2-40B4-BE49-F238E27FC236}">
                <a16:creationId xmlns:a16="http://schemas.microsoft.com/office/drawing/2014/main" id="{1D9589B7-703B-5ECD-9C50-36125BEFDDD6}"/>
              </a:ext>
            </a:extLst>
          </p:cNvPr>
          <p:cNvPicPr/>
          <p:nvPr/>
        </p:nvPicPr>
        <p:blipFill>
          <a:blip r:embed="rId3" cstate="print"/>
          <a:stretch>
            <a:fillRect/>
          </a:stretch>
        </p:blipFill>
        <p:spPr>
          <a:xfrm>
            <a:off x="5789676" y="1147572"/>
            <a:ext cx="722376" cy="720851"/>
          </a:xfrm>
          <a:prstGeom prst="rect">
            <a:avLst/>
          </a:prstGeom>
        </p:spPr>
      </p:pic>
      <p:pic>
        <p:nvPicPr>
          <p:cNvPr id="9" name="object 9">
            <a:extLst>
              <a:ext uri="{FF2B5EF4-FFF2-40B4-BE49-F238E27FC236}">
                <a16:creationId xmlns:a16="http://schemas.microsoft.com/office/drawing/2014/main" id="{51EEB6FB-2D86-CA58-60F5-038BC27DEDF4}"/>
              </a:ext>
            </a:extLst>
          </p:cNvPr>
          <p:cNvPicPr/>
          <p:nvPr/>
        </p:nvPicPr>
        <p:blipFill>
          <a:blip r:embed="rId4" cstate="print"/>
          <a:stretch>
            <a:fillRect/>
          </a:stretch>
        </p:blipFill>
        <p:spPr>
          <a:xfrm>
            <a:off x="3433571" y="1211580"/>
            <a:ext cx="720851" cy="719327"/>
          </a:xfrm>
          <a:prstGeom prst="rect">
            <a:avLst/>
          </a:prstGeom>
        </p:spPr>
      </p:pic>
      <p:pic>
        <p:nvPicPr>
          <p:cNvPr id="10" name="object 10">
            <a:extLst>
              <a:ext uri="{FF2B5EF4-FFF2-40B4-BE49-F238E27FC236}">
                <a16:creationId xmlns:a16="http://schemas.microsoft.com/office/drawing/2014/main" id="{61A9831D-4516-D2D6-2787-76B2DEFF9720}"/>
              </a:ext>
            </a:extLst>
          </p:cNvPr>
          <p:cNvPicPr/>
          <p:nvPr/>
        </p:nvPicPr>
        <p:blipFill>
          <a:blip r:embed="rId5" cstate="print"/>
          <a:stretch>
            <a:fillRect/>
          </a:stretch>
        </p:blipFill>
        <p:spPr>
          <a:xfrm>
            <a:off x="10500359" y="1147572"/>
            <a:ext cx="722376" cy="720851"/>
          </a:xfrm>
          <a:prstGeom prst="rect">
            <a:avLst/>
          </a:prstGeom>
        </p:spPr>
      </p:pic>
      <p:pic>
        <p:nvPicPr>
          <p:cNvPr id="11" name="object 11">
            <a:extLst>
              <a:ext uri="{FF2B5EF4-FFF2-40B4-BE49-F238E27FC236}">
                <a16:creationId xmlns:a16="http://schemas.microsoft.com/office/drawing/2014/main" id="{ABD3E4A1-27FC-7F3E-90C4-CC0AAB1ECC0F}"/>
              </a:ext>
            </a:extLst>
          </p:cNvPr>
          <p:cNvPicPr/>
          <p:nvPr/>
        </p:nvPicPr>
        <p:blipFill>
          <a:blip r:embed="rId6" cstate="print"/>
          <a:stretch>
            <a:fillRect/>
          </a:stretch>
        </p:blipFill>
        <p:spPr>
          <a:xfrm>
            <a:off x="8132064" y="1147572"/>
            <a:ext cx="720851" cy="720851"/>
          </a:xfrm>
          <a:prstGeom prst="rect">
            <a:avLst/>
          </a:prstGeom>
        </p:spPr>
      </p:pic>
      <p:sp>
        <p:nvSpPr>
          <p:cNvPr id="26" name="object 26">
            <a:extLst>
              <a:ext uri="{FF2B5EF4-FFF2-40B4-BE49-F238E27FC236}">
                <a16:creationId xmlns:a16="http://schemas.microsoft.com/office/drawing/2014/main" id="{FCC501EE-80DB-1CDF-7C5F-2451942B7AE5}"/>
              </a:ext>
            </a:extLst>
          </p:cNvPr>
          <p:cNvSpPr txBox="1">
            <a:spLocks noGrp="1"/>
          </p:cNvSpPr>
          <p:nvPr>
            <p:ph type="title"/>
          </p:nvPr>
        </p:nvSpPr>
        <p:spPr>
          <a:xfrm>
            <a:off x="2510154" y="241172"/>
            <a:ext cx="7307201" cy="1192634"/>
          </a:xfrm>
          <a:prstGeom prst="rect">
            <a:avLst/>
          </a:prstGeom>
        </p:spPr>
        <p:txBody>
          <a:bodyPr vert="horz" wrap="square" lIns="0" tIns="12700" rIns="0" bIns="0" rtlCol="0" anchor="t">
            <a:spAutoFit/>
          </a:bodyPr>
          <a:lstStyle/>
          <a:p>
            <a:pPr marL="12700" algn="l">
              <a:lnSpc>
                <a:spcPts val="2280"/>
              </a:lnSpc>
              <a:spcBef>
                <a:spcPts val="100"/>
              </a:spcBef>
            </a:pPr>
            <a:r>
              <a:rPr sz="2400" b="0">
                <a:solidFill>
                  <a:srgbClr val="0070C0"/>
                </a:solidFill>
                <a:latin typeface="Arial Black"/>
                <a:cs typeface="Arial Black"/>
              </a:rPr>
              <a:t>PCN</a:t>
            </a:r>
            <a:r>
              <a:rPr sz="2400" b="0" spc="-55">
                <a:solidFill>
                  <a:srgbClr val="0070C0"/>
                </a:solidFill>
                <a:latin typeface="Arial Black"/>
                <a:cs typeface="Arial Black"/>
              </a:rPr>
              <a:t> </a:t>
            </a:r>
            <a:r>
              <a:rPr lang="en-GB" sz="2400" b="0" spc="-55">
                <a:solidFill>
                  <a:srgbClr val="0070C0"/>
                </a:solidFill>
                <a:latin typeface="Arial Black"/>
                <a:cs typeface="Arial Black"/>
              </a:rPr>
              <a:t>Educator</a:t>
            </a:r>
            <a:br>
              <a:rPr lang="en-GB" sz="2000" b="0" spc="-55">
                <a:solidFill>
                  <a:srgbClr val="0070C0"/>
                </a:solidFill>
                <a:latin typeface="Arial Black"/>
                <a:cs typeface="Arial Black"/>
              </a:rPr>
            </a:br>
            <a:r>
              <a:rPr lang="en-GB" sz="2400" b="1">
                <a:solidFill>
                  <a:srgbClr val="202C3A"/>
                </a:solidFill>
              </a:rPr>
              <a:t>Find</a:t>
            </a:r>
            <a:r>
              <a:rPr lang="en-GB" sz="2400" b="1" spc="-25">
                <a:solidFill>
                  <a:srgbClr val="202C3A"/>
                </a:solidFill>
              </a:rPr>
              <a:t> </a:t>
            </a:r>
            <a:r>
              <a:rPr lang="en-GB" sz="2400" b="1">
                <a:solidFill>
                  <a:srgbClr val="202C3A"/>
                </a:solidFill>
              </a:rPr>
              <a:t>out</a:t>
            </a:r>
            <a:r>
              <a:rPr lang="en-GB" sz="2400" b="1" spc="-20">
                <a:solidFill>
                  <a:srgbClr val="202C3A"/>
                </a:solidFill>
              </a:rPr>
              <a:t> </a:t>
            </a:r>
            <a:r>
              <a:rPr lang="en-GB" sz="2400" b="1">
                <a:solidFill>
                  <a:srgbClr val="202C3A"/>
                </a:solidFill>
              </a:rPr>
              <a:t>more</a:t>
            </a:r>
            <a:r>
              <a:rPr lang="en-GB" sz="2400" b="1" spc="-30">
                <a:solidFill>
                  <a:srgbClr val="202C3A"/>
                </a:solidFill>
              </a:rPr>
              <a:t> about </a:t>
            </a:r>
            <a:r>
              <a:rPr lang="en-GB" sz="2400" b="1" u="sng">
                <a:solidFill>
                  <a:srgbClr val="291EFF"/>
                </a:solidFill>
                <a:uFill>
                  <a:solidFill>
                    <a:srgbClr val="1F5AA4"/>
                  </a:solidFill>
                </a:uFill>
                <a:latin typeface="Arial"/>
                <a:cs typeface="Arial"/>
                <a:hlinkClick r:id="rId7"/>
              </a:rPr>
              <a:t>STH Learning Environments </a:t>
            </a:r>
            <a:br>
              <a:rPr lang="en-US" sz="1600" b="1">
                <a:solidFill>
                  <a:srgbClr val="0070C0"/>
                </a:solidFill>
                <a:latin typeface="Arial Black"/>
                <a:cs typeface="Arial Black"/>
              </a:rPr>
            </a:br>
            <a:br>
              <a:rPr lang="en-US" sz="2000" b="1">
                <a:solidFill>
                  <a:srgbClr val="0070C0"/>
                </a:solidFill>
                <a:latin typeface="Arial Black"/>
                <a:cs typeface="Arial Black"/>
              </a:rPr>
            </a:br>
            <a:endParaRPr lang="en-US" sz="2000">
              <a:solidFill>
                <a:srgbClr val="0070C0"/>
              </a:solidFill>
              <a:latin typeface="Arial Black"/>
              <a:cs typeface="Arial Black"/>
            </a:endParaRPr>
          </a:p>
        </p:txBody>
      </p:sp>
      <p:sp>
        <p:nvSpPr>
          <p:cNvPr id="31" name="object 31">
            <a:extLst>
              <a:ext uri="{FF2B5EF4-FFF2-40B4-BE49-F238E27FC236}">
                <a16:creationId xmlns:a16="http://schemas.microsoft.com/office/drawing/2014/main" id="{5804EA25-0CB2-B87E-BD87-BA73134331B2}"/>
              </a:ext>
            </a:extLst>
          </p:cNvPr>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pic>
        <p:nvPicPr>
          <p:cNvPr id="29" name="Picture 28" descr="A logo with colorful people&#10;&#10;Description automatically generated">
            <a:extLst>
              <a:ext uri="{FF2B5EF4-FFF2-40B4-BE49-F238E27FC236}">
                <a16:creationId xmlns:a16="http://schemas.microsoft.com/office/drawing/2014/main" id="{9FD947A3-ED15-BADF-FB78-A6E11B4DBEE6}"/>
              </a:ext>
            </a:extLst>
          </p:cNvPr>
          <p:cNvPicPr>
            <a:picLocks noChangeAspect="1"/>
          </p:cNvPicPr>
          <p:nvPr/>
        </p:nvPicPr>
        <p:blipFill>
          <a:blip r:embed="rId8"/>
          <a:stretch>
            <a:fillRect/>
          </a:stretch>
        </p:blipFill>
        <p:spPr>
          <a:xfrm>
            <a:off x="-879" y="5030"/>
            <a:ext cx="2375124" cy="1218053"/>
          </a:xfrm>
          <a:prstGeom prst="rect">
            <a:avLst/>
          </a:prstGeom>
          <a:ln>
            <a:noFill/>
          </a:ln>
        </p:spPr>
      </p:pic>
      <p:sp>
        <p:nvSpPr>
          <p:cNvPr id="38" name="object 6">
            <a:extLst>
              <a:ext uri="{FF2B5EF4-FFF2-40B4-BE49-F238E27FC236}">
                <a16:creationId xmlns:a16="http://schemas.microsoft.com/office/drawing/2014/main" id="{54021410-F3CD-9C78-DD34-98474D3DB5E1}"/>
              </a:ext>
            </a:extLst>
          </p:cNvPr>
          <p:cNvSpPr txBox="1"/>
          <p:nvPr/>
        </p:nvSpPr>
        <p:spPr>
          <a:xfrm>
            <a:off x="9817355" y="1947095"/>
            <a:ext cx="1881136" cy="444352"/>
          </a:xfrm>
          <a:prstGeom prst="rect">
            <a:avLst/>
          </a:prstGeom>
        </p:spPr>
        <p:txBody>
          <a:bodyPr vert="horz" wrap="square" lIns="0" tIns="13335" rIns="0" bIns="0" rtlCol="0" anchor="t">
            <a:spAutoFit/>
          </a:bodyPr>
          <a:lstStyle/>
          <a:p>
            <a:pPr marL="12700" marR="5080" indent="-3810" algn="ctr">
              <a:spcBef>
                <a:spcPts val="105"/>
              </a:spcBef>
            </a:pPr>
            <a:r>
              <a:rPr lang="en-GB" sz="1400">
                <a:solidFill>
                  <a:srgbClr val="202C3A"/>
                </a:solidFill>
                <a:latin typeface="Arial Black"/>
                <a:cs typeface="Arial Black"/>
              </a:rPr>
              <a:t>Key roles and responsibilities</a:t>
            </a:r>
            <a:endParaRPr sz="1400" spc="-10">
              <a:solidFill>
                <a:srgbClr val="202C3A"/>
              </a:solidFill>
              <a:latin typeface="Arial Black"/>
              <a:cs typeface="Arial Black"/>
            </a:endParaRPr>
          </a:p>
        </p:txBody>
      </p:sp>
      <p:sp>
        <p:nvSpPr>
          <p:cNvPr id="18" name="TextBox 17">
            <a:extLst>
              <a:ext uri="{FF2B5EF4-FFF2-40B4-BE49-F238E27FC236}">
                <a16:creationId xmlns:a16="http://schemas.microsoft.com/office/drawing/2014/main" id="{4C93BCD7-E6B2-817C-1BAA-5CF0BAC90F87}"/>
              </a:ext>
            </a:extLst>
          </p:cNvPr>
          <p:cNvSpPr txBox="1"/>
          <p:nvPr/>
        </p:nvSpPr>
        <p:spPr>
          <a:xfrm>
            <a:off x="2553429" y="2369853"/>
            <a:ext cx="2356861" cy="3170099"/>
          </a:xfrm>
          <a:prstGeom prst="rect">
            <a:avLst/>
          </a:prstGeom>
          <a:noFill/>
        </p:spPr>
        <p:txBody>
          <a:bodyPr wrap="square" lIns="91440" tIns="45720" rIns="91440" bIns="45720" anchor="t">
            <a:spAutoFit/>
          </a:bodyPr>
          <a:lstStyle/>
          <a:p>
            <a:r>
              <a:rPr lang="en-GB" sz="1000">
                <a:latin typeface="Arial"/>
                <a:cs typeface="Arial"/>
              </a:rPr>
              <a:t>Current or prior clinical registration (e.g. nurse, AHP, Pharmacist, GP, or educationalist background) or working in a leadership role across a PCN e.g. PCN Ops Manager</a:t>
            </a:r>
            <a:endParaRPr lang="en-US" sz="1000"/>
          </a:p>
          <a:p>
            <a:endParaRPr lang="en-GB" sz="1000">
              <a:latin typeface="Arial"/>
              <a:cs typeface="Arial"/>
            </a:endParaRPr>
          </a:p>
          <a:p>
            <a:pPr marL="171450" indent="-171450">
              <a:buFont typeface="Arial" panose="020B0604020202020204" pitchFamily="34" charset="0"/>
              <a:buChar char="•"/>
            </a:pPr>
            <a:r>
              <a:rPr lang="en-GB" sz="1000">
                <a:latin typeface="Arial"/>
                <a:cs typeface="Arial"/>
              </a:rPr>
              <a:t>Knowledge of primary care structures and workforce challenges</a:t>
            </a:r>
          </a:p>
          <a:p>
            <a:pPr marL="171450" indent="-171450">
              <a:buFont typeface="Arial" panose="020B0604020202020204" pitchFamily="34" charset="0"/>
              <a:buChar char="•"/>
            </a:pPr>
            <a:r>
              <a:rPr lang="en-GB" sz="1000">
                <a:latin typeface="Arial"/>
                <a:cs typeface="Arial"/>
              </a:rPr>
              <a:t>Experience in education, supervision, and/or mentoring</a:t>
            </a:r>
          </a:p>
          <a:p>
            <a:pPr marL="171450" indent="-171450">
              <a:buFont typeface="Arial" panose="020B0604020202020204" pitchFamily="34" charset="0"/>
              <a:buChar char="•"/>
            </a:pPr>
            <a:r>
              <a:rPr lang="en-GB" sz="1000">
                <a:latin typeface="Arial"/>
                <a:cs typeface="Arial"/>
              </a:rPr>
              <a:t>Ability to coordinate multiple practices and stakeholders</a:t>
            </a:r>
          </a:p>
          <a:p>
            <a:pPr marL="171450" indent="-171450">
              <a:buFont typeface="Arial" panose="020B0604020202020204" pitchFamily="34" charset="0"/>
              <a:buChar char="•"/>
            </a:pPr>
            <a:r>
              <a:rPr lang="en-GB" sz="1000">
                <a:latin typeface="Arial"/>
                <a:cs typeface="Arial"/>
              </a:rPr>
              <a:t>Familiarity with national frameworks (NHSE 10-year Health Plan, CQC, GPN 10-point plan, Core Capabilities frameworks)</a:t>
            </a:r>
          </a:p>
          <a:p>
            <a:pPr marL="171450" indent="-171450">
              <a:buFont typeface="Arial" panose="020B0604020202020204" pitchFamily="34" charset="0"/>
              <a:buChar char="•"/>
            </a:pPr>
            <a:r>
              <a:rPr lang="en-GB" sz="1000">
                <a:latin typeface="Arial"/>
                <a:cs typeface="Arial"/>
              </a:rPr>
              <a:t>A desire grow and retain the right multiprofessional  workforce with their PCN/Neighbourhood</a:t>
            </a:r>
          </a:p>
        </p:txBody>
      </p:sp>
      <p:sp>
        <p:nvSpPr>
          <p:cNvPr id="25" name="TextBox 24">
            <a:extLst>
              <a:ext uri="{FF2B5EF4-FFF2-40B4-BE49-F238E27FC236}">
                <a16:creationId xmlns:a16="http://schemas.microsoft.com/office/drawing/2014/main" id="{F6AD9DD3-D219-EB9F-FCDC-D1BEE636AC7E}"/>
              </a:ext>
            </a:extLst>
          </p:cNvPr>
          <p:cNvSpPr txBox="1"/>
          <p:nvPr/>
        </p:nvSpPr>
        <p:spPr>
          <a:xfrm>
            <a:off x="4978766" y="2365961"/>
            <a:ext cx="2609042" cy="5016758"/>
          </a:xfrm>
          <a:prstGeom prst="rect">
            <a:avLst/>
          </a:prstGeom>
          <a:noFill/>
        </p:spPr>
        <p:txBody>
          <a:bodyPr wrap="square" lIns="91440" tIns="45720" rIns="91440" bIns="45720" anchor="t">
            <a:spAutoFit/>
          </a:bodyPr>
          <a:lstStyle/>
          <a:p>
            <a:r>
              <a:rPr lang="en-GB" sz="1000">
                <a:latin typeface="Arial"/>
                <a:cs typeface="Arial"/>
              </a:rPr>
              <a:t>Development focuses on expanding leadership skills in education, building interprofessional networks, and embedding inclusive, high-quality workforce development and learning environments within PCNs.</a:t>
            </a:r>
            <a:endParaRPr lang="en-US"/>
          </a:p>
          <a:p>
            <a:endParaRPr lang="en-GB" sz="1000">
              <a:latin typeface="Arial"/>
              <a:cs typeface="Arial"/>
            </a:endParaRPr>
          </a:p>
          <a:p>
            <a:r>
              <a:rPr lang="en-GB" sz="1000">
                <a:latin typeface="Arial"/>
                <a:cs typeface="Arial"/>
              </a:rPr>
              <a:t>Enhance supervision confidence</a:t>
            </a:r>
          </a:p>
          <a:p>
            <a:r>
              <a:rPr lang="en-GB" sz="1000">
                <a:hlinkClick r:id="rId9"/>
              </a:rPr>
              <a:t>Supervision for Multi-Professional Teams - eLearning for healthcare</a:t>
            </a:r>
            <a:endParaRPr lang="en-GB" sz="1000"/>
          </a:p>
          <a:p>
            <a:endParaRPr lang="en-GB" sz="1000"/>
          </a:p>
          <a:p>
            <a:r>
              <a:rPr lang="en-GB" sz="1000"/>
              <a:t>Leadership Development Opportunities/ Programmes specifically the NHSE Interprofessional Education Leadership Fellowship (IELF) </a:t>
            </a:r>
            <a:r>
              <a:rPr lang="en-GB" sz="1000">
                <a:hlinkClick r:id="rId10"/>
              </a:rPr>
              <a:t>Leadership and Management : Surrey Training Hub</a:t>
            </a:r>
          </a:p>
          <a:p>
            <a:endParaRPr lang="en-GB" sz="1000">
              <a:solidFill>
                <a:srgbClr val="BF0378"/>
              </a:solidFill>
            </a:endParaRPr>
          </a:p>
          <a:p>
            <a:r>
              <a:rPr lang="en-GB" sz="1000"/>
              <a:t>Develop the skills and confidence to lead on educational quality, governance, communication, and influence, while actively engaging with communities of practice and education forums—both locally and across wider system networks (e.g. via </a:t>
            </a:r>
            <a:r>
              <a:rPr lang="en-GB" sz="1000">
                <a:hlinkClick r:id="rId11"/>
              </a:rPr>
              <a:t>NHS Futures </a:t>
            </a:r>
            <a:r>
              <a:rPr lang="en-GB" sz="1000"/>
              <a:t>or system-wide collaborations).</a:t>
            </a:r>
          </a:p>
          <a:p>
            <a:endParaRPr lang="en-GB" sz="1000">
              <a:solidFill>
                <a:srgbClr val="000000"/>
              </a:solidFill>
            </a:endParaRPr>
          </a:p>
          <a:p>
            <a:r>
              <a:rPr lang="en-GB" sz="1000"/>
              <a:t>Attend monthly PCN Educator Training Hub meetings </a:t>
            </a:r>
            <a:r>
              <a:rPr lang="en-GB" sz="1000">
                <a:hlinkClick r:id="rId12"/>
              </a:rPr>
              <a:t>Learning Environment : Surrey Training Hub</a:t>
            </a:r>
            <a:endParaRPr lang="en-GB" sz="1000"/>
          </a:p>
          <a:p>
            <a:endParaRPr lang="en-GB" sz="1000"/>
          </a:p>
          <a:p>
            <a:endParaRPr lang="en-GB" sz="1000"/>
          </a:p>
          <a:p>
            <a:endParaRPr lang="en-GB" sz="1000">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8BA88899-6C16-20D9-AD23-9F4585924ED0}"/>
              </a:ext>
            </a:extLst>
          </p:cNvPr>
          <p:cNvSpPr txBox="1"/>
          <p:nvPr/>
        </p:nvSpPr>
        <p:spPr>
          <a:xfrm>
            <a:off x="9872430" y="2365961"/>
            <a:ext cx="2319570" cy="3631763"/>
          </a:xfrm>
          <a:prstGeom prst="rect">
            <a:avLst/>
          </a:prstGeom>
          <a:noFill/>
        </p:spPr>
        <p:txBody>
          <a:bodyPr wrap="square" lIns="91440" tIns="45720" rIns="91440" bIns="45720" anchor="t">
            <a:spAutoFit/>
          </a:bodyPr>
          <a:lstStyle/>
          <a:p>
            <a:pPr marL="171450" indent="-171450">
              <a:buFont typeface="Arial" panose="020B0604020202020204" pitchFamily="34" charset="0"/>
              <a:buChar char="•"/>
            </a:pPr>
            <a:r>
              <a:rPr lang="en-GB" sz="1000">
                <a:latin typeface="Arial"/>
                <a:cs typeface="Arial"/>
              </a:rPr>
              <a:t>A PCN Educator is responsible for supporting education, workforce planning and learner expansion across a Primary Care Network. The role ensures staff across clinical and non-clinical roles have access to high-quality learning, supervision, and career progression, aligned with local priorities and national standards.</a:t>
            </a:r>
            <a:endParaRPr lang="en-GB" sz="1000">
              <a:solidFill>
                <a:srgbClr val="000000"/>
              </a:solidFill>
              <a:latin typeface="Arial"/>
              <a:cs typeface="Arial"/>
            </a:endParaRPr>
          </a:p>
          <a:p>
            <a:pPr marL="171450" indent="-171450">
              <a:buFont typeface="Arial" panose="020B0604020202020204" pitchFamily="34" charset="0"/>
              <a:buChar char="•"/>
            </a:pPr>
            <a:r>
              <a:rPr lang="en-GB" sz="1000">
                <a:latin typeface="Arial"/>
                <a:cs typeface="Arial"/>
              </a:rPr>
              <a:t>This is a strategic and facilitative role, not usually a teaching post, but one that works alongside practices, Training Hubs, ICBs, and NHSE.</a:t>
            </a:r>
            <a:endParaRPr lang="en-GB"/>
          </a:p>
          <a:p>
            <a:pPr marL="171450" indent="-171450">
              <a:buFont typeface="Arial" panose="020B0604020202020204" pitchFamily="34" charset="0"/>
              <a:buChar char="•"/>
            </a:pPr>
            <a:r>
              <a:rPr lang="en-GB" sz="1000">
                <a:latin typeface="Arial"/>
                <a:cs typeface="Arial"/>
              </a:rPr>
              <a:t>Acting as the Education point of contact within the PCN, signposting and skills development tracking</a:t>
            </a:r>
          </a:p>
          <a:p>
            <a:pPr marL="171450" indent="-171450">
              <a:buFont typeface="Arial" panose="020B0604020202020204" pitchFamily="34" charset="0"/>
              <a:buChar char="•"/>
            </a:pPr>
            <a:r>
              <a:rPr lang="en-GB" sz="1000">
                <a:latin typeface="Arial"/>
                <a:cs typeface="Arial"/>
              </a:rPr>
              <a:t>Equitable allocation of CPD funding </a:t>
            </a:r>
          </a:p>
          <a:p>
            <a:pPr marL="171450" indent="-171450">
              <a:buFont typeface="Arial" panose="020B0604020202020204" pitchFamily="34" charset="0"/>
              <a:buChar char="•"/>
            </a:pPr>
            <a:r>
              <a:rPr lang="en-GB" sz="1000">
                <a:latin typeface="Arial"/>
                <a:cs typeface="Arial"/>
              </a:rPr>
              <a:t>Lead on CLE approval/ annual review</a:t>
            </a:r>
          </a:p>
        </p:txBody>
      </p:sp>
      <p:sp>
        <p:nvSpPr>
          <p:cNvPr id="7" name="object 19">
            <a:extLst>
              <a:ext uri="{FF2B5EF4-FFF2-40B4-BE49-F238E27FC236}">
                <a16:creationId xmlns:a16="http://schemas.microsoft.com/office/drawing/2014/main" id="{776455C0-F5AC-0624-8DEB-DE5554A73C62}"/>
              </a:ext>
            </a:extLst>
          </p:cNvPr>
          <p:cNvSpPr txBox="1">
            <a:spLocks/>
          </p:cNvSpPr>
          <p:nvPr/>
        </p:nvSpPr>
        <p:spPr>
          <a:xfrm>
            <a:off x="8608421" y="105014"/>
            <a:ext cx="3356137" cy="538994"/>
          </a:xfrm>
          <a:prstGeom prst="rect">
            <a:avLst/>
          </a:prstGeom>
        </p:spPr>
        <p:txBody>
          <a:bodyPr vert="horz" wrap="square" lIns="0" tIns="40005" rIns="0" bIns="0" rtlCol="0">
            <a:spAutoFit/>
          </a:bodyPr>
          <a:lstStyle>
            <a:lvl1pPr>
              <a:defRPr sz="1800" b="1" i="0">
                <a:solidFill>
                  <a:srgbClr val="006FC0"/>
                </a:solidFill>
                <a:latin typeface="Arial"/>
                <a:ea typeface="+mj-ea"/>
                <a:cs typeface="Arial"/>
              </a:defRPr>
            </a:lvl1pPr>
          </a:lstStyle>
          <a:p>
            <a:pPr marL="12700" marR="5080" indent="191770" algn="r">
              <a:lnSpc>
                <a:spcPct val="90000"/>
              </a:lnSpc>
              <a:spcBef>
                <a:spcPts val="315"/>
              </a:spcBef>
            </a:pPr>
            <a:r>
              <a:rPr lang="en-GB">
                <a:hlinkClick r:id="rId13" action="ppaction://hlinksldjump"/>
              </a:rPr>
              <a:t>Non-Clinical Professionals Career Pathway</a:t>
            </a:r>
            <a:endParaRPr lang="en-GB" spc="-10"/>
          </a:p>
        </p:txBody>
      </p:sp>
      <p:sp>
        <p:nvSpPr>
          <p:cNvPr id="13" name="TextBox 12">
            <a:extLst>
              <a:ext uri="{FF2B5EF4-FFF2-40B4-BE49-F238E27FC236}">
                <a16:creationId xmlns:a16="http://schemas.microsoft.com/office/drawing/2014/main" id="{E3404116-7497-CE81-A063-CA5C43C16CAC}"/>
              </a:ext>
            </a:extLst>
          </p:cNvPr>
          <p:cNvSpPr txBox="1"/>
          <p:nvPr/>
        </p:nvSpPr>
        <p:spPr>
          <a:xfrm>
            <a:off x="7734845" y="2356726"/>
            <a:ext cx="2148016" cy="1182375"/>
          </a:xfrm>
          <a:prstGeom prst="rect">
            <a:avLst/>
          </a:prstGeom>
          <a:noFill/>
        </p:spPr>
        <p:txBody>
          <a:bodyPr wrap="square" lIns="91440" tIns="45720" rIns="91440" bIns="45720" anchor="t">
            <a:spAutoFit/>
          </a:bodyPr>
          <a:lstStyle/>
          <a:p>
            <a:pPr marL="12700" marR="5080" algn="l">
              <a:spcBef>
                <a:spcPts val="105"/>
              </a:spcBef>
            </a:pPr>
            <a:r>
              <a:rPr lang="en-GB" sz="1000">
                <a:solidFill>
                  <a:schemeClr val="tx1"/>
                </a:solidFill>
                <a:latin typeface="Arial"/>
                <a:cs typeface="Arial"/>
              </a:rPr>
              <a:t>Should</a:t>
            </a:r>
            <a:r>
              <a:rPr lang="en-GB" sz="1000" spc="-35">
                <a:solidFill>
                  <a:schemeClr val="tx1"/>
                </a:solidFill>
                <a:latin typeface="Arial"/>
                <a:cs typeface="Arial"/>
              </a:rPr>
              <a:t> </a:t>
            </a:r>
            <a:r>
              <a:rPr lang="en-GB" sz="1000">
                <a:solidFill>
                  <a:schemeClr val="tx1"/>
                </a:solidFill>
                <a:latin typeface="Arial"/>
                <a:cs typeface="Arial"/>
              </a:rPr>
              <a:t>have</a:t>
            </a:r>
            <a:r>
              <a:rPr lang="en-GB" sz="1000" spc="-20">
                <a:solidFill>
                  <a:schemeClr val="tx1"/>
                </a:solidFill>
                <a:latin typeface="Arial"/>
                <a:cs typeface="Arial"/>
              </a:rPr>
              <a:t> </a:t>
            </a:r>
            <a:r>
              <a:rPr lang="en-GB" sz="1000">
                <a:solidFill>
                  <a:schemeClr val="tx1"/>
                </a:solidFill>
                <a:latin typeface="Arial"/>
                <a:cs typeface="Arial"/>
              </a:rPr>
              <a:t>access</a:t>
            </a:r>
            <a:r>
              <a:rPr lang="en-GB" sz="1000" spc="-50">
                <a:solidFill>
                  <a:schemeClr val="tx1"/>
                </a:solidFill>
                <a:latin typeface="Arial"/>
                <a:cs typeface="Arial"/>
              </a:rPr>
              <a:t> </a:t>
            </a:r>
            <a:r>
              <a:rPr lang="en-GB" sz="1000">
                <a:solidFill>
                  <a:schemeClr val="tx1"/>
                </a:solidFill>
                <a:latin typeface="Arial"/>
                <a:cs typeface="Arial"/>
              </a:rPr>
              <a:t>to</a:t>
            </a:r>
            <a:r>
              <a:rPr lang="en-GB" sz="1000" spc="-30">
                <a:solidFill>
                  <a:schemeClr val="tx1"/>
                </a:solidFill>
                <a:latin typeface="Arial"/>
                <a:cs typeface="Arial"/>
              </a:rPr>
              <a:t> </a:t>
            </a:r>
            <a:r>
              <a:rPr lang="en-GB" sz="1000" spc="-10">
                <a:solidFill>
                  <a:schemeClr val="tx1"/>
                </a:solidFill>
                <a:latin typeface="Arial"/>
                <a:cs typeface="Arial"/>
              </a:rPr>
              <a:t>monthly </a:t>
            </a:r>
            <a:r>
              <a:rPr lang="en-GB" sz="1000">
                <a:solidFill>
                  <a:schemeClr val="tx1"/>
                </a:solidFill>
                <a:latin typeface="Arial"/>
                <a:cs typeface="Arial"/>
              </a:rPr>
              <a:t>supervision</a:t>
            </a:r>
            <a:r>
              <a:rPr lang="en-GB" sz="1000" spc="-60">
                <a:solidFill>
                  <a:schemeClr val="tx1"/>
                </a:solidFill>
                <a:latin typeface="Arial"/>
                <a:cs typeface="Arial"/>
              </a:rPr>
              <a:t> </a:t>
            </a:r>
            <a:r>
              <a:rPr lang="en-GB" sz="1000">
                <a:solidFill>
                  <a:schemeClr val="tx1"/>
                </a:solidFill>
                <a:latin typeface="Arial"/>
                <a:cs typeface="Arial"/>
              </a:rPr>
              <a:t>from</a:t>
            </a:r>
            <a:r>
              <a:rPr lang="en-GB" sz="1000" spc="-60">
                <a:solidFill>
                  <a:schemeClr val="tx1"/>
                </a:solidFill>
                <a:latin typeface="Arial"/>
                <a:cs typeface="Arial"/>
              </a:rPr>
              <a:t> </a:t>
            </a:r>
            <a:r>
              <a:rPr lang="en-GB" sz="1000">
                <a:solidFill>
                  <a:schemeClr val="tx1"/>
                </a:solidFill>
                <a:latin typeface="Arial"/>
                <a:cs typeface="Arial"/>
              </a:rPr>
              <a:t>a</a:t>
            </a:r>
            <a:r>
              <a:rPr lang="en-GB" sz="1000" spc="-30">
                <a:solidFill>
                  <a:schemeClr val="tx1"/>
                </a:solidFill>
                <a:latin typeface="Arial"/>
                <a:cs typeface="Arial"/>
              </a:rPr>
              <a:t> line manager</a:t>
            </a:r>
            <a:r>
              <a:rPr lang="en-GB" sz="1000" spc="-10">
                <a:solidFill>
                  <a:schemeClr val="tx1"/>
                </a:solidFill>
                <a:latin typeface="Arial"/>
                <a:cs typeface="Arial"/>
              </a:rPr>
              <a:t>.</a:t>
            </a:r>
            <a:r>
              <a:rPr lang="en-GB" sz="1000" spc="-60">
                <a:solidFill>
                  <a:schemeClr val="tx1"/>
                </a:solidFill>
                <a:latin typeface="Arial"/>
                <a:cs typeface="Arial"/>
              </a:rPr>
              <a:t> </a:t>
            </a:r>
            <a:r>
              <a:rPr lang="en-GB" sz="1000">
                <a:solidFill>
                  <a:schemeClr val="tx1"/>
                </a:solidFill>
                <a:latin typeface="Arial"/>
                <a:cs typeface="Arial"/>
              </a:rPr>
              <a:t>Should</a:t>
            </a:r>
            <a:r>
              <a:rPr lang="en-GB" sz="1000" spc="-25">
                <a:solidFill>
                  <a:schemeClr val="tx1"/>
                </a:solidFill>
                <a:latin typeface="Arial"/>
                <a:cs typeface="Arial"/>
              </a:rPr>
              <a:t> </a:t>
            </a:r>
            <a:r>
              <a:rPr lang="en-GB" sz="1000">
                <a:solidFill>
                  <a:schemeClr val="tx1"/>
                </a:solidFill>
                <a:latin typeface="Arial"/>
                <a:cs typeface="Arial"/>
              </a:rPr>
              <a:t>also</a:t>
            </a:r>
            <a:r>
              <a:rPr lang="en-GB" sz="1000" spc="-25">
                <a:solidFill>
                  <a:schemeClr val="tx1"/>
                </a:solidFill>
                <a:latin typeface="Arial"/>
                <a:cs typeface="Arial"/>
              </a:rPr>
              <a:t> </a:t>
            </a:r>
            <a:r>
              <a:rPr lang="en-GB" sz="1000">
                <a:solidFill>
                  <a:schemeClr val="tx1"/>
                </a:solidFill>
                <a:latin typeface="Arial"/>
                <a:cs typeface="Arial"/>
              </a:rPr>
              <a:t>have</a:t>
            </a:r>
            <a:r>
              <a:rPr lang="en-GB" sz="1000" spc="-20">
                <a:solidFill>
                  <a:schemeClr val="tx1"/>
                </a:solidFill>
                <a:latin typeface="Arial"/>
                <a:cs typeface="Arial"/>
              </a:rPr>
              <a:t> </a:t>
            </a:r>
            <a:r>
              <a:rPr lang="en-GB" sz="1000" spc="-25">
                <a:solidFill>
                  <a:schemeClr val="tx1"/>
                </a:solidFill>
                <a:latin typeface="Arial"/>
                <a:cs typeface="Arial"/>
              </a:rPr>
              <a:t>an </a:t>
            </a:r>
            <a:r>
              <a:rPr lang="en-GB" sz="1000">
                <a:solidFill>
                  <a:schemeClr val="tx1"/>
                </a:solidFill>
                <a:latin typeface="Arial"/>
                <a:cs typeface="Arial"/>
              </a:rPr>
              <a:t>appropriate</a:t>
            </a:r>
            <a:r>
              <a:rPr lang="en-GB" sz="1000" spc="-65">
                <a:solidFill>
                  <a:schemeClr val="tx1"/>
                </a:solidFill>
                <a:latin typeface="Arial"/>
                <a:cs typeface="Arial"/>
              </a:rPr>
              <a:t> </a:t>
            </a:r>
            <a:r>
              <a:rPr lang="en-GB" sz="1000">
                <a:solidFill>
                  <a:schemeClr val="tx1"/>
                </a:solidFill>
                <a:latin typeface="Arial"/>
                <a:cs typeface="Arial"/>
              </a:rPr>
              <a:t>named</a:t>
            </a:r>
            <a:r>
              <a:rPr lang="en-GB" sz="1000" spc="-45">
                <a:solidFill>
                  <a:schemeClr val="tx1"/>
                </a:solidFill>
                <a:latin typeface="Arial"/>
                <a:cs typeface="Arial"/>
              </a:rPr>
              <a:t> </a:t>
            </a:r>
            <a:r>
              <a:rPr lang="en-GB" sz="1000">
                <a:solidFill>
                  <a:schemeClr val="tx1"/>
                </a:solidFill>
                <a:latin typeface="Arial"/>
                <a:cs typeface="Arial"/>
              </a:rPr>
              <a:t>individual</a:t>
            </a:r>
            <a:r>
              <a:rPr lang="en-GB" sz="1000" spc="-30">
                <a:solidFill>
                  <a:schemeClr val="tx1"/>
                </a:solidFill>
                <a:latin typeface="Arial"/>
                <a:cs typeface="Arial"/>
              </a:rPr>
              <a:t> </a:t>
            </a:r>
            <a:r>
              <a:rPr lang="en-GB" sz="1000">
                <a:solidFill>
                  <a:schemeClr val="tx1"/>
                </a:solidFill>
                <a:latin typeface="Arial"/>
                <a:cs typeface="Arial"/>
              </a:rPr>
              <a:t>in</a:t>
            </a:r>
            <a:r>
              <a:rPr lang="en-GB" sz="1000" spc="-25">
                <a:solidFill>
                  <a:schemeClr val="tx1"/>
                </a:solidFill>
                <a:latin typeface="Arial"/>
                <a:cs typeface="Arial"/>
              </a:rPr>
              <a:t> the </a:t>
            </a:r>
            <a:r>
              <a:rPr lang="en-GB" sz="1000">
                <a:solidFill>
                  <a:schemeClr val="tx1"/>
                </a:solidFill>
                <a:latin typeface="Arial"/>
                <a:cs typeface="Arial"/>
              </a:rPr>
              <a:t>PCN</a:t>
            </a:r>
            <a:r>
              <a:rPr lang="en-GB" sz="1000" spc="-25">
                <a:solidFill>
                  <a:schemeClr val="tx1"/>
                </a:solidFill>
                <a:latin typeface="Arial"/>
                <a:cs typeface="Arial"/>
              </a:rPr>
              <a:t> </a:t>
            </a:r>
            <a:r>
              <a:rPr lang="en-GB" sz="1000">
                <a:solidFill>
                  <a:schemeClr val="tx1"/>
                </a:solidFill>
                <a:latin typeface="Arial"/>
                <a:cs typeface="Arial"/>
              </a:rPr>
              <a:t>to</a:t>
            </a:r>
            <a:r>
              <a:rPr lang="en-GB" sz="1000" spc="-40">
                <a:solidFill>
                  <a:schemeClr val="tx1"/>
                </a:solidFill>
                <a:latin typeface="Arial"/>
                <a:cs typeface="Arial"/>
              </a:rPr>
              <a:t> </a:t>
            </a:r>
            <a:r>
              <a:rPr lang="en-GB" sz="1000">
                <a:solidFill>
                  <a:schemeClr val="tx1"/>
                </a:solidFill>
                <a:latin typeface="Arial"/>
                <a:cs typeface="Arial"/>
              </a:rPr>
              <a:t>provide</a:t>
            </a:r>
            <a:r>
              <a:rPr lang="en-GB" sz="1000" spc="-25">
                <a:solidFill>
                  <a:schemeClr val="tx1"/>
                </a:solidFill>
                <a:latin typeface="Arial"/>
                <a:cs typeface="Arial"/>
              </a:rPr>
              <a:t> </a:t>
            </a:r>
            <a:r>
              <a:rPr lang="en-GB" sz="1000">
                <a:solidFill>
                  <a:schemeClr val="tx1"/>
                </a:solidFill>
                <a:latin typeface="Arial"/>
                <a:cs typeface="Arial"/>
              </a:rPr>
              <a:t>general</a:t>
            </a:r>
            <a:r>
              <a:rPr lang="en-GB" sz="1000" spc="-55">
                <a:solidFill>
                  <a:schemeClr val="tx1"/>
                </a:solidFill>
                <a:latin typeface="Arial"/>
                <a:cs typeface="Arial"/>
              </a:rPr>
              <a:t> </a:t>
            </a:r>
            <a:r>
              <a:rPr lang="en-GB" sz="1000">
                <a:solidFill>
                  <a:schemeClr val="tx1"/>
                </a:solidFill>
                <a:latin typeface="Arial"/>
                <a:cs typeface="Arial"/>
              </a:rPr>
              <a:t>advice</a:t>
            </a:r>
            <a:r>
              <a:rPr lang="en-GB" sz="1000" spc="-35">
                <a:solidFill>
                  <a:schemeClr val="tx1"/>
                </a:solidFill>
                <a:latin typeface="Arial"/>
                <a:cs typeface="Arial"/>
              </a:rPr>
              <a:t> </a:t>
            </a:r>
            <a:r>
              <a:rPr lang="en-GB" sz="1000" spc="-25">
                <a:solidFill>
                  <a:schemeClr val="tx1"/>
                </a:solidFill>
                <a:latin typeface="Arial"/>
                <a:cs typeface="Arial"/>
              </a:rPr>
              <a:t>and </a:t>
            </a:r>
            <a:r>
              <a:rPr lang="en-GB" sz="1000">
                <a:solidFill>
                  <a:schemeClr val="tx1"/>
                </a:solidFill>
                <a:latin typeface="Arial"/>
                <a:cs typeface="Arial"/>
              </a:rPr>
              <a:t>support</a:t>
            </a:r>
            <a:r>
              <a:rPr lang="en-GB" sz="1000" spc="-35">
                <a:solidFill>
                  <a:schemeClr val="tx1"/>
                </a:solidFill>
                <a:latin typeface="Arial"/>
                <a:cs typeface="Arial"/>
              </a:rPr>
              <a:t> </a:t>
            </a:r>
            <a:r>
              <a:rPr lang="en-GB" sz="1000">
                <a:solidFill>
                  <a:schemeClr val="tx1"/>
                </a:solidFill>
                <a:latin typeface="Arial"/>
                <a:cs typeface="Arial"/>
              </a:rPr>
              <a:t>on</a:t>
            </a:r>
            <a:r>
              <a:rPr lang="en-GB" sz="1000" spc="-15">
                <a:solidFill>
                  <a:schemeClr val="tx1"/>
                </a:solidFill>
                <a:latin typeface="Arial"/>
                <a:cs typeface="Arial"/>
              </a:rPr>
              <a:t> </a:t>
            </a:r>
            <a:r>
              <a:rPr lang="en-GB" sz="1000">
                <a:solidFill>
                  <a:schemeClr val="tx1"/>
                </a:solidFill>
                <a:latin typeface="Arial"/>
                <a:cs typeface="Arial"/>
              </a:rPr>
              <a:t>a</a:t>
            </a:r>
            <a:r>
              <a:rPr lang="en-GB" sz="1000" spc="-5">
                <a:solidFill>
                  <a:schemeClr val="tx1"/>
                </a:solidFill>
                <a:latin typeface="Arial"/>
                <a:cs typeface="Arial"/>
              </a:rPr>
              <a:t> </a:t>
            </a:r>
            <a:r>
              <a:rPr lang="en-GB" sz="1000" spc="-10">
                <a:solidFill>
                  <a:schemeClr val="tx1"/>
                </a:solidFill>
                <a:latin typeface="Arial"/>
                <a:cs typeface="Arial"/>
              </a:rPr>
              <a:t>day-</a:t>
            </a:r>
            <a:r>
              <a:rPr lang="en-GB" sz="1000">
                <a:solidFill>
                  <a:schemeClr val="tx1"/>
                </a:solidFill>
                <a:latin typeface="Arial"/>
                <a:cs typeface="Arial"/>
              </a:rPr>
              <a:t>to-day</a:t>
            </a:r>
            <a:r>
              <a:rPr lang="en-GB" sz="1000" spc="-35">
                <a:solidFill>
                  <a:schemeClr val="tx1"/>
                </a:solidFill>
                <a:latin typeface="Arial"/>
                <a:cs typeface="Arial"/>
              </a:rPr>
              <a:t> </a:t>
            </a:r>
            <a:r>
              <a:rPr lang="en-GB" sz="1000" spc="-10">
                <a:solidFill>
                  <a:schemeClr val="tx1"/>
                </a:solidFill>
                <a:latin typeface="Arial"/>
                <a:cs typeface="Arial"/>
              </a:rPr>
              <a:t>basis.</a:t>
            </a:r>
            <a:endParaRPr lang="en-GB" sz="1000">
              <a:solidFill>
                <a:schemeClr val="tx1"/>
              </a:solidFill>
              <a:latin typeface="Arial"/>
              <a:cs typeface="Arial"/>
            </a:endParaRPr>
          </a:p>
          <a:p>
            <a:pPr marL="12700" marR="5080" algn="l">
              <a:spcBef>
                <a:spcPts val="105"/>
              </a:spcBef>
            </a:pPr>
            <a:endParaRPr lang="en-US" sz="1000" b="1">
              <a:solidFill>
                <a:srgbClr val="FFFFFF"/>
              </a:solidFill>
            </a:endParaRPr>
          </a:p>
        </p:txBody>
      </p:sp>
    </p:spTree>
    <p:extLst>
      <p:ext uri="{BB962C8B-B14F-4D97-AF65-F5344CB8AC3E}">
        <p14:creationId xmlns:p14="http://schemas.microsoft.com/office/powerpoint/2010/main" val="2513849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 name="Picture 23" descr="A logo with colorful people&#10;&#10;Description automatically generated">
            <a:extLst>
              <a:ext uri="{FF2B5EF4-FFF2-40B4-BE49-F238E27FC236}">
                <a16:creationId xmlns:a16="http://schemas.microsoft.com/office/drawing/2014/main" id="{CE7B6DE8-EB9B-C307-E49B-E9DA4CECE32D}"/>
              </a:ext>
            </a:extLst>
          </p:cNvPr>
          <p:cNvPicPr>
            <a:picLocks noChangeAspect="1"/>
          </p:cNvPicPr>
          <p:nvPr/>
        </p:nvPicPr>
        <p:blipFill>
          <a:blip r:embed="rId3"/>
          <a:stretch>
            <a:fillRect/>
          </a:stretch>
        </p:blipFill>
        <p:spPr>
          <a:xfrm>
            <a:off x="0" y="0"/>
            <a:ext cx="2404445" cy="1233090"/>
          </a:xfrm>
          <a:prstGeom prst="rect">
            <a:avLst/>
          </a:prstGeom>
          <a:ln>
            <a:noFill/>
          </a:ln>
        </p:spPr>
      </p:pic>
      <p:sp>
        <p:nvSpPr>
          <p:cNvPr id="2" name="object 2"/>
          <p:cNvSpPr txBox="1"/>
          <p:nvPr/>
        </p:nvSpPr>
        <p:spPr>
          <a:xfrm>
            <a:off x="3273232" y="1957150"/>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3" name="object 3"/>
          <p:cNvSpPr/>
          <p:nvPr/>
        </p:nvSpPr>
        <p:spPr>
          <a:xfrm>
            <a:off x="2633472" y="2572511"/>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4" name="object 4"/>
          <p:cNvSpPr txBox="1"/>
          <p:nvPr/>
        </p:nvSpPr>
        <p:spPr>
          <a:xfrm>
            <a:off x="5502909" y="1953513"/>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 name="object 5"/>
          <p:cNvSpPr txBox="1"/>
          <p:nvPr/>
        </p:nvSpPr>
        <p:spPr>
          <a:xfrm>
            <a:off x="7432929" y="1971241"/>
            <a:ext cx="2120900" cy="444352"/>
          </a:xfrm>
          <a:prstGeom prst="rect">
            <a:avLst/>
          </a:prstGeom>
        </p:spPr>
        <p:txBody>
          <a:bodyPr vert="horz" wrap="square" lIns="0" tIns="13335" rIns="0" bIns="0" rtlCol="0" anchor="t">
            <a:spAutoFit/>
          </a:bodyPr>
          <a:lstStyle/>
          <a:p>
            <a:pPr marL="12700" marR="5080" indent="-1270" algn="ctr">
              <a:lnSpc>
                <a:spcPct val="100000"/>
              </a:lnSpc>
              <a:spcBef>
                <a:spcPts val="105"/>
              </a:spcBef>
            </a:pPr>
            <a:r>
              <a:rPr lang="en-GB" sz="1400" spc="-10">
                <a:solidFill>
                  <a:srgbClr val="202C3A"/>
                </a:solidFill>
                <a:latin typeface="Arial Black"/>
                <a:cs typeface="Arial Black"/>
              </a:rPr>
              <a:t>Supervision</a:t>
            </a:r>
            <a:r>
              <a:rPr sz="1400" spc="-10">
                <a:solidFill>
                  <a:srgbClr val="202C3A"/>
                </a:solidFill>
                <a:latin typeface="Arial Black"/>
                <a:cs typeface="Arial Black"/>
              </a:rPr>
              <a:t> requirements</a:t>
            </a:r>
            <a:endParaRPr sz="1400">
              <a:latin typeface="Arial Black"/>
              <a:cs typeface="Arial Black"/>
            </a:endParaRPr>
          </a:p>
        </p:txBody>
      </p:sp>
      <p:sp>
        <p:nvSpPr>
          <p:cNvPr id="6" name="object 6"/>
          <p:cNvSpPr txBox="1"/>
          <p:nvPr/>
        </p:nvSpPr>
        <p:spPr>
          <a:xfrm>
            <a:off x="10075546" y="1904908"/>
            <a:ext cx="1743708" cy="444352"/>
          </a:xfrm>
          <a:prstGeom prst="rect">
            <a:avLst/>
          </a:prstGeom>
        </p:spPr>
        <p:txBody>
          <a:bodyPr vert="horz" wrap="square" lIns="0" tIns="13335" rIns="0" bIns="0" rtlCol="0">
            <a:spAutoFit/>
          </a:bodyPr>
          <a:lstStyle/>
          <a:p>
            <a:pPr marL="12700" marR="5080" indent="-3810" algn="ctr">
              <a:lnSpc>
                <a:spcPct val="100000"/>
              </a:lnSpc>
              <a:spcBef>
                <a:spcPts val="105"/>
              </a:spcBef>
            </a:pPr>
            <a:r>
              <a:rPr lang="en-GB" sz="1400">
                <a:solidFill>
                  <a:srgbClr val="202C3A"/>
                </a:solidFill>
                <a:latin typeface="Arial Black"/>
                <a:cs typeface="Arial Black"/>
              </a:rPr>
              <a:t>Key roles and responsibilities</a:t>
            </a:r>
            <a:endParaRPr sz="1400">
              <a:latin typeface="Arial Black"/>
              <a:cs typeface="Arial Black"/>
            </a:endParaRPr>
          </a:p>
        </p:txBody>
      </p:sp>
      <p:pic>
        <p:nvPicPr>
          <p:cNvPr id="8" name="object 8"/>
          <p:cNvPicPr/>
          <p:nvPr/>
        </p:nvPicPr>
        <p:blipFill>
          <a:blip r:embed="rId4" cstate="print"/>
          <a:stretch>
            <a:fillRect/>
          </a:stretch>
        </p:blipFill>
        <p:spPr>
          <a:xfrm>
            <a:off x="5789676" y="1147572"/>
            <a:ext cx="722376" cy="720851"/>
          </a:xfrm>
          <a:prstGeom prst="rect">
            <a:avLst/>
          </a:prstGeom>
        </p:spPr>
      </p:pic>
      <p:pic>
        <p:nvPicPr>
          <p:cNvPr id="9" name="object 9"/>
          <p:cNvPicPr/>
          <p:nvPr/>
        </p:nvPicPr>
        <p:blipFill>
          <a:blip r:embed="rId5" cstate="print"/>
          <a:stretch>
            <a:fillRect/>
          </a:stretch>
        </p:blipFill>
        <p:spPr>
          <a:xfrm>
            <a:off x="3433571" y="1211580"/>
            <a:ext cx="720851" cy="719327"/>
          </a:xfrm>
          <a:prstGeom prst="rect">
            <a:avLst/>
          </a:prstGeom>
        </p:spPr>
      </p:pic>
      <p:pic>
        <p:nvPicPr>
          <p:cNvPr id="10" name="object 10"/>
          <p:cNvPicPr/>
          <p:nvPr/>
        </p:nvPicPr>
        <p:blipFill>
          <a:blip r:embed="rId6" cstate="print"/>
          <a:stretch>
            <a:fillRect/>
          </a:stretch>
        </p:blipFill>
        <p:spPr>
          <a:xfrm>
            <a:off x="10500359" y="1147572"/>
            <a:ext cx="722376" cy="720851"/>
          </a:xfrm>
          <a:prstGeom prst="rect">
            <a:avLst/>
          </a:prstGeom>
        </p:spPr>
      </p:pic>
      <p:pic>
        <p:nvPicPr>
          <p:cNvPr id="11" name="object 11"/>
          <p:cNvPicPr/>
          <p:nvPr/>
        </p:nvPicPr>
        <p:blipFill>
          <a:blip r:embed="rId7" cstate="print"/>
          <a:stretch>
            <a:fillRect/>
          </a:stretch>
        </p:blipFill>
        <p:spPr>
          <a:xfrm>
            <a:off x="8132064" y="1147572"/>
            <a:ext cx="720851" cy="720851"/>
          </a:xfrm>
          <a:prstGeom prst="rect">
            <a:avLst/>
          </a:prstGeom>
        </p:spPr>
      </p:pic>
      <p:sp>
        <p:nvSpPr>
          <p:cNvPr id="17" name="object 17"/>
          <p:cNvSpPr txBox="1"/>
          <p:nvPr/>
        </p:nvSpPr>
        <p:spPr>
          <a:xfrm>
            <a:off x="5280534" y="2577420"/>
            <a:ext cx="2255516" cy="2146742"/>
          </a:xfrm>
          <a:prstGeom prst="rect">
            <a:avLst/>
          </a:prstGeom>
        </p:spPr>
        <p:txBody>
          <a:bodyPr vert="horz" wrap="square" lIns="0" tIns="12700" rIns="0" bIns="0" rtlCol="0">
            <a:spAutoFit/>
          </a:bodyPr>
          <a:lstStyle/>
          <a:p>
            <a:pPr marL="12700" algn="l">
              <a:lnSpc>
                <a:spcPct val="100000"/>
              </a:lnSpc>
              <a:spcBef>
                <a:spcPts val="100"/>
              </a:spcBef>
            </a:pPr>
            <a:r>
              <a:rPr lang="en-GB" sz="1000">
                <a:solidFill>
                  <a:srgbClr val="202C3A"/>
                </a:solidFill>
                <a:latin typeface="Arial"/>
                <a:cs typeface="Arial"/>
                <a:hlinkClick r:id="rId8"/>
              </a:rPr>
              <a:t>Introduction to NHS Finance</a:t>
            </a:r>
            <a:endParaRPr lang="en-GB" sz="1000">
              <a:solidFill>
                <a:srgbClr val="202C3A"/>
              </a:solidFill>
              <a:latin typeface="Arial"/>
              <a:cs typeface="Arial"/>
            </a:endParaRPr>
          </a:p>
          <a:p>
            <a:pPr marL="12700" algn="l">
              <a:lnSpc>
                <a:spcPct val="100000"/>
              </a:lnSpc>
              <a:spcBef>
                <a:spcPts val="100"/>
              </a:spcBef>
            </a:pPr>
            <a:r>
              <a:rPr lang="en-GB" sz="1000">
                <a:solidFill>
                  <a:srgbClr val="202C3A"/>
                </a:solidFill>
                <a:latin typeface="Arial"/>
                <a:cs typeface="Arial"/>
                <a:hlinkClick r:id="rId9"/>
              </a:rPr>
              <a:t>NHS Finance Skills Development (FSD)</a:t>
            </a:r>
            <a:endParaRPr lang="en-GB" sz="1000">
              <a:solidFill>
                <a:srgbClr val="202C3A"/>
              </a:solidFill>
              <a:latin typeface="Arial"/>
              <a:cs typeface="Arial"/>
            </a:endParaRPr>
          </a:p>
          <a:p>
            <a:pPr marL="12700" algn="l">
              <a:lnSpc>
                <a:spcPct val="100000"/>
              </a:lnSpc>
              <a:spcBef>
                <a:spcPts val="100"/>
              </a:spcBef>
            </a:pPr>
            <a:r>
              <a:rPr lang="en-GB" sz="1000">
                <a:solidFill>
                  <a:srgbClr val="202C3A"/>
                </a:solidFill>
                <a:latin typeface="Arial"/>
                <a:cs typeface="Arial"/>
                <a:hlinkClick r:id="rId10"/>
              </a:rPr>
              <a:t>AAT Accounting</a:t>
            </a:r>
            <a:r>
              <a:rPr lang="en-GB" sz="1000">
                <a:solidFill>
                  <a:srgbClr val="202C3A"/>
                </a:solidFill>
                <a:latin typeface="Arial"/>
                <a:cs typeface="Arial"/>
              </a:rPr>
              <a:t> Qualifications (Level 2–4)</a:t>
            </a:r>
          </a:p>
          <a:p>
            <a:pPr marL="12700" algn="l">
              <a:spcBef>
                <a:spcPts val="100"/>
              </a:spcBef>
            </a:pPr>
            <a:r>
              <a:rPr lang="en-GB" sz="1000">
                <a:solidFill>
                  <a:schemeClr val="tx1"/>
                </a:solidFill>
                <a:latin typeface="Arial"/>
                <a:cs typeface="Arial"/>
              </a:rPr>
              <a:t>L2</a:t>
            </a:r>
            <a:r>
              <a:rPr lang="en-GB" sz="1000" spc="-15">
                <a:solidFill>
                  <a:schemeClr val="tx1"/>
                </a:solidFill>
                <a:latin typeface="Arial"/>
                <a:cs typeface="Arial"/>
              </a:rPr>
              <a:t> </a:t>
            </a:r>
            <a:r>
              <a:rPr lang="en-GB" sz="1000" u="sng">
                <a:solidFill>
                  <a:srgbClr val="0000FF"/>
                </a:solidFill>
                <a:uFill>
                  <a:solidFill>
                    <a:srgbClr val="1F5AA4"/>
                  </a:solidFill>
                </a:uFill>
                <a:latin typeface="Arial"/>
                <a:cs typeface="Arial"/>
                <a:hlinkClick r:id="rId11">
                  <a:extLst>
                    <a:ext uri="{A12FA001-AC4F-418D-AE19-62706E023703}">
                      <ahyp:hlinkClr xmlns:ahyp="http://schemas.microsoft.com/office/drawing/2018/hyperlinkcolor" val="tx"/>
                    </a:ext>
                  </a:extLst>
                </a:hlinkClick>
              </a:rPr>
              <a:t>Accounts</a:t>
            </a:r>
            <a:r>
              <a:rPr lang="en-GB" sz="1000" u="sng" spc="-25">
                <a:solidFill>
                  <a:srgbClr val="0000FF"/>
                </a:solidFill>
                <a:uFill>
                  <a:solidFill>
                    <a:srgbClr val="1F5AA4"/>
                  </a:solidFill>
                </a:uFill>
                <a:latin typeface="Arial"/>
                <a:cs typeface="Arial"/>
                <a:hlinkClick r:id="rId11">
                  <a:extLst>
                    <a:ext uri="{A12FA001-AC4F-418D-AE19-62706E023703}">
                      <ahyp:hlinkClr xmlns:ahyp="http://schemas.microsoft.com/office/drawing/2018/hyperlinkcolor" val="tx"/>
                    </a:ext>
                  </a:extLst>
                </a:hlinkClick>
              </a:rPr>
              <a:t> </a:t>
            </a:r>
            <a:r>
              <a:rPr lang="en-GB" sz="1000" u="sng" spc="-50">
                <a:solidFill>
                  <a:srgbClr val="0000FF"/>
                </a:solidFill>
                <a:uFill>
                  <a:solidFill>
                    <a:srgbClr val="1F5AA4"/>
                  </a:solidFill>
                </a:uFill>
                <a:latin typeface="Arial"/>
                <a:cs typeface="Arial"/>
                <a:hlinkClick r:id="rId11">
                  <a:extLst>
                    <a:ext uri="{A12FA001-AC4F-418D-AE19-62706E023703}">
                      <ahyp:hlinkClr xmlns:ahyp="http://schemas.microsoft.com/office/drawing/2018/hyperlinkcolor" val="tx"/>
                    </a:ext>
                  </a:extLst>
                </a:hlinkClick>
              </a:rPr>
              <a:t>/</a:t>
            </a:r>
            <a:r>
              <a:rPr lang="en-GB" sz="1000" spc="-50">
                <a:solidFill>
                  <a:srgbClr val="0000FF"/>
                </a:solidFill>
                <a:latin typeface="Arial"/>
                <a:cs typeface="Arial"/>
              </a:rPr>
              <a:t> </a:t>
            </a:r>
            <a:r>
              <a:rPr lang="en-GB" sz="1000" u="sng" spc="-10">
                <a:solidFill>
                  <a:srgbClr val="0000FF"/>
                </a:solidFill>
                <a:uFill>
                  <a:solidFill>
                    <a:srgbClr val="1F5AA4"/>
                  </a:solidFill>
                </a:uFill>
                <a:latin typeface="Arial"/>
                <a:cs typeface="Arial"/>
                <a:hlinkClick r:id="rId11">
                  <a:extLst>
                    <a:ext uri="{A12FA001-AC4F-418D-AE19-62706E023703}">
                      <ahyp:hlinkClr xmlns:ahyp="http://schemas.microsoft.com/office/drawing/2018/hyperlinkcolor" val="tx"/>
                    </a:ext>
                  </a:extLst>
                </a:hlinkClick>
              </a:rPr>
              <a:t>Finance</a:t>
            </a:r>
            <a:r>
              <a:rPr lang="en-GB" sz="1000" u="sng" spc="-45">
                <a:solidFill>
                  <a:srgbClr val="0000FF"/>
                </a:solidFill>
                <a:uFill>
                  <a:solidFill>
                    <a:srgbClr val="1F5AA4"/>
                  </a:solidFill>
                </a:uFill>
                <a:latin typeface="Arial"/>
                <a:cs typeface="Arial"/>
                <a:hlinkClick r:id="rId11">
                  <a:extLst>
                    <a:ext uri="{A12FA001-AC4F-418D-AE19-62706E023703}">
                      <ahyp:hlinkClr xmlns:ahyp="http://schemas.microsoft.com/office/drawing/2018/hyperlinkcolor" val="tx"/>
                    </a:ext>
                  </a:extLst>
                </a:hlinkClick>
              </a:rPr>
              <a:t> </a:t>
            </a:r>
            <a:r>
              <a:rPr lang="en-GB" sz="1000" u="sng" spc="-10">
                <a:solidFill>
                  <a:srgbClr val="0000FF"/>
                </a:solidFill>
                <a:uFill>
                  <a:solidFill>
                    <a:srgbClr val="1F5AA4"/>
                  </a:solidFill>
                </a:uFill>
                <a:latin typeface="Arial"/>
                <a:cs typeface="Arial"/>
                <a:hlinkClick r:id="rId11">
                  <a:extLst>
                    <a:ext uri="{A12FA001-AC4F-418D-AE19-62706E023703}">
                      <ahyp:hlinkClr xmlns:ahyp="http://schemas.microsoft.com/office/drawing/2018/hyperlinkcolor" val="tx"/>
                    </a:ext>
                  </a:extLst>
                </a:hlinkClick>
              </a:rPr>
              <a:t>Assistant</a:t>
            </a:r>
            <a:endParaRPr lang="en-GB" sz="1000">
              <a:solidFill>
                <a:srgbClr val="0000FF"/>
              </a:solidFill>
              <a:latin typeface="Arial"/>
              <a:cs typeface="Arial"/>
              <a:hlinkClick r:id="rId11">
                <a:extLst>
                  <a:ext uri="{A12FA001-AC4F-418D-AE19-62706E023703}">
                    <ahyp:hlinkClr xmlns:ahyp="http://schemas.microsoft.com/office/drawing/2018/hyperlinkcolor" val="tx"/>
                  </a:ext>
                </a:extLst>
              </a:hlinkClick>
            </a:endParaRPr>
          </a:p>
          <a:p>
            <a:pPr marL="12700" algn="l">
              <a:spcBef>
                <a:spcPts val="100"/>
              </a:spcBef>
            </a:pPr>
            <a:r>
              <a:rPr lang="en-GB" sz="1000">
                <a:solidFill>
                  <a:schemeClr val="tx1"/>
                </a:solidFill>
                <a:latin typeface="Arial"/>
                <a:cs typeface="Arial"/>
              </a:rPr>
              <a:t>L3</a:t>
            </a:r>
            <a:r>
              <a:rPr lang="en-GB" sz="1000" spc="15">
                <a:solidFill>
                  <a:schemeClr val="tx1"/>
                </a:solidFill>
                <a:latin typeface="Arial"/>
                <a:cs typeface="Arial"/>
              </a:rPr>
              <a:t> </a:t>
            </a:r>
            <a:r>
              <a:rPr lang="en-GB" sz="1000" u="sng" spc="-10">
                <a:solidFill>
                  <a:srgbClr val="0000FF"/>
                </a:solidFill>
                <a:uFill>
                  <a:solidFill>
                    <a:srgbClr val="1F5AA4"/>
                  </a:solidFill>
                </a:uFill>
                <a:latin typeface="Arial"/>
                <a:cs typeface="Arial"/>
                <a:hlinkClick r:id="rId12">
                  <a:extLst>
                    <a:ext uri="{A12FA001-AC4F-418D-AE19-62706E023703}">
                      <ahyp:hlinkClr xmlns:ahyp="http://schemas.microsoft.com/office/drawing/2018/hyperlinkcolor" val="tx"/>
                    </a:ext>
                  </a:extLst>
                </a:hlinkClick>
              </a:rPr>
              <a:t>Assistant</a:t>
            </a:r>
            <a:r>
              <a:rPr lang="en-GB" sz="1000" u="sng" spc="-65">
                <a:solidFill>
                  <a:srgbClr val="0000FF"/>
                </a:solidFill>
                <a:uFill>
                  <a:solidFill>
                    <a:srgbClr val="1F5AA4"/>
                  </a:solidFill>
                </a:uFill>
                <a:latin typeface="Arial"/>
                <a:cs typeface="Arial"/>
                <a:hlinkClick r:id="rId12">
                  <a:extLst>
                    <a:ext uri="{A12FA001-AC4F-418D-AE19-62706E023703}">
                      <ahyp:hlinkClr xmlns:ahyp="http://schemas.microsoft.com/office/drawing/2018/hyperlinkcolor" val="tx"/>
                    </a:ext>
                  </a:extLst>
                </a:hlinkClick>
              </a:rPr>
              <a:t> </a:t>
            </a:r>
            <a:r>
              <a:rPr lang="en-GB" sz="1000" u="sng" spc="-10">
                <a:solidFill>
                  <a:srgbClr val="0000FF"/>
                </a:solidFill>
                <a:uFill>
                  <a:solidFill>
                    <a:srgbClr val="1F5AA4"/>
                  </a:solidFill>
                </a:uFill>
                <a:latin typeface="Arial"/>
                <a:cs typeface="Arial"/>
                <a:hlinkClick r:id="rId12">
                  <a:extLst>
                    <a:ext uri="{A12FA001-AC4F-418D-AE19-62706E023703}">
                      <ahyp:hlinkClr xmlns:ahyp="http://schemas.microsoft.com/office/drawing/2018/hyperlinkcolor" val="tx"/>
                    </a:ext>
                  </a:extLst>
                </a:hlinkClick>
              </a:rPr>
              <a:t>Accountant</a:t>
            </a:r>
            <a:endParaRPr lang="en-GB" sz="1000">
              <a:solidFill>
                <a:srgbClr val="0000FF"/>
              </a:solidFill>
              <a:latin typeface="Arial"/>
              <a:cs typeface="Arial"/>
              <a:hlinkClick r:id="rId12">
                <a:extLst>
                  <a:ext uri="{A12FA001-AC4F-418D-AE19-62706E023703}">
                    <ahyp:hlinkClr xmlns:ahyp="http://schemas.microsoft.com/office/drawing/2018/hyperlinkcolor" val="tx"/>
                  </a:ext>
                </a:extLst>
              </a:hlinkClick>
            </a:endParaRPr>
          </a:p>
          <a:p>
            <a:pPr marL="12700" algn="l">
              <a:spcBef>
                <a:spcPts val="100"/>
              </a:spcBef>
            </a:pPr>
            <a:r>
              <a:rPr lang="en-GB" sz="1000">
                <a:solidFill>
                  <a:schemeClr val="tx1"/>
                </a:solidFill>
                <a:latin typeface="Arial"/>
                <a:cs typeface="Arial"/>
              </a:rPr>
              <a:t>L4</a:t>
            </a:r>
            <a:r>
              <a:rPr lang="en-GB" sz="1000" spc="30">
                <a:solidFill>
                  <a:schemeClr val="tx1"/>
                </a:solidFill>
                <a:latin typeface="Arial"/>
                <a:cs typeface="Arial"/>
              </a:rPr>
              <a:t> </a:t>
            </a:r>
            <a:r>
              <a:rPr lang="en-GB" sz="1000" u="sng" spc="-10">
                <a:solidFill>
                  <a:srgbClr val="0000FF"/>
                </a:solidFill>
                <a:uFill>
                  <a:solidFill>
                    <a:srgbClr val="1F5AA4"/>
                  </a:solidFill>
                </a:uFill>
                <a:latin typeface="Arial"/>
                <a:cs typeface="Arial"/>
                <a:hlinkClick r:id="rId13">
                  <a:extLst>
                    <a:ext uri="{A12FA001-AC4F-418D-AE19-62706E023703}">
                      <ahyp:hlinkClr xmlns:ahyp="http://schemas.microsoft.com/office/drawing/2018/hyperlinkcolor" val="tx"/>
                    </a:ext>
                  </a:extLst>
                </a:hlinkClick>
              </a:rPr>
              <a:t>Professional</a:t>
            </a:r>
            <a:r>
              <a:rPr lang="en-GB" sz="1000" u="sng" spc="-85">
                <a:solidFill>
                  <a:srgbClr val="0000FF"/>
                </a:solidFill>
                <a:uFill>
                  <a:solidFill>
                    <a:srgbClr val="1F5AA4"/>
                  </a:solidFill>
                </a:uFill>
                <a:latin typeface="Arial"/>
                <a:cs typeface="Arial"/>
                <a:hlinkClick r:id="rId13">
                  <a:extLst>
                    <a:ext uri="{A12FA001-AC4F-418D-AE19-62706E023703}">
                      <ahyp:hlinkClr xmlns:ahyp="http://schemas.microsoft.com/office/drawing/2018/hyperlinkcolor" val="tx"/>
                    </a:ext>
                  </a:extLst>
                </a:hlinkClick>
              </a:rPr>
              <a:t> </a:t>
            </a:r>
            <a:r>
              <a:rPr lang="en-GB" sz="1000" u="sng" spc="-10">
                <a:solidFill>
                  <a:srgbClr val="0000FF"/>
                </a:solidFill>
                <a:uFill>
                  <a:solidFill>
                    <a:srgbClr val="1F5AA4"/>
                  </a:solidFill>
                </a:uFill>
                <a:latin typeface="Arial"/>
                <a:cs typeface="Arial"/>
                <a:hlinkClick r:id="rId13">
                  <a:extLst>
                    <a:ext uri="{A12FA001-AC4F-418D-AE19-62706E023703}">
                      <ahyp:hlinkClr xmlns:ahyp="http://schemas.microsoft.com/office/drawing/2018/hyperlinkcolor" val="tx"/>
                    </a:ext>
                  </a:extLst>
                </a:hlinkClick>
              </a:rPr>
              <a:t>Accounting</a:t>
            </a:r>
            <a:r>
              <a:rPr lang="en-GB" sz="1000" spc="-10">
                <a:solidFill>
                  <a:srgbClr val="0000FF"/>
                </a:solidFill>
                <a:latin typeface="Arial"/>
                <a:cs typeface="Arial"/>
              </a:rPr>
              <a:t> </a:t>
            </a:r>
            <a:r>
              <a:rPr lang="en-GB" sz="1000" u="sng">
                <a:solidFill>
                  <a:srgbClr val="0000FF"/>
                </a:solidFill>
                <a:uFill>
                  <a:solidFill>
                    <a:srgbClr val="1F5AA4"/>
                  </a:solidFill>
                </a:uFill>
                <a:latin typeface="Arial"/>
                <a:cs typeface="Arial"/>
                <a:hlinkClick r:id="rId13">
                  <a:extLst>
                    <a:ext uri="{A12FA001-AC4F-418D-AE19-62706E023703}">
                      <ahyp:hlinkClr xmlns:ahyp="http://schemas.microsoft.com/office/drawing/2018/hyperlinkcolor" val="tx"/>
                    </a:ext>
                  </a:extLst>
                </a:hlinkClick>
              </a:rPr>
              <a:t>or</a:t>
            </a:r>
            <a:r>
              <a:rPr lang="en-GB" sz="1000" u="sng" spc="-5">
                <a:solidFill>
                  <a:srgbClr val="0000FF"/>
                </a:solidFill>
                <a:uFill>
                  <a:solidFill>
                    <a:srgbClr val="1F5AA4"/>
                  </a:solidFill>
                </a:uFill>
                <a:latin typeface="Arial"/>
                <a:cs typeface="Arial"/>
                <a:hlinkClick r:id="rId13">
                  <a:extLst>
                    <a:ext uri="{A12FA001-AC4F-418D-AE19-62706E023703}">
                      <ahyp:hlinkClr xmlns:ahyp="http://schemas.microsoft.com/office/drawing/2018/hyperlinkcolor" val="tx"/>
                    </a:ext>
                  </a:extLst>
                </a:hlinkClick>
              </a:rPr>
              <a:t> </a:t>
            </a:r>
            <a:r>
              <a:rPr lang="en-GB" sz="1000" u="sng" spc="-25">
                <a:solidFill>
                  <a:srgbClr val="0000FF"/>
                </a:solidFill>
                <a:uFill>
                  <a:solidFill>
                    <a:srgbClr val="1F5AA4"/>
                  </a:solidFill>
                </a:uFill>
                <a:latin typeface="Arial"/>
                <a:cs typeface="Arial"/>
                <a:hlinkClick r:id="rId13">
                  <a:extLst>
                    <a:ext uri="{A12FA001-AC4F-418D-AE19-62706E023703}">
                      <ahyp:hlinkClr xmlns:ahyp="http://schemas.microsoft.com/office/drawing/2018/hyperlinkcolor" val="tx"/>
                    </a:ext>
                  </a:extLst>
                </a:hlinkClick>
              </a:rPr>
              <a:t>Taxation</a:t>
            </a:r>
            <a:r>
              <a:rPr lang="en-GB" sz="1000" u="sng" spc="-40">
                <a:solidFill>
                  <a:srgbClr val="0000FF"/>
                </a:solidFill>
                <a:uFill>
                  <a:solidFill>
                    <a:srgbClr val="1F5AA4"/>
                  </a:solidFill>
                </a:uFill>
                <a:latin typeface="Arial"/>
                <a:cs typeface="Arial"/>
                <a:hlinkClick r:id="rId13">
                  <a:extLst>
                    <a:ext uri="{A12FA001-AC4F-418D-AE19-62706E023703}">
                      <ahyp:hlinkClr xmlns:ahyp="http://schemas.microsoft.com/office/drawing/2018/hyperlinkcolor" val="tx"/>
                    </a:ext>
                  </a:extLst>
                </a:hlinkClick>
              </a:rPr>
              <a:t> </a:t>
            </a:r>
            <a:r>
              <a:rPr lang="en-GB" sz="1000" u="sng" spc="-10">
                <a:solidFill>
                  <a:srgbClr val="0000FF"/>
                </a:solidFill>
                <a:uFill>
                  <a:solidFill>
                    <a:srgbClr val="1F5AA4"/>
                  </a:solidFill>
                </a:uFill>
                <a:latin typeface="Arial"/>
                <a:cs typeface="Arial"/>
                <a:hlinkClick r:id="rId13">
                  <a:extLst>
                    <a:ext uri="{A12FA001-AC4F-418D-AE19-62706E023703}">
                      <ahyp:hlinkClr xmlns:ahyp="http://schemas.microsoft.com/office/drawing/2018/hyperlinkcolor" val="tx"/>
                    </a:ext>
                  </a:extLst>
                </a:hlinkClick>
              </a:rPr>
              <a:t>Technician</a:t>
            </a:r>
            <a:endParaRPr lang="en-GB" sz="1000">
              <a:solidFill>
                <a:srgbClr val="0000FF"/>
              </a:solidFill>
              <a:latin typeface="Arial"/>
              <a:cs typeface="Arial"/>
              <a:hlinkClick r:id="rId13">
                <a:extLst>
                  <a:ext uri="{A12FA001-AC4F-418D-AE19-62706E023703}">
                    <ahyp:hlinkClr xmlns:ahyp="http://schemas.microsoft.com/office/drawing/2018/hyperlinkcolor" val="tx"/>
                  </a:ext>
                </a:extLst>
              </a:hlinkClick>
            </a:endParaRPr>
          </a:p>
          <a:p>
            <a:pPr marL="12700" algn="l">
              <a:lnSpc>
                <a:spcPct val="100000"/>
              </a:lnSpc>
              <a:spcBef>
                <a:spcPts val="100"/>
              </a:spcBef>
            </a:pPr>
            <a:r>
              <a:rPr lang="en-GB" sz="1000">
                <a:solidFill>
                  <a:srgbClr val="202C3A"/>
                </a:solidFill>
                <a:latin typeface="Arial"/>
                <a:cs typeface="Arial"/>
                <a:hlinkClick r:id="rId14"/>
              </a:rPr>
              <a:t>NHS Finance </a:t>
            </a:r>
            <a:r>
              <a:rPr lang="en-GB" sz="1000">
                <a:solidFill>
                  <a:schemeClr val="tx1"/>
                </a:solidFill>
                <a:latin typeface="Arial"/>
                <a:cs typeface="Arial"/>
              </a:rPr>
              <a:t>Academy Programmes (Aspiring Finance Leaders)</a:t>
            </a:r>
          </a:p>
          <a:p>
            <a:pPr marL="12700" algn="l">
              <a:lnSpc>
                <a:spcPct val="100000"/>
              </a:lnSpc>
              <a:spcBef>
                <a:spcPts val="100"/>
              </a:spcBef>
            </a:pPr>
            <a:r>
              <a:rPr lang="en-GB" sz="1000">
                <a:solidFill>
                  <a:srgbClr val="202C3A"/>
                </a:solidFill>
                <a:latin typeface="Arial"/>
                <a:cs typeface="Arial"/>
                <a:hlinkClick r:id="rId15"/>
              </a:rPr>
              <a:t>Public Sector Finance CPD </a:t>
            </a:r>
            <a:r>
              <a:rPr lang="en-GB" sz="1000">
                <a:solidFill>
                  <a:schemeClr val="tx1"/>
                </a:solidFill>
                <a:latin typeface="Arial"/>
                <a:cs typeface="Arial"/>
              </a:rPr>
              <a:t>(NHS-focused)</a:t>
            </a:r>
          </a:p>
          <a:p>
            <a:pPr marL="12700">
              <a:lnSpc>
                <a:spcPct val="100000"/>
              </a:lnSpc>
              <a:spcBef>
                <a:spcPts val="100"/>
              </a:spcBef>
            </a:pPr>
            <a:endParaRPr sz="1200">
              <a:latin typeface="Arial"/>
              <a:cs typeface="Arial"/>
            </a:endParaRPr>
          </a:p>
        </p:txBody>
      </p:sp>
      <p:sp>
        <p:nvSpPr>
          <p:cNvPr id="21" name="object 21"/>
          <p:cNvSpPr txBox="1"/>
          <p:nvPr/>
        </p:nvSpPr>
        <p:spPr>
          <a:xfrm>
            <a:off x="2473197" y="149308"/>
            <a:ext cx="7080632" cy="1084271"/>
          </a:xfrm>
          <a:prstGeom prst="rect">
            <a:avLst/>
          </a:prstGeom>
        </p:spPr>
        <p:txBody>
          <a:bodyPr vert="horz" wrap="square" lIns="0" tIns="12065" rIns="0" bIns="0" rtlCol="0" anchor="t">
            <a:spAutoFit/>
          </a:bodyPr>
          <a:lstStyle/>
          <a:p>
            <a:pPr marL="12700">
              <a:lnSpc>
                <a:spcPct val="100000"/>
              </a:lnSpc>
              <a:spcBef>
                <a:spcPts val="95"/>
              </a:spcBef>
            </a:pPr>
            <a:r>
              <a:rPr lang="en-GB" sz="2400" dirty="0">
                <a:solidFill>
                  <a:srgbClr val="0070C0"/>
                </a:solidFill>
                <a:latin typeface="Arial Black"/>
                <a:cs typeface="Arial Black"/>
              </a:rPr>
              <a:t>Finance</a:t>
            </a:r>
            <a:r>
              <a:rPr sz="2400" spc="-135" dirty="0">
                <a:solidFill>
                  <a:srgbClr val="0070C0"/>
                </a:solidFill>
                <a:latin typeface="Arial Black"/>
                <a:cs typeface="Arial Black"/>
              </a:rPr>
              <a:t> </a:t>
            </a:r>
            <a:r>
              <a:rPr lang="en-GB" sz="2400" spc="-10" dirty="0">
                <a:solidFill>
                  <a:srgbClr val="0070C0"/>
                </a:solidFill>
                <a:latin typeface="Arial Black"/>
                <a:cs typeface="Arial Black"/>
              </a:rPr>
              <a:t>Administrator</a:t>
            </a:r>
          </a:p>
          <a:p>
            <a:pPr marL="12700">
              <a:spcBef>
                <a:spcPts val="95"/>
              </a:spcBef>
            </a:pPr>
            <a:r>
              <a:rPr lang="en-GB" sz="2400" b="1" dirty="0">
                <a:solidFill>
                  <a:srgbClr val="202C3A"/>
                </a:solidFill>
              </a:rPr>
              <a:t>Find</a:t>
            </a:r>
            <a:r>
              <a:rPr lang="en-GB" sz="2400" b="1" spc="-25" dirty="0">
                <a:solidFill>
                  <a:srgbClr val="202C3A"/>
                </a:solidFill>
              </a:rPr>
              <a:t> </a:t>
            </a:r>
            <a:r>
              <a:rPr lang="en-GB" sz="2400" b="1" dirty="0">
                <a:solidFill>
                  <a:srgbClr val="202C3A"/>
                </a:solidFill>
              </a:rPr>
              <a:t>out</a:t>
            </a:r>
            <a:r>
              <a:rPr lang="en-GB" sz="2400" b="1" spc="-20" dirty="0">
                <a:solidFill>
                  <a:srgbClr val="202C3A"/>
                </a:solidFill>
              </a:rPr>
              <a:t> </a:t>
            </a:r>
            <a:r>
              <a:rPr lang="en-GB" sz="2400" b="1" dirty="0">
                <a:solidFill>
                  <a:srgbClr val="202C3A"/>
                </a:solidFill>
              </a:rPr>
              <a:t>more</a:t>
            </a:r>
            <a:r>
              <a:rPr lang="en-GB" sz="2400" b="1" spc="-30" dirty="0">
                <a:solidFill>
                  <a:srgbClr val="202C3A"/>
                </a:solidFill>
              </a:rPr>
              <a:t> about </a:t>
            </a:r>
            <a:r>
              <a:rPr lang="en-GB" sz="2400" b="1" u="sng" dirty="0">
                <a:solidFill>
                  <a:srgbClr val="291EFF"/>
                </a:solidFill>
                <a:uFill>
                  <a:solidFill>
                    <a:srgbClr val="1F5AA4"/>
                  </a:solidFill>
                </a:uFill>
                <a:latin typeface="Arial"/>
                <a:cs typeface="Arial"/>
                <a:hlinkClick r:id="rId16" action="ppaction://hlinksldjump"/>
              </a:rPr>
              <a:t>primary</a:t>
            </a:r>
            <a:r>
              <a:rPr lang="en-GB" sz="2400" b="1" u="sng" spc="-20" dirty="0">
                <a:solidFill>
                  <a:srgbClr val="291EFF"/>
                </a:solidFill>
                <a:uFill>
                  <a:solidFill>
                    <a:srgbClr val="1F5AA4"/>
                  </a:solidFill>
                </a:uFill>
                <a:latin typeface="Arial"/>
                <a:cs typeface="Arial"/>
                <a:hlinkClick r:id="rId16" action="ppaction://hlinksldjump"/>
              </a:rPr>
              <a:t> </a:t>
            </a:r>
            <a:r>
              <a:rPr lang="en-GB" sz="2400" b="1" u="sng" dirty="0">
                <a:solidFill>
                  <a:srgbClr val="291EFF"/>
                </a:solidFill>
                <a:uFill>
                  <a:solidFill>
                    <a:srgbClr val="1F5AA4"/>
                  </a:solidFill>
                </a:uFill>
                <a:latin typeface="Arial"/>
                <a:cs typeface="Arial"/>
                <a:hlinkClick r:id="rId16" action="ppaction://hlinksldjump"/>
              </a:rPr>
              <a:t>care</a:t>
            </a:r>
            <a:r>
              <a:rPr lang="en-GB" sz="2400" b="1" u="sng" spc="-45" dirty="0">
                <a:solidFill>
                  <a:srgbClr val="291EFF"/>
                </a:solidFill>
                <a:uFill>
                  <a:solidFill>
                    <a:srgbClr val="1F5AA4"/>
                  </a:solidFill>
                </a:uFill>
                <a:latin typeface="Arial"/>
                <a:cs typeface="Arial"/>
                <a:hlinkClick r:id="rId16" action="ppaction://hlinksldjump"/>
              </a:rPr>
              <a:t> </a:t>
            </a:r>
            <a:r>
              <a:rPr lang="en-GB" sz="2400" b="1" u="sng" spc="-10" dirty="0">
                <a:solidFill>
                  <a:srgbClr val="291EFF"/>
                </a:solidFill>
                <a:uFill>
                  <a:solidFill>
                    <a:srgbClr val="1F5AA4"/>
                  </a:solidFill>
                </a:uFill>
                <a:latin typeface="Arial"/>
                <a:cs typeface="Arial"/>
                <a:hlinkClick r:id="rId16" action="ppaction://hlinksldjump"/>
              </a:rPr>
              <a:t>roles</a:t>
            </a:r>
            <a:endParaRPr lang="en-US" sz="2400" b="1" dirty="0">
              <a:solidFill>
                <a:srgbClr val="0070C0"/>
              </a:solidFill>
              <a:latin typeface="Arial Black"/>
              <a:cs typeface="Arial Black"/>
            </a:endParaRPr>
          </a:p>
          <a:p>
            <a:pPr marL="12700">
              <a:lnSpc>
                <a:spcPct val="100000"/>
              </a:lnSpc>
              <a:spcBef>
                <a:spcPts val="95"/>
              </a:spcBef>
            </a:pPr>
            <a:endParaRPr lang="en-US" sz="2000" dirty="0">
              <a:solidFill>
                <a:srgbClr val="0070C0"/>
              </a:solidFill>
              <a:latin typeface="Arial Black"/>
              <a:cs typeface="Arial Black"/>
            </a:endParaRPr>
          </a:p>
        </p:txBody>
      </p:sp>
      <p:sp>
        <p:nvSpPr>
          <p:cNvPr id="27" name="object 27"/>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14" name="TextBox 13">
            <a:extLst>
              <a:ext uri="{FF2B5EF4-FFF2-40B4-BE49-F238E27FC236}">
                <a16:creationId xmlns:a16="http://schemas.microsoft.com/office/drawing/2014/main" id="{504C8E3F-778B-3CA5-406C-9A2F7B6E70AE}"/>
              </a:ext>
            </a:extLst>
          </p:cNvPr>
          <p:cNvSpPr txBox="1"/>
          <p:nvPr/>
        </p:nvSpPr>
        <p:spPr>
          <a:xfrm>
            <a:off x="2739616" y="2533532"/>
            <a:ext cx="2333621" cy="1323439"/>
          </a:xfrm>
          <a:prstGeom prst="rect">
            <a:avLst/>
          </a:prstGeom>
          <a:noFill/>
        </p:spPr>
        <p:txBody>
          <a:bodyPr wrap="square">
            <a:spAutoFit/>
          </a:bodyPr>
          <a:lstStyle/>
          <a:p>
            <a:pPr algn="l"/>
            <a:r>
              <a:rPr lang="en-GB" sz="1000">
                <a:latin typeface="Arial" panose="020B0604020202020204" pitchFamily="34" charset="0"/>
                <a:cs typeface="Arial" panose="020B0604020202020204" pitchFamily="34" charset="0"/>
              </a:rPr>
              <a:t>A Finance Administrator is essential in supporting accurate financial processes and ensuring the smooth operation of NHS financial systems. This includes processing transactions, supporting budget monitoring, and ensuring adherence to financial governance and audit requirements.</a:t>
            </a:r>
          </a:p>
        </p:txBody>
      </p:sp>
      <p:sp>
        <p:nvSpPr>
          <p:cNvPr id="29" name="TextBox 28">
            <a:extLst>
              <a:ext uri="{FF2B5EF4-FFF2-40B4-BE49-F238E27FC236}">
                <a16:creationId xmlns:a16="http://schemas.microsoft.com/office/drawing/2014/main" id="{390782BC-FF0E-A553-325F-B2BCF2F225BA}"/>
              </a:ext>
            </a:extLst>
          </p:cNvPr>
          <p:cNvSpPr txBox="1"/>
          <p:nvPr/>
        </p:nvSpPr>
        <p:spPr>
          <a:xfrm>
            <a:off x="10078210" y="2533532"/>
            <a:ext cx="2081530" cy="1169551"/>
          </a:xfrm>
          <a:prstGeom prst="rect">
            <a:avLst/>
          </a:prstGeom>
          <a:noFill/>
        </p:spPr>
        <p:txBody>
          <a:bodyPr wrap="square">
            <a:spAutoFit/>
          </a:bodyPr>
          <a:lstStyle/>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Financial Transactions</a:t>
            </a:r>
          </a:p>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Payroll &amp; ESR Support</a:t>
            </a:r>
          </a:p>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Budgetary Support</a:t>
            </a:r>
          </a:p>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Data Entry &amp; Analysis</a:t>
            </a:r>
          </a:p>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Reporting &amp; Compliance</a:t>
            </a:r>
          </a:p>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Procurement Support</a:t>
            </a:r>
          </a:p>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Stakeholder Liaison</a:t>
            </a:r>
          </a:p>
        </p:txBody>
      </p:sp>
      <p:sp>
        <p:nvSpPr>
          <p:cNvPr id="31" name="TextBox 30">
            <a:extLst>
              <a:ext uri="{FF2B5EF4-FFF2-40B4-BE49-F238E27FC236}">
                <a16:creationId xmlns:a16="http://schemas.microsoft.com/office/drawing/2014/main" id="{9E633E5A-A909-8CAE-BD0B-7F7594ACD37B}"/>
              </a:ext>
            </a:extLst>
          </p:cNvPr>
          <p:cNvSpPr txBox="1"/>
          <p:nvPr/>
        </p:nvSpPr>
        <p:spPr>
          <a:xfrm>
            <a:off x="2739616" y="3918273"/>
            <a:ext cx="2255516" cy="1938992"/>
          </a:xfrm>
          <a:prstGeom prst="rect">
            <a:avLst/>
          </a:prstGeom>
          <a:noFill/>
        </p:spPr>
        <p:txBody>
          <a:bodyPr wrap="square" lIns="91440" tIns="45720" rIns="91440" bIns="45720" anchor="t">
            <a:spAutoFit/>
          </a:bodyPr>
          <a:lstStyle/>
          <a:p>
            <a:pPr algn="l"/>
            <a:r>
              <a:rPr lang="en-GB" sz="1000" b="1">
                <a:latin typeface="Arial"/>
                <a:cs typeface="Arial"/>
              </a:rPr>
              <a:t>Entry (Band 3)</a:t>
            </a:r>
            <a:r>
              <a:rPr lang="en-GB" sz="1000">
                <a:latin typeface="Arial"/>
                <a:cs typeface="Arial"/>
              </a:rPr>
              <a:t>-Finance Administrator → Finance Assistant (Band 4)</a:t>
            </a:r>
            <a:endParaRPr lang="en-GB" sz="1000">
              <a:solidFill>
                <a:srgbClr val="000000"/>
              </a:solidFill>
              <a:latin typeface="Arial"/>
              <a:cs typeface="Arial"/>
            </a:endParaRPr>
          </a:p>
          <a:p>
            <a:pPr algn="l"/>
            <a:r>
              <a:rPr lang="en-GB" sz="1000" b="1">
                <a:latin typeface="Arial"/>
                <a:cs typeface="Arial"/>
              </a:rPr>
              <a:t>Mid (Band 4–5) </a:t>
            </a:r>
            <a:r>
              <a:rPr lang="en-GB" sz="1000">
                <a:latin typeface="Arial"/>
                <a:cs typeface="Arial"/>
              </a:rPr>
              <a:t>Finance Officer → Payroll Officer / Procurement Officer</a:t>
            </a:r>
          </a:p>
          <a:p>
            <a:pPr algn="l"/>
            <a:r>
              <a:rPr lang="en-GB" sz="1000" b="1">
                <a:latin typeface="Arial"/>
                <a:cs typeface="Arial"/>
              </a:rPr>
              <a:t>Advanced (Band 6–7) </a:t>
            </a:r>
            <a:r>
              <a:rPr lang="en-GB" sz="1000">
                <a:latin typeface="Arial"/>
                <a:cs typeface="Arial"/>
              </a:rPr>
              <a:t>Assistant Finance Manager → Finance Business Partner / Procurement Manager</a:t>
            </a:r>
          </a:p>
          <a:p>
            <a:pPr algn="l"/>
            <a:r>
              <a:rPr lang="en-GB" sz="1000" b="1">
                <a:latin typeface="Arial"/>
                <a:cs typeface="Arial"/>
              </a:rPr>
              <a:t>Senior (Band 8+) </a:t>
            </a:r>
            <a:r>
              <a:rPr lang="en-GB" sz="1000">
                <a:latin typeface="Arial"/>
                <a:cs typeface="Arial"/>
              </a:rPr>
              <a:t>Head of Finance / Head of Financial Services / Deputy Director of Finance</a:t>
            </a:r>
          </a:p>
        </p:txBody>
      </p:sp>
      <p:sp>
        <p:nvSpPr>
          <p:cNvPr id="15" name="TextBox 14">
            <a:extLst>
              <a:ext uri="{FF2B5EF4-FFF2-40B4-BE49-F238E27FC236}">
                <a16:creationId xmlns:a16="http://schemas.microsoft.com/office/drawing/2014/main" id="{B0123D84-2C1C-CDD1-AC2F-D670B65618EE}"/>
              </a:ext>
            </a:extLst>
          </p:cNvPr>
          <p:cNvSpPr txBox="1"/>
          <p:nvPr/>
        </p:nvSpPr>
        <p:spPr>
          <a:xfrm>
            <a:off x="7615397" y="2535493"/>
            <a:ext cx="2148016" cy="1182375"/>
          </a:xfrm>
          <a:prstGeom prst="rect">
            <a:avLst/>
          </a:prstGeom>
          <a:noFill/>
        </p:spPr>
        <p:txBody>
          <a:bodyPr wrap="square" lIns="91440" tIns="45720" rIns="91440" bIns="45720" anchor="t">
            <a:spAutoFit/>
          </a:bodyPr>
          <a:lstStyle/>
          <a:p>
            <a:pPr marL="12700" marR="5080" algn="l">
              <a:spcBef>
                <a:spcPts val="105"/>
              </a:spcBef>
            </a:pPr>
            <a:r>
              <a:rPr lang="en-GB" sz="1000">
                <a:solidFill>
                  <a:schemeClr val="tx1"/>
                </a:solidFill>
                <a:latin typeface="Arial"/>
                <a:cs typeface="Arial"/>
              </a:rPr>
              <a:t>Should</a:t>
            </a:r>
            <a:r>
              <a:rPr lang="en-GB" sz="1000" spc="-35">
                <a:solidFill>
                  <a:schemeClr val="tx1"/>
                </a:solidFill>
                <a:latin typeface="Arial"/>
                <a:cs typeface="Arial"/>
              </a:rPr>
              <a:t> </a:t>
            </a:r>
            <a:r>
              <a:rPr lang="en-GB" sz="1000">
                <a:solidFill>
                  <a:schemeClr val="tx1"/>
                </a:solidFill>
                <a:latin typeface="Arial"/>
                <a:cs typeface="Arial"/>
              </a:rPr>
              <a:t>have</a:t>
            </a:r>
            <a:r>
              <a:rPr lang="en-GB" sz="1000" spc="-20">
                <a:solidFill>
                  <a:schemeClr val="tx1"/>
                </a:solidFill>
                <a:latin typeface="Arial"/>
                <a:cs typeface="Arial"/>
              </a:rPr>
              <a:t> </a:t>
            </a:r>
            <a:r>
              <a:rPr lang="en-GB" sz="1000">
                <a:solidFill>
                  <a:schemeClr val="tx1"/>
                </a:solidFill>
                <a:latin typeface="Arial"/>
                <a:cs typeface="Arial"/>
              </a:rPr>
              <a:t>access</a:t>
            </a:r>
            <a:r>
              <a:rPr lang="en-GB" sz="1000" spc="-50">
                <a:solidFill>
                  <a:schemeClr val="tx1"/>
                </a:solidFill>
                <a:latin typeface="Arial"/>
                <a:cs typeface="Arial"/>
              </a:rPr>
              <a:t> </a:t>
            </a:r>
            <a:r>
              <a:rPr lang="en-GB" sz="1000">
                <a:solidFill>
                  <a:schemeClr val="tx1"/>
                </a:solidFill>
                <a:latin typeface="Arial"/>
                <a:cs typeface="Arial"/>
              </a:rPr>
              <a:t>to</a:t>
            </a:r>
            <a:r>
              <a:rPr lang="en-GB" sz="1000" spc="-30">
                <a:solidFill>
                  <a:schemeClr val="tx1"/>
                </a:solidFill>
                <a:latin typeface="Arial"/>
                <a:cs typeface="Arial"/>
              </a:rPr>
              <a:t> </a:t>
            </a:r>
            <a:r>
              <a:rPr lang="en-GB" sz="1000" spc="-10">
                <a:solidFill>
                  <a:schemeClr val="tx1"/>
                </a:solidFill>
                <a:latin typeface="Arial"/>
                <a:cs typeface="Arial"/>
              </a:rPr>
              <a:t>monthly </a:t>
            </a:r>
            <a:r>
              <a:rPr lang="en-GB" sz="1000">
                <a:solidFill>
                  <a:schemeClr val="tx1"/>
                </a:solidFill>
                <a:latin typeface="Arial"/>
                <a:cs typeface="Arial"/>
              </a:rPr>
              <a:t>supervision</a:t>
            </a:r>
            <a:r>
              <a:rPr lang="en-GB" sz="1000" spc="-60">
                <a:solidFill>
                  <a:schemeClr val="tx1"/>
                </a:solidFill>
                <a:latin typeface="Arial"/>
                <a:cs typeface="Arial"/>
              </a:rPr>
              <a:t> </a:t>
            </a:r>
            <a:r>
              <a:rPr lang="en-GB" sz="1000">
                <a:solidFill>
                  <a:schemeClr val="tx1"/>
                </a:solidFill>
                <a:latin typeface="Arial"/>
                <a:cs typeface="Arial"/>
              </a:rPr>
              <a:t>from</a:t>
            </a:r>
            <a:r>
              <a:rPr lang="en-GB" sz="1000" spc="-60">
                <a:solidFill>
                  <a:schemeClr val="tx1"/>
                </a:solidFill>
                <a:latin typeface="Arial"/>
                <a:cs typeface="Arial"/>
              </a:rPr>
              <a:t> </a:t>
            </a:r>
            <a:r>
              <a:rPr lang="en-GB" sz="1000">
                <a:solidFill>
                  <a:schemeClr val="tx1"/>
                </a:solidFill>
                <a:latin typeface="Arial"/>
                <a:cs typeface="Arial"/>
              </a:rPr>
              <a:t>a</a:t>
            </a:r>
            <a:r>
              <a:rPr lang="en-GB" sz="1000" spc="-30">
                <a:solidFill>
                  <a:schemeClr val="tx1"/>
                </a:solidFill>
                <a:latin typeface="Arial"/>
                <a:cs typeface="Arial"/>
              </a:rPr>
              <a:t> line manager</a:t>
            </a:r>
            <a:r>
              <a:rPr lang="en-GB" sz="1000" spc="-10">
                <a:solidFill>
                  <a:schemeClr val="tx1"/>
                </a:solidFill>
                <a:latin typeface="Arial"/>
                <a:cs typeface="Arial"/>
              </a:rPr>
              <a:t>.</a:t>
            </a:r>
            <a:r>
              <a:rPr lang="en-GB" sz="1000" spc="-60">
                <a:solidFill>
                  <a:schemeClr val="tx1"/>
                </a:solidFill>
                <a:latin typeface="Arial"/>
                <a:cs typeface="Arial"/>
              </a:rPr>
              <a:t> </a:t>
            </a:r>
            <a:r>
              <a:rPr lang="en-GB" sz="1000">
                <a:solidFill>
                  <a:schemeClr val="tx1"/>
                </a:solidFill>
                <a:latin typeface="Arial"/>
                <a:cs typeface="Arial"/>
              </a:rPr>
              <a:t>Should</a:t>
            </a:r>
            <a:r>
              <a:rPr lang="en-GB" sz="1000" spc="-25">
                <a:solidFill>
                  <a:schemeClr val="tx1"/>
                </a:solidFill>
                <a:latin typeface="Arial"/>
                <a:cs typeface="Arial"/>
              </a:rPr>
              <a:t> </a:t>
            </a:r>
            <a:r>
              <a:rPr lang="en-GB" sz="1000">
                <a:solidFill>
                  <a:schemeClr val="tx1"/>
                </a:solidFill>
                <a:latin typeface="Arial"/>
                <a:cs typeface="Arial"/>
              </a:rPr>
              <a:t>also</a:t>
            </a:r>
            <a:r>
              <a:rPr lang="en-GB" sz="1000" spc="-25">
                <a:solidFill>
                  <a:schemeClr val="tx1"/>
                </a:solidFill>
                <a:latin typeface="Arial"/>
                <a:cs typeface="Arial"/>
              </a:rPr>
              <a:t> </a:t>
            </a:r>
            <a:r>
              <a:rPr lang="en-GB" sz="1000">
                <a:solidFill>
                  <a:schemeClr val="tx1"/>
                </a:solidFill>
                <a:latin typeface="Arial"/>
                <a:cs typeface="Arial"/>
              </a:rPr>
              <a:t>have</a:t>
            </a:r>
            <a:r>
              <a:rPr lang="en-GB" sz="1000" spc="-20">
                <a:solidFill>
                  <a:schemeClr val="tx1"/>
                </a:solidFill>
                <a:latin typeface="Arial"/>
                <a:cs typeface="Arial"/>
              </a:rPr>
              <a:t> </a:t>
            </a:r>
            <a:r>
              <a:rPr lang="en-GB" sz="1000" spc="-25">
                <a:solidFill>
                  <a:schemeClr val="tx1"/>
                </a:solidFill>
                <a:latin typeface="Arial"/>
                <a:cs typeface="Arial"/>
              </a:rPr>
              <a:t>an </a:t>
            </a:r>
            <a:r>
              <a:rPr lang="en-GB" sz="1000">
                <a:solidFill>
                  <a:schemeClr val="tx1"/>
                </a:solidFill>
                <a:latin typeface="Arial"/>
                <a:cs typeface="Arial"/>
              </a:rPr>
              <a:t>appropriate</a:t>
            </a:r>
            <a:r>
              <a:rPr lang="en-GB" sz="1000" spc="-65">
                <a:solidFill>
                  <a:schemeClr val="tx1"/>
                </a:solidFill>
                <a:latin typeface="Arial"/>
                <a:cs typeface="Arial"/>
              </a:rPr>
              <a:t> </a:t>
            </a:r>
            <a:r>
              <a:rPr lang="en-GB" sz="1000">
                <a:solidFill>
                  <a:schemeClr val="tx1"/>
                </a:solidFill>
                <a:latin typeface="Arial"/>
                <a:cs typeface="Arial"/>
              </a:rPr>
              <a:t>named</a:t>
            </a:r>
            <a:r>
              <a:rPr lang="en-GB" sz="1000" spc="-45">
                <a:solidFill>
                  <a:schemeClr val="tx1"/>
                </a:solidFill>
                <a:latin typeface="Arial"/>
                <a:cs typeface="Arial"/>
              </a:rPr>
              <a:t> </a:t>
            </a:r>
            <a:r>
              <a:rPr lang="en-GB" sz="1000">
                <a:solidFill>
                  <a:schemeClr val="tx1"/>
                </a:solidFill>
                <a:latin typeface="Arial"/>
                <a:cs typeface="Arial"/>
              </a:rPr>
              <a:t>individual</a:t>
            </a:r>
            <a:r>
              <a:rPr lang="en-GB" sz="1000" spc="-30">
                <a:solidFill>
                  <a:schemeClr val="tx1"/>
                </a:solidFill>
                <a:latin typeface="Arial"/>
                <a:cs typeface="Arial"/>
              </a:rPr>
              <a:t> </a:t>
            </a:r>
            <a:r>
              <a:rPr lang="en-GB" sz="1000">
                <a:solidFill>
                  <a:schemeClr val="tx1"/>
                </a:solidFill>
                <a:latin typeface="Arial"/>
                <a:cs typeface="Arial"/>
              </a:rPr>
              <a:t>in</a:t>
            </a:r>
            <a:r>
              <a:rPr lang="en-GB" sz="1000" spc="-25">
                <a:solidFill>
                  <a:schemeClr val="tx1"/>
                </a:solidFill>
                <a:latin typeface="Arial"/>
                <a:cs typeface="Arial"/>
              </a:rPr>
              <a:t> the </a:t>
            </a:r>
            <a:r>
              <a:rPr lang="en-GB" sz="1000">
                <a:solidFill>
                  <a:schemeClr val="tx1"/>
                </a:solidFill>
                <a:latin typeface="Arial"/>
                <a:cs typeface="Arial"/>
              </a:rPr>
              <a:t>PCN</a:t>
            </a:r>
            <a:r>
              <a:rPr lang="en-GB" sz="1000" spc="-25">
                <a:solidFill>
                  <a:schemeClr val="tx1"/>
                </a:solidFill>
                <a:latin typeface="Arial"/>
                <a:cs typeface="Arial"/>
              </a:rPr>
              <a:t> </a:t>
            </a:r>
            <a:r>
              <a:rPr lang="en-GB" sz="1000">
                <a:solidFill>
                  <a:schemeClr val="tx1"/>
                </a:solidFill>
                <a:latin typeface="Arial"/>
                <a:cs typeface="Arial"/>
              </a:rPr>
              <a:t>to</a:t>
            </a:r>
            <a:r>
              <a:rPr lang="en-GB" sz="1000" spc="-40">
                <a:solidFill>
                  <a:schemeClr val="tx1"/>
                </a:solidFill>
                <a:latin typeface="Arial"/>
                <a:cs typeface="Arial"/>
              </a:rPr>
              <a:t> </a:t>
            </a:r>
            <a:r>
              <a:rPr lang="en-GB" sz="1000">
                <a:solidFill>
                  <a:schemeClr val="tx1"/>
                </a:solidFill>
                <a:latin typeface="Arial"/>
                <a:cs typeface="Arial"/>
              </a:rPr>
              <a:t>provide</a:t>
            </a:r>
            <a:r>
              <a:rPr lang="en-GB" sz="1000" spc="-25">
                <a:solidFill>
                  <a:schemeClr val="tx1"/>
                </a:solidFill>
                <a:latin typeface="Arial"/>
                <a:cs typeface="Arial"/>
              </a:rPr>
              <a:t> </a:t>
            </a:r>
            <a:r>
              <a:rPr lang="en-GB" sz="1000">
                <a:solidFill>
                  <a:schemeClr val="tx1"/>
                </a:solidFill>
                <a:latin typeface="Arial"/>
                <a:cs typeface="Arial"/>
              </a:rPr>
              <a:t>general</a:t>
            </a:r>
            <a:r>
              <a:rPr lang="en-GB" sz="1000" spc="-55">
                <a:solidFill>
                  <a:schemeClr val="tx1"/>
                </a:solidFill>
                <a:latin typeface="Arial"/>
                <a:cs typeface="Arial"/>
              </a:rPr>
              <a:t> </a:t>
            </a:r>
            <a:r>
              <a:rPr lang="en-GB" sz="1000">
                <a:solidFill>
                  <a:schemeClr val="tx1"/>
                </a:solidFill>
                <a:latin typeface="Arial"/>
                <a:cs typeface="Arial"/>
              </a:rPr>
              <a:t>advice</a:t>
            </a:r>
            <a:r>
              <a:rPr lang="en-GB" sz="1000" spc="-35">
                <a:solidFill>
                  <a:schemeClr val="tx1"/>
                </a:solidFill>
                <a:latin typeface="Arial"/>
                <a:cs typeface="Arial"/>
              </a:rPr>
              <a:t> </a:t>
            </a:r>
            <a:r>
              <a:rPr lang="en-GB" sz="1000" spc="-25">
                <a:solidFill>
                  <a:schemeClr val="tx1"/>
                </a:solidFill>
                <a:latin typeface="Arial"/>
                <a:cs typeface="Arial"/>
              </a:rPr>
              <a:t>and </a:t>
            </a:r>
            <a:r>
              <a:rPr lang="en-GB" sz="1000">
                <a:solidFill>
                  <a:schemeClr val="tx1"/>
                </a:solidFill>
                <a:latin typeface="Arial"/>
                <a:cs typeface="Arial"/>
              </a:rPr>
              <a:t>support</a:t>
            </a:r>
            <a:r>
              <a:rPr lang="en-GB" sz="1000" spc="-35">
                <a:solidFill>
                  <a:schemeClr val="tx1"/>
                </a:solidFill>
                <a:latin typeface="Arial"/>
                <a:cs typeface="Arial"/>
              </a:rPr>
              <a:t> </a:t>
            </a:r>
            <a:r>
              <a:rPr lang="en-GB" sz="1000">
                <a:solidFill>
                  <a:schemeClr val="tx1"/>
                </a:solidFill>
                <a:latin typeface="Arial"/>
                <a:cs typeface="Arial"/>
              </a:rPr>
              <a:t>on</a:t>
            </a:r>
            <a:r>
              <a:rPr lang="en-GB" sz="1000" spc="-15">
                <a:solidFill>
                  <a:schemeClr val="tx1"/>
                </a:solidFill>
                <a:latin typeface="Arial"/>
                <a:cs typeface="Arial"/>
              </a:rPr>
              <a:t> </a:t>
            </a:r>
            <a:r>
              <a:rPr lang="en-GB" sz="1000">
                <a:solidFill>
                  <a:schemeClr val="tx1"/>
                </a:solidFill>
                <a:latin typeface="Arial"/>
                <a:cs typeface="Arial"/>
              </a:rPr>
              <a:t>a</a:t>
            </a:r>
            <a:r>
              <a:rPr lang="en-GB" sz="1000" spc="-5">
                <a:solidFill>
                  <a:schemeClr val="tx1"/>
                </a:solidFill>
                <a:latin typeface="Arial"/>
                <a:cs typeface="Arial"/>
              </a:rPr>
              <a:t> </a:t>
            </a:r>
            <a:r>
              <a:rPr lang="en-GB" sz="1000" spc="-10">
                <a:solidFill>
                  <a:schemeClr val="tx1"/>
                </a:solidFill>
                <a:latin typeface="Arial"/>
                <a:cs typeface="Arial"/>
              </a:rPr>
              <a:t>day-</a:t>
            </a:r>
            <a:r>
              <a:rPr lang="en-GB" sz="1000">
                <a:solidFill>
                  <a:schemeClr val="tx1"/>
                </a:solidFill>
                <a:latin typeface="Arial"/>
                <a:cs typeface="Arial"/>
              </a:rPr>
              <a:t>to-day</a:t>
            </a:r>
            <a:r>
              <a:rPr lang="en-GB" sz="1000" spc="-35">
                <a:solidFill>
                  <a:schemeClr val="tx1"/>
                </a:solidFill>
                <a:latin typeface="Arial"/>
                <a:cs typeface="Arial"/>
              </a:rPr>
              <a:t> </a:t>
            </a:r>
            <a:r>
              <a:rPr lang="en-GB" sz="1000" spc="-10">
                <a:solidFill>
                  <a:schemeClr val="tx1"/>
                </a:solidFill>
                <a:latin typeface="Arial"/>
                <a:cs typeface="Arial"/>
              </a:rPr>
              <a:t>basis.</a:t>
            </a:r>
            <a:endParaRPr lang="en-GB" sz="1000">
              <a:solidFill>
                <a:schemeClr val="tx1"/>
              </a:solidFill>
              <a:latin typeface="Arial"/>
              <a:cs typeface="Arial"/>
            </a:endParaRPr>
          </a:p>
          <a:p>
            <a:pPr marL="12700" marR="5080" algn="l">
              <a:spcBef>
                <a:spcPts val="105"/>
              </a:spcBef>
            </a:pPr>
            <a:endParaRPr lang="en-US" sz="1000" b="1">
              <a:solidFill>
                <a:srgbClr val="FFFFFF"/>
              </a:solidFill>
            </a:endParaRPr>
          </a:p>
        </p:txBody>
      </p:sp>
      <p:sp>
        <p:nvSpPr>
          <p:cNvPr id="12" name="Rectangle 11">
            <a:extLst>
              <a:ext uri="{FF2B5EF4-FFF2-40B4-BE49-F238E27FC236}">
                <a16:creationId xmlns:a16="http://schemas.microsoft.com/office/drawing/2014/main" id="{63D517AB-B8B6-6C4A-3306-55ADC7E0981A}"/>
              </a:ext>
            </a:extLst>
          </p:cNvPr>
          <p:cNvSpPr/>
          <p:nvPr/>
        </p:nvSpPr>
        <p:spPr>
          <a:xfrm>
            <a:off x="32260" y="3311918"/>
            <a:ext cx="2322237" cy="401865"/>
          </a:xfrm>
          <a:prstGeom prst="rect">
            <a:avLst/>
          </a:pr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BF0378"/>
                </a:solidFill>
                <a:latin typeface="Arial"/>
                <a:ea typeface="Arial"/>
                <a:cs typeface="Arial"/>
                <a:hlinkClick r:id="rId17" action="ppaction://hlinksldjump">
                  <a:extLst>
                    <a:ext uri="{A12FA001-AC4F-418D-AE19-62706E023703}">
                      <ahyp:hlinkClr xmlns:ahyp="http://schemas.microsoft.com/office/drawing/2018/hyperlinkcolor" val="tx"/>
                    </a:ext>
                  </a:extLst>
                </a:hlinkClick>
              </a:rPr>
              <a:t>Digital &amp; Transformation Lead</a:t>
            </a:r>
            <a:endParaRPr lang="en-GB" sz="1000" b="1">
              <a:solidFill>
                <a:srgbClr val="BF0378"/>
              </a:solidFill>
              <a:latin typeface="Arial"/>
              <a:ea typeface="Calibri"/>
              <a:cs typeface="Calibri"/>
              <a:hlinkClick r:id="" action="ppaction://noaction">
                <a:extLst>
                  <a:ext uri="{A12FA001-AC4F-418D-AE19-62706E023703}">
                    <ahyp:hlinkClr xmlns:ahyp="http://schemas.microsoft.com/office/drawing/2018/hyperlinkcolor" val="tx"/>
                  </a:ext>
                </a:extLst>
              </a:hlinkClick>
            </a:endParaRPr>
          </a:p>
        </p:txBody>
      </p:sp>
      <p:sp>
        <p:nvSpPr>
          <p:cNvPr id="22" name="object 19">
            <a:extLst>
              <a:ext uri="{FF2B5EF4-FFF2-40B4-BE49-F238E27FC236}">
                <a16:creationId xmlns:a16="http://schemas.microsoft.com/office/drawing/2014/main" id="{E9A6B6E1-FC80-54F6-069B-CBADF3FAA865}"/>
              </a:ext>
            </a:extLst>
          </p:cNvPr>
          <p:cNvSpPr txBox="1">
            <a:spLocks/>
          </p:cNvSpPr>
          <p:nvPr/>
        </p:nvSpPr>
        <p:spPr>
          <a:xfrm>
            <a:off x="8608421" y="105014"/>
            <a:ext cx="3356137" cy="538994"/>
          </a:xfrm>
          <a:prstGeom prst="rect">
            <a:avLst/>
          </a:prstGeom>
        </p:spPr>
        <p:txBody>
          <a:bodyPr vert="horz" wrap="square" lIns="0" tIns="40005" rIns="0" bIns="0" rtlCol="0">
            <a:spAutoFit/>
          </a:bodyPr>
          <a:lstStyle>
            <a:lvl1pPr>
              <a:defRPr sz="1800" b="1" i="0">
                <a:solidFill>
                  <a:srgbClr val="006FC0"/>
                </a:solidFill>
                <a:latin typeface="Arial"/>
                <a:ea typeface="+mj-ea"/>
                <a:cs typeface="Arial"/>
              </a:defRPr>
            </a:lvl1pPr>
          </a:lstStyle>
          <a:p>
            <a:pPr marL="12700" marR="5080" indent="191770" algn="r">
              <a:lnSpc>
                <a:spcPct val="90000"/>
              </a:lnSpc>
              <a:spcBef>
                <a:spcPts val="315"/>
              </a:spcBef>
            </a:pPr>
            <a:r>
              <a:rPr lang="en-GB">
                <a:hlinkClick r:id="rId16" action="ppaction://hlinksldjump"/>
              </a:rPr>
              <a:t>Non-Clinical Professionals Career Pathway</a:t>
            </a:r>
            <a:endParaRPr lang="en-GB" spc="-10"/>
          </a:p>
        </p:txBody>
      </p:sp>
      <p:sp>
        <p:nvSpPr>
          <p:cNvPr id="7" name="Call-out: Down Arrow 6">
            <a:extLst>
              <a:ext uri="{FF2B5EF4-FFF2-40B4-BE49-F238E27FC236}">
                <a16:creationId xmlns:a16="http://schemas.microsoft.com/office/drawing/2014/main" id="{3918427C-38AC-03D6-1951-8CF04D45AC49}"/>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2BE08-FFDC-758E-0A4C-08306FEA462B}"/>
              </a:ext>
            </a:extLst>
          </p:cNvPr>
          <p:cNvSpPr>
            <a:spLocks noGrp="1"/>
          </p:cNvSpPr>
          <p:nvPr>
            <p:ph type="ctrTitle"/>
          </p:nvPr>
        </p:nvSpPr>
        <p:spPr>
          <a:xfrm>
            <a:off x="1915886" y="206829"/>
            <a:ext cx="6096000" cy="537449"/>
          </a:xfrm>
        </p:spPr>
        <p:txBody>
          <a:bodyPr>
            <a:normAutofit/>
          </a:bodyPr>
          <a:lstStyle/>
          <a:p>
            <a:pPr algn="l"/>
            <a:r>
              <a:rPr lang="en-GB" sz="1800" b="1" i="0" u="none" strike="noStrike" baseline="0">
                <a:solidFill>
                  <a:srgbClr val="000000"/>
                </a:solidFill>
              </a:rPr>
              <a:t>           </a:t>
            </a:r>
            <a:r>
              <a:rPr lang="en-GB" sz="1800">
                <a:solidFill>
                  <a:srgbClr val="000000"/>
                </a:solidFill>
              </a:rPr>
              <a:t>   </a:t>
            </a:r>
            <a:r>
              <a:rPr lang="en-GB" sz="1600">
                <a:solidFill>
                  <a:srgbClr val="000000"/>
                </a:solidFill>
                <a:latin typeface="Aptos"/>
              </a:rPr>
              <a:t>Accounts</a:t>
            </a:r>
            <a:r>
              <a:rPr lang="en-GB" sz="1600" b="1" i="0" u="none" strike="noStrike" baseline="0">
                <a:solidFill>
                  <a:srgbClr val="000000"/>
                </a:solidFill>
                <a:latin typeface="Aptos"/>
              </a:rPr>
              <a:t> or </a:t>
            </a:r>
            <a:r>
              <a:rPr lang="en-GB" sz="1600" b="1">
                <a:solidFill>
                  <a:srgbClr val="000000"/>
                </a:solidFill>
                <a:latin typeface="Aptos"/>
              </a:rPr>
              <a:t>Finance Assistant </a:t>
            </a:r>
            <a:r>
              <a:rPr lang="en-GB" sz="1600" b="1" i="0" u="none" strike="noStrike" baseline="0">
                <a:solidFill>
                  <a:srgbClr val="000000"/>
                </a:solidFill>
                <a:latin typeface="Aptos"/>
              </a:rPr>
              <a:t>Level 2 Apprenticeship</a:t>
            </a:r>
            <a:endParaRPr lang="en-GB" sz="1600" b="1">
              <a:latin typeface="Aptos"/>
            </a:endParaRPr>
          </a:p>
        </p:txBody>
      </p:sp>
      <p:graphicFrame>
        <p:nvGraphicFramePr>
          <p:cNvPr id="10" name="Table 9">
            <a:extLst>
              <a:ext uri="{FF2B5EF4-FFF2-40B4-BE49-F238E27FC236}">
                <a16:creationId xmlns:a16="http://schemas.microsoft.com/office/drawing/2014/main" id="{D9EE970F-BD29-1B21-5706-C1E720AF39E9}"/>
              </a:ext>
            </a:extLst>
          </p:cNvPr>
          <p:cNvGraphicFramePr>
            <a:graphicFrameLocks noGrp="1"/>
          </p:cNvGraphicFramePr>
          <p:nvPr>
            <p:extLst>
              <p:ext uri="{D42A27DB-BD31-4B8C-83A1-F6EECF244321}">
                <p14:modId xmlns:p14="http://schemas.microsoft.com/office/powerpoint/2010/main" val="1895328350"/>
              </p:ext>
            </p:extLst>
          </p:nvPr>
        </p:nvGraphicFramePr>
        <p:xfrm>
          <a:off x="127592" y="914400"/>
          <a:ext cx="11922894" cy="5935207"/>
        </p:xfrm>
        <a:graphic>
          <a:graphicData uri="http://schemas.openxmlformats.org/drawingml/2006/table">
            <a:tbl>
              <a:tblPr firstRow="1" bandRow="1">
                <a:tableStyleId>{5C22544A-7EE6-4342-B048-85BDC9FD1C3A}</a:tableStyleId>
              </a:tblPr>
              <a:tblGrid>
                <a:gridCol w="2641282">
                  <a:extLst>
                    <a:ext uri="{9D8B030D-6E8A-4147-A177-3AD203B41FA5}">
                      <a16:colId xmlns:a16="http://schemas.microsoft.com/office/drawing/2014/main" val="1640955851"/>
                    </a:ext>
                  </a:extLst>
                </a:gridCol>
                <a:gridCol w="9281612">
                  <a:extLst>
                    <a:ext uri="{9D8B030D-6E8A-4147-A177-3AD203B41FA5}">
                      <a16:colId xmlns:a16="http://schemas.microsoft.com/office/drawing/2014/main" val="4040026358"/>
                    </a:ext>
                  </a:extLst>
                </a:gridCol>
              </a:tblGrid>
              <a:tr h="7075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Aptos"/>
                        </a:rPr>
                        <a:t>The Role -  </a:t>
                      </a:r>
                      <a:r>
                        <a:rPr lang="en-GB" sz="1200" b="1" u="sng" kern="1200">
                          <a:solidFill>
                            <a:srgbClr val="FF0000"/>
                          </a:solidFill>
                          <a:effectLst/>
                          <a:latin typeface="Aptos"/>
                          <a:ea typeface="+mn-ea"/>
                          <a:cs typeface="+mn-cs"/>
                          <a:hlinkClick r:id="rId3">
                            <a:extLst>
                              <a:ext uri="{A12FA001-AC4F-418D-AE19-62706E023703}">
                                <ahyp:hlinkClr xmlns:ahyp="http://schemas.microsoft.com/office/drawing/2018/hyperlinkcolor" val="tx"/>
                              </a:ext>
                            </a:extLst>
                          </a:hlinkClick>
                        </a:rPr>
                        <a:t>Accounts or Finance Assistant </a:t>
                      </a:r>
                      <a:endParaRPr lang="en-GB" sz="1200" b="1" kern="1200">
                        <a:solidFill>
                          <a:srgbClr val="FF0000"/>
                        </a:solidFill>
                        <a:effectLst/>
                        <a:latin typeface="Aptos"/>
                        <a:ea typeface="+mn-ea"/>
                        <a:cs typeface="+mn-cs"/>
                      </a:endParaRPr>
                    </a:p>
                    <a:p>
                      <a:endParaRPr lang="en-GB" sz="1200">
                        <a:solidFill>
                          <a:srgbClr val="FF0000"/>
                        </a:solidFill>
                        <a:latin typeface="Aptos"/>
                      </a:endParaRPr>
                    </a:p>
                  </a:txBody>
                  <a:tcPr/>
                </a:tc>
                <a:tc>
                  <a:txBody>
                    <a:bodyPr/>
                    <a:lstStyle/>
                    <a:p>
                      <a:pPr fontAlgn="base"/>
                      <a:r>
                        <a:rPr lang="en-GB" sz="1200" b="0" i="0" kern="1200">
                          <a:solidFill>
                            <a:schemeClr val="lt1"/>
                          </a:solidFill>
                          <a:effectLst/>
                          <a:latin typeface="Aptos"/>
                          <a:ea typeface="+mn-ea"/>
                          <a:cs typeface="+mn-cs"/>
                        </a:rPr>
                        <a:t>The broad purpose of the occupation is to carry out accounting and finance tasks. These tasks support the creation of items such as financial statements and other data. Their work is carried out under supervision following set procedures for most tasks. Such tasks may include financial data entry, reconciling figures, trial balances, double-entry bookkeeping, handling accounts payable and receivable.  </a:t>
                      </a:r>
                      <a:r>
                        <a:rPr lang="en-GB" sz="1800" b="0" i="0" kern="1200">
                          <a:solidFill>
                            <a:schemeClr val="lt1"/>
                          </a:solidFill>
                          <a:effectLst/>
                          <a:latin typeface="Aptos"/>
                          <a:ea typeface="+mn-ea"/>
                          <a:cs typeface="+mn-cs"/>
                        </a:rPr>
                        <a:t> </a:t>
                      </a:r>
                    </a:p>
                    <a:p>
                      <a:pPr fontAlgn="base"/>
                      <a:endParaRPr lang="en-GB" sz="1200">
                        <a:latin typeface="Aptos"/>
                      </a:endParaRPr>
                    </a:p>
                  </a:txBody>
                  <a:tcPr/>
                </a:tc>
                <a:extLst>
                  <a:ext uri="{0D108BD9-81ED-4DB2-BD59-A6C34878D82A}">
                    <a16:rowId xmlns:a16="http://schemas.microsoft.com/office/drawing/2014/main" val="2119577750"/>
                  </a:ext>
                </a:extLst>
              </a:tr>
              <a:tr h="720891">
                <a:tc>
                  <a:txBody>
                    <a:bodyPr/>
                    <a:lstStyle/>
                    <a:p>
                      <a:r>
                        <a:rPr lang="en-GB" sz="1200" b="1">
                          <a:latin typeface="Aptos"/>
                        </a:rPr>
                        <a:t>Who is it for</a:t>
                      </a:r>
                    </a:p>
                  </a:txBody>
                  <a:tcPr/>
                </a:tc>
                <a:tc>
                  <a:txBody>
                    <a:bodyPr/>
                    <a:lstStyle/>
                    <a:p>
                      <a:r>
                        <a:rPr lang="en-GB" sz="1200" b="0" i="0" kern="1200">
                          <a:solidFill>
                            <a:schemeClr val="dk1"/>
                          </a:solidFill>
                          <a:effectLst/>
                          <a:latin typeface="Aptos"/>
                          <a:ea typeface="+mn-ea"/>
                          <a:cs typeface="+mn-cs"/>
                        </a:rPr>
                        <a:t>This Apprenticeship is ideal for existing employees with limited experience who are looking to build their skills in this essential role. This apprenticeship will benefit individuals already working at a junior role within an Accountancy department or finance function.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latin typeface="Aptos"/>
                      </a:endParaRPr>
                    </a:p>
                  </a:txBody>
                  <a:tcPr/>
                </a:tc>
                <a:extLst>
                  <a:ext uri="{0D108BD9-81ED-4DB2-BD59-A6C34878D82A}">
                    <a16:rowId xmlns:a16="http://schemas.microsoft.com/office/drawing/2014/main" val="2349274408"/>
                  </a:ext>
                </a:extLst>
              </a:tr>
              <a:tr h="499460">
                <a:tc>
                  <a:txBody>
                    <a:bodyPr/>
                    <a:lstStyle/>
                    <a:p>
                      <a:r>
                        <a:rPr lang="en-GB" sz="1200" b="1">
                          <a:latin typeface="Aptos"/>
                        </a:rPr>
                        <a:t>Duration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a:solidFill>
                            <a:schemeClr val="dk1"/>
                          </a:solidFill>
                          <a:latin typeface="Aptos"/>
                          <a:ea typeface="+mn-ea"/>
                          <a:cs typeface="+mn-cs"/>
                        </a:rPr>
                        <a:t>15 months  </a:t>
                      </a:r>
                    </a:p>
                    <a:p>
                      <a:endParaRPr lang="en-GB" sz="1200">
                        <a:latin typeface="Aptos"/>
                      </a:endParaRPr>
                    </a:p>
                  </a:txBody>
                  <a:tcPr/>
                </a:tc>
                <a:extLst>
                  <a:ext uri="{0D108BD9-81ED-4DB2-BD59-A6C34878D82A}">
                    <a16:rowId xmlns:a16="http://schemas.microsoft.com/office/drawing/2014/main" val="3038289998"/>
                  </a:ext>
                </a:extLst>
              </a:tr>
              <a:tr h="705119">
                <a:tc>
                  <a:txBody>
                    <a:bodyPr/>
                    <a:lstStyle/>
                    <a:p>
                      <a:r>
                        <a:rPr lang="en-GB" sz="1200" b="1">
                          <a:latin typeface="Aptos"/>
                        </a:rPr>
                        <a:t>Funding</a:t>
                      </a:r>
                    </a:p>
                  </a:txBody>
                  <a:tcPr/>
                </a:tc>
                <a:tc>
                  <a:txBody>
                    <a:bodyPr/>
                    <a:lstStyle/>
                    <a:p>
                      <a:r>
                        <a:rPr lang="en-GB" sz="1200" b="0" i="0" u="none" strike="noStrike" kern="1200" baseline="0">
                          <a:solidFill>
                            <a:schemeClr val="dk1"/>
                          </a:solidFill>
                          <a:latin typeface="Aptos"/>
                          <a:ea typeface="+mn-ea"/>
                          <a:cs typeface="+mn-cs"/>
                        </a:rPr>
                        <a:t>Apprenticeship levy (via government co-funding 5% option or request levy gifting ) to pay fees.</a:t>
                      </a:r>
                    </a:p>
                    <a:p>
                      <a:r>
                        <a:rPr lang="en-GB" sz="1200" b="0" i="0" u="none" strike="noStrike" kern="1200" baseline="0">
                          <a:solidFill>
                            <a:schemeClr val="dk1"/>
                          </a:solidFill>
                          <a:latin typeface="Aptos"/>
                          <a:ea typeface="+mn-ea"/>
                          <a:cs typeface="+mn-cs"/>
                        </a:rPr>
                        <a:t>Employer pays salary.	</a:t>
                      </a:r>
                    </a:p>
                    <a:p>
                      <a:endParaRPr lang="en-GB" sz="1200">
                        <a:latin typeface="Aptos"/>
                      </a:endParaRPr>
                    </a:p>
                  </a:txBody>
                  <a:tcPr/>
                </a:tc>
                <a:extLst>
                  <a:ext uri="{0D108BD9-81ED-4DB2-BD59-A6C34878D82A}">
                    <a16:rowId xmlns:a16="http://schemas.microsoft.com/office/drawing/2014/main" val="3754566046"/>
                  </a:ext>
                </a:extLst>
              </a:tr>
              <a:tr h="0">
                <a:tc>
                  <a:txBody>
                    <a:bodyPr/>
                    <a:lstStyle/>
                    <a:p>
                      <a:r>
                        <a:rPr lang="en-GB" sz="1200" b="1">
                          <a:latin typeface="Aptos"/>
                        </a:rPr>
                        <a:t>Find education provider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kern="1200">
                          <a:solidFill>
                            <a:schemeClr val="dk1"/>
                          </a:solidFill>
                          <a:effectLst/>
                          <a:latin typeface="Aptos"/>
                          <a:ea typeface="+mn-ea"/>
                          <a:cs typeface="+mn-cs"/>
                          <a:hlinkClick r:id="rId4"/>
                        </a:rPr>
                        <a:t>Training Providers </a:t>
                      </a:r>
                      <a:endParaRPr lang="en-GB" sz="1200" kern="1200">
                        <a:solidFill>
                          <a:schemeClr val="dk1"/>
                        </a:solidFill>
                        <a:effectLst/>
                        <a:latin typeface="Aptos"/>
                        <a:ea typeface="+mn-ea"/>
                        <a:cs typeface="+mn-cs"/>
                      </a:endParaRPr>
                    </a:p>
                    <a:p>
                      <a:endParaRPr lang="en-GB" sz="1200">
                        <a:latin typeface="Aptos"/>
                      </a:endParaRPr>
                    </a:p>
                  </a:txBody>
                  <a:tcPr/>
                </a:tc>
                <a:extLst>
                  <a:ext uri="{0D108BD9-81ED-4DB2-BD59-A6C34878D82A}">
                    <a16:rowId xmlns:a16="http://schemas.microsoft.com/office/drawing/2014/main" val="2210445232"/>
                  </a:ext>
                </a:extLst>
              </a:tr>
              <a:tr h="4467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a:solidFill>
                            <a:schemeClr val="dk1"/>
                          </a:solidFill>
                          <a:latin typeface="Aptos"/>
                          <a:ea typeface="+mn-ea"/>
                          <a:cs typeface="+mn-cs"/>
                        </a:rPr>
                        <a:t>Apprenticeship requirements	</a:t>
                      </a:r>
                    </a:p>
                    <a:p>
                      <a:endParaRPr lang="en-GB" sz="1200" b="1">
                        <a:latin typeface="Apto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a:solidFill>
                            <a:schemeClr val="dk1"/>
                          </a:solidFill>
                          <a:latin typeface="Aptos"/>
                          <a:ea typeface="+mn-ea"/>
                          <a:cs typeface="+mn-cs"/>
                        </a:rPr>
                        <a:t>20% 'off the job' protected learning, which includes attending college sessions 	</a:t>
                      </a:r>
                    </a:p>
                    <a:p>
                      <a:endParaRPr lang="en-GB" sz="1200">
                        <a:latin typeface="Aptos"/>
                      </a:endParaRPr>
                    </a:p>
                  </a:txBody>
                  <a:tcPr/>
                </a:tc>
                <a:extLst>
                  <a:ext uri="{0D108BD9-81ED-4DB2-BD59-A6C34878D82A}">
                    <a16:rowId xmlns:a16="http://schemas.microsoft.com/office/drawing/2014/main" val="2887675852"/>
                  </a:ext>
                </a:extLst>
              </a:tr>
              <a:tr h="5347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a:solidFill>
                            <a:schemeClr val="dk1"/>
                          </a:solidFill>
                          <a:latin typeface="Aptos"/>
                          <a:ea typeface="+mn-ea"/>
                          <a:cs typeface="+mn-cs"/>
                        </a:rPr>
                        <a:t>Supervision &amp; assessment in practice	</a:t>
                      </a:r>
                    </a:p>
                    <a:p>
                      <a:endParaRPr lang="en-GB" sz="1200" b="1">
                        <a:latin typeface="Apto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Aptos"/>
                        </a:rPr>
                        <a:t>Employers are expected to provide opportunities for apprentices to participate in work and projects that contribute to a portfolio of evidence required for assessment.</a:t>
                      </a:r>
                    </a:p>
                  </a:txBody>
                  <a:tcPr/>
                </a:tc>
                <a:extLst>
                  <a:ext uri="{0D108BD9-81ED-4DB2-BD59-A6C34878D82A}">
                    <a16:rowId xmlns:a16="http://schemas.microsoft.com/office/drawing/2014/main" val="31340133"/>
                  </a:ext>
                </a:extLst>
              </a:tr>
              <a:tr h="474503">
                <a:tc>
                  <a:txBody>
                    <a:bodyPr/>
                    <a:lstStyle/>
                    <a:p>
                      <a:r>
                        <a:rPr lang="en-GB" sz="1200" b="1">
                          <a:latin typeface="Aptos"/>
                        </a:rPr>
                        <a:t>End Point Assessment (EPA)</a:t>
                      </a:r>
                    </a:p>
                  </a:txBody>
                  <a:tcPr/>
                </a:tc>
                <a:tc>
                  <a:txBody>
                    <a:bodyPr/>
                    <a:lstStyle/>
                    <a:p>
                      <a:r>
                        <a:rPr lang="en-GB" sz="1200" b="0" i="0" kern="1200">
                          <a:solidFill>
                            <a:schemeClr val="dk1"/>
                          </a:solidFill>
                          <a:effectLst/>
                          <a:latin typeface="Aptos"/>
                          <a:ea typeface="+mn-ea"/>
                          <a:cs typeface="+mn-cs"/>
                        </a:rPr>
                        <a:t>The End Point Assessment consists of two parts : A structured interview, supported by the summary of portfolio evidence and an in-tray test overview. </a:t>
                      </a:r>
                    </a:p>
                    <a:p>
                      <a:endParaRPr lang="en-GB" sz="1200" b="1">
                        <a:latin typeface="Aptos"/>
                      </a:endParaRPr>
                    </a:p>
                  </a:txBody>
                  <a:tcPr/>
                </a:tc>
                <a:extLst>
                  <a:ext uri="{0D108BD9-81ED-4DB2-BD59-A6C34878D82A}">
                    <a16:rowId xmlns:a16="http://schemas.microsoft.com/office/drawing/2014/main" val="188521098"/>
                  </a:ext>
                </a:extLst>
              </a:tr>
              <a:tr h="717897">
                <a:tc>
                  <a:txBody>
                    <a:bodyPr/>
                    <a:lstStyle/>
                    <a:p>
                      <a:r>
                        <a:rPr lang="en-GB" sz="1200" b="1">
                          <a:latin typeface="Aptos"/>
                        </a:rPr>
                        <a:t>Progression routes</a:t>
                      </a:r>
                    </a:p>
                  </a:txBody>
                  <a:tcPr/>
                </a:tc>
                <a:tc>
                  <a:txBody>
                    <a:bodyPr/>
                    <a:lstStyle/>
                    <a:p>
                      <a:r>
                        <a:rPr lang="en-GB" sz="1200" b="0" i="0" kern="1200">
                          <a:solidFill>
                            <a:schemeClr val="dk1"/>
                          </a:solidFill>
                          <a:effectLst/>
                          <a:latin typeface="Aptos"/>
                          <a:ea typeface="+mn-ea"/>
                          <a:cs typeface="+mn-cs"/>
                        </a:rPr>
                        <a:t>With an appropriate role that can demonstrate significant new learning, the next steps could be to progress onto our Level 3 Assistant Accountant Apprenticeship, Payroll Administrator level 3 or  Level 4 Professional Accounting Apprenticeships.</a:t>
                      </a:r>
                      <a:endParaRPr lang="en-GB" sz="1200">
                        <a:latin typeface="Aptos"/>
                      </a:endParaRPr>
                    </a:p>
                  </a:txBody>
                  <a:tcPr/>
                </a:tc>
                <a:extLst>
                  <a:ext uri="{0D108BD9-81ED-4DB2-BD59-A6C34878D82A}">
                    <a16:rowId xmlns:a16="http://schemas.microsoft.com/office/drawing/2014/main" val="1184791600"/>
                  </a:ext>
                </a:extLst>
              </a:tr>
            </a:tbl>
          </a:graphicData>
        </a:graphic>
      </p:graphicFrame>
      <p:pic>
        <p:nvPicPr>
          <p:cNvPr id="1026" name="Picture 2" descr="A logo with colorful people&#10;&#10;Description automatically generated">
            <a:extLst>
              <a:ext uri="{FF2B5EF4-FFF2-40B4-BE49-F238E27FC236}">
                <a16:creationId xmlns:a16="http://schemas.microsoft.com/office/drawing/2014/main" id="{C5F56B7C-1C73-3C1B-A7C7-912902719DB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1131" y="106325"/>
            <a:ext cx="1275906" cy="63795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8" name="Picture 4" descr="FE News | Promotional material: Using the #Apprenticeship brand">
            <a:extLst>
              <a:ext uri="{FF2B5EF4-FFF2-40B4-BE49-F238E27FC236}">
                <a16:creationId xmlns:a16="http://schemas.microsoft.com/office/drawing/2014/main" id="{F27DE793-C247-4E9A-E6B6-7833ADF5190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43458" y="3263"/>
            <a:ext cx="1404256" cy="90065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79555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Picture 17" descr="A logo with colorful people&#10;&#10;Description automatically generated">
            <a:extLst>
              <a:ext uri="{FF2B5EF4-FFF2-40B4-BE49-F238E27FC236}">
                <a16:creationId xmlns:a16="http://schemas.microsoft.com/office/drawing/2014/main" id="{88CBBE1E-04F0-F99D-B75D-561F4A1CC71F}"/>
              </a:ext>
            </a:extLst>
          </p:cNvPr>
          <p:cNvPicPr>
            <a:picLocks noChangeAspect="1"/>
          </p:cNvPicPr>
          <p:nvPr/>
        </p:nvPicPr>
        <p:blipFill>
          <a:blip r:embed="rId2"/>
          <a:stretch>
            <a:fillRect/>
          </a:stretch>
        </p:blipFill>
        <p:spPr>
          <a:xfrm>
            <a:off x="-3614" y="-1047"/>
            <a:ext cx="2364544" cy="1212627"/>
          </a:xfrm>
          <a:prstGeom prst="rect">
            <a:avLst/>
          </a:prstGeom>
          <a:ln>
            <a:noFill/>
          </a:ln>
        </p:spPr>
      </p:pic>
      <p:sp>
        <p:nvSpPr>
          <p:cNvPr id="2" name="object 2"/>
          <p:cNvSpPr txBox="1"/>
          <p:nvPr/>
        </p:nvSpPr>
        <p:spPr>
          <a:xfrm>
            <a:off x="3056889" y="1953513"/>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3" name="object 3"/>
          <p:cNvSpPr/>
          <p:nvPr/>
        </p:nvSpPr>
        <p:spPr>
          <a:xfrm>
            <a:off x="2633472" y="2572511"/>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4" name="object 4"/>
          <p:cNvSpPr txBox="1"/>
          <p:nvPr/>
        </p:nvSpPr>
        <p:spPr>
          <a:xfrm>
            <a:off x="5502909" y="1953513"/>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 name="object 5"/>
          <p:cNvSpPr txBox="1"/>
          <p:nvPr/>
        </p:nvSpPr>
        <p:spPr>
          <a:xfrm>
            <a:off x="7568955" y="1941383"/>
            <a:ext cx="2120900" cy="444352"/>
          </a:xfrm>
          <a:prstGeom prst="rect">
            <a:avLst/>
          </a:prstGeom>
        </p:spPr>
        <p:txBody>
          <a:bodyPr vert="horz" wrap="square" lIns="0" tIns="13335" rIns="0" bIns="0" rtlCol="0">
            <a:spAutoFit/>
          </a:bodyPr>
          <a:lstStyle/>
          <a:p>
            <a:pPr marL="12700" marR="5080" indent="-1270" algn="ctr">
              <a:lnSpc>
                <a:spcPct val="100000"/>
              </a:lnSpc>
              <a:spcBef>
                <a:spcPts val="105"/>
              </a:spcBef>
            </a:pPr>
            <a:r>
              <a:rPr lang="en-GB" sz="1400" spc="-10">
                <a:solidFill>
                  <a:srgbClr val="202C3A"/>
                </a:solidFill>
                <a:latin typeface="Arial Black"/>
                <a:cs typeface="Arial Black"/>
              </a:rPr>
              <a:t>S</a:t>
            </a:r>
            <a:r>
              <a:rPr sz="1400" spc="-10" err="1">
                <a:solidFill>
                  <a:srgbClr val="202C3A"/>
                </a:solidFill>
                <a:latin typeface="Arial Black"/>
                <a:cs typeface="Arial Black"/>
              </a:rPr>
              <a:t>upervision</a:t>
            </a:r>
            <a:r>
              <a:rPr sz="1400" spc="-10">
                <a:solidFill>
                  <a:srgbClr val="202C3A"/>
                </a:solidFill>
                <a:latin typeface="Arial Black"/>
                <a:cs typeface="Arial Black"/>
              </a:rPr>
              <a:t> requirements</a:t>
            </a:r>
            <a:endParaRPr sz="1400">
              <a:latin typeface="Arial Black"/>
              <a:cs typeface="Arial Black"/>
            </a:endParaRPr>
          </a:p>
        </p:txBody>
      </p:sp>
      <p:sp>
        <p:nvSpPr>
          <p:cNvPr id="6" name="object 6"/>
          <p:cNvSpPr txBox="1"/>
          <p:nvPr/>
        </p:nvSpPr>
        <p:spPr>
          <a:xfrm>
            <a:off x="10198353" y="1846833"/>
            <a:ext cx="1798827" cy="444352"/>
          </a:xfrm>
          <a:prstGeom prst="rect">
            <a:avLst/>
          </a:prstGeom>
        </p:spPr>
        <p:txBody>
          <a:bodyPr vert="horz" wrap="square" lIns="0" tIns="13335" rIns="0" bIns="0" rtlCol="0">
            <a:spAutoFit/>
          </a:bodyPr>
          <a:lstStyle/>
          <a:p>
            <a:pPr marL="12700" marR="5080" indent="-3810" algn="ctr">
              <a:lnSpc>
                <a:spcPct val="100000"/>
              </a:lnSpc>
              <a:spcBef>
                <a:spcPts val="105"/>
              </a:spcBef>
            </a:pPr>
            <a:r>
              <a:rPr lang="en-GB" sz="1400">
                <a:solidFill>
                  <a:srgbClr val="202C3A"/>
                </a:solidFill>
                <a:latin typeface="Arial Black"/>
                <a:cs typeface="Arial Black"/>
              </a:rPr>
              <a:t>Key roles and responsibilities</a:t>
            </a:r>
            <a:endParaRPr sz="1400">
              <a:latin typeface="Arial Black"/>
              <a:cs typeface="Arial Black"/>
            </a:endParaRPr>
          </a:p>
        </p:txBody>
      </p:sp>
      <p:pic>
        <p:nvPicPr>
          <p:cNvPr id="8" name="object 8"/>
          <p:cNvPicPr/>
          <p:nvPr/>
        </p:nvPicPr>
        <p:blipFill>
          <a:blip r:embed="rId3" cstate="print"/>
          <a:stretch>
            <a:fillRect/>
          </a:stretch>
        </p:blipFill>
        <p:spPr>
          <a:xfrm>
            <a:off x="5789676" y="1147572"/>
            <a:ext cx="722376" cy="720851"/>
          </a:xfrm>
          <a:prstGeom prst="rect">
            <a:avLst/>
          </a:prstGeom>
        </p:spPr>
      </p:pic>
      <p:pic>
        <p:nvPicPr>
          <p:cNvPr id="9" name="object 9"/>
          <p:cNvPicPr/>
          <p:nvPr/>
        </p:nvPicPr>
        <p:blipFill>
          <a:blip r:embed="rId4" cstate="print"/>
          <a:stretch>
            <a:fillRect/>
          </a:stretch>
        </p:blipFill>
        <p:spPr>
          <a:xfrm>
            <a:off x="3433571" y="1211580"/>
            <a:ext cx="720851" cy="719327"/>
          </a:xfrm>
          <a:prstGeom prst="rect">
            <a:avLst/>
          </a:prstGeom>
        </p:spPr>
      </p:pic>
      <p:pic>
        <p:nvPicPr>
          <p:cNvPr id="10" name="object 10"/>
          <p:cNvPicPr/>
          <p:nvPr/>
        </p:nvPicPr>
        <p:blipFill>
          <a:blip r:embed="rId5" cstate="print"/>
          <a:stretch>
            <a:fillRect/>
          </a:stretch>
        </p:blipFill>
        <p:spPr>
          <a:xfrm>
            <a:off x="10500359" y="1147572"/>
            <a:ext cx="722376" cy="720851"/>
          </a:xfrm>
          <a:prstGeom prst="rect">
            <a:avLst/>
          </a:prstGeom>
        </p:spPr>
      </p:pic>
      <p:pic>
        <p:nvPicPr>
          <p:cNvPr id="11" name="object 11"/>
          <p:cNvPicPr/>
          <p:nvPr/>
        </p:nvPicPr>
        <p:blipFill>
          <a:blip r:embed="rId6" cstate="print"/>
          <a:stretch>
            <a:fillRect/>
          </a:stretch>
        </p:blipFill>
        <p:spPr>
          <a:xfrm>
            <a:off x="8132064" y="1147572"/>
            <a:ext cx="720851" cy="720851"/>
          </a:xfrm>
          <a:prstGeom prst="rect">
            <a:avLst/>
          </a:prstGeom>
        </p:spPr>
      </p:pic>
      <p:sp>
        <p:nvSpPr>
          <p:cNvPr id="12" name="object 12"/>
          <p:cNvSpPr txBox="1"/>
          <p:nvPr/>
        </p:nvSpPr>
        <p:spPr>
          <a:xfrm>
            <a:off x="5415882" y="4333544"/>
            <a:ext cx="2506320" cy="629018"/>
          </a:xfrm>
          <a:prstGeom prst="rect">
            <a:avLst/>
          </a:prstGeom>
        </p:spPr>
        <p:txBody>
          <a:bodyPr vert="horz" wrap="square" lIns="0" tIns="13335" rIns="0" bIns="0" rtlCol="0" anchor="t">
            <a:spAutoFit/>
          </a:bodyPr>
          <a:lstStyle/>
          <a:p>
            <a:pPr marR="161925" indent="635" algn="l">
              <a:lnSpc>
                <a:spcPct val="100000"/>
              </a:lnSpc>
            </a:pPr>
            <a:r>
              <a:rPr sz="1000">
                <a:solidFill>
                  <a:schemeClr val="tx1"/>
                </a:solidFill>
                <a:latin typeface="Arial"/>
                <a:cs typeface="Arial"/>
              </a:rPr>
              <a:t>Example</a:t>
            </a:r>
            <a:r>
              <a:rPr sz="1000" spc="-40">
                <a:solidFill>
                  <a:schemeClr val="tx1"/>
                </a:solidFill>
                <a:latin typeface="Arial"/>
                <a:cs typeface="Arial"/>
              </a:rPr>
              <a:t> </a:t>
            </a:r>
            <a:r>
              <a:rPr sz="1000">
                <a:solidFill>
                  <a:schemeClr val="tx1"/>
                </a:solidFill>
                <a:latin typeface="Arial"/>
                <a:cs typeface="Arial"/>
              </a:rPr>
              <a:t>Senior</a:t>
            </a:r>
            <a:r>
              <a:rPr sz="1000" spc="-35">
                <a:solidFill>
                  <a:schemeClr val="tx1"/>
                </a:solidFill>
                <a:latin typeface="Arial"/>
                <a:cs typeface="Arial"/>
              </a:rPr>
              <a:t> </a:t>
            </a:r>
            <a:r>
              <a:rPr sz="1000" spc="-10">
                <a:solidFill>
                  <a:schemeClr val="tx1"/>
                </a:solidFill>
                <a:latin typeface="Arial"/>
                <a:cs typeface="Arial"/>
              </a:rPr>
              <a:t>Finance Apprenticeships</a:t>
            </a:r>
            <a:r>
              <a:rPr sz="1000" spc="20">
                <a:solidFill>
                  <a:schemeClr val="tx1"/>
                </a:solidFill>
                <a:latin typeface="Arial"/>
                <a:cs typeface="Arial"/>
              </a:rPr>
              <a:t> </a:t>
            </a:r>
            <a:r>
              <a:rPr sz="1000">
                <a:solidFill>
                  <a:schemeClr val="tx1"/>
                </a:solidFill>
                <a:latin typeface="Arial"/>
                <a:cs typeface="Arial"/>
              </a:rPr>
              <a:t>see</a:t>
            </a:r>
            <a:r>
              <a:rPr sz="1000" spc="25">
                <a:solidFill>
                  <a:schemeClr val="tx1"/>
                </a:solidFill>
                <a:latin typeface="Arial"/>
                <a:cs typeface="Arial"/>
              </a:rPr>
              <a:t> </a:t>
            </a:r>
            <a:r>
              <a:rPr sz="1000" spc="-10">
                <a:solidFill>
                  <a:schemeClr val="tx1"/>
                </a:solidFill>
                <a:latin typeface="Arial"/>
                <a:cs typeface="Arial"/>
              </a:rPr>
              <a:t>below.</a:t>
            </a:r>
            <a:endParaRPr sz="1000">
              <a:solidFill>
                <a:schemeClr val="tx1"/>
              </a:solidFill>
              <a:latin typeface="Arial"/>
              <a:cs typeface="Arial"/>
            </a:endParaRPr>
          </a:p>
          <a:p>
            <a:pPr algn="l">
              <a:lnSpc>
                <a:spcPct val="100000"/>
              </a:lnSpc>
            </a:pPr>
            <a:r>
              <a:rPr sz="1000">
                <a:solidFill>
                  <a:srgbClr val="202C3A"/>
                </a:solidFill>
                <a:latin typeface="Arial"/>
                <a:cs typeface="Arial"/>
              </a:rPr>
              <a:t>L6</a:t>
            </a:r>
            <a:r>
              <a:rPr sz="1000" spc="-30">
                <a:solidFill>
                  <a:srgbClr val="202C3A"/>
                </a:solidFill>
                <a:latin typeface="Arial"/>
                <a:cs typeface="Arial"/>
              </a:rPr>
              <a:t> </a:t>
            </a: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Accounting</a:t>
            </a:r>
            <a:r>
              <a:rPr sz="1000" u="sng" spc="-25">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spc="-1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Finance</a:t>
            </a:r>
            <a:r>
              <a:rPr lang="en-GB" sz="1000" u="sng" spc="-1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spc="-1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Manager</a:t>
            </a:r>
            <a:endParaRPr lang="en-GB" sz="1000" u="sng" spc="-10">
              <a:solidFill>
                <a:srgbClr val="0000FF"/>
              </a:solidFill>
              <a:uFill>
                <a:solidFill>
                  <a:srgbClr val="1F5AA4"/>
                </a:solidFill>
              </a:uFill>
              <a:latin typeface="Arial"/>
              <a:cs typeface="Arial"/>
            </a:endParaRPr>
          </a:p>
          <a:p>
            <a:pPr marL="2540" algn="l">
              <a:lnSpc>
                <a:spcPct val="100000"/>
              </a:lnSpc>
            </a:pPr>
            <a:r>
              <a:rPr sz="1000">
                <a:solidFill>
                  <a:srgbClr val="202C3A"/>
                </a:solidFill>
                <a:latin typeface="Arial"/>
                <a:cs typeface="Arial"/>
              </a:rPr>
              <a:t>L7</a:t>
            </a:r>
            <a:r>
              <a:rPr sz="1000" spc="-20">
                <a:solidFill>
                  <a:srgbClr val="202C3A"/>
                </a:solidFill>
                <a:latin typeface="Arial"/>
                <a:cs typeface="Arial"/>
              </a:rPr>
              <a:t> </a:t>
            </a:r>
            <a:r>
              <a:rPr sz="1000" u="sng">
                <a:solidFill>
                  <a:srgbClr val="0000FF"/>
                </a:solidFill>
                <a:uFill>
                  <a:solidFill>
                    <a:srgbClr val="1F5AA4"/>
                  </a:solidFill>
                </a:uFill>
                <a:latin typeface="Arial"/>
                <a:cs typeface="Arial"/>
                <a:hlinkClick r:id="rId8">
                  <a:extLst>
                    <a:ext uri="{A12FA001-AC4F-418D-AE19-62706E023703}">
                      <ahyp:hlinkClr xmlns:ahyp="http://schemas.microsoft.com/office/drawing/2018/hyperlinkcolor" val="tx"/>
                    </a:ext>
                  </a:extLst>
                </a:hlinkClick>
              </a:rPr>
              <a:t>Accountancy</a:t>
            </a:r>
            <a:r>
              <a:rPr sz="1000" u="sng" spc="-30">
                <a:solidFill>
                  <a:srgbClr val="0000FF"/>
                </a:solidFill>
                <a:uFill>
                  <a:solidFill>
                    <a:srgbClr val="1F5AA4"/>
                  </a:solidFill>
                </a:uFill>
                <a:latin typeface="Arial"/>
                <a:cs typeface="Arial"/>
                <a:hlinkClick r:id="rId8">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8">
                  <a:extLst>
                    <a:ext uri="{A12FA001-AC4F-418D-AE19-62706E023703}">
                      <ahyp:hlinkClr xmlns:ahyp="http://schemas.microsoft.com/office/drawing/2018/hyperlinkcolor" val="tx"/>
                    </a:ext>
                  </a:extLst>
                </a:hlinkClick>
              </a:rPr>
              <a:t>or</a:t>
            </a:r>
            <a:r>
              <a:rPr sz="1000" u="sng" spc="-25">
                <a:solidFill>
                  <a:srgbClr val="0000FF"/>
                </a:solidFill>
                <a:uFill>
                  <a:solidFill>
                    <a:srgbClr val="1F5AA4"/>
                  </a:solidFill>
                </a:uFill>
                <a:latin typeface="Arial"/>
                <a:cs typeface="Arial"/>
                <a:hlinkClick r:id="rId8">
                  <a:extLst>
                    <a:ext uri="{A12FA001-AC4F-418D-AE19-62706E023703}">
                      <ahyp:hlinkClr xmlns:ahyp="http://schemas.microsoft.com/office/drawing/2018/hyperlinkcolor" val="tx"/>
                    </a:ext>
                  </a:extLst>
                </a:hlinkClick>
              </a:rPr>
              <a:t> </a:t>
            </a:r>
            <a:r>
              <a:rPr sz="1000" u="sng" spc="-10">
                <a:solidFill>
                  <a:srgbClr val="0000FF"/>
                </a:solidFill>
                <a:uFill>
                  <a:solidFill>
                    <a:srgbClr val="1F5AA4"/>
                  </a:solidFill>
                </a:uFill>
                <a:latin typeface="Arial"/>
                <a:cs typeface="Arial"/>
                <a:hlinkClick r:id="rId8">
                  <a:extLst>
                    <a:ext uri="{A12FA001-AC4F-418D-AE19-62706E023703}">
                      <ahyp:hlinkClr xmlns:ahyp="http://schemas.microsoft.com/office/drawing/2018/hyperlinkcolor" val="tx"/>
                    </a:ext>
                  </a:extLst>
                </a:hlinkClick>
              </a:rPr>
              <a:t>Taxation</a:t>
            </a:r>
            <a:r>
              <a:rPr lang="en-GB" sz="1000" u="sng" spc="-10">
                <a:solidFill>
                  <a:srgbClr val="0000FF"/>
                </a:solidFill>
                <a:uFill>
                  <a:solidFill>
                    <a:srgbClr val="1F5AA4"/>
                  </a:solidFill>
                </a:uFill>
                <a:latin typeface="Arial"/>
                <a:cs typeface="Arial"/>
                <a:hlinkClick r:id="rId8">
                  <a:extLst>
                    <a:ext uri="{A12FA001-AC4F-418D-AE19-62706E023703}">
                      <ahyp:hlinkClr xmlns:ahyp="http://schemas.microsoft.com/office/drawing/2018/hyperlinkcolor" val="tx"/>
                    </a:ext>
                  </a:extLst>
                </a:hlinkClick>
              </a:rPr>
              <a:t> </a:t>
            </a:r>
            <a:r>
              <a:rPr sz="1000" u="sng" spc="-10">
                <a:solidFill>
                  <a:srgbClr val="0000FF"/>
                </a:solidFill>
                <a:uFill>
                  <a:solidFill>
                    <a:srgbClr val="1F5AA4"/>
                  </a:solidFill>
                </a:uFill>
                <a:latin typeface="Arial"/>
                <a:cs typeface="Arial"/>
                <a:hlinkClick r:id="rId8">
                  <a:extLst>
                    <a:ext uri="{A12FA001-AC4F-418D-AE19-62706E023703}">
                      <ahyp:hlinkClr xmlns:ahyp="http://schemas.microsoft.com/office/drawing/2018/hyperlinkcolor" val="tx"/>
                    </a:ext>
                  </a:extLst>
                </a:hlinkClick>
              </a:rPr>
              <a:t>Professional</a:t>
            </a:r>
            <a:endParaRPr sz="1000">
              <a:solidFill>
                <a:srgbClr val="0000FF"/>
              </a:solidFill>
              <a:latin typeface="Arial"/>
              <a:cs typeface="Arial"/>
              <a:hlinkClick r:id="rId8">
                <a:extLst>
                  <a:ext uri="{A12FA001-AC4F-418D-AE19-62706E023703}">
                    <ahyp:hlinkClr xmlns:ahyp="http://schemas.microsoft.com/office/drawing/2018/hyperlinkcolor" val="tx"/>
                  </a:ext>
                </a:extLst>
              </a:hlinkClick>
            </a:endParaRPr>
          </a:p>
        </p:txBody>
      </p:sp>
      <p:sp>
        <p:nvSpPr>
          <p:cNvPr id="15" name="object 15"/>
          <p:cNvSpPr txBox="1"/>
          <p:nvPr/>
        </p:nvSpPr>
        <p:spPr>
          <a:xfrm>
            <a:off x="2473197" y="334721"/>
            <a:ext cx="6956553" cy="1115049"/>
          </a:xfrm>
          <a:prstGeom prst="rect">
            <a:avLst/>
          </a:prstGeom>
        </p:spPr>
        <p:txBody>
          <a:bodyPr vert="horz" wrap="square" lIns="0" tIns="12065" rIns="0" bIns="0" rtlCol="0" anchor="t">
            <a:spAutoFit/>
          </a:bodyPr>
          <a:lstStyle/>
          <a:p>
            <a:pPr marL="12700">
              <a:lnSpc>
                <a:spcPct val="100000"/>
              </a:lnSpc>
              <a:spcBef>
                <a:spcPts val="95"/>
              </a:spcBef>
            </a:pPr>
            <a:r>
              <a:rPr lang="en-GB" sz="2400" dirty="0">
                <a:solidFill>
                  <a:srgbClr val="0070C0"/>
                </a:solidFill>
                <a:latin typeface="Arial Black"/>
                <a:cs typeface="Arial Black"/>
              </a:rPr>
              <a:t>Business</a:t>
            </a:r>
            <a:r>
              <a:rPr sz="2400" spc="-114" dirty="0">
                <a:solidFill>
                  <a:srgbClr val="0070C0"/>
                </a:solidFill>
                <a:latin typeface="Arial Black"/>
                <a:cs typeface="Arial Black"/>
              </a:rPr>
              <a:t> </a:t>
            </a:r>
            <a:r>
              <a:rPr lang="en-GB" sz="2400" dirty="0">
                <a:solidFill>
                  <a:srgbClr val="0070C0"/>
                </a:solidFill>
                <a:latin typeface="Arial Black"/>
                <a:cs typeface="Arial Black"/>
              </a:rPr>
              <a:t>Finance</a:t>
            </a:r>
            <a:r>
              <a:rPr sz="2400" spc="-120" dirty="0">
                <a:solidFill>
                  <a:srgbClr val="0070C0"/>
                </a:solidFill>
                <a:latin typeface="Arial Black"/>
                <a:cs typeface="Arial Black"/>
              </a:rPr>
              <a:t> </a:t>
            </a:r>
            <a:r>
              <a:rPr lang="en-GB" sz="2400" spc="-10" dirty="0">
                <a:solidFill>
                  <a:srgbClr val="0070C0"/>
                </a:solidFill>
                <a:latin typeface="Arial Black"/>
                <a:cs typeface="Arial Black"/>
              </a:rPr>
              <a:t>Manager</a:t>
            </a:r>
          </a:p>
          <a:p>
            <a:pPr marL="12700" algn="l">
              <a:spcBef>
                <a:spcPts val="95"/>
              </a:spcBef>
            </a:pPr>
            <a:r>
              <a:rPr lang="en-GB" sz="2400" b="1" dirty="0">
                <a:solidFill>
                  <a:srgbClr val="202C3A"/>
                </a:solidFill>
              </a:rPr>
              <a:t>Find</a:t>
            </a:r>
            <a:r>
              <a:rPr lang="en-GB" sz="2400" b="1" spc="-25" dirty="0">
                <a:solidFill>
                  <a:srgbClr val="202C3A"/>
                </a:solidFill>
              </a:rPr>
              <a:t> </a:t>
            </a:r>
            <a:r>
              <a:rPr lang="en-GB" sz="2400" b="1" dirty="0">
                <a:solidFill>
                  <a:srgbClr val="202C3A"/>
                </a:solidFill>
              </a:rPr>
              <a:t>out</a:t>
            </a:r>
            <a:r>
              <a:rPr lang="en-GB" sz="2400" b="1" spc="-20" dirty="0">
                <a:solidFill>
                  <a:srgbClr val="202C3A"/>
                </a:solidFill>
              </a:rPr>
              <a:t> </a:t>
            </a:r>
            <a:r>
              <a:rPr lang="en-GB" sz="2400" b="1" dirty="0">
                <a:solidFill>
                  <a:srgbClr val="202C3A"/>
                </a:solidFill>
              </a:rPr>
              <a:t>more</a:t>
            </a:r>
            <a:r>
              <a:rPr lang="en-GB" sz="2400" b="1" spc="-30" dirty="0">
                <a:solidFill>
                  <a:srgbClr val="202C3A"/>
                </a:solidFill>
              </a:rPr>
              <a:t> about </a:t>
            </a:r>
            <a:r>
              <a:rPr lang="en-GB" sz="2400" b="1" u="sng" dirty="0">
                <a:solidFill>
                  <a:srgbClr val="291EFF"/>
                </a:solidFill>
                <a:uFill>
                  <a:solidFill>
                    <a:srgbClr val="1F5AA4"/>
                  </a:solidFill>
                </a:uFill>
                <a:latin typeface="Arial"/>
                <a:cs typeface="Arial"/>
                <a:hlinkClick r:id="rId9" action="ppaction://hlinksldjump"/>
              </a:rPr>
              <a:t>primary</a:t>
            </a:r>
            <a:r>
              <a:rPr lang="en-GB" sz="2400" b="1" u="sng" spc="-20" dirty="0">
                <a:solidFill>
                  <a:srgbClr val="291EFF"/>
                </a:solidFill>
                <a:uFill>
                  <a:solidFill>
                    <a:srgbClr val="1F5AA4"/>
                  </a:solidFill>
                </a:uFill>
                <a:latin typeface="Arial"/>
                <a:cs typeface="Arial"/>
                <a:hlinkClick r:id="rId9" action="ppaction://hlinksldjump"/>
              </a:rPr>
              <a:t> </a:t>
            </a:r>
            <a:r>
              <a:rPr lang="en-GB" sz="2400" b="1" u="sng" dirty="0">
                <a:solidFill>
                  <a:srgbClr val="291EFF"/>
                </a:solidFill>
                <a:uFill>
                  <a:solidFill>
                    <a:srgbClr val="1F5AA4"/>
                  </a:solidFill>
                </a:uFill>
                <a:latin typeface="Arial"/>
                <a:cs typeface="Arial"/>
                <a:hlinkClick r:id="rId9" action="ppaction://hlinksldjump"/>
              </a:rPr>
              <a:t>care</a:t>
            </a:r>
            <a:r>
              <a:rPr lang="en-GB" sz="2400" b="1" u="sng" spc="-45" dirty="0">
                <a:solidFill>
                  <a:srgbClr val="291EFF"/>
                </a:solidFill>
                <a:uFill>
                  <a:solidFill>
                    <a:srgbClr val="1F5AA4"/>
                  </a:solidFill>
                </a:uFill>
                <a:latin typeface="Arial"/>
                <a:cs typeface="Arial"/>
                <a:hlinkClick r:id="rId9" action="ppaction://hlinksldjump"/>
              </a:rPr>
              <a:t> </a:t>
            </a:r>
            <a:r>
              <a:rPr lang="en-GB" sz="2400" b="1" u="sng" spc="-10" dirty="0">
                <a:solidFill>
                  <a:srgbClr val="291EFF"/>
                </a:solidFill>
                <a:uFill>
                  <a:solidFill>
                    <a:srgbClr val="1F5AA4"/>
                  </a:solidFill>
                </a:uFill>
                <a:latin typeface="Arial"/>
                <a:cs typeface="Arial"/>
                <a:hlinkClick r:id="rId9" action="ppaction://hlinksldjump"/>
              </a:rPr>
              <a:t>roles</a:t>
            </a:r>
            <a:endParaRPr lang="en-US" sz="2400" b="1" dirty="0">
              <a:solidFill>
                <a:srgbClr val="0070C0"/>
              </a:solidFill>
              <a:latin typeface="Arial Black"/>
              <a:cs typeface="Arial Black"/>
            </a:endParaRPr>
          </a:p>
          <a:p>
            <a:pPr marL="12700">
              <a:lnSpc>
                <a:spcPct val="100000"/>
              </a:lnSpc>
              <a:spcBef>
                <a:spcPts val="95"/>
              </a:spcBef>
            </a:pPr>
            <a:endParaRPr lang="en-US" sz="2200" dirty="0">
              <a:solidFill>
                <a:srgbClr val="0070C0"/>
              </a:solidFill>
              <a:latin typeface="Arial Black"/>
              <a:cs typeface="Arial Black"/>
            </a:endParaRPr>
          </a:p>
        </p:txBody>
      </p:sp>
      <p:sp>
        <p:nvSpPr>
          <p:cNvPr id="21" name="object 21"/>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22" name="TextBox 21">
            <a:extLst>
              <a:ext uri="{FF2B5EF4-FFF2-40B4-BE49-F238E27FC236}">
                <a16:creationId xmlns:a16="http://schemas.microsoft.com/office/drawing/2014/main" id="{E5B4980E-3865-4706-1710-1AF78831CA70}"/>
              </a:ext>
            </a:extLst>
          </p:cNvPr>
          <p:cNvSpPr txBox="1"/>
          <p:nvPr/>
        </p:nvSpPr>
        <p:spPr>
          <a:xfrm>
            <a:off x="2799752" y="2557982"/>
            <a:ext cx="2449850" cy="3016210"/>
          </a:xfrm>
          <a:prstGeom prst="rect">
            <a:avLst/>
          </a:prstGeom>
          <a:noFill/>
        </p:spPr>
        <p:txBody>
          <a:bodyPr wrap="square">
            <a:spAutoFit/>
          </a:bodyPr>
          <a:lstStyle/>
          <a:p>
            <a:pPr algn="l"/>
            <a:r>
              <a:rPr lang="en-GB" sz="1000">
                <a:latin typeface="Arial" panose="020B0604020202020204" pitchFamily="34" charset="0"/>
                <a:cs typeface="Arial" panose="020B0604020202020204" pitchFamily="34" charset="0"/>
              </a:rPr>
              <a:t>Typical Band: Band 6–8b Settings: NHS Trusts, Integrated Care Boards (ICBs), Commissioning Support Units (CSUs), Primary Care Networks (PCNs)</a:t>
            </a:r>
          </a:p>
          <a:p>
            <a:pPr algn="l"/>
            <a:endParaRPr lang="en-GB" sz="1000">
              <a:latin typeface="Arial" panose="020B0604020202020204" pitchFamily="34" charset="0"/>
              <a:cs typeface="Arial" panose="020B0604020202020204" pitchFamily="34" charset="0"/>
            </a:endParaRPr>
          </a:p>
          <a:p>
            <a:pPr algn="l"/>
            <a:r>
              <a:rPr lang="en-GB" sz="1000" b="1">
                <a:latin typeface="Arial" panose="020B0604020202020204" pitchFamily="34" charset="0"/>
                <a:cs typeface="Arial" panose="020B0604020202020204" pitchFamily="34" charset="0"/>
              </a:rPr>
              <a:t>Core Requirements:</a:t>
            </a:r>
          </a:p>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Professional finance qualification (e.g. AAT, CIMA, ACCA, CIPFA)In-depth knowledge of NHS finance, contracting, and performance monitoring</a:t>
            </a:r>
          </a:p>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Strong Excel and financial modelling skills</a:t>
            </a:r>
          </a:p>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Understanding of NHS business planning cycles, budget setting, and national policy</a:t>
            </a:r>
          </a:p>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Excellent communication skills to engage both finance and clinical/non-finance colleagues</a:t>
            </a:r>
          </a:p>
        </p:txBody>
      </p:sp>
      <p:sp>
        <p:nvSpPr>
          <p:cNvPr id="24" name="TextBox 23">
            <a:extLst>
              <a:ext uri="{FF2B5EF4-FFF2-40B4-BE49-F238E27FC236}">
                <a16:creationId xmlns:a16="http://schemas.microsoft.com/office/drawing/2014/main" id="{4F06C2E6-CAC6-9C14-2544-27F1EAA1C04E}"/>
              </a:ext>
            </a:extLst>
          </p:cNvPr>
          <p:cNvSpPr txBox="1"/>
          <p:nvPr/>
        </p:nvSpPr>
        <p:spPr>
          <a:xfrm>
            <a:off x="10258407" y="2572511"/>
            <a:ext cx="2221063" cy="1169551"/>
          </a:xfrm>
          <a:prstGeom prst="rect">
            <a:avLst/>
          </a:prstGeom>
          <a:noFill/>
        </p:spPr>
        <p:txBody>
          <a:bodyPr wrap="square" lIns="91440" tIns="45720" rIns="91440" bIns="45720" anchor="t">
            <a:spAutoFit/>
          </a:bodyPr>
          <a:lstStyle/>
          <a:p>
            <a:pPr marL="171450" indent="-171450" algn="l">
              <a:buFont typeface="Arial" panose="020B0604020202020204" pitchFamily="34" charset="0"/>
              <a:buChar char="•"/>
            </a:pPr>
            <a:r>
              <a:rPr lang="en-GB" sz="1000">
                <a:latin typeface="Arial"/>
                <a:cs typeface="Arial"/>
              </a:rPr>
              <a:t>Financial Planning</a:t>
            </a:r>
            <a:endParaRPr lang="en-GB" sz="1000">
              <a:solidFill>
                <a:srgbClr val="000000"/>
              </a:solidFill>
              <a:latin typeface="Arial"/>
              <a:cs typeface="Arial"/>
            </a:endParaRPr>
          </a:p>
          <a:p>
            <a:pPr marL="171450" indent="-171450" algn="l">
              <a:buFont typeface="Arial" panose="020B0604020202020204" pitchFamily="34" charset="0"/>
              <a:buChar char="•"/>
            </a:pPr>
            <a:r>
              <a:rPr lang="en-GB" sz="1000">
                <a:latin typeface="Arial"/>
                <a:cs typeface="Arial"/>
              </a:rPr>
              <a:t>Business Partnering</a:t>
            </a:r>
          </a:p>
          <a:p>
            <a:pPr marL="171450" indent="-171450" algn="l">
              <a:buFont typeface="Arial" panose="020B0604020202020204" pitchFamily="34" charset="0"/>
              <a:buChar char="•"/>
            </a:pPr>
            <a:r>
              <a:rPr lang="en-GB" sz="1000">
                <a:latin typeface="Arial"/>
                <a:cs typeface="Arial"/>
              </a:rPr>
              <a:t>Reporting</a:t>
            </a:r>
          </a:p>
          <a:p>
            <a:pPr marL="171450" indent="-171450" algn="l">
              <a:buFont typeface="Arial" panose="020B0604020202020204" pitchFamily="34" charset="0"/>
              <a:buChar char="•"/>
            </a:pPr>
            <a:r>
              <a:rPr lang="en-GB" sz="1000">
                <a:latin typeface="Arial"/>
                <a:cs typeface="Arial"/>
              </a:rPr>
              <a:t>Contract Management</a:t>
            </a:r>
          </a:p>
          <a:p>
            <a:pPr marL="171450" indent="-171450" algn="l">
              <a:buFont typeface="Arial" panose="020B0604020202020204" pitchFamily="34" charset="0"/>
              <a:buChar char="•"/>
            </a:pPr>
            <a:r>
              <a:rPr lang="en-GB" sz="1000">
                <a:latin typeface="Arial"/>
                <a:cs typeface="Arial"/>
              </a:rPr>
              <a:t>Workforce &amp; Pay Monitoring</a:t>
            </a:r>
          </a:p>
          <a:p>
            <a:pPr marL="171450" indent="-171450" algn="l">
              <a:buFont typeface="Arial" panose="020B0604020202020204" pitchFamily="34" charset="0"/>
              <a:buChar char="•"/>
            </a:pPr>
            <a:r>
              <a:rPr lang="en-GB" sz="1000">
                <a:latin typeface="Arial"/>
                <a:cs typeface="Arial"/>
              </a:rPr>
              <a:t>Capital &amp; Projects</a:t>
            </a:r>
          </a:p>
          <a:p>
            <a:pPr marL="171450" indent="-171450" algn="l">
              <a:buFont typeface="Arial" panose="020B0604020202020204" pitchFamily="34" charset="0"/>
              <a:buChar char="•"/>
            </a:pPr>
            <a:r>
              <a:rPr lang="en-GB" sz="1000">
                <a:latin typeface="Arial"/>
                <a:cs typeface="Arial"/>
              </a:rPr>
              <a:t>Audit &amp; Governance</a:t>
            </a:r>
          </a:p>
        </p:txBody>
      </p:sp>
      <p:sp>
        <p:nvSpPr>
          <p:cNvPr id="26" name="TextBox 25">
            <a:extLst>
              <a:ext uri="{FF2B5EF4-FFF2-40B4-BE49-F238E27FC236}">
                <a16:creationId xmlns:a16="http://schemas.microsoft.com/office/drawing/2014/main" id="{AF8005B9-77F1-A054-C9E7-62BC652FD058}"/>
              </a:ext>
            </a:extLst>
          </p:cNvPr>
          <p:cNvSpPr txBox="1"/>
          <p:nvPr/>
        </p:nvSpPr>
        <p:spPr>
          <a:xfrm>
            <a:off x="5356996" y="2557982"/>
            <a:ext cx="2211959" cy="1938992"/>
          </a:xfrm>
          <a:prstGeom prst="rect">
            <a:avLst/>
          </a:prstGeom>
          <a:noFill/>
        </p:spPr>
        <p:txBody>
          <a:bodyPr wrap="square">
            <a:spAutoFit/>
          </a:bodyPr>
          <a:lstStyle/>
          <a:p>
            <a:pPr algn="l"/>
            <a:r>
              <a:rPr lang="en-GB" sz="1000" b="1">
                <a:solidFill>
                  <a:schemeClr val="tx1"/>
                </a:solidFill>
              </a:rPr>
              <a:t>Entry (Band 6–7)</a:t>
            </a:r>
            <a:r>
              <a:rPr lang="en-GB" sz="1000"/>
              <a:t> Senior Management Accountant / Assistant Finance Manager</a:t>
            </a:r>
          </a:p>
          <a:p>
            <a:pPr algn="l"/>
            <a:r>
              <a:rPr lang="en-GB" sz="1000" b="1"/>
              <a:t>Mid-Level (Band 8a–b)</a:t>
            </a:r>
          </a:p>
          <a:p>
            <a:pPr algn="l"/>
            <a:r>
              <a:rPr lang="en-GB" sz="1000">
                <a:solidFill>
                  <a:schemeClr val="tx1"/>
                </a:solidFill>
              </a:rPr>
              <a:t>Business Finance Manager / Head of Finance</a:t>
            </a:r>
          </a:p>
          <a:p>
            <a:pPr algn="l"/>
            <a:r>
              <a:rPr lang="en-GB" sz="1000" b="1">
                <a:solidFill>
                  <a:schemeClr val="tx1"/>
                </a:solidFill>
              </a:rPr>
              <a:t>Advanced (Band 8c+)</a:t>
            </a:r>
          </a:p>
          <a:p>
            <a:pPr algn="l"/>
            <a:r>
              <a:rPr lang="en-GB" sz="1000">
                <a:solidFill>
                  <a:schemeClr val="tx1"/>
                </a:solidFill>
              </a:rPr>
              <a:t>Deputy Director / Director of Finance</a:t>
            </a:r>
          </a:p>
          <a:p>
            <a:pPr algn="l"/>
            <a:r>
              <a:rPr lang="en-GB" sz="1000" u="sng">
                <a:solidFill>
                  <a:srgbClr val="0000FF"/>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Finance</a:t>
            </a:r>
            <a:r>
              <a:rPr lang="en-GB" sz="1000" u="sng" spc="15">
                <a:solidFill>
                  <a:srgbClr val="0000FF"/>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 </a:t>
            </a:r>
            <a:r>
              <a:rPr lang="en-GB" sz="1000" u="sng" spc="-10">
                <a:solidFill>
                  <a:srgbClr val="0000FF"/>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Apprenticeships</a:t>
            </a:r>
            <a:r>
              <a:rPr lang="en-GB" sz="1000" u="sng" spc="10">
                <a:solidFill>
                  <a:srgbClr val="0000FF"/>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 </a:t>
            </a:r>
            <a:r>
              <a:rPr lang="en-GB" sz="1000" u="sng" spc="-50">
                <a:solidFill>
                  <a:srgbClr val="0000FF"/>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a:t>
            </a:r>
            <a:r>
              <a:rPr lang="en-GB" sz="1000" spc="-50">
                <a:solidFill>
                  <a:srgbClr val="0000FF"/>
                </a:solidFill>
                <a:latin typeface="Arial"/>
                <a:cs typeface="Arial"/>
              </a:rPr>
              <a:t> </a:t>
            </a:r>
            <a:r>
              <a:rPr lang="en-GB" sz="1000" u="sng">
                <a:solidFill>
                  <a:srgbClr val="0000FF"/>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Leadership</a:t>
            </a:r>
            <a:r>
              <a:rPr lang="en-GB" sz="1000" u="sng" spc="-55">
                <a:solidFill>
                  <a:srgbClr val="0000FF"/>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 </a:t>
            </a:r>
            <a:r>
              <a:rPr lang="en-GB" sz="1000" u="sng" spc="-10">
                <a:solidFill>
                  <a:srgbClr val="0000FF"/>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Academy</a:t>
            </a:r>
            <a:endParaRPr lang="en-GB" sz="1000">
              <a:solidFill>
                <a:srgbClr val="0000FF"/>
              </a:solidFill>
              <a:latin typeface="Arial"/>
              <a:cs typeface="Arial"/>
              <a:hlinkClick r:id="rId10">
                <a:extLst>
                  <a:ext uri="{A12FA001-AC4F-418D-AE19-62706E023703}">
                    <ahyp:hlinkClr xmlns:ahyp="http://schemas.microsoft.com/office/drawing/2018/hyperlinkcolor" val="tx"/>
                  </a:ext>
                </a:extLst>
              </a:hlinkClick>
            </a:endParaRPr>
          </a:p>
          <a:p>
            <a:pPr algn="ctr"/>
            <a:endParaRPr lang="en-GB" sz="1000">
              <a:solidFill>
                <a:schemeClr val="tx1"/>
              </a:solidFill>
            </a:endParaRPr>
          </a:p>
        </p:txBody>
      </p:sp>
      <p:sp>
        <p:nvSpPr>
          <p:cNvPr id="17" name="TextBox 16">
            <a:extLst>
              <a:ext uri="{FF2B5EF4-FFF2-40B4-BE49-F238E27FC236}">
                <a16:creationId xmlns:a16="http://schemas.microsoft.com/office/drawing/2014/main" id="{511396BA-0384-7AD6-D39C-9AFF0F51904A}"/>
              </a:ext>
            </a:extLst>
          </p:cNvPr>
          <p:cNvSpPr txBox="1"/>
          <p:nvPr/>
        </p:nvSpPr>
        <p:spPr>
          <a:xfrm>
            <a:off x="7792570" y="2557982"/>
            <a:ext cx="2154225" cy="1015663"/>
          </a:xfrm>
          <a:prstGeom prst="rect">
            <a:avLst/>
          </a:prstGeom>
          <a:noFill/>
        </p:spPr>
        <p:txBody>
          <a:bodyPr wrap="square" lIns="91440" tIns="45720" rIns="91440" bIns="45720" anchor="t">
            <a:spAutoFit/>
          </a:bodyPr>
          <a:lstStyle/>
          <a:p>
            <a:pPr marL="12700" marR="5080" algn="l">
              <a:spcBef>
                <a:spcPts val="105"/>
              </a:spcBef>
            </a:pPr>
            <a:r>
              <a:rPr lang="en-GB" sz="1000">
                <a:solidFill>
                  <a:schemeClr val="tx1"/>
                </a:solidFill>
                <a:latin typeface="Arial"/>
                <a:cs typeface="Arial"/>
              </a:rPr>
              <a:t>Should</a:t>
            </a:r>
            <a:r>
              <a:rPr lang="en-GB" sz="1000" spc="-35">
                <a:solidFill>
                  <a:schemeClr val="tx1"/>
                </a:solidFill>
                <a:latin typeface="Arial"/>
                <a:cs typeface="Arial"/>
              </a:rPr>
              <a:t> </a:t>
            </a:r>
            <a:r>
              <a:rPr lang="en-GB" sz="1000">
                <a:solidFill>
                  <a:schemeClr val="tx1"/>
                </a:solidFill>
                <a:latin typeface="Arial"/>
                <a:cs typeface="Arial"/>
              </a:rPr>
              <a:t>have</a:t>
            </a:r>
            <a:r>
              <a:rPr lang="en-GB" sz="1000" spc="-20">
                <a:solidFill>
                  <a:schemeClr val="tx1"/>
                </a:solidFill>
                <a:latin typeface="Arial"/>
                <a:cs typeface="Arial"/>
              </a:rPr>
              <a:t> </a:t>
            </a:r>
            <a:r>
              <a:rPr lang="en-GB" sz="1000">
                <a:solidFill>
                  <a:schemeClr val="tx1"/>
                </a:solidFill>
                <a:latin typeface="Arial"/>
                <a:cs typeface="Arial"/>
              </a:rPr>
              <a:t>access</a:t>
            </a:r>
            <a:r>
              <a:rPr lang="en-GB" sz="1000" spc="-50">
                <a:solidFill>
                  <a:schemeClr val="tx1"/>
                </a:solidFill>
                <a:latin typeface="Arial"/>
                <a:cs typeface="Arial"/>
              </a:rPr>
              <a:t> </a:t>
            </a:r>
            <a:r>
              <a:rPr lang="en-GB" sz="1000">
                <a:solidFill>
                  <a:schemeClr val="tx1"/>
                </a:solidFill>
                <a:latin typeface="Arial"/>
                <a:cs typeface="Arial"/>
              </a:rPr>
              <a:t>to</a:t>
            </a:r>
            <a:r>
              <a:rPr lang="en-GB" sz="1000" spc="-30">
                <a:solidFill>
                  <a:schemeClr val="tx1"/>
                </a:solidFill>
                <a:latin typeface="Arial"/>
                <a:cs typeface="Arial"/>
              </a:rPr>
              <a:t> </a:t>
            </a:r>
            <a:r>
              <a:rPr lang="en-GB" sz="1000" spc="-10">
                <a:solidFill>
                  <a:schemeClr val="tx1"/>
                </a:solidFill>
                <a:latin typeface="Arial"/>
                <a:cs typeface="Arial"/>
              </a:rPr>
              <a:t>monthly </a:t>
            </a:r>
            <a:r>
              <a:rPr lang="en-GB" sz="1000">
                <a:solidFill>
                  <a:schemeClr val="tx1"/>
                </a:solidFill>
                <a:latin typeface="Arial"/>
                <a:cs typeface="Arial"/>
              </a:rPr>
              <a:t>supervision</a:t>
            </a:r>
            <a:r>
              <a:rPr lang="en-GB" sz="1000" spc="-60">
                <a:solidFill>
                  <a:schemeClr val="tx1"/>
                </a:solidFill>
                <a:latin typeface="Arial"/>
                <a:cs typeface="Arial"/>
              </a:rPr>
              <a:t> </a:t>
            </a:r>
            <a:r>
              <a:rPr lang="en-GB" sz="1000">
                <a:solidFill>
                  <a:schemeClr val="tx1"/>
                </a:solidFill>
                <a:latin typeface="Arial"/>
                <a:cs typeface="Arial"/>
              </a:rPr>
              <a:t>from</a:t>
            </a:r>
            <a:r>
              <a:rPr lang="en-GB" sz="1000" spc="-60">
                <a:solidFill>
                  <a:schemeClr val="tx1"/>
                </a:solidFill>
                <a:latin typeface="Arial"/>
                <a:cs typeface="Arial"/>
              </a:rPr>
              <a:t> </a:t>
            </a:r>
            <a:r>
              <a:rPr lang="en-GB" sz="1000">
                <a:solidFill>
                  <a:schemeClr val="tx1"/>
                </a:solidFill>
                <a:latin typeface="Arial"/>
                <a:cs typeface="Arial"/>
              </a:rPr>
              <a:t>a</a:t>
            </a:r>
            <a:r>
              <a:rPr lang="en-GB" sz="1000" spc="-30">
                <a:solidFill>
                  <a:schemeClr val="tx1"/>
                </a:solidFill>
                <a:latin typeface="Arial"/>
                <a:cs typeface="Arial"/>
              </a:rPr>
              <a:t> line manager</a:t>
            </a:r>
            <a:r>
              <a:rPr lang="en-GB" sz="1000" spc="-10">
                <a:solidFill>
                  <a:schemeClr val="tx1"/>
                </a:solidFill>
                <a:latin typeface="Arial"/>
                <a:cs typeface="Arial"/>
              </a:rPr>
              <a:t>.</a:t>
            </a:r>
            <a:r>
              <a:rPr lang="en-GB" sz="1000" spc="-60">
                <a:solidFill>
                  <a:schemeClr val="tx1"/>
                </a:solidFill>
                <a:latin typeface="Arial"/>
                <a:cs typeface="Arial"/>
              </a:rPr>
              <a:t> </a:t>
            </a:r>
            <a:r>
              <a:rPr lang="en-GB" sz="1000">
                <a:solidFill>
                  <a:schemeClr val="tx1"/>
                </a:solidFill>
                <a:latin typeface="Arial"/>
                <a:cs typeface="Arial"/>
              </a:rPr>
              <a:t>Should</a:t>
            </a:r>
            <a:r>
              <a:rPr lang="en-GB" sz="1000" spc="-25">
                <a:solidFill>
                  <a:schemeClr val="tx1"/>
                </a:solidFill>
                <a:latin typeface="Arial"/>
                <a:cs typeface="Arial"/>
              </a:rPr>
              <a:t> </a:t>
            </a:r>
            <a:r>
              <a:rPr lang="en-GB" sz="1000">
                <a:solidFill>
                  <a:schemeClr val="tx1"/>
                </a:solidFill>
                <a:latin typeface="Arial"/>
                <a:cs typeface="Arial"/>
              </a:rPr>
              <a:t>also</a:t>
            </a:r>
            <a:r>
              <a:rPr lang="en-GB" sz="1000" spc="-25">
                <a:solidFill>
                  <a:schemeClr val="tx1"/>
                </a:solidFill>
                <a:latin typeface="Arial"/>
                <a:cs typeface="Arial"/>
              </a:rPr>
              <a:t> </a:t>
            </a:r>
            <a:r>
              <a:rPr lang="en-GB" sz="1000">
                <a:solidFill>
                  <a:schemeClr val="tx1"/>
                </a:solidFill>
                <a:latin typeface="Arial"/>
                <a:cs typeface="Arial"/>
              </a:rPr>
              <a:t>have</a:t>
            </a:r>
            <a:r>
              <a:rPr lang="en-GB" sz="1000" spc="-20">
                <a:solidFill>
                  <a:schemeClr val="tx1"/>
                </a:solidFill>
                <a:latin typeface="Arial"/>
                <a:cs typeface="Arial"/>
              </a:rPr>
              <a:t> </a:t>
            </a:r>
            <a:r>
              <a:rPr lang="en-GB" sz="1000" spc="-25">
                <a:solidFill>
                  <a:schemeClr val="tx1"/>
                </a:solidFill>
                <a:latin typeface="Arial"/>
                <a:cs typeface="Arial"/>
              </a:rPr>
              <a:t>an </a:t>
            </a:r>
            <a:r>
              <a:rPr lang="en-GB" sz="1000">
                <a:solidFill>
                  <a:schemeClr val="tx1"/>
                </a:solidFill>
                <a:latin typeface="Arial"/>
                <a:cs typeface="Arial"/>
              </a:rPr>
              <a:t>appropriate</a:t>
            </a:r>
            <a:r>
              <a:rPr lang="en-GB" sz="1000" spc="-65">
                <a:solidFill>
                  <a:schemeClr val="tx1"/>
                </a:solidFill>
                <a:latin typeface="Arial"/>
                <a:cs typeface="Arial"/>
              </a:rPr>
              <a:t> </a:t>
            </a:r>
            <a:r>
              <a:rPr lang="en-GB" sz="1000">
                <a:solidFill>
                  <a:schemeClr val="tx1"/>
                </a:solidFill>
                <a:latin typeface="Arial"/>
                <a:cs typeface="Arial"/>
              </a:rPr>
              <a:t>named</a:t>
            </a:r>
            <a:r>
              <a:rPr lang="en-GB" sz="1000" spc="-45">
                <a:solidFill>
                  <a:schemeClr val="tx1"/>
                </a:solidFill>
                <a:latin typeface="Arial"/>
                <a:cs typeface="Arial"/>
              </a:rPr>
              <a:t> </a:t>
            </a:r>
            <a:r>
              <a:rPr lang="en-GB" sz="1000">
                <a:solidFill>
                  <a:schemeClr val="tx1"/>
                </a:solidFill>
                <a:latin typeface="Arial"/>
                <a:cs typeface="Arial"/>
              </a:rPr>
              <a:t>individual</a:t>
            </a:r>
            <a:r>
              <a:rPr lang="en-GB" sz="1000" spc="-30">
                <a:solidFill>
                  <a:schemeClr val="tx1"/>
                </a:solidFill>
                <a:latin typeface="Arial"/>
                <a:cs typeface="Arial"/>
              </a:rPr>
              <a:t> </a:t>
            </a:r>
            <a:r>
              <a:rPr lang="en-GB" sz="1000">
                <a:solidFill>
                  <a:schemeClr val="tx1"/>
                </a:solidFill>
                <a:latin typeface="Arial"/>
                <a:cs typeface="Arial"/>
              </a:rPr>
              <a:t>in</a:t>
            </a:r>
            <a:r>
              <a:rPr lang="en-GB" sz="1000" spc="-25">
                <a:solidFill>
                  <a:schemeClr val="tx1"/>
                </a:solidFill>
                <a:latin typeface="Arial"/>
                <a:cs typeface="Arial"/>
              </a:rPr>
              <a:t> the </a:t>
            </a:r>
            <a:r>
              <a:rPr lang="en-GB" sz="1000">
                <a:solidFill>
                  <a:schemeClr val="tx1"/>
                </a:solidFill>
                <a:latin typeface="Arial"/>
                <a:cs typeface="Arial"/>
              </a:rPr>
              <a:t>PCN</a:t>
            </a:r>
            <a:r>
              <a:rPr lang="en-GB" sz="1000" spc="-25">
                <a:solidFill>
                  <a:schemeClr val="tx1"/>
                </a:solidFill>
                <a:latin typeface="Arial"/>
                <a:cs typeface="Arial"/>
              </a:rPr>
              <a:t> </a:t>
            </a:r>
            <a:r>
              <a:rPr lang="en-GB" sz="1000">
                <a:solidFill>
                  <a:schemeClr val="tx1"/>
                </a:solidFill>
                <a:latin typeface="Arial"/>
                <a:cs typeface="Arial"/>
              </a:rPr>
              <a:t>to</a:t>
            </a:r>
            <a:r>
              <a:rPr lang="en-GB" sz="1000" spc="-40">
                <a:solidFill>
                  <a:schemeClr val="tx1"/>
                </a:solidFill>
                <a:latin typeface="Arial"/>
                <a:cs typeface="Arial"/>
              </a:rPr>
              <a:t> </a:t>
            </a:r>
            <a:r>
              <a:rPr lang="en-GB" sz="1000">
                <a:solidFill>
                  <a:schemeClr val="tx1"/>
                </a:solidFill>
                <a:latin typeface="Arial"/>
                <a:cs typeface="Arial"/>
              </a:rPr>
              <a:t>provide</a:t>
            </a:r>
            <a:r>
              <a:rPr lang="en-GB" sz="1000" spc="-25">
                <a:solidFill>
                  <a:schemeClr val="tx1"/>
                </a:solidFill>
                <a:latin typeface="Arial"/>
                <a:cs typeface="Arial"/>
              </a:rPr>
              <a:t> </a:t>
            </a:r>
            <a:r>
              <a:rPr lang="en-GB" sz="1000">
                <a:solidFill>
                  <a:schemeClr val="tx1"/>
                </a:solidFill>
                <a:latin typeface="Arial"/>
                <a:cs typeface="Arial"/>
              </a:rPr>
              <a:t>general</a:t>
            </a:r>
            <a:r>
              <a:rPr lang="en-GB" sz="1000" spc="-55">
                <a:solidFill>
                  <a:schemeClr val="tx1"/>
                </a:solidFill>
                <a:latin typeface="Arial"/>
                <a:cs typeface="Arial"/>
              </a:rPr>
              <a:t> </a:t>
            </a:r>
            <a:r>
              <a:rPr lang="en-GB" sz="1000">
                <a:solidFill>
                  <a:schemeClr val="tx1"/>
                </a:solidFill>
                <a:latin typeface="Arial"/>
                <a:cs typeface="Arial"/>
              </a:rPr>
              <a:t>advice</a:t>
            </a:r>
            <a:r>
              <a:rPr lang="en-GB" sz="1000" spc="-35">
                <a:solidFill>
                  <a:schemeClr val="tx1"/>
                </a:solidFill>
                <a:latin typeface="Arial"/>
                <a:cs typeface="Arial"/>
              </a:rPr>
              <a:t> </a:t>
            </a:r>
            <a:r>
              <a:rPr lang="en-GB" sz="1000" spc="-25">
                <a:solidFill>
                  <a:schemeClr val="tx1"/>
                </a:solidFill>
                <a:latin typeface="Arial"/>
                <a:cs typeface="Arial"/>
              </a:rPr>
              <a:t>and </a:t>
            </a:r>
            <a:r>
              <a:rPr lang="en-GB" sz="1000">
                <a:solidFill>
                  <a:schemeClr val="tx1"/>
                </a:solidFill>
                <a:latin typeface="Arial"/>
                <a:cs typeface="Arial"/>
              </a:rPr>
              <a:t>support</a:t>
            </a:r>
            <a:r>
              <a:rPr lang="en-GB" sz="1000" spc="-35">
                <a:solidFill>
                  <a:schemeClr val="tx1"/>
                </a:solidFill>
                <a:latin typeface="Arial"/>
                <a:cs typeface="Arial"/>
              </a:rPr>
              <a:t> </a:t>
            </a:r>
            <a:r>
              <a:rPr lang="en-GB" sz="1000">
                <a:solidFill>
                  <a:schemeClr val="tx1"/>
                </a:solidFill>
                <a:latin typeface="Arial"/>
                <a:cs typeface="Arial"/>
              </a:rPr>
              <a:t>on</a:t>
            </a:r>
            <a:r>
              <a:rPr lang="en-GB" sz="1000" spc="-15">
                <a:solidFill>
                  <a:schemeClr val="tx1"/>
                </a:solidFill>
                <a:latin typeface="Arial"/>
                <a:cs typeface="Arial"/>
              </a:rPr>
              <a:t> </a:t>
            </a:r>
            <a:r>
              <a:rPr lang="en-GB" sz="1000">
                <a:solidFill>
                  <a:schemeClr val="tx1"/>
                </a:solidFill>
                <a:latin typeface="Arial"/>
                <a:cs typeface="Arial"/>
              </a:rPr>
              <a:t>a</a:t>
            </a:r>
            <a:r>
              <a:rPr lang="en-GB" sz="1000" spc="-5">
                <a:solidFill>
                  <a:schemeClr val="tx1"/>
                </a:solidFill>
                <a:latin typeface="Arial"/>
                <a:cs typeface="Arial"/>
              </a:rPr>
              <a:t> </a:t>
            </a:r>
            <a:r>
              <a:rPr lang="en-GB" sz="1000" spc="-10">
                <a:solidFill>
                  <a:schemeClr val="tx1"/>
                </a:solidFill>
                <a:latin typeface="Arial"/>
                <a:cs typeface="Arial"/>
              </a:rPr>
              <a:t>day-</a:t>
            </a:r>
            <a:r>
              <a:rPr lang="en-GB" sz="1000">
                <a:solidFill>
                  <a:schemeClr val="tx1"/>
                </a:solidFill>
                <a:latin typeface="Arial"/>
                <a:cs typeface="Arial"/>
              </a:rPr>
              <a:t>to-day</a:t>
            </a:r>
            <a:r>
              <a:rPr lang="en-GB" sz="1000" spc="-35">
                <a:solidFill>
                  <a:schemeClr val="tx1"/>
                </a:solidFill>
                <a:latin typeface="Arial"/>
                <a:cs typeface="Arial"/>
              </a:rPr>
              <a:t> </a:t>
            </a:r>
            <a:r>
              <a:rPr lang="en-GB" sz="1000" spc="-10">
                <a:solidFill>
                  <a:schemeClr val="tx1"/>
                </a:solidFill>
                <a:latin typeface="Arial"/>
                <a:cs typeface="Arial"/>
              </a:rPr>
              <a:t>basis.</a:t>
            </a:r>
            <a:endParaRPr lang="en-GB" sz="1000">
              <a:solidFill>
                <a:schemeClr val="tx1"/>
              </a:solidFill>
              <a:latin typeface="Arial"/>
              <a:cs typeface="Arial"/>
            </a:endParaRPr>
          </a:p>
        </p:txBody>
      </p:sp>
      <p:sp>
        <p:nvSpPr>
          <p:cNvPr id="23" name="object 19">
            <a:extLst>
              <a:ext uri="{FF2B5EF4-FFF2-40B4-BE49-F238E27FC236}">
                <a16:creationId xmlns:a16="http://schemas.microsoft.com/office/drawing/2014/main" id="{9FB16996-B9C8-2D27-2FA4-58206A5E34CB}"/>
              </a:ext>
            </a:extLst>
          </p:cNvPr>
          <p:cNvSpPr txBox="1">
            <a:spLocks/>
          </p:cNvSpPr>
          <p:nvPr/>
        </p:nvSpPr>
        <p:spPr>
          <a:xfrm>
            <a:off x="8608421" y="105014"/>
            <a:ext cx="3356137" cy="538994"/>
          </a:xfrm>
          <a:prstGeom prst="rect">
            <a:avLst/>
          </a:prstGeom>
        </p:spPr>
        <p:txBody>
          <a:bodyPr vert="horz" wrap="square" lIns="0" tIns="40005" rIns="0" bIns="0" rtlCol="0">
            <a:spAutoFit/>
          </a:bodyPr>
          <a:lstStyle>
            <a:lvl1pPr>
              <a:defRPr sz="1800" b="1" i="0">
                <a:solidFill>
                  <a:srgbClr val="006FC0"/>
                </a:solidFill>
                <a:latin typeface="Arial"/>
                <a:ea typeface="+mj-ea"/>
                <a:cs typeface="Arial"/>
              </a:defRPr>
            </a:lvl1pPr>
          </a:lstStyle>
          <a:p>
            <a:pPr marL="12700" marR="5080" indent="191770" algn="r">
              <a:lnSpc>
                <a:spcPct val="90000"/>
              </a:lnSpc>
              <a:spcBef>
                <a:spcPts val="315"/>
              </a:spcBef>
            </a:pPr>
            <a:r>
              <a:rPr lang="en-GB">
                <a:hlinkClick r:id="rId9" action="ppaction://hlinksldjump"/>
              </a:rPr>
              <a:t>Non-Clinical Professionals Career Pathway</a:t>
            </a:r>
            <a:endParaRPr lang="en-GB" spc="-1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object 13"/>
          <p:cNvSpPr/>
          <p:nvPr/>
        </p:nvSpPr>
        <p:spPr>
          <a:xfrm>
            <a:off x="2633472" y="2554150"/>
            <a:ext cx="8753475" cy="0"/>
          </a:xfrm>
          <a:custGeom>
            <a:avLst/>
            <a:gdLst/>
            <a:ahLst/>
            <a:cxnLst/>
            <a:rect l="l" t="t" r="r" b="b"/>
            <a:pathLst>
              <a:path w="8753475">
                <a:moveTo>
                  <a:pt x="0" y="0"/>
                </a:moveTo>
                <a:lnTo>
                  <a:pt x="8753475" y="0"/>
                </a:lnTo>
              </a:path>
            </a:pathLst>
          </a:custGeom>
          <a:ln w="12700">
            <a:solidFill>
              <a:srgbClr val="44247C"/>
            </a:solidFill>
            <a:prstDash val="sysDash"/>
          </a:ln>
        </p:spPr>
        <p:txBody>
          <a:bodyPr wrap="square" lIns="0" tIns="0" rIns="0" bIns="0" rtlCol="0"/>
          <a:lstStyle/>
          <a:p>
            <a:endParaRPr/>
          </a:p>
        </p:txBody>
      </p:sp>
      <p:sp>
        <p:nvSpPr>
          <p:cNvPr id="31" name="object 31"/>
          <p:cNvSpPr txBox="1"/>
          <p:nvPr/>
        </p:nvSpPr>
        <p:spPr>
          <a:xfrm>
            <a:off x="2319630" y="380799"/>
            <a:ext cx="8753474" cy="1084271"/>
          </a:xfrm>
          <a:prstGeom prst="rect">
            <a:avLst/>
          </a:prstGeom>
        </p:spPr>
        <p:txBody>
          <a:bodyPr vert="horz" wrap="square" lIns="0" tIns="12065" rIns="0" bIns="0" rtlCol="0" anchor="t">
            <a:spAutoFit/>
          </a:bodyPr>
          <a:lstStyle/>
          <a:p>
            <a:pPr marL="12700" algn="l">
              <a:lnSpc>
                <a:spcPct val="100000"/>
              </a:lnSpc>
              <a:spcBef>
                <a:spcPts val="95"/>
              </a:spcBef>
            </a:pPr>
            <a:r>
              <a:rPr sz="2400">
                <a:solidFill>
                  <a:srgbClr val="0070C0"/>
                </a:solidFill>
                <a:latin typeface="Arial Black"/>
                <a:cs typeface="Arial Black"/>
              </a:rPr>
              <a:t>Digital</a:t>
            </a:r>
            <a:r>
              <a:rPr sz="2400" spc="-60">
                <a:solidFill>
                  <a:srgbClr val="0070C0"/>
                </a:solidFill>
                <a:latin typeface="Arial Black"/>
                <a:cs typeface="Arial Black"/>
              </a:rPr>
              <a:t> </a:t>
            </a:r>
            <a:r>
              <a:rPr sz="2400">
                <a:solidFill>
                  <a:srgbClr val="0070C0"/>
                </a:solidFill>
                <a:latin typeface="Arial Black"/>
                <a:cs typeface="Arial Black"/>
              </a:rPr>
              <a:t>and</a:t>
            </a:r>
            <a:r>
              <a:rPr sz="2400" spc="-90">
                <a:solidFill>
                  <a:srgbClr val="0070C0"/>
                </a:solidFill>
                <a:latin typeface="Arial Black"/>
                <a:cs typeface="Arial Black"/>
              </a:rPr>
              <a:t> </a:t>
            </a:r>
            <a:r>
              <a:rPr sz="2400">
                <a:solidFill>
                  <a:srgbClr val="0070C0"/>
                </a:solidFill>
                <a:latin typeface="Arial Black"/>
                <a:cs typeface="Arial Black"/>
              </a:rPr>
              <a:t>Transformation</a:t>
            </a:r>
            <a:r>
              <a:rPr sz="2400" spc="-75">
                <a:solidFill>
                  <a:srgbClr val="0070C0"/>
                </a:solidFill>
                <a:latin typeface="Arial Black"/>
                <a:cs typeface="Arial Black"/>
              </a:rPr>
              <a:t> </a:t>
            </a:r>
            <a:r>
              <a:rPr sz="2400" spc="-20">
                <a:solidFill>
                  <a:srgbClr val="0070C0"/>
                </a:solidFill>
                <a:latin typeface="Arial Black"/>
                <a:cs typeface="Arial Black"/>
              </a:rPr>
              <a:t>Lead</a:t>
            </a:r>
            <a:endParaRPr lang="en-GB" sz="2400" spc="-20">
              <a:solidFill>
                <a:srgbClr val="0070C0"/>
              </a:solidFill>
              <a:latin typeface="Arial Black"/>
              <a:cs typeface="Arial Black"/>
            </a:endParaRPr>
          </a:p>
          <a:p>
            <a:pPr marL="12700" algn="l">
              <a:spcBef>
                <a:spcPts val="95"/>
              </a:spcBef>
            </a:pPr>
            <a:r>
              <a:rPr lang="en-GB" sz="2400" b="1">
                <a:solidFill>
                  <a:srgbClr val="202C3A"/>
                </a:solidFill>
              </a:rPr>
              <a:t>Find</a:t>
            </a:r>
            <a:r>
              <a:rPr lang="en-GB" sz="2400" b="1" spc="-25">
                <a:solidFill>
                  <a:srgbClr val="202C3A"/>
                </a:solidFill>
              </a:rPr>
              <a:t> </a:t>
            </a:r>
            <a:r>
              <a:rPr lang="en-GB" sz="2400" b="1">
                <a:solidFill>
                  <a:srgbClr val="202C3A"/>
                </a:solidFill>
              </a:rPr>
              <a:t>out</a:t>
            </a:r>
            <a:r>
              <a:rPr lang="en-GB" sz="2400" b="1" spc="-20">
                <a:solidFill>
                  <a:srgbClr val="202C3A"/>
                </a:solidFill>
              </a:rPr>
              <a:t> </a:t>
            </a:r>
            <a:r>
              <a:rPr lang="en-GB" sz="2400" b="1">
                <a:solidFill>
                  <a:srgbClr val="202C3A"/>
                </a:solidFill>
              </a:rPr>
              <a:t>more</a:t>
            </a:r>
            <a:r>
              <a:rPr lang="en-GB" sz="2400" b="1" spc="-30">
                <a:solidFill>
                  <a:srgbClr val="202C3A"/>
                </a:solidFill>
              </a:rPr>
              <a:t> about </a:t>
            </a:r>
            <a:r>
              <a:rPr lang="en-GB" sz="2400" b="1" u="sng">
                <a:solidFill>
                  <a:srgbClr val="291EFF"/>
                </a:solidFill>
                <a:uFill>
                  <a:solidFill>
                    <a:srgbClr val="1F5AA4"/>
                  </a:solidFill>
                </a:uFill>
                <a:latin typeface="Arial"/>
                <a:cs typeface="Arial"/>
                <a:hlinkClick r:id="rId3"/>
              </a:rPr>
              <a:t>Digital and Transformation Lead</a:t>
            </a:r>
            <a:endParaRPr lang="en-US" sz="2400" b="1">
              <a:solidFill>
                <a:srgbClr val="0070C0"/>
              </a:solidFill>
              <a:latin typeface="Arial Black"/>
              <a:cs typeface="Arial Black"/>
            </a:endParaRPr>
          </a:p>
          <a:p>
            <a:pPr marL="12700" algn="l">
              <a:lnSpc>
                <a:spcPct val="100000"/>
              </a:lnSpc>
              <a:spcBef>
                <a:spcPts val="95"/>
              </a:spcBef>
            </a:pPr>
            <a:endParaRPr lang="en-US" sz="2000">
              <a:solidFill>
                <a:srgbClr val="0070C0"/>
              </a:solidFill>
              <a:latin typeface="Arial Black"/>
              <a:cs typeface="Arial Black"/>
            </a:endParaRPr>
          </a:p>
        </p:txBody>
      </p:sp>
      <p:sp>
        <p:nvSpPr>
          <p:cNvPr id="35" name="object 35"/>
          <p:cNvSpPr txBox="1"/>
          <p:nvPr/>
        </p:nvSpPr>
        <p:spPr>
          <a:xfrm>
            <a:off x="9533144" y="2543126"/>
            <a:ext cx="2637780" cy="4271041"/>
          </a:xfrm>
          <a:prstGeom prst="rect">
            <a:avLst/>
          </a:prstGeom>
        </p:spPr>
        <p:txBody>
          <a:bodyPr vert="horz" wrap="square" lIns="0" tIns="13335" rIns="0" bIns="0" rtlCol="0" anchor="t">
            <a:spAutoFit/>
          </a:bodyPr>
          <a:lstStyle/>
          <a:p>
            <a:r>
              <a:rPr lang="en-GB" sz="1000" dirty="0"/>
              <a:t>Examples not limited to –</a:t>
            </a:r>
          </a:p>
          <a:p>
            <a:r>
              <a:rPr lang="en-GB" sz="1000" dirty="0"/>
              <a:t>Support Primary Care Networks to identify and plan improvements.</a:t>
            </a:r>
          </a:p>
          <a:p>
            <a:r>
              <a:rPr lang="en-GB" sz="1000" dirty="0"/>
              <a:t>Deliver quality improvement projects and support staff at all levels in the PCN to take forward change.</a:t>
            </a:r>
          </a:p>
          <a:p>
            <a:r>
              <a:rPr lang="en-GB" sz="1000" dirty="0"/>
              <a:t>Work with Integrated Care Systems to design strategies and approaches to improvements.</a:t>
            </a:r>
          </a:p>
          <a:p>
            <a:r>
              <a:rPr lang="en-GB" sz="1000" dirty="0"/>
              <a:t>Improve the induction and the use of existing and new technology to deliver benefits to patients and staff.</a:t>
            </a:r>
          </a:p>
          <a:p>
            <a:r>
              <a:rPr lang="en-GB" sz="1000" dirty="0"/>
              <a:t>Support integration within the Primary Care Network and wider system</a:t>
            </a:r>
          </a:p>
          <a:p>
            <a:r>
              <a:rPr lang="en-GB" sz="1000" dirty="0"/>
              <a:t>Use data to identify opportunities and to drive improvements in care quality and experience.</a:t>
            </a:r>
          </a:p>
          <a:p>
            <a:r>
              <a:rPr lang="en-GB" sz="1000" dirty="0"/>
              <a:t>The role is not intended to –</a:t>
            </a:r>
          </a:p>
          <a:p>
            <a:r>
              <a:rPr lang="en-GB" sz="1000" dirty="0"/>
              <a:t>Manage the procurement or contracting of IT systems.</a:t>
            </a:r>
          </a:p>
          <a:p>
            <a:r>
              <a:rPr lang="en-GB" sz="1000" dirty="0"/>
              <a:t>Manage administrative functions.</a:t>
            </a:r>
          </a:p>
          <a:p>
            <a:r>
              <a:rPr lang="en-GB" sz="1000" dirty="0"/>
              <a:t>Replicate the role of the PCN manager.</a:t>
            </a:r>
          </a:p>
          <a:p>
            <a:r>
              <a:rPr lang="en-GB" sz="1000" dirty="0"/>
              <a:t>Operate in isolation or duplicate existing system functions.</a:t>
            </a:r>
          </a:p>
          <a:p>
            <a:r>
              <a:rPr lang="en-GB" sz="1000" dirty="0"/>
              <a:t>To deliver everything presented. NHSE is choosing not to be too prescriptive to allow PCNs to shape the role to their needs.</a:t>
            </a:r>
          </a:p>
          <a:p>
            <a:pPr marL="183515" marR="5080" indent="-171450" algn="l">
              <a:lnSpc>
                <a:spcPct val="100000"/>
              </a:lnSpc>
              <a:spcBef>
                <a:spcPts val="805"/>
              </a:spcBef>
              <a:buFont typeface="Arial" panose="020B0604020202020204" pitchFamily="34" charset="0"/>
              <a:buChar char="•"/>
              <a:tabLst>
                <a:tab pos="184785" algn="l"/>
              </a:tabLst>
            </a:pPr>
            <a:endParaRPr lang="en-GB" sz="1000" dirty="0">
              <a:latin typeface="Arial"/>
              <a:cs typeface="Arial"/>
            </a:endParaRPr>
          </a:p>
        </p:txBody>
      </p:sp>
      <p:sp>
        <p:nvSpPr>
          <p:cNvPr id="36" name="object 36"/>
          <p:cNvSpPr txBox="1"/>
          <p:nvPr/>
        </p:nvSpPr>
        <p:spPr>
          <a:xfrm>
            <a:off x="2617796" y="2547176"/>
            <a:ext cx="2124554" cy="857286"/>
          </a:xfrm>
          <a:prstGeom prst="rect">
            <a:avLst/>
          </a:prstGeom>
        </p:spPr>
        <p:txBody>
          <a:bodyPr vert="horz" wrap="square" lIns="0" tIns="13335" rIns="0" bIns="0" rtlCol="0" anchor="t">
            <a:spAutoFit/>
          </a:bodyPr>
          <a:lstStyle/>
          <a:p>
            <a:pPr algn="l"/>
            <a:r>
              <a:rPr lang="en-US" sz="1000" spc="-10">
                <a:solidFill>
                  <a:srgbClr val="1F2A2F"/>
                </a:solidFill>
                <a:latin typeface="Arial" panose="020B0604020202020204" pitchFamily="34" charset="0"/>
                <a:cs typeface="Arial" panose="020B0604020202020204" pitchFamily="34" charset="0"/>
              </a:rPr>
              <a:t>B</a:t>
            </a:r>
            <a:r>
              <a:rPr lang="en-US" sz="1000" spc="-10">
                <a:solidFill>
                  <a:srgbClr val="1F2A2F"/>
                </a:solidFill>
                <a:latin typeface="Arial"/>
                <a:cs typeface="Arial"/>
              </a:rPr>
              <a:t>ackground in project management, clinical systems, or business change</a:t>
            </a:r>
            <a:endParaRPr lang="en-US" sz="1000">
              <a:solidFill>
                <a:srgbClr val="000000"/>
              </a:solidFill>
              <a:latin typeface="Arial"/>
              <a:cs typeface="Arial"/>
            </a:endParaRPr>
          </a:p>
          <a:p>
            <a:pPr marL="342900" indent="-342900" algn="l"/>
            <a:r>
              <a:rPr lang="en-US" sz="1000" spc="-10">
                <a:solidFill>
                  <a:srgbClr val="1F2A2F"/>
                </a:solidFill>
                <a:latin typeface="Arial"/>
                <a:cs typeface="Arial"/>
              </a:rPr>
              <a:t>Often combined with PRINCE2 / Agile</a:t>
            </a:r>
            <a:endParaRPr lang="en-US" sz="1000">
              <a:solidFill>
                <a:srgbClr val="000000"/>
              </a:solidFill>
              <a:latin typeface="Arial"/>
              <a:cs typeface="Arial"/>
            </a:endParaRPr>
          </a:p>
          <a:p>
            <a:pPr marL="342900" indent="-342900" algn="l"/>
            <a:r>
              <a:rPr lang="en-US" sz="1000" spc="-10">
                <a:solidFill>
                  <a:srgbClr val="1F2A2F"/>
                </a:solidFill>
                <a:latin typeface="Arial"/>
                <a:cs typeface="Arial"/>
              </a:rPr>
              <a:t>or Lean Six Sigma qualifications.</a:t>
            </a:r>
            <a:endParaRPr lang="en-US" sz="1000">
              <a:solidFill>
                <a:srgbClr val="000000"/>
              </a:solidFill>
              <a:latin typeface="Arial"/>
              <a:cs typeface="Arial"/>
            </a:endParaRPr>
          </a:p>
          <a:p>
            <a:pPr marL="12700" marR="5080" algn="ctr">
              <a:spcBef>
                <a:spcPts val="105"/>
              </a:spcBef>
            </a:pPr>
            <a:endParaRPr lang="en-US" sz="1400" spc="-10">
              <a:solidFill>
                <a:srgbClr val="1F2A2F"/>
              </a:solidFill>
            </a:endParaRPr>
          </a:p>
        </p:txBody>
      </p:sp>
      <p:sp>
        <p:nvSpPr>
          <p:cNvPr id="37" name="object 37"/>
          <p:cNvSpPr txBox="1"/>
          <p:nvPr/>
        </p:nvSpPr>
        <p:spPr>
          <a:xfrm>
            <a:off x="7458814" y="2568449"/>
            <a:ext cx="1947115" cy="1270220"/>
          </a:xfrm>
          <a:prstGeom prst="rect">
            <a:avLst/>
          </a:prstGeom>
        </p:spPr>
        <p:txBody>
          <a:bodyPr vert="horz" wrap="square" lIns="0" tIns="13335" rIns="0" bIns="0" rtlCol="0" anchor="t">
            <a:spAutoFit/>
          </a:bodyPr>
          <a:lstStyle/>
          <a:p>
            <a:pPr marL="12700" marR="5080" algn="l">
              <a:spcBef>
                <a:spcPts val="105"/>
              </a:spcBef>
            </a:pPr>
            <a:r>
              <a:rPr lang="en-GB" sz="1000" dirty="0">
                <a:solidFill>
                  <a:schemeClr val="tx1"/>
                </a:solidFill>
                <a:latin typeface="Arial"/>
                <a:cs typeface="Arial"/>
              </a:rPr>
              <a:t>Should</a:t>
            </a:r>
            <a:r>
              <a:rPr lang="en-GB" sz="1000" spc="-35" dirty="0">
                <a:solidFill>
                  <a:schemeClr val="tx1"/>
                </a:solidFill>
                <a:latin typeface="Arial"/>
                <a:cs typeface="Arial"/>
              </a:rPr>
              <a:t> </a:t>
            </a:r>
            <a:r>
              <a:rPr lang="en-GB" sz="1000" dirty="0">
                <a:solidFill>
                  <a:schemeClr val="tx1"/>
                </a:solidFill>
                <a:latin typeface="Arial"/>
                <a:cs typeface="Arial"/>
              </a:rPr>
              <a:t>have</a:t>
            </a:r>
            <a:r>
              <a:rPr lang="en-GB" sz="1000" spc="-20" dirty="0">
                <a:solidFill>
                  <a:schemeClr val="tx1"/>
                </a:solidFill>
                <a:latin typeface="Arial"/>
                <a:cs typeface="Arial"/>
              </a:rPr>
              <a:t> </a:t>
            </a:r>
            <a:r>
              <a:rPr lang="en-GB" sz="1000" dirty="0">
                <a:solidFill>
                  <a:schemeClr val="tx1"/>
                </a:solidFill>
                <a:latin typeface="Arial"/>
                <a:cs typeface="Arial"/>
              </a:rPr>
              <a:t>access</a:t>
            </a:r>
            <a:r>
              <a:rPr lang="en-GB" sz="1000" spc="-50" dirty="0">
                <a:solidFill>
                  <a:schemeClr val="tx1"/>
                </a:solidFill>
                <a:latin typeface="Arial"/>
                <a:cs typeface="Arial"/>
              </a:rPr>
              <a:t> </a:t>
            </a:r>
            <a:r>
              <a:rPr lang="en-GB" sz="1000" dirty="0">
                <a:solidFill>
                  <a:schemeClr val="tx1"/>
                </a:solidFill>
                <a:latin typeface="Arial"/>
                <a:cs typeface="Arial"/>
              </a:rPr>
              <a:t>to</a:t>
            </a:r>
            <a:r>
              <a:rPr lang="en-GB" sz="1000" spc="-30" dirty="0">
                <a:solidFill>
                  <a:schemeClr val="tx1"/>
                </a:solidFill>
                <a:latin typeface="Arial"/>
                <a:cs typeface="Arial"/>
              </a:rPr>
              <a:t> </a:t>
            </a:r>
            <a:r>
              <a:rPr lang="en-GB" sz="1000" spc="-10" dirty="0">
                <a:solidFill>
                  <a:schemeClr val="tx1"/>
                </a:solidFill>
                <a:latin typeface="Arial"/>
                <a:cs typeface="Arial"/>
              </a:rPr>
              <a:t>monthly </a:t>
            </a:r>
            <a:r>
              <a:rPr lang="en-GB" sz="1000" dirty="0">
                <a:solidFill>
                  <a:schemeClr val="tx1"/>
                </a:solidFill>
                <a:latin typeface="Arial"/>
                <a:cs typeface="Arial"/>
              </a:rPr>
              <a:t>supervision</a:t>
            </a:r>
            <a:r>
              <a:rPr lang="en-GB" sz="1000" spc="-60" dirty="0">
                <a:solidFill>
                  <a:schemeClr val="tx1"/>
                </a:solidFill>
                <a:latin typeface="Arial"/>
                <a:cs typeface="Arial"/>
              </a:rPr>
              <a:t> </a:t>
            </a:r>
            <a:r>
              <a:rPr lang="en-GB" sz="1000" dirty="0">
                <a:solidFill>
                  <a:schemeClr val="tx1"/>
                </a:solidFill>
                <a:latin typeface="Arial"/>
                <a:cs typeface="Arial"/>
              </a:rPr>
              <a:t>from</a:t>
            </a:r>
            <a:r>
              <a:rPr lang="en-GB" sz="1000" spc="-60" dirty="0">
                <a:solidFill>
                  <a:schemeClr val="tx1"/>
                </a:solidFill>
                <a:latin typeface="Arial"/>
                <a:cs typeface="Arial"/>
              </a:rPr>
              <a:t> </a:t>
            </a:r>
            <a:r>
              <a:rPr lang="en-GB" sz="1000" dirty="0">
                <a:solidFill>
                  <a:schemeClr val="tx1"/>
                </a:solidFill>
                <a:latin typeface="Arial"/>
                <a:cs typeface="Arial"/>
              </a:rPr>
              <a:t>a</a:t>
            </a:r>
            <a:r>
              <a:rPr lang="en-GB" sz="1000" spc="-30" dirty="0">
                <a:solidFill>
                  <a:schemeClr val="tx1"/>
                </a:solidFill>
                <a:latin typeface="Arial"/>
                <a:cs typeface="Arial"/>
              </a:rPr>
              <a:t> line manager</a:t>
            </a:r>
            <a:r>
              <a:rPr lang="en-GB" sz="1000" spc="-10" dirty="0">
                <a:solidFill>
                  <a:schemeClr val="tx1"/>
                </a:solidFill>
                <a:latin typeface="Arial"/>
                <a:cs typeface="Arial"/>
              </a:rPr>
              <a:t>.</a:t>
            </a:r>
            <a:r>
              <a:rPr lang="en-GB" sz="1000" spc="-60" dirty="0">
                <a:solidFill>
                  <a:schemeClr val="tx1"/>
                </a:solidFill>
                <a:latin typeface="Arial"/>
                <a:cs typeface="Arial"/>
              </a:rPr>
              <a:t> </a:t>
            </a:r>
            <a:r>
              <a:rPr lang="en-GB" sz="1000" dirty="0">
                <a:solidFill>
                  <a:schemeClr val="tx1"/>
                </a:solidFill>
                <a:latin typeface="Arial"/>
                <a:cs typeface="Arial"/>
              </a:rPr>
              <a:t>Should</a:t>
            </a:r>
            <a:r>
              <a:rPr lang="en-GB" sz="1000" spc="-25" dirty="0">
                <a:solidFill>
                  <a:schemeClr val="tx1"/>
                </a:solidFill>
                <a:latin typeface="Arial"/>
                <a:cs typeface="Arial"/>
              </a:rPr>
              <a:t> </a:t>
            </a:r>
            <a:r>
              <a:rPr lang="en-GB" sz="1000" dirty="0">
                <a:solidFill>
                  <a:schemeClr val="tx1"/>
                </a:solidFill>
                <a:latin typeface="Arial"/>
                <a:cs typeface="Arial"/>
              </a:rPr>
              <a:t>also</a:t>
            </a:r>
            <a:r>
              <a:rPr lang="en-GB" sz="1000" spc="-25" dirty="0">
                <a:solidFill>
                  <a:schemeClr val="tx1"/>
                </a:solidFill>
                <a:latin typeface="Arial"/>
                <a:cs typeface="Arial"/>
              </a:rPr>
              <a:t> </a:t>
            </a:r>
            <a:r>
              <a:rPr lang="en-GB" sz="1000" dirty="0">
                <a:solidFill>
                  <a:schemeClr val="tx1"/>
                </a:solidFill>
                <a:latin typeface="Arial"/>
                <a:cs typeface="Arial"/>
              </a:rPr>
              <a:t>have</a:t>
            </a:r>
            <a:r>
              <a:rPr lang="en-GB" sz="1000" spc="-20" dirty="0">
                <a:solidFill>
                  <a:schemeClr val="tx1"/>
                </a:solidFill>
                <a:latin typeface="Arial"/>
                <a:cs typeface="Arial"/>
              </a:rPr>
              <a:t> </a:t>
            </a:r>
            <a:r>
              <a:rPr lang="en-GB" sz="1000" spc="-25" dirty="0">
                <a:solidFill>
                  <a:schemeClr val="tx1"/>
                </a:solidFill>
                <a:latin typeface="Arial"/>
                <a:cs typeface="Arial"/>
              </a:rPr>
              <a:t>an </a:t>
            </a:r>
            <a:r>
              <a:rPr lang="en-GB" sz="1000" dirty="0">
                <a:solidFill>
                  <a:schemeClr val="tx1"/>
                </a:solidFill>
                <a:latin typeface="Arial"/>
                <a:cs typeface="Arial"/>
              </a:rPr>
              <a:t>appropriate</a:t>
            </a:r>
            <a:r>
              <a:rPr lang="en-GB" sz="1000" spc="-65" dirty="0">
                <a:solidFill>
                  <a:schemeClr val="tx1"/>
                </a:solidFill>
                <a:latin typeface="Arial"/>
                <a:cs typeface="Arial"/>
              </a:rPr>
              <a:t> </a:t>
            </a:r>
            <a:r>
              <a:rPr lang="en-GB" sz="1000" dirty="0">
                <a:solidFill>
                  <a:schemeClr val="tx1"/>
                </a:solidFill>
                <a:latin typeface="Arial"/>
                <a:cs typeface="Arial"/>
              </a:rPr>
              <a:t>named</a:t>
            </a:r>
            <a:r>
              <a:rPr lang="en-GB" sz="1000" spc="-45" dirty="0">
                <a:solidFill>
                  <a:schemeClr val="tx1"/>
                </a:solidFill>
                <a:latin typeface="Arial"/>
                <a:cs typeface="Arial"/>
              </a:rPr>
              <a:t> </a:t>
            </a:r>
            <a:r>
              <a:rPr lang="en-GB" sz="1000" dirty="0">
                <a:solidFill>
                  <a:schemeClr val="tx1"/>
                </a:solidFill>
                <a:latin typeface="Arial"/>
                <a:cs typeface="Arial"/>
              </a:rPr>
              <a:t>individual</a:t>
            </a:r>
            <a:r>
              <a:rPr lang="en-GB" sz="1000" spc="-30" dirty="0">
                <a:solidFill>
                  <a:schemeClr val="tx1"/>
                </a:solidFill>
                <a:latin typeface="Arial"/>
                <a:cs typeface="Arial"/>
              </a:rPr>
              <a:t> </a:t>
            </a:r>
            <a:r>
              <a:rPr lang="en-GB" sz="1000" dirty="0">
                <a:solidFill>
                  <a:schemeClr val="tx1"/>
                </a:solidFill>
                <a:latin typeface="Arial"/>
                <a:cs typeface="Arial"/>
              </a:rPr>
              <a:t>in</a:t>
            </a:r>
            <a:r>
              <a:rPr lang="en-GB" sz="1000" spc="-25" dirty="0">
                <a:solidFill>
                  <a:schemeClr val="tx1"/>
                </a:solidFill>
                <a:latin typeface="Arial"/>
                <a:cs typeface="Arial"/>
              </a:rPr>
              <a:t> the </a:t>
            </a:r>
            <a:r>
              <a:rPr lang="en-GB" sz="1000" dirty="0">
                <a:solidFill>
                  <a:schemeClr val="tx1"/>
                </a:solidFill>
                <a:latin typeface="Arial"/>
                <a:cs typeface="Arial"/>
              </a:rPr>
              <a:t>PCN</a:t>
            </a:r>
            <a:r>
              <a:rPr lang="en-GB" sz="1000" spc="-25" dirty="0">
                <a:solidFill>
                  <a:schemeClr val="tx1"/>
                </a:solidFill>
                <a:latin typeface="Arial"/>
                <a:cs typeface="Arial"/>
              </a:rPr>
              <a:t> </a:t>
            </a:r>
            <a:r>
              <a:rPr lang="en-GB" sz="1000" dirty="0">
                <a:solidFill>
                  <a:schemeClr val="tx1"/>
                </a:solidFill>
                <a:latin typeface="Arial"/>
                <a:cs typeface="Arial"/>
              </a:rPr>
              <a:t>to</a:t>
            </a:r>
            <a:r>
              <a:rPr lang="en-GB" sz="1000" spc="-40" dirty="0">
                <a:solidFill>
                  <a:schemeClr val="tx1"/>
                </a:solidFill>
                <a:latin typeface="Arial"/>
                <a:cs typeface="Arial"/>
              </a:rPr>
              <a:t> </a:t>
            </a:r>
            <a:r>
              <a:rPr lang="en-GB" sz="1000" dirty="0">
                <a:solidFill>
                  <a:schemeClr val="tx1"/>
                </a:solidFill>
                <a:latin typeface="Arial"/>
                <a:cs typeface="Arial"/>
              </a:rPr>
              <a:t>provide</a:t>
            </a:r>
            <a:r>
              <a:rPr lang="en-GB" sz="1000" spc="-25" dirty="0">
                <a:solidFill>
                  <a:schemeClr val="tx1"/>
                </a:solidFill>
                <a:latin typeface="Arial"/>
                <a:cs typeface="Arial"/>
              </a:rPr>
              <a:t> </a:t>
            </a:r>
            <a:r>
              <a:rPr lang="en-GB" sz="1000" dirty="0">
                <a:solidFill>
                  <a:schemeClr val="tx1"/>
                </a:solidFill>
                <a:latin typeface="Arial"/>
                <a:cs typeface="Arial"/>
              </a:rPr>
              <a:t>general</a:t>
            </a:r>
            <a:r>
              <a:rPr lang="en-GB" sz="1000" spc="-55" dirty="0">
                <a:solidFill>
                  <a:schemeClr val="tx1"/>
                </a:solidFill>
                <a:latin typeface="Arial"/>
                <a:cs typeface="Arial"/>
              </a:rPr>
              <a:t> </a:t>
            </a:r>
            <a:r>
              <a:rPr lang="en-GB" sz="1000" dirty="0">
                <a:solidFill>
                  <a:schemeClr val="tx1"/>
                </a:solidFill>
                <a:latin typeface="Arial"/>
                <a:cs typeface="Arial"/>
              </a:rPr>
              <a:t>advice</a:t>
            </a:r>
            <a:r>
              <a:rPr lang="en-GB" sz="1000" spc="-35" dirty="0">
                <a:solidFill>
                  <a:schemeClr val="tx1"/>
                </a:solidFill>
                <a:latin typeface="Arial"/>
                <a:cs typeface="Arial"/>
              </a:rPr>
              <a:t> </a:t>
            </a:r>
            <a:r>
              <a:rPr lang="en-GB" sz="1000" spc="-25" dirty="0">
                <a:solidFill>
                  <a:schemeClr val="tx1"/>
                </a:solidFill>
                <a:latin typeface="Arial"/>
                <a:cs typeface="Arial"/>
              </a:rPr>
              <a:t>and </a:t>
            </a:r>
            <a:r>
              <a:rPr lang="en-GB" sz="1000" dirty="0">
                <a:solidFill>
                  <a:schemeClr val="tx1"/>
                </a:solidFill>
                <a:latin typeface="Arial"/>
                <a:cs typeface="Arial"/>
              </a:rPr>
              <a:t>support</a:t>
            </a:r>
            <a:r>
              <a:rPr lang="en-GB" sz="1000" spc="-35" dirty="0">
                <a:solidFill>
                  <a:schemeClr val="tx1"/>
                </a:solidFill>
                <a:latin typeface="Arial"/>
                <a:cs typeface="Arial"/>
              </a:rPr>
              <a:t> </a:t>
            </a:r>
            <a:r>
              <a:rPr lang="en-GB" sz="1000" dirty="0">
                <a:solidFill>
                  <a:schemeClr val="tx1"/>
                </a:solidFill>
                <a:latin typeface="Arial"/>
                <a:cs typeface="Arial"/>
              </a:rPr>
              <a:t>on</a:t>
            </a:r>
            <a:r>
              <a:rPr lang="en-GB" sz="1000" spc="-15" dirty="0">
                <a:solidFill>
                  <a:schemeClr val="tx1"/>
                </a:solidFill>
                <a:latin typeface="Arial"/>
                <a:cs typeface="Arial"/>
              </a:rPr>
              <a:t> </a:t>
            </a:r>
            <a:r>
              <a:rPr lang="en-GB" sz="1000" dirty="0">
                <a:solidFill>
                  <a:schemeClr val="tx1"/>
                </a:solidFill>
                <a:latin typeface="Arial"/>
                <a:cs typeface="Arial"/>
              </a:rPr>
              <a:t>a</a:t>
            </a:r>
            <a:r>
              <a:rPr lang="en-GB" sz="1000" spc="-5" dirty="0">
                <a:solidFill>
                  <a:schemeClr val="tx1"/>
                </a:solidFill>
                <a:latin typeface="Arial"/>
                <a:cs typeface="Arial"/>
              </a:rPr>
              <a:t> </a:t>
            </a:r>
            <a:r>
              <a:rPr lang="en-GB" sz="1000" spc="-10" dirty="0">
                <a:solidFill>
                  <a:schemeClr val="tx1"/>
                </a:solidFill>
                <a:latin typeface="Arial"/>
                <a:cs typeface="Arial"/>
              </a:rPr>
              <a:t>day-</a:t>
            </a:r>
            <a:r>
              <a:rPr lang="en-GB" sz="1000" dirty="0">
                <a:solidFill>
                  <a:schemeClr val="tx1"/>
                </a:solidFill>
                <a:latin typeface="Arial"/>
                <a:cs typeface="Arial"/>
              </a:rPr>
              <a:t>to-day</a:t>
            </a:r>
            <a:r>
              <a:rPr lang="en-GB" sz="1000" spc="-35" dirty="0">
                <a:solidFill>
                  <a:schemeClr val="tx1"/>
                </a:solidFill>
                <a:latin typeface="Arial"/>
                <a:cs typeface="Arial"/>
              </a:rPr>
              <a:t> </a:t>
            </a:r>
            <a:r>
              <a:rPr lang="en-GB" sz="1000" spc="-10" dirty="0">
                <a:solidFill>
                  <a:schemeClr val="tx1"/>
                </a:solidFill>
                <a:latin typeface="Arial"/>
                <a:cs typeface="Arial"/>
              </a:rPr>
              <a:t>basis.</a:t>
            </a:r>
            <a:endParaRPr lang="en-GB" sz="1000" dirty="0">
              <a:solidFill>
                <a:schemeClr val="tx1"/>
              </a:solidFill>
              <a:latin typeface="Arial"/>
              <a:cs typeface="Arial"/>
            </a:endParaRPr>
          </a:p>
          <a:p>
            <a:pPr marL="12700" marR="5080" algn="l">
              <a:spcBef>
                <a:spcPts val="105"/>
              </a:spcBef>
            </a:pPr>
            <a:endParaRPr lang="en-US" sz="1000" b="1" dirty="0">
              <a:solidFill>
                <a:srgbClr val="FFFFFF"/>
              </a:solidFill>
            </a:endParaRPr>
          </a:p>
          <a:p>
            <a:pPr marL="12700" marR="5080" algn="l">
              <a:lnSpc>
                <a:spcPct val="100000"/>
              </a:lnSpc>
              <a:spcBef>
                <a:spcPts val="105"/>
              </a:spcBef>
            </a:pPr>
            <a:endParaRPr lang="en-GB" sz="1000" dirty="0">
              <a:latin typeface="Arial"/>
              <a:cs typeface="Arial"/>
            </a:endParaRPr>
          </a:p>
        </p:txBody>
      </p:sp>
      <p:pic>
        <p:nvPicPr>
          <p:cNvPr id="39" name="Picture 38" descr="A logo with colorful people&#10;&#10;Description automatically generated">
            <a:extLst>
              <a:ext uri="{FF2B5EF4-FFF2-40B4-BE49-F238E27FC236}">
                <a16:creationId xmlns:a16="http://schemas.microsoft.com/office/drawing/2014/main" id="{D7215F90-4666-8D43-FEE0-A9E1A2CB053D}"/>
              </a:ext>
            </a:extLst>
          </p:cNvPr>
          <p:cNvPicPr>
            <a:picLocks noChangeAspect="1"/>
          </p:cNvPicPr>
          <p:nvPr/>
        </p:nvPicPr>
        <p:blipFill>
          <a:blip r:embed="rId4"/>
          <a:stretch>
            <a:fillRect/>
          </a:stretch>
        </p:blipFill>
        <p:spPr>
          <a:xfrm>
            <a:off x="0" y="0"/>
            <a:ext cx="2167230" cy="1111437"/>
          </a:xfrm>
          <a:prstGeom prst="rect">
            <a:avLst/>
          </a:prstGeom>
          <a:ln>
            <a:noFill/>
          </a:ln>
        </p:spPr>
      </p:pic>
      <p:sp>
        <p:nvSpPr>
          <p:cNvPr id="3" name="object 12">
            <a:extLst>
              <a:ext uri="{FF2B5EF4-FFF2-40B4-BE49-F238E27FC236}">
                <a16:creationId xmlns:a16="http://schemas.microsoft.com/office/drawing/2014/main" id="{0F6CB5DA-2197-5E2C-E644-ECF3D17DBF94}"/>
              </a:ext>
            </a:extLst>
          </p:cNvPr>
          <p:cNvSpPr txBox="1"/>
          <p:nvPr/>
        </p:nvSpPr>
        <p:spPr>
          <a:xfrm>
            <a:off x="2823228" y="2019668"/>
            <a:ext cx="1523365" cy="453390"/>
          </a:xfrm>
          <a:prstGeom prst="rect">
            <a:avLst/>
          </a:prstGeom>
        </p:spPr>
        <p:txBody>
          <a:bodyPr vert="horz" wrap="square" lIns="0" tIns="13335" rIns="0" bIns="0" rtlCol="0">
            <a:spAutoFit/>
          </a:bodyPr>
          <a:lstStyle/>
          <a:p>
            <a:pPr marL="96520">
              <a:lnSpc>
                <a:spcPct val="100000"/>
              </a:lnSpc>
              <a:spcBef>
                <a:spcPts val="105"/>
              </a:spcBef>
            </a:pPr>
            <a:r>
              <a:rPr sz="1400">
                <a:solidFill>
                  <a:srgbClr val="202C3A"/>
                </a:solidFill>
                <a:latin typeface="Arial Black"/>
                <a:cs typeface="Arial Black"/>
              </a:rPr>
              <a:t>Key</a:t>
            </a:r>
            <a:r>
              <a:rPr sz="1400" spc="-45">
                <a:solidFill>
                  <a:srgbClr val="202C3A"/>
                </a:solidFill>
                <a:latin typeface="Arial Black"/>
                <a:cs typeface="Arial Black"/>
              </a:rPr>
              <a:t> </a:t>
            </a:r>
            <a:r>
              <a:rPr sz="1400">
                <a:solidFill>
                  <a:srgbClr val="202C3A"/>
                </a:solidFill>
                <a:latin typeface="Arial Black"/>
                <a:cs typeface="Arial Black"/>
              </a:rPr>
              <a:t>roles</a:t>
            </a:r>
            <a:r>
              <a:rPr sz="1400" spc="-40">
                <a:solidFill>
                  <a:srgbClr val="202C3A"/>
                </a:solidFill>
                <a:latin typeface="Arial Black"/>
                <a:cs typeface="Arial Black"/>
              </a:rPr>
              <a:t> </a:t>
            </a:r>
            <a:r>
              <a:rPr sz="1400" spc="-25">
                <a:solidFill>
                  <a:srgbClr val="202C3A"/>
                </a:solidFill>
                <a:latin typeface="Arial Black"/>
                <a:cs typeface="Arial Black"/>
              </a:rPr>
              <a:t>and</a:t>
            </a:r>
            <a:endParaRPr sz="1400">
              <a:latin typeface="Arial Black"/>
              <a:cs typeface="Arial Black"/>
            </a:endParaRPr>
          </a:p>
          <a:p>
            <a:pPr marL="12700">
              <a:lnSpc>
                <a:spcPct val="100000"/>
              </a:lnSpc>
            </a:pPr>
            <a:r>
              <a:rPr sz="1400" spc="-10">
                <a:solidFill>
                  <a:srgbClr val="202C3A"/>
                </a:solidFill>
                <a:latin typeface="Arial Black"/>
                <a:cs typeface="Arial Black"/>
              </a:rPr>
              <a:t>responsibilities</a:t>
            </a:r>
            <a:endParaRPr sz="1400">
              <a:latin typeface="Arial Black"/>
              <a:cs typeface="Arial Black"/>
            </a:endParaRPr>
          </a:p>
        </p:txBody>
      </p:sp>
      <p:sp>
        <p:nvSpPr>
          <p:cNvPr id="16" name="object 4">
            <a:extLst>
              <a:ext uri="{FF2B5EF4-FFF2-40B4-BE49-F238E27FC236}">
                <a16:creationId xmlns:a16="http://schemas.microsoft.com/office/drawing/2014/main" id="{2D95B360-3F3E-DE51-19F3-5191E50A7325}"/>
              </a:ext>
            </a:extLst>
          </p:cNvPr>
          <p:cNvSpPr txBox="1"/>
          <p:nvPr/>
        </p:nvSpPr>
        <p:spPr>
          <a:xfrm>
            <a:off x="5485212" y="1955402"/>
            <a:ext cx="1294130" cy="453390"/>
          </a:xfrm>
          <a:prstGeom prst="rect">
            <a:avLst/>
          </a:prstGeom>
        </p:spPr>
        <p:txBody>
          <a:bodyPr vert="horz" wrap="square" lIns="0" tIns="13335" rIns="0" bIns="0" rtlCol="0">
            <a:spAutoFit/>
          </a:bodyPr>
          <a:lstStyle>
            <a:defPPr>
              <a:defRPr kern="0"/>
            </a:defP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40" name="object 5">
            <a:extLst>
              <a:ext uri="{FF2B5EF4-FFF2-40B4-BE49-F238E27FC236}">
                <a16:creationId xmlns:a16="http://schemas.microsoft.com/office/drawing/2014/main" id="{605CB8DA-89B3-EEEB-FF11-C4F97A5EB8C9}"/>
              </a:ext>
            </a:extLst>
          </p:cNvPr>
          <p:cNvSpPr txBox="1"/>
          <p:nvPr/>
        </p:nvSpPr>
        <p:spPr>
          <a:xfrm>
            <a:off x="7643498" y="2019668"/>
            <a:ext cx="2120900" cy="444352"/>
          </a:xfrm>
          <a:prstGeom prst="rect">
            <a:avLst/>
          </a:prstGeom>
        </p:spPr>
        <p:txBody>
          <a:bodyPr vert="horz" wrap="square" lIns="0" tIns="13335" rIns="0" bIns="0" rtlCol="0">
            <a:spAutoFit/>
          </a:bodyPr>
          <a:lstStyle>
            <a:defPPr>
              <a:defRPr kern="0"/>
            </a:defPPr>
          </a:lstStyle>
          <a:p>
            <a:pPr marL="12700" marR="5080" indent="-1270" algn="ctr">
              <a:lnSpc>
                <a:spcPct val="100000"/>
              </a:lnSpc>
              <a:spcBef>
                <a:spcPts val="105"/>
              </a:spcBef>
            </a:pPr>
            <a:r>
              <a:rPr lang="en-GB" sz="1400" spc="-10">
                <a:solidFill>
                  <a:srgbClr val="202C3A"/>
                </a:solidFill>
                <a:latin typeface="Arial Black"/>
                <a:cs typeface="Arial Black"/>
              </a:rPr>
              <a:t>S</a:t>
            </a:r>
            <a:r>
              <a:rPr sz="1400" spc="-10" err="1">
                <a:solidFill>
                  <a:srgbClr val="202C3A"/>
                </a:solidFill>
                <a:latin typeface="Arial Black"/>
                <a:cs typeface="Arial Black"/>
              </a:rPr>
              <a:t>upervision</a:t>
            </a:r>
            <a:r>
              <a:rPr sz="1400" spc="-10">
                <a:solidFill>
                  <a:srgbClr val="202C3A"/>
                </a:solidFill>
                <a:latin typeface="Arial Black"/>
                <a:cs typeface="Arial Black"/>
              </a:rPr>
              <a:t> requirements</a:t>
            </a:r>
            <a:endParaRPr sz="1400">
              <a:latin typeface="Arial Black"/>
              <a:cs typeface="Arial Black"/>
            </a:endParaRPr>
          </a:p>
        </p:txBody>
      </p:sp>
      <p:sp>
        <p:nvSpPr>
          <p:cNvPr id="42" name="object 6">
            <a:extLst>
              <a:ext uri="{FF2B5EF4-FFF2-40B4-BE49-F238E27FC236}">
                <a16:creationId xmlns:a16="http://schemas.microsoft.com/office/drawing/2014/main" id="{428A6424-9E70-82D7-3628-81E42024A388}"/>
              </a:ext>
            </a:extLst>
          </p:cNvPr>
          <p:cNvSpPr txBox="1"/>
          <p:nvPr/>
        </p:nvSpPr>
        <p:spPr>
          <a:xfrm>
            <a:off x="9787574" y="2124097"/>
            <a:ext cx="1881136" cy="444352"/>
          </a:xfrm>
          <a:prstGeom prst="rect">
            <a:avLst/>
          </a:prstGeom>
        </p:spPr>
        <p:txBody>
          <a:bodyPr vert="horz" wrap="square" lIns="0" tIns="13335" rIns="0" bIns="0" rtlCol="0" anchor="t">
            <a:spAutoFit/>
          </a:bodyPr>
          <a:lstStyle>
            <a:defPPr>
              <a:defRPr kern="0"/>
            </a:defPPr>
          </a:lstStyle>
          <a:p>
            <a:pPr marL="12700" marR="5080" indent="-3810" algn="ctr">
              <a:spcBef>
                <a:spcPts val="105"/>
              </a:spcBef>
            </a:pPr>
            <a:r>
              <a:rPr lang="en-GB" sz="1400">
                <a:solidFill>
                  <a:srgbClr val="202C3A"/>
                </a:solidFill>
                <a:latin typeface="Arial Black"/>
              </a:rPr>
              <a:t>Key roles &amp; responsibilities</a:t>
            </a:r>
            <a:endParaRPr/>
          </a:p>
        </p:txBody>
      </p:sp>
      <p:pic>
        <p:nvPicPr>
          <p:cNvPr id="44" name="object 8" descr="A purple book with black lines&#10;&#10;AI-generated content may be incorrect.">
            <a:extLst>
              <a:ext uri="{FF2B5EF4-FFF2-40B4-BE49-F238E27FC236}">
                <a16:creationId xmlns:a16="http://schemas.microsoft.com/office/drawing/2014/main" id="{EF99DA28-8532-7D76-43DF-9FF232979981}"/>
              </a:ext>
            </a:extLst>
          </p:cNvPr>
          <p:cNvPicPr/>
          <p:nvPr/>
        </p:nvPicPr>
        <p:blipFill>
          <a:blip r:embed="rId5" cstate="print"/>
          <a:stretch>
            <a:fillRect/>
          </a:stretch>
        </p:blipFill>
        <p:spPr>
          <a:xfrm>
            <a:off x="5643449" y="1232088"/>
            <a:ext cx="722376" cy="720851"/>
          </a:xfrm>
          <a:prstGeom prst="rect">
            <a:avLst/>
          </a:prstGeom>
        </p:spPr>
      </p:pic>
      <p:pic>
        <p:nvPicPr>
          <p:cNvPr id="46" name="object 9" descr="A purple certificate with a flower and a ribbon&#10;&#10;AI-generated content may be incorrect.">
            <a:extLst>
              <a:ext uri="{FF2B5EF4-FFF2-40B4-BE49-F238E27FC236}">
                <a16:creationId xmlns:a16="http://schemas.microsoft.com/office/drawing/2014/main" id="{8FC016FB-4607-D973-5498-D586242338D2}"/>
              </a:ext>
            </a:extLst>
          </p:cNvPr>
          <p:cNvPicPr/>
          <p:nvPr/>
        </p:nvPicPr>
        <p:blipFill>
          <a:blip r:embed="rId6" cstate="print"/>
          <a:stretch>
            <a:fillRect/>
          </a:stretch>
        </p:blipFill>
        <p:spPr>
          <a:xfrm>
            <a:off x="3046832" y="1195953"/>
            <a:ext cx="720851" cy="719327"/>
          </a:xfrm>
          <a:prstGeom prst="rect">
            <a:avLst/>
          </a:prstGeom>
        </p:spPr>
      </p:pic>
      <p:pic>
        <p:nvPicPr>
          <p:cNvPr id="48" name="object 10" descr="A pink scale on a black background&#10;&#10;AI-generated content may be incorrect.">
            <a:extLst>
              <a:ext uri="{FF2B5EF4-FFF2-40B4-BE49-F238E27FC236}">
                <a16:creationId xmlns:a16="http://schemas.microsoft.com/office/drawing/2014/main" id="{F0722790-1E19-BF0E-75DB-DDF508C592F3}"/>
              </a:ext>
            </a:extLst>
          </p:cNvPr>
          <p:cNvPicPr/>
          <p:nvPr/>
        </p:nvPicPr>
        <p:blipFill>
          <a:blip r:embed="rId7" cstate="print"/>
          <a:stretch>
            <a:fillRect/>
          </a:stretch>
        </p:blipFill>
        <p:spPr>
          <a:xfrm>
            <a:off x="10222430" y="1321771"/>
            <a:ext cx="722376" cy="720851"/>
          </a:xfrm>
          <a:prstGeom prst="rect">
            <a:avLst/>
          </a:prstGeom>
        </p:spPr>
      </p:pic>
      <p:pic>
        <p:nvPicPr>
          <p:cNvPr id="50" name="object 11" descr="A purple icon with a check mark&#10;&#10;AI-generated content may be incorrect.">
            <a:extLst>
              <a:ext uri="{FF2B5EF4-FFF2-40B4-BE49-F238E27FC236}">
                <a16:creationId xmlns:a16="http://schemas.microsoft.com/office/drawing/2014/main" id="{668AA1EA-F227-D124-DDCC-7AF0CD8F17A0}"/>
              </a:ext>
            </a:extLst>
          </p:cNvPr>
          <p:cNvPicPr/>
          <p:nvPr/>
        </p:nvPicPr>
        <p:blipFill>
          <a:blip r:embed="rId8" cstate="print"/>
          <a:stretch>
            <a:fillRect/>
          </a:stretch>
        </p:blipFill>
        <p:spPr>
          <a:xfrm>
            <a:off x="8401627" y="1232088"/>
            <a:ext cx="720851" cy="720851"/>
          </a:xfrm>
          <a:prstGeom prst="rect">
            <a:avLst/>
          </a:prstGeom>
        </p:spPr>
      </p:pic>
      <p:sp>
        <p:nvSpPr>
          <p:cNvPr id="52" name="TextBox 51">
            <a:extLst>
              <a:ext uri="{FF2B5EF4-FFF2-40B4-BE49-F238E27FC236}">
                <a16:creationId xmlns:a16="http://schemas.microsoft.com/office/drawing/2014/main" id="{218BCAF9-14E3-256D-8033-BA480D65576C}"/>
              </a:ext>
            </a:extLst>
          </p:cNvPr>
          <p:cNvSpPr txBox="1"/>
          <p:nvPr/>
        </p:nvSpPr>
        <p:spPr>
          <a:xfrm>
            <a:off x="4844614" y="2534647"/>
            <a:ext cx="2403514"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latin typeface="Arial"/>
                <a:cs typeface="Arial"/>
              </a:rPr>
              <a:t>Digital Academy Courses, NHS Transformation Directorate resources</a:t>
            </a:r>
            <a:endParaRPr lang="en-US" sz="1000">
              <a:latin typeface="Arial"/>
              <a:cs typeface="Arial"/>
              <a:hlinkClick r:id="" action="ppaction://noaction">
                <a:extLst>
                  <a:ext uri="{A12FA001-AC4F-418D-AE19-62706E023703}">
                    <ahyp:hlinkClr xmlns:ahyp="http://schemas.microsoft.com/office/drawing/2018/hyperlinkcolor" val="tx"/>
                  </a:ext>
                </a:extLst>
              </a:hlinkClick>
            </a:endParaRPr>
          </a:p>
          <a:p>
            <a:pPr algn="l"/>
            <a:r>
              <a:rPr lang="en-US" sz="1000">
                <a:solidFill>
                  <a:srgbClr val="0000FF"/>
                </a:solidFill>
                <a:latin typeface="Arial"/>
                <a:cs typeface="Arial"/>
                <a:hlinkClick r:id="rId9">
                  <a:extLst>
                    <a:ext uri="{A12FA001-AC4F-418D-AE19-62706E023703}">
                      <ahyp:hlinkClr xmlns:ahyp="http://schemas.microsoft.com/office/drawing/2018/hyperlinkcolor" val="tx"/>
                    </a:ext>
                  </a:extLst>
                </a:hlinkClick>
              </a:rPr>
              <a:t>Home | NHS Digital Academy</a:t>
            </a:r>
            <a:endParaRPr lang="en-US" sz="1000">
              <a:solidFill>
                <a:srgbClr val="0000FF"/>
              </a:solidFill>
              <a:latin typeface="Arial"/>
              <a:cs typeface="Arial"/>
              <a:hlinkClick r:id="" action="ppaction://noaction">
                <a:extLst>
                  <a:ext uri="{A12FA001-AC4F-418D-AE19-62706E023703}">
                    <ahyp:hlinkClr xmlns:ahyp="http://schemas.microsoft.com/office/drawing/2018/hyperlinkcolor" val="tx"/>
                  </a:ext>
                </a:extLst>
              </a:hlinkClick>
            </a:endParaRPr>
          </a:p>
          <a:p>
            <a:pPr algn="l"/>
            <a:endParaRPr lang="en-US" sz="1000">
              <a:solidFill>
                <a:srgbClr val="0000FF"/>
              </a:solidFill>
              <a:latin typeface="Arial"/>
              <a:cs typeface="Arial"/>
            </a:endParaRPr>
          </a:p>
          <a:p>
            <a:pPr algn="l"/>
            <a:r>
              <a:rPr lang="en-US" sz="1000">
                <a:latin typeface="Arial"/>
                <a:cs typeface="Arial"/>
              </a:rPr>
              <a:t>Postgraduate Certificate / Diploma in Digital Health, Data Science or Health Informatics</a:t>
            </a:r>
          </a:p>
          <a:p>
            <a:pPr algn="l"/>
            <a:endParaRPr lang="en-US" sz="1000">
              <a:latin typeface="Arial"/>
              <a:cs typeface="Arial"/>
            </a:endParaRPr>
          </a:p>
          <a:p>
            <a:pPr algn="l"/>
            <a:r>
              <a:rPr lang="en-US" sz="1000">
                <a:latin typeface="Arial"/>
                <a:cs typeface="Arial"/>
              </a:rPr>
              <a:t>Universities offer NHS-funded or blended learning options:</a:t>
            </a:r>
            <a:endParaRPr lang="en-US"/>
          </a:p>
        </p:txBody>
      </p:sp>
      <p:sp>
        <p:nvSpPr>
          <p:cNvPr id="53" name="TextBox 52">
            <a:extLst>
              <a:ext uri="{FF2B5EF4-FFF2-40B4-BE49-F238E27FC236}">
                <a16:creationId xmlns:a16="http://schemas.microsoft.com/office/drawing/2014/main" id="{8DA5EACA-1CBC-68B6-DECA-4A6C9A4081B2}"/>
              </a:ext>
            </a:extLst>
          </p:cNvPr>
          <p:cNvSpPr txBox="1"/>
          <p:nvPr/>
        </p:nvSpPr>
        <p:spPr>
          <a:xfrm>
            <a:off x="4835229" y="4091244"/>
            <a:ext cx="2522863" cy="14135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lnSpc>
                <a:spcPts val="1275"/>
              </a:lnSpc>
            </a:pPr>
            <a:r>
              <a:rPr lang="en-US" sz="1000" b="1">
                <a:solidFill>
                  <a:srgbClr val="1F2A2F"/>
                </a:solidFill>
                <a:latin typeface="Arial"/>
                <a:cs typeface="Segoe UI"/>
              </a:rPr>
              <a:t>Project Officer / Change Facilitator</a:t>
            </a:r>
            <a:r>
              <a:rPr lang="en-US" sz="1000">
                <a:solidFill>
                  <a:srgbClr val="1F2A2F"/>
                </a:solidFill>
                <a:latin typeface="Arial"/>
                <a:cs typeface="Segoe UI"/>
              </a:rPr>
              <a:t> (Band 5–6)</a:t>
            </a:r>
            <a:r>
              <a:rPr lang="en-US" sz="1000">
                <a:latin typeface="Arial"/>
                <a:cs typeface="Segoe UI"/>
              </a:rPr>
              <a:t>​</a:t>
            </a:r>
          </a:p>
          <a:p>
            <a:pPr algn="l" rtl="0">
              <a:lnSpc>
                <a:spcPts val="1275"/>
              </a:lnSpc>
            </a:pPr>
            <a:r>
              <a:rPr lang="en-US" sz="1000" b="1">
                <a:solidFill>
                  <a:srgbClr val="1F2A2F"/>
                </a:solidFill>
                <a:latin typeface="Arial"/>
                <a:cs typeface="Segoe UI"/>
              </a:rPr>
              <a:t>Digital Transformation Lead / Programme Manager</a:t>
            </a:r>
            <a:r>
              <a:rPr lang="en-US" sz="1000">
                <a:solidFill>
                  <a:srgbClr val="1F2A2F"/>
                </a:solidFill>
                <a:latin typeface="Arial"/>
                <a:cs typeface="Segoe UI"/>
              </a:rPr>
              <a:t> (Band 7–8a)</a:t>
            </a:r>
            <a:r>
              <a:rPr lang="en-US" sz="1000">
                <a:latin typeface="Arial"/>
                <a:cs typeface="Segoe UI"/>
              </a:rPr>
              <a:t>​</a:t>
            </a:r>
          </a:p>
          <a:p>
            <a:pPr algn="l" rtl="0">
              <a:lnSpc>
                <a:spcPts val="1275"/>
              </a:lnSpc>
            </a:pPr>
            <a:r>
              <a:rPr lang="en-US" sz="1000" b="1">
                <a:solidFill>
                  <a:srgbClr val="1F2A2F"/>
                </a:solidFill>
                <a:latin typeface="Arial"/>
                <a:cs typeface="Segoe UI"/>
              </a:rPr>
              <a:t>Head of Digital / PCN Digital Lead / ICS Programme Lead</a:t>
            </a:r>
            <a:r>
              <a:rPr lang="en-US" sz="1000">
                <a:solidFill>
                  <a:srgbClr val="1F2A2F"/>
                </a:solidFill>
                <a:latin typeface="Arial"/>
                <a:cs typeface="Segoe UI"/>
              </a:rPr>
              <a:t> (Band 8b–8c)</a:t>
            </a:r>
            <a:r>
              <a:rPr lang="en-US" sz="1000">
                <a:latin typeface="Arial"/>
                <a:cs typeface="Segoe UI"/>
              </a:rPr>
              <a:t>​</a:t>
            </a:r>
          </a:p>
          <a:p>
            <a:pPr algn="l" rtl="0">
              <a:lnSpc>
                <a:spcPts val="1275"/>
              </a:lnSpc>
            </a:pPr>
            <a:r>
              <a:rPr lang="en-US" sz="1000" b="1">
                <a:solidFill>
                  <a:srgbClr val="1F2A2F"/>
                </a:solidFill>
                <a:latin typeface="Arial"/>
                <a:cs typeface="Segoe UI"/>
              </a:rPr>
              <a:t>Chief Information Officer / Director of Digital Transformation</a:t>
            </a:r>
            <a:r>
              <a:rPr lang="en-US" sz="1000">
                <a:solidFill>
                  <a:srgbClr val="1F2A2F"/>
                </a:solidFill>
                <a:latin typeface="Arial"/>
                <a:cs typeface="Segoe UI"/>
              </a:rPr>
              <a:t> (Band 8d–9)</a:t>
            </a:r>
          </a:p>
        </p:txBody>
      </p:sp>
      <p:sp>
        <p:nvSpPr>
          <p:cNvPr id="2" name="Rectangle 1">
            <a:extLst>
              <a:ext uri="{FF2B5EF4-FFF2-40B4-BE49-F238E27FC236}">
                <a16:creationId xmlns:a16="http://schemas.microsoft.com/office/drawing/2014/main" id="{6C1751B3-78BD-D2BF-3B41-EC69E011711E}"/>
              </a:ext>
            </a:extLst>
          </p:cNvPr>
          <p:cNvSpPr/>
          <p:nvPr/>
        </p:nvSpPr>
        <p:spPr>
          <a:xfrm>
            <a:off x="153366" y="3262714"/>
            <a:ext cx="2124554" cy="319959"/>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BF0378"/>
                </a:solidFill>
                <a:effectLst/>
                <a:uLnTx/>
                <a:uFillTx/>
                <a:latin typeface="Arial"/>
                <a:ea typeface="Arial"/>
                <a:cs typeface="Arial"/>
                <a:hlinkClick r:id="rId10" action="ppaction://hlinksldjump">
                  <a:extLst>
                    <a:ext uri="{A12FA001-AC4F-418D-AE19-62706E023703}">
                      <ahyp:hlinkClr xmlns:ahyp="http://schemas.microsoft.com/office/drawing/2018/hyperlinkcolor" val="tx"/>
                    </a:ext>
                  </a:extLst>
                </a:hlinkClick>
              </a:rPr>
              <a:t>Quality Manager/Patient Safety Role</a:t>
            </a:r>
            <a:endParaRPr kumimoji="0" lang="en-GB" sz="1000" b="1" i="0" u="none" strike="noStrike" kern="0" cap="none" spc="0" normalizeH="0" baseline="0" noProof="0">
              <a:ln>
                <a:noFill/>
              </a:ln>
              <a:solidFill>
                <a:srgbClr val="BF0378"/>
              </a:solidFill>
              <a:effectLst/>
              <a:uLnTx/>
              <a:uFillTx/>
              <a:latin typeface="Calibri"/>
              <a:ea typeface="+mn-ea"/>
              <a:cs typeface="+mn-cs"/>
              <a:hlinkClick r:id="" action="ppaction://noaction">
                <a:extLst>
                  <a:ext uri="{A12FA001-AC4F-418D-AE19-62706E023703}">
                    <ahyp:hlinkClr xmlns:ahyp="http://schemas.microsoft.com/office/drawing/2018/hyperlinkcolor" val="tx"/>
                  </a:ext>
                </a:extLst>
              </a:hlinkClick>
            </a:endParaRPr>
          </a:p>
        </p:txBody>
      </p:sp>
      <p:sp>
        <p:nvSpPr>
          <p:cNvPr id="14" name="object 19">
            <a:extLst>
              <a:ext uri="{FF2B5EF4-FFF2-40B4-BE49-F238E27FC236}">
                <a16:creationId xmlns:a16="http://schemas.microsoft.com/office/drawing/2014/main" id="{ABB06297-4359-2074-E7A8-099EC06839F5}"/>
              </a:ext>
            </a:extLst>
          </p:cNvPr>
          <p:cNvSpPr txBox="1">
            <a:spLocks/>
          </p:cNvSpPr>
          <p:nvPr/>
        </p:nvSpPr>
        <p:spPr>
          <a:xfrm>
            <a:off x="8608421" y="105014"/>
            <a:ext cx="3356137" cy="538994"/>
          </a:xfrm>
          <a:prstGeom prst="rect">
            <a:avLst/>
          </a:prstGeom>
        </p:spPr>
        <p:txBody>
          <a:bodyPr vert="horz" wrap="square" lIns="0" tIns="40005" rIns="0" bIns="0" rtlCol="0">
            <a:spAutoFit/>
          </a:bodyPr>
          <a:lstStyle>
            <a:lvl1pPr>
              <a:defRPr sz="1800" b="1" i="0">
                <a:solidFill>
                  <a:srgbClr val="006FC0"/>
                </a:solidFill>
                <a:latin typeface="Arial"/>
                <a:ea typeface="+mj-ea"/>
                <a:cs typeface="Arial"/>
              </a:defRPr>
            </a:lvl1pPr>
          </a:lstStyle>
          <a:p>
            <a:pPr marL="12700" marR="5080" indent="191770" algn="r">
              <a:lnSpc>
                <a:spcPct val="90000"/>
              </a:lnSpc>
              <a:spcBef>
                <a:spcPts val="315"/>
              </a:spcBef>
            </a:pPr>
            <a:r>
              <a:rPr lang="en-GB">
                <a:hlinkClick r:id="rId11" action="ppaction://hlinksldjump"/>
              </a:rPr>
              <a:t>Non-Clinical Professionals Career Pathway</a:t>
            </a:r>
            <a:endParaRPr lang="en-GB" spc="-10"/>
          </a:p>
        </p:txBody>
      </p:sp>
      <p:sp>
        <p:nvSpPr>
          <p:cNvPr id="5" name="Call-out: Down Arrow 4">
            <a:extLst>
              <a:ext uri="{FF2B5EF4-FFF2-40B4-BE49-F238E27FC236}">
                <a16:creationId xmlns:a16="http://schemas.microsoft.com/office/drawing/2014/main" id="{01A42F55-12B9-1749-B2D3-1E5CFBC2D83A}"/>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9C7BB1B-4E4E-85D7-57A8-9A1C9F59F149}"/>
            </a:ext>
          </a:extLst>
        </p:cNvPr>
        <p:cNvGrpSpPr/>
        <p:nvPr/>
      </p:nvGrpSpPr>
      <p:grpSpPr>
        <a:xfrm>
          <a:off x="0" y="0"/>
          <a:ext cx="0" cy="0"/>
          <a:chOff x="0" y="0"/>
          <a:chExt cx="0" cy="0"/>
        </a:xfrm>
      </p:grpSpPr>
      <p:sp>
        <p:nvSpPr>
          <p:cNvPr id="8" name="object 8">
            <a:extLst>
              <a:ext uri="{FF2B5EF4-FFF2-40B4-BE49-F238E27FC236}">
                <a16:creationId xmlns:a16="http://schemas.microsoft.com/office/drawing/2014/main" id="{A3FF76DA-6F99-BBD9-2E62-1C496BB607D3}"/>
              </a:ext>
            </a:extLst>
          </p:cNvPr>
          <p:cNvSpPr txBox="1">
            <a:spLocks noGrp="1"/>
          </p:cNvSpPr>
          <p:nvPr>
            <p:ph type="title"/>
          </p:nvPr>
        </p:nvSpPr>
        <p:spPr>
          <a:xfrm>
            <a:off x="2307082" y="367106"/>
            <a:ext cx="7651750" cy="331470"/>
          </a:xfrm>
          <a:prstGeom prst="rect">
            <a:avLst/>
          </a:prstGeom>
          <a:ln>
            <a:noFill/>
          </a:ln>
        </p:spPr>
        <p:txBody>
          <a:bodyPr vert="horz" wrap="square" lIns="0" tIns="13335" rIns="0" bIns="0" rtlCol="0" anchor="t">
            <a:spAutoFit/>
          </a:bodyPr>
          <a:lstStyle/>
          <a:p>
            <a:pPr marL="12700">
              <a:spcBef>
                <a:spcPts val="105"/>
              </a:spcBef>
            </a:pPr>
            <a:r>
              <a:rPr lang="en-GB" sz="2000" b="0" spc="-25">
                <a:solidFill>
                  <a:srgbClr val="0069B4"/>
                </a:solidFill>
                <a:latin typeface="Arial Black"/>
                <a:cs typeface="Arial Black"/>
              </a:rPr>
              <a:t>Pharmacy </a:t>
            </a:r>
            <a:r>
              <a:rPr lang="en-GB" sz="2000" b="0" spc="-10">
                <a:solidFill>
                  <a:srgbClr val="0069B4"/>
                </a:solidFill>
                <a:latin typeface="Arial Black"/>
                <a:cs typeface="Arial Black"/>
              </a:rPr>
              <a:t>Professional</a:t>
            </a:r>
            <a:r>
              <a:rPr sz="2000" b="0" spc="-60">
                <a:solidFill>
                  <a:srgbClr val="0069B4"/>
                </a:solidFill>
                <a:latin typeface="Arial Black"/>
                <a:cs typeface="Arial Black"/>
              </a:rPr>
              <a:t> </a:t>
            </a:r>
            <a:r>
              <a:rPr lang="en-GB" sz="2000" b="0">
                <a:solidFill>
                  <a:srgbClr val="0069B4"/>
                </a:solidFill>
                <a:latin typeface="Arial Black"/>
                <a:cs typeface="Arial Black"/>
              </a:rPr>
              <a:t>Career</a:t>
            </a:r>
            <a:r>
              <a:rPr sz="2000" b="0" spc="-65">
                <a:solidFill>
                  <a:srgbClr val="0069B4"/>
                </a:solidFill>
                <a:latin typeface="Arial Black"/>
                <a:cs typeface="Arial Black"/>
              </a:rPr>
              <a:t> </a:t>
            </a:r>
            <a:r>
              <a:rPr lang="en-GB" sz="2000" b="0" spc="-70">
                <a:solidFill>
                  <a:srgbClr val="0069B4"/>
                </a:solidFill>
                <a:latin typeface="Arial Black"/>
                <a:cs typeface="Arial Black"/>
              </a:rPr>
              <a:t>Pathways</a:t>
            </a:r>
            <a:r>
              <a:rPr sz="2000" b="0" spc="-55">
                <a:solidFill>
                  <a:srgbClr val="0069B4"/>
                </a:solidFill>
                <a:latin typeface="Arial Black"/>
                <a:cs typeface="Arial Black"/>
              </a:rPr>
              <a:t> </a:t>
            </a:r>
            <a:r>
              <a:rPr lang="en-GB" sz="2000" b="0" spc="-10">
                <a:solidFill>
                  <a:srgbClr val="0069B4"/>
                </a:solidFill>
                <a:latin typeface="Arial Black"/>
                <a:cs typeface="Arial Black"/>
              </a:rPr>
              <a:t>Overview</a:t>
            </a:r>
            <a:endParaRPr sz="2000">
              <a:latin typeface="Arial Black"/>
              <a:cs typeface="Arial Black"/>
            </a:endParaRPr>
          </a:p>
        </p:txBody>
      </p:sp>
      <p:sp>
        <p:nvSpPr>
          <p:cNvPr id="13" name="object 13">
            <a:extLst>
              <a:ext uri="{FF2B5EF4-FFF2-40B4-BE49-F238E27FC236}">
                <a16:creationId xmlns:a16="http://schemas.microsoft.com/office/drawing/2014/main" id="{F92A8405-CF39-7668-4E68-1BB8F0892BD9}"/>
              </a:ext>
            </a:extLst>
          </p:cNvPr>
          <p:cNvSpPr txBox="1"/>
          <p:nvPr/>
        </p:nvSpPr>
        <p:spPr>
          <a:xfrm>
            <a:off x="2749423" y="2419349"/>
            <a:ext cx="1583055" cy="513080"/>
          </a:xfrm>
          <a:prstGeom prst="rect">
            <a:avLst/>
          </a:prstGeom>
        </p:spPr>
        <p:txBody>
          <a:bodyPr vert="horz" wrap="square" lIns="0" tIns="12065" rIns="0" bIns="0" rtlCol="0" anchor="t">
            <a:spAutoFit/>
          </a:bodyPr>
          <a:lstStyle/>
          <a:p>
            <a:pPr algn="ctr">
              <a:lnSpc>
                <a:spcPct val="100000"/>
              </a:lnSpc>
              <a:spcBef>
                <a:spcPts val="95"/>
              </a:spcBef>
            </a:pPr>
            <a:r>
              <a:rPr lang="en-GB" sz="1600">
                <a:solidFill>
                  <a:schemeClr val="bg1"/>
                </a:solidFill>
                <a:latin typeface="Arial"/>
                <a:cs typeface="Arial"/>
                <a:hlinkClick r:id="rId2" action="ppaction://hlinksldjump">
                  <a:extLst>
                    <a:ext uri="{A12FA001-AC4F-418D-AE19-62706E023703}">
                      <ahyp:hlinkClr xmlns:ahyp="http://schemas.microsoft.com/office/drawing/2018/hyperlinkcolor" val="tx"/>
                    </a:ext>
                  </a:extLst>
                </a:hlinkClick>
              </a:rPr>
              <a:t>Care</a:t>
            </a:r>
            <a:r>
              <a:rPr lang="en-GB" sz="1600" spc="-80">
                <a:solidFill>
                  <a:schemeClr val="bg1"/>
                </a:solidFill>
                <a:latin typeface="Arial"/>
                <a:cs typeface="Arial"/>
                <a:hlinkClick r:id="rId2" action="ppaction://hlinksldjump">
                  <a:extLst>
                    <a:ext uri="{A12FA001-AC4F-418D-AE19-62706E023703}">
                      <ahyp:hlinkClr xmlns:ahyp="http://schemas.microsoft.com/office/drawing/2018/hyperlinkcolor" val="tx"/>
                    </a:ext>
                  </a:extLst>
                </a:hlinkClick>
              </a:rPr>
              <a:t> </a:t>
            </a:r>
            <a:r>
              <a:rPr lang="en-GB" sz="1600">
                <a:solidFill>
                  <a:schemeClr val="bg1"/>
                </a:solidFill>
                <a:latin typeface="Arial"/>
                <a:cs typeface="Arial"/>
                <a:hlinkClick r:id="rId2" action="ppaction://hlinksldjump">
                  <a:extLst>
                    <a:ext uri="{A12FA001-AC4F-418D-AE19-62706E023703}">
                      <ahyp:hlinkClr xmlns:ahyp="http://schemas.microsoft.com/office/drawing/2018/hyperlinkcolor" val="tx"/>
                    </a:ext>
                  </a:extLst>
                </a:hlinkClick>
              </a:rPr>
              <a:t>Navigator</a:t>
            </a:r>
            <a:r>
              <a:rPr lang="en-GB" sz="1600" spc="-25">
                <a:solidFill>
                  <a:schemeClr val="bg1"/>
                </a:solidFill>
                <a:latin typeface="Arial"/>
                <a:cs typeface="Arial"/>
                <a:hlinkClick r:id="rId2" action="ppaction://hlinksldjump">
                  <a:extLst>
                    <a:ext uri="{A12FA001-AC4F-418D-AE19-62706E023703}">
                      <ahyp:hlinkClr xmlns:ahyp="http://schemas.microsoft.com/office/drawing/2018/hyperlinkcolor" val="tx"/>
                    </a:ext>
                  </a:extLst>
                </a:hlinkClick>
              </a:rPr>
              <a:t> </a:t>
            </a:r>
            <a:r>
              <a:rPr lang="en-GB" sz="1600" spc="-50">
                <a:solidFill>
                  <a:schemeClr val="bg1"/>
                </a:solidFill>
                <a:latin typeface="Arial"/>
                <a:cs typeface="Arial"/>
                <a:hlinkClick r:id="rId2" action="ppaction://hlinksldjump">
                  <a:extLst>
                    <a:ext uri="{A12FA001-AC4F-418D-AE19-62706E023703}">
                      <ahyp:hlinkClr xmlns:ahyp="http://schemas.microsoft.com/office/drawing/2018/hyperlinkcolor" val="tx"/>
                    </a:ext>
                  </a:extLst>
                </a:hlinkClick>
              </a:rPr>
              <a:t>/</a:t>
            </a:r>
            <a:endParaRPr lang="en-US" sz="1600">
              <a:solidFill>
                <a:schemeClr val="bg1"/>
              </a:solidFill>
              <a:latin typeface="Arial"/>
              <a:cs typeface="Arial"/>
            </a:endParaRPr>
          </a:p>
          <a:p>
            <a:pPr marL="635" algn="ctr">
              <a:lnSpc>
                <a:spcPct val="100000"/>
              </a:lnSpc>
            </a:pPr>
            <a:r>
              <a:rPr lang="en-GB" sz="1600" spc="-10">
                <a:solidFill>
                  <a:schemeClr val="bg1"/>
                </a:solidFill>
                <a:latin typeface="Arial"/>
                <a:cs typeface="Arial"/>
                <a:hlinkClick r:id="rId2" action="ppaction://hlinksldjump">
                  <a:extLst>
                    <a:ext uri="{A12FA001-AC4F-418D-AE19-62706E023703}">
                      <ahyp:hlinkClr xmlns:ahyp="http://schemas.microsoft.com/office/drawing/2018/hyperlinkcolor" val="tx"/>
                    </a:ext>
                  </a:extLst>
                </a:hlinkClick>
              </a:rPr>
              <a:t>Coordinator</a:t>
            </a:r>
            <a:endParaRPr sz="1600">
              <a:solidFill>
                <a:schemeClr val="bg1"/>
              </a:solidFill>
              <a:latin typeface="Arial"/>
              <a:cs typeface="Arial"/>
            </a:endParaRPr>
          </a:p>
        </p:txBody>
      </p:sp>
      <p:sp>
        <p:nvSpPr>
          <p:cNvPr id="15" name="object 15">
            <a:extLst>
              <a:ext uri="{FF2B5EF4-FFF2-40B4-BE49-F238E27FC236}">
                <a16:creationId xmlns:a16="http://schemas.microsoft.com/office/drawing/2014/main" id="{ADC06CAA-BC9E-E655-924D-78E8340F060F}"/>
              </a:ext>
            </a:extLst>
          </p:cNvPr>
          <p:cNvSpPr txBox="1"/>
          <p:nvPr/>
        </p:nvSpPr>
        <p:spPr>
          <a:xfrm>
            <a:off x="5035188" y="2419349"/>
            <a:ext cx="1062990" cy="504625"/>
          </a:xfrm>
          <a:prstGeom prst="rect">
            <a:avLst/>
          </a:prstGeom>
        </p:spPr>
        <p:txBody>
          <a:bodyPr vert="horz" wrap="square" lIns="0" tIns="12065" rIns="0" bIns="0" rtlCol="0" anchor="t">
            <a:spAutoFit/>
          </a:bodyPr>
          <a:lstStyle/>
          <a:p>
            <a:pPr marL="12700">
              <a:lnSpc>
                <a:spcPct val="100000"/>
              </a:lnSpc>
              <a:spcBef>
                <a:spcPts val="95"/>
              </a:spcBef>
            </a:pPr>
            <a:r>
              <a:rPr lang="en-GB" sz="1600" spc="-10">
                <a:solidFill>
                  <a:schemeClr val="bg1"/>
                </a:solidFill>
                <a:latin typeface="Arial"/>
                <a:cs typeface="Arial"/>
                <a:hlinkClick r:id="rId3">
                  <a:extLst>
                    <a:ext uri="{A12FA001-AC4F-418D-AE19-62706E023703}">
                      <ahyp:hlinkClr xmlns:ahyp="http://schemas.microsoft.com/office/drawing/2018/hyperlinkcolor" val="tx"/>
                    </a:ext>
                  </a:extLst>
                </a:hlinkClick>
              </a:rPr>
              <a:t>Healthcare</a:t>
            </a:r>
            <a:endParaRPr lang="en-US" sz="1600">
              <a:solidFill>
                <a:schemeClr val="bg1"/>
              </a:solidFill>
              <a:latin typeface="Arial"/>
              <a:cs typeface="Arial"/>
            </a:endParaRPr>
          </a:p>
          <a:p>
            <a:pPr marL="78105">
              <a:lnSpc>
                <a:spcPct val="100000"/>
              </a:lnSpc>
            </a:pPr>
            <a:r>
              <a:rPr lang="en-GB" sz="1600" spc="-1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Assistant</a:t>
            </a:r>
            <a:endParaRPr sz="1600">
              <a:solidFill>
                <a:schemeClr val="bg1"/>
              </a:solidFill>
              <a:latin typeface="Arial"/>
              <a:cs typeface="Arial"/>
            </a:endParaRPr>
          </a:p>
        </p:txBody>
      </p:sp>
      <p:sp>
        <p:nvSpPr>
          <p:cNvPr id="34" name="object 34">
            <a:extLst>
              <a:ext uri="{FF2B5EF4-FFF2-40B4-BE49-F238E27FC236}">
                <a16:creationId xmlns:a16="http://schemas.microsoft.com/office/drawing/2014/main" id="{919F78E7-F999-4EB7-704D-6C1142BB3BBC}"/>
              </a:ext>
            </a:extLst>
          </p:cNvPr>
          <p:cNvSpPr txBox="1"/>
          <p:nvPr/>
        </p:nvSpPr>
        <p:spPr>
          <a:xfrm>
            <a:off x="2917753" y="1115288"/>
            <a:ext cx="1583054" cy="797013"/>
          </a:xfrm>
          <a:prstGeom prst="rect">
            <a:avLst/>
          </a:prstGeom>
          <a:solidFill>
            <a:srgbClr val="BE0378"/>
          </a:solidFill>
        </p:spPr>
        <p:txBody>
          <a:bodyPr vert="horz" wrap="square" lIns="0" tIns="93345" rIns="0" bIns="0" rtlCol="0" anchor="t">
            <a:spAutoFit/>
          </a:bodyPr>
          <a:lstStyle/>
          <a:p>
            <a:pPr marL="512445" marR="36195" indent="-463550" algn="ctr">
              <a:lnSpc>
                <a:spcPct val="100000"/>
              </a:lnSpc>
              <a:spcBef>
                <a:spcPts val="735"/>
              </a:spcBef>
            </a:pPr>
            <a:r>
              <a:rPr lang="en-GB" sz="1200" b="1" spc="-20">
                <a:solidFill>
                  <a:schemeClr val="bg1"/>
                </a:solidFill>
                <a:latin typeface="Arial"/>
                <a:cs typeface="Arial"/>
                <a:hlinkClick r:id="rId5" action="ppaction://hlinksldjump">
                  <a:extLst>
                    <a:ext uri="{A12FA001-AC4F-418D-AE19-62706E023703}">
                      <ahyp:hlinkClr xmlns:ahyp="http://schemas.microsoft.com/office/drawing/2018/hyperlinkcolor" val="tx"/>
                    </a:ext>
                  </a:extLst>
                </a:hlinkClick>
              </a:rPr>
              <a:t>Pharmacy</a:t>
            </a:r>
            <a:r>
              <a:rPr lang="en-GB" sz="1200" b="1" spc="-65">
                <a:solidFill>
                  <a:schemeClr val="bg1"/>
                </a:solidFill>
                <a:latin typeface="Arial"/>
                <a:cs typeface="Arial"/>
                <a:hlinkClick r:id="rId5" action="ppaction://hlinksldjump">
                  <a:extLst>
                    <a:ext uri="{A12FA001-AC4F-418D-AE19-62706E023703}">
                      <ahyp:hlinkClr xmlns:ahyp="http://schemas.microsoft.com/office/drawing/2018/hyperlinkcolor" val="tx"/>
                    </a:ext>
                  </a:extLst>
                </a:hlinkClick>
              </a:rPr>
              <a:t> </a:t>
            </a:r>
            <a:r>
              <a:rPr lang="en-GB" sz="1200" b="1" spc="-30">
                <a:solidFill>
                  <a:schemeClr val="bg1"/>
                </a:solidFill>
                <a:latin typeface="Arial"/>
                <a:cs typeface="Arial"/>
                <a:hlinkClick r:id="rId5" action="ppaction://hlinksldjump">
                  <a:extLst>
                    <a:ext uri="{A12FA001-AC4F-418D-AE19-62706E023703}">
                      <ahyp:hlinkClr xmlns:ahyp="http://schemas.microsoft.com/office/drawing/2018/hyperlinkcolor" val="tx"/>
                    </a:ext>
                  </a:extLst>
                </a:hlinkClick>
              </a:rPr>
              <a:t>Services </a:t>
            </a:r>
          </a:p>
          <a:p>
            <a:pPr marL="512445" marR="36195" indent="-463550" algn="ctr">
              <a:lnSpc>
                <a:spcPct val="100000"/>
              </a:lnSpc>
              <a:spcBef>
                <a:spcPts val="735"/>
              </a:spcBef>
            </a:pPr>
            <a:r>
              <a:rPr lang="en-GB" sz="1200" b="1" spc="-10">
                <a:solidFill>
                  <a:schemeClr val="bg1"/>
                </a:solidFill>
                <a:latin typeface="Arial"/>
                <a:cs typeface="Arial"/>
                <a:hlinkClick r:id="rId5" action="ppaction://hlinksldjump">
                  <a:extLst>
                    <a:ext uri="{A12FA001-AC4F-418D-AE19-62706E023703}">
                      <ahyp:hlinkClr xmlns:ahyp="http://schemas.microsoft.com/office/drawing/2018/hyperlinkcolor" val="tx"/>
                    </a:ext>
                  </a:extLst>
                </a:hlinkClick>
              </a:rPr>
              <a:t>Assistant</a:t>
            </a:r>
          </a:p>
          <a:p>
            <a:pPr marL="512445" marR="36195" indent="-463550" algn="ctr">
              <a:lnSpc>
                <a:spcPct val="100000"/>
              </a:lnSpc>
              <a:spcBef>
                <a:spcPts val="735"/>
              </a:spcBef>
            </a:pPr>
            <a:endParaRPr lang="en-GB" sz="1000" b="1">
              <a:solidFill>
                <a:schemeClr val="bg1"/>
              </a:solidFill>
              <a:latin typeface="Arial"/>
              <a:cs typeface="Arial"/>
              <a:hlinkClick r:id="rId5" action="ppaction://hlinksldjump">
                <a:extLst>
                  <a:ext uri="{A12FA001-AC4F-418D-AE19-62706E023703}">
                    <ahyp:hlinkClr xmlns:ahyp="http://schemas.microsoft.com/office/drawing/2018/hyperlinkcolor" val="tx"/>
                  </a:ext>
                </a:extLst>
              </a:hlinkClick>
            </a:endParaRPr>
          </a:p>
        </p:txBody>
      </p:sp>
      <p:sp>
        <p:nvSpPr>
          <p:cNvPr id="35" name="object 35">
            <a:extLst>
              <a:ext uri="{FF2B5EF4-FFF2-40B4-BE49-F238E27FC236}">
                <a16:creationId xmlns:a16="http://schemas.microsoft.com/office/drawing/2014/main" id="{740DC66D-7F0C-78BB-36A2-1AA2B2D1F389}"/>
              </a:ext>
            </a:extLst>
          </p:cNvPr>
          <p:cNvSpPr txBox="1"/>
          <p:nvPr/>
        </p:nvSpPr>
        <p:spPr>
          <a:xfrm>
            <a:off x="2886859" y="2083749"/>
            <a:ext cx="1583055" cy="676467"/>
          </a:xfrm>
          <a:prstGeom prst="rect">
            <a:avLst/>
          </a:prstGeom>
          <a:solidFill>
            <a:srgbClr val="BE0378"/>
          </a:solidFill>
        </p:spPr>
        <p:txBody>
          <a:bodyPr vert="horz" wrap="square" lIns="0" tIns="93345" rIns="0" bIns="0" rtlCol="0" anchor="t">
            <a:spAutoFit/>
          </a:bodyPr>
          <a:lstStyle/>
          <a:p>
            <a:pPr marL="447675" marR="436245" algn="l">
              <a:lnSpc>
                <a:spcPct val="100000"/>
              </a:lnSpc>
              <a:spcBef>
                <a:spcPts val="735"/>
              </a:spcBef>
            </a:pPr>
            <a:r>
              <a:rPr lang="en-GB" sz="1100" b="1" spc="-10">
                <a:solidFill>
                  <a:schemeClr val="bg1"/>
                </a:solidFill>
                <a:latin typeface="Arial"/>
                <a:cs typeface="Arial"/>
                <a:hlinkClick r:id="rId6" action="ppaction://hlinksldjump">
                  <a:extLst>
                    <a:ext uri="{A12FA001-AC4F-418D-AE19-62706E023703}">
                      <ahyp:hlinkClr xmlns:ahyp="http://schemas.microsoft.com/office/drawing/2018/hyperlinkcolor" val="tx"/>
                    </a:ext>
                  </a:extLst>
                </a:hlinkClick>
              </a:rPr>
              <a:t>Pharmacy </a:t>
            </a:r>
            <a:r>
              <a:rPr lang="en-GB" sz="1100" b="1" spc="-45">
                <a:solidFill>
                  <a:schemeClr val="bg1"/>
                </a:solidFill>
                <a:latin typeface="Arial"/>
                <a:cs typeface="Arial"/>
                <a:hlinkClick r:id="rId6" action="ppaction://hlinksldjump">
                  <a:extLst>
                    <a:ext uri="{A12FA001-AC4F-418D-AE19-62706E023703}">
                      <ahyp:hlinkClr xmlns:ahyp="http://schemas.microsoft.com/office/drawing/2018/hyperlinkcolor" val="tx"/>
                    </a:ext>
                  </a:extLst>
                </a:hlinkClick>
              </a:rPr>
              <a:t>Technician</a:t>
            </a:r>
            <a:endParaRPr lang="en-US">
              <a:solidFill>
                <a:schemeClr val="bg1"/>
              </a:solidFill>
              <a:hlinkClick r:id="rId6" action="ppaction://hlinksldjump">
                <a:extLst>
                  <a:ext uri="{A12FA001-AC4F-418D-AE19-62706E023703}">
                    <ahyp:hlinkClr xmlns:ahyp="http://schemas.microsoft.com/office/drawing/2018/hyperlinkcolor" val="tx"/>
                  </a:ext>
                </a:extLst>
              </a:hlinkClick>
            </a:endParaRPr>
          </a:p>
          <a:p>
            <a:pPr marL="447675" marR="436245" indent="34925" algn="ctr">
              <a:lnSpc>
                <a:spcPct val="100000"/>
              </a:lnSpc>
              <a:spcBef>
                <a:spcPts val="735"/>
              </a:spcBef>
            </a:pPr>
            <a:endParaRPr lang="en-GB" sz="1000" b="1">
              <a:solidFill>
                <a:schemeClr val="bg1"/>
              </a:solidFill>
              <a:latin typeface="Arial"/>
              <a:cs typeface="Arial"/>
              <a:hlinkClick r:id="rId7" action="ppaction://hlinksldjump">
                <a:extLst>
                  <a:ext uri="{A12FA001-AC4F-418D-AE19-62706E023703}">
                    <ahyp:hlinkClr xmlns:ahyp="http://schemas.microsoft.com/office/drawing/2018/hyperlinkcolor" val="tx"/>
                  </a:ext>
                </a:extLst>
              </a:hlinkClick>
            </a:endParaRPr>
          </a:p>
        </p:txBody>
      </p:sp>
      <p:sp>
        <p:nvSpPr>
          <p:cNvPr id="47" name="object 47">
            <a:extLst>
              <a:ext uri="{FF2B5EF4-FFF2-40B4-BE49-F238E27FC236}">
                <a16:creationId xmlns:a16="http://schemas.microsoft.com/office/drawing/2014/main" id="{0AA69CBB-03EF-E963-DB79-F19021363FA1}"/>
              </a:ext>
            </a:extLst>
          </p:cNvPr>
          <p:cNvSpPr txBox="1"/>
          <p:nvPr/>
        </p:nvSpPr>
        <p:spPr>
          <a:xfrm>
            <a:off x="4722023" y="6472727"/>
            <a:ext cx="3098986" cy="197490"/>
          </a:xfrm>
          <a:prstGeom prst="rect">
            <a:avLst/>
          </a:prstGeom>
        </p:spPr>
        <p:txBody>
          <a:bodyPr vert="horz" wrap="square" lIns="0" tIns="12700" rIns="0" bIns="0" rtlCol="0" anchor="t">
            <a:spAutoFit/>
          </a:bodyPr>
          <a:lstStyle/>
          <a:p>
            <a:pPr marL="12700">
              <a:spcBef>
                <a:spcPts val="100"/>
              </a:spcBef>
            </a:pPr>
            <a:r>
              <a:rPr lang="en-US" sz="1200" spc="-20">
                <a:solidFill>
                  <a:srgbClr val="F2F2F2"/>
                </a:solidFill>
                <a:latin typeface="Arial"/>
                <a:cs typeface="Arial"/>
                <a:hlinkClick r:id="" action="ppaction://noaction">
                  <a:extLst>
                    <a:ext uri="{A12FA001-AC4F-418D-AE19-62706E023703}">
                      <ahyp:hlinkClr xmlns:ahyp="http://schemas.microsoft.com/office/drawing/2018/hyperlinkcolor" val="tx"/>
                    </a:ext>
                  </a:extLst>
                </a:hlinkClick>
              </a:rPr>
              <a:t>MULTI-PROFESSIONAL ROLES</a:t>
            </a:r>
            <a:endParaRPr lang="en-US" sz="1200">
              <a:solidFill>
                <a:srgbClr val="F2F2F2"/>
              </a:solidFill>
              <a:latin typeface="Arial"/>
              <a:cs typeface="Arial"/>
            </a:endParaRPr>
          </a:p>
        </p:txBody>
      </p:sp>
      <p:sp>
        <p:nvSpPr>
          <p:cNvPr id="49" name="object 49">
            <a:extLst>
              <a:ext uri="{FF2B5EF4-FFF2-40B4-BE49-F238E27FC236}">
                <a16:creationId xmlns:a16="http://schemas.microsoft.com/office/drawing/2014/main" id="{6C11CED0-D791-B014-6C7A-B53777B98E34}"/>
              </a:ext>
            </a:extLst>
          </p:cNvPr>
          <p:cNvSpPr txBox="1"/>
          <p:nvPr/>
        </p:nvSpPr>
        <p:spPr>
          <a:xfrm>
            <a:off x="8341883" y="6472726"/>
            <a:ext cx="916940" cy="197490"/>
          </a:xfrm>
          <a:prstGeom prst="rect">
            <a:avLst/>
          </a:prstGeom>
        </p:spPr>
        <p:txBody>
          <a:bodyPr vert="horz" wrap="square" lIns="0" tIns="12700" rIns="0" bIns="0" rtlCol="0">
            <a:spAutoFit/>
          </a:bodyPr>
          <a:lstStyle/>
          <a:p>
            <a:pPr marL="12700">
              <a:lnSpc>
                <a:spcPct val="100000"/>
              </a:lnSpc>
              <a:spcBef>
                <a:spcPts val="100"/>
              </a:spcBef>
            </a:pPr>
            <a:r>
              <a:rPr sz="1200">
                <a:solidFill>
                  <a:srgbClr val="F2F2F2"/>
                </a:solidFill>
                <a:latin typeface="Arial"/>
                <a:cs typeface="Arial"/>
                <a:hlinkClick r:id="rId8" action="ppaction://hlinksldjump">
                  <a:extLst>
                    <a:ext uri="{A12FA001-AC4F-418D-AE19-62706E023703}">
                      <ahyp:hlinkClr xmlns:ahyp="http://schemas.microsoft.com/office/drawing/2018/hyperlinkcolor" val="tx"/>
                    </a:ext>
                  </a:extLst>
                </a:hlinkClick>
              </a:rPr>
              <a:t>AHP</a:t>
            </a:r>
            <a:r>
              <a:rPr sz="1200" spc="60">
                <a:solidFill>
                  <a:srgbClr val="F2F2F2"/>
                </a:solidFill>
                <a:latin typeface="Arial"/>
                <a:cs typeface="Arial"/>
                <a:hlinkClick r:id="rId8" action="ppaction://hlinksldjump">
                  <a:extLst>
                    <a:ext uri="{A12FA001-AC4F-418D-AE19-62706E023703}">
                      <ahyp:hlinkClr xmlns:ahyp="http://schemas.microsoft.com/office/drawing/2018/hyperlinkcolor" val="tx"/>
                    </a:ext>
                  </a:extLst>
                </a:hlinkClick>
              </a:rPr>
              <a:t> </a:t>
            </a:r>
            <a:r>
              <a:rPr sz="1200" spc="-10">
                <a:solidFill>
                  <a:srgbClr val="F2F2F2"/>
                </a:solidFill>
                <a:latin typeface="Arial"/>
                <a:cs typeface="Arial"/>
                <a:hlinkClick r:id="rId8" action="ppaction://hlinksldjump">
                  <a:extLst>
                    <a:ext uri="{A12FA001-AC4F-418D-AE19-62706E023703}">
                      <ahyp:hlinkClr xmlns:ahyp="http://schemas.microsoft.com/office/drawing/2018/hyperlinkcolor" val="tx"/>
                    </a:ext>
                  </a:extLst>
                </a:hlinkClick>
              </a:rPr>
              <a:t>ROLES</a:t>
            </a:r>
            <a:endParaRPr sz="1200">
              <a:solidFill>
                <a:srgbClr val="F2F2F2"/>
              </a:solidFill>
              <a:latin typeface="Arial"/>
              <a:cs typeface="Arial"/>
            </a:endParaRPr>
          </a:p>
        </p:txBody>
      </p:sp>
      <p:sp>
        <p:nvSpPr>
          <p:cNvPr id="54" name="object 54">
            <a:extLst>
              <a:ext uri="{FF2B5EF4-FFF2-40B4-BE49-F238E27FC236}">
                <a16:creationId xmlns:a16="http://schemas.microsoft.com/office/drawing/2014/main" id="{55F127E0-367D-2479-4CBE-F61594D4558D}"/>
              </a:ext>
            </a:extLst>
          </p:cNvPr>
          <p:cNvSpPr txBox="1"/>
          <p:nvPr/>
        </p:nvSpPr>
        <p:spPr>
          <a:xfrm>
            <a:off x="10173461" y="6674611"/>
            <a:ext cx="1891030" cy="147955"/>
          </a:xfrm>
          <a:prstGeom prst="rect">
            <a:avLst/>
          </a:prstGeom>
        </p:spPr>
        <p:txBody>
          <a:bodyPr vert="horz" wrap="square" lIns="0" tIns="12700" rIns="0" bIns="0" rtlCol="0">
            <a:spAutoFit/>
          </a:bodyPr>
          <a:lstStyle/>
          <a:p>
            <a:pPr marL="12700">
              <a:lnSpc>
                <a:spcPct val="100000"/>
              </a:lnSpc>
              <a:spcBef>
                <a:spcPts val="100"/>
              </a:spcBef>
            </a:pPr>
            <a:r>
              <a:rPr sz="800" i="1">
                <a:solidFill>
                  <a:srgbClr val="7E7E7E"/>
                </a:solidFill>
                <a:latin typeface="Arial"/>
                <a:cs typeface="Arial"/>
              </a:rPr>
              <a:t>Not</a:t>
            </a:r>
            <a:r>
              <a:rPr sz="800" i="1" spc="-20">
                <a:solidFill>
                  <a:srgbClr val="7E7E7E"/>
                </a:solidFill>
                <a:latin typeface="Arial"/>
                <a:cs typeface="Arial"/>
              </a:rPr>
              <a:t> </a:t>
            </a:r>
            <a:r>
              <a:rPr sz="800" i="1">
                <a:solidFill>
                  <a:srgbClr val="7E7E7E"/>
                </a:solidFill>
                <a:latin typeface="Arial"/>
                <a:cs typeface="Arial"/>
              </a:rPr>
              <a:t>to</a:t>
            </a:r>
            <a:r>
              <a:rPr sz="800" i="1" spc="-25">
                <a:solidFill>
                  <a:srgbClr val="7E7E7E"/>
                </a:solidFill>
                <a:latin typeface="Arial"/>
                <a:cs typeface="Arial"/>
              </a:rPr>
              <a:t> </a:t>
            </a:r>
            <a:r>
              <a:rPr sz="800" i="1">
                <a:solidFill>
                  <a:srgbClr val="7E7E7E"/>
                </a:solidFill>
                <a:latin typeface="Arial"/>
                <a:cs typeface="Arial"/>
              </a:rPr>
              <a:t>be</a:t>
            </a:r>
            <a:r>
              <a:rPr sz="800" i="1" spc="-15">
                <a:solidFill>
                  <a:srgbClr val="7E7E7E"/>
                </a:solidFill>
                <a:latin typeface="Arial"/>
                <a:cs typeface="Arial"/>
              </a:rPr>
              <a:t> </a:t>
            </a:r>
            <a:r>
              <a:rPr sz="800" i="1">
                <a:solidFill>
                  <a:srgbClr val="7E7E7E"/>
                </a:solidFill>
                <a:latin typeface="Arial"/>
                <a:cs typeface="Arial"/>
              </a:rPr>
              <a:t>replicated</a:t>
            </a:r>
            <a:r>
              <a:rPr sz="800" i="1" spc="-25">
                <a:solidFill>
                  <a:srgbClr val="7E7E7E"/>
                </a:solidFill>
                <a:latin typeface="Arial"/>
                <a:cs typeface="Arial"/>
              </a:rPr>
              <a:t> </a:t>
            </a:r>
            <a:r>
              <a:rPr sz="800" i="1">
                <a:solidFill>
                  <a:srgbClr val="7E7E7E"/>
                </a:solidFill>
                <a:latin typeface="Arial"/>
                <a:cs typeface="Arial"/>
              </a:rPr>
              <a:t>without</a:t>
            </a:r>
            <a:r>
              <a:rPr sz="800" i="1" spc="-25">
                <a:solidFill>
                  <a:srgbClr val="7E7E7E"/>
                </a:solidFill>
                <a:latin typeface="Arial"/>
                <a:cs typeface="Arial"/>
              </a:rPr>
              <a:t> </a:t>
            </a:r>
            <a:r>
              <a:rPr sz="800" i="1">
                <a:solidFill>
                  <a:srgbClr val="7E7E7E"/>
                </a:solidFill>
                <a:latin typeface="Arial"/>
                <a:cs typeface="Arial"/>
              </a:rPr>
              <a:t>consent</a:t>
            </a:r>
            <a:r>
              <a:rPr sz="800" i="1" spc="-5">
                <a:solidFill>
                  <a:srgbClr val="7E7E7E"/>
                </a:solidFill>
                <a:latin typeface="Arial"/>
                <a:cs typeface="Arial"/>
              </a:rPr>
              <a:t> </a:t>
            </a:r>
            <a:r>
              <a:rPr sz="800" spc="-20">
                <a:solidFill>
                  <a:srgbClr val="7E7E7E"/>
                </a:solidFill>
                <a:latin typeface="Arial"/>
                <a:cs typeface="Arial"/>
              </a:rPr>
              <a:t>V2.2</a:t>
            </a:r>
            <a:endParaRPr sz="800">
              <a:latin typeface="Arial"/>
              <a:cs typeface="Arial"/>
            </a:endParaRPr>
          </a:p>
        </p:txBody>
      </p:sp>
      <p:pic>
        <p:nvPicPr>
          <p:cNvPr id="5" name="Picture 4" descr="A logo with colorful people&#10;&#10;Description automatically generated">
            <a:extLst>
              <a:ext uri="{FF2B5EF4-FFF2-40B4-BE49-F238E27FC236}">
                <a16:creationId xmlns:a16="http://schemas.microsoft.com/office/drawing/2014/main" id="{09BAFAEF-3A14-8995-B03D-F6C9546FB0A2}"/>
              </a:ext>
            </a:extLst>
          </p:cNvPr>
          <p:cNvPicPr>
            <a:picLocks noChangeAspect="1"/>
          </p:cNvPicPr>
          <p:nvPr/>
        </p:nvPicPr>
        <p:blipFill>
          <a:blip r:embed="rId9"/>
          <a:stretch>
            <a:fillRect/>
          </a:stretch>
        </p:blipFill>
        <p:spPr>
          <a:xfrm>
            <a:off x="235" y="-3246"/>
            <a:ext cx="2150718" cy="1102969"/>
          </a:xfrm>
          <a:prstGeom prst="rect">
            <a:avLst/>
          </a:prstGeom>
          <a:ln>
            <a:noFill/>
          </a:ln>
        </p:spPr>
      </p:pic>
      <p:sp>
        <p:nvSpPr>
          <p:cNvPr id="3" name="Rectangle 2">
            <a:extLst>
              <a:ext uri="{FF2B5EF4-FFF2-40B4-BE49-F238E27FC236}">
                <a16:creationId xmlns:a16="http://schemas.microsoft.com/office/drawing/2014/main" id="{88EC159C-4293-59FF-0D92-59CEB68C58C1}"/>
              </a:ext>
            </a:extLst>
          </p:cNvPr>
          <p:cNvSpPr/>
          <p:nvPr/>
        </p:nvSpPr>
        <p:spPr>
          <a:xfrm>
            <a:off x="4775155" y="3712722"/>
            <a:ext cx="1812404" cy="653222"/>
          </a:xfrm>
          <a:prstGeom prst="rect">
            <a:avLst/>
          </a:prstGeom>
          <a:solidFill>
            <a:srgbClr val="BF0378"/>
          </a:solidFill>
          <a:ln>
            <a:noFill/>
          </a:ln>
        </p:spPr>
        <p:style>
          <a:lnRef idx="2">
            <a:schemeClr val="accent2">
              <a:shade val="15000"/>
            </a:schemeClr>
          </a:lnRef>
          <a:fillRef idx="1">
            <a:schemeClr val="accent2"/>
          </a:fillRef>
          <a:effectRef idx="0">
            <a:schemeClr val="accent2"/>
          </a:effectRef>
          <a:fontRef idx="minor">
            <a:schemeClr val="lt1"/>
          </a:fontRef>
        </p:style>
        <p:txBody>
          <a:bodyPr lIns="91440" tIns="45720" rIns="91440" bIns="45720" rtlCol="0" anchor="ctr"/>
          <a:lstStyle/>
          <a:p>
            <a:pPr marL="113030" algn="ctr">
              <a:spcBef>
                <a:spcPts val="1695"/>
              </a:spcBef>
              <a:defRPr/>
            </a:pPr>
            <a:r>
              <a:rPr lang="en-GB" sz="1200" b="1" spc="-10">
                <a:solidFill>
                  <a:srgbClr val="FFFFFF"/>
                </a:solidFill>
                <a:latin typeface="Arial"/>
                <a:cs typeface="Arial"/>
                <a:hlinkClick r:id="rId10" action="ppaction://hlinksldjump">
                  <a:extLst>
                    <a:ext uri="{A12FA001-AC4F-418D-AE19-62706E023703}">
                      <ahyp:hlinkClr xmlns:ahyp="http://schemas.microsoft.com/office/drawing/2018/hyperlinkcolor" val="tx"/>
                    </a:ext>
                  </a:extLst>
                </a:hlinkClick>
              </a:rPr>
              <a:t>Community</a:t>
            </a:r>
            <a:r>
              <a:rPr lang="en-GB" sz="1200" b="1" spc="-10">
                <a:solidFill>
                  <a:srgbClr val="0000FF"/>
                </a:solidFill>
                <a:latin typeface="Arial"/>
                <a:cs typeface="Arial"/>
                <a:hlinkClick r:id="rId10" action="ppaction://hlinksldjump">
                  <a:extLst>
                    <a:ext uri="{A12FA001-AC4F-418D-AE19-62706E023703}">
                      <ahyp:hlinkClr xmlns:ahyp="http://schemas.microsoft.com/office/drawing/2018/hyperlinkcolor" val="tx"/>
                    </a:ext>
                  </a:extLst>
                </a:hlinkClick>
              </a:rPr>
              <a:t> </a:t>
            </a:r>
            <a:r>
              <a:rPr lang="en-GB" sz="1200" b="1" spc="-10">
                <a:solidFill>
                  <a:srgbClr val="FFFFFF"/>
                </a:solidFill>
                <a:latin typeface="Arial"/>
                <a:cs typeface="Arial"/>
                <a:hlinkClick r:id="rId10" action="ppaction://hlinksldjump">
                  <a:extLst>
                    <a:ext uri="{A12FA001-AC4F-418D-AE19-62706E023703}">
                      <ahyp:hlinkClr xmlns:ahyp="http://schemas.microsoft.com/office/drawing/2018/hyperlinkcolor" val="tx"/>
                    </a:ext>
                  </a:extLst>
                </a:hlinkClick>
              </a:rPr>
              <a:t>Pharmacist</a:t>
            </a:r>
            <a:endParaRPr lang="en-GB" sz="1200" b="1" i="0" u="none" strike="noStrike" kern="0" cap="none" spc="-10" normalizeH="0" baseline="0" noProof="0">
              <a:ln>
                <a:noFill/>
              </a:ln>
              <a:solidFill>
                <a:srgbClr val="FFFFFF"/>
              </a:solidFill>
              <a:effectLst/>
              <a:uLnTx/>
              <a:uFillTx/>
              <a:latin typeface="Arial"/>
              <a:cs typeface="Arial"/>
            </a:endParaRPr>
          </a:p>
        </p:txBody>
      </p:sp>
      <p:sp>
        <p:nvSpPr>
          <p:cNvPr id="6" name="Rectangle 5">
            <a:extLst>
              <a:ext uri="{FF2B5EF4-FFF2-40B4-BE49-F238E27FC236}">
                <a16:creationId xmlns:a16="http://schemas.microsoft.com/office/drawing/2014/main" id="{B818B213-AA5A-606D-D3C5-F45FA0EFB6A5}"/>
              </a:ext>
            </a:extLst>
          </p:cNvPr>
          <p:cNvSpPr/>
          <p:nvPr/>
        </p:nvSpPr>
        <p:spPr>
          <a:xfrm>
            <a:off x="6800889" y="1947970"/>
            <a:ext cx="1818227" cy="676467"/>
          </a:xfrm>
          <a:prstGeom prst="rect">
            <a:avLst/>
          </a:prstGeom>
          <a:solidFill>
            <a:srgbClr val="BF0378"/>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635" algn="ctr">
              <a:spcBef>
                <a:spcPts val="735"/>
              </a:spcBef>
              <a:defRPr/>
            </a:pPr>
            <a:r>
              <a:rPr lang="en-GB" sz="1200" b="1" spc="-10">
                <a:solidFill>
                  <a:srgbClr val="FFFFFF"/>
                </a:solidFill>
                <a:latin typeface="Arial"/>
                <a:cs typeface="Arial"/>
                <a:hlinkClick r:id="rId11" action="ppaction://hlinksldjump">
                  <a:extLst>
                    <a:ext uri="{A12FA001-AC4F-418D-AE19-62706E023703}">
                      <ahyp:hlinkClr xmlns:ahyp="http://schemas.microsoft.com/office/drawing/2018/hyperlinkcolor" val="tx"/>
                    </a:ext>
                  </a:extLst>
                </a:hlinkClick>
              </a:rPr>
              <a:t>Senior Clinical</a:t>
            </a:r>
          </a:p>
          <a:p>
            <a:pPr marL="635" algn="ctr">
              <a:spcBef>
                <a:spcPts val="735"/>
              </a:spcBef>
              <a:defRPr/>
            </a:pPr>
            <a:r>
              <a:rPr lang="en-GB" sz="1200" b="1" spc="-10">
                <a:solidFill>
                  <a:srgbClr val="0000FF"/>
                </a:solidFill>
                <a:latin typeface="Arial"/>
                <a:cs typeface="Arial"/>
              </a:rPr>
              <a:t> </a:t>
            </a:r>
            <a:r>
              <a:rPr lang="en-GB" sz="1200" b="1" spc="-10">
                <a:solidFill>
                  <a:srgbClr val="FFFFFF"/>
                </a:solidFill>
                <a:latin typeface="Arial"/>
                <a:cs typeface="Arial"/>
                <a:hlinkClick r:id="rId11" action="ppaction://hlinksldjump">
                  <a:extLst>
                    <a:ext uri="{A12FA001-AC4F-418D-AE19-62706E023703}">
                      <ahyp:hlinkClr xmlns:ahyp="http://schemas.microsoft.com/office/drawing/2018/hyperlinkcolor" val="tx"/>
                    </a:ext>
                  </a:extLst>
                </a:hlinkClick>
              </a:rPr>
              <a:t> Pharmacist</a:t>
            </a:r>
            <a:endParaRPr lang="en-US" sz="1200" b="1">
              <a:solidFill>
                <a:srgbClr val="FFFFFF"/>
              </a:solidFill>
              <a:hlinkClick r:id="rId11" action="ppaction://hlinksldjump">
                <a:extLst>
                  <a:ext uri="{A12FA001-AC4F-418D-AE19-62706E023703}">
                    <ahyp:hlinkClr xmlns:ahyp="http://schemas.microsoft.com/office/drawing/2018/hyperlinkcolor" val="tx"/>
                  </a:ext>
                </a:extLst>
              </a:hlinkClick>
            </a:endParaRPr>
          </a:p>
        </p:txBody>
      </p:sp>
      <p:sp>
        <p:nvSpPr>
          <p:cNvPr id="10" name="Rectangle 9">
            <a:extLst>
              <a:ext uri="{FF2B5EF4-FFF2-40B4-BE49-F238E27FC236}">
                <a16:creationId xmlns:a16="http://schemas.microsoft.com/office/drawing/2014/main" id="{ECF67404-FADD-FD79-1FCD-6956C680F7CA}"/>
              </a:ext>
            </a:extLst>
          </p:cNvPr>
          <p:cNvSpPr/>
          <p:nvPr/>
        </p:nvSpPr>
        <p:spPr>
          <a:xfrm>
            <a:off x="6800888" y="2828712"/>
            <a:ext cx="1818228" cy="731100"/>
          </a:xfrm>
          <a:prstGeom prst="rect">
            <a:avLst/>
          </a:prstGeom>
          <a:solidFill>
            <a:srgbClr val="BF03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270" marR="0" lvl="0" indent="0" algn="ctr" defTabSz="914400" eaLnBrk="1" fontAlgn="auto" latinLnBrk="0" hangingPunct="1">
              <a:lnSpc>
                <a:spcPct val="100000"/>
              </a:lnSpc>
              <a:spcBef>
                <a:spcPts val="735"/>
              </a:spcBef>
              <a:spcAft>
                <a:spcPts val="0"/>
              </a:spcAft>
              <a:buClrTx/>
              <a:buSzTx/>
              <a:buFontTx/>
              <a:buNone/>
              <a:tabLst/>
              <a:defRPr/>
            </a:pPr>
            <a:r>
              <a:rPr kumimoji="0" lang="en-GB" sz="1200" b="1" i="0" u="none" strike="noStrike" kern="0" cap="none" spc="0" normalizeH="0" baseline="0" noProof="0">
                <a:ln>
                  <a:noFill/>
                </a:ln>
                <a:solidFill>
                  <a:prstClr val="white"/>
                </a:solidFill>
                <a:effectLst/>
                <a:uLnTx/>
                <a:uFillTx/>
                <a:latin typeface="Arial"/>
                <a:cs typeface="Arial"/>
                <a:hlinkClick r:id="rId12" action="ppaction://hlinksldjump">
                  <a:extLst>
                    <a:ext uri="{A12FA001-AC4F-418D-AE19-62706E023703}">
                      <ahyp:hlinkClr xmlns:ahyp="http://schemas.microsoft.com/office/drawing/2018/hyperlinkcolor" val="tx"/>
                    </a:ext>
                  </a:extLst>
                </a:hlinkClick>
              </a:rPr>
              <a:t>Advanced</a:t>
            </a:r>
            <a:r>
              <a:rPr kumimoji="0" lang="en-GB" sz="1200" b="1" i="0" u="none" strike="noStrike" kern="0" cap="none" spc="-15" normalizeH="0" baseline="0" noProof="0">
                <a:ln>
                  <a:noFill/>
                </a:ln>
                <a:solidFill>
                  <a:prstClr val="white"/>
                </a:solidFill>
                <a:effectLst/>
                <a:uLnTx/>
                <a:uFillTx/>
                <a:latin typeface="Arial"/>
                <a:cs typeface="Arial"/>
                <a:hlinkClick r:id="rId12" action="ppaction://hlinksldjump">
                  <a:extLst>
                    <a:ext uri="{A12FA001-AC4F-418D-AE19-62706E023703}">
                      <ahyp:hlinkClr xmlns:ahyp="http://schemas.microsoft.com/office/drawing/2018/hyperlinkcolor" val="tx"/>
                    </a:ext>
                  </a:extLst>
                </a:hlinkClick>
              </a:rPr>
              <a:t> </a:t>
            </a:r>
            <a:r>
              <a:rPr kumimoji="0" lang="en-GB" sz="1200" b="1" i="0" u="none" strike="noStrike" kern="0" cap="none" spc="-10" normalizeH="0" baseline="0" noProof="0">
                <a:ln>
                  <a:noFill/>
                </a:ln>
                <a:solidFill>
                  <a:prstClr val="white"/>
                </a:solidFill>
                <a:effectLst/>
                <a:uLnTx/>
                <a:uFillTx/>
                <a:latin typeface="Arial"/>
                <a:cs typeface="Arial"/>
                <a:hlinkClick r:id="rId12" action="ppaction://hlinksldjump">
                  <a:extLst>
                    <a:ext uri="{A12FA001-AC4F-418D-AE19-62706E023703}">
                      <ahyp:hlinkClr xmlns:ahyp="http://schemas.microsoft.com/office/drawing/2018/hyperlinkcolor" val="tx"/>
                    </a:ext>
                  </a:extLst>
                </a:hlinkClick>
              </a:rPr>
              <a:t>Clinical</a:t>
            </a:r>
            <a:endParaRPr kumimoji="0" lang="en-GB" sz="1200" b="1" i="0" u="none" strike="noStrike" kern="0" cap="none" spc="0" normalizeH="0" baseline="0" noProof="0">
              <a:ln>
                <a:noFill/>
              </a:ln>
              <a:solidFill>
                <a:prstClr val="white"/>
              </a:solidFill>
              <a:effectLst/>
              <a:uLnTx/>
              <a:uFillTx/>
              <a:latin typeface="Arial"/>
              <a:cs typeface="Arial"/>
              <a:hlinkClick r:id="rId12" action="ppaction://hlinksldjump">
                <a:extLst>
                  <a:ext uri="{A12FA001-AC4F-418D-AE19-62706E023703}">
                    <ahyp:hlinkClr xmlns:ahyp="http://schemas.microsoft.com/office/drawing/2018/hyperlinkcolor" val="tx"/>
                  </a:ext>
                </a:extLst>
              </a:hlinkClick>
            </a:endParaRPr>
          </a:p>
          <a:p>
            <a:pPr marL="1905"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10" normalizeH="0" baseline="0" noProof="0">
                <a:ln>
                  <a:noFill/>
                </a:ln>
                <a:solidFill>
                  <a:prstClr val="white"/>
                </a:solidFill>
                <a:effectLst/>
                <a:uLnTx/>
                <a:uFillTx/>
                <a:latin typeface="Arial"/>
                <a:cs typeface="Arial"/>
                <a:hlinkClick r:id="rId12" action="ppaction://hlinksldjump">
                  <a:extLst>
                    <a:ext uri="{A12FA001-AC4F-418D-AE19-62706E023703}">
                      <ahyp:hlinkClr xmlns:ahyp="http://schemas.microsoft.com/office/drawing/2018/hyperlinkcolor" val="tx"/>
                    </a:ext>
                  </a:extLst>
                </a:hlinkClick>
              </a:rPr>
              <a:t>Practitioner</a:t>
            </a:r>
            <a:endParaRPr lang="en-GB" sz="1200" b="1"/>
          </a:p>
        </p:txBody>
      </p:sp>
      <p:sp>
        <p:nvSpPr>
          <p:cNvPr id="22" name="Rectangle 21">
            <a:extLst>
              <a:ext uri="{FF2B5EF4-FFF2-40B4-BE49-F238E27FC236}">
                <a16:creationId xmlns:a16="http://schemas.microsoft.com/office/drawing/2014/main" id="{2F01AE9C-8C8B-62C8-0370-4C7D87F1CFBB}"/>
              </a:ext>
            </a:extLst>
          </p:cNvPr>
          <p:cNvSpPr/>
          <p:nvPr/>
        </p:nvSpPr>
        <p:spPr>
          <a:xfrm>
            <a:off x="6805698" y="3710665"/>
            <a:ext cx="1846151" cy="651195"/>
          </a:xfrm>
          <a:prstGeom prst="rect">
            <a:avLst/>
          </a:prstGeom>
          <a:solidFill>
            <a:srgbClr val="BF03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35" marR="0" lvl="0" indent="0" algn="ctr" defTabSz="914400" eaLnBrk="1" fontAlgn="auto" latinLnBrk="0" hangingPunct="1">
              <a:lnSpc>
                <a:spcPct val="100000"/>
              </a:lnSpc>
              <a:spcBef>
                <a:spcPts val="735"/>
              </a:spcBef>
              <a:spcAft>
                <a:spcPts val="0"/>
              </a:spcAft>
              <a:buClrTx/>
              <a:buSzTx/>
              <a:buFontTx/>
              <a:buNone/>
              <a:tabLst/>
              <a:defRPr/>
            </a:pPr>
            <a:r>
              <a:rPr kumimoji="0" lang="en-GB" sz="1200" b="1" i="0" u="none" strike="noStrike" kern="0" cap="none" spc="0" normalizeH="0" baseline="0" noProof="0">
                <a:ln>
                  <a:noFill/>
                </a:ln>
                <a:solidFill>
                  <a:prstClr val="white"/>
                </a:solidFill>
                <a:effectLst/>
                <a:uLnTx/>
                <a:uFillTx/>
                <a:latin typeface="Arial"/>
                <a:cs typeface="Arial"/>
                <a:hlinkClick r:id="rId13" action="ppaction://hlinksldjump">
                  <a:extLst>
                    <a:ext uri="{A12FA001-AC4F-418D-AE19-62706E023703}">
                      <ahyp:hlinkClr xmlns:ahyp="http://schemas.microsoft.com/office/drawing/2018/hyperlinkcolor" val="tx"/>
                    </a:ext>
                  </a:extLst>
                </a:hlinkClick>
              </a:rPr>
              <a:t>Consultant</a:t>
            </a:r>
            <a:r>
              <a:rPr kumimoji="0" lang="en-GB" sz="1200" b="1" i="0" u="none" strike="noStrike" kern="0" cap="none" spc="-60" normalizeH="0" baseline="0" noProof="0">
                <a:ln>
                  <a:noFill/>
                </a:ln>
                <a:solidFill>
                  <a:prstClr val="white"/>
                </a:solidFill>
                <a:effectLst/>
                <a:uLnTx/>
                <a:uFillTx/>
                <a:latin typeface="Arial"/>
                <a:cs typeface="Arial"/>
                <a:hlinkClick r:id="rId13" action="ppaction://hlinksldjump">
                  <a:extLst>
                    <a:ext uri="{A12FA001-AC4F-418D-AE19-62706E023703}">
                      <ahyp:hlinkClr xmlns:ahyp="http://schemas.microsoft.com/office/drawing/2018/hyperlinkcolor" val="tx"/>
                    </a:ext>
                  </a:extLst>
                </a:hlinkClick>
              </a:rPr>
              <a:t> </a:t>
            </a:r>
            <a:r>
              <a:rPr kumimoji="0" lang="en-GB" sz="1200" b="1" i="0" u="none" strike="noStrike" kern="0" cap="none" spc="-20" normalizeH="0" baseline="0" noProof="0">
                <a:ln>
                  <a:noFill/>
                </a:ln>
                <a:solidFill>
                  <a:prstClr val="white"/>
                </a:solidFill>
                <a:effectLst/>
                <a:uLnTx/>
                <a:uFillTx/>
                <a:latin typeface="Arial"/>
                <a:cs typeface="Arial"/>
                <a:hlinkClick r:id="rId13" action="ppaction://hlinksldjump">
                  <a:extLst>
                    <a:ext uri="{A12FA001-AC4F-418D-AE19-62706E023703}">
                      <ahyp:hlinkClr xmlns:ahyp="http://schemas.microsoft.com/office/drawing/2018/hyperlinkcolor" val="tx"/>
                    </a:ext>
                  </a:extLst>
                </a:hlinkClick>
              </a:rPr>
              <a:t>Level</a:t>
            </a:r>
            <a:endParaRPr kumimoji="0" lang="en-US" sz="1200" b="1" i="0" u="none" strike="noStrike" kern="0" cap="none" spc="0" normalizeH="0" baseline="0" noProof="0">
              <a:ln>
                <a:noFill/>
              </a:ln>
              <a:solidFill>
                <a:prstClr val="white"/>
              </a:solidFill>
              <a:effectLst/>
              <a:uLnTx/>
              <a:uFillTx/>
              <a:latin typeface="Arial"/>
              <a:cs typeface="Arial"/>
            </a:endParaRPr>
          </a:p>
          <a:p>
            <a:pPr marL="1905"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10" normalizeH="0" baseline="0" noProof="0">
                <a:ln>
                  <a:noFill/>
                </a:ln>
                <a:solidFill>
                  <a:prstClr val="white"/>
                </a:solidFill>
                <a:effectLst/>
                <a:uLnTx/>
                <a:uFillTx/>
                <a:latin typeface="Arial"/>
                <a:cs typeface="Arial"/>
                <a:hlinkClick r:id="rId13" action="ppaction://hlinksldjump">
                  <a:extLst>
                    <a:ext uri="{A12FA001-AC4F-418D-AE19-62706E023703}">
                      <ahyp:hlinkClr xmlns:ahyp="http://schemas.microsoft.com/office/drawing/2018/hyperlinkcolor" val="tx"/>
                    </a:ext>
                  </a:extLst>
                </a:hlinkClick>
              </a:rPr>
              <a:t>Practitioner</a:t>
            </a:r>
            <a:endParaRPr lang="en-GB" sz="1200" b="1"/>
          </a:p>
        </p:txBody>
      </p:sp>
      <p:sp>
        <p:nvSpPr>
          <p:cNvPr id="9" name="Rectangle 8">
            <a:extLst>
              <a:ext uri="{FF2B5EF4-FFF2-40B4-BE49-F238E27FC236}">
                <a16:creationId xmlns:a16="http://schemas.microsoft.com/office/drawing/2014/main" id="{1A908A19-BF27-BAD1-C52B-155EC26990E1}"/>
              </a:ext>
            </a:extLst>
          </p:cNvPr>
          <p:cNvSpPr/>
          <p:nvPr/>
        </p:nvSpPr>
        <p:spPr>
          <a:xfrm>
            <a:off x="2857975" y="2869404"/>
            <a:ext cx="1642832" cy="676467"/>
          </a:xfrm>
          <a:prstGeom prst="rect">
            <a:avLst/>
          </a:prstGeom>
          <a:solidFill>
            <a:srgbClr val="BE037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bg1"/>
                </a:solidFill>
                <a:latin typeface="Arial"/>
                <a:cs typeface="Arial"/>
                <a:hlinkClick r:id="rId7" action="ppaction://hlinksldjump">
                  <a:extLst>
                    <a:ext uri="{A12FA001-AC4F-418D-AE19-62706E023703}">
                      <ahyp:hlinkClr xmlns:ahyp="http://schemas.microsoft.com/office/drawing/2018/hyperlinkcolor" val="tx"/>
                    </a:ext>
                  </a:extLst>
                </a:hlinkClick>
              </a:rPr>
              <a:t>Undergraduate</a:t>
            </a:r>
          </a:p>
          <a:p>
            <a:pPr algn="ctr"/>
            <a:r>
              <a:rPr lang="en-GB" sz="1200" b="1">
                <a:solidFill>
                  <a:schemeClr val="bg1"/>
                </a:solidFill>
                <a:latin typeface="Arial"/>
                <a:cs typeface="Arial"/>
                <a:hlinkClick r:id="rId7" action="ppaction://hlinksldjump">
                  <a:extLst>
                    <a:ext uri="{A12FA001-AC4F-418D-AE19-62706E023703}">
                      <ahyp:hlinkClr xmlns:ahyp="http://schemas.microsoft.com/office/drawing/2018/hyperlinkcolor" val="tx"/>
                    </a:ext>
                  </a:extLst>
                </a:hlinkClick>
              </a:rPr>
              <a:t>Pharmacist</a:t>
            </a:r>
            <a:endParaRPr lang="en-GB" sz="1200" b="1">
              <a:solidFill>
                <a:schemeClr val="bg1"/>
              </a:solidFill>
              <a:latin typeface="Arial"/>
              <a:cs typeface="Arial"/>
            </a:endParaRPr>
          </a:p>
          <a:p>
            <a:pPr algn="ctr"/>
            <a:endParaRPr lang="en-GB" sz="1200" b="1">
              <a:solidFill>
                <a:schemeClr val="bg1"/>
              </a:solidFill>
              <a:latin typeface="Arial"/>
              <a:cs typeface="Arial"/>
            </a:endParaRPr>
          </a:p>
        </p:txBody>
      </p:sp>
      <p:sp>
        <p:nvSpPr>
          <p:cNvPr id="17" name="Rectangle 16">
            <a:extLst>
              <a:ext uri="{FF2B5EF4-FFF2-40B4-BE49-F238E27FC236}">
                <a16:creationId xmlns:a16="http://schemas.microsoft.com/office/drawing/2014/main" id="{7DCA5D46-6B02-D255-4779-3AB0CE1FC6C0}"/>
              </a:ext>
            </a:extLst>
          </p:cNvPr>
          <p:cNvSpPr/>
          <p:nvPr/>
        </p:nvSpPr>
        <p:spPr>
          <a:xfrm>
            <a:off x="2843945" y="3744630"/>
            <a:ext cx="1656861" cy="635814"/>
          </a:xfrm>
          <a:prstGeom prst="rect">
            <a:avLst/>
          </a:prstGeom>
          <a:solidFill>
            <a:srgbClr val="BE0378"/>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bg1"/>
                </a:solidFill>
                <a:latin typeface="Arial"/>
                <a:cs typeface="Arial"/>
                <a:hlinkClick r:id="rId14" action="ppaction://hlinksldjump">
                  <a:extLst>
                    <a:ext uri="{A12FA001-AC4F-418D-AE19-62706E023703}">
                      <ahyp:hlinkClr xmlns:ahyp="http://schemas.microsoft.com/office/drawing/2018/hyperlinkcolor" val="tx"/>
                    </a:ext>
                  </a:extLst>
                </a:hlinkClick>
              </a:rPr>
              <a:t>Foundation Trainee Pharmacist</a:t>
            </a:r>
          </a:p>
        </p:txBody>
      </p:sp>
      <p:sp>
        <p:nvSpPr>
          <p:cNvPr id="19" name="Rectangle 18">
            <a:extLst>
              <a:ext uri="{FF2B5EF4-FFF2-40B4-BE49-F238E27FC236}">
                <a16:creationId xmlns:a16="http://schemas.microsoft.com/office/drawing/2014/main" id="{3AAB121A-6B5D-5A0D-3475-8DA1195776E1}"/>
              </a:ext>
            </a:extLst>
          </p:cNvPr>
          <p:cNvSpPr/>
          <p:nvPr/>
        </p:nvSpPr>
        <p:spPr>
          <a:xfrm>
            <a:off x="4933706" y="6013489"/>
            <a:ext cx="1702611" cy="35847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latin typeface="Arial" panose="020B0604020202020204" pitchFamily="34" charset="0"/>
                <a:cs typeface="Arial" panose="020B0604020202020204" pitchFamily="34" charset="0"/>
                <a:hlinkClick r:id="rId15" action="ppaction://hlinksldjump"/>
              </a:rPr>
              <a:t>Health &amp; Wellbeing</a:t>
            </a:r>
            <a:endParaRPr lang="en-GB" sz="1000" b="1">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20F0DF9F-FC7C-878B-1E1A-E711145CB013}"/>
              </a:ext>
            </a:extLst>
          </p:cNvPr>
          <p:cNvSpPr/>
          <p:nvPr/>
        </p:nvSpPr>
        <p:spPr>
          <a:xfrm>
            <a:off x="8343342" y="6472726"/>
            <a:ext cx="1702610" cy="3499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291EFF"/>
                </a:solidFill>
                <a:latin typeface="Arial" panose="020B0604020202020204" pitchFamily="34" charset="0"/>
                <a:cs typeface="Arial" panose="020B0604020202020204" pitchFamily="34" charset="0"/>
                <a:hlinkClick r:id="rId16" action="ppaction://hlinksldjump">
                  <a:extLst>
                    <a:ext uri="{A12FA001-AC4F-418D-AE19-62706E023703}">
                      <ahyp:hlinkClr xmlns:ahyp="http://schemas.microsoft.com/office/drawing/2018/hyperlinkcolor" val="tx"/>
                    </a:ext>
                  </a:extLst>
                </a:hlinkClick>
              </a:rPr>
              <a:t>Leadership &amp; Management</a:t>
            </a:r>
            <a:endParaRPr lang="en-GB" sz="1000" b="1">
              <a:solidFill>
                <a:srgbClr val="291EFF"/>
              </a:solidFill>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91331A22-B3F7-EEC4-A7ED-5D5363DEC97E}"/>
              </a:ext>
            </a:extLst>
          </p:cNvPr>
          <p:cNvSpPr/>
          <p:nvPr/>
        </p:nvSpPr>
        <p:spPr>
          <a:xfrm>
            <a:off x="10195313" y="6484454"/>
            <a:ext cx="1571814" cy="32729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latin typeface="Arial" panose="020B0604020202020204" pitchFamily="34" charset="0"/>
                <a:cs typeface="Arial" panose="020B0604020202020204" pitchFamily="34" charset="0"/>
                <a:hlinkClick r:id="rId17" action="ppaction://hlinksldjump"/>
              </a:rPr>
              <a:t>ACP Levels</a:t>
            </a:r>
            <a:endParaRPr lang="en-GB" sz="1000" b="1">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38579B17-4B9C-AE51-6E55-C145265B69BD}"/>
              </a:ext>
            </a:extLst>
          </p:cNvPr>
          <p:cNvSpPr/>
          <p:nvPr/>
        </p:nvSpPr>
        <p:spPr>
          <a:xfrm>
            <a:off x="6800888" y="1225295"/>
            <a:ext cx="1818228" cy="577557"/>
          </a:xfrm>
          <a:prstGeom prst="rect">
            <a:avLst/>
          </a:prstGeom>
          <a:solidFill>
            <a:srgbClr val="BF037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dirty="0">
                <a:solidFill>
                  <a:schemeClr val="bg1"/>
                </a:solidFill>
                <a:latin typeface="Arial"/>
                <a:cs typeface="Arial"/>
                <a:hlinkClick r:id="rId18" action="ppaction://hlinksldjump">
                  <a:extLst>
                    <a:ext uri="{A12FA001-AC4F-418D-AE19-62706E023703}">
                      <ahyp:hlinkClr xmlns:ahyp="http://schemas.microsoft.com/office/drawing/2018/hyperlinkcolor" val="tx"/>
                    </a:ext>
                  </a:extLst>
                </a:hlinkClick>
              </a:rPr>
              <a:t>Clinical Pharmacist</a:t>
            </a:r>
          </a:p>
        </p:txBody>
      </p:sp>
      <p:sp>
        <p:nvSpPr>
          <p:cNvPr id="20" name="Rectangle 19">
            <a:extLst>
              <a:ext uri="{FF2B5EF4-FFF2-40B4-BE49-F238E27FC236}">
                <a16:creationId xmlns:a16="http://schemas.microsoft.com/office/drawing/2014/main" id="{15F0C1CF-B1F7-1CFD-E67A-E7114376F92B}"/>
              </a:ext>
            </a:extLst>
          </p:cNvPr>
          <p:cNvSpPr>
            <a:spLocks/>
          </p:cNvSpPr>
          <p:nvPr/>
        </p:nvSpPr>
        <p:spPr>
          <a:xfrm>
            <a:off x="172035" y="6496603"/>
            <a:ext cx="1473620" cy="3306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bg1"/>
                </a:solidFill>
                <a:latin typeface="Arial" panose="020B0604020202020204" pitchFamily="34" charset="0"/>
                <a:cs typeface="Arial" panose="020B0604020202020204" pitchFamily="34" charset="0"/>
                <a:hlinkClick r:id="rId19" action="ppaction://hlinksldjump"/>
              </a:rPr>
              <a:t>Medical Roles</a:t>
            </a:r>
            <a:endParaRPr lang="en-GB" sz="1000" b="1">
              <a:solidFill>
                <a:schemeClr val="bg1"/>
              </a:solidFill>
              <a:latin typeface="Arial" panose="020B0604020202020204" pitchFamily="34" charset="0"/>
              <a:cs typeface="Arial" panose="020B0604020202020204" pitchFamily="34" charset="0"/>
            </a:endParaRPr>
          </a:p>
        </p:txBody>
      </p:sp>
      <p:sp>
        <p:nvSpPr>
          <p:cNvPr id="21" name="Rectangle 20">
            <a:hlinkClick r:id="rId20" action="ppaction://hlinksldjump"/>
            <a:extLst>
              <a:ext uri="{FF2B5EF4-FFF2-40B4-BE49-F238E27FC236}">
                <a16:creationId xmlns:a16="http://schemas.microsoft.com/office/drawing/2014/main" id="{0549645C-F090-7DBB-908E-0CD00C722619}"/>
              </a:ext>
            </a:extLst>
          </p:cNvPr>
          <p:cNvSpPr>
            <a:spLocks/>
          </p:cNvSpPr>
          <p:nvPr/>
        </p:nvSpPr>
        <p:spPr>
          <a:xfrm>
            <a:off x="1780036" y="6501324"/>
            <a:ext cx="1481941" cy="3212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291EFF"/>
                </a:solidFill>
                <a:latin typeface="Arial" panose="020B0604020202020204" pitchFamily="34" charset="0"/>
                <a:cs typeface="Arial" panose="020B0604020202020204" pitchFamily="34" charset="0"/>
                <a:hlinkClick r:id="rId20" action="ppaction://hlinksldjump">
                  <a:extLst>
                    <a:ext uri="{A12FA001-AC4F-418D-AE19-62706E023703}">
                      <ahyp:hlinkClr xmlns:ahyp="http://schemas.microsoft.com/office/drawing/2018/hyperlinkcolor" val="tx"/>
                    </a:ext>
                  </a:extLst>
                </a:hlinkClick>
              </a:rPr>
              <a:t>Non-Clinical Roles</a:t>
            </a:r>
            <a:endParaRPr lang="en-GB" sz="1000" b="1">
              <a:solidFill>
                <a:srgbClr val="291EFF"/>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7B8EB46E-FDC1-006C-B476-DB708B5605AA}"/>
              </a:ext>
            </a:extLst>
          </p:cNvPr>
          <p:cNvSpPr>
            <a:spLocks/>
          </p:cNvSpPr>
          <p:nvPr/>
        </p:nvSpPr>
        <p:spPr>
          <a:xfrm>
            <a:off x="3396358" y="6501324"/>
            <a:ext cx="1485378" cy="3212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latin typeface="Arial" panose="020B0604020202020204" pitchFamily="34" charset="0"/>
                <a:cs typeface="Arial" panose="020B0604020202020204" pitchFamily="34" charset="0"/>
                <a:hlinkClick r:id="rId8" action="ppaction://hlinksldjump"/>
              </a:rPr>
              <a:t>AHP</a:t>
            </a:r>
            <a:endParaRPr lang="en-GB" sz="1000" b="1">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D5DD4D1C-9043-7CDE-5BED-F0FC9814B8AF}"/>
              </a:ext>
            </a:extLst>
          </p:cNvPr>
          <p:cNvSpPr>
            <a:spLocks/>
          </p:cNvSpPr>
          <p:nvPr/>
        </p:nvSpPr>
        <p:spPr>
          <a:xfrm>
            <a:off x="5062201" y="6490508"/>
            <a:ext cx="1445623" cy="3212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latin typeface="Arial" panose="020B0604020202020204" pitchFamily="34" charset="0"/>
                <a:cs typeface="Arial" panose="020B0604020202020204" pitchFamily="34" charset="0"/>
                <a:hlinkClick r:id="rId21" action="ppaction://hlinksldjump"/>
              </a:rPr>
              <a:t>Nursing Roles</a:t>
            </a:r>
            <a:endParaRPr lang="en-GB" sz="1000" b="1">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BEE6C826-0A7A-3558-8743-8124B8F8F90A}"/>
              </a:ext>
            </a:extLst>
          </p:cNvPr>
          <p:cNvSpPr>
            <a:spLocks/>
          </p:cNvSpPr>
          <p:nvPr/>
        </p:nvSpPr>
        <p:spPr>
          <a:xfrm>
            <a:off x="6688289" y="6490508"/>
            <a:ext cx="1466990" cy="3212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latin typeface="Arial" panose="020B0604020202020204" pitchFamily="34" charset="0"/>
                <a:cs typeface="Arial" panose="020B0604020202020204" pitchFamily="34" charset="0"/>
                <a:hlinkClick r:id="rId22" action="ppaction://hlinksldjump"/>
              </a:rPr>
              <a:t>Personalised Care Roles</a:t>
            </a:r>
            <a:endParaRPr lang="en-GB" sz="10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22464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2633472" y="2572511"/>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12" name="object 12"/>
          <p:cNvSpPr txBox="1"/>
          <p:nvPr/>
        </p:nvSpPr>
        <p:spPr>
          <a:xfrm>
            <a:off x="10173461" y="6674611"/>
            <a:ext cx="1891030" cy="147955"/>
          </a:xfrm>
          <a:prstGeom prst="rect">
            <a:avLst/>
          </a:prstGeom>
        </p:spPr>
        <p:txBody>
          <a:bodyPr vert="horz" wrap="square" lIns="0" tIns="12700" rIns="0" bIns="0" rtlCol="0">
            <a:spAutoFit/>
          </a:bodyPr>
          <a:lstStyle/>
          <a:p>
            <a:pPr marL="12700">
              <a:lnSpc>
                <a:spcPct val="100000"/>
              </a:lnSpc>
              <a:spcBef>
                <a:spcPts val="100"/>
              </a:spcBef>
            </a:pPr>
            <a:r>
              <a:rPr sz="800" i="1">
                <a:solidFill>
                  <a:srgbClr val="7E7E7E"/>
                </a:solidFill>
                <a:latin typeface="Arial"/>
                <a:cs typeface="Arial"/>
              </a:rPr>
              <a:t>Not</a:t>
            </a:r>
            <a:r>
              <a:rPr sz="800" i="1" spc="-20">
                <a:solidFill>
                  <a:srgbClr val="7E7E7E"/>
                </a:solidFill>
                <a:latin typeface="Arial"/>
                <a:cs typeface="Arial"/>
              </a:rPr>
              <a:t> </a:t>
            </a:r>
            <a:r>
              <a:rPr sz="800" i="1">
                <a:solidFill>
                  <a:srgbClr val="7E7E7E"/>
                </a:solidFill>
                <a:latin typeface="Arial"/>
                <a:cs typeface="Arial"/>
              </a:rPr>
              <a:t>to</a:t>
            </a:r>
            <a:r>
              <a:rPr sz="800" i="1" spc="-25">
                <a:solidFill>
                  <a:srgbClr val="7E7E7E"/>
                </a:solidFill>
                <a:latin typeface="Arial"/>
                <a:cs typeface="Arial"/>
              </a:rPr>
              <a:t> </a:t>
            </a:r>
            <a:r>
              <a:rPr sz="800" i="1">
                <a:solidFill>
                  <a:srgbClr val="7E7E7E"/>
                </a:solidFill>
                <a:latin typeface="Arial"/>
                <a:cs typeface="Arial"/>
              </a:rPr>
              <a:t>be</a:t>
            </a:r>
            <a:r>
              <a:rPr sz="800" i="1" spc="-15">
                <a:solidFill>
                  <a:srgbClr val="7E7E7E"/>
                </a:solidFill>
                <a:latin typeface="Arial"/>
                <a:cs typeface="Arial"/>
              </a:rPr>
              <a:t> </a:t>
            </a:r>
            <a:r>
              <a:rPr sz="800" i="1">
                <a:solidFill>
                  <a:srgbClr val="7E7E7E"/>
                </a:solidFill>
                <a:latin typeface="Arial"/>
                <a:cs typeface="Arial"/>
              </a:rPr>
              <a:t>replicated</a:t>
            </a:r>
            <a:r>
              <a:rPr sz="800" i="1" spc="-25">
                <a:solidFill>
                  <a:srgbClr val="7E7E7E"/>
                </a:solidFill>
                <a:latin typeface="Arial"/>
                <a:cs typeface="Arial"/>
              </a:rPr>
              <a:t> </a:t>
            </a:r>
            <a:r>
              <a:rPr sz="800" i="1">
                <a:solidFill>
                  <a:srgbClr val="7E7E7E"/>
                </a:solidFill>
                <a:latin typeface="Arial"/>
                <a:cs typeface="Arial"/>
              </a:rPr>
              <a:t>without</a:t>
            </a:r>
            <a:r>
              <a:rPr sz="800" i="1" spc="-25">
                <a:solidFill>
                  <a:srgbClr val="7E7E7E"/>
                </a:solidFill>
                <a:latin typeface="Arial"/>
                <a:cs typeface="Arial"/>
              </a:rPr>
              <a:t> </a:t>
            </a:r>
            <a:r>
              <a:rPr sz="800" i="1">
                <a:solidFill>
                  <a:srgbClr val="7E7E7E"/>
                </a:solidFill>
                <a:latin typeface="Arial"/>
                <a:cs typeface="Arial"/>
              </a:rPr>
              <a:t>consent</a:t>
            </a:r>
            <a:r>
              <a:rPr sz="800" i="1" spc="-5">
                <a:solidFill>
                  <a:srgbClr val="7E7E7E"/>
                </a:solidFill>
                <a:latin typeface="Arial"/>
                <a:cs typeface="Arial"/>
              </a:rPr>
              <a:t> </a:t>
            </a:r>
            <a:r>
              <a:rPr sz="800" spc="-20">
                <a:solidFill>
                  <a:srgbClr val="7E7E7E"/>
                </a:solidFill>
                <a:latin typeface="Arial"/>
                <a:cs typeface="Arial"/>
              </a:rPr>
              <a:t>V2.2</a:t>
            </a:r>
            <a:endParaRPr sz="800">
              <a:latin typeface="Arial"/>
              <a:cs typeface="Arial"/>
            </a:endParaRPr>
          </a:p>
        </p:txBody>
      </p:sp>
      <p:sp>
        <p:nvSpPr>
          <p:cNvPr id="19" name="object 19"/>
          <p:cNvSpPr txBox="1">
            <a:spLocks noGrp="1"/>
          </p:cNvSpPr>
          <p:nvPr>
            <p:ph type="title"/>
          </p:nvPr>
        </p:nvSpPr>
        <p:spPr>
          <a:xfrm>
            <a:off x="2418647" y="268480"/>
            <a:ext cx="8020367" cy="788677"/>
          </a:xfrm>
          <a:prstGeom prst="rect">
            <a:avLst/>
          </a:prstGeom>
        </p:spPr>
        <p:txBody>
          <a:bodyPr vert="horz" wrap="square" lIns="0" tIns="36830" rIns="0" bIns="0" rtlCol="0" anchor="t">
            <a:spAutoFit/>
          </a:bodyPr>
          <a:lstStyle/>
          <a:p>
            <a:pPr marL="12700">
              <a:lnSpc>
                <a:spcPct val="100000"/>
              </a:lnSpc>
              <a:spcBef>
                <a:spcPts val="290"/>
              </a:spcBef>
            </a:pPr>
            <a:r>
              <a:rPr lang="en-GB" sz="2400" b="0">
                <a:solidFill>
                  <a:srgbClr val="BE0378"/>
                </a:solidFill>
                <a:latin typeface="Arial Black"/>
                <a:cs typeface="Arial Black"/>
              </a:rPr>
              <a:t>Pharmacy</a:t>
            </a:r>
            <a:r>
              <a:rPr sz="2400" b="0" spc="-114">
                <a:solidFill>
                  <a:srgbClr val="BE0378"/>
                </a:solidFill>
                <a:latin typeface="Arial Black"/>
                <a:cs typeface="Arial Black"/>
              </a:rPr>
              <a:t> </a:t>
            </a:r>
            <a:r>
              <a:rPr lang="en-GB" sz="2400" b="0">
                <a:solidFill>
                  <a:srgbClr val="BE0378"/>
                </a:solidFill>
                <a:latin typeface="Arial Black"/>
                <a:cs typeface="Arial Black"/>
              </a:rPr>
              <a:t>Services</a:t>
            </a:r>
            <a:r>
              <a:rPr sz="2400" b="0" spc="-90">
                <a:solidFill>
                  <a:srgbClr val="BE0378"/>
                </a:solidFill>
                <a:latin typeface="Arial Black"/>
                <a:cs typeface="Arial Black"/>
              </a:rPr>
              <a:t> </a:t>
            </a:r>
            <a:r>
              <a:rPr lang="en-GB" sz="2400" b="0" spc="-10">
                <a:solidFill>
                  <a:srgbClr val="BE0378"/>
                </a:solidFill>
                <a:latin typeface="Arial Black"/>
                <a:cs typeface="Arial Black"/>
              </a:rPr>
              <a:t>Assistant</a:t>
            </a:r>
            <a:endParaRPr sz="2400">
              <a:latin typeface="Arial Black"/>
              <a:cs typeface="Arial Black"/>
            </a:endParaRPr>
          </a:p>
          <a:p>
            <a:pPr marL="12700">
              <a:spcBef>
                <a:spcPts val="120"/>
              </a:spcBef>
            </a:pPr>
            <a:r>
              <a:rPr lang="en-GB" sz="2400" b="1">
                <a:solidFill>
                  <a:srgbClr val="202C3A"/>
                </a:solidFill>
              </a:rPr>
              <a:t>Find</a:t>
            </a:r>
            <a:r>
              <a:rPr lang="en-GB" sz="2400" b="1" spc="-25">
                <a:solidFill>
                  <a:srgbClr val="202C3A"/>
                </a:solidFill>
              </a:rPr>
              <a:t> </a:t>
            </a:r>
            <a:r>
              <a:rPr lang="en-GB" sz="2400" b="1">
                <a:solidFill>
                  <a:srgbClr val="202C3A"/>
                </a:solidFill>
              </a:rPr>
              <a:t>out</a:t>
            </a:r>
            <a:r>
              <a:rPr lang="en-GB" sz="2400" b="1" spc="-20">
                <a:solidFill>
                  <a:srgbClr val="202C3A"/>
                </a:solidFill>
              </a:rPr>
              <a:t> </a:t>
            </a:r>
            <a:r>
              <a:rPr lang="en-GB" sz="2400" b="1">
                <a:solidFill>
                  <a:srgbClr val="202C3A"/>
                </a:solidFill>
              </a:rPr>
              <a:t>more</a:t>
            </a:r>
            <a:r>
              <a:rPr lang="en-GB" sz="2400" b="1" spc="-30">
                <a:solidFill>
                  <a:srgbClr val="202C3A"/>
                </a:solidFill>
              </a:rPr>
              <a:t> </a:t>
            </a:r>
            <a:r>
              <a:rPr lang="en-GB" sz="2400" b="1">
                <a:solidFill>
                  <a:srgbClr val="202C3A"/>
                </a:solidFill>
              </a:rPr>
              <a:t>about becoming </a:t>
            </a:r>
            <a:r>
              <a:rPr lang="en-GB" sz="2400">
                <a:solidFill>
                  <a:srgbClr val="202C3A"/>
                </a:solidFill>
              </a:rPr>
              <a:t>a </a:t>
            </a:r>
            <a:r>
              <a:rPr lang="en-GB" sz="2400" u="sng">
                <a:solidFill>
                  <a:srgbClr val="291EFF"/>
                </a:solidFill>
                <a:uFill>
                  <a:solidFill>
                    <a:srgbClr val="1F5AA4"/>
                  </a:solidFill>
                </a:uFill>
                <a:hlinkClick r:id="rId3"/>
              </a:rPr>
              <a:t>Pharmacy Assistant</a:t>
            </a:r>
            <a:endParaRPr sz="2400" err="1">
              <a:solidFill>
                <a:srgbClr val="291EFF"/>
              </a:solidFill>
              <a:hlinkClick r:id="rId4">
                <a:extLst>
                  <a:ext uri="{A12FA001-AC4F-418D-AE19-62706E023703}">
                    <ahyp:hlinkClr xmlns:ahyp="http://schemas.microsoft.com/office/drawing/2018/hyperlinkcolor" val="tx"/>
                  </a:ext>
                </a:extLst>
              </a:hlinkClick>
            </a:endParaRPr>
          </a:p>
        </p:txBody>
      </p:sp>
      <p:sp>
        <p:nvSpPr>
          <p:cNvPr id="20" name="object 20"/>
          <p:cNvSpPr txBox="1"/>
          <p:nvPr/>
        </p:nvSpPr>
        <p:spPr>
          <a:xfrm>
            <a:off x="9241325" y="141016"/>
            <a:ext cx="2823166" cy="559127"/>
          </a:xfrm>
          <a:prstGeom prst="rect">
            <a:avLst/>
          </a:prstGeom>
        </p:spPr>
        <p:txBody>
          <a:bodyPr vert="horz" wrap="square" lIns="0" tIns="12700" rIns="0" bIns="0" rtlCol="0">
            <a:spAutoFit/>
          </a:bodyPr>
          <a:lstStyle/>
          <a:p>
            <a:pPr marR="7620" algn="r">
              <a:lnSpc>
                <a:spcPts val="2150"/>
              </a:lnSpc>
              <a:spcBef>
                <a:spcPts val="100"/>
              </a:spcBef>
            </a:pPr>
            <a:r>
              <a:rPr lang="en-GB" sz="1800" b="1" spc="-10">
                <a:solidFill>
                  <a:srgbClr val="006FC0"/>
                </a:solidFill>
                <a:latin typeface="Arial"/>
                <a:cs typeface="Arial"/>
                <a:hlinkClick r:id="rId5" action="ppaction://hlinksldjump"/>
              </a:rPr>
              <a:t>Pharmacy Professionals </a:t>
            </a:r>
            <a:endParaRPr sz="1800">
              <a:latin typeface="Arial"/>
              <a:cs typeface="Arial"/>
              <a:hlinkClick r:id="rId5" action="ppaction://hlinksldjump"/>
            </a:endParaRPr>
          </a:p>
          <a:p>
            <a:pPr marR="5080" algn="r">
              <a:lnSpc>
                <a:spcPts val="2150"/>
              </a:lnSpc>
            </a:pPr>
            <a:r>
              <a:rPr sz="1800" b="1">
                <a:solidFill>
                  <a:srgbClr val="006FC0"/>
                </a:solidFill>
                <a:latin typeface="Arial"/>
                <a:cs typeface="Arial"/>
                <a:hlinkClick r:id="rId5" action="ppaction://hlinksldjump"/>
              </a:rPr>
              <a:t>Career</a:t>
            </a:r>
            <a:r>
              <a:rPr sz="1800" b="1" spc="-30">
                <a:solidFill>
                  <a:srgbClr val="006FC0"/>
                </a:solidFill>
                <a:latin typeface="Arial"/>
                <a:cs typeface="Arial"/>
                <a:hlinkClick r:id="rId5" action="ppaction://hlinksldjump"/>
              </a:rPr>
              <a:t> </a:t>
            </a:r>
            <a:r>
              <a:rPr sz="1800" b="1" spc="-10">
                <a:solidFill>
                  <a:srgbClr val="006FC0"/>
                </a:solidFill>
                <a:latin typeface="Arial"/>
                <a:cs typeface="Arial"/>
                <a:hlinkClick r:id="rId5" action="ppaction://hlinksldjump"/>
              </a:rPr>
              <a:t>Pathway</a:t>
            </a:r>
            <a:endParaRPr sz="1800">
              <a:latin typeface="Arial"/>
              <a:cs typeface="Arial"/>
            </a:endParaRPr>
          </a:p>
        </p:txBody>
      </p:sp>
      <p:pic>
        <p:nvPicPr>
          <p:cNvPr id="31" name="Picture 30" descr="A logo with colorful people&#10;&#10;Description automatically generated">
            <a:extLst>
              <a:ext uri="{FF2B5EF4-FFF2-40B4-BE49-F238E27FC236}">
                <a16:creationId xmlns:a16="http://schemas.microsoft.com/office/drawing/2014/main" id="{139678FC-C90C-0B6B-2E5F-7FFFEA12F60F}"/>
              </a:ext>
            </a:extLst>
          </p:cNvPr>
          <p:cNvPicPr>
            <a:picLocks noChangeAspect="1"/>
          </p:cNvPicPr>
          <p:nvPr/>
        </p:nvPicPr>
        <p:blipFill>
          <a:blip r:embed="rId6"/>
          <a:stretch>
            <a:fillRect/>
          </a:stretch>
        </p:blipFill>
        <p:spPr>
          <a:xfrm>
            <a:off x="234" y="-3246"/>
            <a:ext cx="2282321" cy="1170460"/>
          </a:xfrm>
          <a:prstGeom prst="rect">
            <a:avLst/>
          </a:prstGeom>
          <a:ln>
            <a:noFill/>
          </a:ln>
        </p:spPr>
      </p:pic>
      <p:sp>
        <p:nvSpPr>
          <p:cNvPr id="7" name="TextBox 6">
            <a:extLst>
              <a:ext uri="{FF2B5EF4-FFF2-40B4-BE49-F238E27FC236}">
                <a16:creationId xmlns:a16="http://schemas.microsoft.com/office/drawing/2014/main" id="{ACDA6694-A612-7856-EB1A-043AB90ECDD2}"/>
              </a:ext>
            </a:extLst>
          </p:cNvPr>
          <p:cNvSpPr txBox="1"/>
          <p:nvPr/>
        </p:nvSpPr>
        <p:spPr>
          <a:xfrm>
            <a:off x="7484300" y="2568234"/>
            <a:ext cx="2464713" cy="33393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000" dirty="0">
                <a:latin typeface="Arial"/>
                <a:cs typeface="Arial"/>
              </a:rPr>
              <a:t>Working under the supervision of another person while they are training. This could be a registrant or another appropriately qualified or experienced individual.</a:t>
            </a:r>
            <a:endParaRPr lang="en-GB" sz="1000" dirty="0">
              <a:solidFill>
                <a:srgbClr val="000000"/>
              </a:solidFill>
              <a:latin typeface="Arial"/>
              <a:cs typeface="Arial"/>
            </a:endParaRPr>
          </a:p>
          <a:p>
            <a:pPr algn="l"/>
            <a:endParaRPr lang="en-GB" sz="1000" dirty="0">
              <a:solidFill>
                <a:srgbClr val="000000"/>
              </a:solidFill>
              <a:latin typeface="Arial"/>
              <a:cs typeface="Arial"/>
            </a:endParaRPr>
          </a:p>
          <a:p>
            <a:pPr algn="l"/>
            <a:r>
              <a:rPr lang="en-GB" sz="1000" dirty="0">
                <a:solidFill>
                  <a:srgbClr val="000000"/>
                </a:solidFill>
                <a:latin typeface="Arial"/>
                <a:cs typeface="Arial"/>
                <a:hlinkClick r:id="rId7"/>
              </a:rPr>
              <a:t>NHSE Supervision guidance for primary care network multidisciplinary teams</a:t>
            </a:r>
            <a:endParaRPr lang="en-GB" sz="1000" dirty="0">
              <a:solidFill>
                <a:srgbClr val="000000"/>
              </a:solidFill>
              <a:latin typeface="Arial"/>
              <a:cs typeface="Arial"/>
            </a:endParaRPr>
          </a:p>
          <a:p>
            <a:pPr algn="l"/>
            <a:endParaRPr lang="en-GB" sz="1000" dirty="0">
              <a:solidFill>
                <a:srgbClr val="000000"/>
              </a:solidFill>
              <a:latin typeface="Arial"/>
              <a:cs typeface="Arial"/>
            </a:endParaRPr>
          </a:p>
          <a:p>
            <a:pPr algn="l"/>
            <a:r>
              <a:rPr lang="en-GB" sz="1000" dirty="0"/>
              <a:t>Guide to Supervision in Primary care: </a:t>
            </a:r>
            <a:r>
              <a:rPr lang="en-GB" sz="1000" dirty="0">
                <a:hlinkClick r:id="rId8"/>
              </a:rPr>
              <a:t>A-guide-to-supervision-in-KSS-primary-care-V2.1-Oct-24.pdf</a:t>
            </a:r>
            <a:endParaRPr lang="en-GB" sz="1000" dirty="0">
              <a:solidFill>
                <a:srgbClr val="000000"/>
              </a:solidFill>
              <a:latin typeface="Arial"/>
              <a:cs typeface="Arial"/>
            </a:endParaRPr>
          </a:p>
          <a:p>
            <a:pPr algn="l"/>
            <a:endParaRPr lang="en-GB" sz="1000" dirty="0">
              <a:latin typeface="Arial"/>
              <a:cs typeface="Arial"/>
            </a:endParaRPr>
          </a:p>
          <a:p>
            <a:pPr algn="l"/>
            <a:r>
              <a:rPr lang="en-GB" sz="1000" dirty="0">
                <a:solidFill>
                  <a:srgbClr val="000000"/>
                </a:solidFill>
                <a:latin typeface="Arial"/>
                <a:cs typeface="Arial"/>
              </a:rPr>
              <a:t>Local training and development opportunities are available by attending your local PLTs :</a:t>
            </a:r>
            <a:r>
              <a:rPr lang="en-GB" sz="1000" dirty="0">
                <a:hlinkClick r:id="rId9"/>
              </a:rPr>
              <a:t>Protected Learning Time (PLT) : Surrey Training</a:t>
            </a:r>
            <a:endParaRPr lang="en-GB" sz="1000" dirty="0">
              <a:solidFill>
                <a:srgbClr val="000000"/>
              </a:solidFill>
              <a:latin typeface="Arial"/>
              <a:cs typeface="Arial"/>
            </a:endParaRPr>
          </a:p>
          <a:p>
            <a:pPr algn="l"/>
            <a:endParaRPr lang="en-GB" sz="1000" dirty="0">
              <a:solidFill>
                <a:srgbClr val="000000"/>
              </a:solidFill>
              <a:latin typeface="Arial"/>
              <a:cs typeface="Arial"/>
            </a:endParaRPr>
          </a:p>
          <a:p>
            <a:pPr algn="l"/>
            <a:endParaRPr lang="en-GB" sz="1000" dirty="0">
              <a:solidFill>
                <a:srgbClr val="000000"/>
              </a:solidFill>
              <a:latin typeface="Arial"/>
              <a:cs typeface="Arial"/>
            </a:endParaRPr>
          </a:p>
          <a:p>
            <a:pPr algn="l"/>
            <a:endParaRPr lang="en-GB" sz="1000" dirty="0">
              <a:latin typeface="Arial"/>
              <a:cs typeface="Arial"/>
            </a:endParaRPr>
          </a:p>
          <a:p>
            <a:pPr algn="ctr"/>
            <a:endParaRPr lang="en-US" sz="1100" dirty="0">
              <a:solidFill>
                <a:srgbClr val="202C3A"/>
              </a:solidFill>
              <a:latin typeface="Arial"/>
              <a:cs typeface="Arial"/>
            </a:endParaRPr>
          </a:p>
        </p:txBody>
      </p:sp>
      <p:sp>
        <p:nvSpPr>
          <p:cNvPr id="53" name="TextBox 52">
            <a:extLst>
              <a:ext uri="{FF2B5EF4-FFF2-40B4-BE49-F238E27FC236}">
                <a16:creationId xmlns:a16="http://schemas.microsoft.com/office/drawing/2014/main" id="{89BF1005-12FC-2ABF-7782-867333C0208B}"/>
              </a:ext>
            </a:extLst>
          </p:cNvPr>
          <p:cNvSpPr txBox="1"/>
          <p:nvPr/>
        </p:nvSpPr>
        <p:spPr>
          <a:xfrm>
            <a:off x="9969782" y="2575161"/>
            <a:ext cx="2166837" cy="17851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000" dirty="0"/>
              <a:t>Pharmacy support staff have an important role in:</a:t>
            </a:r>
          </a:p>
          <a:p>
            <a:pPr algn="l"/>
            <a:r>
              <a:rPr lang="en-GB" sz="1000" dirty="0"/>
              <a:t>the dispensing and supply of medicines or medical devices</a:t>
            </a:r>
            <a:br>
              <a:rPr lang="en-GB" sz="1000" dirty="0"/>
            </a:br>
            <a:r>
              <a:rPr lang="en-GB" sz="1000" dirty="0"/>
              <a:t>advising on the use of medicines and medical devices</a:t>
            </a:r>
            <a:br>
              <a:rPr lang="en-GB" sz="1000" dirty="0"/>
            </a:br>
            <a:r>
              <a:rPr lang="en-GB" sz="1000" dirty="0"/>
              <a:t>assisting pharmacy professionals to provide pharmacy services</a:t>
            </a:r>
            <a:endParaRPr lang="en-GB" sz="1000" dirty="0">
              <a:latin typeface="Arial"/>
              <a:cs typeface="Arial"/>
            </a:endParaRPr>
          </a:p>
          <a:p>
            <a:pPr algn="l"/>
            <a:endParaRPr lang="en-GB" sz="1000" dirty="0">
              <a:latin typeface="Arial"/>
              <a:cs typeface="Arial"/>
            </a:endParaRPr>
          </a:p>
          <a:p>
            <a:pPr algn="l"/>
            <a:r>
              <a:rPr lang="en-GB" sz="1000" dirty="0">
                <a:latin typeface="Arial"/>
                <a:cs typeface="Arial"/>
              </a:rPr>
              <a:t>Please click </a:t>
            </a:r>
            <a:r>
              <a:rPr lang="en-GB" sz="1000" dirty="0">
                <a:latin typeface="Arial"/>
                <a:cs typeface="Arial"/>
                <a:hlinkClick r:id="rId10"/>
              </a:rPr>
              <a:t>here</a:t>
            </a:r>
            <a:r>
              <a:rPr lang="en-GB" sz="1000" dirty="0">
                <a:latin typeface="Arial"/>
                <a:cs typeface="Arial"/>
              </a:rPr>
              <a:t> to read about different roles in pharmacy</a:t>
            </a:r>
            <a:endParaRPr lang="en-GB" sz="1000" dirty="0">
              <a:solidFill>
                <a:srgbClr val="000000"/>
              </a:solidFill>
              <a:latin typeface="Arial"/>
              <a:cs typeface="Arial"/>
            </a:endParaRPr>
          </a:p>
        </p:txBody>
      </p:sp>
      <p:sp>
        <p:nvSpPr>
          <p:cNvPr id="10" name="TextBox 10">
            <a:extLst>
              <a:ext uri="{FF2B5EF4-FFF2-40B4-BE49-F238E27FC236}">
                <a16:creationId xmlns:a16="http://schemas.microsoft.com/office/drawing/2014/main" id="{6EA5F6ED-5FAB-DDC4-D6B4-790F98B57246}"/>
              </a:ext>
            </a:extLst>
          </p:cNvPr>
          <p:cNvSpPr txBox="1"/>
          <p:nvPr/>
        </p:nvSpPr>
        <p:spPr>
          <a:xfrm>
            <a:off x="2413263" y="3945064"/>
            <a:ext cx="2547456"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kern="0"/>
            </a:defPPr>
          </a:lstStyle>
          <a:p>
            <a:endParaRPr lang="en-US" sz="1000">
              <a:latin typeface="Arial"/>
              <a:cs typeface="Arial"/>
            </a:endParaRPr>
          </a:p>
          <a:p>
            <a:endParaRPr lang="en-US" sz="1000">
              <a:latin typeface="Arial"/>
              <a:cs typeface="Arial"/>
            </a:endParaRPr>
          </a:p>
        </p:txBody>
      </p:sp>
      <p:sp>
        <p:nvSpPr>
          <p:cNvPr id="11" name="TextBox 10">
            <a:extLst>
              <a:ext uri="{FF2B5EF4-FFF2-40B4-BE49-F238E27FC236}">
                <a16:creationId xmlns:a16="http://schemas.microsoft.com/office/drawing/2014/main" id="{5F6D412D-D629-97BE-3736-1D1CACB5EACE}"/>
              </a:ext>
            </a:extLst>
          </p:cNvPr>
          <p:cNvSpPr txBox="1"/>
          <p:nvPr/>
        </p:nvSpPr>
        <p:spPr>
          <a:xfrm>
            <a:off x="4898488" y="2571980"/>
            <a:ext cx="2547455" cy="36317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dirty="0">
                <a:solidFill>
                  <a:schemeClr val="tx1"/>
                </a:solidFill>
                <a:latin typeface="Arial"/>
                <a:cs typeface="Hind"/>
              </a:rPr>
              <a:t>Certificates in the Principles and Practice for Pharmacy Support Staff</a:t>
            </a:r>
            <a:endParaRPr lang="en-US" sz="1000" dirty="0">
              <a:solidFill>
                <a:schemeClr val="tx1"/>
              </a:solidFill>
              <a:latin typeface="Arial"/>
              <a:cs typeface="Arial"/>
            </a:endParaRPr>
          </a:p>
          <a:p>
            <a:pPr algn="l"/>
            <a:r>
              <a:rPr lang="en-US" sz="1000" dirty="0">
                <a:solidFill>
                  <a:schemeClr val="tx1"/>
                </a:solidFill>
                <a:latin typeface="Arial"/>
                <a:cs typeface="Arial"/>
              </a:rPr>
              <a:t> op</a:t>
            </a:r>
            <a:r>
              <a:rPr lang="en-US" sz="1000" dirty="0">
                <a:latin typeface="Arial"/>
                <a:cs typeface="Arial"/>
              </a:rPr>
              <a:t>portunities as a pharmacy assistant which will upskill you in knowledge: </a:t>
            </a:r>
          </a:p>
          <a:p>
            <a:pPr algn="l"/>
            <a:endParaRPr lang="en-US" sz="1000" dirty="0">
              <a:latin typeface="Arial"/>
              <a:cs typeface="Arial"/>
              <a:hlinkClick r:id="rId11"/>
            </a:endParaRPr>
          </a:p>
          <a:p>
            <a:pPr algn="l"/>
            <a:r>
              <a:rPr lang="en-US" sz="1000" dirty="0">
                <a:latin typeface="Arial"/>
                <a:cs typeface="Arial"/>
                <a:hlinkClick r:id="rId11"/>
              </a:rPr>
              <a:t>BTEC Level 2: Unit 2 – Principles of Health and Safety for Pharmacy Support Staff – PWDS</a:t>
            </a:r>
            <a:endParaRPr lang="en-US" sz="1000" dirty="0">
              <a:latin typeface="Arial"/>
              <a:cs typeface="Arial"/>
            </a:endParaRPr>
          </a:p>
          <a:p>
            <a:pPr algn="l"/>
            <a:endParaRPr lang="en-US" sz="1000" dirty="0">
              <a:latin typeface="Arial"/>
              <a:cs typeface="Arial"/>
            </a:endParaRPr>
          </a:p>
          <a:p>
            <a:pPr algn="l"/>
            <a:r>
              <a:rPr lang="en-US" sz="1000" dirty="0">
                <a:latin typeface="Arial"/>
                <a:cs typeface="Arial"/>
                <a:hlinkClick r:id="rId12"/>
              </a:rPr>
              <a:t>BTEC Level 2: Unit 3- Effective Teamwork within Pharmacy Services – PWDS</a:t>
            </a:r>
            <a:endParaRPr lang="en-US" sz="1000" dirty="0">
              <a:latin typeface="Arial"/>
              <a:cs typeface="Arial"/>
            </a:endParaRPr>
          </a:p>
          <a:p>
            <a:pPr algn="l"/>
            <a:endParaRPr lang="en-US" sz="1000" dirty="0">
              <a:latin typeface="Arial"/>
              <a:cs typeface="Arial"/>
            </a:endParaRPr>
          </a:p>
          <a:p>
            <a:pPr algn="l"/>
            <a:r>
              <a:rPr lang="en-US" sz="1000" dirty="0">
                <a:latin typeface="Arial"/>
                <a:cs typeface="Arial"/>
                <a:hlinkClick r:id="rId13"/>
              </a:rPr>
              <a:t>BTEC Level 2: Unit 5 – Dispensing and Supply of Prescribed Medicines and Medicinal Products – PWDS</a:t>
            </a:r>
            <a:endParaRPr lang="en-US" sz="1000" dirty="0">
              <a:latin typeface="Arial"/>
              <a:cs typeface="Arial"/>
            </a:endParaRPr>
          </a:p>
          <a:p>
            <a:pPr algn="l"/>
            <a:endParaRPr lang="en-US" sz="1000" dirty="0">
              <a:latin typeface="Arial"/>
              <a:cs typeface="Arial"/>
            </a:endParaRPr>
          </a:p>
          <a:p>
            <a:pPr algn="l"/>
            <a:r>
              <a:rPr lang="en-US" sz="1000" dirty="0">
                <a:latin typeface="Arial"/>
                <a:cs typeface="Arial"/>
              </a:rPr>
              <a:t>After gaining experience as a pharmacy assistant, you can pursue further training to become a </a:t>
            </a:r>
            <a:r>
              <a:rPr lang="en-US" sz="1000" dirty="0">
                <a:latin typeface="Arial"/>
                <a:cs typeface="Arial"/>
                <a:hlinkClick r:id="rId14"/>
              </a:rPr>
              <a:t>pharmacy technician,</a:t>
            </a:r>
            <a:r>
              <a:rPr lang="en-US" sz="1000" dirty="0">
                <a:latin typeface="Arial"/>
                <a:cs typeface="Arial"/>
              </a:rPr>
              <a:t> which involves completing a two-year accredited course combining practical work and study.</a:t>
            </a:r>
            <a:endParaRPr lang="en-US" sz="1000" dirty="0">
              <a:solidFill>
                <a:srgbClr val="000000"/>
              </a:solidFill>
              <a:latin typeface="Arial"/>
              <a:cs typeface="Arial"/>
            </a:endParaRPr>
          </a:p>
        </p:txBody>
      </p:sp>
      <p:sp>
        <p:nvSpPr>
          <p:cNvPr id="15" name="TextBox 14">
            <a:extLst>
              <a:ext uri="{FF2B5EF4-FFF2-40B4-BE49-F238E27FC236}">
                <a16:creationId xmlns:a16="http://schemas.microsoft.com/office/drawing/2014/main" id="{16600CFD-10CC-C353-4DB6-A41C1B0DB806}"/>
              </a:ext>
            </a:extLst>
          </p:cNvPr>
          <p:cNvSpPr txBox="1"/>
          <p:nvPr/>
        </p:nvSpPr>
        <p:spPr>
          <a:xfrm>
            <a:off x="7524941" y="5378726"/>
            <a:ext cx="2125313"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dirty="0">
                <a:latin typeface="Arial"/>
                <a:cs typeface="Arial"/>
              </a:rPr>
              <a:t>Useful Resources</a:t>
            </a:r>
            <a:endParaRPr lang="en-US" sz="1000" b="1" dirty="0">
              <a:solidFill>
                <a:srgbClr val="000000"/>
              </a:solidFill>
              <a:latin typeface="Arial"/>
              <a:cs typeface="Arial"/>
            </a:endParaRPr>
          </a:p>
          <a:p>
            <a:r>
              <a:rPr lang="en-US" sz="1000" dirty="0">
                <a:latin typeface="Arial"/>
                <a:cs typeface="Arial"/>
                <a:hlinkClick r:id="rId15"/>
              </a:rPr>
              <a:t>Health Careers – Pharmacy Assistant</a:t>
            </a:r>
            <a:endParaRPr lang="en-US" sz="1000" dirty="0">
              <a:latin typeface="Arial"/>
              <a:cs typeface="Arial"/>
            </a:endParaRPr>
          </a:p>
          <a:p>
            <a:r>
              <a:rPr lang="en-US" sz="1000" dirty="0">
                <a:latin typeface="Arial"/>
                <a:cs typeface="Arial"/>
                <a:hlinkClick r:id="rId16"/>
              </a:rPr>
              <a:t>PWDS – Pharmacy Support Staff Programs</a:t>
            </a:r>
            <a:endParaRPr lang="en-US" sz="1000" dirty="0">
              <a:latin typeface="Arial"/>
              <a:cs typeface="Arial"/>
            </a:endParaRPr>
          </a:p>
        </p:txBody>
      </p:sp>
      <p:sp>
        <p:nvSpPr>
          <p:cNvPr id="18" name="object 2">
            <a:extLst>
              <a:ext uri="{FF2B5EF4-FFF2-40B4-BE49-F238E27FC236}">
                <a16:creationId xmlns:a16="http://schemas.microsoft.com/office/drawing/2014/main" id="{73414EFF-E476-7B93-A09B-69E1EA4BC465}"/>
              </a:ext>
            </a:extLst>
          </p:cNvPr>
          <p:cNvSpPr txBox="1"/>
          <p:nvPr/>
        </p:nvSpPr>
        <p:spPr>
          <a:xfrm>
            <a:off x="3154204" y="1977383"/>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32" name="object 4">
            <a:extLst>
              <a:ext uri="{FF2B5EF4-FFF2-40B4-BE49-F238E27FC236}">
                <a16:creationId xmlns:a16="http://schemas.microsoft.com/office/drawing/2014/main" id="{082A961A-1FE0-ABF3-61A6-7EC7911C3086}"/>
              </a:ext>
            </a:extLst>
          </p:cNvPr>
          <p:cNvSpPr txBox="1"/>
          <p:nvPr/>
        </p:nvSpPr>
        <p:spPr>
          <a:xfrm>
            <a:off x="5600224" y="1977383"/>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34" name="object 5">
            <a:extLst>
              <a:ext uri="{FF2B5EF4-FFF2-40B4-BE49-F238E27FC236}">
                <a16:creationId xmlns:a16="http://schemas.microsoft.com/office/drawing/2014/main" id="{6D65512C-4822-717D-C7CB-E94002BF03F3}"/>
              </a:ext>
            </a:extLst>
          </p:cNvPr>
          <p:cNvSpPr txBox="1"/>
          <p:nvPr/>
        </p:nvSpPr>
        <p:spPr>
          <a:xfrm>
            <a:off x="7529354" y="1966049"/>
            <a:ext cx="2120900" cy="444352"/>
          </a:xfrm>
          <a:prstGeom prst="rect">
            <a:avLst/>
          </a:prstGeom>
        </p:spPr>
        <p:txBody>
          <a:bodyPr vert="horz" wrap="square" lIns="0" tIns="13335" rIns="0" bIns="0" rtlCol="0">
            <a:spAutoFit/>
          </a:bodyPr>
          <a:lstStyle/>
          <a:p>
            <a:pPr marL="12700" marR="5080" indent="-1270" algn="ctr">
              <a:lnSpc>
                <a:spcPct val="100000"/>
              </a:lnSpc>
              <a:spcBef>
                <a:spcPts val="105"/>
              </a:spcBef>
            </a:pPr>
            <a:r>
              <a:rPr lang="en-GB" sz="1400" spc="-10">
                <a:solidFill>
                  <a:srgbClr val="202C3A"/>
                </a:solidFill>
                <a:latin typeface="Arial Black"/>
                <a:cs typeface="Arial Black"/>
              </a:rPr>
              <a:t>Supervision </a:t>
            </a:r>
            <a:r>
              <a:rPr sz="1400" spc="-10">
                <a:solidFill>
                  <a:srgbClr val="202C3A"/>
                </a:solidFill>
                <a:latin typeface="Arial Black"/>
                <a:cs typeface="Arial Black"/>
              </a:rPr>
              <a:t>requirements</a:t>
            </a:r>
            <a:endParaRPr sz="1400">
              <a:latin typeface="Arial Black"/>
              <a:cs typeface="Arial Black"/>
            </a:endParaRPr>
          </a:p>
        </p:txBody>
      </p:sp>
      <p:pic>
        <p:nvPicPr>
          <p:cNvPr id="36" name="object 8">
            <a:extLst>
              <a:ext uri="{FF2B5EF4-FFF2-40B4-BE49-F238E27FC236}">
                <a16:creationId xmlns:a16="http://schemas.microsoft.com/office/drawing/2014/main" id="{1CB28C65-9767-E0E2-E1F9-7DBF2574D235}"/>
              </a:ext>
            </a:extLst>
          </p:cNvPr>
          <p:cNvPicPr/>
          <p:nvPr/>
        </p:nvPicPr>
        <p:blipFill>
          <a:blip r:embed="rId17" cstate="print"/>
          <a:stretch>
            <a:fillRect/>
          </a:stretch>
        </p:blipFill>
        <p:spPr>
          <a:xfrm>
            <a:off x="5886991" y="1171442"/>
            <a:ext cx="722376" cy="720851"/>
          </a:xfrm>
          <a:prstGeom prst="rect">
            <a:avLst/>
          </a:prstGeom>
        </p:spPr>
      </p:pic>
      <p:pic>
        <p:nvPicPr>
          <p:cNvPr id="38" name="object 9">
            <a:extLst>
              <a:ext uri="{FF2B5EF4-FFF2-40B4-BE49-F238E27FC236}">
                <a16:creationId xmlns:a16="http://schemas.microsoft.com/office/drawing/2014/main" id="{CF554F47-AAD3-B79A-71D5-7A088D7EB25A}"/>
              </a:ext>
            </a:extLst>
          </p:cNvPr>
          <p:cNvPicPr/>
          <p:nvPr/>
        </p:nvPicPr>
        <p:blipFill>
          <a:blip r:embed="rId18" cstate="print"/>
          <a:stretch>
            <a:fillRect/>
          </a:stretch>
        </p:blipFill>
        <p:spPr>
          <a:xfrm>
            <a:off x="3530886" y="1235450"/>
            <a:ext cx="720851" cy="719327"/>
          </a:xfrm>
          <a:prstGeom prst="rect">
            <a:avLst/>
          </a:prstGeom>
        </p:spPr>
      </p:pic>
      <p:pic>
        <p:nvPicPr>
          <p:cNvPr id="41" name="object 10">
            <a:extLst>
              <a:ext uri="{FF2B5EF4-FFF2-40B4-BE49-F238E27FC236}">
                <a16:creationId xmlns:a16="http://schemas.microsoft.com/office/drawing/2014/main" id="{3516BE23-5B9A-4911-60CE-6CC47C1A8849}"/>
              </a:ext>
            </a:extLst>
          </p:cNvPr>
          <p:cNvPicPr/>
          <p:nvPr/>
        </p:nvPicPr>
        <p:blipFill>
          <a:blip r:embed="rId19" cstate="print"/>
          <a:stretch>
            <a:fillRect/>
          </a:stretch>
        </p:blipFill>
        <p:spPr>
          <a:xfrm>
            <a:off x="10445274" y="1019042"/>
            <a:ext cx="722376" cy="720851"/>
          </a:xfrm>
          <a:prstGeom prst="rect">
            <a:avLst/>
          </a:prstGeom>
        </p:spPr>
      </p:pic>
      <p:pic>
        <p:nvPicPr>
          <p:cNvPr id="43" name="object 11">
            <a:extLst>
              <a:ext uri="{FF2B5EF4-FFF2-40B4-BE49-F238E27FC236}">
                <a16:creationId xmlns:a16="http://schemas.microsoft.com/office/drawing/2014/main" id="{7514042D-6E34-99EA-5F58-9E8C770090C5}"/>
              </a:ext>
            </a:extLst>
          </p:cNvPr>
          <p:cNvPicPr/>
          <p:nvPr/>
        </p:nvPicPr>
        <p:blipFill>
          <a:blip r:embed="rId20" cstate="print"/>
          <a:stretch>
            <a:fillRect/>
          </a:stretch>
        </p:blipFill>
        <p:spPr>
          <a:xfrm>
            <a:off x="8229379" y="1171442"/>
            <a:ext cx="720851" cy="720851"/>
          </a:xfrm>
          <a:prstGeom prst="rect">
            <a:avLst/>
          </a:prstGeom>
        </p:spPr>
      </p:pic>
      <p:sp>
        <p:nvSpPr>
          <p:cNvPr id="46" name="object 6">
            <a:extLst>
              <a:ext uri="{FF2B5EF4-FFF2-40B4-BE49-F238E27FC236}">
                <a16:creationId xmlns:a16="http://schemas.microsoft.com/office/drawing/2014/main" id="{C3EBB78A-0A42-316F-8913-FD9FD0D121A5}"/>
              </a:ext>
            </a:extLst>
          </p:cNvPr>
          <p:cNvSpPr txBox="1"/>
          <p:nvPr/>
        </p:nvSpPr>
        <p:spPr>
          <a:xfrm>
            <a:off x="9762270" y="1818565"/>
            <a:ext cx="1881136" cy="444352"/>
          </a:xfrm>
          <a:prstGeom prst="rect">
            <a:avLst/>
          </a:prstGeom>
        </p:spPr>
        <p:txBody>
          <a:bodyPr vert="horz" wrap="square" lIns="0" tIns="13335" rIns="0" bIns="0" rtlCol="0" anchor="t">
            <a:spAutoFit/>
          </a:bodyPr>
          <a:lstStyle/>
          <a:p>
            <a:pPr marL="12700" marR="5080" indent="-3810" algn="ctr">
              <a:spcBef>
                <a:spcPts val="105"/>
              </a:spcBef>
            </a:pPr>
            <a:r>
              <a:rPr lang="en-GB" sz="1400">
                <a:solidFill>
                  <a:srgbClr val="202C3A"/>
                </a:solidFill>
                <a:latin typeface="Arial Black"/>
                <a:cs typeface="Arial Black"/>
              </a:rPr>
              <a:t>Key roles and responsibilities</a:t>
            </a:r>
            <a:endParaRPr sz="1400" spc="-10">
              <a:solidFill>
                <a:srgbClr val="202C3A"/>
              </a:solidFill>
              <a:latin typeface="Arial Black"/>
              <a:cs typeface="Arial Black"/>
            </a:endParaRPr>
          </a:p>
        </p:txBody>
      </p:sp>
      <p:sp>
        <p:nvSpPr>
          <p:cNvPr id="8" name="TextBox 7">
            <a:extLst>
              <a:ext uri="{FF2B5EF4-FFF2-40B4-BE49-F238E27FC236}">
                <a16:creationId xmlns:a16="http://schemas.microsoft.com/office/drawing/2014/main" id="{AA88AA3A-BE8C-EA71-413D-C33BACF2531F}"/>
              </a:ext>
            </a:extLst>
          </p:cNvPr>
          <p:cNvSpPr txBox="1"/>
          <p:nvPr/>
        </p:nvSpPr>
        <p:spPr>
          <a:xfrm>
            <a:off x="2413263" y="2568234"/>
            <a:ext cx="2482425" cy="4108817"/>
          </a:xfrm>
          <a:prstGeom prst="rect">
            <a:avLst/>
          </a:prstGeom>
          <a:noFill/>
        </p:spPr>
        <p:txBody>
          <a:bodyPr wrap="square">
            <a:spAutoFit/>
          </a:bodyPr>
          <a:lstStyle/>
          <a:p>
            <a:pPr algn="l"/>
            <a:r>
              <a:rPr lang="en-GB" sz="1000" dirty="0">
                <a:latin typeface="Arial" panose="020B0604020202020204" pitchFamily="34" charset="0"/>
                <a:cs typeface="Arial" panose="020B0604020202020204" pitchFamily="34" charset="0"/>
              </a:rPr>
              <a:t>Health and Science Level 2 Apprenticeship – 12-15 months You’ll receive training whilst working and be enrolled in a training course working towards a nationally recognised pharmacy services qualification at minimum RQF level 2</a:t>
            </a:r>
          </a:p>
          <a:p>
            <a:pPr algn="l"/>
            <a:r>
              <a:rPr lang="en-US" sz="1000" dirty="0">
                <a:solidFill>
                  <a:srgbClr val="0000FF"/>
                </a:solidFill>
                <a:latin typeface="Arial"/>
                <a:cs typeface="Arial"/>
                <a:hlinkClick r:id="rId21">
                  <a:extLst>
                    <a:ext uri="{A12FA001-AC4F-418D-AE19-62706E023703}">
                      <ahyp:hlinkClr xmlns:ahyp="http://schemas.microsoft.com/office/drawing/2018/hyperlinkcolor" val="tx"/>
                    </a:ext>
                  </a:extLst>
                </a:hlinkClick>
              </a:rPr>
              <a:t>Pharmacy services assistant (level 2) - apprenticeship training course</a:t>
            </a:r>
            <a:endParaRPr lang="en-US" sz="1000" dirty="0">
              <a:solidFill>
                <a:srgbClr val="0000FF"/>
              </a:solidFill>
              <a:latin typeface="Arial"/>
              <a:cs typeface="Arial"/>
              <a:hlinkClick r:id="" action="ppaction://noaction">
                <a:extLst>
                  <a:ext uri="{A12FA001-AC4F-418D-AE19-62706E023703}">
                    <ahyp:hlinkClr xmlns:ahyp="http://schemas.microsoft.com/office/drawing/2018/hyperlinkcolor" val="tx"/>
                  </a:ext>
                </a:extLst>
              </a:hlinkClick>
            </a:endParaRPr>
          </a:p>
          <a:p>
            <a:pPr algn="ctr"/>
            <a:endParaRPr lang="en-US" sz="1000" dirty="0">
              <a:solidFill>
                <a:srgbClr val="0000FF"/>
              </a:solidFill>
              <a:latin typeface="Arial"/>
              <a:cs typeface="Arial"/>
            </a:endParaRPr>
          </a:p>
          <a:p>
            <a:pPr algn="l"/>
            <a:r>
              <a:rPr lang="en-GB" sz="1000" dirty="0"/>
              <a:t>Nationally </a:t>
            </a:r>
            <a:r>
              <a:rPr lang="en-GB" sz="1000" dirty="0">
                <a:latin typeface="Arial" panose="020B0604020202020204" pitchFamily="34" charset="0"/>
                <a:cs typeface="Arial" panose="020B0604020202020204" pitchFamily="34" charset="0"/>
              </a:rPr>
              <a:t>recognised</a:t>
            </a:r>
            <a:r>
              <a:rPr lang="en-GB" sz="1000" dirty="0"/>
              <a:t>, credit-bearing qualifications are available </a:t>
            </a:r>
          </a:p>
          <a:p>
            <a:pPr algn="l"/>
            <a:r>
              <a:rPr lang="en-GB" sz="1000" dirty="0">
                <a:solidFill>
                  <a:srgbClr val="333333"/>
                </a:solidFill>
                <a:latin typeface="Arial"/>
                <a:cs typeface="Arial"/>
                <a:hlinkClick r:id="rId22"/>
              </a:rPr>
              <a:t>https://www.healthcareers.nhs.uk/explore-roles/pharmacy/roles-pharmacy</a:t>
            </a:r>
          </a:p>
          <a:p>
            <a:pPr algn="l"/>
            <a:endParaRPr lang="en-GB" sz="1000" dirty="0">
              <a:solidFill>
                <a:srgbClr val="333333"/>
              </a:solidFill>
              <a:latin typeface="Arial"/>
              <a:cs typeface="Arial"/>
              <a:hlinkClick r:id="rId22"/>
            </a:endParaRPr>
          </a:p>
          <a:p>
            <a:pPr algn="l"/>
            <a:r>
              <a:rPr lang="en-US" sz="1000" dirty="0">
                <a:solidFill>
                  <a:srgbClr val="333333"/>
                </a:solidFill>
                <a:latin typeface="Arial"/>
                <a:cs typeface="Arial"/>
                <a:hlinkClick r:id="rId22"/>
              </a:rPr>
              <a:t>Pharmacy support staff education and training | General Pharmaceutical Council</a:t>
            </a:r>
            <a:endParaRPr lang="en-US" sz="1000" dirty="0">
              <a:solidFill>
                <a:srgbClr val="0000FF"/>
              </a:solidFill>
              <a:latin typeface="Arial"/>
              <a:cs typeface="Arial"/>
            </a:endParaRPr>
          </a:p>
          <a:p>
            <a:pPr algn="l"/>
            <a:endParaRPr lang="en-US" sz="1000" dirty="0">
              <a:solidFill>
                <a:schemeClr val="tx1"/>
              </a:solidFill>
              <a:latin typeface="Arial"/>
              <a:cs typeface="Arial"/>
            </a:endParaRPr>
          </a:p>
          <a:p>
            <a:pPr algn="l"/>
            <a:r>
              <a:rPr lang="en-US" sz="1000" dirty="0">
                <a:solidFill>
                  <a:schemeClr val="tx1"/>
                </a:solidFill>
                <a:latin typeface="Arial"/>
                <a:cs typeface="Arial"/>
              </a:rPr>
              <a:t>Watch this video a day in the life of a pharmacy assistant </a:t>
            </a:r>
            <a:r>
              <a:rPr lang="en-US" sz="1000" dirty="0">
                <a:solidFill>
                  <a:srgbClr val="0000FF"/>
                </a:solidFill>
                <a:latin typeface="Arial"/>
                <a:cs typeface="Arial"/>
                <a:hlinkClick r:id="rId23">
                  <a:extLst>
                    <a:ext uri="{A12FA001-AC4F-418D-AE19-62706E023703}">
                      <ahyp:hlinkClr xmlns:ahyp="http://schemas.microsoft.com/office/drawing/2018/hyperlinkcolor" val="tx"/>
                    </a:ext>
                  </a:extLst>
                </a:hlinkClick>
              </a:rPr>
              <a:t>Bing Videos</a:t>
            </a:r>
          </a:p>
          <a:p>
            <a:pPr algn="ctr"/>
            <a:endParaRPr lang="en-US" sz="1000" dirty="0">
              <a:solidFill>
                <a:srgbClr val="0000FF"/>
              </a:solidFill>
              <a:latin typeface="Arial"/>
              <a:cs typeface="Arial"/>
            </a:endParaRPr>
          </a:p>
          <a:p>
            <a:pPr marL="0" marR="0" lvl="0" indent="0" algn="l" defTabSz="914400" eaLnBrk="1" fontAlgn="auto" latinLnBrk="0" hangingPunct="1">
              <a:lnSpc>
                <a:spcPct val="100000"/>
              </a:lnSpc>
              <a:spcBef>
                <a:spcPts val="0"/>
              </a:spcBef>
              <a:spcAft>
                <a:spcPts val="0"/>
              </a:spcAft>
              <a:buClrTx/>
              <a:buSzTx/>
              <a:buFontTx/>
              <a:buNone/>
              <a:tabLst/>
              <a:defRPr/>
            </a:pPr>
            <a:r>
              <a:rPr lang="en-GB" sz="1000" dirty="0">
                <a:hlinkClick r:id="rId24"/>
              </a:rPr>
              <a:t>Home - Pharmacy Careers</a:t>
            </a:r>
            <a:endParaRPr lang="en-US" sz="1000" dirty="0">
              <a:solidFill>
                <a:srgbClr val="0000FF"/>
              </a:solidFill>
              <a:latin typeface="Arial"/>
              <a:cs typeface="Arial"/>
            </a:endParaRPr>
          </a:p>
          <a:p>
            <a:pPr algn="ctr"/>
            <a:endParaRPr lang="en-US" sz="1000" dirty="0">
              <a:solidFill>
                <a:srgbClr val="0000FF"/>
              </a:solidFill>
              <a:latin typeface="Arial"/>
              <a:cs typeface="Arial"/>
            </a:endParaRPr>
          </a:p>
          <a:p>
            <a:endParaRPr lang="en-US" sz="1000" dirty="0">
              <a:latin typeface="Arial"/>
              <a:cs typeface="Arial"/>
            </a:endParaRPr>
          </a:p>
          <a:p>
            <a:endParaRPr lang="en-GB" sz="1100" dirty="0">
              <a:latin typeface="Arial" panose="020B0604020202020204" pitchFamily="34" charset="0"/>
              <a:cs typeface="Arial" panose="020B0604020202020204" pitchFamily="34" charset="0"/>
            </a:endParaRPr>
          </a:p>
        </p:txBody>
      </p:sp>
      <p:pic>
        <p:nvPicPr>
          <p:cNvPr id="45" name="Picture 44">
            <a:hlinkClick r:id="rId25" action="ppaction://hlinksldjump" tooltip="Click here to find out about apprenticeships"/>
            <a:extLst>
              <a:ext uri="{FF2B5EF4-FFF2-40B4-BE49-F238E27FC236}">
                <a16:creationId xmlns:a16="http://schemas.microsoft.com/office/drawing/2014/main" id="{41773DEB-5F46-9E61-E779-896D16C1ED0E}"/>
              </a:ext>
            </a:extLst>
          </p:cNvPr>
          <p:cNvPicPr>
            <a:picLocks noChangeAspect="1"/>
          </p:cNvPicPr>
          <p:nvPr/>
        </p:nvPicPr>
        <p:blipFill>
          <a:blip r:embed="rId26"/>
          <a:stretch>
            <a:fillRect/>
          </a:stretch>
        </p:blipFill>
        <p:spPr>
          <a:xfrm>
            <a:off x="10046540" y="5859467"/>
            <a:ext cx="2017951" cy="762066"/>
          </a:xfrm>
          <a:prstGeom prst="rect">
            <a:avLst/>
          </a:prstGeom>
        </p:spPr>
      </p:pic>
      <p:sp>
        <p:nvSpPr>
          <p:cNvPr id="65" name="object 28">
            <a:extLst>
              <a:ext uri="{FF2B5EF4-FFF2-40B4-BE49-F238E27FC236}">
                <a16:creationId xmlns:a16="http://schemas.microsoft.com/office/drawing/2014/main" id="{BFDD14DD-CCF5-9161-E408-E8B3A0C05265}"/>
              </a:ext>
            </a:extLst>
          </p:cNvPr>
          <p:cNvSpPr txBox="1"/>
          <p:nvPr/>
        </p:nvSpPr>
        <p:spPr>
          <a:xfrm>
            <a:off x="24341357" y="1863186"/>
            <a:ext cx="1800225" cy="334387"/>
          </a:xfrm>
          <a:prstGeom prst="rect">
            <a:avLst/>
          </a:prstGeom>
          <a:solidFill>
            <a:srgbClr val="D9D9D9"/>
          </a:solidFill>
        </p:spPr>
        <p:txBody>
          <a:bodyPr vert="horz" wrap="square" lIns="0" tIns="13335" rIns="0" bIns="0" rtlCol="0" anchor="t">
            <a:spAutoFit/>
          </a:bodyPr>
          <a:lstStyle/>
          <a:p>
            <a:pPr marL="328295" marR="290195" indent="-30480">
              <a:lnSpc>
                <a:spcPts val="1300"/>
              </a:lnSpc>
              <a:spcBef>
                <a:spcPts val="105"/>
              </a:spcBef>
            </a:pPr>
            <a:r>
              <a:rPr sz="1000" b="1">
                <a:solidFill>
                  <a:srgbClr val="0070C0"/>
                </a:solidFill>
                <a:latin typeface="Arial"/>
                <a:cs typeface="Arial"/>
                <a:hlinkClick r:id="rId27" action="ppaction://hlinksldjump">
                  <a:extLst>
                    <a:ext uri="{A12FA001-AC4F-418D-AE19-62706E023703}">
                      <ahyp:hlinkClr xmlns:ahyp="http://schemas.microsoft.com/office/drawing/2018/hyperlinkcolor" val="tx"/>
                    </a:ext>
                  </a:extLst>
                </a:hlinkClick>
              </a:rPr>
              <a:t>General</a:t>
            </a:r>
            <a:r>
              <a:rPr sz="1000" b="1" spc="-40">
                <a:solidFill>
                  <a:srgbClr val="0070C0"/>
                </a:solidFill>
                <a:latin typeface="Arial"/>
                <a:cs typeface="Arial"/>
                <a:hlinkClick r:id="rId27" action="ppaction://hlinksldjump">
                  <a:extLst>
                    <a:ext uri="{A12FA001-AC4F-418D-AE19-62706E023703}">
                      <ahyp:hlinkClr xmlns:ahyp="http://schemas.microsoft.com/office/drawing/2018/hyperlinkcolor" val="tx"/>
                    </a:ext>
                  </a:extLst>
                </a:hlinkClick>
              </a:rPr>
              <a:t> </a:t>
            </a:r>
            <a:r>
              <a:rPr sz="1000" b="1" spc="-10">
                <a:solidFill>
                  <a:srgbClr val="0070C0"/>
                </a:solidFill>
                <a:latin typeface="Arial"/>
                <a:cs typeface="Arial"/>
                <a:hlinkClick r:id="rId27" action="ppaction://hlinksldjump">
                  <a:extLst>
                    <a:ext uri="{A12FA001-AC4F-418D-AE19-62706E023703}">
                      <ahyp:hlinkClr xmlns:ahyp="http://schemas.microsoft.com/office/drawing/2018/hyperlinkcolor" val="tx"/>
                    </a:ext>
                  </a:extLst>
                </a:hlinkClick>
              </a:rPr>
              <a:t>Practice </a:t>
            </a:r>
            <a:r>
              <a:rPr sz="1000" b="1">
                <a:solidFill>
                  <a:srgbClr val="0070C0"/>
                </a:solidFill>
                <a:latin typeface="Arial"/>
                <a:cs typeface="Arial"/>
                <a:hlinkClick r:id="rId27" action="ppaction://hlinksldjump">
                  <a:extLst>
                    <a:ext uri="{A12FA001-AC4F-418D-AE19-62706E023703}">
                      <ahyp:hlinkClr xmlns:ahyp="http://schemas.microsoft.com/office/drawing/2018/hyperlinkcolor" val="tx"/>
                    </a:ext>
                  </a:extLst>
                </a:hlinkClick>
              </a:rPr>
              <a:t>Assistant</a:t>
            </a:r>
            <a:r>
              <a:rPr sz="1000" b="1" spc="-60">
                <a:solidFill>
                  <a:srgbClr val="0070C0"/>
                </a:solidFill>
                <a:latin typeface="Arial"/>
                <a:cs typeface="Arial"/>
                <a:hlinkClick r:id="rId27" action="ppaction://hlinksldjump">
                  <a:extLst>
                    <a:ext uri="{A12FA001-AC4F-418D-AE19-62706E023703}">
                      <ahyp:hlinkClr xmlns:ahyp="http://schemas.microsoft.com/office/drawing/2018/hyperlinkcolor" val="tx"/>
                    </a:ext>
                  </a:extLst>
                </a:hlinkClick>
              </a:rPr>
              <a:t> </a:t>
            </a:r>
            <a:r>
              <a:rPr sz="1000" b="1" spc="-20">
                <a:solidFill>
                  <a:srgbClr val="0070C0"/>
                </a:solidFill>
                <a:latin typeface="Arial"/>
                <a:cs typeface="Arial"/>
                <a:hlinkClick r:id="rId27" action="ppaction://hlinksldjump">
                  <a:extLst>
                    <a:ext uri="{A12FA001-AC4F-418D-AE19-62706E023703}">
                      <ahyp:hlinkClr xmlns:ahyp="http://schemas.microsoft.com/office/drawing/2018/hyperlinkcolor" val="tx"/>
                    </a:ext>
                  </a:extLst>
                </a:hlinkClick>
              </a:rPr>
              <a:t>(GPA)</a:t>
            </a:r>
            <a:endParaRPr sz="1000">
              <a:solidFill>
                <a:srgbClr val="0070C0"/>
              </a:solidFill>
              <a:latin typeface="Arial"/>
              <a:cs typeface="Arial"/>
              <a:hlinkClick r:id="rId27" action="ppaction://hlinksldjump">
                <a:extLst>
                  <a:ext uri="{A12FA001-AC4F-418D-AE19-62706E023703}">
                    <ahyp:hlinkClr xmlns:ahyp="http://schemas.microsoft.com/office/drawing/2018/hyperlinkcolor" val="tx"/>
                  </a:ext>
                </a:extLst>
              </a:hlinkClick>
            </a:endParaRPr>
          </a:p>
        </p:txBody>
      </p:sp>
      <p:sp>
        <p:nvSpPr>
          <p:cNvPr id="67" name="object 30">
            <a:extLst>
              <a:ext uri="{FF2B5EF4-FFF2-40B4-BE49-F238E27FC236}">
                <a16:creationId xmlns:a16="http://schemas.microsoft.com/office/drawing/2014/main" id="{116EF5A7-ECC1-60EC-3F02-EB2659DF6A35}"/>
              </a:ext>
            </a:extLst>
          </p:cNvPr>
          <p:cNvSpPr txBox="1"/>
          <p:nvPr/>
        </p:nvSpPr>
        <p:spPr>
          <a:xfrm>
            <a:off x="24340805" y="2237778"/>
            <a:ext cx="1800225" cy="330540"/>
          </a:xfrm>
          <a:prstGeom prst="rect">
            <a:avLst/>
          </a:prstGeom>
          <a:solidFill>
            <a:srgbClr val="D9D9D9"/>
          </a:solidFill>
        </p:spPr>
        <p:txBody>
          <a:bodyPr vert="horz" wrap="square" lIns="0" tIns="0" rIns="0" bIns="0" rtlCol="0" anchor="t">
            <a:spAutoFit/>
          </a:bodyPr>
          <a:lstStyle/>
          <a:p>
            <a:pPr algn="ctr">
              <a:lnSpc>
                <a:spcPts val="1315"/>
              </a:lnSpc>
            </a:pPr>
            <a:r>
              <a:rPr sz="1000" b="1">
                <a:solidFill>
                  <a:srgbClr val="0070C0"/>
                </a:solidFill>
                <a:latin typeface="Arial"/>
                <a:cs typeface="Arial"/>
                <a:hlinkClick r:id="rId28" action="ppaction://hlinksldjump">
                  <a:extLst>
                    <a:ext uri="{A12FA001-AC4F-418D-AE19-62706E023703}">
                      <ahyp:hlinkClr xmlns:ahyp="http://schemas.microsoft.com/office/drawing/2018/hyperlinkcolor" val="tx"/>
                    </a:ext>
                  </a:extLst>
                </a:hlinkClick>
              </a:rPr>
              <a:t>Care</a:t>
            </a:r>
            <a:r>
              <a:rPr sz="1000" b="1" spc="-20">
                <a:solidFill>
                  <a:srgbClr val="0070C0"/>
                </a:solidFill>
                <a:latin typeface="Arial"/>
                <a:cs typeface="Arial"/>
                <a:hlinkClick r:id="rId28" action="ppaction://hlinksldjump">
                  <a:extLst>
                    <a:ext uri="{A12FA001-AC4F-418D-AE19-62706E023703}">
                      <ahyp:hlinkClr xmlns:ahyp="http://schemas.microsoft.com/office/drawing/2018/hyperlinkcolor" val="tx"/>
                    </a:ext>
                  </a:extLst>
                </a:hlinkClick>
              </a:rPr>
              <a:t> </a:t>
            </a:r>
            <a:r>
              <a:rPr sz="1000" b="1" spc="-10">
                <a:solidFill>
                  <a:srgbClr val="0070C0"/>
                </a:solidFill>
                <a:latin typeface="Arial"/>
                <a:cs typeface="Arial"/>
                <a:hlinkClick r:id="rId28" action="ppaction://hlinksldjump">
                  <a:extLst>
                    <a:ext uri="{A12FA001-AC4F-418D-AE19-62706E023703}">
                      <ahyp:hlinkClr xmlns:ahyp="http://schemas.microsoft.com/office/drawing/2018/hyperlinkcolor" val="tx"/>
                    </a:ext>
                  </a:extLst>
                </a:hlinkClick>
              </a:rPr>
              <a:t>Navigator/</a:t>
            </a:r>
            <a:endParaRPr lang="en-US" sz="1000">
              <a:solidFill>
                <a:srgbClr val="0070C0"/>
              </a:solidFill>
              <a:latin typeface="Arial"/>
              <a:cs typeface="Arial"/>
            </a:endParaRPr>
          </a:p>
          <a:p>
            <a:pPr marL="1905" algn="ctr">
              <a:lnSpc>
                <a:spcPts val="1370"/>
              </a:lnSpc>
            </a:pPr>
            <a:r>
              <a:rPr sz="1000" b="1" spc="-10">
                <a:solidFill>
                  <a:srgbClr val="0070C0"/>
                </a:solidFill>
                <a:latin typeface="Arial"/>
                <a:cs typeface="Arial"/>
                <a:hlinkClick r:id="rId28" action="ppaction://hlinksldjump">
                  <a:extLst>
                    <a:ext uri="{A12FA001-AC4F-418D-AE19-62706E023703}">
                      <ahyp:hlinkClr xmlns:ahyp="http://schemas.microsoft.com/office/drawing/2018/hyperlinkcolor" val="tx"/>
                    </a:ext>
                  </a:extLst>
                </a:hlinkClick>
              </a:rPr>
              <a:t>Coordinator</a:t>
            </a:r>
            <a:endParaRPr sz="1000">
              <a:solidFill>
                <a:srgbClr val="000000"/>
              </a:solidFill>
              <a:latin typeface="Arial"/>
              <a:cs typeface="Arial"/>
            </a:endParaRPr>
          </a:p>
        </p:txBody>
      </p:sp>
      <p:sp>
        <p:nvSpPr>
          <p:cNvPr id="72" name="object 36">
            <a:extLst>
              <a:ext uri="{FF2B5EF4-FFF2-40B4-BE49-F238E27FC236}">
                <a16:creationId xmlns:a16="http://schemas.microsoft.com/office/drawing/2014/main" id="{03C760C4-39A2-E30F-35A2-5503A9A2AFEF}"/>
              </a:ext>
            </a:extLst>
          </p:cNvPr>
          <p:cNvSpPr txBox="1"/>
          <p:nvPr/>
        </p:nvSpPr>
        <p:spPr>
          <a:xfrm>
            <a:off x="24340805" y="2584920"/>
            <a:ext cx="1800225" cy="238527"/>
          </a:xfrm>
          <a:prstGeom prst="rect">
            <a:avLst/>
          </a:prstGeom>
          <a:solidFill>
            <a:srgbClr val="D9D9D9"/>
          </a:solidFill>
        </p:spPr>
        <p:txBody>
          <a:bodyPr vert="horz" wrap="square" lIns="0" tIns="83820" rIns="0" bIns="0" rtlCol="0" anchor="t">
            <a:spAutoFit/>
          </a:bodyPr>
          <a:lstStyle/>
          <a:p>
            <a:pPr marL="415925">
              <a:lnSpc>
                <a:spcPct val="100000"/>
              </a:lnSpc>
              <a:spcBef>
                <a:spcPts val="660"/>
              </a:spcBef>
            </a:pPr>
            <a:r>
              <a:rPr sz="1000" b="1" spc="-10">
                <a:solidFill>
                  <a:srgbClr val="0070C0"/>
                </a:solidFill>
                <a:latin typeface="Arial"/>
                <a:cs typeface="Arial"/>
                <a:hlinkClick r:id="rId29" action="ppaction://hlinksldjump">
                  <a:extLst>
                    <a:ext uri="{A12FA001-AC4F-418D-AE19-62706E023703}">
                      <ahyp:hlinkClr xmlns:ahyp="http://schemas.microsoft.com/office/drawing/2018/hyperlinkcolor" val="tx"/>
                    </a:ext>
                  </a:extLst>
                </a:hlinkClick>
              </a:rPr>
              <a:t>Phlebotomist</a:t>
            </a:r>
            <a:endParaRPr lang="en-US" sz="1000">
              <a:solidFill>
                <a:srgbClr val="000000"/>
              </a:solidFill>
              <a:latin typeface="Arial"/>
              <a:cs typeface="Arial"/>
            </a:endParaRPr>
          </a:p>
        </p:txBody>
      </p:sp>
      <p:sp>
        <p:nvSpPr>
          <p:cNvPr id="73" name="object 37">
            <a:extLst>
              <a:ext uri="{FF2B5EF4-FFF2-40B4-BE49-F238E27FC236}">
                <a16:creationId xmlns:a16="http://schemas.microsoft.com/office/drawing/2014/main" id="{BD5ED0A7-3EAF-9EED-2F33-E224D7640C40}"/>
              </a:ext>
            </a:extLst>
          </p:cNvPr>
          <p:cNvSpPr txBox="1"/>
          <p:nvPr/>
        </p:nvSpPr>
        <p:spPr>
          <a:xfrm>
            <a:off x="24348500" y="2880869"/>
            <a:ext cx="1800225" cy="333425"/>
          </a:xfrm>
          <a:prstGeom prst="rect">
            <a:avLst/>
          </a:prstGeom>
          <a:solidFill>
            <a:srgbClr val="D9D9D9"/>
          </a:solidFill>
        </p:spPr>
        <p:txBody>
          <a:bodyPr vert="horz" wrap="square" lIns="0" tIns="0" rIns="0" bIns="0" rtlCol="0" anchor="t">
            <a:spAutoFit/>
          </a:bodyPr>
          <a:lstStyle/>
          <a:p>
            <a:pPr marL="479425">
              <a:lnSpc>
                <a:spcPts val="1385"/>
              </a:lnSpc>
            </a:pPr>
            <a:r>
              <a:rPr sz="1000" b="1" spc="-10">
                <a:solidFill>
                  <a:srgbClr val="0070C0"/>
                </a:solidFill>
                <a:latin typeface="Arial"/>
                <a:cs typeface="Arial"/>
                <a:hlinkClick r:id="rId30" action="ppaction://hlinksldjump">
                  <a:extLst>
                    <a:ext uri="{A12FA001-AC4F-418D-AE19-62706E023703}">
                      <ahyp:hlinkClr xmlns:ahyp="http://schemas.microsoft.com/office/drawing/2018/hyperlinkcolor" val="tx"/>
                    </a:ext>
                  </a:extLst>
                </a:hlinkClick>
              </a:rPr>
              <a:t>Prescribing</a:t>
            </a:r>
            <a:endParaRPr sz="1000">
              <a:solidFill>
                <a:srgbClr val="0070C0"/>
              </a:solidFill>
              <a:latin typeface="Arial"/>
              <a:cs typeface="Arial"/>
              <a:hlinkClick r:id="rId30" action="ppaction://hlinksldjump">
                <a:extLst>
                  <a:ext uri="{A12FA001-AC4F-418D-AE19-62706E023703}">
                    <ahyp:hlinkClr xmlns:ahyp="http://schemas.microsoft.com/office/drawing/2018/hyperlinkcolor" val="tx"/>
                  </a:ext>
                </a:extLst>
              </a:hlinkClick>
            </a:endParaRPr>
          </a:p>
          <a:p>
            <a:pPr marL="401320">
              <a:lnSpc>
                <a:spcPct val="100000"/>
              </a:lnSpc>
            </a:pPr>
            <a:r>
              <a:rPr sz="1000" b="1" spc="-10">
                <a:solidFill>
                  <a:srgbClr val="0070C0"/>
                </a:solidFill>
                <a:latin typeface="Arial"/>
                <a:cs typeface="Arial"/>
                <a:hlinkClick r:id="rId30" action="ppaction://hlinksldjump">
                  <a:extLst>
                    <a:ext uri="{A12FA001-AC4F-418D-AE19-62706E023703}">
                      <ahyp:hlinkClr xmlns:ahyp="http://schemas.microsoft.com/office/drawing/2018/hyperlinkcolor" val="tx"/>
                    </a:ext>
                  </a:extLst>
                </a:hlinkClick>
              </a:rPr>
              <a:t>Administrator</a:t>
            </a:r>
            <a:endParaRPr sz="1000">
              <a:solidFill>
                <a:srgbClr val="0070C0"/>
              </a:solidFill>
              <a:latin typeface="Arial"/>
              <a:cs typeface="Arial"/>
              <a:hlinkClick r:id="rId30" action="ppaction://hlinksldjump">
                <a:extLst>
                  <a:ext uri="{A12FA001-AC4F-418D-AE19-62706E023703}">
                    <ahyp:hlinkClr xmlns:ahyp="http://schemas.microsoft.com/office/drawing/2018/hyperlinkcolor" val="tx"/>
                  </a:ext>
                </a:extLst>
              </a:hlinkClick>
            </a:endParaRPr>
          </a:p>
        </p:txBody>
      </p:sp>
      <p:sp>
        <p:nvSpPr>
          <p:cNvPr id="76" name="object 40">
            <a:extLst>
              <a:ext uri="{FF2B5EF4-FFF2-40B4-BE49-F238E27FC236}">
                <a16:creationId xmlns:a16="http://schemas.microsoft.com/office/drawing/2014/main" id="{823D2FC8-3C14-AC13-212E-56D316E949FA}"/>
              </a:ext>
            </a:extLst>
          </p:cNvPr>
          <p:cNvSpPr txBox="1"/>
          <p:nvPr/>
        </p:nvSpPr>
        <p:spPr>
          <a:xfrm>
            <a:off x="24340805" y="3248735"/>
            <a:ext cx="1800225" cy="333425"/>
          </a:xfrm>
          <a:prstGeom prst="rect">
            <a:avLst/>
          </a:prstGeom>
          <a:solidFill>
            <a:srgbClr val="BE0378"/>
          </a:solidFill>
        </p:spPr>
        <p:txBody>
          <a:bodyPr vert="horz" wrap="square" lIns="0" tIns="0" rIns="0" bIns="0" rtlCol="0" anchor="t">
            <a:spAutoFit/>
          </a:bodyPr>
          <a:lstStyle/>
          <a:p>
            <a:pPr marL="635" algn="ctr">
              <a:lnSpc>
                <a:spcPts val="1390"/>
              </a:lnSpc>
            </a:pPr>
            <a:r>
              <a:rPr sz="1000" b="1" spc="-25">
                <a:solidFill>
                  <a:schemeClr val="bg1"/>
                </a:solidFill>
                <a:latin typeface="Arial"/>
                <a:cs typeface="Arial"/>
                <a:hlinkClick r:id="rId31" action="ppaction://hlinksldjump">
                  <a:extLst>
                    <a:ext uri="{A12FA001-AC4F-418D-AE19-62706E023703}">
                      <ahyp:hlinkClr xmlns:ahyp="http://schemas.microsoft.com/office/drawing/2018/hyperlinkcolor" val="tx"/>
                    </a:ext>
                  </a:extLst>
                </a:hlinkClick>
              </a:rPr>
              <a:t>Pharmacy</a:t>
            </a:r>
            <a:r>
              <a:rPr sz="1000" b="1" spc="-30">
                <a:solidFill>
                  <a:schemeClr val="bg1"/>
                </a:solidFill>
                <a:latin typeface="Arial"/>
                <a:cs typeface="Arial"/>
                <a:hlinkClick r:id="rId31" action="ppaction://hlinksldjump">
                  <a:extLst>
                    <a:ext uri="{A12FA001-AC4F-418D-AE19-62706E023703}">
                      <ahyp:hlinkClr xmlns:ahyp="http://schemas.microsoft.com/office/drawing/2018/hyperlinkcolor" val="tx"/>
                    </a:ext>
                  </a:extLst>
                </a:hlinkClick>
              </a:rPr>
              <a:t> </a:t>
            </a:r>
            <a:r>
              <a:rPr sz="1000" b="1" spc="-10">
                <a:solidFill>
                  <a:schemeClr val="bg1"/>
                </a:solidFill>
                <a:latin typeface="Arial"/>
                <a:cs typeface="Arial"/>
                <a:hlinkClick r:id="rId31" action="ppaction://hlinksldjump">
                  <a:extLst>
                    <a:ext uri="{A12FA001-AC4F-418D-AE19-62706E023703}">
                      <ahyp:hlinkClr xmlns:ahyp="http://schemas.microsoft.com/office/drawing/2018/hyperlinkcolor" val="tx"/>
                    </a:ext>
                  </a:extLst>
                </a:hlinkClick>
              </a:rPr>
              <a:t>Services</a:t>
            </a:r>
            <a:endParaRPr sz="1000">
              <a:solidFill>
                <a:schemeClr val="bg1"/>
              </a:solidFill>
              <a:latin typeface="Arial"/>
              <a:cs typeface="Arial"/>
              <a:hlinkClick r:id="rId31" action="ppaction://hlinksldjump">
                <a:extLst>
                  <a:ext uri="{A12FA001-AC4F-418D-AE19-62706E023703}">
                    <ahyp:hlinkClr xmlns:ahyp="http://schemas.microsoft.com/office/drawing/2018/hyperlinkcolor" val="tx"/>
                  </a:ext>
                </a:extLst>
              </a:hlinkClick>
            </a:endParaRPr>
          </a:p>
          <a:p>
            <a:pPr marL="3810" algn="ctr">
              <a:lnSpc>
                <a:spcPct val="100000"/>
              </a:lnSpc>
            </a:pPr>
            <a:r>
              <a:rPr sz="1000" b="1" spc="-10">
                <a:solidFill>
                  <a:schemeClr val="bg1"/>
                </a:solidFill>
                <a:latin typeface="Arial"/>
                <a:cs typeface="Arial"/>
                <a:hlinkClick r:id="rId31" action="ppaction://hlinksldjump">
                  <a:extLst>
                    <a:ext uri="{A12FA001-AC4F-418D-AE19-62706E023703}">
                      <ahyp:hlinkClr xmlns:ahyp="http://schemas.microsoft.com/office/drawing/2018/hyperlinkcolor" val="tx"/>
                    </a:ext>
                  </a:extLst>
                </a:hlinkClick>
              </a:rPr>
              <a:t>Assistant</a:t>
            </a:r>
            <a:endParaRPr sz="1000">
              <a:solidFill>
                <a:schemeClr val="bg1"/>
              </a:solidFill>
              <a:latin typeface="Arial"/>
              <a:cs typeface="Arial"/>
              <a:hlinkClick r:id="rId31" action="ppaction://hlinksldjump">
                <a:extLst>
                  <a:ext uri="{A12FA001-AC4F-418D-AE19-62706E023703}">
                    <ahyp:hlinkClr xmlns:ahyp="http://schemas.microsoft.com/office/drawing/2018/hyperlinkcolor" val="tx"/>
                  </a:ext>
                </a:extLst>
              </a:hlinkClick>
            </a:endParaRPr>
          </a:p>
        </p:txBody>
      </p:sp>
      <p:sp>
        <p:nvSpPr>
          <p:cNvPr id="2" name="Rectangle 1">
            <a:extLst>
              <a:ext uri="{FF2B5EF4-FFF2-40B4-BE49-F238E27FC236}">
                <a16:creationId xmlns:a16="http://schemas.microsoft.com/office/drawing/2014/main" id="{B3CB9694-DF80-4DD8-8083-DC7B5A1B30EA}"/>
              </a:ext>
            </a:extLst>
          </p:cNvPr>
          <p:cNvSpPr/>
          <p:nvPr/>
        </p:nvSpPr>
        <p:spPr>
          <a:xfrm>
            <a:off x="52585" y="3214294"/>
            <a:ext cx="2277586" cy="263368"/>
          </a:xfrm>
          <a:prstGeom prst="rect">
            <a:avLst/>
          </a:prstGeom>
          <a:solidFill>
            <a:srgbClr val="D9D9D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48590" algn="ctr">
              <a:lnSpc>
                <a:spcPct val="100000"/>
              </a:lnSpc>
              <a:spcBef>
                <a:spcPts val="670"/>
              </a:spcBef>
            </a:pPr>
            <a:r>
              <a:rPr lang="en-GB" sz="1050" b="1">
                <a:solidFill>
                  <a:srgbClr val="BF0378"/>
                </a:solidFill>
                <a:latin typeface="Arial" panose="020B0604020202020204" pitchFamily="34" charset="0"/>
                <a:cs typeface="Arial" panose="020B0604020202020204" pitchFamily="34" charset="0"/>
                <a:hlinkClick r:id="rId32" action="ppaction://hlinksldjump">
                  <a:extLst>
                    <a:ext uri="{A12FA001-AC4F-418D-AE19-62706E023703}">
                      <ahyp:hlinkClr xmlns:ahyp="http://schemas.microsoft.com/office/drawing/2018/hyperlinkcolor" val="tx"/>
                    </a:ext>
                  </a:extLst>
                </a:hlinkClick>
              </a:rPr>
              <a:t>Pharmacy Technician</a:t>
            </a:r>
            <a:endParaRPr lang="en-GB" sz="1050" b="1">
              <a:solidFill>
                <a:srgbClr val="BF0378"/>
              </a:solidFill>
              <a:latin typeface="Arial" panose="020B0604020202020204" pitchFamily="34" charset="0"/>
              <a:cs typeface="Arial" panose="020B0604020202020204" pitchFamily="34" charset="0"/>
              <a:hlinkClick r:id="rId33" action="ppaction://hlinksldjump">
                <a:extLst>
                  <a:ext uri="{A12FA001-AC4F-418D-AE19-62706E023703}">
                    <ahyp:hlinkClr xmlns:ahyp="http://schemas.microsoft.com/office/drawing/2018/hyperlinkcolor" val="tx"/>
                  </a:ext>
                </a:extLst>
              </a:hlinkClick>
            </a:endParaRPr>
          </a:p>
        </p:txBody>
      </p:sp>
      <p:sp>
        <p:nvSpPr>
          <p:cNvPr id="4" name="Call-out: Down Arrow 3">
            <a:extLst>
              <a:ext uri="{FF2B5EF4-FFF2-40B4-BE49-F238E27FC236}">
                <a16:creationId xmlns:a16="http://schemas.microsoft.com/office/drawing/2014/main" id="{A76C21D4-5F51-7671-05F7-EF35423CC7B5}"/>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pic>
        <p:nvPicPr>
          <p:cNvPr id="5" name="Online Media 25" title="A career in pharmacy">
            <a:hlinkClick r:id="" action="ppaction://media"/>
            <a:extLst>
              <a:ext uri="{FF2B5EF4-FFF2-40B4-BE49-F238E27FC236}">
                <a16:creationId xmlns:a16="http://schemas.microsoft.com/office/drawing/2014/main" id="{69F385C5-A998-D2DA-471A-CEBBEA90D75F}"/>
              </a:ext>
            </a:extLst>
          </p:cNvPr>
          <p:cNvPicPr>
            <a:picLocks noRot="1" noChangeAspect="1"/>
          </p:cNvPicPr>
          <p:nvPr>
            <a:videoFile r:link="rId1"/>
          </p:nvPr>
        </p:nvPicPr>
        <p:blipFill>
          <a:blip r:embed="rId34"/>
          <a:stretch>
            <a:fillRect/>
          </a:stretch>
        </p:blipFill>
        <p:spPr>
          <a:xfrm>
            <a:off x="57784" y="1065589"/>
            <a:ext cx="2256098" cy="1274698"/>
          </a:xfrm>
          <a:prstGeom prst="rect">
            <a:avLst/>
          </a:prstGeom>
        </p:spPr>
      </p:pic>
    </p:spTree>
    <p:extLst>
      <p:ext uri="{BB962C8B-B14F-4D97-AF65-F5344CB8AC3E}">
        <p14:creationId xmlns:p14="http://schemas.microsoft.com/office/powerpoint/2010/main" val="18221797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2BE08-FFDC-758E-0A4C-08306FEA462B}"/>
              </a:ext>
            </a:extLst>
          </p:cNvPr>
          <p:cNvSpPr>
            <a:spLocks noGrp="1"/>
          </p:cNvSpPr>
          <p:nvPr>
            <p:ph type="ctrTitle"/>
          </p:nvPr>
        </p:nvSpPr>
        <p:spPr>
          <a:xfrm>
            <a:off x="2658195" y="170544"/>
            <a:ext cx="7143785" cy="563797"/>
          </a:xfrm>
        </p:spPr>
        <p:txBody>
          <a:bodyPr>
            <a:normAutofit/>
          </a:bodyPr>
          <a:lstStyle/>
          <a:p>
            <a:pPr algn="l"/>
            <a:r>
              <a:rPr lang="en-GB" sz="1800" b="1" i="0" u="none" strike="noStrike" baseline="0">
                <a:solidFill>
                  <a:srgbClr val="000000"/>
                </a:solidFill>
              </a:rPr>
              <a:t>  </a:t>
            </a:r>
            <a:r>
              <a:rPr lang="en-GB" sz="1800" b="1" i="0" u="none" strike="noStrike" baseline="0">
                <a:solidFill>
                  <a:srgbClr val="000000"/>
                </a:solidFill>
                <a:latin typeface="Aptos"/>
              </a:rPr>
              <a:t>Pharmacy </a:t>
            </a:r>
            <a:r>
              <a:rPr lang="en-GB" sz="1800">
                <a:solidFill>
                  <a:srgbClr val="000000"/>
                </a:solidFill>
                <a:latin typeface="Aptos"/>
              </a:rPr>
              <a:t>Services Assistant</a:t>
            </a:r>
            <a:r>
              <a:rPr lang="en-GB" sz="1800" b="1" i="0" u="none" strike="noStrike" baseline="0">
                <a:solidFill>
                  <a:srgbClr val="000000"/>
                </a:solidFill>
                <a:latin typeface="Aptos"/>
              </a:rPr>
              <a:t> Level 2 Apprenticeship</a:t>
            </a:r>
            <a:endParaRPr lang="en-GB" sz="1800" b="1">
              <a:latin typeface="Aptos"/>
            </a:endParaRPr>
          </a:p>
        </p:txBody>
      </p:sp>
      <p:graphicFrame>
        <p:nvGraphicFramePr>
          <p:cNvPr id="10" name="Table 9">
            <a:extLst>
              <a:ext uri="{FF2B5EF4-FFF2-40B4-BE49-F238E27FC236}">
                <a16:creationId xmlns:a16="http://schemas.microsoft.com/office/drawing/2014/main" id="{D9EE970F-BD29-1B21-5706-C1E720AF39E9}"/>
              </a:ext>
            </a:extLst>
          </p:cNvPr>
          <p:cNvGraphicFramePr>
            <a:graphicFrameLocks noGrp="1"/>
          </p:cNvGraphicFramePr>
          <p:nvPr>
            <p:extLst>
              <p:ext uri="{D42A27DB-BD31-4B8C-83A1-F6EECF244321}">
                <p14:modId xmlns:p14="http://schemas.microsoft.com/office/powerpoint/2010/main" val="153837747"/>
              </p:ext>
            </p:extLst>
          </p:nvPr>
        </p:nvGraphicFramePr>
        <p:xfrm>
          <a:off x="127592" y="925675"/>
          <a:ext cx="11938505" cy="5799716"/>
        </p:xfrm>
        <a:graphic>
          <a:graphicData uri="http://schemas.openxmlformats.org/drawingml/2006/table">
            <a:tbl>
              <a:tblPr firstRow="1" bandRow="1">
                <a:tableStyleId>{5C22544A-7EE6-4342-B048-85BDC9FD1C3A}</a:tableStyleId>
              </a:tblPr>
              <a:tblGrid>
                <a:gridCol w="2644741">
                  <a:extLst>
                    <a:ext uri="{9D8B030D-6E8A-4147-A177-3AD203B41FA5}">
                      <a16:colId xmlns:a16="http://schemas.microsoft.com/office/drawing/2014/main" val="1640955851"/>
                    </a:ext>
                  </a:extLst>
                </a:gridCol>
                <a:gridCol w="9293764">
                  <a:extLst>
                    <a:ext uri="{9D8B030D-6E8A-4147-A177-3AD203B41FA5}">
                      <a16:colId xmlns:a16="http://schemas.microsoft.com/office/drawing/2014/main" val="4040026358"/>
                    </a:ext>
                  </a:extLst>
                </a:gridCol>
              </a:tblGrid>
              <a:tr h="920825">
                <a:tc>
                  <a:txBody>
                    <a:bodyPr/>
                    <a:lstStyle/>
                    <a:p>
                      <a:r>
                        <a:rPr lang="en-GB" sz="1400">
                          <a:latin typeface="Aptos"/>
                        </a:rPr>
                        <a:t>The Role -</a:t>
                      </a:r>
                      <a:r>
                        <a:rPr lang="en-GB" sz="1400">
                          <a:solidFill>
                            <a:srgbClr val="FF0000"/>
                          </a:solidFill>
                          <a:latin typeface="Aptos"/>
                        </a:rPr>
                        <a:t> </a:t>
                      </a:r>
                      <a:r>
                        <a:rPr lang="en-GB" sz="1400">
                          <a:solidFill>
                            <a:srgbClr val="FF0000"/>
                          </a:solidFill>
                          <a:latin typeface="Aptos"/>
                          <a:hlinkClick r:id="rId3">
                            <a:extLst>
                              <a:ext uri="{A12FA001-AC4F-418D-AE19-62706E023703}">
                                <ahyp:hlinkClr xmlns:ahyp="http://schemas.microsoft.com/office/drawing/2018/hyperlinkcolor" val="tx"/>
                              </a:ext>
                            </a:extLst>
                          </a:hlinkClick>
                        </a:rPr>
                        <a:t>Pharmacy Services Assistant</a:t>
                      </a:r>
                      <a:endParaRPr lang="en-GB" sz="1400">
                        <a:solidFill>
                          <a:srgbClr val="FF0000"/>
                        </a:solidFill>
                        <a:latin typeface="Aptos"/>
                      </a:endParaRPr>
                    </a:p>
                  </a:txBody>
                  <a:tcPr/>
                </a:tc>
                <a:tc>
                  <a:txBody>
                    <a:bodyPr/>
                    <a:lstStyle/>
                    <a:p>
                      <a:pPr fontAlgn="base"/>
                      <a:r>
                        <a:rPr lang="en-GB" sz="1400" b="0" i="0" kern="1200">
                          <a:solidFill>
                            <a:schemeClr val="lt1"/>
                          </a:solidFill>
                          <a:effectLst/>
                          <a:latin typeface="Aptos"/>
                          <a:ea typeface="+mn-ea"/>
                          <a:cs typeface="+mn-cs"/>
                        </a:rPr>
                        <a:t>The Pharmacy Services Assistant (PSA) works under the supervision of a Pharmacist, Pharmacy Technician, or other accountable healthcare professional. The PSA provides a variety of pharmacy and medicines services to patients, the public and other professional healthcare teams. The PSA supports the delivery of pharmacy services in a variety of pharmacy environments.</a:t>
                      </a:r>
                      <a:endParaRPr lang="en-GB" sz="1400">
                        <a:latin typeface="Aptos"/>
                      </a:endParaRPr>
                    </a:p>
                  </a:txBody>
                  <a:tcPr/>
                </a:tc>
                <a:extLst>
                  <a:ext uri="{0D108BD9-81ED-4DB2-BD59-A6C34878D82A}">
                    <a16:rowId xmlns:a16="http://schemas.microsoft.com/office/drawing/2014/main" val="2119577750"/>
                  </a:ext>
                </a:extLst>
              </a:tr>
              <a:tr h="579395">
                <a:tc>
                  <a:txBody>
                    <a:bodyPr/>
                    <a:lstStyle/>
                    <a:p>
                      <a:r>
                        <a:rPr lang="en-GB" sz="1400" b="1">
                          <a:latin typeface="Aptos"/>
                        </a:rPr>
                        <a:t>Who is it for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kern="1200">
                          <a:solidFill>
                            <a:schemeClr val="dk1"/>
                          </a:solidFill>
                          <a:effectLst/>
                          <a:latin typeface="Aptos"/>
                          <a:ea typeface="+mn-ea"/>
                          <a:cs typeface="+mn-cs"/>
                        </a:rPr>
                        <a:t>This Apprenticeship is a great way for individuals to gain the skills and qualifications needed to work in a pharmacy settings.</a:t>
                      </a:r>
                      <a:endParaRPr lang="en-GB" sz="1400">
                        <a:latin typeface="Aptos"/>
                      </a:endParaRPr>
                    </a:p>
                  </a:txBody>
                  <a:tcPr/>
                </a:tc>
                <a:extLst>
                  <a:ext uri="{0D108BD9-81ED-4DB2-BD59-A6C34878D82A}">
                    <a16:rowId xmlns:a16="http://schemas.microsoft.com/office/drawing/2014/main" val="2349274408"/>
                  </a:ext>
                </a:extLst>
              </a:tr>
              <a:tr h="518583">
                <a:tc>
                  <a:txBody>
                    <a:bodyPr/>
                    <a:lstStyle/>
                    <a:p>
                      <a:r>
                        <a:rPr lang="en-GB" sz="1400" b="1">
                          <a:latin typeface="Aptos"/>
                        </a:rPr>
                        <a:t>Duration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a:solidFill>
                            <a:schemeClr val="dk1"/>
                          </a:solidFill>
                          <a:latin typeface="Aptos"/>
                          <a:ea typeface="+mn-ea"/>
                          <a:cs typeface="+mn-cs"/>
                        </a:rPr>
                        <a:t>12 months + EPA </a:t>
                      </a:r>
                    </a:p>
                    <a:p>
                      <a:endParaRPr lang="en-GB" sz="1400">
                        <a:latin typeface="Aptos"/>
                      </a:endParaRPr>
                    </a:p>
                  </a:txBody>
                  <a:tcPr/>
                </a:tc>
                <a:extLst>
                  <a:ext uri="{0D108BD9-81ED-4DB2-BD59-A6C34878D82A}">
                    <a16:rowId xmlns:a16="http://schemas.microsoft.com/office/drawing/2014/main" val="3038289998"/>
                  </a:ext>
                </a:extLst>
              </a:tr>
              <a:tr h="713898">
                <a:tc>
                  <a:txBody>
                    <a:bodyPr/>
                    <a:lstStyle/>
                    <a:p>
                      <a:r>
                        <a:rPr lang="en-GB" sz="1400" b="1">
                          <a:latin typeface="Aptos"/>
                        </a:rPr>
                        <a:t>Funding</a:t>
                      </a:r>
                    </a:p>
                  </a:txBody>
                  <a:tcPr/>
                </a:tc>
                <a:tc>
                  <a:txBody>
                    <a:bodyPr/>
                    <a:lstStyle/>
                    <a:p>
                      <a:r>
                        <a:rPr lang="en-GB" sz="1400" b="0" i="0" u="none" strike="noStrike" kern="1200" baseline="0">
                          <a:solidFill>
                            <a:schemeClr val="dk1"/>
                          </a:solidFill>
                          <a:latin typeface="Aptos"/>
                          <a:ea typeface="+mn-ea"/>
                          <a:cs typeface="+mn-cs"/>
                        </a:rPr>
                        <a:t>Apprenticeship levy (via government co-funding 5% option or request levy gifting ) to pay fees.</a:t>
                      </a:r>
                    </a:p>
                    <a:p>
                      <a:r>
                        <a:rPr lang="en-GB" sz="1400" b="0" i="0" u="none" strike="noStrike" kern="1200" baseline="0">
                          <a:solidFill>
                            <a:schemeClr val="dk1"/>
                          </a:solidFill>
                          <a:latin typeface="Aptos"/>
                          <a:ea typeface="+mn-ea"/>
                          <a:cs typeface="+mn-cs"/>
                        </a:rPr>
                        <a:t>Employer pays salary.	</a:t>
                      </a:r>
                    </a:p>
                    <a:p>
                      <a:endParaRPr lang="en-GB" sz="1400">
                        <a:latin typeface="Aptos"/>
                      </a:endParaRPr>
                    </a:p>
                  </a:txBody>
                  <a:tcPr/>
                </a:tc>
                <a:extLst>
                  <a:ext uri="{0D108BD9-81ED-4DB2-BD59-A6C34878D82A}">
                    <a16:rowId xmlns:a16="http://schemas.microsoft.com/office/drawing/2014/main" val="3754566046"/>
                  </a:ext>
                </a:extLst>
              </a:tr>
              <a:tr h="310390">
                <a:tc>
                  <a:txBody>
                    <a:bodyPr/>
                    <a:lstStyle/>
                    <a:p>
                      <a:r>
                        <a:rPr lang="en-GB" sz="1400" b="1">
                          <a:latin typeface="Aptos"/>
                        </a:rPr>
                        <a:t>Find education provider </a:t>
                      </a:r>
                    </a:p>
                  </a:txBody>
                  <a:tcPr/>
                </a:tc>
                <a:tc>
                  <a:txBody>
                    <a:bodyPr/>
                    <a:lstStyle/>
                    <a:p>
                      <a:r>
                        <a:rPr lang="en-GB" sz="1400">
                          <a:latin typeface="Aptos"/>
                          <a:hlinkClick r:id="rId4"/>
                        </a:rPr>
                        <a:t>Training Providers</a:t>
                      </a:r>
                      <a:endParaRPr lang="en-GB" sz="1400">
                        <a:latin typeface="Aptos"/>
                      </a:endParaRPr>
                    </a:p>
                  </a:txBody>
                  <a:tcPr/>
                </a:tc>
                <a:extLst>
                  <a:ext uri="{0D108BD9-81ED-4DB2-BD59-A6C34878D82A}">
                    <a16:rowId xmlns:a16="http://schemas.microsoft.com/office/drawing/2014/main" val="2210445232"/>
                  </a:ext>
                </a:extLst>
              </a:tr>
              <a:tr h="5587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u="none" strike="noStrike" kern="1200" baseline="0">
                          <a:solidFill>
                            <a:schemeClr val="dk1"/>
                          </a:solidFill>
                          <a:latin typeface="Aptos"/>
                          <a:ea typeface="+mn-ea"/>
                          <a:cs typeface="+mn-cs"/>
                        </a:rPr>
                        <a:t>Apprenticeship requirements	</a:t>
                      </a:r>
                    </a:p>
                    <a:p>
                      <a:endParaRPr lang="en-GB" sz="1400" b="1">
                        <a:latin typeface="Apto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a:solidFill>
                            <a:schemeClr val="dk1"/>
                          </a:solidFill>
                          <a:latin typeface="Aptos"/>
                          <a:ea typeface="+mn-ea"/>
                          <a:cs typeface="+mn-cs"/>
                        </a:rPr>
                        <a:t>20% 'off the job' protected learning, which includes attending college sessions 	</a:t>
                      </a:r>
                    </a:p>
                    <a:p>
                      <a:endParaRPr lang="en-GB" sz="1400">
                        <a:latin typeface="Aptos"/>
                      </a:endParaRPr>
                    </a:p>
                  </a:txBody>
                  <a:tcPr/>
                </a:tc>
                <a:extLst>
                  <a:ext uri="{0D108BD9-81ED-4DB2-BD59-A6C34878D82A}">
                    <a16:rowId xmlns:a16="http://schemas.microsoft.com/office/drawing/2014/main" val="2887675852"/>
                  </a:ext>
                </a:extLst>
              </a:tr>
              <a:tr h="7138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u="none" strike="noStrike" kern="1200" baseline="0">
                          <a:solidFill>
                            <a:schemeClr val="dk1"/>
                          </a:solidFill>
                          <a:latin typeface="Aptos"/>
                          <a:ea typeface="+mn-ea"/>
                          <a:cs typeface="+mn-cs"/>
                        </a:rPr>
                        <a:t>Supervision &amp; assessment in practice	</a:t>
                      </a:r>
                    </a:p>
                    <a:p>
                      <a:endParaRPr lang="en-GB" sz="1400" b="1">
                        <a:latin typeface="Apto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a:solidFill>
                            <a:schemeClr val="dk1"/>
                          </a:solidFill>
                          <a:latin typeface="Aptos"/>
                          <a:ea typeface="+mn-ea"/>
                          <a:cs typeface="+mn-cs"/>
                        </a:rPr>
                        <a:t>Apprentices receive work-based pastoral support and learning opportunities from employer (pharmacy assistants or pharmacy technician) and are assigned a college assessor. </a:t>
                      </a:r>
                      <a:endParaRPr lang="en-GB" sz="1400">
                        <a:latin typeface="Aptos"/>
                      </a:endParaRPr>
                    </a:p>
                  </a:txBody>
                  <a:tcPr/>
                </a:tc>
                <a:extLst>
                  <a:ext uri="{0D108BD9-81ED-4DB2-BD59-A6C34878D82A}">
                    <a16:rowId xmlns:a16="http://schemas.microsoft.com/office/drawing/2014/main" val="31340133"/>
                  </a:ext>
                </a:extLst>
              </a:tr>
              <a:tr h="589742">
                <a:tc>
                  <a:txBody>
                    <a:bodyPr/>
                    <a:lstStyle/>
                    <a:p>
                      <a:r>
                        <a:rPr lang="en-GB" sz="1400" b="1">
                          <a:latin typeface="Aptos"/>
                        </a:rPr>
                        <a:t>End Point Assessment (EPA)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kern="1200">
                          <a:solidFill>
                            <a:schemeClr val="dk1"/>
                          </a:solidFill>
                          <a:effectLst/>
                          <a:latin typeface="Aptos"/>
                          <a:ea typeface="+mn-ea"/>
                          <a:cs typeface="+mn-cs"/>
                        </a:rPr>
                        <a:t>The End Point Assessment consists of a knowledge test, simulated observation and question/answer session and professional discussion.</a:t>
                      </a:r>
                      <a:endParaRPr lang="en-GB" sz="1400" b="1">
                        <a:latin typeface="Aptos"/>
                      </a:endParaRPr>
                    </a:p>
                  </a:txBody>
                  <a:tcPr/>
                </a:tc>
                <a:extLst>
                  <a:ext uri="{0D108BD9-81ED-4DB2-BD59-A6C34878D82A}">
                    <a16:rowId xmlns:a16="http://schemas.microsoft.com/office/drawing/2014/main" val="188521098"/>
                  </a:ext>
                </a:extLst>
              </a:tr>
              <a:tr h="662166">
                <a:tc>
                  <a:txBody>
                    <a:bodyPr/>
                    <a:lstStyle/>
                    <a:p>
                      <a:r>
                        <a:rPr lang="en-GB" sz="1400" b="1">
                          <a:latin typeface="Aptos"/>
                        </a:rPr>
                        <a:t>Progression routes</a:t>
                      </a:r>
                    </a:p>
                  </a:txBody>
                  <a:tcPr/>
                </a:tc>
                <a:tc>
                  <a:txBody>
                    <a:bodyPr/>
                    <a:lstStyle/>
                    <a:p>
                      <a:r>
                        <a:rPr lang="en-GB" sz="1400" b="0" i="0" kern="1200">
                          <a:solidFill>
                            <a:schemeClr val="dk1"/>
                          </a:solidFill>
                          <a:effectLst/>
                          <a:latin typeface="Aptos"/>
                          <a:ea typeface="+mn-ea"/>
                          <a:cs typeface="+mn-cs"/>
                        </a:rPr>
                        <a:t>Upon completion of the Apprenticeship, the apprentice will gain a Level 2 Qualification/Standard in Pharmacy Services. Apprentices could also choose to undertake further study to become a Pharmacy Technician. </a:t>
                      </a:r>
                      <a:endParaRPr lang="en-GB" sz="1400">
                        <a:latin typeface="Aptos"/>
                      </a:endParaRPr>
                    </a:p>
                  </a:txBody>
                  <a:tcPr/>
                </a:tc>
                <a:extLst>
                  <a:ext uri="{0D108BD9-81ED-4DB2-BD59-A6C34878D82A}">
                    <a16:rowId xmlns:a16="http://schemas.microsoft.com/office/drawing/2014/main" val="1184791600"/>
                  </a:ext>
                </a:extLst>
              </a:tr>
            </a:tbl>
          </a:graphicData>
        </a:graphic>
      </p:graphicFrame>
      <p:pic>
        <p:nvPicPr>
          <p:cNvPr id="1026" name="Picture 2" descr="A logo with colorful people&#10;&#10;Description automatically generated">
            <a:extLst>
              <a:ext uri="{FF2B5EF4-FFF2-40B4-BE49-F238E27FC236}">
                <a16:creationId xmlns:a16="http://schemas.microsoft.com/office/drawing/2014/main" id="{C5F56B7C-1C73-3C1B-A7C7-912902719D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131" y="169825"/>
            <a:ext cx="1631506" cy="75225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 name="Picture 3" descr="A black text on a white background&#10;&#10;AI-generated content may be incorrect.">
            <a:extLst>
              <a:ext uri="{FF2B5EF4-FFF2-40B4-BE49-F238E27FC236}">
                <a16:creationId xmlns:a16="http://schemas.microsoft.com/office/drawing/2014/main" id="{2153B51E-2A1C-4854-A685-6E5F12D197F9}"/>
              </a:ext>
            </a:extLst>
          </p:cNvPr>
          <p:cNvPicPr>
            <a:picLocks noChangeAspect="1"/>
          </p:cNvPicPr>
          <p:nvPr/>
        </p:nvPicPr>
        <p:blipFill>
          <a:blip r:embed="rId6"/>
          <a:stretch>
            <a:fillRect/>
          </a:stretch>
        </p:blipFill>
        <p:spPr>
          <a:xfrm>
            <a:off x="10165970" y="-5367"/>
            <a:ext cx="2020057" cy="760641"/>
          </a:xfrm>
          <a:prstGeom prst="rect">
            <a:avLst/>
          </a:prstGeom>
          <a:ln>
            <a:noFill/>
          </a:ln>
        </p:spPr>
      </p:pic>
    </p:spTree>
    <p:extLst>
      <p:ext uri="{BB962C8B-B14F-4D97-AF65-F5344CB8AC3E}">
        <p14:creationId xmlns:p14="http://schemas.microsoft.com/office/powerpoint/2010/main" val="16382967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A8B59C3-A8BD-07B7-8384-419754DB88A5}"/>
            </a:ext>
          </a:extLst>
        </p:cNvPr>
        <p:cNvGrpSpPr/>
        <p:nvPr/>
      </p:nvGrpSpPr>
      <p:grpSpPr>
        <a:xfrm>
          <a:off x="0" y="0"/>
          <a:ext cx="0" cy="0"/>
          <a:chOff x="0" y="0"/>
          <a:chExt cx="0" cy="0"/>
        </a:xfrm>
      </p:grpSpPr>
      <p:pic>
        <p:nvPicPr>
          <p:cNvPr id="62" name="Picture 61">
            <a:hlinkClick r:id="rId4" action="ppaction://hlinksldjump"/>
            <a:extLst>
              <a:ext uri="{FF2B5EF4-FFF2-40B4-BE49-F238E27FC236}">
                <a16:creationId xmlns:a16="http://schemas.microsoft.com/office/drawing/2014/main" id="{0F053F7E-8403-B296-F0F7-0E50A6040813}"/>
              </a:ext>
            </a:extLst>
          </p:cNvPr>
          <p:cNvPicPr>
            <a:picLocks noChangeAspect="1"/>
          </p:cNvPicPr>
          <p:nvPr/>
        </p:nvPicPr>
        <p:blipFill>
          <a:blip r:embed="rId5"/>
          <a:stretch>
            <a:fillRect/>
          </a:stretch>
        </p:blipFill>
        <p:spPr>
          <a:xfrm>
            <a:off x="10100626" y="6095934"/>
            <a:ext cx="2017951" cy="762066"/>
          </a:xfrm>
          <a:prstGeom prst="rect">
            <a:avLst/>
          </a:prstGeom>
        </p:spPr>
      </p:pic>
      <p:sp>
        <p:nvSpPr>
          <p:cNvPr id="2" name="object 2">
            <a:extLst>
              <a:ext uri="{FF2B5EF4-FFF2-40B4-BE49-F238E27FC236}">
                <a16:creationId xmlns:a16="http://schemas.microsoft.com/office/drawing/2014/main" id="{64C2F3FD-E7B3-1DA7-4B5C-C448190A5DE7}"/>
              </a:ext>
            </a:extLst>
          </p:cNvPr>
          <p:cNvSpPr txBox="1"/>
          <p:nvPr/>
        </p:nvSpPr>
        <p:spPr>
          <a:xfrm>
            <a:off x="3056889" y="1953513"/>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3" name="object 3">
            <a:extLst>
              <a:ext uri="{FF2B5EF4-FFF2-40B4-BE49-F238E27FC236}">
                <a16:creationId xmlns:a16="http://schemas.microsoft.com/office/drawing/2014/main" id="{2D86DD30-B510-F61C-CE92-BBEF23D1F0BD}"/>
              </a:ext>
            </a:extLst>
          </p:cNvPr>
          <p:cNvSpPr/>
          <p:nvPr/>
        </p:nvSpPr>
        <p:spPr>
          <a:xfrm>
            <a:off x="2658870" y="2505252"/>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4" name="object 4">
            <a:extLst>
              <a:ext uri="{FF2B5EF4-FFF2-40B4-BE49-F238E27FC236}">
                <a16:creationId xmlns:a16="http://schemas.microsoft.com/office/drawing/2014/main" id="{089A6DB1-2169-45CC-22DD-2697C8291488}"/>
              </a:ext>
            </a:extLst>
          </p:cNvPr>
          <p:cNvSpPr txBox="1"/>
          <p:nvPr/>
        </p:nvSpPr>
        <p:spPr>
          <a:xfrm>
            <a:off x="5502909" y="1953513"/>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 name="object 5">
            <a:extLst>
              <a:ext uri="{FF2B5EF4-FFF2-40B4-BE49-F238E27FC236}">
                <a16:creationId xmlns:a16="http://schemas.microsoft.com/office/drawing/2014/main" id="{EDC2D472-F585-1FC1-7B67-B214700A43C6}"/>
              </a:ext>
            </a:extLst>
          </p:cNvPr>
          <p:cNvSpPr txBox="1"/>
          <p:nvPr/>
        </p:nvSpPr>
        <p:spPr>
          <a:xfrm>
            <a:off x="7661278" y="1932430"/>
            <a:ext cx="2120900" cy="444352"/>
          </a:xfrm>
          <a:prstGeom prst="rect">
            <a:avLst/>
          </a:prstGeom>
        </p:spPr>
        <p:txBody>
          <a:bodyPr vert="horz" wrap="square" lIns="0" tIns="13335" rIns="0" bIns="0" rtlCol="0">
            <a:spAutoFit/>
          </a:bodyPr>
          <a:lstStyle/>
          <a:p>
            <a:pPr marL="12700" marR="5080" indent="-1270" algn="ctr">
              <a:lnSpc>
                <a:spcPct val="100000"/>
              </a:lnSpc>
              <a:spcBef>
                <a:spcPts val="105"/>
              </a:spcBef>
            </a:pPr>
            <a:r>
              <a:rPr lang="en-GB" sz="1400" spc="-10">
                <a:solidFill>
                  <a:srgbClr val="202C3A"/>
                </a:solidFill>
                <a:latin typeface="Arial Black"/>
                <a:cs typeface="Arial Black"/>
              </a:rPr>
              <a:t>S</a:t>
            </a:r>
            <a:r>
              <a:rPr sz="1400" spc="-10" err="1">
                <a:solidFill>
                  <a:srgbClr val="202C3A"/>
                </a:solidFill>
                <a:latin typeface="Arial Black"/>
                <a:cs typeface="Arial Black"/>
              </a:rPr>
              <a:t>upervision</a:t>
            </a:r>
            <a:r>
              <a:rPr sz="1400" spc="-10">
                <a:solidFill>
                  <a:srgbClr val="202C3A"/>
                </a:solidFill>
                <a:latin typeface="Arial Black"/>
                <a:cs typeface="Arial Black"/>
              </a:rPr>
              <a:t> requirements</a:t>
            </a:r>
            <a:endParaRPr sz="1400">
              <a:latin typeface="Arial Black"/>
              <a:cs typeface="Arial Black"/>
            </a:endParaRPr>
          </a:p>
        </p:txBody>
      </p:sp>
      <p:sp>
        <p:nvSpPr>
          <p:cNvPr id="6" name="object 6">
            <a:extLst>
              <a:ext uri="{FF2B5EF4-FFF2-40B4-BE49-F238E27FC236}">
                <a16:creationId xmlns:a16="http://schemas.microsoft.com/office/drawing/2014/main" id="{F902FFB5-3EC5-AECF-DF8B-9A3FA1768548}"/>
              </a:ext>
            </a:extLst>
          </p:cNvPr>
          <p:cNvSpPr txBox="1"/>
          <p:nvPr/>
        </p:nvSpPr>
        <p:spPr>
          <a:xfrm>
            <a:off x="10100818" y="1953513"/>
            <a:ext cx="1523365" cy="453390"/>
          </a:xfrm>
          <a:prstGeom prst="rect">
            <a:avLst/>
          </a:prstGeom>
        </p:spPr>
        <p:txBody>
          <a:bodyPr vert="horz" wrap="square" lIns="0" tIns="13335" rIns="0" bIns="0" rtlCol="0">
            <a:spAutoFit/>
          </a:bodyPr>
          <a:lstStyle/>
          <a:p>
            <a:pPr marL="96520">
              <a:lnSpc>
                <a:spcPct val="100000"/>
              </a:lnSpc>
              <a:spcBef>
                <a:spcPts val="105"/>
              </a:spcBef>
            </a:pPr>
            <a:r>
              <a:rPr sz="1400">
                <a:solidFill>
                  <a:srgbClr val="202C3A"/>
                </a:solidFill>
                <a:latin typeface="Arial Black"/>
                <a:cs typeface="Arial Black"/>
              </a:rPr>
              <a:t>Key</a:t>
            </a:r>
            <a:r>
              <a:rPr sz="1400" spc="-45">
                <a:solidFill>
                  <a:srgbClr val="202C3A"/>
                </a:solidFill>
                <a:latin typeface="Arial Black"/>
                <a:cs typeface="Arial Black"/>
              </a:rPr>
              <a:t> </a:t>
            </a:r>
            <a:r>
              <a:rPr sz="1400">
                <a:solidFill>
                  <a:srgbClr val="202C3A"/>
                </a:solidFill>
                <a:latin typeface="Arial Black"/>
                <a:cs typeface="Arial Black"/>
              </a:rPr>
              <a:t>roles</a:t>
            </a:r>
            <a:r>
              <a:rPr sz="1400" spc="-40">
                <a:solidFill>
                  <a:srgbClr val="202C3A"/>
                </a:solidFill>
                <a:latin typeface="Arial Black"/>
                <a:cs typeface="Arial Black"/>
              </a:rPr>
              <a:t> </a:t>
            </a:r>
            <a:r>
              <a:rPr sz="1400" spc="-25">
                <a:solidFill>
                  <a:srgbClr val="202C3A"/>
                </a:solidFill>
                <a:latin typeface="Arial Black"/>
                <a:cs typeface="Arial Black"/>
              </a:rPr>
              <a:t>and</a:t>
            </a:r>
            <a:endParaRPr sz="1400">
              <a:latin typeface="Arial Black"/>
              <a:cs typeface="Arial Black"/>
            </a:endParaRPr>
          </a:p>
          <a:p>
            <a:pPr marL="12700">
              <a:lnSpc>
                <a:spcPct val="100000"/>
              </a:lnSpc>
            </a:pPr>
            <a:r>
              <a:rPr sz="1400" spc="-10">
                <a:solidFill>
                  <a:srgbClr val="202C3A"/>
                </a:solidFill>
                <a:latin typeface="Arial Black"/>
                <a:cs typeface="Arial Black"/>
              </a:rPr>
              <a:t>responsibilities</a:t>
            </a:r>
            <a:endParaRPr sz="1400">
              <a:latin typeface="Arial Black"/>
              <a:cs typeface="Arial Black"/>
            </a:endParaRPr>
          </a:p>
        </p:txBody>
      </p:sp>
      <p:pic>
        <p:nvPicPr>
          <p:cNvPr id="8" name="object 8">
            <a:extLst>
              <a:ext uri="{FF2B5EF4-FFF2-40B4-BE49-F238E27FC236}">
                <a16:creationId xmlns:a16="http://schemas.microsoft.com/office/drawing/2014/main" id="{7A00A1E8-B35F-261E-A37A-FC269FF7D6D8}"/>
              </a:ext>
            </a:extLst>
          </p:cNvPr>
          <p:cNvPicPr/>
          <p:nvPr/>
        </p:nvPicPr>
        <p:blipFill>
          <a:blip r:embed="rId6" cstate="print"/>
          <a:stretch>
            <a:fillRect/>
          </a:stretch>
        </p:blipFill>
        <p:spPr>
          <a:xfrm>
            <a:off x="5789676" y="1147572"/>
            <a:ext cx="722376" cy="720851"/>
          </a:xfrm>
          <a:prstGeom prst="rect">
            <a:avLst/>
          </a:prstGeom>
        </p:spPr>
      </p:pic>
      <p:pic>
        <p:nvPicPr>
          <p:cNvPr id="9" name="object 9">
            <a:extLst>
              <a:ext uri="{FF2B5EF4-FFF2-40B4-BE49-F238E27FC236}">
                <a16:creationId xmlns:a16="http://schemas.microsoft.com/office/drawing/2014/main" id="{0CCC4A2D-0246-1647-45C7-B899CAA3E4EF}"/>
              </a:ext>
            </a:extLst>
          </p:cNvPr>
          <p:cNvPicPr/>
          <p:nvPr/>
        </p:nvPicPr>
        <p:blipFill>
          <a:blip r:embed="rId7" cstate="print"/>
          <a:stretch>
            <a:fillRect/>
          </a:stretch>
        </p:blipFill>
        <p:spPr>
          <a:xfrm>
            <a:off x="3433571" y="1211580"/>
            <a:ext cx="720851" cy="719327"/>
          </a:xfrm>
          <a:prstGeom prst="rect">
            <a:avLst/>
          </a:prstGeom>
        </p:spPr>
      </p:pic>
      <p:pic>
        <p:nvPicPr>
          <p:cNvPr id="10" name="object 10">
            <a:extLst>
              <a:ext uri="{FF2B5EF4-FFF2-40B4-BE49-F238E27FC236}">
                <a16:creationId xmlns:a16="http://schemas.microsoft.com/office/drawing/2014/main" id="{DCA046EE-94A5-F087-0B46-5F70D94C0BE2}"/>
              </a:ext>
            </a:extLst>
          </p:cNvPr>
          <p:cNvPicPr/>
          <p:nvPr/>
        </p:nvPicPr>
        <p:blipFill>
          <a:blip r:embed="rId8" cstate="print"/>
          <a:stretch>
            <a:fillRect/>
          </a:stretch>
        </p:blipFill>
        <p:spPr>
          <a:xfrm>
            <a:off x="8236753" y="1165558"/>
            <a:ext cx="720851" cy="720851"/>
          </a:xfrm>
          <a:prstGeom prst="rect">
            <a:avLst/>
          </a:prstGeom>
        </p:spPr>
      </p:pic>
      <p:grpSp>
        <p:nvGrpSpPr>
          <p:cNvPr id="11" name="object 11">
            <a:extLst>
              <a:ext uri="{FF2B5EF4-FFF2-40B4-BE49-F238E27FC236}">
                <a16:creationId xmlns:a16="http://schemas.microsoft.com/office/drawing/2014/main" id="{87ED8830-515A-0953-CA8E-DE0269CC803A}"/>
              </a:ext>
            </a:extLst>
          </p:cNvPr>
          <p:cNvGrpSpPr/>
          <p:nvPr/>
        </p:nvGrpSpPr>
        <p:grpSpPr>
          <a:xfrm>
            <a:off x="10631499" y="1176624"/>
            <a:ext cx="461009" cy="621030"/>
            <a:chOff x="10631499" y="1176624"/>
            <a:chExt cx="461009" cy="621030"/>
          </a:xfrm>
        </p:grpSpPr>
        <p:pic>
          <p:nvPicPr>
            <p:cNvPr id="12" name="object 12">
              <a:extLst>
                <a:ext uri="{FF2B5EF4-FFF2-40B4-BE49-F238E27FC236}">
                  <a16:creationId xmlns:a16="http://schemas.microsoft.com/office/drawing/2014/main" id="{E2DE9A0D-A19A-7FB4-70D7-8D48D4DE8946}"/>
                </a:ext>
              </a:extLst>
            </p:cNvPr>
            <p:cNvPicPr/>
            <p:nvPr/>
          </p:nvPicPr>
          <p:blipFill>
            <a:blip r:embed="rId9" cstate="print"/>
            <a:stretch>
              <a:fillRect/>
            </a:stretch>
          </p:blipFill>
          <p:spPr>
            <a:xfrm>
              <a:off x="10717711" y="1367170"/>
              <a:ext cx="115016" cy="94338"/>
            </a:xfrm>
            <a:prstGeom prst="rect">
              <a:avLst/>
            </a:prstGeom>
          </p:spPr>
        </p:pic>
        <p:sp>
          <p:nvSpPr>
            <p:cNvPr id="13" name="object 13">
              <a:extLst>
                <a:ext uri="{FF2B5EF4-FFF2-40B4-BE49-F238E27FC236}">
                  <a16:creationId xmlns:a16="http://schemas.microsoft.com/office/drawing/2014/main" id="{B69FF01A-4710-1230-95A1-7DBC72371593}"/>
                </a:ext>
              </a:extLst>
            </p:cNvPr>
            <p:cNvSpPr/>
            <p:nvPr/>
          </p:nvSpPr>
          <p:spPr>
            <a:xfrm>
              <a:off x="10631499" y="1254522"/>
              <a:ext cx="461009" cy="542925"/>
            </a:xfrm>
            <a:custGeom>
              <a:avLst/>
              <a:gdLst/>
              <a:ahLst/>
              <a:cxnLst/>
              <a:rect l="l" t="t" r="r" b="b"/>
              <a:pathLst>
                <a:path w="461009" h="542925">
                  <a:moveTo>
                    <a:pt x="417707" y="0"/>
                  </a:moveTo>
                  <a:lnTo>
                    <a:pt x="369805" y="0"/>
                  </a:lnTo>
                  <a:lnTo>
                    <a:pt x="369806" y="31163"/>
                  </a:lnTo>
                  <a:lnTo>
                    <a:pt x="424429" y="31163"/>
                  </a:lnTo>
                  <a:lnTo>
                    <a:pt x="429871" y="36637"/>
                  </a:lnTo>
                  <a:lnTo>
                    <a:pt x="429871" y="506075"/>
                  </a:lnTo>
                  <a:lnTo>
                    <a:pt x="424430" y="511547"/>
                  </a:lnTo>
                  <a:lnTo>
                    <a:pt x="36542" y="511547"/>
                  </a:lnTo>
                  <a:lnTo>
                    <a:pt x="31083" y="506075"/>
                  </a:lnTo>
                  <a:lnTo>
                    <a:pt x="31082" y="36636"/>
                  </a:lnTo>
                  <a:lnTo>
                    <a:pt x="36541" y="31163"/>
                  </a:lnTo>
                  <a:lnTo>
                    <a:pt x="91150" y="31163"/>
                  </a:lnTo>
                  <a:lnTo>
                    <a:pt x="91150" y="0"/>
                  </a:lnTo>
                  <a:lnTo>
                    <a:pt x="43263" y="0"/>
                  </a:lnTo>
                  <a:lnTo>
                    <a:pt x="3404" y="26516"/>
                  </a:lnTo>
                  <a:lnTo>
                    <a:pt x="0" y="43375"/>
                  </a:lnTo>
                  <a:lnTo>
                    <a:pt x="0" y="499336"/>
                  </a:lnTo>
                  <a:lnTo>
                    <a:pt x="26436" y="539294"/>
                  </a:lnTo>
                  <a:lnTo>
                    <a:pt x="417708" y="542706"/>
                  </a:lnTo>
                  <a:lnTo>
                    <a:pt x="434530" y="539294"/>
                  </a:lnTo>
                  <a:lnTo>
                    <a:pt x="448279" y="529993"/>
                  </a:lnTo>
                  <a:lnTo>
                    <a:pt x="457555" y="516206"/>
                  </a:lnTo>
                  <a:lnTo>
                    <a:pt x="460958" y="499337"/>
                  </a:lnTo>
                  <a:lnTo>
                    <a:pt x="460958" y="43375"/>
                  </a:lnTo>
                  <a:lnTo>
                    <a:pt x="457555" y="26517"/>
                  </a:lnTo>
                  <a:lnTo>
                    <a:pt x="448279" y="12726"/>
                  </a:lnTo>
                  <a:lnTo>
                    <a:pt x="434530" y="3417"/>
                  </a:lnTo>
                  <a:lnTo>
                    <a:pt x="417707" y="0"/>
                  </a:lnTo>
                  <a:close/>
                </a:path>
              </a:pathLst>
            </a:custGeom>
            <a:solidFill>
              <a:srgbClr val="BE0378"/>
            </a:solidFill>
          </p:spPr>
          <p:txBody>
            <a:bodyPr wrap="square" lIns="0" tIns="0" rIns="0" bIns="0" rtlCol="0"/>
            <a:lstStyle/>
            <a:p>
              <a:endParaRPr/>
            </a:p>
          </p:txBody>
        </p:sp>
        <p:pic>
          <p:nvPicPr>
            <p:cNvPr id="14" name="object 14">
              <a:extLst>
                <a:ext uri="{FF2B5EF4-FFF2-40B4-BE49-F238E27FC236}">
                  <a16:creationId xmlns:a16="http://schemas.microsoft.com/office/drawing/2014/main" id="{5678C25B-C296-DC85-761D-6FC200CC64C2}"/>
                </a:ext>
              </a:extLst>
            </p:cNvPr>
            <p:cNvPicPr/>
            <p:nvPr/>
          </p:nvPicPr>
          <p:blipFill>
            <a:blip r:embed="rId10" cstate="print"/>
            <a:stretch>
              <a:fillRect/>
            </a:stretch>
          </p:blipFill>
          <p:spPr>
            <a:xfrm>
              <a:off x="10745454" y="1176624"/>
              <a:ext cx="232936" cy="136562"/>
            </a:xfrm>
            <a:prstGeom prst="rect">
              <a:avLst/>
            </a:prstGeom>
          </p:spPr>
        </p:pic>
        <p:sp>
          <p:nvSpPr>
            <p:cNvPr id="15" name="object 15">
              <a:extLst>
                <a:ext uri="{FF2B5EF4-FFF2-40B4-BE49-F238E27FC236}">
                  <a16:creationId xmlns:a16="http://schemas.microsoft.com/office/drawing/2014/main" id="{EAB95BDB-231E-3D50-CAF7-9E0275E177D8}"/>
                </a:ext>
              </a:extLst>
            </p:cNvPr>
            <p:cNvSpPr/>
            <p:nvPr/>
          </p:nvSpPr>
          <p:spPr>
            <a:xfrm>
              <a:off x="10852912" y="1409715"/>
              <a:ext cx="151765" cy="29209"/>
            </a:xfrm>
            <a:custGeom>
              <a:avLst/>
              <a:gdLst/>
              <a:ahLst/>
              <a:cxnLst/>
              <a:rect l="l" t="t" r="r" b="b"/>
              <a:pathLst>
                <a:path w="151765" h="29209">
                  <a:moveTo>
                    <a:pt x="145192" y="0"/>
                  </a:moveTo>
                  <a:lnTo>
                    <a:pt x="6477" y="0"/>
                  </a:lnTo>
                  <a:lnTo>
                    <a:pt x="0" y="6493"/>
                  </a:lnTo>
                  <a:lnTo>
                    <a:pt x="0" y="22442"/>
                  </a:lnTo>
                  <a:lnTo>
                    <a:pt x="6458" y="28935"/>
                  </a:lnTo>
                  <a:lnTo>
                    <a:pt x="137208" y="28935"/>
                  </a:lnTo>
                  <a:lnTo>
                    <a:pt x="145173" y="28935"/>
                  </a:lnTo>
                  <a:lnTo>
                    <a:pt x="151650" y="22442"/>
                  </a:lnTo>
                  <a:lnTo>
                    <a:pt x="151650" y="6493"/>
                  </a:lnTo>
                  <a:lnTo>
                    <a:pt x="145192" y="0"/>
                  </a:lnTo>
                  <a:close/>
                </a:path>
              </a:pathLst>
            </a:custGeom>
            <a:solidFill>
              <a:srgbClr val="BE0378"/>
            </a:solidFill>
          </p:spPr>
          <p:txBody>
            <a:bodyPr wrap="square" lIns="0" tIns="0" rIns="0" bIns="0" rtlCol="0"/>
            <a:lstStyle/>
            <a:p>
              <a:endParaRPr/>
            </a:p>
          </p:txBody>
        </p:sp>
        <p:pic>
          <p:nvPicPr>
            <p:cNvPr id="16" name="object 16">
              <a:extLst>
                <a:ext uri="{FF2B5EF4-FFF2-40B4-BE49-F238E27FC236}">
                  <a16:creationId xmlns:a16="http://schemas.microsoft.com/office/drawing/2014/main" id="{483BBF40-E66A-48F9-907C-6B4A7335F3EA}"/>
                </a:ext>
              </a:extLst>
            </p:cNvPr>
            <p:cNvPicPr/>
            <p:nvPr/>
          </p:nvPicPr>
          <p:blipFill>
            <a:blip r:embed="rId11" cstate="print"/>
            <a:stretch>
              <a:fillRect/>
            </a:stretch>
          </p:blipFill>
          <p:spPr>
            <a:xfrm>
              <a:off x="10717711" y="1486971"/>
              <a:ext cx="115016" cy="94338"/>
            </a:xfrm>
            <a:prstGeom prst="rect">
              <a:avLst/>
            </a:prstGeom>
          </p:spPr>
        </p:pic>
        <p:sp>
          <p:nvSpPr>
            <p:cNvPr id="17" name="object 17">
              <a:extLst>
                <a:ext uri="{FF2B5EF4-FFF2-40B4-BE49-F238E27FC236}">
                  <a16:creationId xmlns:a16="http://schemas.microsoft.com/office/drawing/2014/main" id="{95397317-0FC9-8C9B-832C-027B669D92A2}"/>
                </a:ext>
              </a:extLst>
            </p:cNvPr>
            <p:cNvSpPr/>
            <p:nvPr/>
          </p:nvSpPr>
          <p:spPr>
            <a:xfrm>
              <a:off x="10852912" y="1529516"/>
              <a:ext cx="151765" cy="29209"/>
            </a:xfrm>
            <a:custGeom>
              <a:avLst/>
              <a:gdLst/>
              <a:ahLst/>
              <a:cxnLst/>
              <a:rect l="l" t="t" r="r" b="b"/>
              <a:pathLst>
                <a:path w="151765" h="29209">
                  <a:moveTo>
                    <a:pt x="145192" y="0"/>
                  </a:moveTo>
                  <a:lnTo>
                    <a:pt x="6477" y="0"/>
                  </a:lnTo>
                  <a:lnTo>
                    <a:pt x="0" y="6474"/>
                  </a:lnTo>
                  <a:lnTo>
                    <a:pt x="0" y="22442"/>
                  </a:lnTo>
                  <a:lnTo>
                    <a:pt x="6458" y="28935"/>
                  </a:lnTo>
                  <a:lnTo>
                    <a:pt x="137208" y="28935"/>
                  </a:lnTo>
                  <a:lnTo>
                    <a:pt x="145173" y="28935"/>
                  </a:lnTo>
                  <a:lnTo>
                    <a:pt x="151650" y="22442"/>
                  </a:lnTo>
                  <a:lnTo>
                    <a:pt x="151650" y="6474"/>
                  </a:lnTo>
                  <a:lnTo>
                    <a:pt x="145192" y="0"/>
                  </a:lnTo>
                  <a:close/>
                </a:path>
              </a:pathLst>
            </a:custGeom>
            <a:solidFill>
              <a:srgbClr val="BE0378"/>
            </a:solidFill>
          </p:spPr>
          <p:txBody>
            <a:bodyPr wrap="square" lIns="0" tIns="0" rIns="0" bIns="0" rtlCol="0"/>
            <a:lstStyle/>
            <a:p>
              <a:endParaRPr/>
            </a:p>
          </p:txBody>
        </p:sp>
        <p:pic>
          <p:nvPicPr>
            <p:cNvPr id="18" name="object 18">
              <a:extLst>
                <a:ext uri="{FF2B5EF4-FFF2-40B4-BE49-F238E27FC236}">
                  <a16:creationId xmlns:a16="http://schemas.microsoft.com/office/drawing/2014/main" id="{89238F83-2BCC-0764-7628-44ED00AE9F1E}"/>
                </a:ext>
              </a:extLst>
            </p:cNvPr>
            <p:cNvPicPr/>
            <p:nvPr/>
          </p:nvPicPr>
          <p:blipFill>
            <a:blip r:embed="rId12" cstate="print"/>
            <a:stretch>
              <a:fillRect/>
            </a:stretch>
          </p:blipFill>
          <p:spPr>
            <a:xfrm>
              <a:off x="10717711" y="1606754"/>
              <a:ext cx="115016" cy="94329"/>
            </a:xfrm>
            <a:prstGeom prst="rect">
              <a:avLst/>
            </a:prstGeom>
          </p:spPr>
        </p:pic>
        <p:sp>
          <p:nvSpPr>
            <p:cNvPr id="19" name="object 19">
              <a:extLst>
                <a:ext uri="{FF2B5EF4-FFF2-40B4-BE49-F238E27FC236}">
                  <a16:creationId xmlns:a16="http://schemas.microsoft.com/office/drawing/2014/main" id="{29E67A18-939D-53F6-F79F-D4BE21E124AD}"/>
                </a:ext>
              </a:extLst>
            </p:cNvPr>
            <p:cNvSpPr/>
            <p:nvPr/>
          </p:nvSpPr>
          <p:spPr>
            <a:xfrm>
              <a:off x="10852913" y="1649280"/>
              <a:ext cx="151765" cy="29209"/>
            </a:xfrm>
            <a:custGeom>
              <a:avLst/>
              <a:gdLst/>
              <a:ahLst/>
              <a:cxnLst/>
              <a:rect l="l" t="t" r="r" b="b"/>
              <a:pathLst>
                <a:path w="151765" h="29210">
                  <a:moveTo>
                    <a:pt x="145192" y="0"/>
                  </a:moveTo>
                  <a:lnTo>
                    <a:pt x="6477" y="0"/>
                  </a:lnTo>
                  <a:lnTo>
                    <a:pt x="0" y="6491"/>
                  </a:lnTo>
                  <a:lnTo>
                    <a:pt x="0" y="22454"/>
                  </a:lnTo>
                  <a:lnTo>
                    <a:pt x="6458" y="28943"/>
                  </a:lnTo>
                  <a:lnTo>
                    <a:pt x="137208" y="28943"/>
                  </a:lnTo>
                  <a:lnTo>
                    <a:pt x="145173" y="28943"/>
                  </a:lnTo>
                  <a:lnTo>
                    <a:pt x="151650" y="22454"/>
                  </a:lnTo>
                  <a:lnTo>
                    <a:pt x="151650" y="6491"/>
                  </a:lnTo>
                  <a:lnTo>
                    <a:pt x="145192" y="0"/>
                  </a:lnTo>
                  <a:close/>
                </a:path>
              </a:pathLst>
            </a:custGeom>
            <a:solidFill>
              <a:srgbClr val="BE0378"/>
            </a:solidFill>
          </p:spPr>
          <p:txBody>
            <a:bodyPr wrap="square" lIns="0" tIns="0" rIns="0" bIns="0" rtlCol="0"/>
            <a:lstStyle/>
            <a:p>
              <a:endParaRPr/>
            </a:p>
          </p:txBody>
        </p:sp>
      </p:grpSp>
      <p:sp>
        <p:nvSpPr>
          <p:cNvPr id="21" name="object 21">
            <a:extLst>
              <a:ext uri="{FF2B5EF4-FFF2-40B4-BE49-F238E27FC236}">
                <a16:creationId xmlns:a16="http://schemas.microsoft.com/office/drawing/2014/main" id="{E538E8FC-76A8-B74B-89B2-75CB913E0074}"/>
              </a:ext>
            </a:extLst>
          </p:cNvPr>
          <p:cNvSpPr txBox="1"/>
          <p:nvPr/>
        </p:nvSpPr>
        <p:spPr>
          <a:xfrm>
            <a:off x="2599244" y="2507369"/>
            <a:ext cx="2259599" cy="2987997"/>
          </a:xfrm>
          <a:prstGeom prst="rect">
            <a:avLst/>
          </a:prstGeom>
        </p:spPr>
        <p:txBody>
          <a:bodyPr vert="horz" wrap="square" lIns="0" tIns="12700" rIns="0" bIns="0" rtlCol="0" anchor="t">
            <a:spAutoFit/>
          </a:bodyPr>
          <a:lstStyle/>
          <a:p>
            <a:pPr marL="12700" marR="5080" algn="l">
              <a:spcBef>
                <a:spcPts val="800"/>
              </a:spcBef>
            </a:pPr>
            <a:r>
              <a:rPr lang="en-GB" sz="1000" spc="-10">
                <a:solidFill>
                  <a:schemeClr val="tx1"/>
                </a:solidFill>
                <a:uFill>
                  <a:solidFill>
                    <a:srgbClr val="006FC0"/>
                  </a:solidFill>
                </a:uFill>
                <a:latin typeface="Arial"/>
                <a:cs typeface="Arial"/>
              </a:rPr>
              <a:t>BTEC/NVQ 3 Pharmacy Services or equivalent in pharmaceutical sciences and registered with General Pharmaceutical Council GPhC</a:t>
            </a:r>
            <a:r>
              <a:rPr lang="en-GB" sz="1000" spc="-10">
                <a:solidFill>
                  <a:schemeClr val="tx1"/>
                </a:solidFill>
                <a:uFill>
                  <a:solidFill>
                    <a:srgbClr val="006FC0"/>
                  </a:solidFill>
                </a:uFill>
                <a:latin typeface="Arial"/>
                <a:cs typeface="Arial"/>
                <a:hlinkClick r:id="rId13">
                  <a:extLst>
                    <a:ext uri="{A12FA001-AC4F-418D-AE19-62706E023703}">
                      <ahyp:hlinkClr xmlns:ahyp="http://schemas.microsoft.com/office/drawing/2018/hyperlinkcolor" val="tx"/>
                    </a:ext>
                  </a:extLst>
                </a:hlinkClick>
              </a:rPr>
              <a:t>) </a:t>
            </a:r>
            <a:r>
              <a:rPr lang="en-GB" sz="1000">
                <a:hlinkClick r:id="rId14"/>
              </a:rPr>
              <a:t>Pharmacy technician education and training | General Pharmaceutical Council</a:t>
            </a:r>
            <a:endParaRPr lang="en-GB" sz="1000"/>
          </a:p>
          <a:p>
            <a:pPr marL="12700" marR="5080" algn="l">
              <a:spcBef>
                <a:spcPts val="800"/>
              </a:spcBef>
            </a:pPr>
            <a:r>
              <a:rPr lang="en-GB" sz="1000">
                <a:effectLst/>
              </a:rPr>
              <a:t>A Pre-Registration Trainee Pharmacy Technician (PTPT) requires community pharmacy or hospital experience/ placement. </a:t>
            </a:r>
          </a:p>
          <a:p>
            <a:pPr marL="12700" marR="5080" algn="l">
              <a:spcBef>
                <a:spcPts val="800"/>
              </a:spcBef>
            </a:pPr>
            <a:r>
              <a:rPr lang="en-GB" sz="1000">
                <a:effectLst/>
              </a:rPr>
              <a:t>Approved apprenticeship course providers and pathways can be found on the GPhC site </a:t>
            </a:r>
            <a:r>
              <a:rPr lang="en-GB" sz="1000">
                <a:effectLst/>
                <a:hlinkClick r:id="rId14" tooltip="https://www.pharmacyregulation.org/students-and-trainees/pharmacy-technician-education-and-training"/>
              </a:rPr>
              <a:t>here</a:t>
            </a:r>
            <a:endParaRPr lang="en-GB" sz="1000" u="sng" spc="-20">
              <a:solidFill>
                <a:srgbClr val="0000FF"/>
              </a:solidFill>
              <a:uFill>
                <a:solidFill>
                  <a:srgbClr val="1F5AA4"/>
                </a:solidFill>
              </a:uFill>
              <a:latin typeface="Arial"/>
              <a:cs typeface="Arial"/>
            </a:endParaRPr>
          </a:p>
          <a:p>
            <a:pPr algn="l"/>
            <a:endParaRPr lang="en-GB" sz="1000">
              <a:solidFill>
                <a:srgbClr val="1F2A2F"/>
              </a:solidFill>
              <a:latin typeface="Arial"/>
              <a:cs typeface="Arial"/>
            </a:endParaRPr>
          </a:p>
          <a:p>
            <a:pPr algn="l"/>
            <a:endParaRPr lang="en-GB" sz="1000" u="sng" spc="-20">
              <a:solidFill>
                <a:srgbClr val="0000FF"/>
              </a:solidFill>
              <a:uFill>
                <a:solidFill>
                  <a:srgbClr val="1F5AA4"/>
                </a:solidFill>
              </a:uFill>
              <a:latin typeface="Arial"/>
              <a:cs typeface="Arial"/>
            </a:endParaRPr>
          </a:p>
          <a:p>
            <a:pPr algn="l"/>
            <a:endParaRPr lang="en-GB" sz="1000" u="sng" spc="-20">
              <a:solidFill>
                <a:srgbClr val="0000FF"/>
              </a:solidFill>
              <a:uFill>
                <a:solidFill>
                  <a:srgbClr val="1F5AA4"/>
                </a:solidFill>
              </a:uFill>
              <a:latin typeface="Arial"/>
              <a:cs typeface="Arial"/>
            </a:endParaRPr>
          </a:p>
          <a:p>
            <a:pPr algn="l"/>
            <a:endParaRPr lang="en-GB" sz="1000">
              <a:solidFill>
                <a:srgbClr val="0000FF"/>
              </a:solidFill>
              <a:latin typeface="Arial"/>
              <a:cs typeface="Arial"/>
            </a:endParaRPr>
          </a:p>
        </p:txBody>
      </p:sp>
      <p:sp>
        <p:nvSpPr>
          <p:cNvPr id="22" name="object 22">
            <a:extLst>
              <a:ext uri="{FF2B5EF4-FFF2-40B4-BE49-F238E27FC236}">
                <a16:creationId xmlns:a16="http://schemas.microsoft.com/office/drawing/2014/main" id="{44B20DCF-1838-7D2C-3F94-ABE783ADE1FE}"/>
              </a:ext>
            </a:extLst>
          </p:cNvPr>
          <p:cNvSpPr txBox="1"/>
          <p:nvPr/>
        </p:nvSpPr>
        <p:spPr>
          <a:xfrm>
            <a:off x="9872991" y="2406903"/>
            <a:ext cx="2319009" cy="2859757"/>
          </a:xfrm>
          <a:prstGeom prst="rect">
            <a:avLst/>
          </a:prstGeom>
        </p:spPr>
        <p:txBody>
          <a:bodyPr vert="horz" wrap="square" lIns="0" tIns="114300" rIns="0" bIns="0" rtlCol="0" anchor="t">
            <a:spAutoFit/>
          </a:bodyPr>
          <a:lstStyle/>
          <a:p>
            <a:pPr marL="172085" indent="-171450" algn="l">
              <a:spcBef>
                <a:spcPts val="900"/>
              </a:spcBef>
              <a:buFont typeface="Arial" panose="020B0604020202020204" pitchFamily="34" charset="0"/>
              <a:buChar char="•"/>
            </a:pPr>
            <a:r>
              <a:rPr sz="1000">
                <a:solidFill>
                  <a:schemeClr val="tx1"/>
                </a:solidFill>
                <a:latin typeface="Arial"/>
                <a:cs typeface="Arial"/>
              </a:rPr>
              <a:t>Supports </a:t>
            </a:r>
            <a:r>
              <a:rPr lang="en-GB" sz="1000">
                <a:solidFill>
                  <a:schemeClr val="tx1"/>
                </a:solidFill>
                <a:latin typeface="Arial"/>
                <a:cs typeface="Arial"/>
              </a:rPr>
              <a:t>Structured Medication Reviews</a:t>
            </a:r>
            <a:r>
              <a:rPr lang="en-GB" sz="1000" spc="-50">
                <a:solidFill>
                  <a:schemeClr val="tx1"/>
                </a:solidFill>
                <a:latin typeface="Arial"/>
                <a:cs typeface="Arial"/>
              </a:rPr>
              <a:t> (</a:t>
            </a:r>
            <a:r>
              <a:rPr sz="1000" spc="-20">
                <a:solidFill>
                  <a:schemeClr val="tx1"/>
                </a:solidFill>
                <a:latin typeface="Arial"/>
                <a:cs typeface="Arial"/>
              </a:rPr>
              <a:t>SMRs</a:t>
            </a:r>
            <a:r>
              <a:rPr lang="en-GB" sz="1000" spc="-20">
                <a:solidFill>
                  <a:schemeClr val="tx1"/>
                </a:solidFill>
                <a:latin typeface="Arial"/>
                <a:cs typeface="Arial"/>
              </a:rPr>
              <a:t>)</a:t>
            </a:r>
          </a:p>
          <a:p>
            <a:pPr marL="172085" indent="-171450" algn="l">
              <a:spcBef>
                <a:spcPts val="900"/>
              </a:spcBef>
              <a:buFont typeface="Arial" panose="020B0604020202020204" pitchFamily="34" charset="0"/>
              <a:buChar char="•"/>
            </a:pPr>
            <a:r>
              <a:rPr lang="en-GB" sz="1000">
                <a:solidFill>
                  <a:schemeClr val="tx1"/>
                </a:solidFill>
                <a:latin typeface="Arial"/>
                <a:cs typeface="Arial"/>
              </a:rPr>
              <a:t>Counsels'</a:t>
            </a:r>
            <a:r>
              <a:rPr sz="1000" spc="-55">
                <a:solidFill>
                  <a:schemeClr val="tx1"/>
                </a:solidFill>
                <a:latin typeface="Arial"/>
                <a:cs typeface="Arial"/>
              </a:rPr>
              <a:t> </a:t>
            </a:r>
            <a:r>
              <a:rPr sz="1000">
                <a:solidFill>
                  <a:schemeClr val="tx1"/>
                </a:solidFill>
                <a:latin typeface="Arial"/>
                <a:cs typeface="Arial"/>
              </a:rPr>
              <a:t>patients</a:t>
            </a:r>
            <a:r>
              <a:rPr sz="1000" spc="-50">
                <a:solidFill>
                  <a:schemeClr val="tx1"/>
                </a:solidFill>
                <a:latin typeface="Arial"/>
                <a:cs typeface="Arial"/>
              </a:rPr>
              <a:t> </a:t>
            </a:r>
            <a:r>
              <a:rPr sz="1000" spc="-25">
                <a:solidFill>
                  <a:schemeClr val="tx1"/>
                </a:solidFill>
                <a:latin typeface="Arial"/>
                <a:cs typeface="Arial"/>
              </a:rPr>
              <a:t>on </a:t>
            </a:r>
            <a:r>
              <a:rPr sz="1000" spc="-10">
                <a:solidFill>
                  <a:schemeClr val="tx1"/>
                </a:solidFill>
                <a:latin typeface="Arial"/>
                <a:cs typeface="Arial"/>
              </a:rPr>
              <a:t>medicines</a:t>
            </a:r>
            <a:endParaRPr lang="en-GB" sz="1000" spc="-10">
              <a:solidFill>
                <a:schemeClr val="tx1"/>
              </a:solidFill>
              <a:latin typeface="Arial"/>
              <a:cs typeface="Arial"/>
            </a:endParaRPr>
          </a:p>
          <a:p>
            <a:pPr marL="172085" indent="-171450" algn="l">
              <a:spcBef>
                <a:spcPts val="900"/>
              </a:spcBef>
              <a:buFont typeface="Arial" panose="020B0604020202020204" pitchFamily="34" charset="0"/>
              <a:buChar char="•"/>
            </a:pPr>
            <a:r>
              <a:rPr sz="1000">
                <a:solidFill>
                  <a:schemeClr val="tx1"/>
                </a:solidFill>
                <a:latin typeface="Arial"/>
                <a:cs typeface="Arial"/>
              </a:rPr>
              <a:t>Manages</a:t>
            </a:r>
            <a:r>
              <a:rPr sz="1000" spc="-60">
                <a:solidFill>
                  <a:schemeClr val="tx1"/>
                </a:solidFill>
                <a:latin typeface="Arial"/>
                <a:cs typeface="Arial"/>
              </a:rPr>
              <a:t> </a:t>
            </a:r>
            <a:r>
              <a:rPr sz="1000" spc="-10">
                <a:solidFill>
                  <a:schemeClr val="tx1"/>
                </a:solidFill>
                <a:latin typeface="Arial"/>
                <a:cs typeface="Arial"/>
              </a:rPr>
              <a:t>prescriptions </a:t>
            </a:r>
            <a:r>
              <a:rPr sz="1000">
                <a:solidFill>
                  <a:schemeClr val="tx1"/>
                </a:solidFill>
                <a:latin typeface="Arial"/>
                <a:cs typeface="Arial"/>
              </a:rPr>
              <a:t>Conducts</a:t>
            </a:r>
            <a:r>
              <a:rPr sz="1000" spc="-60">
                <a:solidFill>
                  <a:schemeClr val="tx1"/>
                </a:solidFill>
                <a:latin typeface="Arial"/>
                <a:cs typeface="Arial"/>
              </a:rPr>
              <a:t> </a:t>
            </a:r>
            <a:r>
              <a:rPr sz="1000" spc="-10">
                <a:solidFill>
                  <a:schemeClr val="tx1"/>
                </a:solidFill>
                <a:latin typeface="Arial"/>
                <a:cs typeface="Arial"/>
              </a:rPr>
              <a:t>medicines</a:t>
            </a:r>
            <a:r>
              <a:rPr lang="en-GB" sz="1000" spc="-10">
                <a:solidFill>
                  <a:schemeClr val="tx1"/>
                </a:solidFill>
                <a:latin typeface="Arial"/>
                <a:cs typeface="Arial"/>
              </a:rPr>
              <a:t> </a:t>
            </a:r>
            <a:r>
              <a:rPr sz="1000" spc="-10">
                <a:solidFill>
                  <a:schemeClr val="tx1"/>
                </a:solidFill>
                <a:latin typeface="Arial"/>
                <a:cs typeface="Arial"/>
              </a:rPr>
              <a:t>reconciliation</a:t>
            </a:r>
            <a:endParaRPr sz="1000">
              <a:solidFill>
                <a:schemeClr val="tx1"/>
              </a:solidFill>
              <a:latin typeface="Arial"/>
              <a:cs typeface="Arial"/>
            </a:endParaRPr>
          </a:p>
          <a:p>
            <a:pPr marL="171450" indent="-171450" algn="l">
              <a:lnSpc>
                <a:spcPct val="100000"/>
              </a:lnSpc>
              <a:spcBef>
                <a:spcPts val="805"/>
              </a:spcBef>
              <a:buFont typeface="Arial" panose="020B0604020202020204" pitchFamily="34" charset="0"/>
              <a:buChar char="•"/>
            </a:pPr>
            <a:r>
              <a:rPr sz="1000">
                <a:solidFill>
                  <a:schemeClr val="tx1"/>
                </a:solidFill>
                <a:latin typeface="Arial"/>
                <a:cs typeface="Arial"/>
              </a:rPr>
              <a:t>Conducts</a:t>
            </a:r>
            <a:r>
              <a:rPr sz="1000" spc="-65">
                <a:solidFill>
                  <a:schemeClr val="tx1"/>
                </a:solidFill>
                <a:latin typeface="Arial"/>
                <a:cs typeface="Arial"/>
              </a:rPr>
              <a:t> </a:t>
            </a:r>
            <a:r>
              <a:rPr sz="1000">
                <a:solidFill>
                  <a:schemeClr val="tx1"/>
                </a:solidFill>
                <a:latin typeface="Arial"/>
                <a:cs typeface="Arial"/>
              </a:rPr>
              <a:t>medicines</a:t>
            </a:r>
            <a:r>
              <a:rPr sz="1000" spc="-60">
                <a:solidFill>
                  <a:schemeClr val="tx1"/>
                </a:solidFill>
                <a:latin typeface="Arial"/>
                <a:cs typeface="Arial"/>
              </a:rPr>
              <a:t> </a:t>
            </a:r>
            <a:r>
              <a:rPr sz="1000" spc="-10">
                <a:solidFill>
                  <a:schemeClr val="tx1"/>
                </a:solidFill>
                <a:latin typeface="Arial"/>
                <a:cs typeface="Arial"/>
              </a:rPr>
              <a:t>audits</a:t>
            </a:r>
            <a:endParaRPr lang="en-GB" sz="1000" spc="-10">
              <a:solidFill>
                <a:schemeClr val="tx1"/>
              </a:solidFill>
              <a:latin typeface="Arial"/>
              <a:cs typeface="Arial"/>
            </a:endParaRPr>
          </a:p>
          <a:p>
            <a:pPr marL="171450" indent="-171450" algn="l">
              <a:spcBef>
                <a:spcPts val="805"/>
              </a:spcBef>
              <a:buFont typeface="Arial" panose="020B0604020202020204" pitchFamily="34" charset="0"/>
              <a:buChar char="•"/>
            </a:pPr>
            <a:r>
              <a:rPr lang="en-US" sz="1000">
                <a:solidFill>
                  <a:schemeClr val="tx1"/>
                </a:solidFill>
                <a:latin typeface="Arial"/>
                <a:cs typeface="Arial"/>
              </a:rPr>
              <a:t>Practice supervisor (PS) or Education supervisor (ES) or student placements, PTPTs and trainee pharmacist </a:t>
            </a:r>
          </a:p>
          <a:p>
            <a:pPr marL="171450" indent="-171450" algn="l">
              <a:lnSpc>
                <a:spcPct val="100000"/>
              </a:lnSpc>
              <a:spcBef>
                <a:spcPts val="805"/>
              </a:spcBef>
              <a:buFont typeface="Arial" panose="020B0604020202020204" pitchFamily="34" charset="0"/>
              <a:buChar char="•"/>
            </a:pPr>
            <a:endParaRPr lang="en-GB" sz="1000" spc="-10">
              <a:solidFill>
                <a:schemeClr val="tx1"/>
              </a:solidFill>
              <a:latin typeface="Arial"/>
              <a:cs typeface="Arial"/>
            </a:endParaRPr>
          </a:p>
          <a:p>
            <a:pPr algn="l">
              <a:lnSpc>
                <a:spcPct val="100000"/>
              </a:lnSpc>
              <a:spcBef>
                <a:spcPts val="805"/>
              </a:spcBef>
            </a:pPr>
            <a:endParaRPr sz="1000">
              <a:solidFill>
                <a:schemeClr val="tx1"/>
              </a:solidFill>
              <a:latin typeface="Arial"/>
              <a:cs typeface="Arial"/>
            </a:endParaRPr>
          </a:p>
          <a:p>
            <a:pPr marL="390525" marR="95885" indent="-285115">
              <a:lnSpc>
                <a:spcPct val="100000"/>
              </a:lnSpc>
              <a:spcBef>
                <a:spcPts val="805"/>
              </a:spcBef>
            </a:pPr>
            <a:endParaRPr sz="1000" spc="-10">
              <a:solidFill>
                <a:srgbClr val="202C3A"/>
              </a:solidFill>
              <a:latin typeface="Arial"/>
              <a:cs typeface="Arial"/>
            </a:endParaRPr>
          </a:p>
        </p:txBody>
      </p:sp>
      <p:sp>
        <p:nvSpPr>
          <p:cNvPr id="23" name="object 23">
            <a:extLst>
              <a:ext uri="{FF2B5EF4-FFF2-40B4-BE49-F238E27FC236}">
                <a16:creationId xmlns:a16="http://schemas.microsoft.com/office/drawing/2014/main" id="{3142A7D4-B459-E281-E406-4E15CCCF2517}"/>
              </a:ext>
            </a:extLst>
          </p:cNvPr>
          <p:cNvSpPr txBox="1"/>
          <p:nvPr/>
        </p:nvSpPr>
        <p:spPr>
          <a:xfrm>
            <a:off x="7569612" y="2500078"/>
            <a:ext cx="2354830" cy="3595856"/>
          </a:xfrm>
          <a:prstGeom prst="rect">
            <a:avLst/>
          </a:prstGeom>
        </p:spPr>
        <p:txBody>
          <a:bodyPr vert="horz" wrap="square" lIns="0" tIns="12700" rIns="0" bIns="0" rtlCol="0" anchor="t">
            <a:spAutoFit/>
          </a:bodyPr>
          <a:lstStyle/>
          <a:p>
            <a:pPr marR="5080" algn="l"/>
            <a:r>
              <a:rPr sz="1000">
                <a:solidFill>
                  <a:srgbClr val="1F2A2F"/>
                </a:solidFill>
                <a:latin typeface="Arial"/>
                <a:cs typeface="Arial"/>
              </a:rPr>
              <a:t>Supervision</a:t>
            </a:r>
            <a:r>
              <a:rPr sz="1000" spc="-55">
                <a:solidFill>
                  <a:srgbClr val="1F2A2F"/>
                </a:solidFill>
                <a:latin typeface="Arial"/>
                <a:cs typeface="Arial"/>
              </a:rPr>
              <a:t> </a:t>
            </a:r>
            <a:r>
              <a:rPr lang="en-GB" sz="1000" spc="-55">
                <a:solidFill>
                  <a:srgbClr val="1F2A2F"/>
                </a:solidFill>
                <a:latin typeface="Arial"/>
                <a:cs typeface="Arial"/>
              </a:rPr>
              <a:t>must</a:t>
            </a:r>
            <a:r>
              <a:rPr lang="en-GB" sz="1000">
                <a:solidFill>
                  <a:srgbClr val="1F2A2F"/>
                </a:solidFill>
                <a:latin typeface="Arial"/>
                <a:cs typeface="Arial"/>
              </a:rPr>
              <a:t> </a:t>
            </a:r>
            <a:r>
              <a:rPr sz="1000">
                <a:solidFill>
                  <a:srgbClr val="1F2A2F"/>
                </a:solidFill>
                <a:latin typeface="Arial"/>
                <a:cs typeface="Arial"/>
              </a:rPr>
              <a:t>be</a:t>
            </a:r>
            <a:r>
              <a:rPr sz="1000" spc="-30">
                <a:solidFill>
                  <a:srgbClr val="1F2A2F"/>
                </a:solidFill>
                <a:latin typeface="Arial"/>
                <a:cs typeface="Arial"/>
              </a:rPr>
              <a:t> </a:t>
            </a:r>
            <a:r>
              <a:rPr sz="1000">
                <a:solidFill>
                  <a:srgbClr val="1F2A2F"/>
                </a:solidFill>
                <a:latin typeface="Arial"/>
                <a:cs typeface="Arial"/>
              </a:rPr>
              <a:t>carried</a:t>
            </a:r>
            <a:r>
              <a:rPr sz="1000" spc="-40">
                <a:solidFill>
                  <a:srgbClr val="1F2A2F"/>
                </a:solidFill>
                <a:latin typeface="Arial"/>
                <a:cs typeface="Arial"/>
              </a:rPr>
              <a:t> </a:t>
            </a:r>
            <a:r>
              <a:rPr sz="1000" spc="-25">
                <a:solidFill>
                  <a:srgbClr val="1F2A2F"/>
                </a:solidFill>
                <a:latin typeface="Arial"/>
                <a:cs typeface="Arial"/>
              </a:rPr>
              <a:t>out </a:t>
            </a:r>
            <a:r>
              <a:rPr sz="1000">
                <a:solidFill>
                  <a:srgbClr val="1F2A2F"/>
                </a:solidFill>
                <a:latin typeface="Arial"/>
                <a:cs typeface="Arial"/>
              </a:rPr>
              <a:t>monthly</a:t>
            </a:r>
            <a:r>
              <a:rPr sz="1000" spc="-50">
                <a:solidFill>
                  <a:srgbClr val="1F2A2F"/>
                </a:solidFill>
                <a:latin typeface="Arial"/>
                <a:cs typeface="Arial"/>
              </a:rPr>
              <a:t> </a:t>
            </a:r>
            <a:r>
              <a:rPr sz="1000">
                <a:solidFill>
                  <a:srgbClr val="1F2A2F"/>
                </a:solidFill>
                <a:latin typeface="Arial"/>
                <a:cs typeface="Arial"/>
              </a:rPr>
              <a:t>by</a:t>
            </a:r>
            <a:r>
              <a:rPr sz="1000" spc="-20">
                <a:solidFill>
                  <a:srgbClr val="1F2A2F"/>
                </a:solidFill>
                <a:latin typeface="Arial"/>
                <a:cs typeface="Arial"/>
              </a:rPr>
              <a:t> </a:t>
            </a:r>
            <a:r>
              <a:rPr sz="1000">
                <a:solidFill>
                  <a:srgbClr val="1F2A2F"/>
                </a:solidFill>
                <a:latin typeface="Arial"/>
                <a:cs typeface="Arial"/>
              </a:rPr>
              <a:t>a pharmacist</a:t>
            </a:r>
            <a:r>
              <a:rPr sz="1000" spc="-40">
                <a:solidFill>
                  <a:srgbClr val="1F2A2F"/>
                </a:solidFill>
                <a:latin typeface="Arial"/>
                <a:cs typeface="Arial"/>
              </a:rPr>
              <a:t> </a:t>
            </a:r>
            <a:r>
              <a:rPr sz="1000">
                <a:solidFill>
                  <a:srgbClr val="1F2A2F"/>
                </a:solidFill>
                <a:latin typeface="Arial"/>
                <a:cs typeface="Arial"/>
              </a:rPr>
              <a:t>or</a:t>
            </a:r>
            <a:r>
              <a:rPr sz="1000" spc="-5">
                <a:solidFill>
                  <a:srgbClr val="1F2A2F"/>
                </a:solidFill>
                <a:latin typeface="Arial"/>
                <a:cs typeface="Arial"/>
              </a:rPr>
              <a:t> </a:t>
            </a:r>
            <a:r>
              <a:rPr sz="1000" spc="-25">
                <a:solidFill>
                  <a:srgbClr val="1F2A2F"/>
                </a:solidFill>
                <a:latin typeface="Arial"/>
                <a:cs typeface="Arial"/>
              </a:rPr>
              <a:t>GP</a:t>
            </a:r>
            <a:endParaRPr lang="en-US" sz="1000">
              <a:latin typeface="Arial"/>
              <a:cs typeface="Arial"/>
            </a:endParaRPr>
          </a:p>
          <a:p>
            <a:pPr algn="l"/>
            <a:endParaRPr lang="en-GB" sz="1000" spc="-25">
              <a:solidFill>
                <a:srgbClr val="000000"/>
              </a:solidFill>
              <a:latin typeface="Arial"/>
              <a:cs typeface="Arial"/>
            </a:endParaRPr>
          </a:p>
          <a:p>
            <a:pPr algn="l"/>
            <a:r>
              <a:rPr lang="en-GB" sz="1000" spc="-25">
                <a:solidFill>
                  <a:srgbClr val="000000"/>
                </a:solidFill>
                <a:latin typeface="Arial"/>
                <a:cs typeface="Arial"/>
              </a:rPr>
              <a:t>Mentor and coaching training</a:t>
            </a:r>
          </a:p>
          <a:p>
            <a:pPr algn="l"/>
            <a:r>
              <a:rPr lang="en-GB" sz="1000" spc="-25">
                <a:solidFill>
                  <a:srgbClr val="000000"/>
                </a:solidFill>
                <a:latin typeface="Arial"/>
                <a:cs typeface="Arial"/>
              </a:rPr>
              <a:t>Education and supervision training</a:t>
            </a:r>
          </a:p>
          <a:p>
            <a:pPr algn="l"/>
            <a:endParaRPr lang="en-GB" sz="1000" spc="-25">
              <a:solidFill>
                <a:srgbClr val="000000"/>
              </a:solidFill>
              <a:latin typeface="Arial"/>
              <a:cs typeface="Arial"/>
            </a:endParaRPr>
          </a:p>
          <a:p>
            <a:pPr algn="l"/>
            <a:r>
              <a:rPr lang="en-GB" sz="1000"/>
              <a:t>Guide to Supervision in Primary care: </a:t>
            </a:r>
            <a:r>
              <a:rPr lang="en-GB" sz="1000">
                <a:hlinkClick r:id="rId15"/>
              </a:rPr>
              <a:t>A-guide-to-supervision-in-KSS-primary-care-V2.1-Oct-24.pdf</a:t>
            </a:r>
            <a:endParaRPr lang="en-GB" sz="1000" spc="-25">
              <a:solidFill>
                <a:srgbClr val="000000"/>
              </a:solidFill>
              <a:latin typeface="Arial"/>
              <a:cs typeface="Arial"/>
            </a:endParaRPr>
          </a:p>
          <a:p>
            <a:pPr algn="l"/>
            <a:endParaRPr lang="en-GB" sz="1000" spc="-25">
              <a:solidFill>
                <a:srgbClr val="000000"/>
              </a:solidFill>
              <a:latin typeface="Arial"/>
              <a:cs typeface="Arial"/>
            </a:endParaRPr>
          </a:p>
          <a:p>
            <a:pPr algn="l"/>
            <a:r>
              <a:rPr lang="en-GB" sz="1000" spc="-25">
                <a:solidFill>
                  <a:srgbClr val="000000"/>
                </a:solidFill>
                <a:latin typeface="Arial"/>
                <a:cs typeface="Arial"/>
                <a:hlinkClick r:id="rId16"/>
              </a:rPr>
              <a:t>NHSE Supervision guidance for primary care network multidisciplinary teams</a:t>
            </a:r>
            <a:endParaRPr lang="en-GB" sz="1000" spc="-25">
              <a:solidFill>
                <a:srgbClr val="000000"/>
              </a:solidFill>
              <a:latin typeface="Arial"/>
              <a:cs typeface="Arial"/>
            </a:endParaRPr>
          </a:p>
          <a:p>
            <a:pPr algn="l"/>
            <a:endParaRPr lang="en-GB" sz="1000" spc="-25">
              <a:solidFill>
                <a:srgbClr val="000000"/>
              </a:solidFill>
              <a:latin typeface="Arial"/>
              <a:cs typeface="Arial"/>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rgbClr val="000000"/>
                </a:solidFill>
                <a:effectLst/>
                <a:uLnTx/>
                <a:uFillTx/>
                <a:latin typeface="Arial"/>
                <a:cs typeface="Arial"/>
              </a:rPr>
              <a:t>Local training and development opportunities are available by attending your local PLTs :</a:t>
            </a:r>
            <a:r>
              <a:rPr kumimoji="0" lang="en-GB" sz="1000" b="0" i="0" u="none" strike="noStrike" kern="0" cap="none" spc="0" normalizeH="0" baseline="0" noProof="0">
                <a:ln>
                  <a:noFill/>
                </a:ln>
                <a:solidFill>
                  <a:sysClr val="windowText" lastClr="000000"/>
                </a:solidFill>
                <a:effectLst/>
                <a:uLnTx/>
                <a:uFillTx/>
                <a:hlinkClick r:id="rId17"/>
              </a:rPr>
              <a:t>Protected Learning Time (PLT) : Surrey Training</a:t>
            </a:r>
            <a:endParaRPr kumimoji="0" lang="en-GB" sz="1000" b="0" i="0" u="none" strike="noStrike" kern="0" cap="none" spc="0" normalizeH="0" baseline="0" noProof="0">
              <a:ln>
                <a:noFill/>
              </a:ln>
              <a:solidFill>
                <a:sysClr val="windowText" lastClr="000000"/>
              </a:solidFill>
              <a:effectLst/>
              <a:uLnTx/>
              <a:uFillTx/>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a:ln>
                <a:noFill/>
              </a:ln>
              <a:solidFill>
                <a:srgbClr val="000000"/>
              </a:solidFill>
              <a:effectLst/>
              <a:uLnTx/>
              <a:uFillTx/>
              <a:latin typeface="Arial"/>
              <a:cs typeface="Arial"/>
            </a:endParaRPr>
          </a:p>
          <a:p>
            <a:pPr algn="l"/>
            <a:r>
              <a:rPr lang="en-GB" sz="1000" b="1" spc="-25">
                <a:solidFill>
                  <a:srgbClr val="000000"/>
                </a:solidFill>
                <a:latin typeface="Arial"/>
                <a:cs typeface="Arial"/>
              </a:rPr>
              <a:t>Useful Resources: </a:t>
            </a:r>
            <a:r>
              <a:rPr lang="en-GB" sz="1000" spc="-25">
                <a:solidFill>
                  <a:srgbClr val="000000"/>
                </a:solidFill>
                <a:latin typeface="Arial"/>
                <a:cs typeface="Arial"/>
                <a:hlinkClick r:id="rId18"/>
              </a:rPr>
              <a:t>Pharmacy Page: Surrey Training Hub</a:t>
            </a:r>
            <a:endParaRPr lang="en-GB" sz="1000" spc="-25">
              <a:solidFill>
                <a:srgbClr val="000000"/>
              </a:solidFill>
              <a:latin typeface="Arial"/>
              <a:cs typeface="Arial"/>
            </a:endParaRPr>
          </a:p>
          <a:p>
            <a:pPr algn="l"/>
            <a:endParaRPr lang="en-GB" sz="1000" spc="-25">
              <a:solidFill>
                <a:srgbClr val="000000"/>
              </a:solidFill>
              <a:latin typeface="Arial"/>
              <a:cs typeface="Arial"/>
            </a:endParaRPr>
          </a:p>
          <a:p>
            <a:pPr algn="l"/>
            <a:endParaRPr lang="en-US" sz="1000"/>
          </a:p>
          <a:p>
            <a:pPr marL="12700" marR="5080" indent="17780">
              <a:spcBef>
                <a:spcPts val="100"/>
              </a:spcBef>
            </a:pPr>
            <a:endParaRPr lang="en-US" sz="1200" spc="-25">
              <a:solidFill>
                <a:srgbClr val="1F2A2F"/>
              </a:solidFill>
              <a:latin typeface="Arial"/>
              <a:cs typeface="Arial"/>
            </a:endParaRPr>
          </a:p>
        </p:txBody>
      </p:sp>
      <p:sp>
        <p:nvSpPr>
          <p:cNvPr id="25" name="object 25">
            <a:extLst>
              <a:ext uri="{FF2B5EF4-FFF2-40B4-BE49-F238E27FC236}">
                <a16:creationId xmlns:a16="http://schemas.microsoft.com/office/drawing/2014/main" id="{60B07948-74A5-13D8-1BE6-9796DAAA8B1A}"/>
              </a:ext>
            </a:extLst>
          </p:cNvPr>
          <p:cNvSpPr txBox="1">
            <a:spLocks noGrp="1"/>
          </p:cNvSpPr>
          <p:nvPr>
            <p:ph type="title"/>
          </p:nvPr>
        </p:nvSpPr>
        <p:spPr>
          <a:xfrm>
            <a:off x="2485389" y="257034"/>
            <a:ext cx="7296789" cy="808555"/>
          </a:xfrm>
          <a:prstGeom prst="rect">
            <a:avLst/>
          </a:prstGeom>
        </p:spPr>
        <p:txBody>
          <a:bodyPr vert="horz" wrap="square" lIns="0" tIns="43815" rIns="0" bIns="0" rtlCol="0" anchor="t">
            <a:spAutoFit/>
          </a:bodyPr>
          <a:lstStyle/>
          <a:p>
            <a:pPr marL="12700">
              <a:spcBef>
                <a:spcPts val="345"/>
              </a:spcBef>
            </a:pPr>
            <a:r>
              <a:rPr lang="en-GB" sz="2400" b="0">
                <a:solidFill>
                  <a:srgbClr val="BE0378"/>
                </a:solidFill>
                <a:latin typeface="Arial Black"/>
                <a:cs typeface="Arial Black"/>
              </a:rPr>
              <a:t>Pharmacy Technician</a:t>
            </a:r>
            <a:r>
              <a:rPr lang="en-GB" sz="2400" b="0" spc="-75">
                <a:solidFill>
                  <a:srgbClr val="BE0378"/>
                </a:solidFill>
                <a:latin typeface="Arial Black"/>
                <a:cs typeface="Arial Black"/>
              </a:rPr>
              <a:t> </a:t>
            </a:r>
            <a:endParaRPr lang="en-US" sz="2400" b="0" spc="-10">
              <a:solidFill>
                <a:srgbClr val="BE0378"/>
              </a:solidFill>
              <a:latin typeface="Arial Black"/>
              <a:cs typeface="Arial Black"/>
            </a:endParaRPr>
          </a:p>
          <a:p>
            <a:pPr marL="12700">
              <a:lnSpc>
                <a:spcPct val="100000"/>
              </a:lnSpc>
              <a:spcBef>
                <a:spcPts val="160"/>
              </a:spcBef>
            </a:pPr>
            <a:r>
              <a:rPr sz="2400">
                <a:solidFill>
                  <a:srgbClr val="202C3A"/>
                </a:solidFill>
              </a:rPr>
              <a:t>Find</a:t>
            </a:r>
            <a:r>
              <a:rPr sz="2400" spc="-35">
                <a:solidFill>
                  <a:srgbClr val="202C3A"/>
                </a:solidFill>
              </a:rPr>
              <a:t> </a:t>
            </a:r>
            <a:r>
              <a:rPr sz="2400">
                <a:solidFill>
                  <a:srgbClr val="202C3A"/>
                </a:solidFill>
              </a:rPr>
              <a:t>out</a:t>
            </a:r>
            <a:r>
              <a:rPr sz="2400" spc="-35">
                <a:solidFill>
                  <a:srgbClr val="202C3A"/>
                </a:solidFill>
              </a:rPr>
              <a:t> </a:t>
            </a:r>
            <a:r>
              <a:rPr sz="2400">
                <a:solidFill>
                  <a:srgbClr val="202C3A"/>
                </a:solidFill>
              </a:rPr>
              <a:t>more</a:t>
            </a:r>
            <a:r>
              <a:rPr sz="2400" spc="-35">
                <a:solidFill>
                  <a:srgbClr val="202C3A"/>
                </a:solidFill>
              </a:rPr>
              <a:t> </a:t>
            </a:r>
            <a:r>
              <a:rPr sz="2400">
                <a:solidFill>
                  <a:srgbClr val="202C3A"/>
                </a:solidFill>
              </a:rPr>
              <a:t>about</a:t>
            </a:r>
            <a:r>
              <a:rPr sz="2400" spc="-35">
                <a:solidFill>
                  <a:srgbClr val="202C3A"/>
                </a:solidFill>
              </a:rPr>
              <a:t> </a:t>
            </a:r>
            <a:r>
              <a:rPr sz="2400">
                <a:solidFill>
                  <a:srgbClr val="202C3A"/>
                </a:solidFill>
              </a:rPr>
              <a:t>the</a:t>
            </a:r>
            <a:r>
              <a:rPr sz="2400" spc="-20">
                <a:solidFill>
                  <a:srgbClr val="202C3A"/>
                </a:solidFill>
              </a:rPr>
              <a:t> </a:t>
            </a:r>
            <a:r>
              <a:rPr sz="2400" u="sng">
                <a:solidFill>
                  <a:srgbClr val="291EFF"/>
                </a:solidFill>
                <a:uFill>
                  <a:solidFill>
                    <a:srgbClr val="1F5AA4"/>
                  </a:solidFill>
                </a:uFill>
              </a:rPr>
              <a:t>Pharmacy</a:t>
            </a:r>
            <a:r>
              <a:rPr sz="2400" u="sng" spc="-40">
                <a:solidFill>
                  <a:srgbClr val="291EFF"/>
                </a:solidFill>
                <a:uFill>
                  <a:solidFill>
                    <a:srgbClr val="1F5AA4"/>
                  </a:solidFill>
                </a:uFill>
              </a:rPr>
              <a:t> </a:t>
            </a:r>
            <a:r>
              <a:rPr lang="en-GB" sz="2400" u="sng" spc="-40">
                <a:solidFill>
                  <a:srgbClr val="291EFF"/>
                </a:solidFill>
                <a:uFill>
                  <a:solidFill>
                    <a:srgbClr val="1F5AA4"/>
                  </a:solidFill>
                </a:uFill>
              </a:rPr>
              <a:t>Technician </a:t>
            </a:r>
            <a:r>
              <a:rPr sz="2400" u="sng" spc="-10">
                <a:solidFill>
                  <a:srgbClr val="291EFF"/>
                </a:solidFill>
                <a:uFill>
                  <a:solidFill>
                    <a:srgbClr val="1F5AA4"/>
                  </a:solidFill>
                </a:uFill>
              </a:rPr>
              <a:t>role</a:t>
            </a:r>
            <a:endParaRPr sz="2400">
              <a:solidFill>
                <a:srgbClr val="291EFF"/>
              </a:solidFill>
              <a:hlinkClick r:id="rId19">
                <a:extLst>
                  <a:ext uri="{A12FA001-AC4F-418D-AE19-62706E023703}">
                    <ahyp:hlinkClr xmlns:ahyp="http://schemas.microsoft.com/office/drawing/2018/hyperlinkcolor" val="tx"/>
                  </a:ext>
                </a:extLst>
              </a:hlinkClick>
            </a:endParaRPr>
          </a:p>
        </p:txBody>
      </p:sp>
      <p:sp>
        <p:nvSpPr>
          <p:cNvPr id="44" name="object 44">
            <a:extLst>
              <a:ext uri="{FF2B5EF4-FFF2-40B4-BE49-F238E27FC236}">
                <a16:creationId xmlns:a16="http://schemas.microsoft.com/office/drawing/2014/main" id="{818093BD-AA7C-ED60-6E61-37A8642BACFA}"/>
              </a:ext>
            </a:extLst>
          </p:cNvPr>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pic>
        <p:nvPicPr>
          <p:cNvPr id="42" name="Picture 41" descr="A logo with colorful people&#10;&#10;Description automatically generated">
            <a:extLst>
              <a:ext uri="{FF2B5EF4-FFF2-40B4-BE49-F238E27FC236}">
                <a16:creationId xmlns:a16="http://schemas.microsoft.com/office/drawing/2014/main" id="{47AA4F88-BAE4-84AB-169B-13B37D39D85D}"/>
              </a:ext>
            </a:extLst>
          </p:cNvPr>
          <p:cNvPicPr>
            <a:picLocks noChangeAspect="1"/>
          </p:cNvPicPr>
          <p:nvPr/>
        </p:nvPicPr>
        <p:blipFill>
          <a:blip r:embed="rId20"/>
          <a:stretch>
            <a:fillRect/>
          </a:stretch>
        </p:blipFill>
        <p:spPr>
          <a:xfrm>
            <a:off x="0" y="0"/>
            <a:ext cx="2320286" cy="1189930"/>
          </a:xfrm>
          <a:prstGeom prst="rect">
            <a:avLst/>
          </a:prstGeom>
        </p:spPr>
      </p:pic>
      <p:sp>
        <p:nvSpPr>
          <p:cNvPr id="45" name="TextBox 44">
            <a:extLst>
              <a:ext uri="{FF2B5EF4-FFF2-40B4-BE49-F238E27FC236}">
                <a16:creationId xmlns:a16="http://schemas.microsoft.com/office/drawing/2014/main" id="{C3566DDE-F32A-6069-89A9-446CE030DD88}"/>
              </a:ext>
            </a:extLst>
          </p:cNvPr>
          <p:cNvSpPr txBox="1"/>
          <p:nvPr/>
        </p:nvSpPr>
        <p:spPr>
          <a:xfrm>
            <a:off x="4796384" y="2418337"/>
            <a:ext cx="2626798" cy="5009064"/>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l"/>
            <a:r>
              <a:rPr lang="en-US" sz="1000">
                <a:solidFill>
                  <a:schemeClr val="tx1"/>
                </a:solidFill>
                <a:latin typeface="Arial" panose="020B0604020202020204" pitchFamily="34" charset="0"/>
                <a:ea typeface="Lato"/>
                <a:cs typeface="Arial" panose="020B0604020202020204" pitchFamily="34" charset="0"/>
              </a:rPr>
              <a:t>Training in primary care for qualified pharmacy technicians is through the </a:t>
            </a:r>
            <a:r>
              <a:rPr lang="en-US" sz="1000">
                <a:solidFill>
                  <a:srgbClr val="000000"/>
                </a:solidFill>
                <a:latin typeface="Arial" panose="020B0604020202020204" pitchFamily="34" charset="0"/>
                <a:ea typeface="Lato"/>
                <a:cs typeface="Arial" panose="020B0604020202020204" pitchFamily="34" charset="0"/>
              </a:rPr>
              <a:t>CPPE </a:t>
            </a:r>
            <a:r>
              <a:rPr lang="en-US" sz="1000">
                <a:solidFill>
                  <a:srgbClr val="000000"/>
                </a:solidFill>
                <a:latin typeface="Arial" panose="020B0604020202020204" pitchFamily="34" charset="0"/>
                <a:ea typeface="Lato"/>
                <a:cs typeface="Arial" panose="020B0604020202020204" pitchFamily="34" charset="0"/>
                <a:hlinkClick r:id="rId21"/>
              </a:rPr>
              <a:t>Primary Care Pharmacy Education Pathway</a:t>
            </a:r>
            <a:r>
              <a:rPr lang="en-US" sz="1000">
                <a:solidFill>
                  <a:srgbClr val="000000"/>
                </a:solidFill>
                <a:latin typeface="Arial" panose="020B0604020202020204" pitchFamily="34" charset="0"/>
                <a:ea typeface="Lato"/>
                <a:cs typeface="Arial" panose="020B0604020202020204" pitchFamily="34" charset="0"/>
              </a:rPr>
              <a:t> (15 months)</a:t>
            </a:r>
          </a:p>
          <a:p>
            <a:pPr algn="l"/>
            <a:endParaRPr lang="en-US" sz="1000">
              <a:solidFill>
                <a:srgbClr val="000000"/>
              </a:solidFill>
              <a:latin typeface="Arial" panose="020B0604020202020204" pitchFamily="34" charset="0"/>
              <a:ea typeface="Lato"/>
              <a:cs typeface="Arial" panose="020B0604020202020204" pitchFamily="34" charset="0"/>
            </a:endParaRPr>
          </a:p>
          <a:p>
            <a:pPr algn="l"/>
            <a:r>
              <a:rPr lang="en-US" sz="1000">
                <a:solidFill>
                  <a:srgbClr val="000000"/>
                </a:solidFill>
                <a:latin typeface="Arial" panose="020B0604020202020204" pitchFamily="34" charset="0"/>
                <a:ea typeface="Lato"/>
                <a:cs typeface="Arial" panose="020B0604020202020204" pitchFamily="34" charset="0"/>
              </a:rPr>
              <a:t>Applicants must be in an ARRS role unless self-funding – Please refer to the guidance </a:t>
            </a:r>
            <a:r>
              <a:rPr lang="en-GB" sz="1000">
                <a:hlinkClick r:id="rId22"/>
              </a:rPr>
              <a:t>here</a:t>
            </a:r>
            <a:endParaRPr lang="en-US" sz="1000">
              <a:solidFill>
                <a:srgbClr val="000000"/>
              </a:solidFill>
              <a:latin typeface="Arial" panose="020B0604020202020204" pitchFamily="34" charset="0"/>
              <a:ea typeface="Lato"/>
              <a:cs typeface="Arial" panose="020B0604020202020204" pitchFamily="34" charset="0"/>
            </a:endParaRPr>
          </a:p>
          <a:p>
            <a:pPr algn="l"/>
            <a:endParaRPr lang="en-US" sz="1000">
              <a:solidFill>
                <a:srgbClr val="000000"/>
              </a:solidFill>
              <a:latin typeface="Arial" panose="020B0604020202020204" pitchFamily="34" charset="0"/>
              <a:ea typeface="Lato"/>
              <a:cs typeface="Arial" panose="020B0604020202020204"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rgbClr val="1F2A2F"/>
                </a:solidFill>
                <a:effectLst/>
                <a:uLnTx/>
                <a:uFillTx/>
                <a:latin typeface="Arial"/>
                <a:cs typeface="Arial"/>
              </a:rPr>
              <a:t>Enrolled</a:t>
            </a:r>
            <a:r>
              <a:rPr kumimoji="0" lang="en-GB" sz="1000" b="0" i="0" u="none" strike="noStrike" kern="0" cap="none" spc="-45" normalizeH="0" baseline="0" noProof="0">
                <a:ln>
                  <a:noFill/>
                </a:ln>
                <a:solidFill>
                  <a:srgbClr val="1F2A2F"/>
                </a:solidFill>
                <a:effectLst/>
                <a:uLnTx/>
                <a:uFillTx/>
                <a:latin typeface="Arial"/>
                <a:cs typeface="Arial"/>
              </a:rPr>
              <a:t> </a:t>
            </a:r>
            <a:r>
              <a:rPr kumimoji="0" lang="en-GB" sz="1000" b="0" i="0" u="none" strike="noStrike" kern="0" cap="none" spc="0" normalizeH="0" baseline="0" noProof="0">
                <a:ln>
                  <a:noFill/>
                </a:ln>
                <a:solidFill>
                  <a:srgbClr val="1F2A2F"/>
                </a:solidFill>
                <a:effectLst/>
                <a:uLnTx/>
                <a:uFillTx/>
                <a:latin typeface="Arial"/>
                <a:cs typeface="Arial"/>
              </a:rPr>
              <a:t>in</a:t>
            </a:r>
            <a:r>
              <a:rPr kumimoji="0" lang="en-GB" sz="1000" b="0" i="0" u="none" strike="noStrike" kern="0" cap="none" spc="-20" normalizeH="0" baseline="0" noProof="0">
                <a:ln>
                  <a:noFill/>
                </a:ln>
                <a:solidFill>
                  <a:srgbClr val="1F2A2F"/>
                </a:solidFill>
                <a:effectLst/>
                <a:uLnTx/>
                <a:uFillTx/>
                <a:latin typeface="Arial"/>
                <a:cs typeface="Arial"/>
              </a:rPr>
              <a:t> </a:t>
            </a:r>
            <a:r>
              <a:rPr kumimoji="0" lang="en-GB" sz="1000" b="0" i="0" u="none" strike="noStrike" kern="0" cap="none" spc="0" normalizeH="0" baseline="0" noProof="0">
                <a:ln>
                  <a:noFill/>
                </a:ln>
                <a:solidFill>
                  <a:srgbClr val="1F2A2F"/>
                </a:solidFill>
                <a:effectLst/>
                <a:uLnTx/>
                <a:uFillTx/>
                <a:latin typeface="Arial"/>
                <a:cs typeface="Arial"/>
              </a:rPr>
              <a:t>or</a:t>
            </a:r>
            <a:r>
              <a:rPr kumimoji="0" lang="en-GB" sz="1000" b="0" i="0" u="none" strike="noStrike" kern="0" cap="none" spc="-10" normalizeH="0" baseline="0" noProof="0">
                <a:ln>
                  <a:noFill/>
                </a:ln>
                <a:solidFill>
                  <a:srgbClr val="1F2A2F"/>
                </a:solidFill>
                <a:effectLst/>
                <a:uLnTx/>
                <a:uFillTx/>
                <a:latin typeface="Arial"/>
                <a:cs typeface="Arial"/>
              </a:rPr>
              <a:t> </a:t>
            </a:r>
            <a:r>
              <a:rPr kumimoji="0" lang="en-GB" sz="1000" b="0" i="0" u="none" strike="noStrike" kern="0" cap="none" spc="0" normalizeH="0" baseline="0" noProof="0">
                <a:ln>
                  <a:noFill/>
                </a:ln>
                <a:solidFill>
                  <a:srgbClr val="1F2A2F"/>
                </a:solidFill>
                <a:effectLst/>
                <a:uLnTx/>
                <a:uFillTx/>
                <a:latin typeface="Arial"/>
                <a:cs typeface="Arial"/>
              </a:rPr>
              <a:t>qualified</a:t>
            </a:r>
            <a:r>
              <a:rPr kumimoji="0" lang="en-GB" sz="1000" b="0" i="0" u="none" strike="noStrike" kern="0" cap="none" spc="-55" normalizeH="0" baseline="0" noProof="0">
                <a:ln>
                  <a:noFill/>
                </a:ln>
                <a:solidFill>
                  <a:srgbClr val="1F2A2F"/>
                </a:solidFill>
                <a:effectLst/>
                <a:uLnTx/>
                <a:uFillTx/>
                <a:latin typeface="Arial"/>
                <a:cs typeface="Arial"/>
              </a:rPr>
              <a:t> </a:t>
            </a:r>
            <a:r>
              <a:rPr kumimoji="0" lang="en-GB" sz="1000" b="0" i="0" u="none" strike="noStrike" kern="0" cap="none" spc="0" normalizeH="0" baseline="0" noProof="0">
                <a:ln>
                  <a:noFill/>
                </a:ln>
                <a:solidFill>
                  <a:srgbClr val="1F2A2F"/>
                </a:solidFill>
                <a:effectLst/>
                <a:uLnTx/>
                <a:uFillTx/>
                <a:latin typeface="Arial"/>
                <a:cs typeface="Arial"/>
              </a:rPr>
              <a:t>from</a:t>
            </a:r>
            <a:r>
              <a:rPr kumimoji="0" lang="en-GB" sz="1000" b="0" i="0" u="none" strike="noStrike" kern="0" cap="none" spc="-15" normalizeH="0" baseline="0" noProof="0">
                <a:ln>
                  <a:noFill/>
                </a:ln>
                <a:solidFill>
                  <a:srgbClr val="1F2A2F"/>
                </a:solidFill>
                <a:effectLst/>
                <a:uLnTx/>
                <a:uFillTx/>
                <a:latin typeface="Arial"/>
                <a:cs typeface="Arial"/>
              </a:rPr>
              <a:t> </a:t>
            </a:r>
            <a:r>
              <a:rPr kumimoji="0" lang="en-GB" sz="1000" b="0" i="0" u="none" strike="noStrike" kern="0" cap="none" spc="-25" normalizeH="0" baseline="0" noProof="0">
                <a:ln>
                  <a:noFill/>
                </a:ln>
                <a:solidFill>
                  <a:srgbClr val="1F2A2F"/>
                </a:solidFill>
                <a:effectLst/>
                <a:uLnTx/>
                <a:uFillTx/>
                <a:latin typeface="Arial"/>
                <a:cs typeface="Arial"/>
              </a:rPr>
              <a:t>an </a:t>
            </a:r>
            <a:r>
              <a:rPr kumimoji="0" lang="en-GB" sz="1000" b="0" i="0" u="none" strike="noStrike" kern="0" cap="none" spc="0" normalizeH="0" baseline="0" noProof="0">
                <a:ln>
                  <a:noFill/>
                </a:ln>
                <a:solidFill>
                  <a:srgbClr val="1F2A2F"/>
                </a:solidFill>
                <a:effectLst/>
                <a:uLnTx/>
                <a:uFillTx/>
                <a:latin typeface="Arial"/>
                <a:cs typeface="Arial"/>
              </a:rPr>
              <a:t>approved</a:t>
            </a:r>
            <a:r>
              <a:rPr kumimoji="0" lang="en-GB" sz="1000" b="0" i="0" u="none" strike="noStrike" kern="0" cap="none" spc="-50" normalizeH="0" baseline="0" noProof="0">
                <a:ln>
                  <a:noFill/>
                </a:ln>
                <a:solidFill>
                  <a:srgbClr val="1F2A2F"/>
                </a:solidFill>
                <a:effectLst/>
                <a:uLnTx/>
                <a:uFillTx/>
                <a:latin typeface="Arial"/>
                <a:cs typeface="Arial"/>
              </a:rPr>
              <a:t> </a:t>
            </a:r>
            <a:r>
              <a:rPr kumimoji="0" lang="en-GB" sz="1000" b="0" i="0" u="none" strike="noStrike" kern="0" cap="none" spc="0" normalizeH="0" baseline="0" noProof="0">
                <a:ln>
                  <a:noFill/>
                </a:ln>
                <a:solidFill>
                  <a:srgbClr val="1F2A2F"/>
                </a:solidFill>
                <a:effectLst/>
                <a:uLnTx/>
                <a:uFillTx/>
                <a:latin typeface="Arial"/>
                <a:cs typeface="Arial"/>
              </a:rPr>
              <a:t>training</a:t>
            </a:r>
            <a:r>
              <a:rPr kumimoji="0" lang="en-GB" sz="1000" b="0" i="0" u="none" strike="noStrike" kern="0" cap="none" spc="-50" normalizeH="0" baseline="0" noProof="0">
                <a:ln>
                  <a:noFill/>
                </a:ln>
                <a:solidFill>
                  <a:srgbClr val="1F2A2F"/>
                </a:solidFill>
                <a:effectLst/>
                <a:uLnTx/>
                <a:uFillTx/>
                <a:latin typeface="Arial"/>
                <a:cs typeface="Arial"/>
              </a:rPr>
              <a:t> </a:t>
            </a:r>
            <a:r>
              <a:rPr kumimoji="0" lang="en-GB" sz="1000" b="0" i="0" u="none" strike="noStrike" kern="0" cap="none" spc="-10" normalizeH="0" baseline="0" noProof="0">
                <a:ln>
                  <a:noFill/>
                </a:ln>
                <a:solidFill>
                  <a:srgbClr val="1F2A2F"/>
                </a:solidFill>
                <a:effectLst/>
                <a:uLnTx/>
                <a:uFillTx/>
                <a:latin typeface="Arial"/>
                <a:cs typeface="Arial"/>
              </a:rPr>
              <a:t>programme </a:t>
            </a:r>
            <a:r>
              <a:rPr kumimoji="0" lang="en-GB" sz="1000" b="0" i="0" u="none" strike="noStrike" kern="0" cap="none" spc="0" normalizeH="0" baseline="0" noProof="0">
                <a:ln>
                  <a:noFill/>
                </a:ln>
                <a:solidFill>
                  <a:srgbClr val="1F2A2F"/>
                </a:solidFill>
                <a:effectLst/>
                <a:uLnTx/>
                <a:uFillTx/>
                <a:latin typeface="Arial"/>
                <a:cs typeface="Arial"/>
              </a:rPr>
              <a:t>that</a:t>
            </a:r>
            <a:r>
              <a:rPr kumimoji="0" lang="en-GB" sz="1000" b="0" i="0" u="none" strike="noStrike" kern="0" cap="none" spc="-20" normalizeH="0" baseline="0" noProof="0">
                <a:ln>
                  <a:noFill/>
                </a:ln>
                <a:solidFill>
                  <a:srgbClr val="1F2A2F"/>
                </a:solidFill>
                <a:effectLst/>
                <a:uLnTx/>
                <a:uFillTx/>
                <a:latin typeface="Arial"/>
                <a:cs typeface="Arial"/>
              </a:rPr>
              <a:t> </a:t>
            </a:r>
            <a:r>
              <a:rPr kumimoji="0" lang="en-GB" sz="1000" b="0" i="0" u="none" strike="noStrike" kern="0" cap="none" spc="0" normalizeH="0" baseline="0" noProof="0">
                <a:ln>
                  <a:noFill/>
                </a:ln>
                <a:solidFill>
                  <a:srgbClr val="1F2A2F"/>
                </a:solidFill>
                <a:effectLst/>
                <a:uLnTx/>
                <a:uFillTx/>
                <a:latin typeface="Arial"/>
                <a:cs typeface="Arial"/>
              </a:rPr>
              <a:t>meets</a:t>
            </a:r>
            <a:r>
              <a:rPr kumimoji="0" lang="en-GB" sz="1000" b="0" i="0" u="none" strike="noStrike" kern="0" cap="none" spc="-25" normalizeH="0" baseline="0" noProof="0">
                <a:ln>
                  <a:noFill/>
                </a:ln>
                <a:solidFill>
                  <a:srgbClr val="1F2A2F"/>
                </a:solidFill>
                <a:effectLst/>
                <a:uLnTx/>
                <a:uFillTx/>
                <a:latin typeface="Arial"/>
                <a:cs typeface="Arial"/>
              </a:rPr>
              <a:t> </a:t>
            </a:r>
            <a:r>
              <a:rPr kumimoji="0" lang="en-GB" sz="1000" b="0" i="0" u="none" strike="noStrike" kern="0" cap="none" spc="0" normalizeH="0" baseline="0" noProof="0">
                <a:ln>
                  <a:noFill/>
                </a:ln>
                <a:solidFill>
                  <a:srgbClr val="1F2A2F"/>
                </a:solidFill>
                <a:effectLst/>
                <a:uLnTx/>
                <a:uFillTx/>
                <a:latin typeface="Arial"/>
                <a:cs typeface="Arial"/>
              </a:rPr>
              <a:t>the </a:t>
            </a:r>
            <a:endParaRPr kumimoji="0" lang="en-GB" sz="1000" b="0" i="0" u="none" strike="noStrike" kern="0" cap="none" spc="-20" normalizeH="0" baseline="0" noProof="0">
              <a:ln>
                <a:noFill/>
              </a:ln>
              <a:solidFill>
                <a:srgbClr val="1F2A2F"/>
              </a:solidFill>
              <a:effectLst/>
              <a:uLnTx/>
              <a:uFillTx/>
              <a:latin typeface="Arial"/>
              <a:cs typeface="Arial"/>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GB" sz="1000" b="0" i="0" u="sng" strike="noStrike" kern="0" cap="none" spc="-10" normalizeH="0" baseline="0" noProof="0">
                <a:ln>
                  <a:noFill/>
                </a:ln>
                <a:solidFill>
                  <a:srgbClr val="0000FF"/>
                </a:solidFill>
                <a:effectLst/>
                <a:uLnTx/>
                <a:uFill>
                  <a:solidFill>
                    <a:srgbClr val="1F5AA4"/>
                  </a:solidFill>
                </a:uFill>
                <a:latin typeface="Arial"/>
                <a:cs typeface="Arial"/>
                <a:hlinkClick r:id="rId23">
                  <a:extLst>
                    <a:ext uri="{A12FA001-AC4F-418D-AE19-62706E023703}">
                      <ahyp:hlinkClr xmlns:ahyp="http://schemas.microsoft.com/office/drawing/2018/hyperlinkcolor" val="tx"/>
                    </a:ext>
                  </a:extLst>
                </a:hlinkClick>
              </a:rPr>
              <a:t>National</a:t>
            </a:r>
            <a:r>
              <a:rPr kumimoji="0" lang="en-GB" sz="1000" b="0" i="0" u="none" strike="noStrike" kern="0" cap="none" spc="-10" normalizeH="0" baseline="0" noProof="0">
                <a:ln>
                  <a:noFill/>
                </a:ln>
                <a:solidFill>
                  <a:srgbClr val="0000FF"/>
                </a:solidFill>
                <a:effectLst/>
                <a:uLnTx/>
                <a:uFillTx/>
                <a:latin typeface="Arial"/>
                <a:cs typeface="Arial"/>
              </a:rPr>
              <a:t> </a:t>
            </a:r>
            <a:r>
              <a:rPr kumimoji="0" lang="en-GB" sz="1000" b="0" i="0" u="sng" strike="noStrike" kern="0" cap="none" spc="0" normalizeH="0" baseline="0" noProof="0">
                <a:ln>
                  <a:noFill/>
                </a:ln>
                <a:solidFill>
                  <a:srgbClr val="0000FF"/>
                </a:solidFill>
                <a:effectLst/>
                <a:uLnTx/>
                <a:uFill>
                  <a:solidFill>
                    <a:srgbClr val="1F5AA4"/>
                  </a:solidFill>
                </a:uFill>
                <a:latin typeface="Arial"/>
                <a:cs typeface="Arial"/>
                <a:hlinkClick r:id="rId23">
                  <a:extLst>
                    <a:ext uri="{A12FA001-AC4F-418D-AE19-62706E023703}">
                      <ahyp:hlinkClr xmlns:ahyp="http://schemas.microsoft.com/office/drawing/2018/hyperlinkcolor" val="tx"/>
                    </a:ext>
                  </a:extLst>
                </a:hlinkClick>
              </a:rPr>
              <a:t>Competency</a:t>
            </a:r>
            <a:r>
              <a:rPr kumimoji="0" lang="en-GB" sz="1000" b="0" i="0" u="sng" strike="noStrike" kern="0" cap="none" spc="-65" normalizeH="0" baseline="0" noProof="0">
                <a:ln>
                  <a:noFill/>
                </a:ln>
                <a:solidFill>
                  <a:srgbClr val="0000FF"/>
                </a:solidFill>
                <a:effectLst/>
                <a:uLnTx/>
                <a:uFill>
                  <a:solidFill>
                    <a:srgbClr val="1F5AA4"/>
                  </a:solidFill>
                </a:uFill>
                <a:latin typeface="Arial"/>
                <a:cs typeface="Arial"/>
                <a:hlinkClick r:id="rId23">
                  <a:extLst>
                    <a:ext uri="{A12FA001-AC4F-418D-AE19-62706E023703}">
                      <ahyp:hlinkClr xmlns:ahyp="http://schemas.microsoft.com/office/drawing/2018/hyperlinkcolor" val="tx"/>
                    </a:ext>
                  </a:extLst>
                </a:hlinkClick>
              </a:rPr>
              <a:t> </a:t>
            </a:r>
            <a:r>
              <a:rPr kumimoji="0" lang="en-GB" sz="1000" b="0" i="0" u="sng" strike="noStrike" kern="0" cap="none" spc="0" normalizeH="0" baseline="0" noProof="0">
                <a:ln>
                  <a:noFill/>
                </a:ln>
                <a:solidFill>
                  <a:srgbClr val="0000FF"/>
                </a:solidFill>
                <a:effectLst/>
                <a:uLnTx/>
                <a:uFill>
                  <a:solidFill>
                    <a:srgbClr val="1F5AA4"/>
                  </a:solidFill>
                </a:uFill>
                <a:latin typeface="Arial"/>
                <a:cs typeface="Arial"/>
                <a:hlinkClick r:id="rId23">
                  <a:extLst>
                    <a:ext uri="{A12FA001-AC4F-418D-AE19-62706E023703}">
                      <ahyp:hlinkClr xmlns:ahyp="http://schemas.microsoft.com/office/drawing/2018/hyperlinkcolor" val="tx"/>
                    </a:ext>
                  </a:extLst>
                </a:hlinkClick>
              </a:rPr>
              <a:t>Framework</a:t>
            </a:r>
            <a:r>
              <a:rPr kumimoji="0" lang="en-GB" sz="1000" b="0" i="0" u="sng" strike="noStrike" kern="0" cap="none" spc="-30" normalizeH="0" baseline="0" noProof="0">
                <a:ln>
                  <a:noFill/>
                </a:ln>
                <a:solidFill>
                  <a:srgbClr val="0000FF"/>
                </a:solidFill>
                <a:effectLst/>
                <a:uLnTx/>
                <a:uFill>
                  <a:solidFill>
                    <a:srgbClr val="1F5AA4"/>
                  </a:solidFill>
                </a:uFill>
                <a:latin typeface="Arial"/>
                <a:cs typeface="Arial"/>
                <a:hlinkClick r:id="rId23">
                  <a:extLst>
                    <a:ext uri="{A12FA001-AC4F-418D-AE19-62706E023703}">
                      <ahyp:hlinkClr xmlns:ahyp="http://schemas.microsoft.com/office/drawing/2018/hyperlinkcolor" val="tx"/>
                    </a:ext>
                  </a:extLst>
                </a:hlinkClick>
              </a:rPr>
              <a:t> </a:t>
            </a:r>
            <a:r>
              <a:rPr kumimoji="0" lang="en-GB" sz="1000" b="0" i="0" u="sng" strike="noStrike" kern="0" cap="none" spc="-25" normalizeH="0" baseline="0" noProof="0">
                <a:ln>
                  <a:noFill/>
                </a:ln>
                <a:solidFill>
                  <a:srgbClr val="0000FF"/>
                </a:solidFill>
                <a:effectLst/>
                <a:uLnTx/>
                <a:uFill>
                  <a:solidFill>
                    <a:srgbClr val="1F5AA4"/>
                  </a:solidFill>
                </a:uFill>
                <a:latin typeface="Arial"/>
                <a:cs typeface="Arial"/>
                <a:hlinkClick r:id="rId23">
                  <a:extLst>
                    <a:ext uri="{A12FA001-AC4F-418D-AE19-62706E023703}">
                      <ahyp:hlinkClr xmlns:ahyp="http://schemas.microsoft.com/office/drawing/2018/hyperlinkcolor" val="tx"/>
                    </a:ext>
                  </a:extLst>
                </a:hlinkClick>
              </a:rPr>
              <a:t>for</a:t>
            </a:r>
            <a:r>
              <a:rPr kumimoji="0" lang="en-GB" sz="1000" b="0" i="0" u="none" strike="noStrike" kern="0" cap="none" spc="-25" normalizeH="0" baseline="0" noProof="0">
                <a:ln>
                  <a:noFill/>
                </a:ln>
                <a:solidFill>
                  <a:srgbClr val="0000FF"/>
                </a:solidFill>
                <a:effectLst/>
                <a:uLnTx/>
                <a:uFillTx/>
                <a:latin typeface="Arial"/>
                <a:cs typeface="Arial"/>
              </a:rPr>
              <a:t> </a:t>
            </a:r>
            <a:r>
              <a:rPr kumimoji="0" lang="en-GB" sz="1000" b="0" i="0" u="sng" strike="noStrike" kern="0" cap="none" spc="0" normalizeH="0" baseline="0" noProof="0">
                <a:ln>
                  <a:noFill/>
                </a:ln>
                <a:solidFill>
                  <a:srgbClr val="0000FF"/>
                </a:solidFill>
                <a:effectLst/>
                <a:uLnTx/>
                <a:uFill>
                  <a:solidFill>
                    <a:srgbClr val="1F5AA4"/>
                  </a:solidFill>
                </a:uFill>
                <a:latin typeface="Arial"/>
                <a:cs typeface="Arial"/>
                <a:hlinkClick r:id="rId23">
                  <a:extLst>
                    <a:ext uri="{A12FA001-AC4F-418D-AE19-62706E023703}">
                      <ahyp:hlinkClr xmlns:ahyp="http://schemas.microsoft.com/office/drawing/2018/hyperlinkcolor" val="tx"/>
                    </a:ext>
                  </a:extLst>
                </a:hlinkClick>
              </a:rPr>
              <a:t>Primary</a:t>
            </a:r>
            <a:r>
              <a:rPr kumimoji="0" lang="en-GB" sz="1000" b="0" i="0" u="sng" strike="noStrike" kern="0" cap="none" spc="-40" normalizeH="0" baseline="0" noProof="0">
                <a:ln>
                  <a:noFill/>
                </a:ln>
                <a:solidFill>
                  <a:srgbClr val="0000FF"/>
                </a:solidFill>
                <a:effectLst/>
                <a:uLnTx/>
                <a:uFill>
                  <a:solidFill>
                    <a:srgbClr val="1F5AA4"/>
                  </a:solidFill>
                </a:uFill>
                <a:latin typeface="Arial"/>
                <a:cs typeface="Arial"/>
                <a:hlinkClick r:id="rId23">
                  <a:extLst>
                    <a:ext uri="{A12FA001-AC4F-418D-AE19-62706E023703}">
                      <ahyp:hlinkClr xmlns:ahyp="http://schemas.microsoft.com/office/drawing/2018/hyperlinkcolor" val="tx"/>
                    </a:ext>
                  </a:extLst>
                </a:hlinkClick>
              </a:rPr>
              <a:t> </a:t>
            </a:r>
            <a:r>
              <a:rPr kumimoji="0" lang="en-GB" sz="1000" b="0" i="0" u="sng" strike="noStrike" kern="0" cap="none" spc="0" normalizeH="0" baseline="0" noProof="0">
                <a:ln>
                  <a:noFill/>
                </a:ln>
                <a:solidFill>
                  <a:srgbClr val="0000FF"/>
                </a:solidFill>
                <a:effectLst/>
                <a:uLnTx/>
                <a:uFill>
                  <a:solidFill>
                    <a:srgbClr val="1F5AA4"/>
                  </a:solidFill>
                </a:uFill>
                <a:latin typeface="Arial"/>
                <a:cs typeface="Arial"/>
                <a:hlinkClick r:id="rId23">
                  <a:extLst>
                    <a:ext uri="{A12FA001-AC4F-418D-AE19-62706E023703}">
                      <ahyp:hlinkClr xmlns:ahyp="http://schemas.microsoft.com/office/drawing/2018/hyperlinkcolor" val="tx"/>
                    </a:ext>
                  </a:extLst>
                </a:hlinkClick>
              </a:rPr>
              <a:t>Care</a:t>
            </a:r>
            <a:r>
              <a:rPr kumimoji="0" lang="en-GB" sz="1000" b="0" i="0" u="sng" strike="noStrike" kern="0" cap="none" spc="-30" normalizeH="0" baseline="0" noProof="0">
                <a:ln>
                  <a:noFill/>
                </a:ln>
                <a:solidFill>
                  <a:srgbClr val="0000FF"/>
                </a:solidFill>
                <a:effectLst/>
                <a:uLnTx/>
                <a:uFill>
                  <a:solidFill>
                    <a:srgbClr val="1F5AA4"/>
                  </a:solidFill>
                </a:uFill>
                <a:latin typeface="Arial"/>
                <a:cs typeface="Arial"/>
                <a:hlinkClick r:id="rId23">
                  <a:extLst>
                    <a:ext uri="{A12FA001-AC4F-418D-AE19-62706E023703}">
                      <ahyp:hlinkClr xmlns:ahyp="http://schemas.microsoft.com/office/drawing/2018/hyperlinkcolor" val="tx"/>
                    </a:ext>
                  </a:extLst>
                </a:hlinkClick>
              </a:rPr>
              <a:t> </a:t>
            </a:r>
            <a:r>
              <a:rPr kumimoji="0" lang="en-GB" sz="1000" b="0" i="0" u="sng" strike="noStrike" kern="0" cap="none" spc="-10" normalizeH="0" baseline="0" noProof="0">
                <a:ln>
                  <a:noFill/>
                </a:ln>
                <a:solidFill>
                  <a:srgbClr val="0000FF"/>
                </a:solidFill>
                <a:effectLst/>
                <a:uLnTx/>
                <a:uFill>
                  <a:solidFill>
                    <a:srgbClr val="1F5AA4"/>
                  </a:solidFill>
                </a:uFill>
                <a:latin typeface="Arial"/>
                <a:cs typeface="Arial"/>
                <a:hlinkClick r:id="rId23">
                  <a:extLst>
                    <a:ext uri="{A12FA001-AC4F-418D-AE19-62706E023703}">
                      <ahyp:hlinkClr xmlns:ahyp="http://schemas.microsoft.com/office/drawing/2018/hyperlinkcolor" val="tx"/>
                    </a:ext>
                  </a:extLst>
                </a:hlinkClick>
              </a:rPr>
              <a:t>Pharmacy</a:t>
            </a:r>
            <a:r>
              <a:rPr kumimoji="0" lang="en-GB" sz="1000" b="0" i="0" u="none" strike="noStrike" kern="0" cap="none" spc="-10" normalizeH="0" baseline="0" noProof="0">
                <a:ln>
                  <a:noFill/>
                </a:ln>
                <a:solidFill>
                  <a:srgbClr val="0000FF"/>
                </a:solidFill>
                <a:effectLst/>
                <a:uLnTx/>
                <a:uFillTx/>
                <a:latin typeface="Arial"/>
                <a:cs typeface="Arial"/>
              </a:rPr>
              <a:t> </a:t>
            </a:r>
            <a:r>
              <a:rPr kumimoji="0" lang="en-GB" sz="1000" b="0" i="0" u="sng" strike="noStrike" kern="0" cap="none" spc="-20" normalizeH="0" baseline="0" noProof="0">
                <a:ln>
                  <a:noFill/>
                </a:ln>
                <a:solidFill>
                  <a:srgbClr val="0000FF"/>
                </a:solidFill>
                <a:effectLst/>
                <a:uLnTx/>
                <a:uFill>
                  <a:solidFill>
                    <a:srgbClr val="1F5AA4"/>
                  </a:solidFill>
                </a:uFill>
                <a:latin typeface="Arial"/>
                <a:cs typeface="Arial"/>
                <a:hlinkClick r:id="rId23">
                  <a:extLst>
                    <a:ext uri="{A12FA001-AC4F-418D-AE19-62706E023703}">
                      <ahyp:hlinkClr xmlns:ahyp="http://schemas.microsoft.com/office/drawing/2018/hyperlinkcolor" val="tx"/>
                    </a:ext>
                  </a:extLst>
                </a:hlinkClick>
              </a:rPr>
              <a:t>Technicians</a:t>
            </a:r>
            <a:endParaRPr kumimoji="0" lang="en-GB" sz="1000" b="0" i="0" u="sng" strike="noStrike" kern="0" cap="none" spc="-20" normalizeH="0" baseline="0" noProof="0">
              <a:ln>
                <a:noFill/>
              </a:ln>
              <a:solidFill>
                <a:srgbClr val="0000FF"/>
              </a:solidFill>
              <a:effectLst/>
              <a:uLnTx/>
              <a:uFill>
                <a:solidFill>
                  <a:srgbClr val="1F5AA4"/>
                </a:solidFill>
              </a:uFill>
              <a:latin typeface="Arial"/>
              <a:cs typeface="Arial"/>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n-GB" sz="1000" u="sng" spc="-20">
              <a:solidFill>
                <a:srgbClr val="0000FF"/>
              </a:solidFill>
              <a:uFill>
                <a:solidFill>
                  <a:srgbClr val="1F5AA4"/>
                </a:solidFill>
              </a:uFill>
              <a:latin typeface="Arial"/>
              <a:cs typeface="Arial"/>
            </a:endParaRPr>
          </a:p>
          <a:p>
            <a:pPr>
              <a:buNone/>
            </a:pPr>
            <a:r>
              <a:rPr lang="en-GB" sz="1000">
                <a:effectLst/>
              </a:rPr>
              <a:t>Identifying learning gaps and providing a structured career progression from pre-registration trainee, to foundation level practitioner to advanced practitioner using</a:t>
            </a:r>
            <a:endParaRPr lang="en-GB" sz="1000"/>
          </a:p>
          <a:p>
            <a:pPr>
              <a:buNone/>
            </a:pPr>
            <a:r>
              <a:rPr lang="en-GB" sz="1000">
                <a:effectLst/>
                <a:hlinkClick r:id="rId24" action="ppaction://hlinkfile"/>
              </a:rPr>
              <a:t>Association of Pharmacy Technicians UK (APTUK) Foundation Pharmacy Framework: </a:t>
            </a:r>
            <a:endParaRPr lang="en-GB" sz="1000">
              <a:effectLst/>
            </a:endParaRPr>
          </a:p>
          <a:p>
            <a:pPr>
              <a:buNone/>
            </a:pPr>
            <a:endParaRPr lang="en-GB" sz="1000">
              <a:effectLst/>
            </a:endParaRPr>
          </a:p>
          <a:p>
            <a:pPr>
              <a:buNone/>
            </a:pPr>
            <a:r>
              <a:rPr lang="en-GB" sz="1000"/>
              <a:t>Training for pharmacy technicians:</a:t>
            </a:r>
            <a:endParaRPr lang="en-GB" sz="1000">
              <a:effectLst/>
            </a:endParaRPr>
          </a:p>
          <a:p>
            <a:pPr>
              <a:buNone/>
            </a:pPr>
            <a:r>
              <a:rPr lang="en-GB" sz="1000">
                <a:hlinkClick r:id="rId25"/>
              </a:rPr>
              <a:t>https://www.hee.nhs.uk/our-work/medicines-optimisation/training-pharmacy-technicians</a:t>
            </a:r>
            <a:endParaRPr lang="en-GB" sz="1000"/>
          </a:p>
          <a:p>
            <a:pPr>
              <a:buNone/>
            </a:pPr>
            <a:endParaRPr lang="en-GB" sz="1000"/>
          </a:p>
          <a:p>
            <a:pPr>
              <a:buNone/>
            </a:pPr>
            <a:r>
              <a:rPr lang="en-GB" sz="1000">
                <a:effectLst/>
                <a:hlinkClick r:id="rId26" action="ppaction://hlinksldjump"/>
              </a:rPr>
              <a:t>Leadership Programmes </a:t>
            </a:r>
            <a:endParaRPr lang="en-GB" sz="1000">
              <a:effectLst/>
            </a:endParaRPr>
          </a:p>
          <a:p>
            <a:pPr>
              <a:buNone/>
            </a:pPr>
            <a:endParaRPr lang="en-GB" sz="1000"/>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000" b="0" i="0" u="sng" strike="noStrike" kern="0" cap="none" spc="-20" normalizeH="0" baseline="0" noProof="0">
              <a:ln>
                <a:noFill/>
              </a:ln>
              <a:solidFill>
                <a:srgbClr val="0000FF"/>
              </a:solidFill>
              <a:effectLst/>
              <a:uLnTx/>
              <a:uFill>
                <a:solidFill>
                  <a:srgbClr val="1F5AA4"/>
                </a:solidFill>
              </a:uFill>
              <a:latin typeface="Arial"/>
              <a:cs typeface="Arial"/>
            </a:endParaRPr>
          </a:p>
          <a:p>
            <a:pPr algn="l"/>
            <a:endParaRPr lang="en-US" sz="1000">
              <a:solidFill>
                <a:srgbClr val="000000"/>
              </a:solidFill>
              <a:latin typeface="Arial" panose="020B0604020202020204" pitchFamily="34" charset="0"/>
              <a:ea typeface="Lato"/>
              <a:cs typeface="Arial" panose="020B0604020202020204" pitchFamily="34" charset="0"/>
            </a:endParaRPr>
          </a:p>
          <a:p>
            <a:pPr algn="ctr"/>
            <a:endParaRPr lang="en-US" sz="950">
              <a:solidFill>
                <a:srgbClr val="404040"/>
              </a:solidFill>
              <a:latin typeface="Arial"/>
              <a:ea typeface="Lato"/>
              <a:cs typeface="Lato"/>
            </a:endParaRPr>
          </a:p>
        </p:txBody>
      </p:sp>
      <p:sp>
        <p:nvSpPr>
          <p:cNvPr id="46" name="TextBox 45">
            <a:extLst>
              <a:ext uri="{FF2B5EF4-FFF2-40B4-BE49-F238E27FC236}">
                <a16:creationId xmlns:a16="http://schemas.microsoft.com/office/drawing/2014/main" id="{1F5AC08F-82F5-C81F-FCAE-580D430B4FA6}"/>
              </a:ext>
            </a:extLst>
          </p:cNvPr>
          <p:cNvSpPr txBox="1"/>
          <p:nvPr/>
        </p:nvSpPr>
        <p:spPr>
          <a:xfrm>
            <a:off x="9979230" y="4607744"/>
            <a:ext cx="2017951"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1000">
              <a:solidFill>
                <a:srgbClr val="000000"/>
              </a:solidFill>
              <a:latin typeface="Arial"/>
              <a:ea typeface="Lato"/>
              <a:cs typeface="Arial"/>
            </a:endParaRPr>
          </a:p>
          <a:p>
            <a:pPr algn="l"/>
            <a:r>
              <a:rPr lang="en-GB" sz="1000">
                <a:solidFill>
                  <a:srgbClr val="000000"/>
                </a:solidFill>
                <a:latin typeface="Arial"/>
                <a:ea typeface="Lato"/>
                <a:cs typeface="Arial"/>
              </a:rPr>
              <a:t>Please click </a:t>
            </a:r>
            <a:r>
              <a:rPr lang="en-GB" sz="1000">
                <a:solidFill>
                  <a:srgbClr val="000000"/>
                </a:solidFill>
                <a:latin typeface="Arial"/>
                <a:ea typeface="Lato"/>
                <a:cs typeface="Arial"/>
                <a:hlinkClick r:id="rId27"/>
              </a:rPr>
              <a:t>here</a:t>
            </a:r>
            <a:r>
              <a:rPr lang="en-GB" sz="1000">
                <a:solidFill>
                  <a:srgbClr val="000000"/>
                </a:solidFill>
                <a:latin typeface="Arial"/>
                <a:ea typeface="Lato"/>
                <a:cs typeface="Arial"/>
              </a:rPr>
              <a:t> to read about different roles in pharmacy</a:t>
            </a:r>
            <a:endParaRPr lang="en-US" sz="1000"/>
          </a:p>
        </p:txBody>
      </p:sp>
      <p:sp>
        <p:nvSpPr>
          <p:cNvPr id="49" name="object 6">
            <a:extLst>
              <a:ext uri="{FF2B5EF4-FFF2-40B4-BE49-F238E27FC236}">
                <a16:creationId xmlns:a16="http://schemas.microsoft.com/office/drawing/2014/main" id="{1D4A79DC-8D3C-4593-FC9C-E4A304D7E915}"/>
              </a:ext>
            </a:extLst>
          </p:cNvPr>
          <p:cNvSpPr txBox="1"/>
          <p:nvPr/>
        </p:nvSpPr>
        <p:spPr>
          <a:xfrm>
            <a:off x="7569612" y="5658455"/>
            <a:ext cx="1842336" cy="475130"/>
          </a:xfrm>
          <a:prstGeom prst="rect">
            <a:avLst/>
          </a:prstGeom>
        </p:spPr>
        <p:txBody>
          <a:bodyPr vert="horz" wrap="square" lIns="0" tIns="13335" rIns="0" bIns="0" rtlCol="0" anchor="t">
            <a:spAutoFit/>
          </a:bodyPr>
          <a:lstStyle/>
          <a:p>
            <a:pPr marL="12700" marR="5080" indent="-3810" algn="l">
              <a:spcBef>
                <a:spcPts val="105"/>
              </a:spcBef>
            </a:pPr>
            <a:r>
              <a:rPr sz="1000">
                <a:solidFill>
                  <a:schemeClr val="tx1"/>
                </a:solidFill>
                <a:latin typeface="Arial" panose="020B0604020202020204" pitchFamily="34" charset="0"/>
                <a:cs typeface="Arial" panose="020B0604020202020204" pitchFamily="34" charset="0"/>
              </a:rPr>
              <a:t>Statutory</a:t>
            </a:r>
            <a:r>
              <a:rPr sz="1000" spc="-15">
                <a:solidFill>
                  <a:schemeClr val="tx1"/>
                </a:solidFill>
                <a:latin typeface="Arial" panose="020B0604020202020204" pitchFamily="34" charset="0"/>
                <a:cs typeface="Arial" panose="020B0604020202020204" pitchFamily="34" charset="0"/>
              </a:rPr>
              <a:t> </a:t>
            </a:r>
            <a:r>
              <a:rPr sz="1000" spc="-50">
                <a:solidFill>
                  <a:schemeClr val="tx1"/>
                </a:solidFill>
                <a:latin typeface="Arial" panose="020B0604020202020204" pitchFamily="34" charset="0"/>
                <a:cs typeface="Arial" panose="020B0604020202020204" pitchFamily="34" charset="0"/>
              </a:rPr>
              <a:t>/ </a:t>
            </a:r>
            <a:r>
              <a:rPr sz="1000" spc="-10">
                <a:solidFill>
                  <a:schemeClr val="tx1"/>
                </a:solidFill>
                <a:latin typeface="Arial" panose="020B0604020202020204" pitchFamily="34" charset="0"/>
                <a:cs typeface="Arial" panose="020B0604020202020204" pitchFamily="34" charset="0"/>
              </a:rPr>
              <a:t>regulator requirements</a:t>
            </a:r>
            <a:r>
              <a:rPr lang="en-GB" sz="1000" spc="-10">
                <a:solidFill>
                  <a:schemeClr val="tx1"/>
                </a:solidFill>
                <a:latin typeface="Arial" panose="020B0604020202020204" pitchFamily="34" charset="0"/>
                <a:cs typeface="Arial" panose="020B0604020202020204" pitchFamily="34" charset="0"/>
              </a:rPr>
              <a:t> </a:t>
            </a:r>
            <a:r>
              <a:rPr lang="en-US" sz="1000" spc="-10">
                <a:solidFill>
                  <a:srgbClr val="0000FF"/>
                </a:solidFill>
                <a:latin typeface="Arial"/>
                <a:cs typeface="Arial"/>
                <a:hlinkClick r:id="rId28">
                  <a:extLst>
                    <a:ext uri="{A12FA001-AC4F-418D-AE19-62706E023703}">
                      <ahyp:hlinkClr xmlns:ahyp="http://schemas.microsoft.com/office/drawing/2018/hyperlinkcolor" val="tx"/>
                    </a:ext>
                  </a:extLst>
                </a:hlinkClick>
              </a:rPr>
              <a:t>General Pharmaceutical</a:t>
            </a:r>
            <a:r>
              <a:rPr lang="en-US" sz="1000" spc="-10">
                <a:solidFill>
                  <a:srgbClr val="0000FF"/>
                </a:solidFill>
                <a:latin typeface="Arial"/>
                <a:cs typeface="Arial"/>
              </a:rPr>
              <a:t> </a:t>
            </a:r>
            <a:r>
              <a:rPr lang="en-US" sz="1000" spc="-10">
                <a:solidFill>
                  <a:srgbClr val="0000FF"/>
                </a:solidFill>
                <a:latin typeface="Arial"/>
                <a:cs typeface="Arial"/>
                <a:hlinkClick r:id="rId28">
                  <a:extLst>
                    <a:ext uri="{A12FA001-AC4F-418D-AE19-62706E023703}">
                      <ahyp:hlinkClr xmlns:ahyp="http://schemas.microsoft.com/office/drawing/2018/hyperlinkcolor" val="tx"/>
                    </a:ext>
                  </a:extLst>
                </a:hlinkClick>
              </a:rPr>
              <a:t>Council</a:t>
            </a:r>
            <a:r>
              <a:rPr lang="en-US" sz="1000" spc="-10">
                <a:solidFill>
                  <a:srgbClr val="0000FF"/>
                </a:solidFill>
                <a:latin typeface="Arial"/>
                <a:cs typeface="Arial"/>
              </a:rPr>
              <a:t> (GPhC)</a:t>
            </a:r>
            <a:endParaRPr lang="en-US" sz="1000">
              <a:solidFill>
                <a:srgbClr val="0000FF"/>
              </a:solidFill>
              <a:latin typeface="Arial Black"/>
              <a:cs typeface="Arial Black"/>
            </a:endParaRPr>
          </a:p>
        </p:txBody>
      </p:sp>
      <p:sp>
        <p:nvSpPr>
          <p:cNvPr id="51" name="TextBox 47">
            <a:extLst>
              <a:ext uri="{FF2B5EF4-FFF2-40B4-BE49-F238E27FC236}">
                <a16:creationId xmlns:a16="http://schemas.microsoft.com/office/drawing/2014/main" id="{B499296B-5D5F-477D-6032-8B9B6A4CC9CE}"/>
              </a:ext>
            </a:extLst>
          </p:cNvPr>
          <p:cNvSpPr txBox="1"/>
          <p:nvPr/>
        </p:nvSpPr>
        <p:spPr>
          <a:xfrm>
            <a:off x="9853738" y="4001368"/>
            <a:ext cx="2338262" cy="53860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kern="0"/>
            </a:defPPr>
          </a:lstStyle>
          <a:p>
            <a:pPr algn="l"/>
            <a:endParaRPr lang="en-US" sz="1000">
              <a:solidFill>
                <a:schemeClr val="tx1"/>
              </a:solidFill>
              <a:latin typeface="Arial"/>
              <a:cs typeface="Arial"/>
            </a:endParaRPr>
          </a:p>
          <a:p>
            <a:pPr algn="l"/>
            <a:endParaRPr lang="en-US" sz="950">
              <a:latin typeface="Arial"/>
              <a:cs typeface="Arial"/>
            </a:endParaRPr>
          </a:p>
          <a:p>
            <a:pPr algn="ctr"/>
            <a:endParaRPr lang="en-US" sz="950"/>
          </a:p>
        </p:txBody>
      </p:sp>
      <p:sp>
        <p:nvSpPr>
          <p:cNvPr id="7" name="object 20">
            <a:extLst>
              <a:ext uri="{FF2B5EF4-FFF2-40B4-BE49-F238E27FC236}">
                <a16:creationId xmlns:a16="http://schemas.microsoft.com/office/drawing/2014/main" id="{81CFED5C-63DF-CDB9-349F-17718FA8F9AD}"/>
              </a:ext>
            </a:extLst>
          </p:cNvPr>
          <p:cNvSpPr txBox="1"/>
          <p:nvPr/>
        </p:nvSpPr>
        <p:spPr>
          <a:xfrm>
            <a:off x="9241325" y="141016"/>
            <a:ext cx="2823166" cy="559127"/>
          </a:xfrm>
          <a:prstGeom prst="rect">
            <a:avLst/>
          </a:prstGeom>
        </p:spPr>
        <p:txBody>
          <a:bodyPr vert="horz" wrap="square" lIns="0" tIns="12700" rIns="0" bIns="0" rtlCol="0">
            <a:spAutoFit/>
          </a:bodyPr>
          <a:lstStyle/>
          <a:p>
            <a:pPr marR="7620" algn="r">
              <a:lnSpc>
                <a:spcPts val="2150"/>
              </a:lnSpc>
              <a:spcBef>
                <a:spcPts val="100"/>
              </a:spcBef>
            </a:pPr>
            <a:r>
              <a:rPr lang="en-GB" sz="1800" b="1" spc="-10">
                <a:solidFill>
                  <a:srgbClr val="006FC0"/>
                </a:solidFill>
                <a:latin typeface="Arial"/>
                <a:cs typeface="Arial"/>
                <a:hlinkClick r:id="rId29" action="ppaction://hlinksldjump"/>
              </a:rPr>
              <a:t>Pharmacy Professionals </a:t>
            </a:r>
            <a:endParaRPr sz="1800">
              <a:latin typeface="Arial"/>
              <a:cs typeface="Arial"/>
              <a:hlinkClick r:id="rId29" action="ppaction://hlinksldjump"/>
            </a:endParaRPr>
          </a:p>
          <a:p>
            <a:pPr marR="5080" algn="r">
              <a:lnSpc>
                <a:spcPts val="2150"/>
              </a:lnSpc>
            </a:pPr>
            <a:r>
              <a:rPr sz="1800" b="1">
                <a:solidFill>
                  <a:srgbClr val="006FC0"/>
                </a:solidFill>
                <a:latin typeface="Arial"/>
                <a:cs typeface="Arial"/>
                <a:hlinkClick r:id="rId29" action="ppaction://hlinksldjump"/>
              </a:rPr>
              <a:t>Career</a:t>
            </a:r>
            <a:r>
              <a:rPr sz="1800" b="1" spc="-30">
                <a:solidFill>
                  <a:srgbClr val="006FC0"/>
                </a:solidFill>
                <a:latin typeface="Arial"/>
                <a:cs typeface="Arial"/>
                <a:hlinkClick r:id="rId29" action="ppaction://hlinksldjump"/>
              </a:rPr>
              <a:t> </a:t>
            </a:r>
            <a:r>
              <a:rPr sz="1800" b="1" spc="-10">
                <a:solidFill>
                  <a:srgbClr val="006FC0"/>
                </a:solidFill>
                <a:latin typeface="Arial"/>
                <a:cs typeface="Arial"/>
                <a:hlinkClick r:id="rId29" action="ppaction://hlinksldjump"/>
              </a:rPr>
              <a:t>Pathway</a:t>
            </a:r>
            <a:endParaRPr sz="1800">
              <a:latin typeface="Arial"/>
              <a:cs typeface="Arial"/>
            </a:endParaRPr>
          </a:p>
        </p:txBody>
      </p:sp>
      <p:pic>
        <p:nvPicPr>
          <p:cNvPr id="27" name="Online Media 25" title="A career in pharmacy">
            <a:hlinkClick r:id="" action="ppaction://media"/>
            <a:extLst>
              <a:ext uri="{FF2B5EF4-FFF2-40B4-BE49-F238E27FC236}">
                <a16:creationId xmlns:a16="http://schemas.microsoft.com/office/drawing/2014/main" id="{FD68CC9C-1EDE-2D92-0524-2824ECD3E6CA}"/>
              </a:ext>
            </a:extLst>
          </p:cNvPr>
          <p:cNvPicPr>
            <a:picLocks noRot="1" noChangeAspect="1"/>
          </p:cNvPicPr>
          <p:nvPr>
            <a:videoFile r:link="rId1"/>
          </p:nvPr>
        </p:nvPicPr>
        <p:blipFill>
          <a:blip r:embed="rId30"/>
          <a:stretch>
            <a:fillRect/>
          </a:stretch>
        </p:blipFill>
        <p:spPr>
          <a:xfrm>
            <a:off x="57784" y="1065589"/>
            <a:ext cx="2256098" cy="1274698"/>
          </a:xfrm>
          <a:prstGeom prst="rect">
            <a:avLst/>
          </a:prstGeom>
        </p:spPr>
      </p:pic>
      <p:sp>
        <p:nvSpPr>
          <p:cNvPr id="30" name="TextBox 29">
            <a:extLst>
              <a:ext uri="{FF2B5EF4-FFF2-40B4-BE49-F238E27FC236}">
                <a16:creationId xmlns:a16="http://schemas.microsoft.com/office/drawing/2014/main" id="{D69251B3-07E6-728A-6C08-8E0DD7E6C011}"/>
              </a:ext>
            </a:extLst>
          </p:cNvPr>
          <p:cNvSpPr txBox="1"/>
          <p:nvPr/>
        </p:nvSpPr>
        <p:spPr>
          <a:xfrm>
            <a:off x="54071" y="2377432"/>
            <a:ext cx="2545173" cy="4708981"/>
          </a:xfrm>
          <a:prstGeom prst="rect">
            <a:avLst/>
          </a:prstGeom>
          <a:noFill/>
        </p:spPr>
        <p:txBody>
          <a:bodyPr wrap="square">
            <a:spAutoFit/>
          </a:bodyPr>
          <a:lstStyle/>
          <a:p>
            <a:r>
              <a:rPr lang="en-GB" sz="1000" b="1" i="0" u="none" strike="noStrike" baseline="0" dirty="0">
                <a:solidFill>
                  <a:srgbClr val="4A307A"/>
                </a:solidFill>
                <a:latin typeface="Arial" panose="020B0604020202020204" pitchFamily="34" charset="0"/>
                <a:cs typeface="Arial" panose="020B0604020202020204" pitchFamily="34" charset="0"/>
                <a:hlinkClick r:id="rId31"/>
              </a:rPr>
              <a:t>GENERAL PRACTICE PHARMACY TECHNICIAN P</a:t>
            </a:r>
            <a:r>
              <a:rPr lang="en-GB" sz="1000" b="1" dirty="0">
                <a:solidFill>
                  <a:srgbClr val="4A307A"/>
                </a:solidFill>
                <a:latin typeface="Arial" panose="020B0604020202020204" pitchFamily="34" charset="0"/>
                <a:cs typeface="Arial" panose="020B0604020202020204" pitchFamily="34" charset="0"/>
                <a:hlinkClick r:id="rId31"/>
              </a:rPr>
              <a:t>A</a:t>
            </a:r>
            <a:r>
              <a:rPr lang="en-GB" sz="1000" b="1" i="0" u="none" strike="noStrike" baseline="0" dirty="0">
                <a:solidFill>
                  <a:srgbClr val="4A307A"/>
                </a:solidFill>
                <a:latin typeface="Arial" panose="020B0604020202020204" pitchFamily="34" charset="0"/>
                <a:cs typeface="Arial" panose="020B0604020202020204" pitchFamily="34" charset="0"/>
                <a:hlinkClick r:id="rId31"/>
              </a:rPr>
              <a:t>THWAY </a:t>
            </a:r>
            <a:endParaRPr lang="en-GB" sz="1000" b="1" i="0" u="none" strike="noStrike" baseline="0" dirty="0">
              <a:solidFill>
                <a:srgbClr val="4A307A"/>
              </a:solidFill>
              <a:latin typeface="Arial" panose="020B0604020202020204" pitchFamily="34" charset="0"/>
              <a:cs typeface="Arial" panose="020B0604020202020204" pitchFamily="34" charset="0"/>
            </a:endParaRPr>
          </a:p>
          <a:p>
            <a:endParaRPr lang="en-GB" sz="1000" b="1" dirty="0">
              <a:solidFill>
                <a:srgbClr val="4A307A"/>
              </a:solidFill>
              <a:latin typeface="Arial" panose="020B0604020202020204" pitchFamily="34" charset="0"/>
              <a:cs typeface="Arial" panose="020B0604020202020204" pitchFamily="34" charset="0"/>
            </a:endParaRPr>
          </a:p>
          <a:p>
            <a:r>
              <a:rPr lang="en-GB" sz="1000" b="1" dirty="0"/>
              <a:t>Pharmacy Technicians podcast – Prescription for success</a:t>
            </a:r>
          </a:p>
          <a:p>
            <a:endParaRPr lang="en-GB" sz="1000" b="1" dirty="0"/>
          </a:p>
          <a:p>
            <a:r>
              <a:rPr lang="en-GB" sz="1000" dirty="0">
                <a:latin typeface="Arial" panose="020B0604020202020204" pitchFamily="34" charset="0"/>
                <a:cs typeface="Arial" panose="020B0604020202020204" pitchFamily="34" charset="0"/>
              </a:rPr>
              <a:t>Each podcast is 10-15 minutes long. If you want to take part and chat to Clare or any of the Pharmacy Technicians featured in the series about their roles, please get in touch by </a:t>
            </a:r>
            <a:r>
              <a:rPr lang="en-GB" sz="1000" dirty="0">
                <a:latin typeface="Arial" panose="020B0604020202020204" pitchFamily="34" charset="0"/>
                <a:cs typeface="Arial" panose="020B0604020202020204" pitchFamily="34" charset="0"/>
                <a:hlinkClick r:id="rId32"/>
              </a:rPr>
              <a:t>contacting Surrey Training Hub </a:t>
            </a:r>
            <a:r>
              <a:rPr lang="en-GB" sz="1000" dirty="0">
                <a:latin typeface="Arial" panose="020B0604020202020204" pitchFamily="34" charset="0"/>
                <a:cs typeface="Arial" panose="020B0604020202020204" pitchFamily="34" charset="0"/>
              </a:rPr>
              <a:t> and we can put you in touch.</a:t>
            </a:r>
          </a:p>
          <a:p>
            <a:r>
              <a:rPr lang="en-GB" sz="1000" dirty="0">
                <a:latin typeface="Arial" panose="020B0604020202020204" pitchFamily="34" charset="0"/>
                <a:cs typeface="Arial" panose="020B0604020202020204" pitchFamily="34" charset="0"/>
                <a:hlinkClick r:id="rId33"/>
              </a:rPr>
              <a:t>Pharmacy Technician podcast with Emma (Surrey &amp; Sussex Healthcare NHS Trust) - Electronic Prescribing and Medicine Administration</a:t>
            </a:r>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hlinkClick r:id="rId34"/>
              </a:rPr>
              <a:t>Pharmacy Technician podcast with Karen (CPPE) - Education Supervisor </a:t>
            </a:r>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hlinkClick r:id="rId35"/>
              </a:rPr>
              <a:t>Pharmacy Technician podcast with Rupi (Central Surrey Health) - Quality and Governance</a:t>
            </a:r>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hlinkClick r:id="rId36"/>
              </a:rPr>
              <a:t>Pharmacy Technician podcast with  Mira (Surrey Heartlands ICB) - Clinical Role</a:t>
            </a:r>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hlinkClick r:id="rId37"/>
              </a:rPr>
              <a:t>Pharmacy Technician podcast with  Natalie (Pharmacist Network) - Collaboration through The Pharmacist Network and beyond</a:t>
            </a:r>
            <a:endParaRPr lang="en-GB" sz="1000" dirty="0">
              <a:latin typeface="Arial" panose="020B0604020202020204" pitchFamily="34" charset="0"/>
              <a:cs typeface="Arial" panose="020B0604020202020204" pitchFamily="34" charset="0"/>
            </a:endParaRPr>
          </a:p>
          <a:p>
            <a:endParaRPr lang="en-GB" sz="1000" dirty="0"/>
          </a:p>
          <a:p>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85714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7"/>
                                        </p:tgtEl>
                                      </p:cBhvr>
                                    </p:cmd>
                                  </p:childTnLst>
                                </p:cTn>
                              </p:par>
                            </p:childTnLst>
                          </p:cTn>
                        </p:par>
                      </p:childTnLst>
                    </p:cTn>
                  </p:par>
                </p:childTnLst>
              </p:cTn>
              <p:nextCondLst>
                <p:cond evt="onClick" delay="0">
                  <p:tgtEl>
                    <p:spTgt spid="27"/>
                  </p:tgtEl>
                </p:cond>
              </p:nextCondLst>
            </p:seq>
            <p:video>
              <p:cMediaNode vol="80000">
                <p:cTn id="12" fill="hold" display="0">
                  <p:stCondLst>
                    <p:cond delay="indefinite"/>
                  </p:stCondLst>
                </p:cTn>
                <p:tgtEl>
                  <p:spTgt spid="27"/>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935FF57-CDCA-527F-125D-56B0AF1243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A349BE-39DD-A6A5-83FB-CD704C03DD3F}"/>
              </a:ext>
            </a:extLst>
          </p:cNvPr>
          <p:cNvSpPr>
            <a:spLocks noGrp="1"/>
          </p:cNvSpPr>
          <p:nvPr>
            <p:ph type="title"/>
          </p:nvPr>
        </p:nvSpPr>
        <p:spPr>
          <a:xfrm>
            <a:off x="9743693" y="101040"/>
            <a:ext cx="1743709" cy="553998"/>
          </a:xfrm>
        </p:spPr>
        <p:txBody>
          <a:bodyPr wrap="square" lIns="0" tIns="0" rIns="0" bIns="0" anchor="t">
            <a:spAutoFit/>
          </a:bodyPr>
          <a:lstStyle/>
          <a:p>
            <a:r>
              <a:rPr lang="en-GB"/>
              <a:t>Knowledge &amp; Development</a:t>
            </a:r>
          </a:p>
        </p:txBody>
      </p:sp>
      <p:sp>
        <p:nvSpPr>
          <p:cNvPr id="5" name="object 7">
            <a:extLst>
              <a:ext uri="{FF2B5EF4-FFF2-40B4-BE49-F238E27FC236}">
                <a16:creationId xmlns:a16="http://schemas.microsoft.com/office/drawing/2014/main" id="{15BCF905-CE8E-243D-7D70-C3F852775550}"/>
              </a:ext>
            </a:extLst>
          </p:cNvPr>
          <p:cNvSpPr txBox="1">
            <a:spLocks noGrp="1"/>
          </p:cNvSpPr>
          <p:nvPr>
            <p:ph type="body" idx="1"/>
          </p:nvPr>
        </p:nvSpPr>
        <p:spPr>
          <a:xfrm>
            <a:off x="583722" y="101040"/>
            <a:ext cx="8988903" cy="752129"/>
          </a:xfrm>
          <a:prstGeom prst="rect">
            <a:avLst/>
          </a:prstGeom>
        </p:spPr>
        <p:txBody>
          <a:bodyPr vert="horz" wrap="square" lIns="0" tIns="13335" rIns="0" bIns="0" rtlCol="0" anchor="t">
            <a:spAutoFit/>
          </a:bodyPr>
          <a:lstStyle>
            <a:lvl1pPr>
              <a:defRPr sz="1800" b="1" i="0">
                <a:solidFill>
                  <a:srgbClr val="006FC0"/>
                </a:solidFill>
                <a:latin typeface="Arial"/>
                <a:ea typeface="+mj-ea"/>
                <a:cs typeface="Arial"/>
              </a:defRPr>
            </a:lvl1pPr>
          </a:lstStyle>
          <a:p>
            <a:pPr marL="12700">
              <a:spcBef>
                <a:spcPts val="105"/>
              </a:spcBef>
            </a:pPr>
            <a:r>
              <a:rPr lang="en-GB" sz="2400">
                <a:latin typeface="Arial Black"/>
                <a:cs typeface="Arial Black"/>
              </a:rPr>
              <a:t>Surrey Heartlands Resources for Knowledge and Development</a:t>
            </a:r>
          </a:p>
        </p:txBody>
      </p:sp>
      <p:sp>
        <p:nvSpPr>
          <p:cNvPr id="6" name="Rectangle 5">
            <a:extLst>
              <a:ext uri="{FF2B5EF4-FFF2-40B4-BE49-F238E27FC236}">
                <a16:creationId xmlns:a16="http://schemas.microsoft.com/office/drawing/2014/main" id="{058CF304-F50D-CF5F-C7A0-C54260DACEC5}"/>
              </a:ext>
            </a:extLst>
          </p:cNvPr>
          <p:cNvSpPr/>
          <p:nvPr/>
        </p:nvSpPr>
        <p:spPr>
          <a:xfrm>
            <a:off x="488473" y="1928392"/>
            <a:ext cx="5264269" cy="1933653"/>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buNone/>
            </a:pPr>
            <a:r>
              <a:rPr lang="en-GB" sz="1000" b="1">
                <a:solidFill>
                  <a:schemeClr val="tx1"/>
                </a:solidFill>
                <a:latin typeface="Arial"/>
                <a:cs typeface="Arial"/>
              </a:rPr>
              <a:t> </a:t>
            </a:r>
          </a:p>
          <a:p>
            <a:pPr>
              <a:buNone/>
            </a:pPr>
            <a:endParaRPr lang="en-GB" sz="1000" b="1">
              <a:solidFill>
                <a:schemeClr val="tx1"/>
              </a:solidFill>
              <a:latin typeface="Arial"/>
              <a:cs typeface="Arial"/>
            </a:endParaRPr>
          </a:p>
          <a:p>
            <a:pPr>
              <a:buNone/>
            </a:pPr>
            <a:endParaRPr lang="en-GB" sz="1000" b="1">
              <a:solidFill>
                <a:schemeClr val="tx1"/>
              </a:solidFill>
              <a:latin typeface="Arial"/>
              <a:cs typeface="Arial"/>
            </a:endParaRPr>
          </a:p>
          <a:p>
            <a:pPr>
              <a:buNone/>
            </a:pPr>
            <a:r>
              <a:rPr lang="en-GB" sz="1000" b="1">
                <a:solidFill>
                  <a:schemeClr val="tx1"/>
                </a:solidFill>
                <a:latin typeface="Arial"/>
                <a:cs typeface="Arial"/>
              </a:rPr>
              <a:t>CPD Funding</a:t>
            </a:r>
          </a:p>
          <a:p>
            <a:pPr>
              <a:buNone/>
            </a:pPr>
            <a:endParaRPr lang="en-GB" sz="1000" b="1">
              <a:solidFill>
                <a:schemeClr val="tx1"/>
              </a:solidFill>
              <a:latin typeface="Arial" panose="020B0604020202020204" pitchFamily="34" charset="0"/>
              <a:cs typeface="Arial" panose="020B0604020202020204" pitchFamily="34" charset="0"/>
            </a:endParaRPr>
          </a:p>
          <a:p>
            <a:pPr>
              <a:buNone/>
            </a:pPr>
            <a:r>
              <a:rPr lang="en-GB" sz="1000" b="0" i="0">
                <a:solidFill>
                  <a:schemeClr val="tx1"/>
                </a:solidFill>
                <a:effectLst/>
                <a:latin typeface="Arial"/>
                <a:cs typeface="Arial"/>
              </a:rPr>
              <a:t>The process for CPD funding has now changed. The ICB has provided </a:t>
            </a:r>
          </a:p>
          <a:p>
            <a:pPr>
              <a:buNone/>
            </a:pPr>
            <a:r>
              <a:rPr lang="en-GB" sz="1000" b="0" i="0">
                <a:solidFill>
                  <a:schemeClr val="tx1"/>
                </a:solidFill>
                <a:effectLst/>
                <a:latin typeface="Arial"/>
                <a:cs typeface="Arial"/>
              </a:rPr>
              <a:t>funding for CPD via the PCN Educator project. Please contact your </a:t>
            </a:r>
          </a:p>
          <a:p>
            <a:pPr>
              <a:buNone/>
            </a:pPr>
            <a:r>
              <a:rPr lang="en-GB" sz="1000" b="0" i="0">
                <a:solidFill>
                  <a:schemeClr val="tx1"/>
                </a:solidFill>
                <a:effectLst/>
                <a:latin typeface="Arial"/>
                <a:cs typeface="Arial"/>
              </a:rPr>
              <a:t>PCN Educator directly to discuss your CPD requirements.</a:t>
            </a:r>
            <a:endParaRPr lang="en-GB" sz="1000" b="1">
              <a:solidFill>
                <a:schemeClr val="tx1"/>
              </a:solidFill>
              <a:latin typeface="Arial"/>
              <a:cs typeface="Arial"/>
            </a:endParaRPr>
          </a:p>
          <a:p>
            <a:pPr>
              <a:buNone/>
            </a:pPr>
            <a:endParaRPr lang="en-GB" sz="1000" b="1">
              <a:solidFill>
                <a:schemeClr val="tx1"/>
              </a:solidFill>
              <a:latin typeface="Arial" panose="020B0604020202020204" pitchFamily="34" charset="0"/>
              <a:cs typeface="Arial" panose="020B0604020202020204" pitchFamily="34" charset="0"/>
            </a:endParaRPr>
          </a:p>
          <a:p>
            <a:pPr>
              <a:buNone/>
            </a:pPr>
            <a:r>
              <a:rPr lang="en-GB" sz="1000" b="1">
                <a:latin typeface="Arial"/>
                <a:cs typeface="Arial"/>
                <a:hlinkClick r:id="rId2"/>
              </a:rPr>
              <a:t>Continued Professional Development (CPD) : Surrey Training Hub</a:t>
            </a:r>
            <a:endParaRPr lang="en-GB" sz="1000" b="1">
              <a:solidFill>
                <a:schemeClr val="tx1"/>
              </a:solidFill>
              <a:latin typeface="Arial"/>
              <a:cs typeface="Arial"/>
            </a:endParaRPr>
          </a:p>
          <a:p>
            <a:r>
              <a:rPr lang="en-GB" sz="1000">
                <a:solidFill>
                  <a:schemeClr val="tx1"/>
                </a:solidFill>
                <a:latin typeface="Arial"/>
                <a:cs typeface="Arial"/>
              </a:rPr>
              <a:t>Annual allocation via PCNs for all CPD needs</a:t>
            </a:r>
            <a:endParaRPr lang="en-GB" sz="1000">
              <a:solidFill>
                <a:schemeClr val="tx1"/>
              </a:solidFill>
              <a:latin typeface="Arial" panose="020B0604020202020204" pitchFamily="34" charset="0"/>
              <a:cs typeface="Arial" panose="020B0604020202020204" pitchFamily="34" charset="0"/>
            </a:endParaRPr>
          </a:p>
          <a:p>
            <a:r>
              <a:rPr lang="en-GB" sz="1000" b="1">
                <a:solidFill>
                  <a:schemeClr val="tx1"/>
                </a:solidFill>
                <a:latin typeface="Arial"/>
                <a:cs typeface="Arial"/>
              </a:rPr>
              <a:t>Access through PCN Educators </a:t>
            </a:r>
            <a:r>
              <a:rPr lang="en-GB" sz="1000">
                <a:latin typeface="Arial" panose="020B0604020202020204" pitchFamily="34" charset="0"/>
                <a:cs typeface="Arial" panose="020B0604020202020204" pitchFamily="34" charset="0"/>
                <a:hlinkClick r:id="rId3"/>
              </a:rPr>
              <a:t>PCN Educator contact details </a:t>
            </a:r>
            <a:endParaRPr lang="en-GB" sz="1000">
              <a:latin typeface="Arial" panose="020B0604020202020204" pitchFamily="34" charset="0"/>
              <a:cs typeface="Arial" panose="020B0604020202020204" pitchFamily="34" charset="0"/>
            </a:endParaRPr>
          </a:p>
          <a:p>
            <a:endParaRPr lang="en-GB" sz="1000">
              <a:solidFill>
                <a:srgbClr val="FFFFFF"/>
              </a:solidFill>
              <a:latin typeface="Arial"/>
              <a:cs typeface="Arial"/>
            </a:endParaRPr>
          </a:p>
          <a:p>
            <a:pPr algn="l" rtl="0">
              <a:lnSpc>
                <a:spcPts val="1323"/>
              </a:lnSpc>
            </a:pPr>
            <a:r>
              <a:rPr lang="en-US" sz="1000" u="sng">
                <a:solidFill>
                  <a:schemeClr val="tx1"/>
                </a:solidFill>
                <a:latin typeface="Arial"/>
                <a:cs typeface="Segoe UI"/>
              </a:rPr>
              <a:t>Information about other nationally recognised or locally run courses can be found here:</a:t>
            </a:r>
          </a:p>
          <a:p>
            <a:pPr algn="l" rtl="0">
              <a:lnSpc>
                <a:spcPts val="1323"/>
              </a:lnSpc>
            </a:pPr>
            <a:r>
              <a:rPr lang="en-US" sz="1000" u="sng">
                <a:solidFill>
                  <a:srgbClr val="0000FF"/>
                </a:solidFill>
                <a:latin typeface="Arial"/>
                <a:cs typeface="Segoe UI"/>
                <a:hlinkClick r:id="rId4">
                  <a:extLst>
                    <a:ext uri="{A12FA001-AC4F-418D-AE19-62706E023703}">
                      <ahyp:hlinkClr xmlns:ahyp="http://schemas.microsoft.com/office/drawing/2018/hyperlinkcolor" val="tx"/>
                    </a:ext>
                  </a:extLst>
                </a:hlinkClick>
              </a:rPr>
              <a:t>Surrey Training Hub Courses</a:t>
            </a:r>
            <a:r>
              <a:rPr lang="en-US" sz="1000">
                <a:cs typeface="Segoe UI"/>
              </a:rPr>
              <a:t>​</a:t>
            </a:r>
          </a:p>
          <a:p>
            <a:pPr algn="l" rtl="0">
              <a:lnSpc>
                <a:spcPts val="1323"/>
              </a:lnSpc>
            </a:pPr>
            <a:endParaRPr lang="en-US" sz="1000">
              <a:solidFill>
                <a:schemeClr val="tx1"/>
              </a:solidFill>
              <a:highlight>
                <a:srgbClr val="FFFF00"/>
              </a:highlight>
              <a:cs typeface="Segoe UI"/>
            </a:endParaRPr>
          </a:p>
          <a:p>
            <a:pPr>
              <a:buNone/>
            </a:pPr>
            <a:endParaRPr lang="en-GB" sz="1000" b="1">
              <a:solidFill>
                <a:schemeClr val="tx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9518E451-BD8E-BC71-AB0A-77E6F70A00BE}"/>
              </a:ext>
            </a:extLst>
          </p:cNvPr>
          <p:cNvSpPr txBox="1"/>
          <p:nvPr/>
        </p:nvSpPr>
        <p:spPr>
          <a:xfrm>
            <a:off x="457199" y="843638"/>
            <a:ext cx="11151079" cy="1015663"/>
          </a:xfrm>
          <a:prstGeom prst="rect">
            <a:avLst/>
          </a:prstGeom>
          <a:solidFill>
            <a:srgbClr val="92D050"/>
          </a:solidFill>
        </p:spPr>
        <p:txBody>
          <a:bodyPr wrap="square">
            <a:spAutoFit/>
          </a:bodyPr>
          <a:lstStyle/>
          <a:p>
            <a:r>
              <a:rPr lang="en-GB" sz="1000"/>
              <a:t>In addition to the role-specific training outlined in this document, the Training Hub also provides access to a wide range of additional development opportunities and resources. These are designed to support both individual career progression and wider workforce development, and include:</a:t>
            </a:r>
          </a:p>
          <a:p>
            <a:r>
              <a:rPr lang="en-GB" sz="1000" b="1"/>
              <a:t>Continuing Professional Development (CPD)</a:t>
            </a:r>
            <a:r>
              <a:rPr lang="en-GB" sz="1000"/>
              <a:t> – funded courses and learning opportunities to enhance skills and knowledge.</a:t>
            </a:r>
          </a:p>
          <a:p>
            <a:r>
              <a:rPr lang="en-GB" sz="1000" b="1"/>
              <a:t>Protected Learning Time (PLT)</a:t>
            </a:r>
            <a:r>
              <a:rPr lang="en-GB" sz="1000"/>
              <a:t> – dedicated time for practices and PCNs to engage in collaborative learning and service development.</a:t>
            </a:r>
          </a:p>
          <a:p>
            <a:r>
              <a:rPr lang="en-GB" sz="1000" b="1"/>
              <a:t>Library and Knowledge Services</a:t>
            </a:r>
            <a:r>
              <a:rPr lang="en-GB" sz="1000"/>
              <a:t> – access to evidence-based resources, journals, and research support.</a:t>
            </a:r>
          </a:p>
          <a:p>
            <a:r>
              <a:rPr lang="en-GB" sz="1000" b="1"/>
              <a:t>Apprenticeships</a:t>
            </a:r>
            <a:r>
              <a:rPr lang="en-GB" sz="1000"/>
              <a:t> – structured work-based learning pathways across clinical and non-clinical roles.</a:t>
            </a:r>
          </a:p>
        </p:txBody>
      </p:sp>
      <p:sp>
        <p:nvSpPr>
          <p:cNvPr id="9" name="Rectangle 8">
            <a:extLst>
              <a:ext uri="{FF2B5EF4-FFF2-40B4-BE49-F238E27FC236}">
                <a16:creationId xmlns:a16="http://schemas.microsoft.com/office/drawing/2014/main" id="{13618876-EF61-4D0A-F49A-2C6501D0C2DD}"/>
              </a:ext>
            </a:extLst>
          </p:cNvPr>
          <p:cNvSpPr/>
          <p:nvPr/>
        </p:nvSpPr>
        <p:spPr>
          <a:xfrm>
            <a:off x="488472" y="3964457"/>
            <a:ext cx="5264269" cy="2792503"/>
          </a:xfrm>
          <a:prstGeom prst="rect">
            <a:avLst/>
          </a:prstGeom>
          <a:solidFill>
            <a:schemeClr val="accent6">
              <a:lumMod val="40000"/>
              <a:lumOff val="60000"/>
            </a:schemeClr>
          </a:solidFill>
        </p:spPr>
        <p:style>
          <a:lnRef idx="2">
            <a:schemeClr val="accent6">
              <a:shade val="15000"/>
            </a:schemeClr>
          </a:lnRef>
          <a:fillRef idx="1">
            <a:schemeClr val="accent6"/>
          </a:fillRef>
          <a:effectRef idx="0">
            <a:schemeClr val="accent6"/>
          </a:effectRef>
          <a:fontRef idx="minor">
            <a:schemeClr val="lt1"/>
          </a:fontRef>
        </p:style>
        <p:txBody>
          <a:bodyPr lIns="91440" tIns="45720" rIns="91440" bIns="45720" rtlCol="0" anchor="ctr"/>
          <a:lstStyle/>
          <a:p>
            <a:pPr algn="l">
              <a:buNone/>
            </a:pPr>
            <a:endParaRPr lang="en-GB" sz="1000" b="1">
              <a:solidFill>
                <a:schemeClr val="tx1"/>
              </a:solidFill>
              <a:latin typeface="Arial" panose="020B0604020202020204" pitchFamily="34" charset="0"/>
              <a:cs typeface="Arial" panose="020B0604020202020204" pitchFamily="34" charset="0"/>
            </a:endParaRPr>
          </a:p>
          <a:p>
            <a:pPr algn="l">
              <a:buNone/>
            </a:pPr>
            <a:r>
              <a:rPr lang="en-GB" sz="1000" b="1">
                <a:solidFill>
                  <a:schemeClr val="tx1"/>
                </a:solidFill>
                <a:latin typeface="Arial"/>
                <a:cs typeface="Arial"/>
              </a:rPr>
              <a:t>Surrey Training Hub Apprenticeships</a:t>
            </a:r>
          </a:p>
          <a:p>
            <a:pPr algn="l">
              <a:buNone/>
            </a:pPr>
            <a:endParaRPr lang="en-GB" sz="1000">
              <a:solidFill>
                <a:schemeClr val="tx1"/>
              </a:solidFill>
              <a:latin typeface="Arial"/>
              <a:cs typeface="Arial"/>
            </a:endParaRPr>
          </a:p>
          <a:p>
            <a:pPr algn="l">
              <a:defRPr/>
            </a:pPr>
            <a:r>
              <a:rPr lang="en-GB" sz="1000">
                <a:solidFill>
                  <a:srgbClr val="291EFF"/>
                </a:solidFill>
                <a:latin typeface="Arial"/>
                <a:cs typeface="Arial"/>
                <a:hlinkClick r:id="rId5">
                  <a:extLst>
                    <a:ext uri="{A12FA001-AC4F-418D-AE19-62706E023703}">
                      <ahyp:hlinkClr xmlns:ahyp="http://schemas.microsoft.com/office/drawing/2018/hyperlinkcolor" val="tx"/>
                    </a:ext>
                  </a:extLst>
                </a:hlinkClick>
              </a:rPr>
              <a:t>Apprenticeships : Surrey Training Hub</a:t>
            </a:r>
            <a:endParaRPr lang="en-GB" sz="1000">
              <a:solidFill>
                <a:srgbClr val="291EFF"/>
              </a:solidFill>
              <a:latin typeface="Arial"/>
              <a:cs typeface="Arial"/>
            </a:endParaRPr>
          </a:p>
          <a:p>
            <a:pPr algn="l">
              <a:defRPr/>
            </a:pPr>
            <a:r>
              <a:rPr lang="en-GB" sz="1000">
                <a:solidFill>
                  <a:srgbClr val="291EFF"/>
                </a:solidFill>
                <a:latin typeface="Arial"/>
                <a:cs typeface="Arial"/>
                <a:hlinkClick r:id="rId6">
                  <a:extLst>
                    <a:ext uri="{A12FA001-AC4F-418D-AE19-62706E023703}">
                      <ahyp:hlinkClr xmlns:ahyp="http://schemas.microsoft.com/office/drawing/2018/hyperlinkcolor" val="tx"/>
                    </a:ext>
                  </a:extLst>
                </a:hlinkClick>
              </a:rPr>
              <a:t>Apprenticeship Programmes </a:t>
            </a:r>
            <a:endParaRPr lang="en-GB" sz="1000">
              <a:solidFill>
                <a:srgbClr val="291EFF"/>
              </a:solidFill>
              <a:latin typeface="Arial"/>
              <a:cs typeface="Arial"/>
            </a:endParaRPr>
          </a:p>
          <a:p>
            <a:pPr marL="0" marR="0" lvl="0" indent="0" algn="l" defTabSz="914400" eaLnBrk="1" fontAlgn="auto" latinLnBrk="0" hangingPunct="1">
              <a:lnSpc>
                <a:spcPct val="100000"/>
              </a:lnSpc>
              <a:spcBef>
                <a:spcPts val="0"/>
              </a:spcBef>
              <a:spcAft>
                <a:spcPts val="0"/>
              </a:spcAft>
              <a:buClrTx/>
              <a:buSzTx/>
              <a:buFontTx/>
              <a:buNone/>
              <a:tabLst/>
              <a:defRPr/>
            </a:pPr>
            <a:r>
              <a:rPr lang="en-GB" sz="1000" u="sng">
                <a:solidFill>
                  <a:srgbClr val="291EFF"/>
                </a:solidFill>
                <a:latin typeface="Arial"/>
                <a:cs typeface="Arial"/>
                <a:hlinkClick r:id="rId5"/>
              </a:rPr>
              <a:t>Clinical Apprenticeships</a:t>
            </a:r>
            <a:endParaRPr lang="en-GB" sz="1000" u="sng">
              <a:solidFill>
                <a:srgbClr val="291EFF"/>
              </a:solidFill>
              <a:latin typeface="Arial"/>
              <a:cs typeface="Arial"/>
            </a:endParaRPr>
          </a:p>
          <a:p>
            <a:pPr algn="l">
              <a:buNone/>
            </a:pPr>
            <a:endParaRPr lang="en-GB" sz="1000" b="1">
              <a:solidFill>
                <a:schemeClr val="tx1"/>
              </a:solidFill>
              <a:latin typeface="Arial" panose="020B0604020202020204" pitchFamily="34" charset="0"/>
              <a:cs typeface="Arial" panose="020B0604020202020204" pitchFamily="34" charset="0"/>
            </a:endParaRPr>
          </a:p>
          <a:p>
            <a:pPr algn="l"/>
            <a:endParaRPr lang="en-GB" sz="1000" b="1">
              <a:solidFill>
                <a:schemeClr val="tx1"/>
              </a:solidFill>
              <a:latin typeface="Arial" panose="020B0604020202020204" pitchFamily="34" charset="0"/>
              <a:cs typeface="Arial" panose="020B0604020202020204" pitchFamily="34" charset="0"/>
            </a:endParaRPr>
          </a:p>
          <a:p>
            <a:pPr algn="l">
              <a:buNone/>
            </a:pPr>
            <a:r>
              <a:rPr kumimoji="0" lang="en-GB" sz="1000" b="0" i="0" u="none" strike="noStrike" kern="0" cap="none" spc="0" normalizeH="0" baseline="0" noProof="0">
                <a:ln>
                  <a:noFill/>
                </a:ln>
                <a:solidFill>
                  <a:prstClr val="black"/>
                </a:solidFill>
                <a:effectLst/>
                <a:uLnTx/>
                <a:uFillTx/>
                <a:latin typeface="Arial"/>
                <a:cs typeface="Arial"/>
              </a:rPr>
              <a:t>An Apprenticeship is an opportunity to work and study at the same time, enabling </a:t>
            </a:r>
            <a:endParaRPr lang="en-GB" sz="1000" b="0" i="0" u="none" strike="noStrike" kern="0" cap="none" spc="0" normalizeH="0" baseline="0" noProof="0">
              <a:ln>
                <a:noFill/>
              </a:ln>
              <a:solidFill>
                <a:prstClr val="black"/>
              </a:solidFill>
              <a:effectLst/>
              <a:uLnTx/>
              <a:uFillTx/>
              <a:latin typeface="Arial"/>
              <a:cs typeface="Arial"/>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Arial"/>
                <a:cs typeface="Arial"/>
              </a:rPr>
              <a:t>individuals to gain experience whilst taking nationally recognised qualifications, completing on programme learning and earning a salary.</a:t>
            </a:r>
            <a:endParaRPr kumimoji="0" lang="en-GB" sz="1000" b="1" i="0" u="none" strike="noStrike" kern="0" cap="none" spc="0" normalizeH="0" baseline="0" noProof="0">
              <a:ln>
                <a:noFill/>
              </a:ln>
              <a:solidFill>
                <a:prstClr val="black"/>
              </a:solidFill>
              <a:effectLst/>
              <a:uLnTx/>
              <a:uFillTx/>
              <a:latin typeface="Arial"/>
              <a:cs typeface="Arial"/>
            </a:endParaRPr>
          </a:p>
          <a:p>
            <a:pPr algn="l">
              <a:buNone/>
            </a:pPr>
            <a:endParaRPr lang="en-GB" sz="1000" b="1">
              <a:solidFill>
                <a:schemeClr val="tx1"/>
              </a:solidFill>
              <a:latin typeface="Arial" panose="020B0604020202020204" pitchFamily="34" charset="0"/>
              <a:cs typeface="Arial" panose="020B0604020202020204" pitchFamily="34" charset="0"/>
            </a:endParaRPr>
          </a:p>
          <a:p>
            <a:pPr algn="l">
              <a:buNone/>
            </a:pPr>
            <a:r>
              <a:rPr lang="en-GB" sz="1000">
                <a:solidFill>
                  <a:schemeClr val="tx1"/>
                </a:solidFill>
                <a:latin typeface="Arial"/>
                <a:cs typeface="Arial"/>
              </a:rPr>
              <a:t>For guidance on career pathways and programme access contact:</a:t>
            </a:r>
          </a:p>
          <a:p>
            <a:pPr algn="l">
              <a:buNone/>
            </a:pPr>
            <a:r>
              <a:rPr lang="en-GB" sz="1000">
                <a:solidFill>
                  <a:schemeClr val="tx1"/>
                </a:solidFill>
                <a:latin typeface="Arial"/>
                <a:cs typeface="Arial"/>
                <a:hlinkClick r:id="rId7"/>
              </a:rPr>
              <a:t>https://www.surreytraininghub.co.uk</a:t>
            </a:r>
            <a:endParaRPr lang="en-GB" sz="1000">
              <a:solidFill>
                <a:schemeClr val="tx1"/>
              </a:solidFill>
              <a:latin typeface="Arial"/>
              <a:cs typeface="Arial"/>
            </a:endParaRPr>
          </a:p>
          <a:p>
            <a:pPr algn="l">
              <a:buNone/>
            </a:pPr>
            <a:endParaRPr lang="en-GB" sz="1000" b="1">
              <a:solidFill>
                <a:schemeClr val="tx1"/>
              </a:solidFill>
              <a:latin typeface="Arial"/>
              <a:cs typeface="Arial"/>
            </a:endParaRPr>
          </a:p>
          <a:p>
            <a:pPr algn="l">
              <a:buNone/>
            </a:pPr>
            <a:endParaRPr lang="en-GB" sz="1000" b="1">
              <a:solidFill>
                <a:schemeClr val="tx1"/>
              </a:solidFill>
              <a:latin typeface="Arial" panose="020B0604020202020204" pitchFamily="34" charset="0"/>
              <a:cs typeface="Arial" panose="020B0604020202020204"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n-GB" sz="1000">
              <a:solidFill>
                <a:schemeClr val="tx1"/>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65E92885-8268-C50E-6A99-690416A0A912}"/>
              </a:ext>
            </a:extLst>
          </p:cNvPr>
          <p:cNvSpPr/>
          <p:nvPr/>
        </p:nvSpPr>
        <p:spPr>
          <a:xfrm>
            <a:off x="5846192" y="1916014"/>
            <a:ext cx="5857335" cy="1923691"/>
          </a:xfrm>
          <a:prstGeom prst="rect">
            <a:avLst/>
          </a:prstGeom>
          <a:solidFill>
            <a:schemeClr val="accent5">
              <a:lumMod val="40000"/>
              <a:lumOff val="60000"/>
            </a:schemeClr>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l">
              <a:buNone/>
            </a:pPr>
            <a:r>
              <a:rPr lang="en-GB" sz="1000" b="1">
                <a:solidFill>
                  <a:schemeClr val="tx1"/>
                </a:solidFill>
                <a:latin typeface="Arial" panose="020B0604020202020204" pitchFamily="34" charset="0"/>
                <a:cs typeface="Arial" panose="020B0604020202020204" pitchFamily="34" charset="0"/>
              </a:rPr>
              <a:t>Protected Learning Time (PLT)</a:t>
            </a:r>
          </a:p>
          <a:p>
            <a:pPr>
              <a:buNone/>
            </a:pPr>
            <a:endParaRPr lang="en-GB" sz="1000" b="1">
              <a:solidFill>
                <a:schemeClr val="tx1"/>
              </a:solidFill>
              <a:latin typeface="Arial" panose="020B0604020202020204" pitchFamily="34" charset="0"/>
              <a:cs typeface="Arial" panose="020B0604020202020204" pitchFamily="34" charset="0"/>
            </a:endParaRPr>
          </a:p>
          <a:p>
            <a:pPr>
              <a:buNone/>
            </a:pPr>
            <a:r>
              <a:rPr lang="en-GB" sz="1000" b="0" i="0">
                <a:solidFill>
                  <a:schemeClr val="tx1"/>
                </a:solidFill>
                <a:effectLst/>
                <a:latin typeface="Arial" panose="020B0604020202020204" pitchFamily="34" charset="0"/>
                <a:cs typeface="Arial" panose="020B0604020202020204" pitchFamily="34" charset="0"/>
              </a:rPr>
              <a:t> In recognition of the need for general practices to have protected time to access and</a:t>
            </a:r>
          </a:p>
          <a:p>
            <a:pPr>
              <a:buNone/>
            </a:pPr>
            <a:r>
              <a:rPr lang="en-GB" sz="1000" b="0" i="0">
                <a:solidFill>
                  <a:schemeClr val="tx1"/>
                </a:solidFill>
                <a:effectLst/>
                <a:latin typeface="Arial" panose="020B0604020202020204" pitchFamily="34" charset="0"/>
                <a:cs typeface="Arial" panose="020B0604020202020204" pitchFamily="34" charset="0"/>
              </a:rPr>
              <a:t> carry out essential training to support the great work that they do.  </a:t>
            </a:r>
          </a:p>
          <a:p>
            <a:pPr>
              <a:buNone/>
            </a:pPr>
            <a:endParaRPr lang="en-GB" sz="1000" b="1">
              <a:solidFill>
                <a:schemeClr val="tx1"/>
              </a:solidFill>
              <a:latin typeface="Arial" panose="020B0604020202020204" pitchFamily="34" charset="0"/>
              <a:cs typeface="Arial" panose="020B0604020202020204" pitchFamily="34" charset="0"/>
            </a:endParaRPr>
          </a:p>
          <a:p>
            <a:pPr>
              <a:buNone/>
            </a:pPr>
            <a:r>
              <a:rPr lang="en-GB" sz="1000">
                <a:latin typeface="Arial" panose="020B0604020202020204" pitchFamily="34" charset="0"/>
                <a:cs typeface="Arial" panose="020B0604020202020204" pitchFamily="34" charset="0"/>
                <a:hlinkClick r:id="rId8"/>
              </a:rPr>
              <a:t>Protected Learning Time (PLT) : Surrey Training Hub</a:t>
            </a:r>
            <a:endParaRPr lang="en-GB" sz="1000">
              <a:solidFill>
                <a:schemeClr val="tx1"/>
              </a:solidFill>
              <a:latin typeface="Arial" panose="020B0604020202020204" pitchFamily="34" charset="0"/>
              <a:cs typeface="Arial" panose="020B0604020202020204" pitchFamily="34" charset="0"/>
            </a:endParaRPr>
          </a:p>
          <a:p>
            <a:pPr>
              <a:buNone/>
            </a:pPr>
            <a:r>
              <a:rPr lang="en-GB" sz="1000">
                <a:solidFill>
                  <a:schemeClr val="tx1"/>
                </a:solidFill>
                <a:latin typeface="Arial" panose="020B0604020202020204" pitchFamily="34" charset="0"/>
                <a:cs typeface="Arial" panose="020B0604020202020204" pitchFamily="34" charset="0"/>
              </a:rPr>
              <a:t>Themed sessions organised by Practice Managers and PCNs to address local, regional and nation requirements to support the workforce.</a:t>
            </a:r>
          </a:p>
          <a:p>
            <a:pPr>
              <a:buNone/>
            </a:pPr>
            <a:endParaRPr lang="en-GB" sz="1000" b="1">
              <a:solidFill>
                <a:schemeClr val="tx1"/>
              </a:solidFill>
              <a:latin typeface="Arial" panose="020B0604020202020204" pitchFamily="34" charset="0"/>
              <a:cs typeface="Arial" panose="020B0604020202020204" pitchFamily="34" charset="0"/>
            </a:endParaRPr>
          </a:p>
          <a:p>
            <a:pPr>
              <a:buNone/>
            </a:pPr>
            <a:r>
              <a:rPr lang="en-GB" sz="1000" b="1">
                <a:solidFill>
                  <a:schemeClr val="tx1"/>
                </a:solidFill>
                <a:latin typeface="Arial" panose="020B0604020202020204" pitchFamily="34" charset="0"/>
                <a:cs typeface="Arial" panose="020B0604020202020204" pitchFamily="34" charset="0"/>
              </a:rPr>
              <a:t>Access through Surrey Training Hub/PCNs</a:t>
            </a:r>
            <a:endParaRPr lang="en-GB" sz="1000">
              <a:solidFill>
                <a:schemeClr val="tx1"/>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60A97890-CAB5-B1FB-7029-283C799CC0E2}"/>
              </a:ext>
            </a:extLst>
          </p:cNvPr>
          <p:cNvSpPr/>
          <p:nvPr/>
        </p:nvSpPr>
        <p:spPr>
          <a:xfrm>
            <a:off x="5846193" y="3945407"/>
            <a:ext cx="5857335" cy="2811553"/>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nSpc>
                <a:spcPct val="115000"/>
              </a:lnSpc>
              <a:spcAft>
                <a:spcPts val="800"/>
              </a:spcAft>
              <a:buNone/>
              <a:tabLst>
                <a:tab pos="723900" algn="l"/>
              </a:tabLst>
            </a:pPr>
            <a:endParaRPr lang="en-GB" sz="1000" b="1" u="sng">
              <a:solidFill>
                <a:srgbClr val="FF0000"/>
              </a:solidFill>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GB" sz="1000" b="1">
              <a:solidFill>
                <a:prstClr val="black"/>
              </a:solidFill>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GB" sz="1000" b="1">
              <a:solidFill>
                <a:prstClr val="black"/>
              </a:solidFill>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Library Services</a:t>
            </a:r>
          </a:p>
          <a:p>
            <a:pPr marL="0" marR="0" lvl="0" indent="0" defTabSz="914400" eaLnBrk="1" fontAlgn="auto" latinLnBrk="0" hangingPunct="1">
              <a:lnSpc>
                <a:spcPct val="100000"/>
              </a:lnSpc>
              <a:spcBef>
                <a:spcPts val="0"/>
              </a:spcBef>
              <a:spcAft>
                <a:spcPts val="0"/>
              </a:spcAft>
              <a:buClrTx/>
              <a:buSzTx/>
              <a:buFontTx/>
              <a:buNone/>
              <a:tabLst/>
              <a:defRPr/>
            </a:pPr>
            <a:endParaRPr lang="en-GB" sz="1000" b="1">
              <a:solidFill>
                <a:prstClr val="black"/>
              </a:solidFill>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GB" sz="1000" b="0" i="0">
                <a:solidFill>
                  <a:schemeClr val="tx1"/>
                </a:solidFill>
                <a:effectLst/>
                <a:latin typeface="Arial" panose="020B0604020202020204" pitchFamily="34" charset="0"/>
                <a:cs typeface="Arial" panose="020B0604020202020204" pitchFamily="34" charset="0"/>
              </a:rPr>
              <a:t>Access to knowledge and library services is available to all working in primary care </a:t>
            </a:r>
          </a:p>
          <a:p>
            <a:pPr marL="0" marR="0" lvl="0" indent="0" defTabSz="914400" eaLnBrk="1" fontAlgn="auto" latinLnBrk="0" hangingPunct="1">
              <a:lnSpc>
                <a:spcPct val="100000"/>
              </a:lnSpc>
              <a:spcBef>
                <a:spcPts val="0"/>
              </a:spcBef>
              <a:spcAft>
                <a:spcPts val="0"/>
              </a:spcAft>
              <a:buClrTx/>
              <a:buSzTx/>
              <a:buFontTx/>
              <a:buNone/>
              <a:tabLst/>
              <a:defRPr/>
            </a:pPr>
            <a:r>
              <a:rPr lang="en-GB" sz="1000" b="0" i="0">
                <a:solidFill>
                  <a:schemeClr val="tx1"/>
                </a:solidFill>
                <a:effectLst/>
                <a:latin typeface="Arial" panose="020B0604020202020204" pitchFamily="34" charset="0"/>
                <a:cs typeface="Arial" panose="020B0604020202020204" pitchFamily="34" charset="0"/>
              </a:rPr>
              <a:t>(GPs, nurses, pharmacists, allied health professionals, ophthalmologists, dentists, </a:t>
            </a:r>
          </a:p>
          <a:p>
            <a:pPr marL="0" marR="0" lvl="0" indent="0" defTabSz="914400" eaLnBrk="1" fontAlgn="auto" latinLnBrk="0" hangingPunct="1">
              <a:lnSpc>
                <a:spcPct val="100000"/>
              </a:lnSpc>
              <a:spcBef>
                <a:spcPts val="0"/>
              </a:spcBef>
              <a:spcAft>
                <a:spcPts val="0"/>
              </a:spcAft>
              <a:buClrTx/>
              <a:buSzTx/>
              <a:buFontTx/>
              <a:buNone/>
              <a:tabLst/>
              <a:defRPr/>
            </a:pPr>
            <a:r>
              <a:rPr lang="en-GB" sz="1000" b="0" i="0">
                <a:solidFill>
                  <a:schemeClr val="tx1"/>
                </a:solidFill>
                <a:effectLst/>
                <a:latin typeface="Arial" panose="020B0604020202020204" pitchFamily="34" charset="0"/>
                <a:cs typeface="Arial" panose="020B0604020202020204" pitchFamily="34" charset="0"/>
              </a:rPr>
              <a:t>managers and administrative staff) working across Surrey Heartlands.</a:t>
            </a:r>
            <a:endParaRPr kumimoji="0" lang="en-GB" sz="1000" b="1" i="0" u="none" strike="noStrike" kern="0" cap="none" spc="0" normalizeH="0" baseline="0" noProof="0">
              <a:ln>
                <a:noFill/>
              </a:ln>
              <a:solidFill>
                <a:schemeClr val="tx1"/>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000" i="0" u="none" strike="noStrike" kern="0" cap="none" spc="0" normalizeH="0" baseline="0" noProof="0" dirty="0">
                <a:ln>
                  <a:noFill/>
                </a:ln>
                <a:solidFill>
                  <a:srgbClr val="291EFF"/>
                </a:solidFill>
                <a:effectLst/>
                <a:uLnTx/>
                <a:uFillTx/>
                <a:latin typeface="Arial"/>
                <a:cs typeface="Arial"/>
                <a:hlinkClick r:id="rId9">
                  <a:extLst>
                    <a:ext uri="{A12FA001-AC4F-418D-AE19-62706E023703}">
                      <ahyp:hlinkClr xmlns:ahyp="http://schemas.microsoft.com/office/drawing/2018/hyperlinkcolor" val="tx"/>
                    </a:ext>
                  </a:extLst>
                </a:hlinkClick>
              </a:rPr>
              <a:t>Library and Knowledge Service : Surrey Training Hub</a:t>
            </a:r>
            <a:endParaRPr kumimoji="0" lang="en-GB" sz="1000" i="0" u="none" strike="noStrike" kern="0" cap="none" spc="0" normalizeH="0" baseline="0" noProof="0" dirty="0">
              <a:ln>
                <a:noFill/>
              </a:ln>
              <a:solidFill>
                <a:srgbClr val="291EFF"/>
              </a:solidFill>
              <a:effectLst/>
              <a:uLnTx/>
              <a:uFillTx/>
              <a:latin typeface="Arial"/>
              <a:cs typeface="Arial"/>
            </a:endParaRPr>
          </a:p>
          <a:p>
            <a:pPr algn="l">
              <a:buNone/>
            </a:pPr>
            <a:r>
              <a:rPr lang="en-GB" sz="1000" b="1" i="0">
                <a:solidFill>
                  <a:schemeClr val="tx1"/>
                </a:solidFill>
                <a:effectLst/>
                <a:latin typeface="Arial" panose="020B0604020202020204" pitchFamily="34" charset="0"/>
                <a:cs typeface="Arial" panose="020B0604020202020204" pitchFamily="34" charset="0"/>
              </a:rPr>
              <a:t>Key services</a:t>
            </a:r>
          </a:p>
          <a:p>
            <a:pPr algn="l">
              <a:buFont typeface="Arial" panose="020B0604020202020204" pitchFamily="34" charset="0"/>
              <a:buChar char="•"/>
            </a:pPr>
            <a:r>
              <a:rPr lang="en-GB" sz="1000" i="0" u="none" strike="noStrike" dirty="0">
                <a:solidFill>
                  <a:srgbClr val="291EFF"/>
                </a:solidFill>
                <a:effectLst/>
                <a:latin typeface="Arial"/>
                <a:cs typeface="Arial"/>
                <a:hlinkClick r:id="rId10">
                  <a:extLst>
                    <a:ext uri="{A12FA001-AC4F-418D-AE19-62706E023703}">
                      <ahyp:hlinkClr xmlns:ahyp="http://schemas.microsoft.com/office/drawing/2018/hyperlinkcolor" val="tx"/>
                    </a:ext>
                  </a:extLst>
                </a:hlinkClick>
              </a:rPr>
              <a:t>Evidence searches and summaries</a:t>
            </a:r>
            <a:r>
              <a:rPr lang="en-GB" sz="1000" i="0">
                <a:solidFill>
                  <a:srgbClr val="291EFF"/>
                </a:solidFill>
                <a:effectLst/>
                <a:latin typeface="Arial"/>
                <a:cs typeface="Arial"/>
              </a:rPr>
              <a:t>: </a:t>
            </a:r>
            <a:r>
              <a:rPr lang="en-GB" sz="1000" b="0" i="0">
                <a:solidFill>
                  <a:schemeClr val="tx1"/>
                </a:solidFill>
                <a:effectLst/>
                <a:latin typeface="Arial"/>
                <a:cs typeface="Arial"/>
              </a:rPr>
              <a:t>to inform your decision making, quality</a:t>
            </a:r>
          </a:p>
          <a:p>
            <a:pPr algn="l"/>
            <a:r>
              <a:rPr lang="en-GB" sz="1000" b="0" i="0">
                <a:solidFill>
                  <a:schemeClr val="tx1"/>
                </a:solidFill>
                <a:effectLst/>
                <a:latin typeface="Arial" panose="020B0604020202020204" pitchFamily="34" charset="0"/>
                <a:cs typeface="Arial" panose="020B0604020202020204" pitchFamily="34" charset="0"/>
              </a:rPr>
              <a:t> improvement projects and patient care</a:t>
            </a:r>
          </a:p>
          <a:p>
            <a:pPr algn="l">
              <a:buFont typeface="Arial" panose="020B0604020202020204" pitchFamily="34" charset="0"/>
              <a:buChar char="•"/>
            </a:pPr>
            <a:r>
              <a:rPr lang="en-GB" sz="1000" i="0" u="none" strike="noStrike" dirty="0">
                <a:solidFill>
                  <a:srgbClr val="0000FF"/>
                </a:solidFill>
                <a:effectLst/>
                <a:latin typeface="Arial"/>
                <a:cs typeface="Arial"/>
                <a:hlinkClick r:id="rId11">
                  <a:extLst>
                    <a:ext uri="{A12FA001-AC4F-418D-AE19-62706E023703}">
                      <ahyp:hlinkClr xmlns:ahyp="http://schemas.microsoft.com/office/drawing/2018/hyperlinkcolor" val="tx"/>
                    </a:ext>
                  </a:extLst>
                </a:hlinkClick>
              </a:rPr>
              <a:t>NHS Knowledge &amp; Library Hub</a:t>
            </a:r>
            <a:r>
              <a:rPr lang="en-GB" sz="1000" i="0" u="none" strike="noStrike" dirty="0">
                <a:solidFill>
                  <a:schemeClr val="tx1"/>
                </a:solidFill>
                <a:effectLst/>
                <a:latin typeface="Arial"/>
                <a:cs typeface="Arial"/>
                <a:hlinkClick r:id="rId11">
                  <a:extLst>
                    <a:ext uri="{A12FA001-AC4F-418D-AE19-62706E023703}">
                      <ahyp:hlinkClr xmlns:ahyp="http://schemas.microsoft.com/office/drawing/2018/hyperlinkcolor" val="tx"/>
                    </a:ext>
                  </a:extLst>
                </a:hlinkClick>
              </a:rPr>
              <a:t> </a:t>
            </a:r>
            <a:r>
              <a:rPr lang="en-GB" sz="1000" b="0" i="0">
                <a:solidFill>
                  <a:schemeClr val="tx1"/>
                </a:solidFill>
                <a:effectLst/>
                <a:latin typeface="Arial"/>
                <a:cs typeface="Arial"/>
              </a:rPr>
              <a:t>: support in using the hub which connects NHS staff to centrally funded e-resources</a:t>
            </a:r>
          </a:p>
          <a:p>
            <a:pPr algn="l">
              <a:buFont typeface="Arial" panose="020B0604020202020204" pitchFamily="34" charset="0"/>
              <a:buChar char="•"/>
            </a:pPr>
            <a:r>
              <a:rPr lang="en-GB" sz="1000" i="0" u="none" strike="noStrike" dirty="0">
                <a:solidFill>
                  <a:srgbClr val="337AB7"/>
                </a:solidFill>
                <a:effectLst/>
                <a:latin typeface="Arial"/>
                <a:cs typeface="Arial"/>
                <a:hlinkClick r:id="rId12"/>
              </a:rPr>
              <a:t>Knowledge Share </a:t>
            </a:r>
            <a:r>
              <a:rPr lang="en-GB" sz="1000" b="1" i="0">
                <a:solidFill>
                  <a:schemeClr val="tx1"/>
                </a:solidFill>
                <a:effectLst/>
                <a:latin typeface="Arial"/>
                <a:cs typeface="Arial"/>
              </a:rPr>
              <a:t>: </a:t>
            </a:r>
            <a:r>
              <a:rPr lang="en-GB" sz="1000" b="0" i="0">
                <a:solidFill>
                  <a:schemeClr val="tx1"/>
                </a:solidFill>
                <a:effectLst/>
                <a:latin typeface="Arial"/>
                <a:cs typeface="Arial"/>
              </a:rPr>
              <a:t>updates on the latest research evidence and tailored to your own clinical and professional interests </a:t>
            </a:r>
          </a:p>
          <a:p>
            <a:pPr algn="l">
              <a:buFont typeface="Arial" panose="020B0604020202020204" pitchFamily="34" charset="0"/>
              <a:buChar char="•"/>
            </a:pPr>
            <a:r>
              <a:rPr lang="en-GB" sz="1000" b="0" i="0">
                <a:solidFill>
                  <a:schemeClr val="tx1"/>
                </a:solidFill>
                <a:effectLst/>
                <a:latin typeface="Arial"/>
                <a:cs typeface="Arial"/>
              </a:rPr>
              <a:t>Surrey Heartlands </a:t>
            </a:r>
            <a:r>
              <a:rPr lang="en-GB" sz="1000" i="0" u="none" strike="noStrike" dirty="0">
                <a:solidFill>
                  <a:srgbClr val="3A89CC"/>
                </a:solidFill>
                <a:effectLst/>
                <a:latin typeface="Arial"/>
                <a:cs typeface="Arial"/>
                <a:hlinkClick r:id="rId13"/>
              </a:rPr>
              <a:t>authored papers</a:t>
            </a:r>
            <a:r>
              <a:rPr lang="en-GB" sz="1000" i="0" u="none" strike="noStrike" dirty="0">
                <a:solidFill>
                  <a:srgbClr val="3A89CC"/>
                </a:solidFill>
                <a:effectLst/>
                <a:latin typeface="Arial"/>
                <a:cs typeface="Arial"/>
              </a:rPr>
              <a:t>                         </a:t>
            </a:r>
            <a:endParaRPr lang="en-GB" sz="1000" b="1"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algn="l">
              <a:buFont typeface="Arial" panose="020B0604020202020204" pitchFamily="34" charset="0"/>
              <a:buChar char="•"/>
            </a:pPr>
            <a:endParaRPr kumimoji="0" lang="en-GB" sz="10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GB" sz="1000" b="1">
              <a:solidFill>
                <a:prstClr val="black"/>
              </a:solidFill>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GB" sz="1000" b="1">
              <a:solidFill>
                <a:schemeClr val="tx1"/>
              </a:solidFill>
              <a:latin typeface="Arial" panose="020B0604020202020204" pitchFamily="34" charset="0"/>
              <a:cs typeface="Arial" panose="020B0604020202020204" pitchFamily="34" charset="0"/>
            </a:endParaRPr>
          </a:p>
          <a:p>
            <a:pPr>
              <a:buNone/>
            </a:pPr>
            <a:endParaRPr lang="en-GB" sz="1000" b="1">
              <a:solidFill>
                <a:schemeClr val="tx1"/>
              </a:solidFill>
              <a:latin typeface="Arial" panose="020B0604020202020204" pitchFamily="34" charset="0"/>
              <a:cs typeface="Arial" panose="020B0604020202020204" pitchFamily="34" charset="0"/>
            </a:endParaRPr>
          </a:p>
          <a:p>
            <a:pPr>
              <a:buNone/>
            </a:pPr>
            <a:endParaRPr lang="en-GB" sz="1000" b="1">
              <a:solidFill>
                <a:schemeClr val="tx1"/>
              </a:solidFill>
              <a:latin typeface="Arial" panose="020B0604020202020204" pitchFamily="34" charset="0"/>
              <a:cs typeface="Arial" panose="020B0604020202020204" pitchFamily="34" charset="0"/>
            </a:endParaRPr>
          </a:p>
          <a:p>
            <a:pPr>
              <a:buNone/>
            </a:pPr>
            <a:endParaRPr lang="en-GB" sz="1000" b="1">
              <a:solidFill>
                <a:schemeClr val="tx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0CE10BD5-A062-E88A-CDEF-6D88F8DEE800}"/>
              </a:ext>
            </a:extLst>
          </p:cNvPr>
          <p:cNvPicPr>
            <a:picLocks noChangeAspect="1"/>
          </p:cNvPicPr>
          <p:nvPr/>
        </p:nvPicPr>
        <p:blipFill>
          <a:blip r:embed="rId14"/>
          <a:stretch>
            <a:fillRect/>
          </a:stretch>
        </p:blipFill>
        <p:spPr>
          <a:xfrm>
            <a:off x="10825018" y="4047837"/>
            <a:ext cx="830238" cy="709644"/>
          </a:xfrm>
          <a:prstGeom prst="rect">
            <a:avLst/>
          </a:prstGeom>
        </p:spPr>
      </p:pic>
      <p:pic>
        <p:nvPicPr>
          <p:cNvPr id="12" name="Picture 11">
            <a:extLst>
              <a:ext uri="{FF2B5EF4-FFF2-40B4-BE49-F238E27FC236}">
                <a16:creationId xmlns:a16="http://schemas.microsoft.com/office/drawing/2014/main" id="{F528DCD9-A63A-02D1-67FA-C49B20E38EB7}"/>
              </a:ext>
            </a:extLst>
          </p:cNvPr>
          <p:cNvPicPr>
            <a:picLocks noChangeAspect="1"/>
          </p:cNvPicPr>
          <p:nvPr/>
        </p:nvPicPr>
        <p:blipFill>
          <a:blip r:embed="rId15"/>
          <a:stretch>
            <a:fillRect/>
          </a:stretch>
        </p:blipFill>
        <p:spPr>
          <a:xfrm>
            <a:off x="4839571" y="4047837"/>
            <a:ext cx="872173" cy="776936"/>
          </a:xfrm>
          <a:prstGeom prst="rect">
            <a:avLst/>
          </a:prstGeom>
        </p:spPr>
      </p:pic>
      <p:pic>
        <p:nvPicPr>
          <p:cNvPr id="13" name="Picture 12">
            <a:extLst>
              <a:ext uri="{FF2B5EF4-FFF2-40B4-BE49-F238E27FC236}">
                <a16:creationId xmlns:a16="http://schemas.microsoft.com/office/drawing/2014/main" id="{2D38E410-2EAE-D18B-6300-AC7F0C759FB5}"/>
              </a:ext>
            </a:extLst>
          </p:cNvPr>
          <p:cNvPicPr>
            <a:picLocks noChangeAspect="1"/>
          </p:cNvPicPr>
          <p:nvPr/>
        </p:nvPicPr>
        <p:blipFill>
          <a:blip r:embed="rId16"/>
          <a:stretch>
            <a:fillRect/>
          </a:stretch>
        </p:blipFill>
        <p:spPr>
          <a:xfrm>
            <a:off x="10746291" y="1965003"/>
            <a:ext cx="861987" cy="816352"/>
          </a:xfrm>
          <a:prstGeom prst="rect">
            <a:avLst/>
          </a:prstGeom>
        </p:spPr>
      </p:pic>
      <p:pic>
        <p:nvPicPr>
          <p:cNvPr id="14" name="Picture 13">
            <a:extLst>
              <a:ext uri="{FF2B5EF4-FFF2-40B4-BE49-F238E27FC236}">
                <a16:creationId xmlns:a16="http://schemas.microsoft.com/office/drawing/2014/main" id="{57E96B1F-D3D7-0034-6CED-8B9D56F181E5}"/>
              </a:ext>
            </a:extLst>
          </p:cNvPr>
          <p:cNvPicPr>
            <a:picLocks noChangeAspect="1"/>
          </p:cNvPicPr>
          <p:nvPr/>
        </p:nvPicPr>
        <p:blipFill>
          <a:blip r:embed="rId17"/>
          <a:stretch>
            <a:fillRect/>
          </a:stretch>
        </p:blipFill>
        <p:spPr>
          <a:xfrm>
            <a:off x="4891548" y="2035770"/>
            <a:ext cx="768221" cy="859448"/>
          </a:xfrm>
          <a:prstGeom prst="rect">
            <a:avLst/>
          </a:prstGeom>
        </p:spPr>
      </p:pic>
    </p:spTree>
    <p:extLst>
      <p:ext uri="{BB962C8B-B14F-4D97-AF65-F5344CB8AC3E}">
        <p14:creationId xmlns:p14="http://schemas.microsoft.com/office/powerpoint/2010/main" val="39554368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2BE08-FFDC-758E-0A4C-08306FEA462B}"/>
              </a:ext>
            </a:extLst>
          </p:cNvPr>
          <p:cNvSpPr>
            <a:spLocks noGrp="1"/>
          </p:cNvSpPr>
          <p:nvPr>
            <p:ph type="ctrTitle"/>
          </p:nvPr>
        </p:nvSpPr>
        <p:spPr>
          <a:xfrm>
            <a:off x="1804877" y="112261"/>
            <a:ext cx="7652924" cy="624774"/>
          </a:xfrm>
        </p:spPr>
        <p:txBody>
          <a:bodyPr>
            <a:normAutofit/>
          </a:bodyPr>
          <a:lstStyle/>
          <a:p>
            <a:pPr algn="l"/>
            <a:r>
              <a:rPr lang="en-GB" sz="1800" b="1" i="0" u="none" strike="noStrike" baseline="0">
                <a:solidFill>
                  <a:srgbClr val="000000"/>
                </a:solidFill>
              </a:rPr>
              <a:t>               </a:t>
            </a:r>
            <a:r>
              <a:rPr lang="en-GB" sz="1800" b="1" i="0" u="none" strike="noStrike" baseline="0">
                <a:solidFill>
                  <a:srgbClr val="000000"/>
                </a:solidFill>
                <a:latin typeface="Aptos"/>
              </a:rPr>
              <a:t>Pharmacy Technician Level 3 </a:t>
            </a:r>
            <a:r>
              <a:rPr lang="en-GB" sz="1800">
                <a:solidFill>
                  <a:srgbClr val="000000"/>
                </a:solidFill>
                <a:latin typeface="Aptos"/>
              </a:rPr>
              <a:t>Apprenticeship</a:t>
            </a:r>
            <a:endParaRPr lang="en-GB" b="1">
              <a:latin typeface="Aptos"/>
            </a:endParaRPr>
          </a:p>
        </p:txBody>
      </p:sp>
      <p:graphicFrame>
        <p:nvGraphicFramePr>
          <p:cNvPr id="10" name="Table 9">
            <a:extLst>
              <a:ext uri="{FF2B5EF4-FFF2-40B4-BE49-F238E27FC236}">
                <a16:creationId xmlns:a16="http://schemas.microsoft.com/office/drawing/2014/main" id="{D9EE970F-BD29-1B21-5706-C1E720AF39E9}"/>
              </a:ext>
            </a:extLst>
          </p:cNvPr>
          <p:cNvGraphicFramePr>
            <a:graphicFrameLocks noGrp="1"/>
          </p:cNvGraphicFramePr>
          <p:nvPr>
            <p:extLst>
              <p:ext uri="{D42A27DB-BD31-4B8C-83A1-F6EECF244321}">
                <p14:modId xmlns:p14="http://schemas.microsoft.com/office/powerpoint/2010/main" val="1980482916"/>
              </p:ext>
            </p:extLst>
          </p:nvPr>
        </p:nvGraphicFramePr>
        <p:xfrm>
          <a:off x="63500" y="846666"/>
          <a:ext cx="12028463" cy="5959688"/>
        </p:xfrm>
        <a:graphic>
          <a:graphicData uri="http://schemas.openxmlformats.org/drawingml/2006/table">
            <a:tbl>
              <a:tblPr firstRow="1" bandRow="1">
                <a:tableStyleId>{5C22544A-7EE6-4342-B048-85BDC9FD1C3A}</a:tableStyleId>
              </a:tblPr>
              <a:tblGrid>
                <a:gridCol w="2664668">
                  <a:extLst>
                    <a:ext uri="{9D8B030D-6E8A-4147-A177-3AD203B41FA5}">
                      <a16:colId xmlns:a16="http://schemas.microsoft.com/office/drawing/2014/main" val="1640955851"/>
                    </a:ext>
                  </a:extLst>
                </a:gridCol>
                <a:gridCol w="9363795">
                  <a:extLst>
                    <a:ext uri="{9D8B030D-6E8A-4147-A177-3AD203B41FA5}">
                      <a16:colId xmlns:a16="http://schemas.microsoft.com/office/drawing/2014/main" val="4040026358"/>
                    </a:ext>
                  </a:extLst>
                </a:gridCol>
              </a:tblGrid>
              <a:tr h="1185333">
                <a:tc>
                  <a:txBody>
                    <a:bodyPr/>
                    <a:lstStyle/>
                    <a:p>
                      <a:r>
                        <a:rPr lang="en-GB" sz="1200">
                          <a:latin typeface="Aptos"/>
                        </a:rPr>
                        <a:t>The Role - </a:t>
                      </a:r>
                      <a:r>
                        <a:rPr lang="en-GB" sz="1200">
                          <a:solidFill>
                            <a:srgbClr val="FF0000"/>
                          </a:solidFill>
                          <a:latin typeface="Aptos"/>
                        </a:rPr>
                        <a:t> </a:t>
                      </a:r>
                      <a:r>
                        <a:rPr lang="en-GB" sz="1200">
                          <a:solidFill>
                            <a:srgbClr val="FF0000"/>
                          </a:solidFill>
                          <a:latin typeface="Aptos"/>
                          <a:hlinkClick r:id="rId3">
                            <a:extLst>
                              <a:ext uri="{A12FA001-AC4F-418D-AE19-62706E023703}">
                                <ahyp:hlinkClr xmlns:ahyp="http://schemas.microsoft.com/office/drawing/2018/hyperlinkcolor" val="tx"/>
                              </a:ext>
                            </a:extLst>
                          </a:hlinkClick>
                        </a:rPr>
                        <a:t>Pharmacy Technician </a:t>
                      </a:r>
                      <a:endParaRPr lang="en-GB" sz="1200">
                        <a:solidFill>
                          <a:srgbClr val="FF0000"/>
                        </a:solidFill>
                        <a:latin typeface="Aptos"/>
                      </a:endParaRPr>
                    </a:p>
                  </a:txBody>
                  <a:tcPr/>
                </a:tc>
                <a:tc>
                  <a:txBody>
                    <a:bodyPr/>
                    <a:lstStyle/>
                    <a:p>
                      <a:pPr fontAlgn="base"/>
                      <a:r>
                        <a:rPr lang="en-GB" sz="1200" b="0" i="0" kern="1200">
                          <a:solidFill>
                            <a:schemeClr val="lt1"/>
                          </a:solidFill>
                          <a:effectLst/>
                          <a:latin typeface="Aptos"/>
                          <a:ea typeface="+mn-ea"/>
                          <a:cs typeface="+mn-cs"/>
                        </a:rPr>
                        <a:t>P</a:t>
                      </a:r>
                      <a:r>
                        <a:rPr lang="en-GB" sz="1200" b="1" i="0" kern="1200">
                          <a:solidFill>
                            <a:schemeClr val="lt1"/>
                          </a:solidFill>
                          <a:effectLst/>
                          <a:latin typeface="Aptos"/>
                          <a:ea typeface="+mn-ea"/>
                          <a:cs typeface="+mn-cs"/>
                        </a:rPr>
                        <a:t>harmacy Technicians work in a wide range of settings, including (but not exclusively): registered pharmacies, community services, justice (the Prison Service), GP Practices, dispensing doctors’ practices, care homes and integrated care boards, hospitals, mental health, defence (HM Armed Services) and within the pharmaceutical industry</a:t>
                      </a:r>
                    </a:p>
                    <a:p>
                      <a:pPr fontAlgn="base"/>
                      <a:r>
                        <a:rPr lang="en-GB" sz="1200" b="1" i="0" kern="1200">
                          <a:solidFill>
                            <a:schemeClr val="lt1"/>
                          </a:solidFill>
                          <a:effectLst/>
                          <a:latin typeface="Aptos"/>
                          <a:ea typeface="+mn-ea"/>
                          <a:cs typeface="+mn-cs"/>
                        </a:rPr>
                        <a:t>Pharmacy technicians manage the supply of medicines and devices in a pharmacy and assist pharmacists with advisory services. The actual work setting will determine the specific areas of activity that the Pharmacy Technician undertakes. </a:t>
                      </a:r>
                      <a:endParaRPr lang="en-GB" sz="1200" b="1">
                        <a:latin typeface="Aptos"/>
                      </a:endParaRPr>
                    </a:p>
                  </a:txBody>
                  <a:tcPr/>
                </a:tc>
                <a:extLst>
                  <a:ext uri="{0D108BD9-81ED-4DB2-BD59-A6C34878D82A}">
                    <a16:rowId xmlns:a16="http://schemas.microsoft.com/office/drawing/2014/main" val="2119577750"/>
                  </a:ext>
                </a:extLst>
              </a:tr>
              <a:tr h="355590">
                <a:tc>
                  <a:txBody>
                    <a:bodyPr/>
                    <a:lstStyle/>
                    <a:p>
                      <a:r>
                        <a:rPr lang="en-GB" sz="1400" b="1">
                          <a:latin typeface="Aptos"/>
                        </a:rPr>
                        <a:t>Who is it for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a:solidFill>
                            <a:schemeClr val="dk1"/>
                          </a:solidFill>
                          <a:effectLst/>
                          <a:latin typeface="Aptos"/>
                          <a:ea typeface="+mn-ea"/>
                          <a:cs typeface="+mn-cs"/>
                        </a:rPr>
                        <a:t>Those who work in a pharmacy environment and want to progress their pharmacy career and register with the GPhC. </a:t>
                      </a:r>
                      <a:endParaRPr lang="en-GB" sz="1200">
                        <a:latin typeface="Aptos"/>
                      </a:endParaRPr>
                    </a:p>
                  </a:txBody>
                  <a:tcPr/>
                </a:tc>
                <a:extLst>
                  <a:ext uri="{0D108BD9-81ED-4DB2-BD59-A6C34878D82A}">
                    <a16:rowId xmlns:a16="http://schemas.microsoft.com/office/drawing/2014/main" val="2349274408"/>
                  </a:ext>
                </a:extLst>
              </a:tr>
              <a:tr h="587497">
                <a:tc>
                  <a:txBody>
                    <a:bodyPr/>
                    <a:lstStyle/>
                    <a:p>
                      <a:r>
                        <a:rPr lang="en-GB" sz="1400" b="1">
                          <a:latin typeface="Aptos"/>
                        </a:rPr>
                        <a:t>Duration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a:solidFill>
                            <a:schemeClr val="dk1"/>
                          </a:solidFill>
                          <a:latin typeface="Aptos"/>
                          <a:ea typeface="+mn-ea"/>
                          <a:cs typeface="+mn-cs"/>
                        </a:rPr>
                        <a:t>24 months </a:t>
                      </a:r>
                    </a:p>
                    <a:p>
                      <a:endParaRPr lang="en-GB" sz="1200">
                        <a:latin typeface="Aptos"/>
                      </a:endParaRPr>
                    </a:p>
                  </a:txBody>
                  <a:tcPr/>
                </a:tc>
                <a:extLst>
                  <a:ext uri="{0D108BD9-81ED-4DB2-BD59-A6C34878D82A}">
                    <a16:rowId xmlns:a16="http://schemas.microsoft.com/office/drawing/2014/main" val="3038289998"/>
                  </a:ext>
                </a:extLst>
              </a:tr>
              <a:tr h="803943">
                <a:tc>
                  <a:txBody>
                    <a:bodyPr/>
                    <a:lstStyle/>
                    <a:p>
                      <a:r>
                        <a:rPr lang="en-GB" sz="1400" b="1">
                          <a:latin typeface="Aptos"/>
                        </a:rPr>
                        <a:t>Funding</a:t>
                      </a:r>
                    </a:p>
                  </a:txBody>
                  <a:tcPr/>
                </a:tc>
                <a:tc>
                  <a:txBody>
                    <a:bodyPr/>
                    <a:lstStyle/>
                    <a:p>
                      <a:r>
                        <a:rPr lang="en-GB" sz="1200" b="0" i="0" u="none" strike="noStrike" kern="1200" baseline="0">
                          <a:solidFill>
                            <a:schemeClr val="dk1"/>
                          </a:solidFill>
                          <a:latin typeface="Aptos"/>
                          <a:ea typeface="+mn-ea"/>
                          <a:cs typeface="+mn-cs"/>
                        </a:rPr>
                        <a:t>Apprenticeship levy (via government co-funding 5% option or request levy gifting ) to pay fees.</a:t>
                      </a:r>
                    </a:p>
                    <a:p>
                      <a:r>
                        <a:rPr lang="en-GB" sz="1200" b="0" i="0" u="none" strike="noStrike" kern="1200" baseline="0">
                          <a:solidFill>
                            <a:schemeClr val="dk1"/>
                          </a:solidFill>
                          <a:latin typeface="Aptos"/>
                          <a:ea typeface="+mn-ea"/>
                          <a:cs typeface="+mn-cs"/>
                        </a:rPr>
                        <a:t>Employer pays salary.	</a:t>
                      </a:r>
                    </a:p>
                    <a:p>
                      <a:endParaRPr lang="en-GB" sz="1200">
                        <a:latin typeface="Aptos"/>
                      </a:endParaRPr>
                    </a:p>
                  </a:txBody>
                  <a:tcPr/>
                </a:tc>
                <a:extLst>
                  <a:ext uri="{0D108BD9-81ED-4DB2-BD59-A6C34878D82A}">
                    <a16:rowId xmlns:a16="http://schemas.microsoft.com/office/drawing/2014/main" val="3754566046"/>
                  </a:ext>
                </a:extLst>
              </a:tr>
              <a:tr h="355590">
                <a:tc>
                  <a:txBody>
                    <a:bodyPr/>
                    <a:lstStyle/>
                    <a:p>
                      <a:r>
                        <a:rPr lang="en-GB" sz="1400" b="1">
                          <a:latin typeface="Aptos"/>
                        </a:rPr>
                        <a:t>Find education provider </a:t>
                      </a:r>
                    </a:p>
                  </a:txBody>
                  <a:tcPr/>
                </a:tc>
                <a:tc>
                  <a:txBody>
                    <a:bodyPr/>
                    <a:lstStyle/>
                    <a:p>
                      <a:r>
                        <a:rPr lang="en-GB" sz="1200">
                          <a:latin typeface="Aptos"/>
                          <a:hlinkClick r:id="rId3"/>
                        </a:rPr>
                        <a:t>Accredited Training Providers</a:t>
                      </a:r>
                      <a:r>
                        <a:rPr lang="en-GB" sz="1200">
                          <a:latin typeface="Aptos"/>
                        </a:rPr>
                        <a:t> </a:t>
                      </a:r>
                    </a:p>
                  </a:txBody>
                  <a:tcPr/>
                </a:tc>
                <a:extLst>
                  <a:ext uri="{0D108BD9-81ED-4DB2-BD59-A6C34878D82A}">
                    <a16:rowId xmlns:a16="http://schemas.microsoft.com/office/drawing/2014/main" val="2210445232"/>
                  </a:ext>
                </a:extLst>
              </a:tr>
              <a:tr h="7111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u="none" strike="noStrike" kern="1200" baseline="0">
                          <a:solidFill>
                            <a:schemeClr val="dk1"/>
                          </a:solidFill>
                          <a:latin typeface="Aptos"/>
                          <a:ea typeface="+mn-ea"/>
                          <a:cs typeface="+mn-cs"/>
                        </a:rPr>
                        <a:t>Apprenticeship requirements	</a:t>
                      </a:r>
                    </a:p>
                    <a:p>
                      <a:endParaRPr lang="en-GB" sz="1400" b="1">
                        <a:latin typeface="Apto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a:solidFill>
                            <a:schemeClr val="dk1"/>
                          </a:solidFill>
                          <a:latin typeface="Aptos"/>
                          <a:ea typeface="+mn-ea"/>
                          <a:cs typeface="+mn-cs"/>
                        </a:rPr>
                        <a:t>20% 'off the job' protected learning, which includes attending college sessions	</a:t>
                      </a:r>
                    </a:p>
                    <a:p>
                      <a:endParaRPr lang="en-GB" sz="1200">
                        <a:latin typeface="Aptos"/>
                      </a:endParaRPr>
                    </a:p>
                  </a:txBody>
                  <a:tcPr/>
                </a:tc>
                <a:extLst>
                  <a:ext uri="{0D108BD9-81ED-4DB2-BD59-A6C34878D82A}">
                    <a16:rowId xmlns:a16="http://schemas.microsoft.com/office/drawing/2014/main" val="2887675852"/>
                  </a:ext>
                </a:extLst>
              </a:tr>
              <a:tr h="7111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u="none" strike="noStrike" kern="1200" baseline="0">
                          <a:solidFill>
                            <a:schemeClr val="dk1"/>
                          </a:solidFill>
                          <a:latin typeface="Aptos"/>
                          <a:ea typeface="+mn-ea"/>
                          <a:cs typeface="+mn-cs"/>
                        </a:rPr>
                        <a:t>Supervision &amp; assessment in practice	</a:t>
                      </a:r>
                    </a:p>
                    <a:p>
                      <a:endParaRPr lang="en-GB" sz="1400" b="1">
                        <a:latin typeface="Apto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a:solidFill>
                            <a:schemeClr val="dk1"/>
                          </a:solidFill>
                          <a:latin typeface="Aptos"/>
                          <a:ea typeface="+mn-ea"/>
                          <a:cs typeface="+mn-cs"/>
                        </a:rPr>
                        <a:t>Apprentices receive work-based pastoral support and learning opportunities from employer (pharmacist or pharmacy technician) and are assigned a college assessor. </a:t>
                      </a:r>
                      <a:endParaRPr lang="en-GB" sz="1200">
                        <a:latin typeface="Aptos"/>
                      </a:endParaRPr>
                    </a:p>
                  </a:txBody>
                  <a:tcPr/>
                </a:tc>
                <a:extLst>
                  <a:ext uri="{0D108BD9-81ED-4DB2-BD59-A6C34878D82A}">
                    <a16:rowId xmlns:a16="http://schemas.microsoft.com/office/drawing/2014/main" val="31340133"/>
                  </a:ext>
                </a:extLst>
              </a:tr>
              <a:tr h="510195">
                <a:tc>
                  <a:txBody>
                    <a:bodyPr/>
                    <a:lstStyle/>
                    <a:p>
                      <a:r>
                        <a:rPr lang="en-GB" sz="1400" b="1">
                          <a:latin typeface="Aptos"/>
                        </a:rPr>
                        <a:t>End Point Assessment (EPA)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Aptos"/>
                        </a:rPr>
                        <a:t>Professional Discussion based on a Portfolio of Evidence and observation with question-and-answer session</a:t>
                      </a:r>
                    </a:p>
                  </a:txBody>
                  <a:tcPr/>
                </a:tc>
                <a:extLst>
                  <a:ext uri="{0D108BD9-81ED-4DB2-BD59-A6C34878D82A}">
                    <a16:rowId xmlns:a16="http://schemas.microsoft.com/office/drawing/2014/main" val="188521098"/>
                  </a:ext>
                </a:extLst>
              </a:tr>
              <a:tr h="698500">
                <a:tc>
                  <a:txBody>
                    <a:bodyPr/>
                    <a:lstStyle/>
                    <a:p>
                      <a:r>
                        <a:rPr lang="en-GB" sz="1400" b="1">
                          <a:latin typeface="Aptos"/>
                        </a:rPr>
                        <a:t>Progression routes</a:t>
                      </a:r>
                    </a:p>
                  </a:txBody>
                  <a:tcPr/>
                </a:tc>
                <a:tc>
                  <a:txBody>
                    <a:bodyPr/>
                    <a:lstStyle/>
                    <a:p>
                      <a:r>
                        <a:rPr lang="en-GB" sz="1200" b="0" i="0" kern="1200">
                          <a:solidFill>
                            <a:schemeClr val="dk1"/>
                          </a:solidFill>
                          <a:effectLst/>
                          <a:latin typeface="Aptos"/>
                          <a:ea typeface="+mn-ea"/>
                          <a:cs typeface="+mn-cs"/>
                        </a:rPr>
                        <a:t>Upon successful completion of the programme </a:t>
                      </a:r>
                      <a:r>
                        <a:rPr lang="en-GB" sz="1200" b="0" i="0" kern="1200">
                          <a:solidFill>
                            <a:schemeClr val="dk1"/>
                          </a:solidFill>
                          <a:effectLst/>
                          <a:latin typeface="Aptos" panose="020B0004020202020204" pitchFamily="34" charset="0"/>
                          <a:ea typeface="+mn-ea"/>
                          <a:cs typeface="+mn-cs"/>
                        </a:rPr>
                        <a:t>P</a:t>
                      </a:r>
                      <a:r>
                        <a:rPr lang="en-GB" sz="1200">
                          <a:effectLst/>
                          <a:latin typeface="Aptos" panose="020B0004020202020204" pitchFamily="34" charset="0"/>
                        </a:rPr>
                        <a:t>re-Registration Trainee Pharmacy Technician (PTPT) apprentices will be registered Pharmacy Technicians, equipped to work in various pharmacy settings.</a:t>
                      </a:r>
                      <a:endParaRPr lang="en-GB" sz="1200">
                        <a:latin typeface="Aptos" panose="020B0004020202020204" pitchFamily="34" charset="0"/>
                      </a:endParaRPr>
                    </a:p>
                  </a:txBody>
                  <a:tcPr/>
                </a:tc>
                <a:extLst>
                  <a:ext uri="{0D108BD9-81ED-4DB2-BD59-A6C34878D82A}">
                    <a16:rowId xmlns:a16="http://schemas.microsoft.com/office/drawing/2014/main" val="1184791600"/>
                  </a:ext>
                </a:extLst>
              </a:tr>
            </a:tbl>
          </a:graphicData>
        </a:graphic>
      </p:graphicFrame>
      <p:pic>
        <p:nvPicPr>
          <p:cNvPr id="1026" name="Picture 2" descr="A logo with colorful people&#10;&#10;Description automatically generated">
            <a:extLst>
              <a:ext uri="{FF2B5EF4-FFF2-40B4-BE49-F238E27FC236}">
                <a16:creationId xmlns:a16="http://schemas.microsoft.com/office/drawing/2014/main" id="{C5F56B7C-1C73-3C1B-A7C7-912902719DB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131" y="106325"/>
            <a:ext cx="1275906" cy="63795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 name="Picture 3" descr="A black text on a white background&#10;&#10;AI-generated content may be incorrect.">
            <a:extLst>
              <a:ext uri="{FF2B5EF4-FFF2-40B4-BE49-F238E27FC236}">
                <a16:creationId xmlns:a16="http://schemas.microsoft.com/office/drawing/2014/main" id="{9088DF35-5D24-F26B-9CD6-7E7B029918C6}"/>
              </a:ext>
            </a:extLst>
          </p:cNvPr>
          <p:cNvPicPr>
            <a:picLocks noChangeAspect="1"/>
          </p:cNvPicPr>
          <p:nvPr/>
        </p:nvPicPr>
        <p:blipFill>
          <a:blip r:embed="rId5"/>
          <a:stretch>
            <a:fillRect/>
          </a:stretch>
        </p:blipFill>
        <p:spPr>
          <a:xfrm>
            <a:off x="10165970" y="-5367"/>
            <a:ext cx="2020057" cy="760641"/>
          </a:xfrm>
          <a:prstGeom prst="rect">
            <a:avLst/>
          </a:prstGeom>
          <a:ln>
            <a:noFill/>
          </a:ln>
        </p:spPr>
      </p:pic>
    </p:spTree>
    <p:extLst>
      <p:ext uri="{BB962C8B-B14F-4D97-AF65-F5344CB8AC3E}">
        <p14:creationId xmlns:p14="http://schemas.microsoft.com/office/powerpoint/2010/main" val="30137219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56889" y="1953513"/>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3" name="object 3"/>
          <p:cNvSpPr/>
          <p:nvPr/>
        </p:nvSpPr>
        <p:spPr>
          <a:xfrm>
            <a:off x="2591561" y="2424547"/>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4" name="object 4"/>
          <p:cNvSpPr txBox="1"/>
          <p:nvPr/>
        </p:nvSpPr>
        <p:spPr>
          <a:xfrm>
            <a:off x="5502909" y="1953513"/>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 name="object 5"/>
          <p:cNvSpPr txBox="1"/>
          <p:nvPr/>
        </p:nvSpPr>
        <p:spPr>
          <a:xfrm>
            <a:off x="7599943" y="1931198"/>
            <a:ext cx="2120900" cy="444352"/>
          </a:xfrm>
          <a:prstGeom prst="rect">
            <a:avLst/>
          </a:prstGeom>
        </p:spPr>
        <p:txBody>
          <a:bodyPr vert="horz" wrap="square" lIns="0" tIns="13335" rIns="0" bIns="0" rtlCol="0">
            <a:spAutoFit/>
          </a:bodyPr>
          <a:lstStyle/>
          <a:p>
            <a:pPr marL="12700" marR="5080" indent="-1270" algn="ctr">
              <a:lnSpc>
                <a:spcPct val="100000"/>
              </a:lnSpc>
              <a:spcBef>
                <a:spcPts val="105"/>
              </a:spcBef>
            </a:pPr>
            <a:r>
              <a:rPr lang="en-GB" sz="1400" spc="-10">
                <a:solidFill>
                  <a:srgbClr val="202C3A"/>
                </a:solidFill>
                <a:latin typeface="Arial Black"/>
                <a:cs typeface="Arial Black"/>
              </a:rPr>
              <a:t>S</a:t>
            </a:r>
            <a:r>
              <a:rPr sz="1400" spc="-10" err="1">
                <a:solidFill>
                  <a:srgbClr val="202C3A"/>
                </a:solidFill>
                <a:latin typeface="Arial Black"/>
                <a:cs typeface="Arial Black"/>
              </a:rPr>
              <a:t>upervision</a:t>
            </a:r>
            <a:r>
              <a:rPr sz="1400" spc="-10">
                <a:solidFill>
                  <a:srgbClr val="202C3A"/>
                </a:solidFill>
                <a:latin typeface="Arial Black"/>
                <a:cs typeface="Arial Black"/>
              </a:rPr>
              <a:t> requirements</a:t>
            </a:r>
            <a:endParaRPr sz="1400">
              <a:latin typeface="Arial Black"/>
              <a:cs typeface="Arial Black"/>
            </a:endParaRPr>
          </a:p>
        </p:txBody>
      </p:sp>
      <p:sp>
        <p:nvSpPr>
          <p:cNvPr id="6" name="object 6"/>
          <p:cNvSpPr txBox="1"/>
          <p:nvPr/>
        </p:nvSpPr>
        <p:spPr>
          <a:xfrm>
            <a:off x="10100818" y="1953513"/>
            <a:ext cx="1523365" cy="453390"/>
          </a:xfrm>
          <a:prstGeom prst="rect">
            <a:avLst/>
          </a:prstGeom>
        </p:spPr>
        <p:txBody>
          <a:bodyPr vert="horz" wrap="square" lIns="0" tIns="13335" rIns="0" bIns="0" rtlCol="0">
            <a:spAutoFit/>
          </a:bodyPr>
          <a:lstStyle/>
          <a:p>
            <a:pPr marL="96520">
              <a:lnSpc>
                <a:spcPct val="100000"/>
              </a:lnSpc>
              <a:spcBef>
                <a:spcPts val="105"/>
              </a:spcBef>
            </a:pPr>
            <a:r>
              <a:rPr sz="1400">
                <a:solidFill>
                  <a:srgbClr val="202C3A"/>
                </a:solidFill>
                <a:latin typeface="Arial Black"/>
                <a:cs typeface="Arial Black"/>
              </a:rPr>
              <a:t>Key</a:t>
            </a:r>
            <a:r>
              <a:rPr sz="1400" spc="-45">
                <a:solidFill>
                  <a:srgbClr val="202C3A"/>
                </a:solidFill>
                <a:latin typeface="Arial Black"/>
                <a:cs typeface="Arial Black"/>
              </a:rPr>
              <a:t> </a:t>
            </a:r>
            <a:r>
              <a:rPr sz="1400">
                <a:solidFill>
                  <a:srgbClr val="202C3A"/>
                </a:solidFill>
                <a:latin typeface="Arial Black"/>
                <a:cs typeface="Arial Black"/>
              </a:rPr>
              <a:t>roles</a:t>
            </a:r>
            <a:r>
              <a:rPr sz="1400" spc="-40">
                <a:solidFill>
                  <a:srgbClr val="202C3A"/>
                </a:solidFill>
                <a:latin typeface="Arial Black"/>
                <a:cs typeface="Arial Black"/>
              </a:rPr>
              <a:t> </a:t>
            </a:r>
            <a:r>
              <a:rPr sz="1400" spc="-25">
                <a:solidFill>
                  <a:srgbClr val="202C3A"/>
                </a:solidFill>
                <a:latin typeface="Arial Black"/>
                <a:cs typeface="Arial Black"/>
              </a:rPr>
              <a:t>and</a:t>
            </a:r>
            <a:endParaRPr sz="1400">
              <a:latin typeface="Arial Black"/>
              <a:cs typeface="Arial Black"/>
            </a:endParaRPr>
          </a:p>
          <a:p>
            <a:pPr marL="12700">
              <a:lnSpc>
                <a:spcPct val="100000"/>
              </a:lnSpc>
            </a:pPr>
            <a:r>
              <a:rPr sz="1400" spc="-10">
                <a:solidFill>
                  <a:srgbClr val="202C3A"/>
                </a:solidFill>
                <a:latin typeface="Arial Black"/>
                <a:cs typeface="Arial Black"/>
              </a:rPr>
              <a:t>responsibilities</a:t>
            </a:r>
            <a:endParaRPr sz="1400">
              <a:latin typeface="Arial Black"/>
              <a:cs typeface="Arial Black"/>
            </a:endParaRPr>
          </a:p>
        </p:txBody>
      </p:sp>
      <p:pic>
        <p:nvPicPr>
          <p:cNvPr id="8" name="object 8"/>
          <p:cNvPicPr/>
          <p:nvPr/>
        </p:nvPicPr>
        <p:blipFill>
          <a:blip r:embed="rId3" cstate="print"/>
          <a:stretch>
            <a:fillRect/>
          </a:stretch>
        </p:blipFill>
        <p:spPr>
          <a:xfrm>
            <a:off x="5789676" y="1147572"/>
            <a:ext cx="722376" cy="720851"/>
          </a:xfrm>
          <a:prstGeom prst="rect">
            <a:avLst/>
          </a:prstGeom>
        </p:spPr>
      </p:pic>
      <p:pic>
        <p:nvPicPr>
          <p:cNvPr id="9" name="object 9"/>
          <p:cNvPicPr/>
          <p:nvPr/>
        </p:nvPicPr>
        <p:blipFill>
          <a:blip r:embed="rId4" cstate="print"/>
          <a:stretch>
            <a:fillRect/>
          </a:stretch>
        </p:blipFill>
        <p:spPr>
          <a:xfrm>
            <a:off x="3433571" y="1211580"/>
            <a:ext cx="720851" cy="719327"/>
          </a:xfrm>
          <a:prstGeom prst="rect">
            <a:avLst/>
          </a:prstGeom>
        </p:spPr>
      </p:pic>
      <p:pic>
        <p:nvPicPr>
          <p:cNvPr id="10" name="object 10"/>
          <p:cNvPicPr/>
          <p:nvPr/>
        </p:nvPicPr>
        <p:blipFill>
          <a:blip r:embed="rId5" cstate="print"/>
          <a:stretch>
            <a:fillRect/>
          </a:stretch>
        </p:blipFill>
        <p:spPr>
          <a:xfrm>
            <a:off x="8125968" y="1147572"/>
            <a:ext cx="720851" cy="720851"/>
          </a:xfrm>
          <a:prstGeom prst="rect">
            <a:avLst/>
          </a:prstGeom>
        </p:spPr>
      </p:pic>
      <p:grpSp>
        <p:nvGrpSpPr>
          <p:cNvPr id="11" name="object 11"/>
          <p:cNvGrpSpPr/>
          <p:nvPr/>
        </p:nvGrpSpPr>
        <p:grpSpPr>
          <a:xfrm>
            <a:off x="10631499" y="1176624"/>
            <a:ext cx="461009" cy="621030"/>
            <a:chOff x="10631499" y="1176624"/>
            <a:chExt cx="461009" cy="621030"/>
          </a:xfrm>
        </p:grpSpPr>
        <p:pic>
          <p:nvPicPr>
            <p:cNvPr id="12" name="object 12"/>
            <p:cNvPicPr/>
            <p:nvPr/>
          </p:nvPicPr>
          <p:blipFill>
            <a:blip r:embed="rId6" cstate="print"/>
            <a:stretch>
              <a:fillRect/>
            </a:stretch>
          </p:blipFill>
          <p:spPr>
            <a:xfrm>
              <a:off x="10717711" y="1367170"/>
              <a:ext cx="115016" cy="94338"/>
            </a:xfrm>
            <a:prstGeom prst="rect">
              <a:avLst/>
            </a:prstGeom>
          </p:spPr>
        </p:pic>
        <p:sp>
          <p:nvSpPr>
            <p:cNvPr id="13" name="object 13"/>
            <p:cNvSpPr/>
            <p:nvPr/>
          </p:nvSpPr>
          <p:spPr>
            <a:xfrm>
              <a:off x="10631499" y="1254522"/>
              <a:ext cx="461009" cy="542925"/>
            </a:xfrm>
            <a:custGeom>
              <a:avLst/>
              <a:gdLst/>
              <a:ahLst/>
              <a:cxnLst/>
              <a:rect l="l" t="t" r="r" b="b"/>
              <a:pathLst>
                <a:path w="461009" h="542925">
                  <a:moveTo>
                    <a:pt x="417707" y="0"/>
                  </a:moveTo>
                  <a:lnTo>
                    <a:pt x="369805" y="0"/>
                  </a:lnTo>
                  <a:lnTo>
                    <a:pt x="369806" y="31163"/>
                  </a:lnTo>
                  <a:lnTo>
                    <a:pt x="424429" y="31163"/>
                  </a:lnTo>
                  <a:lnTo>
                    <a:pt x="429871" y="36637"/>
                  </a:lnTo>
                  <a:lnTo>
                    <a:pt x="429871" y="506075"/>
                  </a:lnTo>
                  <a:lnTo>
                    <a:pt x="424430" y="511547"/>
                  </a:lnTo>
                  <a:lnTo>
                    <a:pt x="36542" y="511547"/>
                  </a:lnTo>
                  <a:lnTo>
                    <a:pt x="31083" y="506075"/>
                  </a:lnTo>
                  <a:lnTo>
                    <a:pt x="31082" y="36636"/>
                  </a:lnTo>
                  <a:lnTo>
                    <a:pt x="36541" y="31163"/>
                  </a:lnTo>
                  <a:lnTo>
                    <a:pt x="91150" y="31163"/>
                  </a:lnTo>
                  <a:lnTo>
                    <a:pt x="91150" y="0"/>
                  </a:lnTo>
                  <a:lnTo>
                    <a:pt x="43263" y="0"/>
                  </a:lnTo>
                  <a:lnTo>
                    <a:pt x="3404" y="26516"/>
                  </a:lnTo>
                  <a:lnTo>
                    <a:pt x="0" y="43375"/>
                  </a:lnTo>
                  <a:lnTo>
                    <a:pt x="0" y="499336"/>
                  </a:lnTo>
                  <a:lnTo>
                    <a:pt x="26436" y="539294"/>
                  </a:lnTo>
                  <a:lnTo>
                    <a:pt x="417708" y="542706"/>
                  </a:lnTo>
                  <a:lnTo>
                    <a:pt x="434530" y="539294"/>
                  </a:lnTo>
                  <a:lnTo>
                    <a:pt x="448279" y="529993"/>
                  </a:lnTo>
                  <a:lnTo>
                    <a:pt x="457555" y="516206"/>
                  </a:lnTo>
                  <a:lnTo>
                    <a:pt x="460958" y="499337"/>
                  </a:lnTo>
                  <a:lnTo>
                    <a:pt x="460958" y="43375"/>
                  </a:lnTo>
                  <a:lnTo>
                    <a:pt x="457555" y="26517"/>
                  </a:lnTo>
                  <a:lnTo>
                    <a:pt x="448279" y="12726"/>
                  </a:lnTo>
                  <a:lnTo>
                    <a:pt x="434530" y="3417"/>
                  </a:lnTo>
                  <a:lnTo>
                    <a:pt x="417707" y="0"/>
                  </a:lnTo>
                  <a:close/>
                </a:path>
              </a:pathLst>
            </a:custGeom>
            <a:solidFill>
              <a:srgbClr val="BE0378"/>
            </a:solidFill>
          </p:spPr>
          <p:txBody>
            <a:bodyPr wrap="square" lIns="0" tIns="0" rIns="0" bIns="0" rtlCol="0"/>
            <a:lstStyle/>
            <a:p>
              <a:endParaRPr/>
            </a:p>
          </p:txBody>
        </p:sp>
        <p:pic>
          <p:nvPicPr>
            <p:cNvPr id="14" name="object 14"/>
            <p:cNvPicPr/>
            <p:nvPr/>
          </p:nvPicPr>
          <p:blipFill>
            <a:blip r:embed="rId7" cstate="print"/>
            <a:stretch>
              <a:fillRect/>
            </a:stretch>
          </p:blipFill>
          <p:spPr>
            <a:xfrm>
              <a:off x="10745454" y="1176624"/>
              <a:ext cx="232936" cy="136562"/>
            </a:xfrm>
            <a:prstGeom prst="rect">
              <a:avLst/>
            </a:prstGeom>
          </p:spPr>
        </p:pic>
        <p:sp>
          <p:nvSpPr>
            <p:cNvPr id="15" name="object 15"/>
            <p:cNvSpPr/>
            <p:nvPr/>
          </p:nvSpPr>
          <p:spPr>
            <a:xfrm>
              <a:off x="10852912" y="1409715"/>
              <a:ext cx="151765" cy="29209"/>
            </a:xfrm>
            <a:custGeom>
              <a:avLst/>
              <a:gdLst/>
              <a:ahLst/>
              <a:cxnLst/>
              <a:rect l="l" t="t" r="r" b="b"/>
              <a:pathLst>
                <a:path w="151765" h="29209">
                  <a:moveTo>
                    <a:pt x="145192" y="0"/>
                  </a:moveTo>
                  <a:lnTo>
                    <a:pt x="6477" y="0"/>
                  </a:lnTo>
                  <a:lnTo>
                    <a:pt x="0" y="6493"/>
                  </a:lnTo>
                  <a:lnTo>
                    <a:pt x="0" y="22442"/>
                  </a:lnTo>
                  <a:lnTo>
                    <a:pt x="6458" y="28935"/>
                  </a:lnTo>
                  <a:lnTo>
                    <a:pt x="137208" y="28935"/>
                  </a:lnTo>
                  <a:lnTo>
                    <a:pt x="145173" y="28935"/>
                  </a:lnTo>
                  <a:lnTo>
                    <a:pt x="151650" y="22442"/>
                  </a:lnTo>
                  <a:lnTo>
                    <a:pt x="151650" y="6493"/>
                  </a:lnTo>
                  <a:lnTo>
                    <a:pt x="145192" y="0"/>
                  </a:lnTo>
                  <a:close/>
                </a:path>
              </a:pathLst>
            </a:custGeom>
            <a:solidFill>
              <a:srgbClr val="BE0378"/>
            </a:solidFill>
          </p:spPr>
          <p:txBody>
            <a:bodyPr wrap="square" lIns="0" tIns="0" rIns="0" bIns="0" rtlCol="0"/>
            <a:lstStyle/>
            <a:p>
              <a:endParaRPr/>
            </a:p>
          </p:txBody>
        </p:sp>
        <p:pic>
          <p:nvPicPr>
            <p:cNvPr id="16" name="object 16"/>
            <p:cNvPicPr/>
            <p:nvPr/>
          </p:nvPicPr>
          <p:blipFill>
            <a:blip r:embed="rId8" cstate="print"/>
            <a:stretch>
              <a:fillRect/>
            </a:stretch>
          </p:blipFill>
          <p:spPr>
            <a:xfrm>
              <a:off x="10717711" y="1486971"/>
              <a:ext cx="115016" cy="94338"/>
            </a:xfrm>
            <a:prstGeom prst="rect">
              <a:avLst/>
            </a:prstGeom>
          </p:spPr>
        </p:pic>
        <p:sp>
          <p:nvSpPr>
            <p:cNvPr id="17" name="object 17"/>
            <p:cNvSpPr/>
            <p:nvPr/>
          </p:nvSpPr>
          <p:spPr>
            <a:xfrm>
              <a:off x="10852912" y="1529516"/>
              <a:ext cx="151765" cy="29209"/>
            </a:xfrm>
            <a:custGeom>
              <a:avLst/>
              <a:gdLst/>
              <a:ahLst/>
              <a:cxnLst/>
              <a:rect l="l" t="t" r="r" b="b"/>
              <a:pathLst>
                <a:path w="151765" h="29209">
                  <a:moveTo>
                    <a:pt x="145192" y="0"/>
                  </a:moveTo>
                  <a:lnTo>
                    <a:pt x="6477" y="0"/>
                  </a:lnTo>
                  <a:lnTo>
                    <a:pt x="0" y="6474"/>
                  </a:lnTo>
                  <a:lnTo>
                    <a:pt x="0" y="22442"/>
                  </a:lnTo>
                  <a:lnTo>
                    <a:pt x="6458" y="28935"/>
                  </a:lnTo>
                  <a:lnTo>
                    <a:pt x="137208" y="28935"/>
                  </a:lnTo>
                  <a:lnTo>
                    <a:pt x="145173" y="28935"/>
                  </a:lnTo>
                  <a:lnTo>
                    <a:pt x="151650" y="22442"/>
                  </a:lnTo>
                  <a:lnTo>
                    <a:pt x="151650" y="6474"/>
                  </a:lnTo>
                  <a:lnTo>
                    <a:pt x="145192" y="0"/>
                  </a:lnTo>
                  <a:close/>
                </a:path>
              </a:pathLst>
            </a:custGeom>
            <a:solidFill>
              <a:srgbClr val="BE0378"/>
            </a:solidFill>
          </p:spPr>
          <p:txBody>
            <a:bodyPr wrap="square" lIns="0" tIns="0" rIns="0" bIns="0" rtlCol="0"/>
            <a:lstStyle/>
            <a:p>
              <a:endParaRPr/>
            </a:p>
          </p:txBody>
        </p:sp>
        <p:pic>
          <p:nvPicPr>
            <p:cNvPr id="18" name="object 18"/>
            <p:cNvPicPr/>
            <p:nvPr/>
          </p:nvPicPr>
          <p:blipFill>
            <a:blip r:embed="rId9" cstate="print"/>
            <a:stretch>
              <a:fillRect/>
            </a:stretch>
          </p:blipFill>
          <p:spPr>
            <a:xfrm>
              <a:off x="10717711" y="1606754"/>
              <a:ext cx="115016" cy="94329"/>
            </a:xfrm>
            <a:prstGeom prst="rect">
              <a:avLst/>
            </a:prstGeom>
          </p:spPr>
        </p:pic>
        <p:sp>
          <p:nvSpPr>
            <p:cNvPr id="19" name="object 19"/>
            <p:cNvSpPr/>
            <p:nvPr/>
          </p:nvSpPr>
          <p:spPr>
            <a:xfrm>
              <a:off x="10852913" y="1649280"/>
              <a:ext cx="151765" cy="29209"/>
            </a:xfrm>
            <a:custGeom>
              <a:avLst/>
              <a:gdLst/>
              <a:ahLst/>
              <a:cxnLst/>
              <a:rect l="l" t="t" r="r" b="b"/>
              <a:pathLst>
                <a:path w="151765" h="29210">
                  <a:moveTo>
                    <a:pt x="145192" y="0"/>
                  </a:moveTo>
                  <a:lnTo>
                    <a:pt x="6477" y="0"/>
                  </a:lnTo>
                  <a:lnTo>
                    <a:pt x="0" y="6491"/>
                  </a:lnTo>
                  <a:lnTo>
                    <a:pt x="0" y="22454"/>
                  </a:lnTo>
                  <a:lnTo>
                    <a:pt x="6458" y="28943"/>
                  </a:lnTo>
                  <a:lnTo>
                    <a:pt x="137208" y="28943"/>
                  </a:lnTo>
                  <a:lnTo>
                    <a:pt x="145173" y="28943"/>
                  </a:lnTo>
                  <a:lnTo>
                    <a:pt x="151650" y="22454"/>
                  </a:lnTo>
                  <a:lnTo>
                    <a:pt x="151650" y="6491"/>
                  </a:lnTo>
                  <a:lnTo>
                    <a:pt x="145192" y="0"/>
                  </a:lnTo>
                  <a:close/>
                </a:path>
              </a:pathLst>
            </a:custGeom>
            <a:solidFill>
              <a:srgbClr val="BE0378"/>
            </a:solidFill>
          </p:spPr>
          <p:txBody>
            <a:bodyPr wrap="square" lIns="0" tIns="0" rIns="0" bIns="0" rtlCol="0"/>
            <a:lstStyle/>
            <a:p>
              <a:endParaRPr/>
            </a:p>
          </p:txBody>
        </p:sp>
      </p:grpSp>
      <p:sp>
        <p:nvSpPr>
          <p:cNvPr id="23" name="object 23"/>
          <p:cNvSpPr txBox="1"/>
          <p:nvPr/>
        </p:nvSpPr>
        <p:spPr>
          <a:xfrm>
            <a:off x="7294370" y="2429627"/>
            <a:ext cx="2205229" cy="3318857"/>
          </a:xfrm>
          <a:prstGeom prst="rect">
            <a:avLst/>
          </a:prstGeom>
        </p:spPr>
        <p:txBody>
          <a:bodyPr vert="horz" wrap="square" lIns="0" tIns="12700" rIns="0" bIns="0" rtlCol="0" anchor="t">
            <a:spAutoFit/>
          </a:bodyPr>
          <a:lstStyle/>
          <a:p>
            <a:pPr algn="l"/>
            <a:r>
              <a:rPr lang="en-GB" sz="1000">
                <a:latin typeface="Arial"/>
                <a:cs typeface="Arial"/>
              </a:rPr>
              <a:t>Accredited courses must meet the GPhC’s standards but programmes vary in their content, the way they are structured, and how they are taught and assessed. The facilities available and amount of support and supervision may also differ from course to course. </a:t>
            </a:r>
          </a:p>
          <a:p>
            <a:pPr algn="l"/>
            <a:endParaRPr lang="en-GB" sz="1000"/>
          </a:p>
          <a:p>
            <a:pPr algn="l"/>
            <a:r>
              <a:rPr lang="en-GB" sz="1000"/>
              <a:t>Guide to Supervision in Primary care: </a:t>
            </a:r>
            <a:r>
              <a:rPr lang="en-GB" sz="1000">
                <a:hlinkClick r:id="rId10"/>
              </a:rPr>
              <a:t>A-guide-to-supervision-in-KSS-primary-care-V2.1-Oct-24.pdf</a:t>
            </a:r>
            <a:endParaRPr lang="en-GB" sz="1000" spc="-25">
              <a:solidFill>
                <a:srgbClr val="000000"/>
              </a:solidFill>
              <a:latin typeface="Arial"/>
              <a:cs typeface="Arial"/>
            </a:endParaRPr>
          </a:p>
          <a:p>
            <a:pPr algn="l"/>
            <a:endParaRPr lang="en-GB" sz="1000" spc="-25">
              <a:solidFill>
                <a:srgbClr val="000000"/>
              </a:solidFill>
              <a:latin typeface="Arial"/>
              <a:cs typeface="Arial"/>
            </a:endParaRPr>
          </a:p>
          <a:p>
            <a:pPr algn="l"/>
            <a:r>
              <a:rPr lang="en-GB" sz="1000" spc="-25">
                <a:solidFill>
                  <a:srgbClr val="000000"/>
                </a:solidFill>
                <a:latin typeface="Arial"/>
                <a:cs typeface="Arial"/>
                <a:hlinkClick r:id="rId11"/>
              </a:rPr>
              <a:t>NHSE Supervision guidance for primary care network multidisciplinary teams</a:t>
            </a:r>
            <a:endParaRPr lang="en-GB" sz="1000" spc="-25">
              <a:solidFill>
                <a:srgbClr val="000000"/>
              </a:solidFill>
              <a:latin typeface="Arial"/>
              <a:cs typeface="Arial"/>
            </a:endParaRPr>
          </a:p>
          <a:p>
            <a:pPr algn="l"/>
            <a:endParaRPr lang="en-GB" sz="1000"/>
          </a:p>
          <a:p>
            <a:pPr marL="0" marR="0" lvl="0" indent="0" algn="l" defTabSz="914400" eaLnBrk="1" fontAlgn="auto" latinLnBrk="0" hangingPunct="1">
              <a:lnSpc>
                <a:spcPct val="100000"/>
              </a:lnSpc>
              <a:spcBef>
                <a:spcPts val="0"/>
              </a:spcBef>
              <a:spcAft>
                <a:spcPts val="0"/>
              </a:spcAft>
              <a:buClrTx/>
              <a:buSzTx/>
              <a:buFontTx/>
              <a:buNone/>
              <a:tabLst/>
              <a:defRPr/>
            </a:pPr>
            <a:endParaRPr lang="en-GB" sz="1000"/>
          </a:p>
          <a:p>
            <a:pPr algn="l"/>
            <a:endParaRPr lang="en-US" sz="1000"/>
          </a:p>
          <a:p>
            <a:pPr algn="l"/>
            <a:endParaRPr lang="en-US" sz="1100"/>
          </a:p>
          <a:p>
            <a:pPr algn="l"/>
            <a:endParaRPr lang="en-US" sz="1000"/>
          </a:p>
          <a:p>
            <a:pPr algn="l"/>
            <a:endParaRPr lang="en-US" sz="1000"/>
          </a:p>
          <a:p>
            <a:pPr marL="12700" marR="5080" indent="17780">
              <a:spcBef>
                <a:spcPts val="100"/>
              </a:spcBef>
            </a:pPr>
            <a:endParaRPr lang="en-US" sz="1200" spc="-25">
              <a:solidFill>
                <a:srgbClr val="1F2A2F"/>
              </a:solidFill>
              <a:latin typeface="Arial"/>
              <a:cs typeface="Arial"/>
            </a:endParaRPr>
          </a:p>
        </p:txBody>
      </p:sp>
      <p:sp>
        <p:nvSpPr>
          <p:cNvPr id="25" name="object 25"/>
          <p:cNvSpPr txBox="1">
            <a:spLocks noGrp="1"/>
          </p:cNvSpPr>
          <p:nvPr>
            <p:ph type="title"/>
          </p:nvPr>
        </p:nvSpPr>
        <p:spPr>
          <a:xfrm>
            <a:off x="2485389" y="257034"/>
            <a:ext cx="5991324" cy="782907"/>
          </a:xfrm>
          <a:prstGeom prst="rect">
            <a:avLst/>
          </a:prstGeom>
        </p:spPr>
        <p:txBody>
          <a:bodyPr vert="horz" wrap="square" lIns="0" tIns="43815" rIns="0" bIns="0" rtlCol="0" anchor="t">
            <a:spAutoFit/>
          </a:bodyPr>
          <a:lstStyle/>
          <a:p>
            <a:pPr marL="12700">
              <a:spcBef>
                <a:spcPts val="345"/>
              </a:spcBef>
            </a:pPr>
            <a:r>
              <a:rPr lang="en-GB" sz="2400" b="0">
                <a:solidFill>
                  <a:srgbClr val="BE0378"/>
                </a:solidFill>
                <a:latin typeface="Arial Black"/>
                <a:cs typeface="Arial Black"/>
              </a:rPr>
              <a:t>Undergraduate Pharmacy Student</a:t>
            </a:r>
            <a:br>
              <a:rPr lang="en-GB" sz="2400" b="0">
                <a:solidFill>
                  <a:srgbClr val="BE0378"/>
                </a:solidFill>
                <a:latin typeface="Arial Black"/>
                <a:cs typeface="Arial Black"/>
              </a:rPr>
            </a:br>
            <a:r>
              <a:rPr sz="2400">
                <a:solidFill>
                  <a:srgbClr val="202C3A"/>
                </a:solidFill>
              </a:rPr>
              <a:t>Find</a:t>
            </a:r>
            <a:r>
              <a:rPr sz="2400" spc="-35">
                <a:solidFill>
                  <a:srgbClr val="202C3A"/>
                </a:solidFill>
              </a:rPr>
              <a:t> </a:t>
            </a:r>
            <a:r>
              <a:rPr sz="2400">
                <a:solidFill>
                  <a:srgbClr val="202C3A"/>
                </a:solidFill>
              </a:rPr>
              <a:t>out</a:t>
            </a:r>
            <a:r>
              <a:rPr sz="2400" spc="-35">
                <a:solidFill>
                  <a:srgbClr val="202C3A"/>
                </a:solidFill>
              </a:rPr>
              <a:t> </a:t>
            </a:r>
            <a:r>
              <a:rPr sz="2400">
                <a:solidFill>
                  <a:srgbClr val="202C3A"/>
                </a:solidFill>
              </a:rPr>
              <a:t>more</a:t>
            </a:r>
            <a:r>
              <a:rPr sz="2400" spc="-35">
                <a:solidFill>
                  <a:srgbClr val="202C3A"/>
                </a:solidFill>
              </a:rPr>
              <a:t> </a:t>
            </a:r>
            <a:r>
              <a:rPr sz="2400">
                <a:solidFill>
                  <a:srgbClr val="202C3A"/>
                </a:solidFill>
              </a:rPr>
              <a:t>about</a:t>
            </a:r>
            <a:r>
              <a:rPr sz="2400" spc="-35">
                <a:solidFill>
                  <a:srgbClr val="202C3A"/>
                </a:solidFill>
              </a:rPr>
              <a:t> </a:t>
            </a:r>
            <a:r>
              <a:rPr lang="en-GB" sz="2400" spc="-35">
                <a:solidFill>
                  <a:srgbClr val="202C3A"/>
                </a:solidFill>
                <a:hlinkClick r:id="rId12"/>
              </a:rPr>
              <a:t>studying</a:t>
            </a:r>
            <a:r>
              <a:rPr sz="2400" spc="-20">
                <a:solidFill>
                  <a:srgbClr val="202C3A"/>
                </a:solidFill>
                <a:hlinkClick r:id="rId12"/>
              </a:rPr>
              <a:t> </a:t>
            </a:r>
            <a:r>
              <a:rPr sz="2400" u="sng">
                <a:solidFill>
                  <a:srgbClr val="0070C0"/>
                </a:solidFill>
                <a:uFill>
                  <a:solidFill>
                    <a:srgbClr val="1F5AA4"/>
                  </a:solidFill>
                </a:uFill>
                <a:hlinkClick r:id="rId12"/>
              </a:rPr>
              <a:t>Pharmacy</a:t>
            </a:r>
            <a:endParaRPr sz="2400">
              <a:solidFill>
                <a:srgbClr val="0070C0"/>
              </a:solidFill>
              <a:hlinkClick r:id="rId13">
                <a:extLst>
                  <a:ext uri="{A12FA001-AC4F-418D-AE19-62706E023703}">
                    <ahyp:hlinkClr xmlns:ahyp="http://schemas.microsoft.com/office/drawing/2018/hyperlinkcolor" val="tx"/>
                  </a:ext>
                </a:extLst>
              </a:hlinkClick>
            </a:endParaRPr>
          </a:p>
        </p:txBody>
      </p:sp>
      <p:sp>
        <p:nvSpPr>
          <p:cNvPr id="44" name="object 44"/>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pic>
        <p:nvPicPr>
          <p:cNvPr id="42" name="Picture 41" descr="A logo with colorful people&#10;&#10;Description automatically generated">
            <a:extLst>
              <a:ext uri="{FF2B5EF4-FFF2-40B4-BE49-F238E27FC236}">
                <a16:creationId xmlns:a16="http://schemas.microsoft.com/office/drawing/2014/main" id="{1729248C-37FC-D582-5B20-43B89716054D}"/>
              </a:ext>
            </a:extLst>
          </p:cNvPr>
          <p:cNvPicPr>
            <a:picLocks noChangeAspect="1"/>
          </p:cNvPicPr>
          <p:nvPr/>
        </p:nvPicPr>
        <p:blipFill>
          <a:blip r:embed="rId14"/>
          <a:stretch>
            <a:fillRect/>
          </a:stretch>
        </p:blipFill>
        <p:spPr>
          <a:xfrm>
            <a:off x="0" y="1588"/>
            <a:ext cx="2371271" cy="1216077"/>
          </a:xfrm>
          <a:prstGeom prst="rect">
            <a:avLst/>
          </a:prstGeom>
        </p:spPr>
      </p:pic>
      <p:sp>
        <p:nvSpPr>
          <p:cNvPr id="46" name="TextBox 45">
            <a:extLst>
              <a:ext uri="{FF2B5EF4-FFF2-40B4-BE49-F238E27FC236}">
                <a16:creationId xmlns:a16="http://schemas.microsoft.com/office/drawing/2014/main" id="{42C6362B-923D-CA8B-1ACE-F3DAEDC12B2E}"/>
              </a:ext>
            </a:extLst>
          </p:cNvPr>
          <p:cNvSpPr txBox="1"/>
          <p:nvPr/>
        </p:nvSpPr>
        <p:spPr>
          <a:xfrm>
            <a:off x="4975261" y="2375550"/>
            <a:ext cx="2319109"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a:effectLst/>
                <a:latin typeface="Arial" panose="020B0604020202020204" pitchFamily="34" charset="0"/>
                <a:cs typeface="Arial" panose="020B0604020202020204" pitchFamily="34" charset="0"/>
              </a:rPr>
              <a:t>After passing your </a:t>
            </a:r>
            <a:r>
              <a:rPr lang="en-GB" sz="1000" err="1">
                <a:effectLst/>
                <a:latin typeface="Arial" panose="020B0604020202020204" pitchFamily="34" charset="0"/>
                <a:cs typeface="Arial" panose="020B0604020202020204" pitchFamily="34" charset="0"/>
              </a:rPr>
              <a:t>MPharm</a:t>
            </a:r>
            <a:r>
              <a:rPr lang="en-GB" sz="1000">
                <a:effectLst/>
                <a:latin typeface="Arial" panose="020B0604020202020204" pitchFamily="34" charset="0"/>
                <a:cs typeface="Arial" panose="020B0604020202020204" pitchFamily="34" charset="0"/>
              </a:rPr>
              <a:t> degree, to </a:t>
            </a:r>
            <a:r>
              <a:rPr lang="en-GB" sz="1000">
                <a:effectLst/>
                <a:latin typeface="Arial" panose="020B0604020202020204" pitchFamily="34" charset="0"/>
                <a:cs typeface="Arial" panose="020B0604020202020204" pitchFamily="34" charset="0"/>
                <a:hlinkClick r:id="rId15" tooltip="http://www.pharmacyregulation.org/registration/registering-pharmacist"/>
              </a:rPr>
              <a:t>register with the GPhC</a:t>
            </a:r>
            <a:r>
              <a:rPr lang="en-GB" sz="1000">
                <a:effectLst/>
                <a:latin typeface="Arial" panose="020B0604020202020204" pitchFamily="34" charset="0"/>
                <a:cs typeface="Arial" panose="020B0604020202020204" pitchFamily="34" charset="0"/>
              </a:rPr>
              <a:t> and practice as a pharmacist, you must:</a:t>
            </a:r>
            <a:endParaRPr lang="en-GB" sz="1000">
              <a:latin typeface="Arial" panose="020B0604020202020204" pitchFamily="34" charset="0"/>
              <a:cs typeface="Arial" panose="020B0604020202020204" pitchFamily="34" charset="0"/>
            </a:endParaRPr>
          </a:p>
          <a:p>
            <a:r>
              <a:rPr lang="en-GB" sz="1000">
                <a:latin typeface="Arial" panose="020B0604020202020204" pitchFamily="34" charset="0"/>
                <a:cs typeface="Arial" panose="020B0604020202020204" pitchFamily="34" charset="0"/>
              </a:rPr>
              <a:t>Undertake  a 12-month </a:t>
            </a:r>
            <a:r>
              <a:rPr lang="en-GB" sz="1000">
                <a:latin typeface="Arial" panose="020B0604020202020204" pitchFamily="34" charset="0"/>
                <a:cs typeface="Arial" panose="020B0604020202020204" pitchFamily="34" charset="0"/>
                <a:hlinkClick r:id="rId16" tooltip="https://www.healthcareers.nhs.uk/glossary/#foundation_training"/>
              </a:rPr>
              <a:t>foundation training</a:t>
            </a:r>
            <a:r>
              <a:rPr lang="en-GB" sz="1000">
                <a:latin typeface="Arial" panose="020B0604020202020204" pitchFamily="34" charset="0"/>
                <a:cs typeface="Arial" panose="020B0604020202020204" pitchFamily="34" charset="0"/>
              </a:rPr>
              <a:t> programme in community pharmacy, hospital pharmacy, general practice or other settings, or a combination of these (sandwich degrees include this). </a:t>
            </a:r>
          </a:p>
          <a:p>
            <a:endParaRPr lang="en-GB" sz="1000">
              <a:latin typeface="Arial" panose="020B0604020202020204" pitchFamily="34" charset="0"/>
              <a:cs typeface="Arial" panose="020B0604020202020204" pitchFamily="34" charset="0"/>
            </a:endParaRPr>
          </a:p>
          <a:p>
            <a:r>
              <a:rPr lang="en-GB" sz="1000">
                <a:latin typeface="Arial" panose="020B0604020202020204" pitchFamily="34" charset="0"/>
                <a:cs typeface="Arial" panose="020B0604020202020204" pitchFamily="34" charset="0"/>
              </a:rPr>
              <a:t>In England, you apply for this programme through </a:t>
            </a:r>
            <a:r>
              <a:rPr lang="en-GB" sz="1000">
                <a:latin typeface="Arial" panose="020B0604020202020204" pitchFamily="34" charset="0"/>
                <a:cs typeface="Arial" panose="020B0604020202020204" pitchFamily="34" charset="0"/>
                <a:hlinkClick r:id="rId17" tooltip="https://www.oriel.nhs.uk/web/account/landingpage?changestaffgroupsetting=true"/>
              </a:rPr>
              <a:t>Oriel</a:t>
            </a:r>
            <a:r>
              <a:rPr lang="en-GB" sz="1000">
                <a:latin typeface="Arial" panose="020B0604020202020204" pitchFamily="34" charset="0"/>
                <a:cs typeface="Arial" panose="020B0604020202020204" pitchFamily="34" charset="0"/>
              </a:rPr>
              <a:t>.</a:t>
            </a:r>
          </a:p>
          <a:p>
            <a:endParaRPr lang="en-GB" sz="1000">
              <a:latin typeface="Arial" panose="020B0604020202020204" pitchFamily="34" charset="0"/>
              <a:cs typeface="Arial" panose="020B0604020202020204" pitchFamily="34" charset="0"/>
            </a:endParaRPr>
          </a:p>
          <a:p>
            <a:r>
              <a:rPr lang="en-GB" sz="1000">
                <a:latin typeface="Arial" panose="020B0604020202020204" pitchFamily="34" charset="0"/>
                <a:cs typeface="Arial" panose="020B0604020202020204" pitchFamily="34" charset="0"/>
              </a:rPr>
              <a:t>Pass the GPhC registration assessment.</a:t>
            </a:r>
          </a:p>
          <a:p>
            <a:pPr marL="171450" indent="-171450">
              <a:buFont typeface="Arial" panose="020B0604020202020204" pitchFamily="34" charset="0"/>
              <a:buChar char="•"/>
            </a:pPr>
            <a:endParaRPr lang="en-GB" sz="1000">
              <a:latin typeface="Arial" panose="020B0604020202020204" pitchFamily="34" charset="0"/>
              <a:cs typeface="Arial" panose="020B0604020202020204" pitchFamily="34" charset="0"/>
            </a:endParaRPr>
          </a:p>
          <a:p>
            <a:r>
              <a:rPr lang="en-GB" sz="1000">
                <a:latin typeface="Arial" panose="020B0604020202020204" pitchFamily="34" charset="0"/>
                <a:cs typeface="Arial" panose="020B0604020202020204" pitchFamily="34" charset="0"/>
              </a:rPr>
              <a:t>You can then apply for </a:t>
            </a:r>
            <a:r>
              <a:rPr lang="en-GB" sz="1000">
                <a:effectLst/>
                <a:latin typeface="Arial" panose="020B0604020202020204" pitchFamily="34" charset="0"/>
                <a:cs typeface="Arial" panose="020B0604020202020204" pitchFamily="34" charset="0"/>
              </a:rPr>
              <a:t>Job vacancies for qualified pharmacists advertised on the </a:t>
            </a:r>
            <a:r>
              <a:rPr lang="en-GB" sz="1000">
                <a:latin typeface="Arial" panose="020B0604020202020204" pitchFamily="34" charset="0"/>
                <a:cs typeface="Arial" panose="020B0604020202020204" pitchFamily="34" charset="0"/>
                <a:hlinkClick r:id="rId18" tooltip="http://www.jobs.nhs.uk/"/>
              </a:rPr>
              <a:t>NHS Jobs website</a:t>
            </a:r>
            <a:r>
              <a:rPr lang="en-GB" sz="1000">
                <a:effectLst/>
                <a:latin typeface="Arial" panose="020B0604020202020204" pitchFamily="34" charset="0"/>
                <a:cs typeface="Arial" panose="020B0604020202020204" pitchFamily="34" charset="0"/>
              </a:rPr>
              <a:t> and elsewhere.</a:t>
            </a:r>
            <a:endParaRPr lang="en-GB" sz="1000">
              <a:latin typeface="Arial" panose="020B0604020202020204" pitchFamily="34" charset="0"/>
              <a:cs typeface="Arial" panose="020B0604020202020204" pitchFamily="34" charset="0"/>
            </a:endParaRPr>
          </a:p>
          <a:p>
            <a:pPr algn="l"/>
            <a:endParaRPr lang="en-US" sz="1000">
              <a:solidFill>
                <a:srgbClr val="000000"/>
              </a:solidFill>
              <a:latin typeface="Arial"/>
              <a:ea typeface="Lato"/>
              <a:cs typeface="Arial"/>
            </a:endParaRPr>
          </a:p>
        </p:txBody>
      </p:sp>
      <p:sp>
        <p:nvSpPr>
          <p:cNvPr id="54" name="Rectangle 53">
            <a:extLst>
              <a:ext uri="{FF2B5EF4-FFF2-40B4-BE49-F238E27FC236}">
                <a16:creationId xmlns:a16="http://schemas.microsoft.com/office/drawing/2014/main" id="{155F9284-5006-7B13-F5DF-EF66D89C07EB}"/>
              </a:ext>
            </a:extLst>
          </p:cNvPr>
          <p:cNvSpPr/>
          <p:nvPr/>
        </p:nvSpPr>
        <p:spPr>
          <a:xfrm>
            <a:off x="57385" y="3202346"/>
            <a:ext cx="2256497" cy="364202"/>
          </a:xfrm>
          <a:prstGeom prst="rect">
            <a:avLst/>
          </a:prstGeom>
          <a:solidFill>
            <a:srgbClr val="D9D9D9"/>
          </a:solidFill>
          <a:ln>
            <a:solidFill>
              <a:srgbClr val="D9D9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BF0378"/>
                </a:solidFill>
                <a:latin typeface="Arial" panose="020B0604020202020204" pitchFamily="34" charset="0"/>
                <a:cs typeface="Arial" panose="020B0604020202020204" pitchFamily="34" charset="0"/>
              </a:rPr>
              <a:t>Foundation Trainee Pharmacist</a:t>
            </a:r>
          </a:p>
        </p:txBody>
      </p:sp>
      <p:sp>
        <p:nvSpPr>
          <p:cNvPr id="20" name="TextBox 19">
            <a:extLst>
              <a:ext uri="{FF2B5EF4-FFF2-40B4-BE49-F238E27FC236}">
                <a16:creationId xmlns:a16="http://schemas.microsoft.com/office/drawing/2014/main" id="{D684DCA4-ACFB-9D58-85B1-22D470CDA802}"/>
              </a:ext>
            </a:extLst>
          </p:cNvPr>
          <p:cNvSpPr txBox="1"/>
          <p:nvPr/>
        </p:nvSpPr>
        <p:spPr>
          <a:xfrm>
            <a:off x="2447237" y="2375550"/>
            <a:ext cx="2654220" cy="3662541"/>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Applying to become a pharmacist:</a:t>
            </a:r>
          </a:p>
          <a:p>
            <a:r>
              <a:rPr lang="en-GB" sz="1000" dirty="0">
                <a:latin typeface="Arial" panose="020B0604020202020204" pitchFamily="34" charset="0"/>
                <a:cs typeface="Arial" panose="020B0604020202020204" pitchFamily="34" charset="0"/>
              </a:rPr>
              <a:t>The first step to becoming a pharmacist is to take a Master’s degree (</a:t>
            </a:r>
            <a:r>
              <a:rPr lang="en-GB" sz="1000" dirty="0" err="1">
                <a:latin typeface="Arial" panose="020B0604020202020204" pitchFamily="34" charset="0"/>
                <a:cs typeface="Arial" panose="020B0604020202020204" pitchFamily="34" charset="0"/>
              </a:rPr>
              <a:t>MPharm</a:t>
            </a:r>
            <a:r>
              <a:rPr lang="en-GB" sz="1000" dirty="0">
                <a:latin typeface="Arial" panose="020B0604020202020204" pitchFamily="34" charset="0"/>
                <a:cs typeface="Arial" panose="020B0604020202020204" pitchFamily="34" charset="0"/>
              </a:rPr>
              <a:t>) course in pharmacy that is accredited by the </a:t>
            </a:r>
            <a:r>
              <a:rPr lang="en-GB" sz="1000" dirty="0">
                <a:latin typeface="Arial" panose="020B0604020202020204" pitchFamily="34" charset="0"/>
                <a:cs typeface="Arial" panose="020B0604020202020204" pitchFamily="34" charset="0"/>
                <a:hlinkClick r:id="rId19"/>
              </a:rPr>
              <a:t>General Pharmaceutical Council (GPhC)</a:t>
            </a:r>
            <a:r>
              <a:rPr lang="en-GB" sz="1000" dirty="0">
                <a:latin typeface="Arial" panose="020B0604020202020204" pitchFamily="34" charset="0"/>
                <a:cs typeface="Arial" panose="020B0604020202020204" pitchFamily="34" charset="0"/>
              </a:rPr>
              <a:t>.</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Accredited pharmacy degree courses last for four years although there are five-year sandwich courses which include a year in the workplace. The course combines learning theory with gaining practical skills.</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Undertake clinical placements in various settings as determined by  the HEI. Surrey Heartlands clinical placements support email: </a:t>
            </a:r>
            <a:r>
              <a:rPr lang="en-GB" sz="1000" dirty="0">
                <a:solidFill>
                  <a:srgbClr val="FF0000"/>
                </a:solidFill>
                <a:latin typeface="Arial" panose="020B0604020202020204" pitchFamily="34" charset="0"/>
                <a:cs typeface="Arial" panose="020B0604020202020204" pitchFamily="34" charset="0"/>
                <a:hlinkClick r:id="rId20"/>
              </a:rPr>
              <a:t>syheartlandsicb.primarycareplacements@nhs.net</a:t>
            </a:r>
            <a:endParaRPr lang="en-GB" sz="1000" dirty="0">
              <a:solidFill>
                <a:srgbClr val="FF0000"/>
              </a:solidFill>
              <a:latin typeface="Arial" panose="020B0604020202020204" pitchFamily="34" charset="0"/>
              <a:cs typeface="Arial" panose="020B0604020202020204" pitchFamily="34" charset="0"/>
            </a:endParaRPr>
          </a:p>
          <a:p>
            <a:endParaRPr lang="en-GB" sz="1000" dirty="0">
              <a:solidFill>
                <a:srgbClr val="FF0000"/>
              </a:solidFill>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You can search for GPhC-accredited courses using our </a:t>
            </a:r>
            <a:r>
              <a:rPr lang="en-GB" sz="1000" dirty="0">
                <a:latin typeface="Arial" panose="020B0604020202020204" pitchFamily="34" charset="0"/>
                <a:cs typeface="Arial" panose="020B0604020202020204" pitchFamily="34" charset="0"/>
                <a:hlinkClick r:id="rId21"/>
              </a:rPr>
              <a:t>course finder</a:t>
            </a:r>
            <a:r>
              <a:rPr lang="en-GB" sz="1000" dirty="0">
                <a:latin typeface="Arial" panose="020B0604020202020204" pitchFamily="34" charset="0"/>
                <a:cs typeface="Arial" panose="020B0604020202020204" pitchFamily="34" charset="0"/>
              </a:rPr>
              <a:t>.</a:t>
            </a:r>
          </a:p>
          <a:p>
            <a:endParaRPr lang="en-GB" sz="1200" dirty="0"/>
          </a:p>
        </p:txBody>
      </p:sp>
      <p:sp>
        <p:nvSpPr>
          <p:cNvPr id="28" name="TextBox 27">
            <a:extLst>
              <a:ext uri="{FF2B5EF4-FFF2-40B4-BE49-F238E27FC236}">
                <a16:creationId xmlns:a16="http://schemas.microsoft.com/office/drawing/2014/main" id="{E49324A0-83F5-6517-6E04-2930B3C443E2}"/>
              </a:ext>
            </a:extLst>
          </p:cNvPr>
          <p:cNvSpPr txBox="1"/>
          <p:nvPr/>
        </p:nvSpPr>
        <p:spPr>
          <a:xfrm>
            <a:off x="4991190" y="5600900"/>
            <a:ext cx="1805849" cy="246221"/>
          </a:xfrm>
          <a:prstGeom prst="rect">
            <a:avLst/>
          </a:prstGeom>
          <a:noFill/>
        </p:spPr>
        <p:txBody>
          <a:bodyPr wrap="square">
            <a:spAutoFit/>
          </a:bodyPr>
          <a:lstStyle/>
          <a:p>
            <a:pPr algn="l"/>
            <a:r>
              <a:rPr lang="en-US" sz="1000">
                <a:latin typeface="Arial" panose="020B0604020202020204" pitchFamily="34" charset="0"/>
                <a:cs typeface="Arial" panose="020B0604020202020204" pitchFamily="34" charset="0"/>
                <a:hlinkClick r:id="rId22"/>
              </a:rPr>
              <a:t>Careers in Pharmacy</a:t>
            </a:r>
            <a:endParaRPr lang="en-US" sz="1000">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2D115C08-ED49-1DEF-F053-7970C4394CEA}"/>
              </a:ext>
            </a:extLst>
          </p:cNvPr>
          <p:cNvSpPr txBox="1"/>
          <p:nvPr/>
        </p:nvSpPr>
        <p:spPr>
          <a:xfrm>
            <a:off x="9318668" y="2375550"/>
            <a:ext cx="2839702" cy="3939540"/>
          </a:xfrm>
          <a:prstGeom prst="rect">
            <a:avLst/>
          </a:prstGeom>
          <a:noFill/>
        </p:spPr>
        <p:txBody>
          <a:bodyPr wrap="square">
            <a:spAutoFit/>
          </a:bodyPr>
          <a:lstStyle/>
          <a:p>
            <a:pPr marL="171450" indent="-171450">
              <a:buFont typeface="Arial" panose="020B0604020202020204" pitchFamily="34" charset="0"/>
              <a:buChar char="•"/>
            </a:pPr>
            <a:r>
              <a:rPr lang="en-GB" sz="1000">
                <a:latin typeface="Arial" panose="020B0604020202020204" pitchFamily="34" charset="0"/>
                <a:cs typeface="Arial" panose="020B0604020202020204" pitchFamily="34" charset="0"/>
              </a:rPr>
              <a:t>Assisting with medication reviews, identifying potential drug interactions, and ensuring proper medication adherence, leading to im-proved patient outcomes.</a:t>
            </a:r>
          </a:p>
          <a:p>
            <a:pPr marL="171450" indent="-171450">
              <a:buFont typeface="Arial" panose="020B0604020202020204" pitchFamily="34" charset="0"/>
              <a:buChar char="•"/>
            </a:pPr>
            <a:r>
              <a:rPr lang="en-GB" sz="1000">
                <a:latin typeface="Arial" panose="020B0604020202020204" pitchFamily="34" charset="0"/>
                <a:cs typeface="Arial" panose="020B0604020202020204" pitchFamily="34" charset="0"/>
              </a:rPr>
              <a:t>Participate in and promote preventive care measures such as vaccination programmes, health screenings, and patient education, contributing to better long-term health outcomes.</a:t>
            </a:r>
          </a:p>
          <a:p>
            <a:pPr marL="171450" indent="-171450">
              <a:buFont typeface="Arial" panose="020B0604020202020204" pitchFamily="34" charset="0"/>
              <a:buChar char="•"/>
            </a:pPr>
            <a:r>
              <a:rPr lang="en-GB" sz="1000">
                <a:latin typeface="Arial" panose="020B0604020202020204" pitchFamily="34" charset="0"/>
                <a:cs typeface="Arial" panose="020B0604020202020204" pitchFamily="34" charset="0"/>
              </a:rPr>
              <a:t>Updating and documenting outcomes for example from </a:t>
            </a:r>
            <a:r>
              <a:rPr lang="en-GB" sz="1000" err="1">
                <a:latin typeface="Arial" panose="020B0604020202020204" pitchFamily="34" charset="0"/>
                <a:cs typeface="Arial" panose="020B0604020202020204" pitchFamily="34" charset="0"/>
              </a:rPr>
              <a:t>AccuRx</a:t>
            </a:r>
            <a:r>
              <a:rPr lang="en-GB" sz="1000">
                <a:latin typeface="Arial" panose="020B0604020202020204" pitchFamily="34" charset="0"/>
                <a:cs typeface="Arial" panose="020B0604020202020204" pitchFamily="34" charset="0"/>
              </a:rPr>
              <a:t> messages from patients.</a:t>
            </a:r>
          </a:p>
          <a:p>
            <a:pPr marL="171450" indent="-171450">
              <a:buFont typeface="Arial" panose="020B0604020202020204" pitchFamily="34" charset="0"/>
              <a:buChar char="•"/>
            </a:pPr>
            <a:r>
              <a:rPr lang="en-GB" sz="1000">
                <a:latin typeface="Arial" panose="020B0604020202020204" pitchFamily="34" charset="0"/>
                <a:cs typeface="Arial" panose="020B0604020202020204" pitchFamily="34" charset="0"/>
              </a:rPr>
              <a:t>Holistic assessments: Including vital signs, BMI measurements, BP measurements, peak flow assessments.</a:t>
            </a:r>
          </a:p>
          <a:p>
            <a:pPr marL="171450" indent="-171450">
              <a:buFont typeface="Arial" panose="020B0604020202020204" pitchFamily="34" charset="0"/>
              <a:buChar char="•"/>
            </a:pPr>
            <a:r>
              <a:rPr lang="en-GB" sz="1000">
                <a:latin typeface="Arial" panose="020B0604020202020204" pitchFamily="34" charset="0"/>
                <a:cs typeface="Arial" panose="020B0604020202020204" pitchFamily="34" charset="0"/>
              </a:rPr>
              <a:t>Can alleviate some of the workload from GPs, nurses, and other clinicians by assisting in routine tasks such as patient consultations, </a:t>
            </a:r>
          </a:p>
          <a:p>
            <a:r>
              <a:rPr lang="en-GB" sz="1000">
                <a:latin typeface="Arial" panose="020B0604020202020204" pitchFamily="34" charset="0"/>
                <a:cs typeface="Arial" panose="020B0604020202020204" pitchFamily="34" charset="0"/>
              </a:rPr>
              <a:t>     medication queries, and</a:t>
            </a:r>
          </a:p>
          <a:p>
            <a:r>
              <a:rPr lang="en-GB" sz="1000">
                <a:latin typeface="Arial" panose="020B0604020202020204" pitchFamily="34" charset="0"/>
                <a:cs typeface="Arial" panose="020B0604020202020204" pitchFamily="34" charset="0"/>
              </a:rPr>
              <a:t>      administrative duties.</a:t>
            </a:r>
          </a:p>
          <a:p>
            <a:pPr marL="171450" indent="-171450">
              <a:buFont typeface="Arial" panose="020B0604020202020204" pitchFamily="34" charset="0"/>
              <a:buChar char="•"/>
            </a:pPr>
            <a:r>
              <a:rPr lang="en-GB" sz="1000">
                <a:latin typeface="Arial" panose="020B0604020202020204" pitchFamily="34" charset="0"/>
                <a:cs typeface="Arial" panose="020B0604020202020204" pitchFamily="34" charset="0"/>
              </a:rPr>
              <a:t>Audits or health promotion projects</a:t>
            </a:r>
          </a:p>
          <a:p>
            <a:pPr marL="171450" indent="-171450">
              <a:buFont typeface="Arial" panose="020B0604020202020204" pitchFamily="34" charset="0"/>
              <a:buChar char="•"/>
            </a:pPr>
            <a:r>
              <a:rPr lang="en-GB" sz="1000">
                <a:latin typeface="Arial" panose="020B0604020202020204" pitchFamily="34" charset="0"/>
                <a:cs typeface="Arial" panose="020B0604020202020204" pitchFamily="34" charset="0"/>
              </a:rPr>
              <a:t>Supporting the surgeries with QOF, Prescribing Quality/Incentives Schemes</a:t>
            </a:r>
          </a:p>
          <a:p>
            <a:pPr marL="171450" indent="-171450">
              <a:buFont typeface="Arial" panose="020B0604020202020204" pitchFamily="34" charset="0"/>
              <a:buChar char="•"/>
            </a:pPr>
            <a:r>
              <a:rPr lang="en-GB" sz="1000">
                <a:latin typeface="Arial" panose="020B0604020202020204" pitchFamily="34" charset="0"/>
                <a:cs typeface="Arial" panose="020B0604020202020204" pitchFamily="34" charset="0"/>
              </a:rPr>
              <a:t>Chronic Disease Management.</a:t>
            </a:r>
          </a:p>
        </p:txBody>
      </p:sp>
      <p:sp>
        <p:nvSpPr>
          <p:cNvPr id="21" name="object 20">
            <a:extLst>
              <a:ext uri="{FF2B5EF4-FFF2-40B4-BE49-F238E27FC236}">
                <a16:creationId xmlns:a16="http://schemas.microsoft.com/office/drawing/2014/main" id="{8198580F-047B-B146-EF1F-9EFE418E6CD7}"/>
              </a:ext>
            </a:extLst>
          </p:cNvPr>
          <p:cNvSpPr txBox="1"/>
          <p:nvPr/>
        </p:nvSpPr>
        <p:spPr>
          <a:xfrm>
            <a:off x="9241325" y="141016"/>
            <a:ext cx="2823166" cy="559127"/>
          </a:xfrm>
          <a:prstGeom prst="rect">
            <a:avLst/>
          </a:prstGeom>
        </p:spPr>
        <p:txBody>
          <a:bodyPr vert="horz" wrap="square" lIns="0" tIns="12700" rIns="0" bIns="0" rtlCol="0">
            <a:spAutoFit/>
          </a:bodyPr>
          <a:lstStyle/>
          <a:p>
            <a:pPr marR="7620" algn="r">
              <a:lnSpc>
                <a:spcPts val="2150"/>
              </a:lnSpc>
              <a:spcBef>
                <a:spcPts val="100"/>
              </a:spcBef>
            </a:pPr>
            <a:r>
              <a:rPr lang="en-GB" sz="1800" b="1" spc="-10">
                <a:solidFill>
                  <a:srgbClr val="006FC0"/>
                </a:solidFill>
                <a:latin typeface="Arial"/>
                <a:cs typeface="Arial"/>
                <a:hlinkClick r:id="rId23" action="ppaction://hlinksldjump"/>
              </a:rPr>
              <a:t>Pharmacy Professionals </a:t>
            </a:r>
            <a:endParaRPr sz="1800">
              <a:latin typeface="Arial"/>
              <a:cs typeface="Arial"/>
              <a:hlinkClick r:id="rId23" action="ppaction://hlinksldjump"/>
            </a:endParaRPr>
          </a:p>
          <a:p>
            <a:pPr marR="5080" algn="r">
              <a:lnSpc>
                <a:spcPts val="2150"/>
              </a:lnSpc>
            </a:pPr>
            <a:r>
              <a:rPr sz="1800" b="1">
                <a:solidFill>
                  <a:srgbClr val="006FC0"/>
                </a:solidFill>
                <a:latin typeface="Arial"/>
                <a:cs typeface="Arial"/>
                <a:hlinkClick r:id="rId23" action="ppaction://hlinksldjump"/>
              </a:rPr>
              <a:t>Career</a:t>
            </a:r>
            <a:r>
              <a:rPr sz="1800" b="1" spc="-30">
                <a:solidFill>
                  <a:srgbClr val="006FC0"/>
                </a:solidFill>
                <a:latin typeface="Arial"/>
                <a:cs typeface="Arial"/>
                <a:hlinkClick r:id="rId23" action="ppaction://hlinksldjump"/>
              </a:rPr>
              <a:t> </a:t>
            </a:r>
            <a:r>
              <a:rPr sz="1800" b="1" spc="-10">
                <a:solidFill>
                  <a:srgbClr val="006FC0"/>
                </a:solidFill>
                <a:latin typeface="Arial"/>
                <a:cs typeface="Arial"/>
                <a:hlinkClick r:id="rId23" action="ppaction://hlinksldjump"/>
              </a:rPr>
              <a:t>Pathway</a:t>
            </a:r>
            <a:endParaRPr sz="1800">
              <a:latin typeface="Arial"/>
              <a:cs typeface="Arial"/>
            </a:endParaRPr>
          </a:p>
        </p:txBody>
      </p:sp>
      <p:sp>
        <p:nvSpPr>
          <p:cNvPr id="22" name="Call-out: Down Arrow 21">
            <a:extLst>
              <a:ext uri="{FF2B5EF4-FFF2-40B4-BE49-F238E27FC236}">
                <a16:creationId xmlns:a16="http://schemas.microsoft.com/office/drawing/2014/main" id="{C2034880-2797-5C22-EE46-16C5A8241221}"/>
              </a:ext>
            </a:extLst>
          </p:cNvPr>
          <p:cNvSpPr/>
          <p:nvPr/>
        </p:nvSpPr>
        <p:spPr>
          <a:xfrm>
            <a:off x="57385" y="2438325"/>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pic>
        <p:nvPicPr>
          <p:cNvPr id="24" name="Online Media 25" title="A career in pharmacy">
            <a:hlinkClick r:id="" action="ppaction://media"/>
            <a:extLst>
              <a:ext uri="{FF2B5EF4-FFF2-40B4-BE49-F238E27FC236}">
                <a16:creationId xmlns:a16="http://schemas.microsoft.com/office/drawing/2014/main" id="{C33C598A-92D6-C887-FEE1-B3FB12894A88}"/>
              </a:ext>
            </a:extLst>
          </p:cNvPr>
          <p:cNvPicPr>
            <a:picLocks noRot="1" noChangeAspect="1"/>
          </p:cNvPicPr>
          <p:nvPr>
            <a:videoFile r:link="rId1"/>
          </p:nvPr>
        </p:nvPicPr>
        <p:blipFill>
          <a:blip r:embed="rId24"/>
          <a:stretch>
            <a:fillRect/>
          </a:stretch>
        </p:blipFill>
        <p:spPr>
          <a:xfrm>
            <a:off x="57784" y="1065589"/>
            <a:ext cx="2256098" cy="1274698"/>
          </a:xfrm>
          <a:prstGeom prst="rect">
            <a:avLst/>
          </a:prstGeom>
        </p:spPr>
      </p:pic>
      <p:sp>
        <p:nvSpPr>
          <p:cNvPr id="27" name="TextBox 26">
            <a:extLst>
              <a:ext uri="{FF2B5EF4-FFF2-40B4-BE49-F238E27FC236}">
                <a16:creationId xmlns:a16="http://schemas.microsoft.com/office/drawing/2014/main" id="{86240304-6237-FD75-60E9-2DC99470D0ED}"/>
              </a:ext>
            </a:extLst>
          </p:cNvPr>
          <p:cNvSpPr txBox="1"/>
          <p:nvPr/>
        </p:nvSpPr>
        <p:spPr>
          <a:xfrm>
            <a:off x="33630" y="3496411"/>
            <a:ext cx="2434127" cy="584775"/>
          </a:xfrm>
          <a:prstGeom prst="rect">
            <a:avLst/>
          </a:prstGeom>
          <a:noFill/>
        </p:spPr>
        <p:txBody>
          <a:bodyPr wrap="square">
            <a:spAutoFit/>
          </a:bodyPr>
          <a:lstStyle/>
          <a:p>
            <a:pPr algn="l"/>
            <a:endParaRPr lang="en-GB" sz="1100" b="0" i="0" u="none" strike="noStrike" baseline="0">
              <a:solidFill>
                <a:srgbClr val="000000"/>
              </a:solidFill>
              <a:latin typeface="Calibri" panose="020F0502020204030204" pitchFamily="34" charset="0"/>
            </a:endParaRPr>
          </a:p>
          <a:p>
            <a:r>
              <a:rPr lang="en-GB" sz="1000" b="1" i="0" u="none" strike="noStrike" baseline="0">
                <a:solidFill>
                  <a:srgbClr val="4A307A"/>
                </a:solidFill>
                <a:latin typeface="Arial" panose="020B0604020202020204" pitchFamily="34" charset="0"/>
                <a:cs typeface="Arial" panose="020B0604020202020204" pitchFamily="34" charset="0"/>
                <a:hlinkClick r:id="rId25"/>
              </a:rPr>
              <a:t>GENERAL PRACTICE PHARMACIST P</a:t>
            </a:r>
            <a:r>
              <a:rPr lang="en-GB" sz="1000" b="1">
                <a:solidFill>
                  <a:srgbClr val="4A307A"/>
                </a:solidFill>
                <a:latin typeface="Arial" panose="020B0604020202020204" pitchFamily="34" charset="0"/>
                <a:cs typeface="Arial" panose="020B0604020202020204" pitchFamily="34" charset="0"/>
                <a:hlinkClick r:id="rId25"/>
              </a:rPr>
              <a:t>A</a:t>
            </a:r>
            <a:r>
              <a:rPr lang="en-GB" sz="1000" b="1" i="0" u="none" strike="noStrike" baseline="0">
                <a:solidFill>
                  <a:srgbClr val="4A307A"/>
                </a:solidFill>
                <a:latin typeface="Arial" panose="020B0604020202020204" pitchFamily="34" charset="0"/>
                <a:cs typeface="Arial" panose="020B0604020202020204" pitchFamily="34" charset="0"/>
                <a:hlinkClick r:id="rId25"/>
              </a:rPr>
              <a:t>THWAY </a:t>
            </a:r>
            <a:endParaRPr lang="en-GB" sz="100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4"/>
                                        </p:tgtEl>
                                      </p:cBhvr>
                                    </p:cmd>
                                  </p:childTnLst>
                                </p:cTn>
                              </p:par>
                            </p:childTnLst>
                          </p:cTn>
                        </p:par>
                      </p:childTnLst>
                    </p:cTn>
                  </p:par>
                </p:childTnLst>
              </p:cTn>
              <p:nextCondLst>
                <p:cond evt="onClick" delay="0">
                  <p:tgtEl>
                    <p:spTgt spid="24"/>
                  </p:tgtEl>
                </p:cond>
              </p:nextCondLst>
            </p:seq>
            <p:video>
              <p:cMediaNode vol="80000">
                <p:cTn id="12" fill="hold" display="0">
                  <p:stCondLst>
                    <p:cond delay="indefinite"/>
                  </p:stCondLst>
                </p:cTn>
                <p:tgtEl>
                  <p:spTgt spid="24"/>
                </p:tgtEl>
              </p:cMediaNode>
            </p:video>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C98C28D-740B-3124-062D-EDAE170E9804}"/>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CCF0F793-E86A-D455-7DB5-131808110991}"/>
              </a:ext>
            </a:extLst>
          </p:cNvPr>
          <p:cNvSpPr txBox="1"/>
          <p:nvPr/>
        </p:nvSpPr>
        <p:spPr>
          <a:xfrm>
            <a:off x="3056889" y="1953513"/>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3" name="object 3">
            <a:extLst>
              <a:ext uri="{FF2B5EF4-FFF2-40B4-BE49-F238E27FC236}">
                <a16:creationId xmlns:a16="http://schemas.microsoft.com/office/drawing/2014/main" id="{17041604-A8BE-BE0D-90DC-5FCAF40AC3EF}"/>
              </a:ext>
            </a:extLst>
          </p:cNvPr>
          <p:cNvSpPr/>
          <p:nvPr/>
        </p:nvSpPr>
        <p:spPr>
          <a:xfrm>
            <a:off x="2566104" y="2443020"/>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4" name="object 4">
            <a:extLst>
              <a:ext uri="{FF2B5EF4-FFF2-40B4-BE49-F238E27FC236}">
                <a16:creationId xmlns:a16="http://schemas.microsoft.com/office/drawing/2014/main" id="{1B4FA859-FD5F-F805-06ED-3579DCDFD933}"/>
              </a:ext>
            </a:extLst>
          </p:cNvPr>
          <p:cNvSpPr txBox="1"/>
          <p:nvPr/>
        </p:nvSpPr>
        <p:spPr>
          <a:xfrm>
            <a:off x="5502909" y="1953513"/>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 name="object 5">
            <a:extLst>
              <a:ext uri="{FF2B5EF4-FFF2-40B4-BE49-F238E27FC236}">
                <a16:creationId xmlns:a16="http://schemas.microsoft.com/office/drawing/2014/main" id="{B888BA15-CFAF-02AF-2D86-22EA5897FBD5}"/>
              </a:ext>
            </a:extLst>
          </p:cNvPr>
          <p:cNvSpPr txBox="1"/>
          <p:nvPr/>
        </p:nvSpPr>
        <p:spPr>
          <a:xfrm>
            <a:off x="7599943" y="1931198"/>
            <a:ext cx="2120900" cy="444352"/>
          </a:xfrm>
          <a:prstGeom prst="rect">
            <a:avLst/>
          </a:prstGeom>
        </p:spPr>
        <p:txBody>
          <a:bodyPr vert="horz" wrap="square" lIns="0" tIns="13335" rIns="0" bIns="0" rtlCol="0">
            <a:spAutoFit/>
          </a:bodyPr>
          <a:lstStyle/>
          <a:p>
            <a:pPr marL="12700" marR="5080" indent="-1270" algn="ctr">
              <a:lnSpc>
                <a:spcPct val="100000"/>
              </a:lnSpc>
              <a:spcBef>
                <a:spcPts val="105"/>
              </a:spcBef>
            </a:pPr>
            <a:r>
              <a:rPr lang="en-GB" sz="1400" spc="-10">
                <a:solidFill>
                  <a:srgbClr val="202C3A"/>
                </a:solidFill>
                <a:latin typeface="Arial Black"/>
                <a:cs typeface="Arial Black"/>
              </a:rPr>
              <a:t>S</a:t>
            </a:r>
            <a:r>
              <a:rPr sz="1400" spc="-10" err="1">
                <a:solidFill>
                  <a:srgbClr val="202C3A"/>
                </a:solidFill>
                <a:latin typeface="Arial Black"/>
                <a:cs typeface="Arial Black"/>
              </a:rPr>
              <a:t>upervision</a:t>
            </a:r>
            <a:r>
              <a:rPr sz="1400" spc="-10">
                <a:solidFill>
                  <a:srgbClr val="202C3A"/>
                </a:solidFill>
                <a:latin typeface="Arial Black"/>
                <a:cs typeface="Arial Black"/>
              </a:rPr>
              <a:t> requirements</a:t>
            </a:r>
            <a:endParaRPr sz="1400">
              <a:latin typeface="Arial Black"/>
              <a:cs typeface="Arial Black"/>
            </a:endParaRPr>
          </a:p>
        </p:txBody>
      </p:sp>
      <p:sp>
        <p:nvSpPr>
          <p:cNvPr id="6" name="object 6">
            <a:extLst>
              <a:ext uri="{FF2B5EF4-FFF2-40B4-BE49-F238E27FC236}">
                <a16:creationId xmlns:a16="http://schemas.microsoft.com/office/drawing/2014/main" id="{8FD0C733-FCB4-7248-DFA4-14D633D09C46}"/>
              </a:ext>
            </a:extLst>
          </p:cNvPr>
          <p:cNvSpPr txBox="1"/>
          <p:nvPr/>
        </p:nvSpPr>
        <p:spPr>
          <a:xfrm>
            <a:off x="10100818" y="1953513"/>
            <a:ext cx="1523365" cy="453390"/>
          </a:xfrm>
          <a:prstGeom prst="rect">
            <a:avLst/>
          </a:prstGeom>
        </p:spPr>
        <p:txBody>
          <a:bodyPr vert="horz" wrap="square" lIns="0" tIns="13335" rIns="0" bIns="0" rtlCol="0">
            <a:spAutoFit/>
          </a:bodyPr>
          <a:lstStyle/>
          <a:p>
            <a:pPr marL="96520">
              <a:lnSpc>
                <a:spcPct val="100000"/>
              </a:lnSpc>
              <a:spcBef>
                <a:spcPts val="105"/>
              </a:spcBef>
            </a:pPr>
            <a:r>
              <a:rPr sz="1400">
                <a:solidFill>
                  <a:srgbClr val="202C3A"/>
                </a:solidFill>
                <a:latin typeface="Arial Black"/>
                <a:cs typeface="Arial Black"/>
              </a:rPr>
              <a:t>Key</a:t>
            </a:r>
            <a:r>
              <a:rPr sz="1400" spc="-45">
                <a:solidFill>
                  <a:srgbClr val="202C3A"/>
                </a:solidFill>
                <a:latin typeface="Arial Black"/>
                <a:cs typeface="Arial Black"/>
              </a:rPr>
              <a:t> </a:t>
            </a:r>
            <a:r>
              <a:rPr sz="1400">
                <a:solidFill>
                  <a:srgbClr val="202C3A"/>
                </a:solidFill>
                <a:latin typeface="Arial Black"/>
                <a:cs typeface="Arial Black"/>
              </a:rPr>
              <a:t>roles</a:t>
            </a:r>
            <a:r>
              <a:rPr sz="1400" spc="-40">
                <a:solidFill>
                  <a:srgbClr val="202C3A"/>
                </a:solidFill>
                <a:latin typeface="Arial Black"/>
                <a:cs typeface="Arial Black"/>
              </a:rPr>
              <a:t> </a:t>
            </a:r>
            <a:r>
              <a:rPr sz="1400" spc="-25">
                <a:solidFill>
                  <a:srgbClr val="202C3A"/>
                </a:solidFill>
                <a:latin typeface="Arial Black"/>
                <a:cs typeface="Arial Black"/>
              </a:rPr>
              <a:t>and</a:t>
            </a:r>
            <a:endParaRPr sz="1400">
              <a:latin typeface="Arial Black"/>
              <a:cs typeface="Arial Black"/>
            </a:endParaRPr>
          </a:p>
          <a:p>
            <a:pPr marL="12700">
              <a:lnSpc>
                <a:spcPct val="100000"/>
              </a:lnSpc>
            </a:pPr>
            <a:r>
              <a:rPr sz="1400" spc="-10">
                <a:solidFill>
                  <a:srgbClr val="202C3A"/>
                </a:solidFill>
                <a:latin typeface="Arial Black"/>
                <a:cs typeface="Arial Black"/>
              </a:rPr>
              <a:t>responsibilities</a:t>
            </a:r>
            <a:endParaRPr sz="1400">
              <a:latin typeface="Arial Black"/>
              <a:cs typeface="Arial Black"/>
            </a:endParaRPr>
          </a:p>
        </p:txBody>
      </p:sp>
      <p:pic>
        <p:nvPicPr>
          <p:cNvPr id="8" name="object 8">
            <a:extLst>
              <a:ext uri="{FF2B5EF4-FFF2-40B4-BE49-F238E27FC236}">
                <a16:creationId xmlns:a16="http://schemas.microsoft.com/office/drawing/2014/main" id="{E7585D56-6AC9-F175-6B26-F56F4FF3C7A0}"/>
              </a:ext>
            </a:extLst>
          </p:cNvPr>
          <p:cNvPicPr/>
          <p:nvPr/>
        </p:nvPicPr>
        <p:blipFill>
          <a:blip r:embed="rId4" cstate="print"/>
          <a:stretch>
            <a:fillRect/>
          </a:stretch>
        </p:blipFill>
        <p:spPr>
          <a:xfrm>
            <a:off x="5789676" y="1147572"/>
            <a:ext cx="722376" cy="720851"/>
          </a:xfrm>
          <a:prstGeom prst="rect">
            <a:avLst/>
          </a:prstGeom>
        </p:spPr>
      </p:pic>
      <p:pic>
        <p:nvPicPr>
          <p:cNvPr id="9" name="object 9">
            <a:extLst>
              <a:ext uri="{FF2B5EF4-FFF2-40B4-BE49-F238E27FC236}">
                <a16:creationId xmlns:a16="http://schemas.microsoft.com/office/drawing/2014/main" id="{2BB4E032-5F29-C943-1382-AA6F196D24E0}"/>
              </a:ext>
            </a:extLst>
          </p:cNvPr>
          <p:cNvPicPr/>
          <p:nvPr/>
        </p:nvPicPr>
        <p:blipFill>
          <a:blip r:embed="rId5" cstate="print"/>
          <a:stretch>
            <a:fillRect/>
          </a:stretch>
        </p:blipFill>
        <p:spPr>
          <a:xfrm>
            <a:off x="3433571" y="1211580"/>
            <a:ext cx="720851" cy="719327"/>
          </a:xfrm>
          <a:prstGeom prst="rect">
            <a:avLst/>
          </a:prstGeom>
        </p:spPr>
      </p:pic>
      <p:pic>
        <p:nvPicPr>
          <p:cNvPr id="10" name="object 10">
            <a:extLst>
              <a:ext uri="{FF2B5EF4-FFF2-40B4-BE49-F238E27FC236}">
                <a16:creationId xmlns:a16="http://schemas.microsoft.com/office/drawing/2014/main" id="{AE03FFB7-E40E-96B5-21E6-4960C0AB7781}"/>
              </a:ext>
            </a:extLst>
          </p:cNvPr>
          <p:cNvPicPr/>
          <p:nvPr/>
        </p:nvPicPr>
        <p:blipFill>
          <a:blip r:embed="rId6" cstate="print"/>
          <a:stretch>
            <a:fillRect/>
          </a:stretch>
        </p:blipFill>
        <p:spPr>
          <a:xfrm>
            <a:off x="8125968" y="1147572"/>
            <a:ext cx="720851" cy="720851"/>
          </a:xfrm>
          <a:prstGeom prst="rect">
            <a:avLst/>
          </a:prstGeom>
        </p:spPr>
      </p:pic>
      <p:grpSp>
        <p:nvGrpSpPr>
          <p:cNvPr id="11" name="object 11">
            <a:extLst>
              <a:ext uri="{FF2B5EF4-FFF2-40B4-BE49-F238E27FC236}">
                <a16:creationId xmlns:a16="http://schemas.microsoft.com/office/drawing/2014/main" id="{1FF9DA4A-3A93-EC64-E8F5-DD1BB63F887E}"/>
              </a:ext>
            </a:extLst>
          </p:cNvPr>
          <p:cNvGrpSpPr/>
          <p:nvPr/>
        </p:nvGrpSpPr>
        <p:grpSpPr>
          <a:xfrm>
            <a:off x="10631499" y="1176624"/>
            <a:ext cx="461009" cy="621030"/>
            <a:chOff x="10631499" y="1176624"/>
            <a:chExt cx="461009" cy="621030"/>
          </a:xfrm>
        </p:grpSpPr>
        <p:pic>
          <p:nvPicPr>
            <p:cNvPr id="12" name="object 12">
              <a:extLst>
                <a:ext uri="{FF2B5EF4-FFF2-40B4-BE49-F238E27FC236}">
                  <a16:creationId xmlns:a16="http://schemas.microsoft.com/office/drawing/2014/main" id="{67E0EC12-4D41-75EE-7694-EBBA915DA731}"/>
                </a:ext>
              </a:extLst>
            </p:cNvPr>
            <p:cNvPicPr/>
            <p:nvPr/>
          </p:nvPicPr>
          <p:blipFill>
            <a:blip r:embed="rId7" cstate="print"/>
            <a:stretch>
              <a:fillRect/>
            </a:stretch>
          </p:blipFill>
          <p:spPr>
            <a:xfrm>
              <a:off x="10717711" y="1367170"/>
              <a:ext cx="115016" cy="94338"/>
            </a:xfrm>
            <a:prstGeom prst="rect">
              <a:avLst/>
            </a:prstGeom>
          </p:spPr>
        </p:pic>
        <p:sp>
          <p:nvSpPr>
            <p:cNvPr id="13" name="object 13">
              <a:extLst>
                <a:ext uri="{FF2B5EF4-FFF2-40B4-BE49-F238E27FC236}">
                  <a16:creationId xmlns:a16="http://schemas.microsoft.com/office/drawing/2014/main" id="{7A4B93E5-D21F-C6EC-24BB-5307872B0FAF}"/>
                </a:ext>
              </a:extLst>
            </p:cNvPr>
            <p:cNvSpPr/>
            <p:nvPr/>
          </p:nvSpPr>
          <p:spPr>
            <a:xfrm>
              <a:off x="10631499" y="1254522"/>
              <a:ext cx="461009" cy="542925"/>
            </a:xfrm>
            <a:custGeom>
              <a:avLst/>
              <a:gdLst/>
              <a:ahLst/>
              <a:cxnLst/>
              <a:rect l="l" t="t" r="r" b="b"/>
              <a:pathLst>
                <a:path w="461009" h="542925">
                  <a:moveTo>
                    <a:pt x="417707" y="0"/>
                  </a:moveTo>
                  <a:lnTo>
                    <a:pt x="369805" y="0"/>
                  </a:lnTo>
                  <a:lnTo>
                    <a:pt x="369806" y="31163"/>
                  </a:lnTo>
                  <a:lnTo>
                    <a:pt x="424429" y="31163"/>
                  </a:lnTo>
                  <a:lnTo>
                    <a:pt x="429871" y="36637"/>
                  </a:lnTo>
                  <a:lnTo>
                    <a:pt x="429871" y="506075"/>
                  </a:lnTo>
                  <a:lnTo>
                    <a:pt x="424430" y="511547"/>
                  </a:lnTo>
                  <a:lnTo>
                    <a:pt x="36542" y="511547"/>
                  </a:lnTo>
                  <a:lnTo>
                    <a:pt x="31083" y="506075"/>
                  </a:lnTo>
                  <a:lnTo>
                    <a:pt x="31082" y="36636"/>
                  </a:lnTo>
                  <a:lnTo>
                    <a:pt x="36541" y="31163"/>
                  </a:lnTo>
                  <a:lnTo>
                    <a:pt x="91150" y="31163"/>
                  </a:lnTo>
                  <a:lnTo>
                    <a:pt x="91150" y="0"/>
                  </a:lnTo>
                  <a:lnTo>
                    <a:pt x="43263" y="0"/>
                  </a:lnTo>
                  <a:lnTo>
                    <a:pt x="3404" y="26516"/>
                  </a:lnTo>
                  <a:lnTo>
                    <a:pt x="0" y="43375"/>
                  </a:lnTo>
                  <a:lnTo>
                    <a:pt x="0" y="499336"/>
                  </a:lnTo>
                  <a:lnTo>
                    <a:pt x="26436" y="539294"/>
                  </a:lnTo>
                  <a:lnTo>
                    <a:pt x="417708" y="542706"/>
                  </a:lnTo>
                  <a:lnTo>
                    <a:pt x="434530" y="539294"/>
                  </a:lnTo>
                  <a:lnTo>
                    <a:pt x="448279" y="529993"/>
                  </a:lnTo>
                  <a:lnTo>
                    <a:pt x="457555" y="516206"/>
                  </a:lnTo>
                  <a:lnTo>
                    <a:pt x="460958" y="499337"/>
                  </a:lnTo>
                  <a:lnTo>
                    <a:pt x="460958" y="43375"/>
                  </a:lnTo>
                  <a:lnTo>
                    <a:pt x="457555" y="26517"/>
                  </a:lnTo>
                  <a:lnTo>
                    <a:pt x="448279" y="12726"/>
                  </a:lnTo>
                  <a:lnTo>
                    <a:pt x="434530" y="3417"/>
                  </a:lnTo>
                  <a:lnTo>
                    <a:pt x="417707" y="0"/>
                  </a:lnTo>
                  <a:close/>
                </a:path>
              </a:pathLst>
            </a:custGeom>
            <a:solidFill>
              <a:srgbClr val="BE0378"/>
            </a:solidFill>
          </p:spPr>
          <p:txBody>
            <a:bodyPr wrap="square" lIns="0" tIns="0" rIns="0" bIns="0" rtlCol="0"/>
            <a:lstStyle/>
            <a:p>
              <a:endParaRPr/>
            </a:p>
          </p:txBody>
        </p:sp>
        <p:pic>
          <p:nvPicPr>
            <p:cNvPr id="14" name="object 14">
              <a:extLst>
                <a:ext uri="{FF2B5EF4-FFF2-40B4-BE49-F238E27FC236}">
                  <a16:creationId xmlns:a16="http://schemas.microsoft.com/office/drawing/2014/main" id="{5EDB9C62-259B-CD36-F086-FBF543FD8E21}"/>
                </a:ext>
              </a:extLst>
            </p:cNvPr>
            <p:cNvPicPr/>
            <p:nvPr/>
          </p:nvPicPr>
          <p:blipFill>
            <a:blip r:embed="rId8" cstate="print"/>
            <a:stretch>
              <a:fillRect/>
            </a:stretch>
          </p:blipFill>
          <p:spPr>
            <a:xfrm>
              <a:off x="10745454" y="1176624"/>
              <a:ext cx="232936" cy="136562"/>
            </a:xfrm>
            <a:prstGeom prst="rect">
              <a:avLst/>
            </a:prstGeom>
          </p:spPr>
        </p:pic>
        <p:sp>
          <p:nvSpPr>
            <p:cNvPr id="15" name="object 15">
              <a:extLst>
                <a:ext uri="{FF2B5EF4-FFF2-40B4-BE49-F238E27FC236}">
                  <a16:creationId xmlns:a16="http://schemas.microsoft.com/office/drawing/2014/main" id="{1C2580CF-6657-36EA-5744-5D5C58C676DA}"/>
                </a:ext>
              </a:extLst>
            </p:cNvPr>
            <p:cNvSpPr/>
            <p:nvPr/>
          </p:nvSpPr>
          <p:spPr>
            <a:xfrm>
              <a:off x="10852912" y="1409715"/>
              <a:ext cx="151765" cy="29209"/>
            </a:xfrm>
            <a:custGeom>
              <a:avLst/>
              <a:gdLst/>
              <a:ahLst/>
              <a:cxnLst/>
              <a:rect l="l" t="t" r="r" b="b"/>
              <a:pathLst>
                <a:path w="151765" h="29209">
                  <a:moveTo>
                    <a:pt x="145192" y="0"/>
                  </a:moveTo>
                  <a:lnTo>
                    <a:pt x="6477" y="0"/>
                  </a:lnTo>
                  <a:lnTo>
                    <a:pt x="0" y="6493"/>
                  </a:lnTo>
                  <a:lnTo>
                    <a:pt x="0" y="22442"/>
                  </a:lnTo>
                  <a:lnTo>
                    <a:pt x="6458" y="28935"/>
                  </a:lnTo>
                  <a:lnTo>
                    <a:pt x="137208" y="28935"/>
                  </a:lnTo>
                  <a:lnTo>
                    <a:pt x="145173" y="28935"/>
                  </a:lnTo>
                  <a:lnTo>
                    <a:pt x="151650" y="22442"/>
                  </a:lnTo>
                  <a:lnTo>
                    <a:pt x="151650" y="6493"/>
                  </a:lnTo>
                  <a:lnTo>
                    <a:pt x="145192" y="0"/>
                  </a:lnTo>
                  <a:close/>
                </a:path>
              </a:pathLst>
            </a:custGeom>
            <a:solidFill>
              <a:srgbClr val="BE0378"/>
            </a:solidFill>
          </p:spPr>
          <p:txBody>
            <a:bodyPr wrap="square" lIns="0" tIns="0" rIns="0" bIns="0" rtlCol="0"/>
            <a:lstStyle/>
            <a:p>
              <a:endParaRPr/>
            </a:p>
          </p:txBody>
        </p:sp>
        <p:pic>
          <p:nvPicPr>
            <p:cNvPr id="16" name="object 16">
              <a:extLst>
                <a:ext uri="{FF2B5EF4-FFF2-40B4-BE49-F238E27FC236}">
                  <a16:creationId xmlns:a16="http://schemas.microsoft.com/office/drawing/2014/main" id="{C88D2639-D414-E869-C2AF-F51B563F67CE}"/>
                </a:ext>
              </a:extLst>
            </p:cNvPr>
            <p:cNvPicPr/>
            <p:nvPr/>
          </p:nvPicPr>
          <p:blipFill>
            <a:blip r:embed="rId9" cstate="print"/>
            <a:stretch>
              <a:fillRect/>
            </a:stretch>
          </p:blipFill>
          <p:spPr>
            <a:xfrm>
              <a:off x="10717711" y="1486971"/>
              <a:ext cx="115016" cy="94338"/>
            </a:xfrm>
            <a:prstGeom prst="rect">
              <a:avLst/>
            </a:prstGeom>
          </p:spPr>
        </p:pic>
        <p:sp>
          <p:nvSpPr>
            <p:cNvPr id="17" name="object 17">
              <a:extLst>
                <a:ext uri="{FF2B5EF4-FFF2-40B4-BE49-F238E27FC236}">
                  <a16:creationId xmlns:a16="http://schemas.microsoft.com/office/drawing/2014/main" id="{E9425089-701C-6615-61EB-21C51304DA29}"/>
                </a:ext>
              </a:extLst>
            </p:cNvPr>
            <p:cNvSpPr/>
            <p:nvPr/>
          </p:nvSpPr>
          <p:spPr>
            <a:xfrm>
              <a:off x="10852912" y="1529516"/>
              <a:ext cx="151765" cy="29209"/>
            </a:xfrm>
            <a:custGeom>
              <a:avLst/>
              <a:gdLst/>
              <a:ahLst/>
              <a:cxnLst/>
              <a:rect l="l" t="t" r="r" b="b"/>
              <a:pathLst>
                <a:path w="151765" h="29209">
                  <a:moveTo>
                    <a:pt x="145192" y="0"/>
                  </a:moveTo>
                  <a:lnTo>
                    <a:pt x="6477" y="0"/>
                  </a:lnTo>
                  <a:lnTo>
                    <a:pt x="0" y="6474"/>
                  </a:lnTo>
                  <a:lnTo>
                    <a:pt x="0" y="22442"/>
                  </a:lnTo>
                  <a:lnTo>
                    <a:pt x="6458" y="28935"/>
                  </a:lnTo>
                  <a:lnTo>
                    <a:pt x="137208" y="28935"/>
                  </a:lnTo>
                  <a:lnTo>
                    <a:pt x="145173" y="28935"/>
                  </a:lnTo>
                  <a:lnTo>
                    <a:pt x="151650" y="22442"/>
                  </a:lnTo>
                  <a:lnTo>
                    <a:pt x="151650" y="6474"/>
                  </a:lnTo>
                  <a:lnTo>
                    <a:pt x="145192" y="0"/>
                  </a:lnTo>
                  <a:close/>
                </a:path>
              </a:pathLst>
            </a:custGeom>
            <a:solidFill>
              <a:srgbClr val="BE0378"/>
            </a:solidFill>
          </p:spPr>
          <p:txBody>
            <a:bodyPr wrap="square" lIns="0" tIns="0" rIns="0" bIns="0" rtlCol="0"/>
            <a:lstStyle/>
            <a:p>
              <a:endParaRPr/>
            </a:p>
          </p:txBody>
        </p:sp>
        <p:pic>
          <p:nvPicPr>
            <p:cNvPr id="18" name="object 18">
              <a:extLst>
                <a:ext uri="{FF2B5EF4-FFF2-40B4-BE49-F238E27FC236}">
                  <a16:creationId xmlns:a16="http://schemas.microsoft.com/office/drawing/2014/main" id="{B02AFBBA-BD80-E6E0-77ED-D894020CBB70}"/>
                </a:ext>
              </a:extLst>
            </p:cNvPr>
            <p:cNvPicPr/>
            <p:nvPr/>
          </p:nvPicPr>
          <p:blipFill>
            <a:blip r:embed="rId10" cstate="print"/>
            <a:stretch>
              <a:fillRect/>
            </a:stretch>
          </p:blipFill>
          <p:spPr>
            <a:xfrm>
              <a:off x="10717711" y="1606754"/>
              <a:ext cx="115016" cy="94329"/>
            </a:xfrm>
            <a:prstGeom prst="rect">
              <a:avLst/>
            </a:prstGeom>
          </p:spPr>
        </p:pic>
        <p:sp>
          <p:nvSpPr>
            <p:cNvPr id="19" name="object 19">
              <a:extLst>
                <a:ext uri="{FF2B5EF4-FFF2-40B4-BE49-F238E27FC236}">
                  <a16:creationId xmlns:a16="http://schemas.microsoft.com/office/drawing/2014/main" id="{EB1BDA37-2A16-D576-FC14-ECB883BCB416}"/>
                </a:ext>
              </a:extLst>
            </p:cNvPr>
            <p:cNvSpPr/>
            <p:nvPr/>
          </p:nvSpPr>
          <p:spPr>
            <a:xfrm>
              <a:off x="10852913" y="1649280"/>
              <a:ext cx="151765" cy="29209"/>
            </a:xfrm>
            <a:custGeom>
              <a:avLst/>
              <a:gdLst/>
              <a:ahLst/>
              <a:cxnLst/>
              <a:rect l="l" t="t" r="r" b="b"/>
              <a:pathLst>
                <a:path w="151765" h="29210">
                  <a:moveTo>
                    <a:pt x="145192" y="0"/>
                  </a:moveTo>
                  <a:lnTo>
                    <a:pt x="6477" y="0"/>
                  </a:lnTo>
                  <a:lnTo>
                    <a:pt x="0" y="6491"/>
                  </a:lnTo>
                  <a:lnTo>
                    <a:pt x="0" y="22454"/>
                  </a:lnTo>
                  <a:lnTo>
                    <a:pt x="6458" y="28943"/>
                  </a:lnTo>
                  <a:lnTo>
                    <a:pt x="137208" y="28943"/>
                  </a:lnTo>
                  <a:lnTo>
                    <a:pt x="145173" y="28943"/>
                  </a:lnTo>
                  <a:lnTo>
                    <a:pt x="151650" y="22454"/>
                  </a:lnTo>
                  <a:lnTo>
                    <a:pt x="151650" y="6491"/>
                  </a:lnTo>
                  <a:lnTo>
                    <a:pt x="145192" y="0"/>
                  </a:lnTo>
                  <a:close/>
                </a:path>
              </a:pathLst>
            </a:custGeom>
            <a:solidFill>
              <a:srgbClr val="BE0378"/>
            </a:solidFill>
          </p:spPr>
          <p:txBody>
            <a:bodyPr wrap="square" lIns="0" tIns="0" rIns="0" bIns="0" rtlCol="0"/>
            <a:lstStyle/>
            <a:p>
              <a:endParaRPr/>
            </a:p>
          </p:txBody>
        </p:sp>
      </p:grpSp>
      <p:sp>
        <p:nvSpPr>
          <p:cNvPr id="21" name="object 21">
            <a:extLst>
              <a:ext uri="{FF2B5EF4-FFF2-40B4-BE49-F238E27FC236}">
                <a16:creationId xmlns:a16="http://schemas.microsoft.com/office/drawing/2014/main" id="{B643D3E9-8E0B-7946-6A21-23BB9FDA515A}"/>
              </a:ext>
            </a:extLst>
          </p:cNvPr>
          <p:cNvSpPr txBox="1"/>
          <p:nvPr/>
        </p:nvSpPr>
        <p:spPr>
          <a:xfrm>
            <a:off x="2485389" y="2457147"/>
            <a:ext cx="2277586" cy="4783361"/>
          </a:xfrm>
          <a:prstGeom prst="rect">
            <a:avLst/>
          </a:prstGeom>
        </p:spPr>
        <p:txBody>
          <a:bodyPr vert="horz" wrap="square" lIns="0" tIns="12700" rIns="0" bIns="0" rtlCol="0" anchor="t">
            <a:spAutoFit/>
          </a:bodyPr>
          <a:lstStyle/>
          <a:p>
            <a:pPr algn="l"/>
            <a:r>
              <a:rPr kumimoji="0" lang="en-GB" sz="1000" b="0" i="0" u="none" strike="noStrike" kern="0" cap="none" spc="0" normalizeH="0" baseline="0" noProof="0">
                <a:ln>
                  <a:noFill/>
                </a:ln>
                <a:solidFill>
                  <a:sysClr val="windowText" lastClr="000000"/>
                </a:solidFill>
                <a:effectLst/>
                <a:uLnTx/>
                <a:uFillTx/>
              </a:rPr>
              <a:t>After passing the </a:t>
            </a:r>
            <a:r>
              <a:rPr kumimoji="0" lang="en-GB" sz="1000" b="0" i="0" u="none" strike="noStrike" kern="0" cap="none" spc="0" normalizeH="0" baseline="0" noProof="0" err="1">
                <a:ln>
                  <a:noFill/>
                </a:ln>
                <a:solidFill>
                  <a:sysClr val="windowText" lastClr="000000"/>
                </a:solidFill>
                <a:effectLst/>
                <a:uLnTx/>
                <a:uFillTx/>
              </a:rPr>
              <a:t>MPharm</a:t>
            </a:r>
            <a:r>
              <a:rPr kumimoji="0" lang="en-GB" sz="1000" b="0" i="0" u="none" strike="noStrike" kern="0" cap="none" spc="0" normalizeH="0" baseline="0" noProof="0">
                <a:ln>
                  <a:noFill/>
                </a:ln>
                <a:solidFill>
                  <a:sysClr val="windowText" lastClr="000000"/>
                </a:solidFill>
                <a:effectLst/>
                <a:uLnTx/>
                <a:uFillTx/>
              </a:rPr>
              <a:t> degree </a:t>
            </a:r>
            <a:r>
              <a:rPr kumimoji="0" lang="en-GB" sz="1000" u="none" strike="noStrike" kern="0" cap="none" spc="0" normalizeH="0" baseline="0" noProof="0">
                <a:ln>
                  <a:noFill/>
                </a:ln>
                <a:solidFill>
                  <a:schemeClr val="tx1"/>
                </a:solidFill>
                <a:uLnTx/>
                <a:uFillTx/>
                <a:latin typeface="Arial" panose="020B0604020202020204" pitchFamily="34" charset="0"/>
                <a:cs typeface="Arial" panose="020B0604020202020204" pitchFamily="34" charset="0"/>
              </a:rPr>
              <a:t>t</a:t>
            </a:r>
            <a:r>
              <a:rPr lang="en-GB" sz="1000" b="0" i="0" err="1">
                <a:solidFill>
                  <a:schemeClr val="tx1"/>
                </a:solidFill>
                <a:effectLst/>
                <a:latin typeface="Arial" panose="020B0604020202020204" pitchFamily="34" charset="0"/>
                <a:cs typeface="Arial" panose="020B0604020202020204" pitchFamily="34" charset="0"/>
              </a:rPr>
              <a:t>rainee</a:t>
            </a:r>
            <a:r>
              <a:rPr lang="en-GB" sz="1000" b="0" i="0">
                <a:solidFill>
                  <a:schemeClr val="tx1"/>
                </a:solidFill>
                <a:effectLst/>
                <a:latin typeface="Arial" panose="020B0604020202020204" pitchFamily="34" charset="0"/>
                <a:cs typeface="Arial" panose="020B0604020202020204" pitchFamily="34" charset="0"/>
              </a:rPr>
              <a:t> pharmacists must then successfully complete all of the requirements of a GPhC accredited foundation trainee</a:t>
            </a:r>
            <a:r>
              <a:rPr lang="en-GB" sz="1000" b="0" i="0">
                <a:solidFill>
                  <a:schemeClr val="tx1"/>
                </a:solidFill>
                <a:effectLst/>
                <a:latin typeface="Arial" panose="020B0604020202020204" pitchFamily="34" charset="0"/>
                <a:cs typeface="Arial" panose="020B0604020202020204" pitchFamily="34" charset="0"/>
                <a:hlinkClick r:id="rId11"/>
              </a:rPr>
              <a:t> pharmacist programme</a:t>
            </a:r>
            <a:r>
              <a:rPr lang="en-GB" sz="1000" b="0" i="0">
                <a:solidFill>
                  <a:schemeClr val="tx1"/>
                </a:solidFill>
                <a:effectLst/>
                <a:latin typeface="Arial" panose="020B0604020202020204" pitchFamily="34" charset="0"/>
                <a:cs typeface="Arial" panose="020B0604020202020204" pitchFamily="34" charset="0"/>
              </a:rPr>
              <a:t> in order to join the register as a pharmacist.</a:t>
            </a:r>
          </a:p>
          <a:p>
            <a:pPr algn="l"/>
            <a:endParaRPr lang="en-GB" sz="1000" b="0" i="0">
              <a:solidFill>
                <a:schemeClr val="tx1"/>
              </a:solidFill>
              <a:effectLst/>
              <a:latin typeface="Arial" panose="020B0604020202020204" pitchFamily="34" charset="0"/>
              <a:cs typeface="Arial" panose="020B0604020202020204" pitchFamily="34" charset="0"/>
            </a:endParaRPr>
          </a:p>
          <a:p>
            <a:pPr algn="l"/>
            <a:r>
              <a:rPr lang="en-GB" sz="1000">
                <a:latin typeface="Arial" panose="020B0604020202020204" pitchFamily="34" charset="0"/>
                <a:cs typeface="Arial" panose="020B0604020202020204" pitchFamily="34" charset="0"/>
                <a:hlinkClick r:id="rId12"/>
              </a:rPr>
              <a:t>NHS England Foundation Trainee Pharmacist </a:t>
            </a:r>
            <a:r>
              <a:rPr lang="en-GB" sz="1000" err="1">
                <a:latin typeface="Arial" panose="020B0604020202020204" pitchFamily="34" charset="0"/>
                <a:cs typeface="Arial" panose="020B0604020202020204" pitchFamily="34" charset="0"/>
                <a:hlinkClick r:id="rId12"/>
              </a:rPr>
              <a:t>Programe</a:t>
            </a:r>
            <a:r>
              <a:rPr lang="en-GB" sz="1000">
                <a:latin typeface="Arial" panose="020B0604020202020204" pitchFamily="34" charset="0"/>
                <a:cs typeface="Arial" panose="020B0604020202020204" pitchFamily="34" charset="0"/>
                <a:hlinkClick r:id="rId12"/>
              </a:rPr>
              <a:t> Website</a:t>
            </a:r>
            <a:endParaRPr lang="en-GB" sz="1000">
              <a:latin typeface="Arial" panose="020B0604020202020204" pitchFamily="34" charset="0"/>
              <a:cs typeface="Arial" panose="020B0604020202020204" pitchFamily="34" charset="0"/>
            </a:endParaRPr>
          </a:p>
          <a:p>
            <a:pPr algn="l"/>
            <a:endParaRPr lang="en-GB" sz="1000">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ysClr val="windowText" lastClr="000000"/>
                </a:solidFill>
                <a:effectLst/>
                <a:uLnTx/>
                <a:uFillTx/>
              </a:rPr>
              <a:t>T</a:t>
            </a:r>
            <a:r>
              <a:rPr lang="en-GB" sz="1000" err="1"/>
              <a:t>rainee</a:t>
            </a:r>
            <a:r>
              <a:rPr lang="en-GB" sz="1000"/>
              <a:t> pharmacists  spend 52 weeks in supervised training at an </a:t>
            </a:r>
            <a:r>
              <a:rPr lang="en-GB" sz="1000">
                <a:hlinkClick r:id="rId13"/>
              </a:rPr>
              <a:t>approved training site</a:t>
            </a:r>
            <a:r>
              <a:rPr lang="en-GB" sz="1000"/>
              <a:t>(s) e.g. </a:t>
            </a:r>
            <a:r>
              <a:rPr kumimoji="0" lang="en-GB" sz="1000" b="0" i="0" u="none" strike="noStrike" kern="0" cap="none" spc="0" normalizeH="0" baseline="0" noProof="0">
                <a:ln>
                  <a:noFill/>
                </a:ln>
                <a:solidFill>
                  <a:sysClr val="windowText" lastClr="000000"/>
                </a:solidFill>
                <a:effectLst/>
                <a:uLnTx/>
                <a:uFillTx/>
              </a:rPr>
              <a:t>in community pharmacy, hospital pharmacy, general practice or other settings, or a combination of these (sandwich degrees include this).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a:ln>
                <a:noFill/>
              </a:ln>
              <a:solidFill>
                <a:sysClr val="windowText" lastClr="000000"/>
              </a:solidFill>
              <a:effectLst/>
              <a:uLnTx/>
              <a:uFillTx/>
            </a:endParaRPr>
          </a:p>
          <a:p>
            <a:pPr marR="0" lvl="0" defTabSz="914400" eaLnBrk="1" fontAlgn="auto" latinLnBrk="0" hangingPunct="1">
              <a:lnSpc>
                <a:spcPct val="100000"/>
              </a:lnSpc>
              <a:spcBef>
                <a:spcPts val="0"/>
              </a:spcBef>
              <a:spcAft>
                <a:spcPts val="0"/>
              </a:spcAft>
              <a:buClrTx/>
              <a:buSzTx/>
              <a:tabLst/>
              <a:defRPr/>
            </a:pPr>
            <a:r>
              <a:rPr kumimoji="0" lang="en-GB" sz="1000" b="0" i="0" u="none" strike="noStrike" kern="0" cap="none" spc="0" normalizeH="0" baseline="0" noProof="0">
                <a:ln>
                  <a:noFill/>
                </a:ln>
                <a:solidFill>
                  <a:sysClr val="windowText" lastClr="000000"/>
                </a:solidFill>
                <a:effectLst/>
                <a:uLnTx/>
                <a:uFillTx/>
              </a:rPr>
              <a:t>In England, you apply for this programme through </a:t>
            </a:r>
            <a:r>
              <a:rPr kumimoji="0" lang="en-GB" sz="1000" b="0" i="0" u="none" strike="noStrike" kern="0" cap="none" spc="0" normalizeH="0" baseline="0" noProof="0">
                <a:ln>
                  <a:noFill/>
                </a:ln>
                <a:solidFill>
                  <a:sysClr val="windowText" lastClr="000000"/>
                </a:solidFill>
                <a:effectLst/>
                <a:uLnTx/>
                <a:uFillTx/>
                <a:hlinkClick r:id="rId14" tooltip="https://www.oriel.nhs.uk/web/account/landingpage?changestaffgroupsetting=true"/>
              </a:rPr>
              <a:t>Oriel</a:t>
            </a:r>
            <a:endParaRPr kumimoji="0" lang="en-GB" sz="1000" b="0" i="0" u="none" strike="noStrike" kern="0" cap="none" spc="0" normalizeH="0" baseline="0" noProof="0">
              <a:ln>
                <a:noFill/>
              </a:ln>
              <a:solidFill>
                <a:sysClr val="windowText" lastClr="000000"/>
              </a:solidFill>
              <a:effectLst/>
              <a:uLnTx/>
              <a:uFillTx/>
            </a:endParaRPr>
          </a:p>
          <a:p>
            <a:endParaRPr lang="en-GB" sz="1000" b="0" i="0">
              <a:solidFill>
                <a:schemeClr val="tx1"/>
              </a:solidFill>
              <a:effectLst/>
              <a:latin typeface="Arial" panose="020B0604020202020204" pitchFamily="34" charset="0"/>
              <a:cs typeface="Arial" panose="020B0604020202020204" pitchFamily="34" charset="0"/>
            </a:endParaRPr>
          </a:p>
          <a:p>
            <a:r>
              <a:rPr lang="en-GB" sz="1000"/>
              <a:t>The 2021 </a:t>
            </a:r>
            <a:r>
              <a:rPr lang="en-GB" sz="1000" u="sng">
                <a:hlinkClick r:id="rId15"/>
              </a:rPr>
              <a:t>standards for the initial education and training of pharmacists (IETP)</a:t>
            </a:r>
            <a:r>
              <a:rPr lang="en-GB" sz="1000"/>
              <a:t> introduced a new set of learning outcomes that cover the full five years of education and training.  </a:t>
            </a:r>
            <a:endParaRPr lang="en-GB" sz="1000">
              <a:latin typeface="Arial" panose="020B0604020202020204" pitchFamily="34" charset="0"/>
              <a:cs typeface="Arial" panose="020B0604020202020204" pitchFamily="34" charset="0"/>
              <a:hlinkClick r:id="rId16"/>
            </a:endParaRPr>
          </a:p>
          <a:p>
            <a:endParaRPr lang="en-GB" sz="1000" b="0" i="0">
              <a:solidFill>
                <a:schemeClr val="tx1"/>
              </a:solidFill>
              <a:effectLst/>
              <a:latin typeface="Arial" panose="020B0604020202020204" pitchFamily="34" charset="0"/>
              <a:cs typeface="Arial" panose="020B0604020202020204" pitchFamily="34" charset="0"/>
            </a:endParaRPr>
          </a:p>
          <a:p>
            <a:pPr algn="l"/>
            <a:endParaRPr lang="en-GB" sz="1000" b="0" i="0">
              <a:solidFill>
                <a:schemeClr val="tx1"/>
              </a:solidFill>
              <a:effectLst/>
              <a:latin typeface="Arial" panose="020B0604020202020204" pitchFamily="34" charset="0"/>
              <a:cs typeface="Arial" panose="020B0604020202020204" pitchFamily="34" charset="0"/>
            </a:endParaRPr>
          </a:p>
          <a:p>
            <a:pPr algn="l"/>
            <a:endParaRPr lang="en-GB" sz="1000">
              <a:latin typeface="Arial" panose="020B0604020202020204" pitchFamily="34" charset="0"/>
              <a:cs typeface="Arial" panose="020B0604020202020204" pitchFamily="34" charset="0"/>
            </a:endParaRPr>
          </a:p>
          <a:p>
            <a:endParaRPr lang="en-GB" sz="1000">
              <a:latin typeface="Arial" panose="020B0604020202020204" pitchFamily="34" charset="0"/>
              <a:cs typeface="Arial" panose="020B0604020202020204" pitchFamily="34" charset="0"/>
            </a:endParaRPr>
          </a:p>
        </p:txBody>
      </p:sp>
      <p:sp>
        <p:nvSpPr>
          <p:cNvPr id="23" name="object 23">
            <a:extLst>
              <a:ext uri="{FF2B5EF4-FFF2-40B4-BE49-F238E27FC236}">
                <a16:creationId xmlns:a16="http://schemas.microsoft.com/office/drawing/2014/main" id="{26B43FCB-58C3-016C-FCDB-87504E4F030C}"/>
              </a:ext>
            </a:extLst>
          </p:cNvPr>
          <p:cNvSpPr txBox="1"/>
          <p:nvPr/>
        </p:nvSpPr>
        <p:spPr>
          <a:xfrm>
            <a:off x="7522168" y="2438325"/>
            <a:ext cx="2290398" cy="5134739"/>
          </a:xfrm>
          <a:prstGeom prst="rect">
            <a:avLst/>
          </a:prstGeom>
        </p:spPr>
        <p:txBody>
          <a:bodyPr vert="horz" wrap="square" lIns="0" tIns="12700" rIns="0" bIns="0" rtlCol="0" anchor="t">
            <a:spAutoFit/>
          </a:bodyPr>
          <a:lstStyle/>
          <a:p>
            <a:pPr marR="5080" algn="l"/>
            <a:r>
              <a:rPr lang="en-GB" sz="1000">
                <a:solidFill>
                  <a:schemeClr val="tx1"/>
                </a:solidFill>
              </a:rPr>
              <a:t>Designated Supervisor (DS) - </a:t>
            </a:r>
            <a:r>
              <a:rPr lang="en-GB" sz="1000"/>
              <a:t>Registered pharmacist with 3+ years experience.</a:t>
            </a:r>
          </a:p>
          <a:p>
            <a:pPr marR="5080" algn="l"/>
            <a:endParaRPr lang="en-GB" sz="1000">
              <a:solidFill>
                <a:schemeClr val="tx1"/>
              </a:solidFill>
            </a:endParaRPr>
          </a:p>
          <a:p>
            <a:pPr marR="5080" algn="l"/>
            <a:r>
              <a:rPr lang="en-GB" sz="1000">
                <a:solidFill>
                  <a:schemeClr val="tx1"/>
                </a:solidFill>
              </a:rPr>
              <a:t>Designated Prescribing Practitioner (DPP) - </a:t>
            </a:r>
            <a:r>
              <a:rPr lang="en-GB" sz="1000"/>
              <a:t>Any healthcare professional with legal independent prescribing rights.</a:t>
            </a:r>
          </a:p>
          <a:p>
            <a:pPr marR="5080" algn="l"/>
            <a:endParaRPr lang="en-GB" sz="1000">
              <a:solidFill>
                <a:schemeClr val="tx1"/>
              </a:solidFill>
            </a:endParaRPr>
          </a:p>
          <a:p>
            <a:pPr algn="l"/>
            <a:r>
              <a:rPr lang="en-GB" sz="1000"/>
              <a:t>Guide to Supervision in Primary care: </a:t>
            </a:r>
            <a:r>
              <a:rPr lang="en-GB" sz="1000">
                <a:hlinkClick r:id="rId17"/>
              </a:rPr>
              <a:t>A-guide-to-supervision-in-KSS-primary-care-V2.1-Oct-24.pdf</a:t>
            </a:r>
            <a:endParaRPr lang="en-GB" sz="1000" spc="-25">
              <a:solidFill>
                <a:srgbClr val="000000"/>
              </a:solidFill>
              <a:latin typeface="Arial"/>
              <a:cs typeface="Arial"/>
            </a:endParaRPr>
          </a:p>
          <a:p>
            <a:pPr algn="l"/>
            <a:endParaRPr lang="en-GB" sz="1000" spc="-25">
              <a:solidFill>
                <a:srgbClr val="000000"/>
              </a:solidFill>
              <a:latin typeface="Arial"/>
              <a:cs typeface="Arial"/>
            </a:endParaRPr>
          </a:p>
          <a:p>
            <a:pPr algn="l"/>
            <a:r>
              <a:rPr lang="en-GB" sz="1000" spc="-25">
                <a:solidFill>
                  <a:srgbClr val="000000"/>
                </a:solidFill>
                <a:latin typeface="Arial"/>
                <a:cs typeface="Arial"/>
                <a:hlinkClick r:id="rId18"/>
              </a:rPr>
              <a:t>NHSE Supervision guidance for primary care network multidisciplinary teams</a:t>
            </a:r>
            <a:endParaRPr lang="en-GB" sz="1000" spc="-25">
              <a:solidFill>
                <a:srgbClr val="000000"/>
              </a:solidFill>
              <a:latin typeface="Arial"/>
              <a:cs typeface="Arial"/>
            </a:endParaRPr>
          </a:p>
          <a:p>
            <a:pPr algn="l"/>
            <a:endParaRPr lang="en-GB" sz="1000"/>
          </a:p>
          <a:p>
            <a:pPr marL="0" marR="0" lvl="0" indent="0" algn="l" defTabSz="914400" eaLnBrk="1" fontAlgn="auto" latinLnBrk="0" hangingPunct="1">
              <a:lnSpc>
                <a:spcPct val="100000"/>
              </a:lnSpc>
              <a:spcBef>
                <a:spcPts val="0"/>
              </a:spcBef>
              <a:spcAft>
                <a:spcPts val="0"/>
              </a:spcAft>
              <a:buClrTx/>
              <a:buSzTx/>
              <a:buFontTx/>
              <a:buNone/>
              <a:tabLst/>
              <a:defRPr/>
            </a:pPr>
            <a:r>
              <a:rPr lang="en-GB" sz="1000">
                <a:solidFill>
                  <a:srgbClr val="000000"/>
                </a:solidFill>
                <a:latin typeface="Arial"/>
                <a:cs typeface="Arial"/>
              </a:rPr>
              <a:t>Local training and development opportunities are available by attending your local PLTs :</a:t>
            </a:r>
            <a:r>
              <a:rPr lang="en-GB" sz="1000">
                <a:hlinkClick r:id="rId19"/>
              </a:rPr>
              <a:t>Protected Learning Time (PLT): Surrey Training</a:t>
            </a:r>
            <a:endParaRPr lang="en-GB" sz="1000"/>
          </a:p>
          <a:p>
            <a:pPr marR="5080" algn="l"/>
            <a:endParaRPr lang="en-GB" sz="1000">
              <a:solidFill>
                <a:schemeClr val="tx1"/>
              </a:solidFill>
            </a:endParaRPr>
          </a:p>
          <a:p>
            <a:pPr algn="l"/>
            <a:endParaRPr lang="en-GB" sz="1000" spc="-25">
              <a:solidFill>
                <a:srgbClr val="000000"/>
              </a:solidFill>
              <a:latin typeface="Arial"/>
              <a:cs typeface="Arial"/>
            </a:endParaRPr>
          </a:p>
          <a:p>
            <a:pPr algn="l"/>
            <a:r>
              <a:rPr lang="en-GB" sz="1000" b="1">
                <a:solidFill>
                  <a:srgbClr val="000000"/>
                </a:solidFill>
                <a:latin typeface="Arial"/>
                <a:ea typeface="Lato"/>
                <a:cs typeface="Arial"/>
              </a:rPr>
              <a:t>Useful Resources:</a:t>
            </a:r>
          </a:p>
          <a:p>
            <a:pPr algn="l"/>
            <a:endParaRPr lang="en-GB" sz="1000">
              <a:solidFill>
                <a:srgbClr val="000000"/>
              </a:solidFill>
              <a:latin typeface="Arial"/>
              <a:ea typeface="Lato"/>
              <a:cs typeface="Arial"/>
            </a:endParaRPr>
          </a:p>
          <a:p>
            <a:pPr algn="l"/>
            <a:r>
              <a:rPr lang="en-GB" sz="1000">
                <a:hlinkClick r:id="rId20"/>
              </a:rPr>
              <a:t>NHS England Trainee Pharmacist Foundation Year Programme/2025-2026</a:t>
            </a:r>
            <a:endParaRPr lang="en-GB" sz="1000"/>
          </a:p>
          <a:p>
            <a:pPr algn="l"/>
            <a:endParaRPr lang="en-GB" sz="1000"/>
          </a:p>
          <a:p>
            <a:pPr algn="l"/>
            <a:r>
              <a:rPr lang="en-US" sz="1000">
                <a:hlinkClick r:id="rId21"/>
              </a:rPr>
              <a:t>Trainee </a:t>
            </a:r>
            <a:r>
              <a:rPr lang="en-US" sz="1000" err="1">
                <a:hlinkClick r:id="rId21"/>
              </a:rPr>
              <a:t>Pharmacists:CPPE</a:t>
            </a:r>
            <a:endParaRPr lang="en-US" sz="1000"/>
          </a:p>
          <a:p>
            <a:pPr algn="l"/>
            <a:endParaRPr lang="en-US" sz="1000"/>
          </a:p>
          <a:p>
            <a:pPr algn="l"/>
            <a:endParaRPr lang="en-US" sz="1000"/>
          </a:p>
          <a:p>
            <a:pPr algn="l"/>
            <a:endParaRPr lang="en-US" sz="1000"/>
          </a:p>
          <a:p>
            <a:pPr algn="l"/>
            <a:endParaRPr lang="en-US" sz="1000"/>
          </a:p>
          <a:p>
            <a:pPr algn="l"/>
            <a:endParaRPr lang="en-US" sz="1000"/>
          </a:p>
          <a:p>
            <a:pPr marL="12700" marR="5080" indent="17780">
              <a:spcBef>
                <a:spcPts val="100"/>
              </a:spcBef>
            </a:pPr>
            <a:endParaRPr lang="en-US" sz="1200" spc="-25">
              <a:solidFill>
                <a:srgbClr val="1F2A2F"/>
              </a:solidFill>
              <a:latin typeface="Arial"/>
              <a:cs typeface="Arial"/>
            </a:endParaRPr>
          </a:p>
        </p:txBody>
      </p:sp>
      <p:sp>
        <p:nvSpPr>
          <p:cNvPr id="25" name="object 25">
            <a:extLst>
              <a:ext uri="{FF2B5EF4-FFF2-40B4-BE49-F238E27FC236}">
                <a16:creationId xmlns:a16="http://schemas.microsoft.com/office/drawing/2014/main" id="{18FE388A-69F3-44E1-0401-C14C7C309810}"/>
              </a:ext>
            </a:extLst>
          </p:cNvPr>
          <p:cNvSpPr txBox="1">
            <a:spLocks noGrp="1"/>
          </p:cNvSpPr>
          <p:nvPr>
            <p:ph type="title"/>
          </p:nvPr>
        </p:nvSpPr>
        <p:spPr>
          <a:xfrm>
            <a:off x="2485389" y="257034"/>
            <a:ext cx="5991324" cy="782907"/>
          </a:xfrm>
          <a:prstGeom prst="rect">
            <a:avLst/>
          </a:prstGeom>
        </p:spPr>
        <p:txBody>
          <a:bodyPr vert="horz" wrap="square" lIns="0" tIns="43815" rIns="0" bIns="0" rtlCol="0" anchor="t">
            <a:spAutoFit/>
          </a:bodyPr>
          <a:lstStyle/>
          <a:p>
            <a:pPr marL="12700">
              <a:spcBef>
                <a:spcPts val="345"/>
              </a:spcBef>
            </a:pPr>
            <a:r>
              <a:rPr lang="en-GB" sz="2400" b="0">
                <a:solidFill>
                  <a:srgbClr val="BE0378"/>
                </a:solidFill>
                <a:latin typeface="Arial Black"/>
                <a:cs typeface="Arial Black"/>
              </a:rPr>
              <a:t>Foundation Trainee Pharmacist</a:t>
            </a:r>
            <a:br>
              <a:rPr lang="en-GB" sz="2400" b="0">
                <a:solidFill>
                  <a:srgbClr val="BE0378"/>
                </a:solidFill>
                <a:latin typeface="Arial Black"/>
                <a:cs typeface="Arial Black"/>
              </a:rPr>
            </a:br>
            <a:r>
              <a:rPr sz="2400">
                <a:solidFill>
                  <a:srgbClr val="202C3A"/>
                </a:solidFill>
              </a:rPr>
              <a:t>Find</a:t>
            </a:r>
            <a:r>
              <a:rPr sz="2400" spc="-35">
                <a:solidFill>
                  <a:srgbClr val="202C3A"/>
                </a:solidFill>
              </a:rPr>
              <a:t> </a:t>
            </a:r>
            <a:r>
              <a:rPr sz="2400">
                <a:solidFill>
                  <a:srgbClr val="202C3A"/>
                </a:solidFill>
              </a:rPr>
              <a:t>out</a:t>
            </a:r>
            <a:r>
              <a:rPr sz="2400" spc="-35">
                <a:solidFill>
                  <a:srgbClr val="202C3A"/>
                </a:solidFill>
              </a:rPr>
              <a:t> </a:t>
            </a:r>
            <a:r>
              <a:rPr sz="2400">
                <a:solidFill>
                  <a:srgbClr val="202C3A"/>
                </a:solidFill>
              </a:rPr>
              <a:t>more</a:t>
            </a:r>
            <a:r>
              <a:rPr sz="2400" spc="-35">
                <a:solidFill>
                  <a:srgbClr val="202C3A"/>
                </a:solidFill>
              </a:rPr>
              <a:t> </a:t>
            </a:r>
            <a:r>
              <a:rPr sz="2400">
                <a:solidFill>
                  <a:srgbClr val="202C3A"/>
                </a:solidFill>
              </a:rPr>
              <a:t>about</a:t>
            </a:r>
            <a:r>
              <a:rPr sz="2400" spc="-35">
                <a:solidFill>
                  <a:srgbClr val="202C3A"/>
                </a:solidFill>
              </a:rPr>
              <a:t> </a:t>
            </a:r>
            <a:r>
              <a:rPr lang="en-GB" sz="2400" spc="-35">
                <a:solidFill>
                  <a:srgbClr val="202C3A"/>
                </a:solidFill>
                <a:hlinkClick r:id="rId22"/>
              </a:rPr>
              <a:t>studying</a:t>
            </a:r>
            <a:r>
              <a:rPr sz="2400" spc="-20">
                <a:solidFill>
                  <a:srgbClr val="202C3A"/>
                </a:solidFill>
                <a:hlinkClick r:id="rId22"/>
              </a:rPr>
              <a:t> </a:t>
            </a:r>
            <a:r>
              <a:rPr sz="2400" u="sng">
                <a:solidFill>
                  <a:srgbClr val="0070C0"/>
                </a:solidFill>
                <a:uFill>
                  <a:solidFill>
                    <a:srgbClr val="1F5AA4"/>
                  </a:solidFill>
                </a:uFill>
                <a:hlinkClick r:id="rId22"/>
              </a:rPr>
              <a:t>Pharmacy</a:t>
            </a:r>
            <a:endParaRPr sz="2400">
              <a:solidFill>
                <a:srgbClr val="0070C0"/>
              </a:solidFill>
              <a:hlinkClick r:id="rId23">
                <a:extLst>
                  <a:ext uri="{A12FA001-AC4F-418D-AE19-62706E023703}">
                    <ahyp:hlinkClr xmlns:ahyp="http://schemas.microsoft.com/office/drawing/2018/hyperlinkcolor" val="tx"/>
                  </a:ext>
                </a:extLst>
              </a:hlinkClick>
            </a:endParaRPr>
          </a:p>
        </p:txBody>
      </p:sp>
      <p:sp>
        <p:nvSpPr>
          <p:cNvPr id="44" name="object 44">
            <a:extLst>
              <a:ext uri="{FF2B5EF4-FFF2-40B4-BE49-F238E27FC236}">
                <a16:creationId xmlns:a16="http://schemas.microsoft.com/office/drawing/2014/main" id="{A62A48D1-F841-EF74-E8D4-651B10E9E79D}"/>
              </a:ext>
            </a:extLst>
          </p:cNvPr>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pic>
        <p:nvPicPr>
          <p:cNvPr id="42" name="Picture 41" descr="A logo with colorful people&#10;&#10;Description automatically generated">
            <a:extLst>
              <a:ext uri="{FF2B5EF4-FFF2-40B4-BE49-F238E27FC236}">
                <a16:creationId xmlns:a16="http://schemas.microsoft.com/office/drawing/2014/main" id="{F93FA419-0978-1668-D5CC-3457275BCDAE}"/>
              </a:ext>
            </a:extLst>
          </p:cNvPr>
          <p:cNvPicPr>
            <a:picLocks noChangeAspect="1"/>
          </p:cNvPicPr>
          <p:nvPr/>
        </p:nvPicPr>
        <p:blipFill>
          <a:blip r:embed="rId24"/>
          <a:stretch>
            <a:fillRect/>
          </a:stretch>
        </p:blipFill>
        <p:spPr>
          <a:xfrm>
            <a:off x="0" y="1588"/>
            <a:ext cx="2371271" cy="1216077"/>
          </a:xfrm>
          <a:prstGeom prst="rect">
            <a:avLst/>
          </a:prstGeom>
        </p:spPr>
      </p:pic>
      <p:sp>
        <p:nvSpPr>
          <p:cNvPr id="46" name="TextBox 45">
            <a:extLst>
              <a:ext uri="{FF2B5EF4-FFF2-40B4-BE49-F238E27FC236}">
                <a16:creationId xmlns:a16="http://schemas.microsoft.com/office/drawing/2014/main" id="{BE569DEA-1088-DB0C-EC5C-375EF5449929}"/>
              </a:ext>
            </a:extLst>
          </p:cNvPr>
          <p:cNvSpPr txBox="1"/>
          <p:nvPr/>
        </p:nvSpPr>
        <p:spPr>
          <a:xfrm>
            <a:off x="4707897" y="2406903"/>
            <a:ext cx="2763394" cy="47089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None/>
            </a:pPr>
            <a:r>
              <a:rPr lang="en-GB" sz="1000"/>
              <a:t>Once you've successfully:</a:t>
            </a:r>
          </a:p>
          <a:p>
            <a:pPr>
              <a:buFont typeface="Arial" panose="020B0604020202020204" pitchFamily="34" charset="0"/>
              <a:buChar char="•"/>
            </a:pPr>
            <a:r>
              <a:rPr lang="en-GB" sz="1000"/>
              <a:t>Passed your Foundation Training Year</a:t>
            </a:r>
          </a:p>
          <a:p>
            <a:pPr>
              <a:buFont typeface="Arial" panose="020B0604020202020204" pitchFamily="34" charset="0"/>
              <a:buChar char="•"/>
            </a:pPr>
            <a:r>
              <a:rPr lang="en-GB" sz="1000"/>
              <a:t>Passed the </a:t>
            </a:r>
            <a:r>
              <a:rPr lang="en-GB" sz="1000">
                <a:hlinkClick r:id="rId25"/>
              </a:rPr>
              <a:t>Registration Assessment</a:t>
            </a:r>
            <a:endParaRPr lang="en-GB" sz="1000"/>
          </a:p>
          <a:p>
            <a:endParaRPr lang="en-GB" sz="1000"/>
          </a:p>
          <a:p>
            <a:r>
              <a:rPr lang="en-GB" sz="1000"/>
              <a:t>You can apply for registration with the </a:t>
            </a:r>
            <a:r>
              <a:rPr lang="en-GB" sz="1000">
                <a:hlinkClick r:id="rId26"/>
              </a:rPr>
              <a:t>General Pharmaceutical Council (GPhC) </a:t>
            </a:r>
            <a:r>
              <a:rPr lang="en-GB" sz="1000"/>
              <a:t>and officially become a UK-registered pharmacist.</a:t>
            </a:r>
          </a:p>
          <a:p>
            <a:pPr>
              <a:buNone/>
            </a:pPr>
            <a:endParaRPr lang="en-GB" sz="1000">
              <a:latin typeface="Arial" panose="020B0604020202020204" pitchFamily="34" charset="0"/>
              <a:cs typeface="Arial" panose="020B0604020202020204" pitchFamily="34" charset="0"/>
            </a:endParaRPr>
          </a:p>
          <a:p>
            <a:pPr>
              <a:buNone/>
            </a:pPr>
            <a:r>
              <a:rPr lang="en-GB" sz="1000">
                <a:latin typeface="Arial" panose="020B0604020202020204" pitchFamily="34" charset="0"/>
                <a:cs typeface="Arial" panose="020B0604020202020204" pitchFamily="34" charset="0"/>
              </a:rPr>
              <a:t>If you have completed an </a:t>
            </a:r>
            <a:r>
              <a:rPr lang="en-GB" sz="1000" err="1">
                <a:latin typeface="Arial" panose="020B0604020202020204" pitchFamily="34" charset="0"/>
                <a:cs typeface="Arial" panose="020B0604020202020204" pitchFamily="34" charset="0"/>
              </a:rPr>
              <a:t>MPharm</a:t>
            </a:r>
            <a:r>
              <a:rPr lang="en-GB" sz="1000">
                <a:latin typeface="Arial" panose="020B0604020202020204" pitchFamily="34" charset="0"/>
                <a:cs typeface="Arial" panose="020B0604020202020204" pitchFamily="34" charset="0"/>
              </a:rPr>
              <a:t> course which meets the 2021 standards</a:t>
            </a:r>
            <a:r>
              <a:rPr lang="en-GB" sz="1000">
                <a:effectLst/>
                <a:latin typeface="Arial" panose="020B0604020202020204" pitchFamily="34" charset="0"/>
                <a:cs typeface="Arial" panose="020B0604020202020204" pitchFamily="34" charset="0"/>
              </a:rPr>
              <a:t>, you will be assessed at prescribing as part of your foundation training.</a:t>
            </a:r>
          </a:p>
          <a:p>
            <a:pPr>
              <a:buNone/>
            </a:pPr>
            <a:endParaRPr lang="en-GB" sz="1000">
              <a:latin typeface="Arial" panose="020B0604020202020204" pitchFamily="34" charset="0"/>
              <a:cs typeface="Arial" panose="020B0604020202020204" pitchFamily="34" charset="0"/>
            </a:endParaRPr>
          </a:p>
          <a:p>
            <a:pPr>
              <a:buNone/>
            </a:pPr>
            <a:r>
              <a:rPr lang="en-GB" sz="1000">
                <a:effectLst/>
                <a:latin typeface="Arial" panose="020B0604020202020204" pitchFamily="34" charset="0"/>
                <a:cs typeface="Arial" panose="020B0604020202020204" pitchFamily="34" charset="0"/>
              </a:rPr>
              <a:t>Provided you are signed off by your designated prescribing practitioner, you will be eligible to apply to register as an independent prescriber(IP). </a:t>
            </a:r>
          </a:p>
          <a:p>
            <a:pPr>
              <a:buNone/>
            </a:pPr>
            <a:endParaRPr lang="en-GB" sz="1000">
              <a:latin typeface="Arial" panose="020B0604020202020204" pitchFamily="34" charset="0"/>
              <a:cs typeface="Arial" panose="020B0604020202020204" pitchFamily="34" charset="0"/>
            </a:endParaRPr>
          </a:p>
          <a:p>
            <a:r>
              <a:rPr lang="en-GB" sz="1000" b="1"/>
              <a:t>If you have completed an </a:t>
            </a:r>
            <a:r>
              <a:rPr lang="en-GB" sz="1000" b="1" err="1"/>
              <a:t>MPharm</a:t>
            </a:r>
            <a:r>
              <a:rPr lang="en-GB" sz="1000" b="1"/>
              <a:t> which meets the previous (2011) standards for education and training or are studying on an OSPAP course</a:t>
            </a:r>
            <a:r>
              <a:rPr lang="en-GB" sz="1000"/>
              <a:t>, you will not be eligible to register as an IP when you first register, regardless of when you complete your training, or sit the registration assessment.</a:t>
            </a:r>
          </a:p>
          <a:p>
            <a:r>
              <a:rPr lang="en-GB" sz="1000"/>
              <a:t>You must take an accredited IP course once you have registered to become an IP.</a:t>
            </a:r>
          </a:p>
          <a:p>
            <a:r>
              <a:rPr lang="en-GB" sz="1000"/>
              <a:t> </a:t>
            </a:r>
            <a:r>
              <a:rPr lang="en-GB" sz="1000">
                <a:hlinkClick r:id="rId11" tooltip="https://www.pharmacyregulation.org/students-and-trainees/pharmacist-education-and-training/foundation-training"/>
              </a:rPr>
              <a:t>Foundation training | General Pharmaceutical Council</a:t>
            </a:r>
            <a:endParaRPr lang="en-GB" sz="1000"/>
          </a:p>
          <a:p>
            <a:r>
              <a:rPr lang="en-GB" sz="1000"/>
              <a:t> </a:t>
            </a:r>
            <a:endParaRPr lang="en-US" sz="1000">
              <a:solidFill>
                <a:srgbClr val="000000"/>
              </a:solidFill>
              <a:latin typeface="Arial"/>
              <a:ea typeface="Lato"/>
              <a:cs typeface="Arial"/>
            </a:endParaRPr>
          </a:p>
        </p:txBody>
      </p:sp>
      <p:sp>
        <p:nvSpPr>
          <p:cNvPr id="51" name="TextBox 47">
            <a:extLst>
              <a:ext uri="{FF2B5EF4-FFF2-40B4-BE49-F238E27FC236}">
                <a16:creationId xmlns:a16="http://schemas.microsoft.com/office/drawing/2014/main" id="{F4494CFF-21B5-D402-F7B9-D2303E356168}"/>
              </a:ext>
            </a:extLst>
          </p:cNvPr>
          <p:cNvSpPr txBox="1"/>
          <p:nvPr/>
        </p:nvSpPr>
        <p:spPr>
          <a:xfrm>
            <a:off x="10018452" y="2406903"/>
            <a:ext cx="2290398" cy="185948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kern="0"/>
            </a:defPPr>
          </a:lstStyle>
          <a:p>
            <a:pPr marL="0" marR="0" lvl="0" indent="0" algn="l" defTabSz="914400" rtl="0" eaLnBrk="1" fontAlgn="auto" latinLnBrk="0" hangingPunct="1">
              <a:lnSpc>
                <a:spcPts val="1125"/>
              </a:lnSpc>
              <a:spcBef>
                <a:spcPts val="0"/>
              </a:spcBef>
              <a:spcAft>
                <a:spcPts val="0"/>
              </a:spcAft>
              <a:buClrTx/>
              <a:buSzTx/>
              <a:buFontTx/>
              <a:buNone/>
              <a:tabLst/>
              <a:defRPr/>
            </a:pPr>
            <a:r>
              <a:rPr kumimoji="0" lang="en-GB" sz="1000" b="0" i="0" u="none" strike="noStrike" kern="0" cap="none" spc="0" normalizeH="0" baseline="0" noProof="0">
                <a:ln>
                  <a:noFill/>
                </a:ln>
                <a:solidFill>
                  <a:sysClr val="windowText" lastClr="000000"/>
                </a:solidFill>
                <a:effectLst/>
                <a:uLnTx/>
                <a:uFillTx/>
                <a:latin typeface="Arial"/>
                <a:cs typeface="Segoe UI"/>
              </a:rPr>
              <a:t>​</a:t>
            </a:r>
            <a:r>
              <a:rPr lang="en-US" sz="1000">
                <a:latin typeface="Arial"/>
                <a:cs typeface="Segoe UI"/>
              </a:rPr>
              <a:t>Suggested activities for Foundation Trainee Pharmacists in general practice can be found in Appendix 1. </a:t>
            </a:r>
            <a:r>
              <a:rPr lang="en-GB" sz="1000">
                <a:latin typeface="Arial"/>
                <a:cs typeface="Segoe UI"/>
                <a:hlinkClick r:id="rId27"/>
              </a:rPr>
              <a:t>How could a trainee support my practice?</a:t>
            </a:r>
            <a:endParaRPr lang="en-US" sz="1000">
              <a:solidFill>
                <a:schemeClr val="tx1"/>
              </a:solidFill>
              <a:latin typeface="Arial"/>
              <a:cs typeface="Arial"/>
            </a:endParaRPr>
          </a:p>
          <a:p>
            <a:pPr algn="l"/>
            <a:endParaRPr lang="en-US" sz="1000">
              <a:latin typeface="Arial"/>
              <a:cs typeface="Arial"/>
            </a:endParaRPr>
          </a:p>
          <a:p>
            <a:pPr marL="171450" indent="-171450" algn="l">
              <a:buFont typeface="Arial" panose="020B0604020202020204" pitchFamily="34" charset="0"/>
              <a:buChar char="•"/>
            </a:pPr>
            <a:r>
              <a:rPr lang="en-GB" sz="1000">
                <a:solidFill>
                  <a:srgbClr val="000000"/>
                </a:solidFill>
                <a:latin typeface="Arial"/>
                <a:ea typeface="Lato"/>
                <a:cs typeface="Arial"/>
              </a:rPr>
              <a:t>Please click </a:t>
            </a:r>
            <a:r>
              <a:rPr lang="en-GB" sz="1000">
                <a:solidFill>
                  <a:srgbClr val="000000"/>
                </a:solidFill>
                <a:latin typeface="Arial"/>
                <a:ea typeface="Lato"/>
                <a:cs typeface="Arial"/>
                <a:hlinkClick r:id="rId25"/>
              </a:rPr>
              <a:t>here</a:t>
            </a:r>
            <a:r>
              <a:rPr lang="en-GB" sz="1000">
                <a:solidFill>
                  <a:srgbClr val="000000"/>
                </a:solidFill>
                <a:latin typeface="Arial"/>
                <a:ea typeface="Lato"/>
                <a:cs typeface="Arial"/>
              </a:rPr>
              <a:t> to read about different roles in pharmacy.</a:t>
            </a:r>
          </a:p>
          <a:p>
            <a:pPr algn="l"/>
            <a:endParaRPr lang="en-US" sz="1000">
              <a:latin typeface="Arial"/>
              <a:cs typeface="Arial"/>
            </a:endParaRPr>
          </a:p>
          <a:p>
            <a:pPr marL="171450" indent="-171450" algn="l">
              <a:buFont typeface="Arial" panose="020B0604020202020204" pitchFamily="34" charset="0"/>
              <a:buChar char="•"/>
            </a:pPr>
            <a:r>
              <a:rPr lang="en-US" sz="1000">
                <a:latin typeface="Arial"/>
                <a:cs typeface="Arial"/>
              </a:rPr>
              <a:t>Key responsibilities for Trainee Pharmacists </a:t>
            </a:r>
            <a:r>
              <a:rPr lang="en-US" sz="1000">
                <a:hlinkClick r:id="rId28"/>
              </a:rPr>
              <a:t>Pharmacy Careers</a:t>
            </a:r>
            <a:r>
              <a:rPr lang="en-US" sz="1000"/>
              <a:t>.</a:t>
            </a:r>
          </a:p>
          <a:p>
            <a:pPr algn="ctr"/>
            <a:endParaRPr lang="en-US" sz="950"/>
          </a:p>
        </p:txBody>
      </p:sp>
      <p:sp>
        <p:nvSpPr>
          <p:cNvPr id="54" name="Rectangle 53">
            <a:extLst>
              <a:ext uri="{FF2B5EF4-FFF2-40B4-BE49-F238E27FC236}">
                <a16:creationId xmlns:a16="http://schemas.microsoft.com/office/drawing/2014/main" id="{98C0819B-5953-0F74-84A3-350E72222D7E}"/>
              </a:ext>
            </a:extLst>
          </p:cNvPr>
          <p:cNvSpPr/>
          <p:nvPr/>
        </p:nvSpPr>
        <p:spPr>
          <a:xfrm>
            <a:off x="57385" y="3202346"/>
            <a:ext cx="2256497" cy="364202"/>
          </a:xfrm>
          <a:prstGeom prst="rect">
            <a:avLst/>
          </a:prstGeom>
          <a:solidFill>
            <a:srgbClr val="D9D9D9"/>
          </a:solidFill>
          <a:ln>
            <a:solidFill>
              <a:srgbClr val="D9D9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BF0378"/>
                </a:solidFill>
                <a:latin typeface="Arial" panose="020B0604020202020204" pitchFamily="34" charset="0"/>
                <a:cs typeface="Arial" panose="020B0604020202020204" pitchFamily="34" charset="0"/>
                <a:hlinkClick r:id="rId29" action="ppaction://hlinksldjump">
                  <a:extLst>
                    <a:ext uri="{A12FA001-AC4F-418D-AE19-62706E023703}">
                      <ahyp:hlinkClr xmlns:ahyp="http://schemas.microsoft.com/office/drawing/2018/hyperlinkcolor" val="tx"/>
                    </a:ext>
                  </a:extLst>
                </a:hlinkClick>
              </a:rPr>
              <a:t>Clinical Pharmacist</a:t>
            </a:r>
            <a:endParaRPr lang="en-GB" sz="1000" b="1">
              <a:solidFill>
                <a:srgbClr val="BF0378"/>
              </a:solidFill>
              <a:latin typeface="Arial" panose="020B0604020202020204" pitchFamily="34" charset="0"/>
              <a:cs typeface="Arial" panose="020B0604020202020204" pitchFamily="34" charset="0"/>
            </a:endParaRPr>
          </a:p>
        </p:txBody>
      </p:sp>
      <p:sp>
        <p:nvSpPr>
          <p:cNvPr id="20" name="object 20">
            <a:extLst>
              <a:ext uri="{FF2B5EF4-FFF2-40B4-BE49-F238E27FC236}">
                <a16:creationId xmlns:a16="http://schemas.microsoft.com/office/drawing/2014/main" id="{061BBB66-C3D8-2963-4594-F4A4EEE4B9F7}"/>
              </a:ext>
            </a:extLst>
          </p:cNvPr>
          <p:cNvSpPr txBox="1"/>
          <p:nvPr/>
        </p:nvSpPr>
        <p:spPr>
          <a:xfrm>
            <a:off x="9241325" y="141016"/>
            <a:ext cx="2823166" cy="559127"/>
          </a:xfrm>
          <a:prstGeom prst="rect">
            <a:avLst/>
          </a:prstGeom>
        </p:spPr>
        <p:txBody>
          <a:bodyPr vert="horz" wrap="square" lIns="0" tIns="12700" rIns="0" bIns="0" rtlCol="0">
            <a:spAutoFit/>
          </a:bodyPr>
          <a:lstStyle/>
          <a:p>
            <a:pPr marR="7620" algn="r">
              <a:lnSpc>
                <a:spcPts val="2150"/>
              </a:lnSpc>
              <a:spcBef>
                <a:spcPts val="100"/>
              </a:spcBef>
            </a:pPr>
            <a:r>
              <a:rPr lang="en-GB" sz="1800" b="1" spc="-10">
                <a:solidFill>
                  <a:srgbClr val="006FC0"/>
                </a:solidFill>
                <a:latin typeface="Arial"/>
                <a:cs typeface="Arial"/>
                <a:hlinkClick r:id="rId30" action="ppaction://hlinksldjump"/>
              </a:rPr>
              <a:t>Pharmacy Professionals </a:t>
            </a:r>
            <a:endParaRPr sz="1800">
              <a:latin typeface="Arial"/>
              <a:cs typeface="Arial"/>
              <a:hlinkClick r:id="rId30" action="ppaction://hlinksldjump"/>
            </a:endParaRPr>
          </a:p>
          <a:p>
            <a:pPr marR="5080" algn="r">
              <a:lnSpc>
                <a:spcPts val="2150"/>
              </a:lnSpc>
            </a:pPr>
            <a:r>
              <a:rPr sz="1800" b="1">
                <a:solidFill>
                  <a:srgbClr val="006FC0"/>
                </a:solidFill>
                <a:latin typeface="Arial"/>
                <a:cs typeface="Arial"/>
                <a:hlinkClick r:id="rId30" action="ppaction://hlinksldjump"/>
              </a:rPr>
              <a:t>Career</a:t>
            </a:r>
            <a:r>
              <a:rPr sz="1800" b="1" spc="-30">
                <a:solidFill>
                  <a:srgbClr val="006FC0"/>
                </a:solidFill>
                <a:latin typeface="Arial"/>
                <a:cs typeface="Arial"/>
                <a:hlinkClick r:id="rId30" action="ppaction://hlinksldjump"/>
              </a:rPr>
              <a:t> </a:t>
            </a:r>
            <a:r>
              <a:rPr sz="1800" b="1" spc="-10">
                <a:solidFill>
                  <a:srgbClr val="006FC0"/>
                </a:solidFill>
                <a:latin typeface="Arial"/>
                <a:cs typeface="Arial"/>
                <a:hlinkClick r:id="rId30" action="ppaction://hlinksldjump"/>
              </a:rPr>
              <a:t>Pathway</a:t>
            </a:r>
            <a:endParaRPr sz="1800">
              <a:latin typeface="Arial"/>
              <a:cs typeface="Arial"/>
            </a:endParaRPr>
          </a:p>
        </p:txBody>
      </p:sp>
      <p:sp>
        <p:nvSpPr>
          <p:cNvPr id="22" name="Call-out: Down Arrow 21">
            <a:extLst>
              <a:ext uri="{FF2B5EF4-FFF2-40B4-BE49-F238E27FC236}">
                <a16:creationId xmlns:a16="http://schemas.microsoft.com/office/drawing/2014/main" id="{BEA3162B-C92B-00AB-05E3-41254A40A53D}"/>
              </a:ext>
            </a:extLst>
          </p:cNvPr>
          <p:cNvSpPr/>
          <p:nvPr/>
        </p:nvSpPr>
        <p:spPr>
          <a:xfrm>
            <a:off x="56592" y="2467142"/>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pic>
        <p:nvPicPr>
          <p:cNvPr id="24" name="Online Media 25" title="A career in pharmacy">
            <a:hlinkClick r:id="" action="ppaction://media"/>
            <a:extLst>
              <a:ext uri="{FF2B5EF4-FFF2-40B4-BE49-F238E27FC236}">
                <a16:creationId xmlns:a16="http://schemas.microsoft.com/office/drawing/2014/main" id="{F530823F-E70D-B965-9A55-0B087B49A54D}"/>
              </a:ext>
            </a:extLst>
          </p:cNvPr>
          <p:cNvPicPr>
            <a:picLocks noRot="1" noChangeAspect="1"/>
          </p:cNvPicPr>
          <p:nvPr>
            <a:videoFile r:link="rId1"/>
          </p:nvPr>
        </p:nvPicPr>
        <p:blipFill>
          <a:blip r:embed="rId31"/>
          <a:stretch>
            <a:fillRect/>
          </a:stretch>
        </p:blipFill>
        <p:spPr>
          <a:xfrm>
            <a:off x="57784" y="1065589"/>
            <a:ext cx="2256098" cy="1274698"/>
          </a:xfrm>
          <a:prstGeom prst="rect">
            <a:avLst/>
          </a:prstGeom>
        </p:spPr>
      </p:pic>
      <p:sp>
        <p:nvSpPr>
          <p:cNvPr id="7" name="TextBox 6">
            <a:extLst>
              <a:ext uri="{FF2B5EF4-FFF2-40B4-BE49-F238E27FC236}">
                <a16:creationId xmlns:a16="http://schemas.microsoft.com/office/drawing/2014/main" id="{D9652CC4-F0C8-15DF-7EA1-5D50A47956A8}"/>
              </a:ext>
            </a:extLst>
          </p:cNvPr>
          <p:cNvSpPr txBox="1"/>
          <p:nvPr/>
        </p:nvSpPr>
        <p:spPr>
          <a:xfrm>
            <a:off x="25823" y="3589764"/>
            <a:ext cx="2434127" cy="584775"/>
          </a:xfrm>
          <a:prstGeom prst="rect">
            <a:avLst/>
          </a:prstGeom>
          <a:noFill/>
        </p:spPr>
        <p:txBody>
          <a:bodyPr wrap="square" lIns="91440" tIns="45720" rIns="91440" bIns="45720" anchor="t">
            <a:spAutoFit/>
          </a:bodyPr>
          <a:lstStyle/>
          <a:p>
            <a:pPr algn="l"/>
            <a:endParaRPr lang="en-GB" sz="1100" b="0" i="0" u="none" strike="noStrike" baseline="0">
              <a:solidFill>
                <a:srgbClr val="000000"/>
              </a:solidFill>
              <a:latin typeface="Calibri" panose="020F0502020204030204" pitchFamily="34" charset="0"/>
            </a:endParaRPr>
          </a:p>
          <a:p>
            <a:r>
              <a:rPr lang="en-GB" sz="1000" b="1" i="0" u="none" strike="noStrike" baseline="0">
                <a:solidFill>
                  <a:srgbClr val="4A307A"/>
                </a:solidFill>
                <a:latin typeface="Arial"/>
                <a:cs typeface="Arial"/>
                <a:hlinkClick r:id="rId32"/>
              </a:rPr>
              <a:t>GENERAL PRACTICE </a:t>
            </a:r>
            <a:r>
              <a:rPr lang="en-GB" sz="1000" b="1">
                <a:solidFill>
                  <a:srgbClr val="4A307A"/>
                </a:solidFill>
                <a:latin typeface="Arial"/>
                <a:cs typeface="Arial"/>
                <a:hlinkClick r:id="rId32"/>
              </a:rPr>
              <a:t>PHARMACIST</a:t>
            </a:r>
            <a:r>
              <a:rPr lang="en-GB" sz="1000" b="1" i="0" u="none" strike="noStrike" baseline="0">
                <a:solidFill>
                  <a:srgbClr val="4A307A"/>
                </a:solidFill>
                <a:latin typeface="Arial"/>
                <a:cs typeface="Arial"/>
                <a:hlinkClick r:id="rId32"/>
              </a:rPr>
              <a:t> </a:t>
            </a:r>
            <a:r>
              <a:rPr lang="en-GB" sz="1000" b="1">
                <a:solidFill>
                  <a:srgbClr val="4A307A"/>
                </a:solidFill>
                <a:latin typeface="Arial"/>
                <a:cs typeface="Arial"/>
                <a:hlinkClick r:id="rId32"/>
              </a:rPr>
              <a:t>PATHWAY</a:t>
            </a:r>
            <a:r>
              <a:rPr lang="en-GB" sz="1000" b="1" i="0" u="none" strike="noStrike" baseline="0">
                <a:solidFill>
                  <a:srgbClr val="4A307A"/>
                </a:solidFill>
                <a:latin typeface="Arial"/>
                <a:cs typeface="Arial"/>
                <a:hlinkClick r:id="rId32"/>
              </a:rPr>
              <a:t> </a:t>
            </a:r>
            <a:endParaRPr lang="en-GB" sz="1000">
              <a:latin typeface="Arial"/>
              <a:cs typeface="Arial"/>
            </a:endParaRPr>
          </a:p>
        </p:txBody>
      </p:sp>
    </p:spTree>
    <p:extLst>
      <p:ext uri="{BB962C8B-B14F-4D97-AF65-F5344CB8AC3E}">
        <p14:creationId xmlns:p14="http://schemas.microsoft.com/office/powerpoint/2010/main" val="6988258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4"/>
                                        </p:tgtEl>
                                      </p:cBhvr>
                                    </p:cmd>
                                  </p:childTnLst>
                                </p:cTn>
                              </p:par>
                            </p:childTnLst>
                          </p:cTn>
                        </p:par>
                      </p:childTnLst>
                    </p:cTn>
                  </p:par>
                </p:childTnLst>
              </p:cTn>
              <p:nextCondLst>
                <p:cond evt="onClick" delay="0">
                  <p:tgtEl>
                    <p:spTgt spid="24"/>
                  </p:tgtEl>
                </p:cond>
              </p:nextCondLst>
            </p:seq>
            <p:video>
              <p:cMediaNode vol="80000">
                <p:cTn id="12" fill="hold" display="0">
                  <p:stCondLst>
                    <p:cond delay="indefinite"/>
                  </p:stCondLst>
                </p:cTn>
                <p:tgtEl>
                  <p:spTgt spid="24"/>
                </p:tgtEl>
              </p:cMediaNode>
            </p:video>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D11ED3B-9FC6-CFD9-A4E1-3F3F11A2F2F1}"/>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06B8F849-5CBE-FAFE-A76D-30D32096435D}"/>
              </a:ext>
            </a:extLst>
          </p:cNvPr>
          <p:cNvSpPr txBox="1"/>
          <p:nvPr/>
        </p:nvSpPr>
        <p:spPr>
          <a:xfrm>
            <a:off x="2798437" y="1961575"/>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3" name="object 3">
            <a:extLst>
              <a:ext uri="{FF2B5EF4-FFF2-40B4-BE49-F238E27FC236}">
                <a16:creationId xmlns:a16="http://schemas.microsoft.com/office/drawing/2014/main" id="{71ECE643-35A9-611F-4344-A8915B2F48F7}"/>
              </a:ext>
            </a:extLst>
          </p:cNvPr>
          <p:cNvSpPr/>
          <p:nvPr/>
        </p:nvSpPr>
        <p:spPr>
          <a:xfrm>
            <a:off x="2584508" y="2463455"/>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4" name="object 4">
            <a:extLst>
              <a:ext uri="{FF2B5EF4-FFF2-40B4-BE49-F238E27FC236}">
                <a16:creationId xmlns:a16="http://schemas.microsoft.com/office/drawing/2014/main" id="{B48A5CC3-0827-7FBC-023A-0A9F798214C0}"/>
              </a:ext>
            </a:extLst>
          </p:cNvPr>
          <p:cNvSpPr txBox="1"/>
          <p:nvPr/>
        </p:nvSpPr>
        <p:spPr>
          <a:xfrm>
            <a:off x="5334743" y="1953513"/>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 name="object 5">
            <a:extLst>
              <a:ext uri="{FF2B5EF4-FFF2-40B4-BE49-F238E27FC236}">
                <a16:creationId xmlns:a16="http://schemas.microsoft.com/office/drawing/2014/main" id="{51B7083E-9483-3022-432F-DC14AC94E622}"/>
              </a:ext>
            </a:extLst>
          </p:cNvPr>
          <p:cNvSpPr txBox="1"/>
          <p:nvPr/>
        </p:nvSpPr>
        <p:spPr>
          <a:xfrm>
            <a:off x="7215927" y="1958032"/>
            <a:ext cx="2120900" cy="444352"/>
          </a:xfrm>
          <a:prstGeom prst="rect">
            <a:avLst/>
          </a:prstGeom>
        </p:spPr>
        <p:txBody>
          <a:bodyPr vert="horz" wrap="square" lIns="0" tIns="13335" rIns="0" bIns="0" rtlCol="0">
            <a:spAutoFit/>
          </a:bodyPr>
          <a:lstStyle/>
          <a:p>
            <a:pPr marL="12700" marR="5080" indent="-1270" algn="ctr">
              <a:lnSpc>
                <a:spcPct val="100000"/>
              </a:lnSpc>
              <a:spcBef>
                <a:spcPts val="105"/>
              </a:spcBef>
            </a:pPr>
            <a:r>
              <a:rPr lang="en-GB" sz="1400" spc="-10">
                <a:solidFill>
                  <a:srgbClr val="202C3A"/>
                </a:solidFill>
                <a:latin typeface="Arial Black"/>
                <a:cs typeface="Arial Black"/>
              </a:rPr>
              <a:t>S</a:t>
            </a:r>
            <a:r>
              <a:rPr sz="1400" spc="-10" err="1">
                <a:solidFill>
                  <a:srgbClr val="202C3A"/>
                </a:solidFill>
                <a:latin typeface="Arial Black"/>
                <a:cs typeface="Arial Black"/>
              </a:rPr>
              <a:t>upervision</a:t>
            </a:r>
            <a:r>
              <a:rPr sz="1400" spc="-10">
                <a:solidFill>
                  <a:srgbClr val="202C3A"/>
                </a:solidFill>
                <a:latin typeface="Arial Black"/>
                <a:cs typeface="Arial Black"/>
              </a:rPr>
              <a:t> requirements</a:t>
            </a:r>
            <a:endParaRPr sz="1400">
              <a:latin typeface="Arial Black"/>
              <a:cs typeface="Arial Black"/>
            </a:endParaRPr>
          </a:p>
        </p:txBody>
      </p:sp>
      <p:sp>
        <p:nvSpPr>
          <p:cNvPr id="6" name="object 6">
            <a:extLst>
              <a:ext uri="{FF2B5EF4-FFF2-40B4-BE49-F238E27FC236}">
                <a16:creationId xmlns:a16="http://schemas.microsoft.com/office/drawing/2014/main" id="{E63C9B05-231A-C07F-AEF8-B51E7B72297E}"/>
              </a:ext>
            </a:extLst>
          </p:cNvPr>
          <p:cNvSpPr txBox="1"/>
          <p:nvPr/>
        </p:nvSpPr>
        <p:spPr>
          <a:xfrm>
            <a:off x="10100818" y="1953513"/>
            <a:ext cx="1523365" cy="453390"/>
          </a:xfrm>
          <a:prstGeom prst="rect">
            <a:avLst/>
          </a:prstGeom>
        </p:spPr>
        <p:txBody>
          <a:bodyPr vert="horz" wrap="square" lIns="0" tIns="13335" rIns="0" bIns="0" rtlCol="0">
            <a:spAutoFit/>
          </a:bodyPr>
          <a:lstStyle/>
          <a:p>
            <a:pPr marL="96520">
              <a:lnSpc>
                <a:spcPct val="100000"/>
              </a:lnSpc>
              <a:spcBef>
                <a:spcPts val="105"/>
              </a:spcBef>
            </a:pPr>
            <a:r>
              <a:rPr sz="1400">
                <a:solidFill>
                  <a:srgbClr val="202C3A"/>
                </a:solidFill>
                <a:latin typeface="Arial Black"/>
                <a:cs typeface="Arial Black"/>
              </a:rPr>
              <a:t>Key</a:t>
            </a:r>
            <a:r>
              <a:rPr sz="1400" spc="-45">
                <a:solidFill>
                  <a:srgbClr val="202C3A"/>
                </a:solidFill>
                <a:latin typeface="Arial Black"/>
                <a:cs typeface="Arial Black"/>
              </a:rPr>
              <a:t> </a:t>
            </a:r>
            <a:r>
              <a:rPr sz="1400">
                <a:solidFill>
                  <a:srgbClr val="202C3A"/>
                </a:solidFill>
                <a:latin typeface="Arial Black"/>
                <a:cs typeface="Arial Black"/>
              </a:rPr>
              <a:t>roles</a:t>
            </a:r>
            <a:r>
              <a:rPr sz="1400" spc="-40">
                <a:solidFill>
                  <a:srgbClr val="202C3A"/>
                </a:solidFill>
                <a:latin typeface="Arial Black"/>
                <a:cs typeface="Arial Black"/>
              </a:rPr>
              <a:t> </a:t>
            </a:r>
            <a:r>
              <a:rPr sz="1400" spc="-25">
                <a:solidFill>
                  <a:srgbClr val="202C3A"/>
                </a:solidFill>
                <a:latin typeface="Arial Black"/>
                <a:cs typeface="Arial Black"/>
              </a:rPr>
              <a:t>and</a:t>
            </a:r>
            <a:endParaRPr sz="1400">
              <a:latin typeface="Arial Black"/>
              <a:cs typeface="Arial Black"/>
            </a:endParaRPr>
          </a:p>
          <a:p>
            <a:pPr marL="12700">
              <a:lnSpc>
                <a:spcPct val="100000"/>
              </a:lnSpc>
            </a:pPr>
            <a:r>
              <a:rPr sz="1400" spc="-10">
                <a:solidFill>
                  <a:srgbClr val="202C3A"/>
                </a:solidFill>
                <a:latin typeface="Arial Black"/>
                <a:cs typeface="Arial Black"/>
              </a:rPr>
              <a:t>responsibilities</a:t>
            </a:r>
            <a:endParaRPr sz="1400">
              <a:latin typeface="Arial Black"/>
              <a:cs typeface="Arial Black"/>
            </a:endParaRPr>
          </a:p>
        </p:txBody>
      </p:sp>
      <p:pic>
        <p:nvPicPr>
          <p:cNvPr id="8" name="object 8">
            <a:extLst>
              <a:ext uri="{FF2B5EF4-FFF2-40B4-BE49-F238E27FC236}">
                <a16:creationId xmlns:a16="http://schemas.microsoft.com/office/drawing/2014/main" id="{8EF6A985-D7F1-236B-8779-3407349E5289}"/>
              </a:ext>
            </a:extLst>
          </p:cNvPr>
          <p:cNvPicPr/>
          <p:nvPr/>
        </p:nvPicPr>
        <p:blipFill>
          <a:blip r:embed="rId4" cstate="print"/>
          <a:stretch>
            <a:fillRect/>
          </a:stretch>
        </p:blipFill>
        <p:spPr>
          <a:xfrm>
            <a:off x="5789676" y="1147572"/>
            <a:ext cx="722376" cy="720851"/>
          </a:xfrm>
          <a:prstGeom prst="rect">
            <a:avLst/>
          </a:prstGeom>
        </p:spPr>
      </p:pic>
      <p:pic>
        <p:nvPicPr>
          <p:cNvPr id="9" name="object 9">
            <a:extLst>
              <a:ext uri="{FF2B5EF4-FFF2-40B4-BE49-F238E27FC236}">
                <a16:creationId xmlns:a16="http://schemas.microsoft.com/office/drawing/2014/main" id="{732E07A3-1D9B-4E26-EC38-04A72DB0548C}"/>
              </a:ext>
            </a:extLst>
          </p:cNvPr>
          <p:cNvPicPr/>
          <p:nvPr/>
        </p:nvPicPr>
        <p:blipFill>
          <a:blip r:embed="rId5" cstate="print"/>
          <a:stretch>
            <a:fillRect/>
          </a:stretch>
        </p:blipFill>
        <p:spPr>
          <a:xfrm>
            <a:off x="3170190" y="1211712"/>
            <a:ext cx="720851" cy="719327"/>
          </a:xfrm>
          <a:prstGeom prst="rect">
            <a:avLst/>
          </a:prstGeom>
        </p:spPr>
      </p:pic>
      <p:pic>
        <p:nvPicPr>
          <p:cNvPr id="10" name="object 10">
            <a:extLst>
              <a:ext uri="{FF2B5EF4-FFF2-40B4-BE49-F238E27FC236}">
                <a16:creationId xmlns:a16="http://schemas.microsoft.com/office/drawing/2014/main" id="{95D7E17B-5E65-4969-7086-088E21FFF7C3}"/>
              </a:ext>
            </a:extLst>
          </p:cNvPr>
          <p:cNvPicPr/>
          <p:nvPr/>
        </p:nvPicPr>
        <p:blipFill>
          <a:blip r:embed="rId6" cstate="print"/>
          <a:stretch>
            <a:fillRect/>
          </a:stretch>
        </p:blipFill>
        <p:spPr>
          <a:xfrm>
            <a:off x="8125968" y="1147572"/>
            <a:ext cx="720851" cy="720851"/>
          </a:xfrm>
          <a:prstGeom prst="rect">
            <a:avLst/>
          </a:prstGeom>
        </p:spPr>
      </p:pic>
      <p:grpSp>
        <p:nvGrpSpPr>
          <p:cNvPr id="11" name="object 11">
            <a:extLst>
              <a:ext uri="{FF2B5EF4-FFF2-40B4-BE49-F238E27FC236}">
                <a16:creationId xmlns:a16="http://schemas.microsoft.com/office/drawing/2014/main" id="{FAD9F8AD-5A88-D44E-5D1A-813797C723B2}"/>
              </a:ext>
            </a:extLst>
          </p:cNvPr>
          <p:cNvGrpSpPr/>
          <p:nvPr/>
        </p:nvGrpSpPr>
        <p:grpSpPr>
          <a:xfrm>
            <a:off x="10631499" y="1176624"/>
            <a:ext cx="461009" cy="621030"/>
            <a:chOff x="10631499" y="1176624"/>
            <a:chExt cx="461009" cy="621030"/>
          </a:xfrm>
        </p:grpSpPr>
        <p:pic>
          <p:nvPicPr>
            <p:cNvPr id="12" name="object 12">
              <a:extLst>
                <a:ext uri="{FF2B5EF4-FFF2-40B4-BE49-F238E27FC236}">
                  <a16:creationId xmlns:a16="http://schemas.microsoft.com/office/drawing/2014/main" id="{072390A0-2BEF-D725-8894-5BD8C44CEEC2}"/>
                </a:ext>
              </a:extLst>
            </p:cNvPr>
            <p:cNvPicPr/>
            <p:nvPr/>
          </p:nvPicPr>
          <p:blipFill>
            <a:blip r:embed="rId7" cstate="print"/>
            <a:stretch>
              <a:fillRect/>
            </a:stretch>
          </p:blipFill>
          <p:spPr>
            <a:xfrm>
              <a:off x="10717711" y="1367170"/>
              <a:ext cx="115016" cy="94338"/>
            </a:xfrm>
            <a:prstGeom prst="rect">
              <a:avLst/>
            </a:prstGeom>
          </p:spPr>
        </p:pic>
        <p:sp>
          <p:nvSpPr>
            <p:cNvPr id="13" name="object 13">
              <a:extLst>
                <a:ext uri="{FF2B5EF4-FFF2-40B4-BE49-F238E27FC236}">
                  <a16:creationId xmlns:a16="http://schemas.microsoft.com/office/drawing/2014/main" id="{315E806A-B977-4986-FC9F-DD9FFCD7BB19}"/>
                </a:ext>
              </a:extLst>
            </p:cNvPr>
            <p:cNvSpPr/>
            <p:nvPr/>
          </p:nvSpPr>
          <p:spPr>
            <a:xfrm>
              <a:off x="10631499" y="1254522"/>
              <a:ext cx="461009" cy="542925"/>
            </a:xfrm>
            <a:custGeom>
              <a:avLst/>
              <a:gdLst/>
              <a:ahLst/>
              <a:cxnLst/>
              <a:rect l="l" t="t" r="r" b="b"/>
              <a:pathLst>
                <a:path w="461009" h="542925">
                  <a:moveTo>
                    <a:pt x="417707" y="0"/>
                  </a:moveTo>
                  <a:lnTo>
                    <a:pt x="369805" y="0"/>
                  </a:lnTo>
                  <a:lnTo>
                    <a:pt x="369806" y="31163"/>
                  </a:lnTo>
                  <a:lnTo>
                    <a:pt x="424429" y="31163"/>
                  </a:lnTo>
                  <a:lnTo>
                    <a:pt x="429871" y="36637"/>
                  </a:lnTo>
                  <a:lnTo>
                    <a:pt x="429871" y="506075"/>
                  </a:lnTo>
                  <a:lnTo>
                    <a:pt x="424430" y="511547"/>
                  </a:lnTo>
                  <a:lnTo>
                    <a:pt x="36542" y="511547"/>
                  </a:lnTo>
                  <a:lnTo>
                    <a:pt x="31083" y="506075"/>
                  </a:lnTo>
                  <a:lnTo>
                    <a:pt x="31082" y="36636"/>
                  </a:lnTo>
                  <a:lnTo>
                    <a:pt x="36541" y="31163"/>
                  </a:lnTo>
                  <a:lnTo>
                    <a:pt x="91150" y="31163"/>
                  </a:lnTo>
                  <a:lnTo>
                    <a:pt x="91150" y="0"/>
                  </a:lnTo>
                  <a:lnTo>
                    <a:pt x="43263" y="0"/>
                  </a:lnTo>
                  <a:lnTo>
                    <a:pt x="3404" y="26516"/>
                  </a:lnTo>
                  <a:lnTo>
                    <a:pt x="0" y="43375"/>
                  </a:lnTo>
                  <a:lnTo>
                    <a:pt x="0" y="499336"/>
                  </a:lnTo>
                  <a:lnTo>
                    <a:pt x="26436" y="539294"/>
                  </a:lnTo>
                  <a:lnTo>
                    <a:pt x="417708" y="542706"/>
                  </a:lnTo>
                  <a:lnTo>
                    <a:pt x="434530" y="539294"/>
                  </a:lnTo>
                  <a:lnTo>
                    <a:pt x="448279" y="529993"/>
                  </a:lnTo>
                  <a:lnTo>
                    <a:pt x="457555" y="516206"/>
                  </a:lnTo>
                  <a:lnTo>
                    <a:pt x="460958" y="499337"/>
                  </a:lnTo>
                  <a:lnTo>
                    <a:pt x="460958" y="43375"/>
                  </a:lnTo>
                  <a:lnTo>
                    <a:pt x="457555" y="26517"/>
                  </a:lnTo>
                  <a:lnTo>
                    <a:pt x="448279" y="12726"/>
                  </a:lnTo>
                  <a:lnTo>
                    <a:pt x="434530" y="3417"/>
                  </a:lnTo>
                  <a:lnTo>
                    <a:pt x="417707" y="0"/>
                  </a:lnTo>
                  <a:close/>
                </a:path>
              </a:pathLst>
            </a:custGeom>
            <a:solidFill>
              <a:srgbClr val="BE0378"/>
            </a:solidFill>
          </p:spPr>
          <p:txBody>
            <a:bodyPr wrap="square" lIns="0" tIns="0" rIns="0" bIns="0" rtlCol="0"/>
            <a:lstStyle/>
            <a:p>
              <a:endParaRPr/>
            </a:p>
          </p:txBody>
        </p:sp>
        <p:pic>
          <p:nvPicPr>
            <p:cNvPr id="14" name="object 14">
              <a:extLst>
                <a:ext uri="{FF2B5EF4-FFF2-40B4-BE49-F238E27FC236}">
                  <a16:creationId xmlns:a16="http://schemas.microsoft.com/office/drawing/2014/main" id="{64C08AAA-E13D-21C2-39E7-E894C32E35D1}"/>
                </a:ext>
              </a:extLst>
            </p:cNvPr>
            <p:cNvPicPr/>
            <p:nvPr/>
          </p:nvPicPr>
          <p:blipFill>
            <a:blip r:embed="rId8" cstate="print"/>
            <a:stretch>
              <a:fillRect/>
            </a:stretch>
          </p:blipFill>
          <p:spPr>
            <a:xfrm>
              <a:off x="10745454" y="1176624"/>
              <a:ext cx="232936" cy="136562"/>
            </a:xfrm>
            <a:prstGeom prst="rect">
              <a:avLst/>
            </a:prstGeom>
          </p:spPr>
        </p:pic>
        <p:sp>
          <p:nvSpPr>
            <p:cNvPr id="15" name="object 15">
              <a:extLst>
                <a:ext uri="{FF2B5EF4-FFF2-40B4-BE49-F238E27FC236}">
                  <a16:creationId xmlns:a16="http://schemas.microsoft.com/office/drawing/2014/main" id="{78A31C01-88A2-ADF6-E571-180147DB2731}"/>
                </a:ext>
              </a:extLst>
            </p:cNvPr>
            <p:cNvSpPr/>
            <p:nvPr/>
          </p:nvSpPr>
          <p:spPr>
            <a:xfrm>
              <a:off x="10852912" y="1409715"/>
              <a:ext cx="151765" cy="29209"/>
            </a:xfrm>
            <a:custGeom>
              <a:avLst/>
              <a:gdLst/>
              <a:ahLst/>
              <a:cxnLst/>
              <a:rect l="l" t="t" r="r" b="b"/>
              <a:pathLst>
                <a:path w="151765" h="29209">
                  <a:moveTo>
                    <a:pt x="145192" y="0"/>
                  </a:moveTo>
                  <a:lnTo>
                    <a:pt x="6477" y="0"/>
                  </a:lnTo>
                  <a:lnTo>
                    <a:pt x="0" y="6493"/>
                  </a:lnTo>
                  <a:lnTo>
                    <a:pt x="0" y="22442"/>
                  </a:lnTo>
                  <a:lnTo>
                    <a:pt x="6458" y="28935"/>
                  </a:lnTo>
                  <a:lnTo>
                    <a:pt x="137208" y="28935"/>
                  </a:lnTo>
                  <a:lnTo>
                    <a:pt x="145173" y="28935"/>
                  </a:lnTo>
                  <a:lnTo>
                    <a:pt x="151650" y="22442"/>
                  </a:lnTo>
                  <a:lnTo>
                    <a:pt x="151650" y="6493"/>
                  </a:lnTo>
                  <a:lnTo>
                    <a:pt x="145192" y="0"/>
                  </a:lnTo>
                  <a:close/>
                </a:path>
              </a:pathLst>
            </a:custGeom>
            <a:solidFill>
              <a:srgbClr val="BE0378"/>
            </a:solidFill>
          </p:spPr>
          <p:txBody>
            <a:bodyPr wrap="square" lIns="0" tIns="0" rIns="0" bIns="0" rtlCol="0"/>
            <a:lstStyle/>
            <a:p>
              <a:endParaRPr/>
            </a:p>
          </p:txBody>
        </p:sp>
        <p:pic>
          <p:nvPicPr>
            <p:cNvPr id="16" name="object 16">
              <a:extLst>
                <a:ext uri="{FF2B5EF4-FFF2-40B4-BE49-F238E27FC236}">
                  <a16:creationId xmlns:a16="http://schemas.microsoft.com/office/drawing/2014/main" id="{1C67CA60-4952-3C67-34AD-B2DB0CB04EFA}"/>
                </a:ext>
              </a:extLst>
            </p:cNvPr>
            <p:cNvPicPr/>
            <p:nvPr/>
          </p:nvPicPr>
          <p:blipFill>
            <a:blip r:embed="rId9" cstate="print"/>
            <a:stretch>
              <a:fillRect/>
            </a:stretch>
          </p:blipFill>
          <p:spPr>
            <a:xfrm>
              <a:off x="10717711" y="1486971"/>
              <a:ext cx="115016" cy="94338"/>
            </a:xfrm>
            <a:prstGeom prst="rect">
              <a:avLst/>
            </a:prstGeom>
          </p:spPr>
        </p:pic>
        <p:sp>
          <p:nvSpPr>
            <p:cNvPr id="17" name="object 17">
              <a:extLst>
                <a:ext uri="{FF2B5EF4-FFF2-40B4-BE49-F238E27FC236}">
                  <a16:creationId xmlns:a16="http://schemas.microsoft.com/office/drawing/2014/main" id="{25870E01-0AA7-5AE6-E5F8-25D4C47C8B76}"/>
                </a:ext>
              </a:extLst>
            </p:cNvPr>
            <p:cNvSpPr/>
            <p:nvPr/>
          </p:nvSpPr>
          <p:spPr>
            <a:xfrm>
              <a:off x="10852912" y="1529516"/>
              <a:ext cx="151765" cy="29209"/>
            </a:xfrm>
            <a:custGeom>
              <a:avLst/>
              <a:gdLst/>
              <a:ahLst/>
              <a:cxnLst/>
              <a:rect l="l" t="t" r="r" b="b"/>
              <a:pathLst>
                <a:path w="151765" h="29209">
                  <a:moveTo>
                    <a:pt x="145192" y="0"/>
                  </a:moveTo>
                  <a:lnTo>
                    <a:pt x="6477" y="0"/>
                  </a:lnTo>
                  <a:lnTo>
                    <a:pt x="0" y="6474"/>
                  </a:lnTo>
                  <a:lnTo>
                    <a:pt x="0" y="22442"/>
                  </a:lnTo>
                  <a:lnTo>
                    <a:pt x="6458" y="28935"/>
                  </a:lnTo>
                  <a:lnTo>
                    <a:pt x="137208" y="28935"/>
                  </a:lnTo>
                  <a:lnTo>
                    <a:pt x="145173" y="28935"/>
                  </a:lnTo>
                  <a:lnTo>
                    <a:pt x="151650" y="22442"/>
                  </a:lnTo>
                  <a:lnTo>
                    <a:pt x="151650" y="6474"/>
                  </a:lnTo>
                  <a:lnTo>
                    <a:pt x="145192" y="0"/>
                  </a:lnTo>
                  <a:close/>
                </a:path>
              </a:pathLst>
            </a:custGeom>
            <a:solidFill>
              <a:srgbClr val="BE0378"/>
            </a:solidFill>
          </p:spPr>
          <p:txBody>
            <a:bodyPr wrap="square" lIns="0" tIns="0" rIns="0" bIns="0" rtlCol="0"/>
            <a:lstStyle/>
            <a:p>
              <a:endParaRPr/>
            </a:p>
          </p:txBody>
        </p:sp>
        <p:pic>
          <p:nvPicPr>
            <p:cNvPr id="18" name="object 18">
              <a:extLst>
                <a:ext uri="{FF2B5EF4-FFF2-40B4-BE49-F238E27FC236}">
                  <a16:creationId xmlns:a16="http://schemas.microsoft.com/office/drawing/2014/main" id="{6DBB3285-5052-2D19-68FF-5C219C772FE6}"/>
                </a:ext>
              </a:extLst>
            </p:cNvPr>
            <p:cNvPicPr/>
            <p:nvPr/>
          </p:nvPicPr>
          <p:blipFill>
            <a:blip r:embed="rId10" cstate="print"/>
            <a:stretch>
              <a:fillRect/>
            </a:stretch>
          </p:blipFill>
          <p:spPr>
            <a:xfrm>
              <a:off x="10717711" y="1606754"/>
              <a:ext cx="115016" cy="94329"/>
            </a:xfrm>
            <a:prstGeom prst="rect">
              <a:avLst/>
            </a:prstGeom>
          </p:spPr>
        </p:pic>
        <p:sp>
          <p:nvSpPr>
            <p:cNvPr id="19" name="object 19">
              <a:extLst>
                <a:ext uri="{FF2B5EF4-FFF2-40B4-BE49-F238E27FC236}">
                  <a16:creationId xmlns:a16="http://schemas.microsoft.com/office/drawing/2014/main" id="{CB91E18F-7525-5FDF-7CF8-B9E2559C092C}"/>
                </a:ext>
              </a:extLst>
            </p:cNvPr>
            <p:cNvSpPr/>
            <p:nvPr/>
          </p:nvSpPr>
          <p:spPr>
            <a:xfrm>
              <a:off x="10852913" y="1649280"/>
              <a:ext cx="151765" cy="29209"/>
            </a:xfrm>
            <a:custGeom>
              <a:avLst/>
              <a:gdLst/>
              <a:ahLst/>
              <a:cxnLst/>
              <a:rect l="l" t="t" r="r" b="b"/>
              <a:pathLst>
                <a:path w="151765" h="29210">
                  <a:moveTo>
                    <a:pt x="145192" y="0"/>
                  </a:moveTo>
                  <a:lnTo>
                    <a:pt x="6477" y="0"/>
                  </a:lnTo>
                  <a:lnTo>
                    <a:pt x="0" y="6491"/>
                  </a:lnTo>
                  <a:lnTo>
                    <a:pt x="0" y="22454"/>
                  </a:lnTo>
                  <a:lnTo>
                    <a:pt x="6458" y="28943"/>
                  </a:lnTo>
                  <a:lnTo>
                    <a:pt x="137208" y="28943"/>
                  </a:lnTo>
                  <a:lnTo>
                    <a:pt x="145173" y="28943"/>
                  </a:lnTo>
                  <a:lnTo>
                    <a:pt x="151650" y="22454"/>
                  </a:lnTo>
                  <a:lnTo>
                    <a:pt x="151650" y="6491"/>
                  </a:lnTo>
                  <a:lnTo>
                    <a:pt x="145192" y="0"/>
                  </a:lnTo>
                  <a:close/>
                </a:path>
              </a:pathLst>
            </a:custGeom>
            <a:solidFill>
              <a:srgbClr val="BE0378"/>
            </a:solidFill>
          </p:spPr>
          <p:txBody>
            <a:bodyPr wrap="square" lIns="0" tIns="0" rIns="0" bIns="0" rtlCol="0"/>
            <a:lstStyle/>
            <a:p>
              <a:endParaRPr/>
            </a:p>
          </p:txBody>
        </p:sp>
      </p:grpSp>
      <p:sp>
        <p:nvSpPr>
          <p:cNvPr id="21" name="object 21">
            <a:extLst>
              <a:ext uri="{FF2B5EF4-FFF2-40B4-BE49-F238E27FC236}">
                <a16:creationId xmlns:a16="http://schemas.microsoft.com/office/drawing/2014/main" id="{E3E33DD9-0CAC-5EBD-D2AC-C81C28276D31}"/>
              </a:ext>
            </a:extLst>
          </p:cNvPr>
          <p:cNvSpPr txBox="1"/>
          <p:nvPr/>
        </p:nvSpPr>
        <p:spPr>
          <a:xfrm>
            <a:off x="2695783" y="2451219"/>
            <a:ext cx="2177745" cy="2167260"/>
          </a:xfrm>
          <a:prstGeom prst="rect">
            <a:avLst/>
          </a:prstGeom>
        </p:spPr>
        <p:txBody>
          <a:bodyPr vert="horz" wrap="square" lIns="0" tIns="12700" rIns="0" bIns="0" rtlCol="0" anchor="t">
            <a:spAutoFit/>
          </a:bodyPr>
          <a:lstStyle/>
          <a:p>
            <a:pPr marL="12700" algn="l">
              <a:lnSpc>
                <a:spcPct val="100000"/>
              </a:lnSpc>
              <a:spcBef>
                <a:spcPts val="105"/>
              </a:spcBef>
            </a:pPr>
            <a:r>
              <a:rPr lang="en-GB" sz="1000">
                <a:solidFill>
                  <a:schemeClr val="tx1"/>
                </a:solidFill>
                <a:latin typeface="Arial"/>
                <a:cs typeface="Arial"/>
              </a:rPr>
              <a:t>Registered</a:t>
            </a:r>
            <a:r>
              <a:rPr lang="en-GB" sz="1000" spc="-55">
                <a:solidFill>
                  <a:schemeClr val="tx1"/>
                </a:solidFill>
                <a:latin typeface="Arial"/>
                <a:cs typeface="Arial"/>
              </a:rPr>
              <a:t> </a:t>
            </a:r>
            <a:r>
              <a:rPr lang="en-GB" sz="1000">
                <a:solidFill>
                  <a:schemeClr val="tx1"/>
                </a:solidFill>
                <a:latin typeface="Arial"/>
                <a:cs typeface="Arial"/>
              </a:rPr>
              <a:t>with</a:t>
            </a:r>
            <a:r>
              <a:rPr lang="en-GB" sz="1000" spc="-20">
                <a:solidFill>
                  <a:schemeClr val="tx1"/>
                </a:solidFill>
                <a:latin typeface="Arial"/>
                <a:cs typeface="Arial"/>
              </a:rPr>
              <a:t> </a:t>
            </a:r>
            <a:r>
              <a:rPr lang="en-GB" sz="1000">
                <a:solidFill>
                  <a:schemeClr val="tx1"/>
                </a:solidFill>
                <a:latin typeface="Arial"/>
                <a:cs typeface="Arial"/>
              </a:rPr>
              <a:t>the</a:t>
            </a:r>
            <a:r>
              <a:rPr lang="en-GB" sz="1000" spc="-35">
                <a:solidFill>
                  <a:schemeClr val="tx1"/>
                </a:solidFill>
                <a:latin typeface="Arial"/>
                <a:cs typeface="Arial"/>
              </a:rPr>
              <a:t> </a:t>
            </a:r>
            <a:r>
              <a:rPr lang="en-GB" sz="1000" spc="-10">
                <a:solidFill>
                  <a:schemeClr val="tx1"/>
                </a:solidFill>
                <a:latin typeface="Arial"/>
                <a:cs typeface="Arial"/>
              </a:rPr>
              <a:t>General</a:t>
            </a:r>
            <a:endParaRPr lang="en-GB" sz="1000">
              <a:solidFill>
                <a:schemeClr val="tx1"/>
              </a:solidFill>
              <a:latin typeface="Arial"/>
              <a:cs typeface="Arial"/>
            </a:endParaRPr>
          </a:p>
          <a:p>
            <a:pPr marL="12700" algn="l">
              <a:lnSpc>
                <a:spcPct val="100000"/>
              </a:lnSpc>
            </a:pPr>
            <a:r>
              <a:rPr lang="en-GB" sz="1000">
                <a:solidFill>
                  <a:schemeClr val="tx1"/>
                </a:solidFill>
                <a:latin typeface="Arial"/>
                <a:cs typeface="Arial"/>
              </a:rPr>
              <a:t>Pharmaceutical</a:t>
            </a:r>
            <a:r>
              <a:rPr lang="en-GB" sz="1000" spc="-80">
                <a:solidFill>
                  <a:schemeClr val="tx1"/>
                </a:solidFill>
                <a:latin typeface="Arial"/>
                <a:cs typeface="Arial"/>
              </a:rPr>
              <a:t> </a:t>
            </a:r>
            <a:r>
              <a:rPr lang="en-GB" sz="1000">
                <a:solidFill>
                  <a:schemeClr val="tx1"/>
                </a:solidFill>
                <a:latin typeface="Arial"/>
                <a:cs typeface="Arial"/>
              </a:rPr>
              <a:t>Council</a:t>
            </a:r>
            <a:r>
              <a:rPr lang="en-GB" sz="1000" spc="-55">
                <a:solidFill>
                  <a:schemeClr val="tx1"/>
                </a:solidFill>
                <a:latin typeface="Arial"/>
                <a:cs typeface="Arial"/>
              </a:rPr>
              <a:t> </a:t>
            </a:r>
            <a:r>
              <a:rPr lang="en-GB" sz="1000" spc="-10">
                <a:solidFill>
                  <a:schemeClr val="tx1"/>
                </a:solidFill>
                <a:latin typeface="Arial"/>
                <a:cs typeface="Arial"/>
              </a:rPr>
              <a:t>(GPhC)</a:t>
            </a:r>
            <a:endParaRPr lang="en-GB" sz="1000">
              <a:latin typeface="Arial" panose="020B0604020202020204" pitchFamily="34" charset="0"/>
              <a:cs typeface="Arial" panose="020B0604020202020204" pitchFamily="34" charset="0"/>
            </a:endParaRPr>
          </a:p>
          <a:p>
            <a:pPr algn="l"/>
            <a:r>
              <a:rPr lang="en-GB" sz="1000">
                <a:hlinkClick r:id="rId11"/>
              </a:rPr>
              <a:t>Register as a pharmacist</a:t>
            </a:r>
            <a:r>
              <a:rPr lang="en-GB" sz="1000"/>
              <a:t>.</a:t>
            </a:r>
          </a:p>
          <a:p>
            <a:pPr algn="l"/>
            <a:endParaRPr lang="en-GB" sz="1000"/>
          </a:p>
          <a:p>
            <a:pPr algn="l"/>
            <a:r>
              <a:rPr lang="en-GB" sz="1000">
                <a:solidFill>
                  <a:srgbClr val="000000"/>
                </a:solidFill>
                <a:latin typeface="Arial"/>
                <a:cs typeface="Arial"/>
              </a:rPr>
              <a:t>Local training and development opportunities are available by attending your local </a:t>
            </a:r>
            <a:r>
              <a:rPr lang="en-GB" sz="1000">
                <a:hlinkClick r:id="rId12"/>
              </a:rPr>
              <a:t>Community Pharmacy Surrey &amp; Sussex – Representing, supporting, developing and promoting NHS Community Pharmacy in Surrey and Sussex</a:t>
            </a:r>
            <a:endParaRPr lang="en-GB" sz="1000">
              <a:latin typeface="Arial" panose="020B0604020202020204" pitchFamily="34" charset="0"/>
              <a:cs typeface="Arial" panose="020B0604020202020204" pitchFamily="34" charset="0"/>
            </a:endParaRPr>
          </a:p>
          <a:p>
            <a:endParaRPr lang="en-GB" sz="1000"/>
          </a:p>
          <a:p>
            <a:r>
              <a:rPr lang="en-GB" sz="1000">
                <a:hlinkClick r:id="rId13"/>
              </a:rPr>
              <a:t>Pharmacist Development | Student, Pre-Reg &amp; Practice | RPS</a:t>
            </a:r>
            <a:endParaRPr lang="en-GB" sz="1000"/>
          </a:p>
        </p:txBody>
      </p:sp>
      <p:sp>
        <p:nvSpPr>
          <p:cNvPr id="23" name="object 23">
            <a:extLst>
              <a:ext uri="{FF2B5EF4-FFF2-40B4-BE49-F238E27FC236}">
                <a16:creationId xmlns:a16="http://schemas.microsoft.com/office/drawing/2014/main" id="{91C0C989-6CB9-F4D1-2109-F51A7B469E44}"/>
              </a:ext>
            </a:extLst>
          </p:cNvPr>
          <p:cNvSpPr txBox="1"/>
          <p:nvPr/>
        </p:nvSpPr>
        <p:spPr>
          <a:xfrm>
            <a:off x="7208132" y="2318325"/>
            <a:ext cx="2335798" cy="4801314"/>
          </a:xfrm>
          <a:prstGeom prst="rect">
            <a:avLst/>
          </a:prstGeom>
        </p:spPr>
        <p:txBody>
          <a:bodyPr vert="horz" wrap="square" lIns="0" tIns="12700" rIns="0" bIns="0" rtlCol="0" anchor="t">
            <a:spAutoFit/>
          </a:bodyPr>
          <a:lstStyle/>
          <a:p>
            <a:pPr algn="l" rtl="0" fontAlgn="base">
              <a:lnSpc>
                <a:spcPts val="975"/>
              </a:lnSpc>
              <a:buNone/>
            </a:pPr>
            <a:r>
              <a:rPr lang="en-US" sz="1000" b="0" i="0">
                <a:solidFill>
                  <a:srgbClr val="000000"/>
                </a:solidFill>
                <a:effectLst/>
                <a:latin typeface="Arial" panose="020B0604020202020204" pitchFamily="34" charset="0"/>
              </a:rPr>
              <a:t>​</a:t>
            </a:r>
            <a:endParaRPr lang="en-US" sz="1000" b="0" i="0">
              <a:solidFill>
                <a:srgbClr val="000000"/>
              </a:solidFill>
              <a:effectLst/>
              <a:latin typeface="Segoe UI" panose="020B0502040204020203" pitchFamily="34" charset="0"/>
            </a:endParaRPr>
          </a:p>
          <a:p>
            <a:pPr algn="l"/>
            <a:r>
              <a:rPr lang="en-GB" sz="1000"/>
              <a:t>Collaborating with general practice practitioners as these currently only apply for general practice staff only:</a:t>
            </a:r>
          </a:p>
          <a:p>
            <a:pPr algn="l"/>
            <a:endParaRPr lang="en-GB" sz="1000"/>
          </a:p>
          <a:p>
            <a:pPr algn="l"/>
            <a:r>
              <a:rPr lang="en-GB" sz="1000"/>
              <a:t>Guide to Supervision in Primary care: </a:t>
            </a:r>
            <a:r>
              <a:rPr lang="en-GB" sz="1000">
                <a:hlinkClick r:id="rId14"/>
              </a:rPr>
              <a:t>A-guide-to-supervision-in-KSS-primary-care-V2.1-Oct-24.pdf</a:t>
            </a:r>
            <a:endParaRPr lang="en-GB" sz="1000" spc="-25">
              <a:solidFill>
                <a:srgbClr val="000000"/>
              </a:solidFill>
              <a:latin typeface="Arial"/>
              <a:cs typeface="Arial"/>
            </a:endParaRPr>
          </a:p>
          <a:p>
            <a:pPr algn="l"/>
            <a:endParaRPr lang="en-GB" sz="1000" spc="-25">
              <a:solidFill>
                <a:srgbClr val="000000"/>
              </a:solidFill>
              <a:latin typeface="Arial"/>
              <a:cs typeface="Arial"/>
            </a:endParaRPr>
          </a:p>
          <a:p>
            <a:pPr algn="l"/>
            <a:r>
              <a:rPr lang="en-GB" sz="1000" spc="-25">
                <a:solidFill>
                  <a:srgbClr val="000000"/>
                </a:solidFill>
                <a:latin typeface="Arial"/>
                <a:cs typeface="Arial"/>
                <a:hlinkClick r:id="rId15"/>
              </a:rPr>
              <a:t>NHSE Supervision guidance for primary care network multidisciplinary teams</a:t>
            </a:r>
            <a:endParaRPr lang="en-GB" sz="1000" spc="-25">
              <a:solidFill>
                <a:srgbClr val="000000"/>
              </a:solidFill>
              <a:latin typeface="Arial"/>
              <a:cs typeface="Arial"/>
            </a:endParaRPr>
          </a:p>
          <a:p>
            <a:pPr algn="l"/>
            <a:endParaRPr lang="en-GB" sz="1000"/>
          </a:p>
          <a:p>
            <a:pPr marL="0" marR="0" lvl="0" indent="0" algn="l" defTabSz="914400" eaLnBrk="1" fontAlgn="auto" latinLnBrk="0" hangingPunct="1">
              <a:lnSpc>
                <a:spcPct val="100000"/>
              </a:lnSpc>
              <a:spcBef>
                <a:spcPts val="0"/>
              </a:spcBef>
              <a:spcAft>
                <a:spcPts val="0"/>
              </a:spcAft>
              <a:buClrTx/>
              <a:buSzTx/>
              <a:buFontTx/>
              <a:buNone/>
              <a:tabLst/>
              <a:defRPr/>
            </a:pPr>
            <a:r>
              <a:rPr lang="en-GB" sz="1000">
                <a:solidFill>
                  <a:srgbClr val="000000"/>
                </a:solidFill>
                <a:latin typeface="Arial"/>
                <a:cs typeface="Arial"/>
              </a:rPr>
              <a:t>Local training and development opportunities are available by attending your local PLTs :</a:t>
            </a:r>
            <a:r>
              <a:rPr lang="en-GB" sz="1000">
                <a:hlinkClick r:id="rId16"/>
              </a:rPr>
              <a:t>Protected Learning Time (PLT): Surrey Training</a:t>
            </a:r>
            <a:r>
              <a:rPr lang="en-GB" sz="1000"/>
              <a:t> We remain committed to inclusivity across all service providers. In recognition of the important role of Community Pharmacists, and the local arrangements that exist between PCNs and pharmacy providers, we encourage PCN leaders to include Community Pharmacists in relevant development activities, such as Protected Learning Time sessions, to strengthen integrated working across the wider system.</a:t>
            </a:r>
            <a:endParaRPr lang="en-GB" sz="1000">
              <a:solidFill>
                <a:srgbClr val="FF0000"/>
              </a:solidFill>
            </a:endParaRPr>
          </a:p>
          <a:p>
            <a:pPr marR="5080" algn="l"/>
            <a:endParaRPr lang="en-GB" sz="1000">
              <a:solidFill>
                <a:schemeClr val="tx1"/>
              </a:solidFill>
            </a:endParaRPr>
          </a:p>
          <a:p>
            <a:pPr algn="l"/>
            <a:endParaRPr lang="en-GB" sz="1000" spc="-25">
              <a:solidFill>
                <a:srgbClr val="000000"/>
              </a:solidFill>
              <a:latin typeface="Arial"/>
              <a:cs typeface="Arial"/>
            </a:endParaRPr>
          </a:p>
          <a:p>
            <a:pPr algn="l"/>
            <a:endParaRPr lang="en-US" sz="1000"/>
          </a:p>
          <a:p>
            <a:pPr marL="12700" marR="5080" indent="17780">
              <a:spcBef>
                <a:spcPts val="100"/>
              </a:spcBef>
            </a:pPr>
            <a:endParaRPr lang="en-US" sz="1200" spc="-25">
              <a:solidFill>
                <a:srgbClr val="1F2A2F"/>
              </a:solidFill>
              <a:latin typeface="Arial"/>
              <a:cs typeface="Arial"/>
            </a:endParaRPr>
          </a:p>
        </p:txBody>
      </p:sp>
      <p:sp>
        <p:nvSpPr>
          <p:cNvPr id="25" name="object 25">
            <a:extLst>
              <a:ext uri="{FF2B5EF4-FFF2-40B4-BE49-F238E27FC236}">
                <a16:creationId xmlns:a16="http://schemas.microsoft.com/office/drawing/2014/main" id="{DF9BA77D-EFB3-AA9C-A93D-734D81A46613}"/>
              </a:ext>
            </a:extLst>
          </p:cNvPr>
          <p:cNvSpPr txBox="1">
            <a:spLocks noGrp="1"/>
          </p:cNvSpPr>
          <p:nvPr>
            <p:ph type="title"/>
          </p:nvPr>
        </p:nvSpPr>
        <p:spPr>
          <a:xfrm>
            <a:off x="2485389" y="257034"/>
            <a:ext cx="6094256" cy="808555"/>
          </a:xfrm>
          <a:prstGeom prst="rect">
            <a:avLst/>
          </a:prstGeom>
        </p:spPr>
        <p:txBody>
          <a:bodyPr vert="horz" wrap="square" lIns="0" tIns="43815" rIns="0" bIns="0" rtlCol="0" anchor="t">
            <a:spAutoFit/>
          </a:bodyPr>
          <a:lstStyle/>
          <a:p>
            <a:pPr marL="12700">
              <a:spcBef>
                <a:spcPts val="345"/>
              </a:spcBef>
            </a:pPr>
            <a:r>
              <a:rPr lang="en-GB" sz="2400" b="0">
                <a:solidFill>
                  <a:srgbClr val="BE0378"/>
                </a:solidFill>
                <a:latin typeface="Arial Black"/>
                <a:cs typeface="Arial Black"/>
              </a:rPr>
              <a:t>Community Pharmacist</a:t>
            </a:r>
            <a:r>
              <a:rPr lang="en-GB" sz="2400" b="0" spc="-75">
                <a:solidFill>
                  <a:srgbClr val="BE0378"/>
                </a:solidFill>
                <a:latin typeface="Arial Black"/>
                <a:cs typeface="Arial Black"/>
              </a:rPr>
              <a:t> </a:t>
            </a:r>
            <a:endParaRPr lang="en-US" sz="2400" b="0" spc="-10">
              <a:solidFill>
                <a:srgbClr val="BE0378"/>
              </a:solidFill>
              <a:latin typeface="Arial Black"/>
              <a:cs typeface="Arial Black"/>
            </a:endParaRPr>
          </a:p>
          <a:p>
            <a:pPr marL="12700">
              <a:lnSpc>
                <a:spcPct val="100000"/>
              </a:lnSpc>
              <a:spcBef>
                <a:spcPts val="160"/>
              </a:spcBef>
            </a:pPr>
            <a:r>
              <a:rPr sz="2400">
                <a:solidFill>
                  <a:srgbClr val="202C3A"/>
                </a:solidFill>
              </a:rPr>
              <a:t>Find</a:t>
            </a:r>
            <a:r>
              <a:rPr sz="2400" spc="-35">
                <a:solidFill>
                  <a:srgbClr val="202C3A"/>
                </a:solidFill>
              </a:rPr>
              <a:t> </a:t>
            </a:r>
            <a:r>
              <a:rPr sz="2400">
                <a:solidFill>
                  <a:srgbClr val="202C3A"/>
                </a:solidFill>
              </a:rPr>
              <a:t>out</a:t>
            </a:r>
            <a:r>
              <a:rPr sz="2400" spc="-35">
                <a:solidFill>
                  <a:srgbClr val="202C3A"/>
                </a:solidFill>
              </a:rPr>
              <a:t> </a:t>
            </a:r>
            <a:r>
              <a:rPr sz="2400">
                <a:solidFill>
                  <a:srgbClr val="202C3A"/>
                </a:solidFill>
              </a:rPr>
              <a:t>more</a:t>
            </a:r>
            <a:r>
              <a:rPr sz="2400" spc="-35">
                <a:solidFill>
                  <a:srgbClr val="202C3A"/>
                </a:solidFill>
              </a:rPr>
              <a:t> </a:t>
            </a:r>
            <a:r>
              <a:rPr sz="2400">
                <a:solidFill>
                  <a:srgbClr val="202C3A"/>
                </a:solidFill>
              </a:rPr>
              <a:t>about</a:t>
            </a:r>
            <a:r>
              <a:rPr sz="2400" spc="-35">
                <a:solidFill>
                  <a:srgbClr val="202C3A"/>
                </a:solidFill>
              </a:rPr>
              <a:t> </a:t>
            </a:r>
            <a:r>
              <a:rPr sz="2400">
                <a:solidFill>
                  <a:srgbClr val="202C3A"/>
                </a:solidFill>
              </a:rPr>
              <a:t>the</a:t>
            </a:r>
            <a:r>
              <a:rPr sz="2400" spc="-20">
                <a:solidFill>
                  <a:srgbClr val="202C3A"/>
                </a:solidFill>
              </a:rPr>
              <a:t> </a:t>
            </a:r>
            <a:r>
              <a:rPr sz="2400" u="sng">
                <a:solidFill>
                  <a:srgbClr val="291EFF"/>
                </a:solidFill>
                <a:uFill>
                  <a:solidFill>
                    <a:srgbClr val="1F5AA4"/>
                  </a:solidFill>
                </a:uFill>
                <a:hlinkClick r:id="rId17">
                  <a:extLst>
                    <a:ext uri="{A12FA001-AC4F-418D-AE19-62706E023703}">
                      <ahyp:hlinkClr xmlns:ahyp="http://schemas.microsoft.com/office/drawing/2018/hyperlinkcolor" val="tx"/>
                    </a:ext>
                  </a:extLst>
                </a:hlinkClick>
              </a:rPr>
              <a:t>Pharmacy</a:t>
            </a:r>
            <a:r>
              <a:rPr sz="2400" u="sng" spc="-40">
                <a:solidFill>
                  <a:srgbClr val="291EFF"/>
                </a:solidFill>
                <a:uFill>
                  <a:solidFill>
                    <a:srgbClr val="1F5AA4"/>
                  </a:solidFill>
                </a:uFill>
                <a:hlinkClick r:id="rId17">
                  <a:extLst>
                    <a:ext uri="{A12FA001-AC4F-418D-AE19-62706E023703}">
                      <ahyp:hlinkClr xmlns:ahyp="http://schemas.microsoft.com/office/drawing/2018/hyperlinkcolor" val="tx"/>
                    </a:ext>
                  </a:extLst>
                </a:hlinkClick>
              </a:rPr>
              <a:t> </a:t>
            </a:r>
            <a:r>
              <a:rPr sz="2400" u="sng" spc="-10">
                <a:solidFill>
                  <a:srgbClr val="291EFF"/>
                </a:solidFill>
                <a:uFill>
                  <a:solidFill>
                    <a:srgbClr val="1F5AA4"/>
                  </a:solidFill>
                </a:uFill>
                <a:hlinkClick r:id="rId17">
                  <a:extLst>
                    <a:ext uri="{A12FA001-AC4F-418D-AE19-62706E023703}">
                      <ahyp:hlinkClr xmlns:ahyp="http://schemas.microsoft.com/office/drawing/2018/hyperlinkcolor" val="tx"/>
                    </a:ext>
                  </a:extLst>
                </a:hlinkClick>
              </a:rPr>
              <a:t>roles</a:t>
            </a:r>
            <a:endParaRPr sz="2400">
              <a:solidFill>
                <a:srgbClr val="291EFF"/>
              </a:solidFill>
              <a:hlinkClick r:id="rId17">
                <a:extLst>
                  <a:ext uri="{A12FA001-AC4F-418D-AE19-62706E023703}">
                    <ahyp:hlinkClr xmlns:ahyp="http://schemas.microsoft.com/office/drawing/2018/hyperlinkcolor" val="tx"/>
                  </a:ext>
                </a:extLst>
              </a:hlinkClick>
            </a:endParaRPr>
          </a:p>
        </p:txBody>
      </p:sp>
      <p:sp>
        <p:nvSpPr>
          <p:cNvPr id="44" name="object 44">
            <a:extLst>
              <a:ext uri="{FF2B5EF4-FFF2-40B4-BE49-F238E27FC236}">
                <a16:creationId xmlns:a16="http://schemas.microsoft.com/office/drawing/2014/main" id="{BBE5CAA3-91AD-C54F-C049-C694984269D7}"/>
              </a:ext>
            </a:extLst>
          </p:cNvPr>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pic>
        <p:nvPicPr>
          <p:cNvPr id="42" name="Picture 41" descr="A logo with colorful people&#10;&#10;Description automatically generated">
            <a:extLst>
              <a:ext uri="{FF2B5EF4-FFF2-40B4-BE49-F238E27FC236}">
                <a16:creationId xmlns:a16="http://schemas.microsoft.com/office/drawing/2014/main" id="{BDDDFF2A-4600-9736-A3AB-DB21109511E0}"/>
              </a:ext>
            </a:extLst>
          </p:cNvPr>
          <p:cNvPicPr>
            <a:picLocks noChangeAspect="1"/>
          </p:cNvPicPr>
          <p:nvPr/>
        </p:nvPicPr>
        <p:blipFill>
          <a:blip r:embed="rId18"/>
          <a:stretch>
            <a:fillRect/>
          </a:stretch>
        </p:blipFill>
        <p:spPr>
          <a:xfrm>
            <a:off x="0" y="0"/>
            <a:ext cx="2320286" cy="1189930"/>
          </a:xfrm>
          <a:prstGeom prst="rect">
            <a:avLst/>
          </a:prstGeom>
        </p:spPr>
      </p:pic>
      <p:sp>
        <p:nvSpPr>
          <p:cNvPr id="45" name="TextBox 44">
            <a:extLst>
              <a:ext uri="{FF2B5EF4-FFF2-40B4-BE49-F238E27FC236}">
                <a16:creationId xmlns:a16="http://schemas.microsoft.com/office/drawing/2014/main" id="{070B26DE-ECF7-467F-5C3E-3A0AA2E7B525}"/>
              </a:ext>
            </a:extLst>
          </p:cNvPr>
          <p:cNvSpPr txBox="1"/>
          <p:nvPr/>
        </p:nvSpPr>
        <p:spPr>
          <a:xfrm>
            <a:off x="4859326" y="2395269"/>
            <a:ext cx="2335798" cy="300851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buNone/>
            </a:pPr>
            <a:r>
              <a:rPr lang="en-GB" sz="1000"/>
              <a:t>Newly Qualified Pharmacist Pathway – CPPE</a:t>
            </a:r>
          </a:p>
          <a:p>
            <a:r>
              <a:rPr lang="en-GB" sz="1000"/>
              <a:t>Designed specifically for pharmacists in their first year of practice </a:t>
            </a:r>
            <a:r>
              <a:rPr lang="en-GB" sz="1000">
                <a:hlinkClick r:id="rId19"/>
              </a:rPr>
              <a:t>CPPE NQP Pathway</a:t>
            </a:r>
            <a:endParaRPr lang="en-GB" sz="1000"/>
          </a:p>
          <a:p>
            <a:pPr>
              <a:buFont typeface="Arial" panose="020B0604020202020204" pitchFamily="34" charset="0"/>
              <a:buChar char="•"/>
            </a:pPr>
            <a:endParaRPr lang="en-GB" sz="1000"/>
          </a:p>
          <a:p>
            <a:r>
              <a:rPr lang="en-GB" sz="1000">
                <a:effectLst/>
              </a:rPr>
              <a:t>If you are changing your area of practice, then please see our </a:t>
            </a:r>
            <a:r>
              <a:rPr lang="en-GB" sz="1000">
                <a:hlinkClick r:id="rId20" tooltip="https://www.cppe.ac.uk/career/foundation#navtop"/>
              </a:rPr>
              <a:t>early careers pharmacists page</a:t>
            </a:r>
            <a:r>
              <a:rPr lang="en-GB" sz="1000">
                <a:effectLst/>
              </a:rPr>
              <a:t> for resources to support you to move into community pharmacy, hospital pharmacy or primary care.</a:t>
            </a:r>
            <a:endParaRPr lang="en-GB" sz="1000"/>
          </a:p>
          <a:p>
            <a:pPr algn="l"/>
            <a:endParaRPr lang="en-US" sz="1000">
              <a:solidFill>
                <a:srgbClr val="000000"/>
              </a:solidFill>
              <a:latin typeface="Arial" panose="020B0604020202020204" pitchFamily="34" charset="0"/>
              <a:ea typeface="Lato"/>
              <a:cs typeface="Arial" panose="020B0604020202020204" pitchFamily="34" charset="0"/>
            </a:endParaRPr>
          </a:p>
          <a:p>
            <a:pPr algn="l"/>
            <a:r>
              <a:rPr lang="en-US" sz="1000">
                <a:solidFill>
                  <a:srgbClr val="000000"/>
                </a:solidFill>
                <a:latin typeface="Arial" panose="020B0604020202020204" pitchFamily="34" charset="0"/>
                <a:ea typeface="Lato"/>
                <a:cs typeface="Arial" panose="020B0604020202020204" pitchFamily="34" charset="0"/>
              </a:rPr>
              <a:t>RPS </a:t>
            </a:r>
            <a:r>
              <a:rPr lang="en-US" sz="1000">
                <a:solidFill>
                  <a:srgbClr val="000000"/>
                </a:solidFill>
                <a:latin typeface="Arial" panose="020B0604020202020204" pitchFamily="34" charset="0"/>
                <a:ea typeface="Lato"/>
                <a:cs typeface="Arial" panose="020B0604020202020204" pitchFamily="34" charset="0"/>
                <a:hlinkClick r:id="rId21"/>
              </a:rPr>
              <a:t>Core Advanced Pharmacist Curriculum</a:t>
            </a:r>
            <a:r>
              <a:rPr lang="en-US" sz="1000">
                <a:solidFill>
                  <a:srgbClr val="000000"/>
                </a:solidFill>
                <a:latin typeface="Arial" panose="020B0604020202020204" pitchFamily="34" charset="0"/>
                <a:ea typeface="Lato"/>
                <a:cs typeface="Arial" panose="020B0604020202020204" pitchFamily="34" charset="0"/>
              </a:rPr>
              <a:t> </a:t>
            </a:r>
          </a:p>
          <a:p>
            <a:pPr algn="l"/>
            <a:r>
              <a:rPr lang="en-US" sz="1000">
                <a:solidFill>
                  <a:srgbClr val="000000"/>
                </a:solidFill>
                <a:latin typeface="Arial" panose="020B0604020202020204" pitchFamily="34" charset="0"/>
                <a:ea typeface="Lato"/>
                <a:cs typeface="Arial" panose="020B0604020202020204" pitchFamily="34" charset="0"/>
              </a:rPr>
              <a:t>(Expert Professional Practice Curriculum)</a:t>
            </a:r>
          </a:p>
          <a:p>
            <a:pPr algn="l"/>
            <a:endParaRPr lang="en-US" sz="1000">
              <a:solidFill>
                <a:srgbClr val="000000"/>
              </a:solidFill>
              <a:latin typeface="Arial" panose="020B0604020202020204" pitchFamily="34" charset="0"/>
              <a:ea typeface="Calibri"/>
              <a:cs typeface="Arial" panose="020B0604020202020204" pitchFamily="34" charset="0"/>
            </a:endParaRPr>
          </a:p>
          <a:p>
            <a:pPr algn="ctr"/>
            <a:endParaRPr lang="en-US" sz="950">
              <a:solidFill>
                <a:srgbClr val="404040"/>
              </a:solidFill>
              <a:latin typeface="Arial"/>
              <a:ea typeface="Lato"/>
              <a:cs typeface="Lato"/>
            </a:endParaRPr>
          </a:p>
        </p:txBody>
      </p:sp>
      <p:sp>
        <p:nvSpPr>
          <p:cNvPr id="49" name="object 6">
            <a:extLst>
              <a:ext uri="{FF2B5EF4-FFF2-40B4-BE49-F238E27FC236}">
                <a16:creationId xmlns:a16="http://schemas.microsoft.com/office/drawing/2014/main" id="{C0622B5A-6122-F10B-BFBE-746511D599D2}"/>
              </a:ext>
            </a:extLst>
          </p:cNvPr>
          <p:cNvSpPr txBox="1"/>
          <p:nvPr/>
        </p:nvSpPr>
        <p:spPr>
          <a:xfrm>
            <a:off x="2273740" y="6583599"/>
            <a:ext cx="7692655" cy="167354"/>
          </a:xfrm>
          <a:prstGeom prst="rect">
            <a:avLst/>
          </a:prstGeom>
        </p:spPr>
        <p:txBody>
          <a:bodyPr vert="horz" wrap="square" lIns="0" tIns="13335" rIns="0" bIns="0" rtlCol="0" anchor="t">
            <a:spAutoFit/>
          </a:bodyPr>
          <a:lstStyle/>
          <a:p>
            <a:pPr marL="12700" marR="5080" indent="-3810" algn="ctr">
              <a:spcBef>
                <a:spcPts val="105"/>
              </a:spcBef>
            </a:pPr>
            <a:r>
              <a:rPr sz="1000">
                <a:solidFill>
                  <a:srgbClr val="BF0378"/>
                </a:solidFill>
                <a:latin typeface="Arial Black"/>
                <a:cs typeface="Arial Black"/>
              </a:rPr>
              <a:t>Statutory</a:t>
            </a:r>
            <a:r>
              <a:rPr sz="1000" spc="-15">
                <a:solidFill>
                  <a:srgbClr val="BF0378"/>
                </a:solidFill>
                <a:latin typeface="Arial Black"/>
                <a:cs typeface="Arial Black"/>
              </a:rPr>
              <a:t> </a:t>
            </a:r>
            <a:r>
              <a:rPr sz="1000" spc="-50">
                <a:solidFill>
                  <a:srgbClr val="BF0378"/>
                </a:solidFill>
                <a:latin typeface="Arial Black"/>
                <a:cs typeface="Arial Black"/>
              </a:rPr>
              <a:t>/ </a:t>
            </a:r>
            <a:r>
              <a:rPr lang="en-US" sz="1000" spc="-10">
                <a:solidFill>
                  <a:srgbClr val="BF0378"/>
                </a:solidFill>
                <a:latin typeface="Arial Black"/>
                <a:cs typeface="Arial Black"/>
              </a:rPr>
              <a:t>regulatory</a:t>
            </a:r>
            <a:r>
              <a:rPr sz="1000" spc="-10">
                <a:solidFill>
                  <a:srgbClr val="BF0378"/>
                </a:solidFill>
                <a:latin typeface="Arial Black"/>
                <a:cs typeface="Arial Black"/>
              </a:rPr>
              <a:t> requirements</a:t>
            </a:r>
            <a:r>
              <a:rPr lang="en-GB" sz="1000" spc="-10">
                <a:solidFill>
                  <a:srgbClr val="BF0378"/>
                </a:solidFill>
                <a:latin typeface="Arial Black"/>
                <a:cs typeface="Arial Black"/>
              </a:rPr>
              <a:t> </a:t>
            </a:r>
            <a:r>
              <a:rPr lang="en-US" sz="1000" spc="-10">
                <a:solidFill>
                  <a:srgbClr val="0000FF"/>
                </a:solidFill>
                <a:latin typeface="Arial"/>
                <a:cs typeface="Arial"/>
                <a:hlinkClick r:id="rId22">
                  <a:extLst>
                    <a:ext uri="{A12FA001-AC4F-418D-AE19-62706E023703}">
                      <ahyp:hlinkClr xmlns:ahyp="http://schemas.microsoft.com/office/drawing/2018/hyperlinkcolor" val="tx"/>
                    </a:ext>
                  </a:extLst>
                </a:hlinkClick>
              </a:rPr>
              <a:t>General Pharmaceutical</a:t>
            </a:r>
            <a:r>
              <a:rPr lang="en-US" sz="1000" spc="-10">
                <a:solidFill>
                  <a:srgbClr val="0000FF"/>
                </a:solidFill>
                <a:latin typeface="Arial"/>
                <a:cs typeface="Arial"/>
              </a:rPr>
              <a:t> </a:t>
            </a:r>
            <a:r>
              <a:rPr lang="en-US" sz="1000" spc="-10">
                <a:solidFill>
                  <a:srgbClr val="0000FF"/>
                </a:solidFill>
                <a:latin typeface="Arial"/>
                <a:cs typeface="Arial"/>
                <a:hlinkClick r:id="rId22">
                  <a:extLst>
                    <a:ext uri="{A12FA001-AC4F-418D-AE19-62706E023703}">
                      <ahyp:hlinkClr xmlns:ahyp="http://schemas.microsoft.com/office/drawing/2018/hyperlinkcolor" val="tx"/>
                    </a:ext>
                  </a:extLst>
                </a:hlinkClick>
              </a:rPr>
              <a:t>Council</a:t>
            </a:r>
            <a:r>
              <a:rPr lang="en-US" sz="1000" spc="-10">
                <a:solidFill>
                  <a:srgbClr val="0000FF"/>
                </a:solidFill>
                <a:latin typeface="Arial"/>
                <a:cs typeface="Arial"/>
              </a:rPr>
              <a:t> (GPhC)</a:t>
            </a:r>
            <a:endParaRPr lang="en-US" sz="1000">
              <a:solidFill>
                <a:srgbClr val="0000FF"/>
              </a:solidFill>
              <a:latin typeface="Arial Black"/>
              <a:cs typeface="Arial Black"/>
            </a:endParaRPr>
          </a:p>
        </p:txBody>
      </p:sp>
      <p:sp>
        <p:nvSpPr>
          <p:cNvPr id="32" name="TextBox 31">
            <a:extLst>
              <a:ext uri="{FF2B5EF4-FFF2-40B4-BE49-F238E27FC236}">
                <a16:creationId xmlns:a16="http://schemas.microsoft.com/office/drawing/2014/main" id="{A2F4F314-ADB8-AA28-9DEE-2BE269EFAF1A}"/>
              </a:ext>
            </a:extLst>
          </p:cNvPr>
          <p:cNvSpPr txBox="1"/>
          <p:nvPr/>
        </p:nvSpPr>
        <p:spPr>
          <a:xfrm>
            <a:off x="9521368" y="2410919"/>
            <a:ext cx="2725409" cy="4093428"/>
          </a:xfrm>
          <a:prstGeom prst="rect">
            <a:avLst/>
          </a:prstGeom>
          <a:noFill/>
        </p:spPr>
        <p:txBody>
          <a:bodyPr wrap="square">
            <a:spAutoFit/>
          </a:bodyPr>
          <a:lstStyle/>
          <a:p>
            <a:pPr marL="171450" indent="-171450">
              <a:buFont typeface="Arial" panose="020B0604020202020204" pitchFamily="34" charset="0"/>
              <a:buChar char="•"/>
            </a:pPr>
            <a:r>
              <a:rPr lang="en-GB" sz="1000">
                <a:latin typeface="Arial" panose="020B0604020202020204" pitchFamily="34" charset="0"/>
                <a:cs typeface="Arial" panose="020B0604020202020204" pitchFamily="34" charset="0"/>
              </a:rPr>
              <a:t>Accurately dispense prescriptions, ensuring the right medicine, dose, and instructions</a:t>
            </a:r>
          </a:p>
          <a:p>
            <a:pPr marL="171450" indent="-171450">
              <a:buFont typeface="Arial" panose="020B0604020202020204" pitchFamily="34" charset="0"/>
              <a:buChar char="•"/>
            </a:pPr>
            <a:r>
              <a:rPr lang="en-GB" sz="1000">
                <a:latin typeface="Arial" panose="020B0604020202020204" pitchFamily="34" charset="0"/>
                <a:cs typeface="Arial" panose="020B0604020202020204" pitchFamily="34" charset="0"/>
              </a:rPr>
              <a:t>Check for allergies, interactions, and contraindications</a:t>
            </a:r>
          </a:p>
          <a:p>
            <a:pPr marL="171450" indent="-171450">
              <a:buFont typeface="Arial" panose="020B0604020202020204" pitchFamily="34" charset="0"/>
              <a:buChar char="•"/>
            </a:pPr>
            <a:r>
              <a:rPr lang="en-GB" sz="1000">
                <a:latin typeface="Arial" panose="020B0604020202020204" pitchFamily="34" charset="0"/>
                <a:cs typeface="Arial" panose="020B0604020202020204" pitchFamily="34" charset="0"/>
              </a:rPr>
              <a:t>Ensure the safe storage, supply, and disposal of medicines</a:t>
            </a:r>
          </a:p>
          <a:p>
            <a:pPr marL="171450" indent="-171450">
              <a:buFont typeface="Arial" panose="020B0604020202020204" pitchFamily="34" charset="0"/>
              <a:buChar char="•"/>
            </a:pPr>
            <a:r>
              <a:rPr lang="en-GB" sz="1000">
                <a:latin typeface="Arial" panose="020B0604020202020204" pitchFamily="34" charset="0"/>
                <a:cs typeface="Arial" panose="020B0604020202020204" pitchFamily="34" charset="0"/>
              </a:rPr>
              <a:t>Provide clear advice on medication use, side effects, and adherence</a:t>
            </a:r>
          </a:p>
          <a:p>
            <a:pPr marL="171450" indent="-171450">
              <a:buFont typeface="Arial" panose="020B0604020202020204" pitchFamily="34" charset="0"/>
              <a:buChar char="•"/>
            </a:pPr>
            <a:r>
              <a:rPr lang="en-GB" sz="1000">
                <a:latin typeface="Arial" panose="020B0604020202020204" pitchFamily="34" charset="0"/>
                <a:cs typeface="Arial" panose="020B0604020202020204" pitchFamily="34" charset="0"/>
              </a:rPr>
              <a:t>Help relieve pressure on GPs and urgent care</a:t>
            </a:r>
          </a:p>
          <a:p>
            <a:pPr marL="171450" indent="-171450">
              <a:buFont typeface="Arial" panose="020B0604020202020204" pitchFamily="34" charset="0"/>
              <a:buChar char="•"/>
            </a:pPr>
            <a:r>
              <a:rPr lang="en-GB" sz="1000">
                <a:latin typeface="Arial" panose="020B0604020202020204" pitchFamily="34" charset="0"/>
                <a:cs typeface="Arial" panose="020B0604020202020204" pitchFamily="34" charset="0"/>
              </a:rPr>
              <a:t>Refer patients when red flags or complex issues arise</a:t>
            </a:r>
          </a:p>
          <a:p>
            <a:pPr marL="171450" indent="-171450">
              <a:buFont typeface="Arial" panose="020B0604020202020204" pitchFamily="34" charset="0"/>
              <a:buChar char="•"/>
            </a:pPr>
            <a:r>
              <a:rPr lang="en-GB" sz="1000">
                <a:latin typeface="Arial" panose="020B0604020202020204" pitchFamily="34" charset="0"/>
                <a:cs typeface="Arial" panose="020B0604020202020204" pitchFamily="34" charset="0"/>
              </a:rPr>
              <a:t>Support Primary Care Networks (PCNs) with clinical pathways and service delivery</a:t>
            </a:r>
          </a:p>
          <a:p>
            <a:pPr marL="171450" indent="-171450">
              <a:buFont typeface="Arial" panose="020B0604020202020204" pitchFamily="34" charset="0"/>
              <a:buChar char="•"/>
            </a:pPr>
            <a:r>
              <a:rPr lang="en-GB" sz="1000">
                <a:latin typeface="Arial" panose="020B0604020202020204" pitchFamily="34" charset="0"/>
                <a:cs typeface="Arial" panose="020B0604020202020204" pitchFamily="34" charset="0"/>
              </a:rPr>
              <a:t>Work with other professionals to improve integrated care and health</a:t>
            </a:r>
          </a:p>
          <a:p>
            <a:r>
              <a:rPr lang="en-GB" sz="1000">
                <a:latin typeface="Arial" panose="020B0604020202020204" pitchFamily="34" charset="0"/>
                <a:cs typeface="Arial" panose="020B0604020202020204" pitchFamily="34" charset="0"/>
              </a:rPr>
              <a:t>     outcomes.</a:t>
            </a:r>
          </a:p>
          <a:p>
            <a:pPr marL="171450" indent="-171450">
              <a:buFont typeface="Arial" panose="020B0604020202020204" pitchFamily="34" charset="0"/>
              <a:buChar char="•"/>
            </a:pPr>
            <a:r>
              <a:rPr lang="en-GB" sz="1000" b="1">
                <a:solidFill>
                  <a:schemeClr val="tx1"/>
                </a:solidFill>
                <a:latin typeface="Arial" panose="020B0604020202020204" pitchFamily="34" charset="0"/>
                <a:cs typeface="Arial" panose="020B0604020202020204" pitchFamily="34" charset="0"/>
              </a:rPr>
              <a:t>Whilst the core remains as dispensing prescriptions, majority of this can be delegated to support staff whilst the pharmacist focuses on national and locally commissioned services </a:t>
            </a:r>
            <a:r>
              <a:rPr lang="en-GB" sz="1000" b="1" err="1">
                <a:solidFill>
                  <a:schemeClr val="tx1"/>
                </a:solidFill>
                <a:latin typeface="Arial" panose="020B0604020202020204" pitchFamily="34" charset="0"/>
                <a:cs typeface="Arial" panose="020B0604020202020204" pitchFamily="34" charset="0"/>
              </a:rPr>
              <a:t>i.e</a:t>
            </a:r>
            <a:r>
              <a:rPr lang="en-GB" sz="1000" b="1">
                <a:solidFill>
                  <a:schemeClr val="tx1"/>
                </a:solidFill>
                <a:latin typeface="Arial" panose="020B0604020202020204" pitchFamily="34" charset="0"/>
                <a:cs typeface="Arial" panose="020B0604020202020204" pitchFamily="34" charset="0"/>
              </a:rPr>
              <a:t> Pharmacy First. </a:t>
            </a:r>
            <a:r>
              <a:rPr lang="en-GB" sz="1000">
                <a:hlinkClick r:id="rId23"/>
              </a:rPr>
              <a:t>Community pharmacies | Healthy Surrey</a:t>
            </a:r>
            <a:endParaRPr lang="en-GB" sz="1000" b="1">
              <a:solidFill>
                <a:schemeClr val="tx1"/>
              </a:solidFill>
              <a:latin typeface="Arial" panose="020B0604020202020204" pitchFamily="34" charset="0"/>
              <a:cs typeface="Arial" panose="020B0604020202020204" pitchFamily="34" charset="0"/>
            </a:endParaRPr>
          </a:p>
        </p:txBody>
      </p:sp>
      <p:sp>
        <p:nvSpPr>
          <p:cNvPr id="7" name="Call-out: Down Arrow 6">
            <a:extLst>
              <a:ext uri="{FF2B5EF4-FFF2-40B4-BE49-F238E27FC236}">
                <a16:creationId xmlns:a16="http://schemas.microsoft.com/office/drawing/2014/main" id="{CD9E1EC7-784E-AC47-0CC4-2249840575A9}"/>
              </a:ext>
            </a:extLst>
          </p:cNvPr>
          <p:cNvSpPr/>
          <p:nvPr/>
        </p:nvSpPr>
        <p:spPr>
          <a:xfrm>
            <a:off x="52585" y="2491993"/>
            <a:ext cx="2277586" cy="629407"/>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200">
                <a:latin typeface="Arial"/>
                <a:ea typeface="Calibri"/>
                <a:cs typeface="Calibri"/>
              </a:rPr>
              <a:t>Other roles relating to Community Pharmacy are:</a:t>
            </a:r>
            <a:endParaRPr lang="en-GB" sz="1200">
              <a:latin typeface="Arial"/>
            </a:endParaRPr>
          </a:p>
        </p:txBody>
      </p:sp>
      <p:sp>
        <p:nvSpPr>
          <p:cNvPr id="20" name="object 20">
            <a:extLst>
              <a:ext uri="{FF2B5EF4-FFF2-40B4-BE49-F238E27FC236}">
                <a16:creationId xmlns:a16="http://schemas.microsoft.com/office/drawing/2014/main" id="{6790C98B-9AE8-F9EE-5EE9-7DA36AB2DB03}"/>
              </a:ext>
            </a:extLst>
          </p:cNvPr>
          <p:cNvSpPr txBox="1"/>
          <p:nvPr/>
        </p:nvSpPr>
        <p:spPr>
          <a:xfrm>
            <a:off x="9241325" y="141016"/>
            <a:ext cx="2823166" cy="559127"/>
          </a:xfrm>
          <a:prstGeom prst="rect">
            <a:avLst/>
          </a:prstGeom>
        </p:spPr>
        <p:txBody>
          <a:bodyPr vert="horz" wrap="square" lIns="0" tIns="12700" rIns="0" bIns="0" rtlCol="0">
            <a:spAutoFit/>
          </a:bodyPr>
          <a:lstStyle/>
          <a:p>
            <a:pPr marR="7620" algn="r">
              <a:lnSpc>
                <a:spcPts val="2150"/>
              </a:lnSpc>
              <a:spcBef>
                <a:spcPts val="100"/>
              </a:spcBef>
            </a:pPr>
            <a:r>
              <a:rPr lang="en-GB" sz="1800" b="1" spc="-10">
                <a:solidFill>
                  <a:srgbClr val="006FC0"/>
                </a:solidFill>
                <a:latin typeface="Arial"/>
                <a:cs typeface="Arial"/>
                <a:hlinkClick r:id="rId24" action="ppaction://hlinksldjump"/>
              </a:rPr>
              <a:t>Pharmacy Professionals </a:t>
            </a:r>
            <a:endParaRPr sz="1800">
              <a:latin typeface="Arial"/>
              <a:cs typeface="Arial"/>
              <a:hlinkClick r:id="rId24" action="ppaction://hlinksldjump"/>
            </a:endParaRPr>
          </a:p>
          <a:p>
            <a:pPr marR="5080" algn="r">
              <a:lnSpc>
                <a:spcPts val="2150"/>
              </a:lnSpc>
            </a:pPr>
            <a:r>
              <a:rPr sz="1800" b="1">
                <a:solidFill>
                  <a:srgbClr val="006FC0"/>
                </a:solidFill>
                <a:latin typeface="Arial"/>
                <a:cs typeface="Arial"/>
                <a:hlinkClick r:id="rId24" action="ppaction://hlinksldjump"/>
              </a:rPr>
              <a:t>Career</a:t>
            </a:r>
            <a:r>
              <a:rPr sz="1800" b="1" spc="-30">
                <a:solidFill>
                  <a:srgbClr val="006FC0"/>
                </a:solidFill>
                <a:latin typeface="Arial"/>
                <a:cs typeface="Arial"/>
                <a:hlinkClick r:id="rId24" action="ppaction://hlinksldjump"/>
              </a:rPr>
              <a:t> </a:t>
            </a:r>
            <a:r>
              <a:rPr sz="1800" b="1" spc="-10">
                <a:solidFill>
                  <a:srgbClr val="006FC0"/>
                </a:solidFill>
                <a:latin typeface="Arial"/>
                <a:cs typeface="Arial"/>
                <a:hlinkClick r:id="rId24" action="ppaction://hlinksldjump"/>
              </a:rPr>
              <a:t>Pathway</a:t>
            </a:r>
            <a:endParaRPr sz="1800">
              <a:latin typeface="Arial"/>
              <a:cs typeface="Arial"/>
            </a:endParaRPr>
          </a:p>
        </p:txBody>
      </p:sp>
      <p:sp>
        <p:nvSpPr>
          <p:cNvPr id="24" name="Rectangle 23">
            <a:extLst>
              <a:ext uri="{FF2B5EF4-FFF2-40B4-BE49-F238E27FC236}">
                <a16:creationId xmlns:a16="http://schemas.microsoft.com/office/drawing/2014/main" id="{4A5EC445-21BD-1070-0CE5-35E5F7B3FD09}"/>
              </a:ext>
            </a:extLst>
          </p:cNvPr>
          <p:cNvSpPr/>
          <p:nvPr/>
        </p:nvSpPr>
        <p:spPr>
          <a:xfrm>
            <a:off x="52585" y="3529572"/>
            <a:ext cx="2277586" cy="310319"/>
          </a:xfrm>
          <a:prstGeom prst="rect">
            <a:avLst/>
          </a:prstGeom>
          <a:solidFill>
            <a:srgbClr val="D9D9D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BF0378"/>
                </a:solidFill>
                <a:effectLst/>
                <a:latin typeface="Arial" panose="020B0604020202020204" pitchFamily="34" charset="0"/>
                <a:cs typeface="Arial" panose="020B0604020202020204" pitchFamily="34" charset="0"/>
                <a:hlinkClick r:id="rId25">
                  <a:extLst>
                    <a:ext uri="{A12FA001-AC4F-418D-AE19-62706E023703}">
                      <ahyp:hlinkClr xmlns:ahyp="http://schemas.microsoft.com/office/drawing/2018/hyperlinkcolor" val="tx"/>
                    </a:ext>
                  </a:extLst>
                </a:hlinkClick>
              </a:rPr>
              <a:t>Locum pharmacist</a:t>
            </a:r>
            <a:endParaRPr lang="en-GB" sz="1000"/>
          </a:p>
        </p:txBody>
      </p:sp>
      <p:sp>
        <p:nvSpPr>
          <p:cNvPr id="26" name="Rectangle 25">
            <a:extLst>
              <a:ext uri="{FF2B5EF4-FFF2-40B4-BE49-F238E27FC236}">
                <a16:creationId xmlns:a16="http://schemas.microsoft.com/office/drawing/2014/main" id="{B071187C-1F58-E1C7-54F2-59AC42E6FB87}"/>
              </a:ext>
            </a:extLst>
          </p:cNvPr>
          <p:cNvSpPr/>
          <p:nvPr/>
        </p:nvSpPr>
        <p:spPr>
          <a:xfrm>
            <a:off x="60048" y="5495406"/>
            <a:ext cx="2263387" cy="310319"/>
          </a:xfrm>
          <a:prstGeom prst="rect">
            <a:avLst/>
          </a:prstGeom>
          <a:solidFill>
            <a:srgbClr val="D9D9D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r>
              <a:rPr lang="en-GB" sz="1000" b="1">
                <a:solidFill>
                  <a:srgbClr val="BF0378"/>
                </a:solidFill>
                <a:effectLst/>
                <a:latin typeface="Arial" panose="020B0604020202020204" pitchFamily="34" charset="0"/>
                <a:cs typeface="Arial" panose="020B0604020202020204" pitchFamily="34" charset="0"/>
              </a:rPr>
            </a:br>
            <a:r>
              <a:rPr lang="en-GB" sz="1000" b="1">
                <a:solidFill>
                  <a:srgbClr val="BF0378"/>
                </a:solidFill>
                <a:latin typeface="Arial" panose="020B0604020202020204" pitchFamily="34" charset="0"/>
                <a:cs typeface="Arial" panose="020B0604020202020204" pitchFamily="34" charset="0"/>
                <a:hlinkClick r:id="rId26">
                  <a:extLst>
                    <a:ext uri="{A12FA001-AC4F-418D-AE19-62706E023703}">
                      <ahyp:hlinkClr xmlns:ahyp="http://schemas.microsoft.com/office/drawing/2018/hyperlinkcolor" val="tx"/>
                    </a:ext>
                  </a:extLst>
                </a:hlinkClick>
              </a:rPr>
              <a:t>Regional</a:t>
            </a:r>
            <a:r>
              <a:rPr lang="en-GB" sz="1000" b="1">
                <a:solidFill>
                  <a:srgbClr val="BF0378"/>
                </a:solidFill>
                <a:effectLst/>
                <a:latin typeface="Arial" panose="020B0604020202020204" pitchFamily="34" charset="0"/>
                <a:cs typeface="Arial" panose="020B0604020202020204" pitchFamily="34" charset="0"/>
                <a:hlinkClick r:id="rId26">
                  <a:extLst>
                    <a:ext uri="{A12FA001-AC4F-418D-AE19-62706E023703}">
                      <ahyp:hlinkClr xmlns:ahyp="http://schemas.microsoft.com/office/drawing/2018/hyperlinkcolor" val="tx"/>
                    </a:ext>
                  </a:extLst>
                </a:hlinkClick>
              </a:rPr>
              <a:t> Manager</a:t>
            </a:r>
            <a:endParaRPr lang="en-GB" sz="1000">
              <a:solidFill>
                <a:srgbClr val="BF0378"/>
              </a:solidFill>
            </a:endParaRPr>
          </a:p>
          <a:p>
            <a:pPr algn="ctr"/>
            <a:endParaRPr lang="en-GB" sz="1000"/>
          </a:p>
        </p:txBody>
      </p:sp>
      <p:sp>
        <p:nvSpPr>
          <p:cNvPr id="29" name="Rectangle 28">
            <a:extLst>
              <a:ext uri="{FF2B5EF4-FFF2-40B4-BE49-F238E27FC236}">
                <a16:creationId xmlns:a16="http://schemas.microsoft.com/office/drawing/2014/main" id="{D9CB6533-75F2-ACD4-49FD-2D32DCDDB13A}"/>
              </a:ext>
            </a:extLst>
          </p:cNvPr>
          <p:cNvSpPr/>
          <p:nvPr/>
        </p:nvSpPr>
        <p:spPr>
          <a:xfrm>
            <a:off x="45847" y="5899079"/>
            <a:ext cx="2270122" cy="310319"/>
          </a:xfrm>
          <a:prstGeom prst="rect">
            <a:avLst/>
          </a:prstGeom>
          <a:solidFill>
            <a:srgbClr val="D9D9D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BF0378"/>
                </a:solidFill>
                <a:effectLst/>
                <a:latin typeface="Arial" panose="020B0604020202020204" pitchFamily="34" charset="0"/>
                <a:cs typeface="Arial" panose="020B0604020202020204" pitchFamily="34" charset="0"/>
                <a:hlinkClick r:id="rId27">
                  <a:extLst>
                    <a:ext uri="{A12FA001-AC4F-418D-AE19-62706E023703}">
                      <ahyp:hlinkClr xmlns:ahyp="http://schemas.microsoft.com/office/drawing/2018/hyperlinkcolor" val="tx"/>
                    </a:ext>
                  </a:extLst>
                </a:hlinkClick>
              </a:rPr>
              <a:t>Professional Services Manager</a:t>
            </a:r>
            <a:endParaRPr lang="en-GB" sz="1000"/>
          </a:p>
        </p:txBody>
      </p:sp>
      <p:sp>
        <p:nvSpPr>
          <p:cNvPr id="30" name="Rectangle 29">
            <a:extLst>
              <a:ext uri="{FF2B5EF4-FFF2-40B4-BE49-F238E27FC236}">
                <a16:creationId xmlns:a16="http://schemas.microsoft.com/office/drawing/2014/main" id="{E9BD46B4-EDBC-7C43-50C2-FA31DD632435}"/>
              </a:ext>
            </a:extLst>
          </p:cNvPr>
          <p:cNvSpPr/>
          <p:nvPr/>
        </p:nvSpPr>
        <p:spPr>
          <a:xfrm>
            <a:off x="60048" y="5079875"/>
            <a:ext cx="2270123" cy="310319"/>
          </a:xfrm>
          <a:prstGeom prst="rect">
            <a:avLst/>
          </a:prstGeom>
          <a:solidFill>
            <a:srgbClr val="D9D9D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BF0378"/>
                </a:solidFill>
                <a:effectLst/>
                <a:latin typeface="Arial" panose="020B0604020202020204" pitchFamily="34" charset="0"/>
                <a:cs typeface="Arial" panose="020B0604020202020204" pitchFamily="34" charset="0"/>
                <a:hlinkClick r:id="rId28">
                  <a:extLst>
                    <a:ext uri="{A12FA001-AC4F-418D-AE19-62706E023703}">
                      <ahyp:hlinkClr xmlns:ahyp="http://schemas.microsoft.com/office/drawing/2018/hyperlinkcolor" val="tx"/>
                    </a:ext>
                  </a:extLst>
                </a:hlinkClick>
              </a:rPr>
              <a:t>Area Manager</a:t>
            </a:r>
            <a:endParaRPr lang="en-GB" sz="1000"/>
          </a:p>
        </p:txBody>
      </p:sp>
      <p:sp>
        <p:nvSpPr>
          <p:cNvPr id="31" name="Rectangle 30">
            <a:extLst>
              <a:ext uri="{FF2B5EF4-FFF2-40B4-BE49-F238E27FC236}">
                <a16:creationId xmlns:a16="http://schemas.microsoft.com/office/drawing/2014/main" id="{F086D567-D7DE-6CB7-8B7C-668F8371DF02}"/>
              </a:ext>
            </a:extLst>
          </p:cNvPr>
          <p:cNvSpPr/>
          <p:nvPr/>
        </p:nvSpPr>
        <p:spPr>
          <a:xfrm>
            <a:off x="52585" y="3165238"/>
            <a:ext cx="2270123" cy="310319"/>
          </a:xfrm>
          <a:prstGeom prst="rect">
            <a:avLst/>
          </a:prstGeom>
          <a:solidFill>
            <a:srgbClr val="D9D9D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BF0378"/>
                </a:solidFill>
                <a:effectLst/>
                <a:latin typeface="Arial" panose="020B0604020202020204" pitchFamily="34" charset="0"/>
                <a:cs typeface="Arial" panose="020B0604020202020204" pitchFamily="34" charset="0"/>
                <a:hlinkClick r:id="rId29">
                  <a:extLst>
                    <a:ext uri="{A12FA001-AC4F-418D-AE19-62706E023703}">
                      <ahyp:hlinkClr xmlns:ahyp="http://schemas.microsoft.com/office/drawing/2018/hyperlinkcolor" val="tx"/>
                    </a:ext>
                  </a:extLst>
                </a:hlinkClick>
              </a:rPr>
              <a:t>Clinical Director Pharmacist</a:t>
            </a:r>
            <a:endParaRPr lang="en-GB" sz="1000" b="1">
              <a:solidFill>
                <a:srgbClr val="BF0378"/>
              </a:solidFill>
              <a:effectLst/>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1E4D5659-B212-A53D-52D2-CC25FCA838BA}"/>
              </a:ext>
            </a:extLst>
          </p:cNvPr>
          <p:cNvSpPr/>
          <p:nvPr/>
        </p:nvSpPr>
        <p:spPr>
          <a:xfrm>
            <a:off x="52584" y="4691036"/>
            <a:ext cx="2270124" cy="310319"/>
          </a:xfrm>
          <a:prstGeom prst="rect">
            <a:avLst/>
          </a:prstGeom>
          <a:solidFill>
            <a:srgbClr val="D9D9D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BF0378"/>
                </a:solidFill>
                <a:effectLst/>
                <a:latin typeface="Arial" panose="020B0604020202020204" pitchFamily="34" charset="0"/>
                <a:cs typeface="Arial" panose="020B0604020202020204" pitchFamily="34" charset="0"/>
                <a:hlinkClick r:id="rId30">
                  <a:extLst>
                    <a:ext uri="{A12FA001-AC4F-418D-AE19-62706E023703}">
                      <ahyp:hlinkClr xmlns:ahyp="http://schemas.microsoft.com/office/drawing/2018/hyperlinkcolor" val="tx"/>
                    </a:ext>
                  </a:extLst>
                </a:hlinkClick>
              </a:rPr>
              <a:t>Pharmacy Manager </a:t>
            </a:r>
            <a:endParaRPr lang="en-GB" sz="1000" b="1">
              <a:solidFill>
                <a:srgbClr val="BF0378"/>
              </a:solidFill>
              <a:effectLst/>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990E3AF8-3725-5C3C-D16E-4B0EDBEA1762}"/>
              </a:ext>
            </a:extLst>
          </p:cNvPr>
          <p:cNvSpPr/>
          <p:nvPr/>
        </p:nvSpPr>
        <p:spPr>
          <a:xfrm>
            <a:off x="45847" y="3908467"/>
            <a:ext cx="2284324" cy="310319"/>
          </a:xfrm>
          <a:prstGeom prst="rect">
            <a:avLst/>
          </a:prstGeom>
          <a:solidFill>
            <a:srgbClr val="D9D9D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BF0378"/>
                </a:solidFill>
                <a:effectLst/>
                <a:latin typeface="Arial" panose="020B0604020202020204" pitchFamily="34" charset="0"/>
                <a:cs typeface="Arial" panose="020B0604020202020204" pitchFamily="34" charset="0"/>
                <a:hlinkClick r:id="rId31">
                  <a:extLst>
                    <a:ext uri="{A12FA001-AC4F-418D-AE19-62706E023703}">
                      <ahyp:hlinkClr xmlns:ahyp="http://schemas.microsoft.com/office/drawing/2018/hyperlinkcolor" val="tx"/>
                    </a:ext>
                  </a:extLst>
                </a:hlinkClick>
              </a:rPr>
              <a:t>Superintendent Pharmacist</a:t>
            </a:r>
            <a:endParaRPr lang="en-GB" sz="1000"/>
          </a:p>
        </p:txBody>
      </p:sp>
      <p:sp>
        <p:nvSpPr>
          <p:cNvPr id="35" name="Rectangle 34">
            <a:extLst>
              <a:ext uri="{FF2B5EF4-FFF2-40B4-BE49-F238E27FC236}">
                <a16:creationId xmlns:a16="http://schemas.microsoft.com/office/drawing/2014/main" id="{F4E7CE4E-9DED-4677-359F-3E8591A29DDA}"/>
              </a:ext>
            </a:extLst>
          </p:cNvPr>
          <p:cNvSpPr/>
          <p:nvPr/>
        </p:nvSpPr>
        <p:spPr>
          <a:xfrm>
            <a:off x="52584" y="4287363"/>
            <a:ext cx="2270125" cy="310319"/>
          </a:xfrm>
          <a:prstGeom prst="rect">
            <a:avLst/>
          </a:prstGeom>
          <a:solidFill>
            <a:srgbClr val="D9D9D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BF0378"/>
                </a:solidFill>
                <a:latin typeface="Arial" panose="020B0604020202020204" pitchFamily="34" charset="0"/>
                <a:cs typeface="Arial" panose="020B0604020202020204" pitchFamily="34" charset="0"/>
                <a:hlinkClick r:id="rId32">
                  <a:extLst>
                    <a:ext uri="{A12FA001-AC4F-418D-AE19-62706E023703}">
                      <ahyp:hlinkClr xmlns:ahyp="http://schemas.microsoft.com/office/drawing/2018/hyperlinkcolor" val="tx"/>
                    </a:ext>
                  </a:extLst>
                </a:hlinkClick>
              </a:rPr>
              <a:t>Pharmacist Development - Pharmacy Careers</a:t>
            </a:r>
            <a:endParaRPr lang="en-GB" sz="1000" b="1">
              <a:solidFill>
                <a:srgbClr val="BF0378"/>
              </a:solidFill>
              <a:effectLst/>
              <a:latin typeface="Arial" panose="020B0604020202020204" pitchFamily="34" charset="0"/>
              <a:cs typeface="Arial" panose="020B0604020202020204" pitchFamily="34" charset="0"/>
            </a:endParaRPr>
          </a:p>
        </p:txBody>
      </p:sp>
      <p:pic>
        <p:nvPicPr>
          <p:cNvPr id="38" name="Online Media 37" title="Meet your local community pharmacy team">
            <a:hlinkClick r:id="" action="ppaction://media"/>
            <a:extLst>
              <a:ext uri="{FF2B5EF4-FFF2-40B4-BE49-F238E27FC236}">
                <a16:creationId xmlns:a16="http://schemas.microsoft.com/office/drawing/2014/main" id="{64942CC1-F7A8-1DAE-A205-FFC0C0F2F7AC}"/>
              </a:ext>
            </a:extLst>
          </p:cNvPr>
          <p:cNvPicPr>
            <a:picLocks noRot="1" noChangeAspect="1"/>
          </p:cNvPicPr>
          <p:nvPr>
            <a:videoFile r:link="rId1"/>
          </p:nvPr>
        </p:nvPicPr>
        <p:blipFill>
          <a:blip r:embed="rId33"/>
          <a:stretch>
            <a:fillRect/>
          </a:stretch>
        </p:blipFill>
        <p:spPr>
          <a:xfrm>
            <a:off x="52584" y="1135162"/>
            <a:ext cx="2263385" cy="1278815"/>
          </a:xfrm>
          <a:prstGeom prst="rect">
            <a:avLst/>
          </a:prstGeom>
        </p:spPr>
      </p:pic>
      <p:sp>
        <p:nvSpPr>
          <p:cNvPr id="22" name="TextBox 21">
            <a:extLst>
              <a:ext uri="{FF2B5EF4-FFF2-40B4-BE49-F238E27FC236}">
                <a16:creationId xmlns:a16="http://schemas.microsoft.com/office/drawing/2014/main" id="{3CDF51FD-47C4-020F-5112-C124A116D40B}"/>
              </a:ext>
            </a:extLst>
          </p:cNvPr>
          <p:cNvSpPr txBox="1"/>
          <p:nvPr/>
        </p:nvSpPr>
        <p:spPr>
          <a:xfrm>
            <a:off x="40900" y="6129273"/>
            <a:ext cx="2434127" cy="584775"/>
          </a:xfrm>
          <a:prstGeom prst="rect">
            <a:avLst/>
          </a:prstGeom>
          <a:noFill/>
        </p:spPr>
        <p:txBody>
          <a:bodyPr wrap="square" lIns="91440" tIns="45720" rIns="91440" bIns="45720" anchor="t">
            <a:spAutoFit/>
          </a:bodyPr>
          <a:lstStyle/>
          <a:p>
            <a:pPr algn="l"/>
            <a:endParaRPr lang="en-GB" sz="1100" b="0" i="0" u="none" strike="noStrike" baseline="0">
              <a:solidFill>
                <a:srgbClr val="000000"/>
              </a:solidFill>
              <a:latin typeface="Calibri" panose="020F0502020204030204" pitchFamily="34" charset="0"/>
            </a:endParaRPr>
          </a:p>
          <a:p>
            <a:r>
              <a:rPr lang="en-GB" sz="1000" b="1" i="0" u="none" strike="noStrike" baseline="0">
                <a:solidFill>
                  <a:srgbClr val="4A307A"/>
                </a:solidFill>
                <a:latin typeface="Arial"/>
                <a:cs typeface="Arial"/>
                <a:hlinkClick r:id="rId34"/>
              </a:rPr>
              <a:t>GENERAL PRACTICE </a:t>
            </a:r>
            <a:r>
              <a:rPr lang="en-GB" sz="1000" b="1">
                <a:solidFill>
                  <a:srgbClr val="4A307A"/>
                </a:solidFill>
                <a:latin typeface="Arial"/>
                <a:cs typeface="Arial"/>
                <a:hlinkClick r:id="rId34"/>
              </a:rPr>
              <a:t>PHARMACIST</a:t>
            </a:r>
            <a:r>
              <a:rPr lang="en-GB" sz="1000" b="1" i="0" u="none" strike="noStrike" baseline="0">
                <a:solidFill>
                  <a:srgbClr val="4A307A"/>
                </a:solidFill>
                <a:latin typeface="Arial"/>
                <a:cs typeface="Arial"/>
                <a:hlinkClick r:id="rId34"/>
              </a:rPr>
              <a:t> </a:t>
            </a:r>
            <a:r>
              <a:rPr lang="en-GB" sz="1000" b="1">
                <a:solidFill>
                  <a:srgbClr val="4A307A"/>
                </a:solidFill>
                <a:latin typeface="Arial"/>
                <a:cs typeface="Arial"/>
                <a:hlinkClick r:id="rId34"/>
              </a:rPr>
              <a:t>PATHWAY</a:t>
            </a:r>
            <a:r>
              <a:rPr lang="en-GB" sz="1000" b="1" i="0" u="none" strike="noStrike" baseline="0">
                <a:solidFill>
                  <a:srgbClr val="4A307A"/>
                </a:solidFill>
                <a:latin typeface="Arial"/>
                <a:cs typeface="Arial"/>
                <a:hlinkClick r:id="rId34"/>
              </a:rPr>
              <a:t> </a:t>
            </a:r>
            <a:endParaRPr lang="en-GB" sz="1000">
              <a:latin typeface="Arial"/>
              <a:cs typeface="Arial"/>
            </a:endParaRPr>
          </a:p>
        </p:txBody>
      </p:sp>
    </p:spTree>
    <p:extLst>
      <p:ext uri="{BB962C8B-B14F-4D97-AF65-F5344CB8AC3E}">
        <p14:creationId xmlns:p14="http://schemas.microsoft.com/office/powerpoint/2010/main" val="18326862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8"/>
                </p:tgtEl>
              </p:cMediaNode>
            </p:video>
            <p:seq concurrent="1" nextAc="seek">
              <p:cTn id="8" restart="whenNotActive" fill="hold" evtFilter="cancelBubble" nodeType="interactiveSeq">
                <p:stCondLst>
                  <p:cond evt="onClick" delay="0">
                    <p:tgtEl>
                      <p:spTgt spid="3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8"/>
                                        </p:tgtEl>
                                      </p:cBhvr>
                                    </p:cmd>
                                  </p:childTnLst>
                                </p:cTn>
                              </p:par>
                            </p:childTnLst>
                          </p:cTn>
                        </p:par>
                      </p:childTnLst>
                    </p:cTn>
                  </p:par>
                </p:childTnLst>
              </p:cTn>
              <p:nextCondLst>
                <p:cond evt="onClick" delay="0">
                  <p:tgtEl>
                    <p:spTgt spid="38"/>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object 13"/>
          <p:cNvSpPr/>
          <p:nvPr/>
        </p:nvSpPr>
        <p:spPr>
          <a:xfrm>
            <a:off x="2633472" y="2572511"/>
            <a:ext cx="8753475" cy="0"/>
          </a:xfrm>
          <a:custGeom>
            <a:avLst/>
            <a:gdLst/>
            <a:ahLst/>
            <a:cxnLst/>
            <a:rect l="l" t="t" r="r" b="b"/>
            <a:pathLst>
              <a:path w="8753475">
                <a:moveTo>
                  <a:pt x="0" y="0"/>
                </a:moveTo>
                <a:lnTo>
                  <a:pt x="8753475" y="0"/>
                </a:lnTo>
              </a:path>
            </a:pathLst>
          </a:custGeom>
          <a:ln w="12700">
            <a:solidFill>
              <a:srgbClr val="44247C"/>
            </a:solidFill>
            <a:prstDash val="sysDash"/>
          </a:ln>
        </p:spPr>
        <p:txBody>
          <a:bodyPr wrap="square" lIns="0" tIns="0" rIns="0" bIns="0" rtlCol="0"/>
          <a:lstStyle/>
          <a:p>
            <a:endParaRPr/>
          </a:p>
        </p:txBody>
      </p:sp>
      <p:sp>
        <p:nvSpPr>
          <p:cNvPr id="31" name="object 31"/>
          <p:cNvSpPr txBox="1"/>
          <p:nvPr/>
        </p:nvSpPr>
        <p:spPr>
          <a:xfrm>
            <a:off x="2666640" y="2579630"/>
            <a:ext cx="2256309" cy="4578818"/>
          </a:xfrm>
          <a:prstGeom prst="rect">
            <a:avLst/>
          </a:prstGeom>
        </p:spPr>
        <p:txBody>
          <a:bodyPr vert="horz" wrap="square" lIns="0" tIns="13335" rIns="0" bIns="0" rtlCol="0" anchor="t">
            <a:spAutoFit/>
          </a:bodyPr>
          <a:lstStyle/>
          <a:p>
            <a:pPr marL="12700" algn="l">
              <a:lnSpc>
                <a:spcPct val="100000"/>
              </a:lnSpc>
              <a:spcBef>
                <a:spcPts val="105"/>
              </a:spcBef>
            </a:pPr>
            <a:r>
              <a:rPr lang="en-GB" sz="1000" dirty="0">
                <a:solidFill>
                  <a:schemeClr val="tx1"/>
                </a:solidFill>
                <a:latin typeface="Arial"/>
                <a:cs typeface="Arial"/>
              </a:rPr>
              <a:t>Registered</a:t>
            </a:r>
            <a:r>
              <a:rPr lang="en-GB" sz="1000" spc="-55" dirty="0">
                <a:solidFill>
                  <a:schemeClr val="tx1"/>
                </a:solidFill>
                <a:latin typeface="Arial"/>
                <a:cs typeface="Arial"/>
              </a:rPr>
              <a:t> </a:t>
            </a:r>
            <a:r>
              <a:rPr lang="en-GB" sz="1000" dirty="0">
                <a:solidFill>
                  <a:schemeClr val="tx1"/>
                </a:solidFill>
                <a:latin typeface="Arial"/>
                <a:cs typeface="Arial"/>
              </a:rPr>
              <a:t>with</a:t>
            </a:r>
            <a:r>
              <a:rPr lang="en-GB" sz="1000" spc="-20" dirty="0">
                <a:solidFill>
                  <a:schemeClr val="tx1"/>
                </a:solidFill>
                <a:latin typeface="Arial"/>
                <a:cs typeface="Arial"/>
              </a:rPr>
              <a:t> </a:t>
            </a:r>
            <a:r>
              <a:rPr lang="en-GB" sz="1000" dirty="0">
                <a:solidFill>
                  <a:schemeClr val="tx1"/>
                </a:solidFill>
                <a:latin typeface="Arial"/>
                <a:cs typeface="Arial"/>
              </a:rPr>
              <a:t>the</a:t>
            </a:r>
            <a:r>
              <a:rPr lang="en-GB" sz="1000" spc="-35" dirty="0">
                <a:solidFill>
                  <a:schemeClr val="tx1"/>
                </a:solidFill>
                <a:latin typeface="Arial"/>
                <a:cs typeface="Arial"/>
              </a:rPr>
              <a:t> </a:t>
            </a:r>
            <a:r>
              <a:rPr lang="en-GB" sz="1000" spc="-10" dirty="0">
                <a:solidFill>
                  <a:schemeClr val="tx1"/>
                </a:solidFill>
                <a:latin typeface="Arial"/>
                <a:cs typeface="Arial"/>
              </a:rPr>
              <a:t>General</a:t>
            </a:r>
            <a:endParaRPr lang="en-GB" sz="1000" dirty="0">
              <a:solidFill>
                <a:schemeClr val="tx1"/>
              </a:solidFill>
              <a:latin typeface="Arial"/>
              <a:cs typeface="Arial"/>
            </a:endParaRPr>
          </a:p>
          <a:p>
            <a:pPr marL="12700" algn="l">
              <a:lnSpc>
                <a:spcPct val="100000"/>
              </a:lnSpc>
            </a:pPr>
            <a:r>
              <a:rPr lang="en-GB" sz="1000" dirty="0">
                <a:solidFill>
                  <a:schemeClr val="tx1"/>
                </a:solidFill>
                <a:latin typeface="Arial"/>
                <a:cs typeface="Arial"/>
              </a:rPr>
              <a:t>Pharmaceutical</a:t>
            </a:r>
            <a:r>
              <a:rPr lang="en-GB" sz="1000" spc="-80" dirty="0">
                <a:solidFill>
                  <a:schemeClr val="tx1"/>
                </a:solidFill>
                <a:latin typeface="Arial"/>
                <a:cs typeface="Arial"/>
              </a:rPr>
              <a:t> </a:t>
            </a:r>
            <a:r>
              <a:rPr lang="en-GB" sz="1000" dirty="0">
                <a:solidFill>
                  <a:schemeClr val="tx1"/>
                </a:solidFill>
                <a:latin typeface="Arial"/>
                <a:cs typeface="Arial"/>
              </a:rPr>
              <a:t>Council</a:t>
            </a:r>
            <a:r>
              <a:rPr lang="en-GB" sz="1000" spc="-55" dirty="0">
                <a:solidFill>
                  <a:schemeClr val="tx1"/>
                </a:solidFill>
                <a:latin typeface="Arial"/>
                <a:cs typeface="Arial"/>
              </a:rPr>
              <a:t> </a:t>
            </a:r>
            <a:r>
              <a:rPr lang="en-GB" sz="1000" spc="-10" dirty="0">
                <a:solidFill>
                  <a:schemeClr val="tx1"/>
                </a:solidFill>
                <a:latin typeface="Arial"/>
                <a:cs typeface="Arial"/>
              </a:rPr>
              <a:t>(GPhC)</a:t>
            </a:r>
            <a:endParaRPr lang="en-GB" sz="1000" dirty="0">
              <a:latin typeface="Arial" panose="020B0604020202020204" pitchFamily="34" charset="0"/>
              <a:cs typeface="Arial" panose="020B0604020202020204" pitchFamily="34" charset="0"/>
            </a:endParaRPr>
          </a:p>
          <a:p>
            <a:pPr algn="l"/>
            <a:r>
              <a:rPr lang="en-GB" sz="1000" dirty="0">
                <a:hlinkClick r:id="rId4"/>
              </a:rPr>
              <a:t>Register as a pharmacist</a:t>
            </a:r>
            <a:r>
              <a:rPr lang="en-GB" sz="1000" dirty="0"/>
              <a:t>.</a:t>
            </a:r>
          </a:p>
          <a:p>
            <a:pPr marL="12700" marR="116205" algn="l">
              <a:lnSpc>
                <a:spcPct val="100000"/>
              </a:lnSpc>
              <a:spcBef>
                <a:spcPts val="805"/>
              </a:spcBef>
            </a:pPr>
            <a:r>
              <a:rPr sz="1000" dirty="0">
                <a:solidFill>
                  <a:schemeClr val="tx1"/>
                </a:solidFill>
                <a:latin typeface="Arial"/>
                <a:cs typeface="Arial"/>
              </a:rPr>
              <a:t>Enrolled</a:t>
            </a:r>
            <a:r>
              <a:rPr sz="1000" spc="-50" dirty="0">
                <a:solidFill>
                  <a:schemeClr val="tx1"/>
                </a:solidFill>
                <a:latin typeface="Arial"/>
                <a:cs typeface="Arial"/>
              </a:rPr>
              <a:t> </a:t>
            </a:r>
            <a:r>
              <a:rPr sz="1000" dirty="0">
                <a:solidFill>
                  <a:schemeClr val="tx1"/>
                </a:solidFill>
                <a:latin typeface="Arial"/>
                <a:cs typeface="Arial"/>
              </a:rPr>
              <a:t>in</a:t>
            </a:r>
            <a:r>
              <a:rPr sz="1000" spc="-25" dirty="0">
                <a:solidFill>
                  <a:schemeClr val="tx1"/>
                </a:solidFill>
                <a:latin typeface="Arial"/>
                <a:cs typeface="Arial"/>
              </a:rPr>
              <a:t> </a:t>
            </a:r>
            <a:r>
              <a:rPr sz="1000" dirty="0">
                <a:solidFill>
                  <a:schemeClr val="tx1"/>
                </a:solidFill>
                <a:latin typeface="Arial"/>
                <a:cs typeface="Arial"/>
              </a:rPr>
              <a:t>or</a:t>
            </a:r>
            <a:r>
              <a:rPr sz="1000" spc="-30" dirty="0">
                <a:solidFill>
                  <a:schemeClr val="tx1"/>
                </a:solidFill>
                <a:latin typeface="Arial"/>
                <a:cs typeface="Arial"/>
              </a:rPr>
              <a:t> </a:t>
            </a:r>
            <a:r>
              <a:rPr sz="1000" dirty="0">
                <a:solidFill>
                  <a:schemeClr val="tx1"/>
                </a:solidFill>
                <a:latin typeface="Arial"/>
                <a:cs typeface="Arial"/>
              </a:rPr>
              <a:t>qualified</a:t>
            </a:r>
            <a:r>
              <a:rPr sz="1000" spc="-60" dirty="0">
                <a:solidFill>
                  <a:schemeClr val="tx1"/>
                </a:solidFill>
                <a:latin typeface="Arial"/>
                <a:cs typeface="Arial"/>
              </a:rPr>
              <a:t> </a:t>
            </a:r>
            <a:r>
              <a:rPr sz="1000" dirty="0">
                <a:solidFill>
                  <a:schemeClr val="tx1"/>
                </a:solidFill>
                <a:latin typeface="Arial"/>
                <a:cs typeface="Arial"/>
              </a:rPr>
              <a:t>from</a:t>
            </a:r>
            <a:r>
              <a:rPr sz="1000" spc="-40" dirty="0">
                <a:solidFill>
                  <a:schemeClr val="tx1"/>
                </a:solidFill>
                <a:latin typeface="Arial"/>
                <a:cs typeface="Arial"/>
              </a:rPr>
              <a:t> </a:t>
            </a:r>
            <a:r>
              <a:rPr sz="1000" spc="-25" dirty="0">
                <a:solidFill>
                  <a:schemeClr val="tx1"/>
                </a:solidFill>
                <a:latin typeface="Arial"/>
                <a:cs typeface="Arial"/>
              </a:rPr>
              <a:t>an </a:t>
            </a:r>
            <a:r>
              <a:rPr sz="1000" dirty="0">
                <a:solidFill>
                  <a:schemeClr val="tx1"/>
                </a:solidFill>
                <a:latin typeface="Arial"/>
                <a:cs typeface="Arial"/>
              </a:rPr>
              <a:t>approved</a:t>
            </a:r>
            <a:r>
              <a:rPr sz="1000" spc="-50" dirty="0">
                <a:solidFill>
                  <a:schemeClr val="tx1"/>
                </a:solidFill>
                <a:latin typeface="Arial"/>
                <a:cs typeface="Arial"/>
              </a:rPr>
              <a:t> </a:t>
            </a:r>
            <a:r>
              <a:rPr sz="1000" dirty="0">
                <a:solidFill>
                  <a:schemeClr val="tx1"/>
                </a:solidFill>
                <a:latin typeface="Arial"/>
                <a:cs typeface="Arial"/>
              </a:rPr>
              <a:t>training</a:t>
            </a:r>
            <a:r>
              <a:rPr sz="1000" spc="-70" dirty="0">
                <a:solidFill>
                  <a:schemeClr val="tx1"/>
                </a:solidFill>
                <a:latin typeface="Arial"/>
                <a:cs typeface="Arial"/>
              </a:rPr>
              <a:t> </a:t>
            </a:r>
            <a:r>
              <a:rPr lang="en-US" sz="1000" spc="-10" dirty="0">
                <a:solidFill>
                  <a:schemeClr val="tx1"/>
                </a:solidFill>
                <a:latin typeface="Arial"/>
                <a:cs typeface="Arial"/>
              </a:rPr>
              <a:t>programme</a:t>
            </a:r>
            <a:r>
              <a:rPr sz="1000" spc="-10" dirty="0">
                <a:solidFill>
                  <a:schemeClr val="tx1"/>
                </a:solidFill>
                <a:latin typeface="Arial"/>
                <a:cs typeface="Arial"/>
              </a:rPr>
              <a:t>,</a:t>
            </a:r>
            <a:endParaRPr sz="1000" dirty="0">
              <a:solidFill>
                <a:schemeClr val="tx1"/>
              </a:solidFill>
              <a:latin typeface="Arial"/>
              <a:cs typeface="Arial"/>
            </a:endParaRPr>
          </a:p>
          <a:p>
            <a:pPr marL="12700" marR="64135" algn="l"/>
            <a:r>
              <a:rPr sz="1000" dirty="0">
                <a:solidFill>
                  <a:schemeClr val="tx1"/>
                </a:solidFill>
                <a:latin typeface="Arial"/>
                <a:cs typeface="Arial"/>
              </a:rPr>
              <a:t>e.g.</a:t>
            </a:r>
            <a:r>
              <a:rPr sz="1000" spc="-30" dirty="0">
                <a:solidFill>
                  <a:srgbClr val="0070C0"/>
                </a:solidFill>
                <a:latin typeface="Arial"/>
                <a:cs typeface="Arial"/>
              </a:rPr>
              <a:t> </a:t>
            </a:r>
            <a:r>
              <a:rPr sz="1000" u="sng" dirty="0">
                <a:solidFill>
                  <a:srgbClr val="0000FF"/>
                </a:solidFill>
                <a:uFill>
                  <a:solidFill>
                    <a:srgbClr val="1F5AA4"/>
                  </a:solidFill>
                </a:uFill>
                <a:latin typeface="Arial"/>
                <a:cs typeface="Arial"/>
                <a:hlinkClick r:id="rId5">
                  <a:extLst>
                    <a:ext uri="{A12FA001-AC4F-418D-AE19-62706E023703}">
                      <ahyp:hlinkClr xmlns:ahyp="http://schemas.microsoft.com/office/drawing/2018/hyperlinkcolor" val="tx"/>
                    </a:ext>
                  </a:extLst>
                </a:hlinkClick>
              </a:rPr>
              <a:t>Primary</a:t>
            </a:r>
            <a:r>
              <a:rPr sz="1000" u="sng" spc="-20" dirty="0">
                <a:solidFill>
                  <a:srgbClr val="0000FF"/>
                </a:solidFill>
                <a:uFill>
                  <a:solidFill>
                    <a:srgbClr val="1F5AA4"/>
                  </a:solidFill>
                </a:uFill>
                <a:latin typeface="Arial"/>
                <a:cs typeface="Arial"/>
                <a:hlinkClick r:id="rId5">
                  <a:extLst>
                    <a:ext uri="{A12FA001-AC4F-418D-AE19-62706E023703}">
                      <ahyp:hlinkClr xmlns:ahyp="http://schemas.microsoft.com/office/drawing/2018/hyperlinkcolor" val="tx"/>
                    </a:ext>
                  </a:extLst>
                </a:hlinkClick>
              </a:rPr>
              <a:t> </a:t>
            </a:r>
            <a:r>
              <a:rPr sz="1000" u="sng" dirty="0">
                <a:solidFill>
                  <a:srgbClr val="0000FF"/>
                </a:solidFill>
                <a:uFill>
                  <a:solidFill>
                    <a:srgbClr val="1F5AA4"/>
                  </a:solidFill>
                </a:uFill>
                <a:latin typeface="Arial"/>
                <a:cs typeface="Arial"/>
                <a:hlinkClick r:id="rId5">
                  <a:extLst>
                    <a:ext uri="{A12FA001-AC4F-418D-AE19-62706E023703}">
                      <ahyp:hlinkClr xmlns:ahyp="http://schemas.microsoft.com/office/drawing/2018/hyperlinkcolor" val="tx"/>
                    </a:ext>
                  </a:extLst>
                </a:hlinkClick>
              </a:rPr>
              <a:t>care</a:t>
            </a:r>
            <a:r>
              <a:rPr sz="1000" u="sng" spc="-15" dirty="0">
                <a:solidFill>
                  <a:srgbClr val="0000FF"/>
                </a:solidFill>
                <a:uFill>
                  <a:solidFill>
                    <a:srgbClr val="1F5AA4"/>
                  </a:solidFill>
                </a:uFill>
                <a:latin typeface="Arial"/>
                <a:cs typeface="Arial"/>
                <a:hlinkClick r:id="rId5">
                  <a:extLst>
                    <a:ext uri="{A12FA001-AC4F-418D-AE19-62706E023703}">
                      <ahyp:hlinkClr xmlns:ahyp="http://schemas.microsoft.com/office/drawing/2018/hyperlinkcolor" val="tx"/>
                    </a:ext>
                  </a:extLst>
                </a:hlinkClick>
              </a:rPr>
              <a:t> </a:t>
            </a:r>
            <a:r>
              <a:rPr sz="1000" u="sng" spc="-10" dirty="0">
                <a:solidFill>
                  <a:srgbClr val="0000FF"/>
                </a:solidFill>
                <a:uFill>
                  <a:solidFill>
                    <a:srgbClr val="1F5AA4"/>
                  </a:solidFill>
                </a:uFill>
                <a:latin typeface="Arial"/>
                <a:cs typeface="Arial"/>
                <a:hlinkClick r:id="rId5">
                  <a:extLst>
                    <a:ext uri="{A12FA001-AC4F-418D-AE19-62706E023703}">
                      <ahyp:hlinkClr xmlns:ahyp="http://schemas.microsoft.com/office/drawing/2018/hyperlinkcolor" val="tx"/>
                    </a:ext>
                  </a:extLst>
                </a:hlinkClick>
              </a:rPr>
              <a:t>pharmacy</a:t>
            </a:r>
            <a:r>
              <a:rPr sz="1000" spc="-10" dirty="0">
                <a:solidFill>
                  <a:srgbClr val="0000FF"/>
                </a:solidFill>
                <a:latin typeface="Arial"/>
                <a:cs typeface="Arial"/>
              </a:rPr>
              <a:t> </a:t>
            </a:r>
            <a:r>
              <a:rPr sz="1000" u="sng" dirty="0">
                <a:solidFill>
                  <a:srgbClr val="0000FF"/>
                </a:solidFill>
                <a:uFill>
                  <a:solidFill>
                    <a:srgbClr val="1F5AA4"/>
                  </a:solidFill>
                </a:uFill>
                <a:latin typeface="Arial"/>
                <a:cs typeface="Arial"/>
                <a:hlinkClick r:id="rId5">
                  <a:extLst>
                    <a:ext uri="{A12FA001-AC4F-418D-AE19-62706E023703}">
                      <ahyp:hlinkClr xmlns:ahyp="http://schemas.microsoft.com/office/drawing/2018/hyperlinkcolor" val="tx"/>
                    </a:ext>
                  </a:extLst>
                </a:hlinkClick>
              </a:rPr>
              <a:t>education</a:t>
            </a:r>
            <a:r>
              <a:rPr sz="1000" u="sng" spc="-70" dirty="0">
                <a:solidFill>
                  <a:srgbClr val="0000FF"/>
                </a:solidFill>
                <a:uFill>
                  <a:solidFill>
                    <a:srgbClr val="1F5AA4"/>
                  </a:solidFill>
                </a:uFill>
                <a:latin typeface="Arial"/>
                <a:cs typeface="Arial"/>
                <a:hlinkClick r:id="rId5">
                  <a:extLst>
                    <a:ext uri="{A12FA001-AC4F-418D-AE19-62706E023703}">
                      <ahyp:hlinkClr xmlns:ahyp="http://schemas.microsoft.com/office/drawing/2018/hyperlinkcolor" val="tx"/>
                    </a:ext>
                  </a:extLst>
                </a:hlinkClick>
              </a:rPr>
              <a:t> </a:t>
            </a:r>
            <a:r>
              <a:rPr sz="1000" u="sng" dirty="0">
                <a:solidFill>
                  <a:srgbClr val="0000FF"/>
                </a:solidFill>
                <a:uFill>
                  <a:solidFill>
                    <a:srgbClr val="1F5AA4"/>
                  </a:solidFill>
                </a:uFill>
                <a:latin typeface="Arial"/>
                <a:cs typeface="Arial"/>
                <a:hlinkClick r:id="rId5">
                  <a:extLst>
                    <a:ext uri="{A12FA001-AC4F-418D-AE19-62706E023703}">
                      <ahyp:hlinkClr xmlns:ahyp="http://schemas.microsoft.com/office/drawing/2018/hyperlinkcolor" val="tx"/>
                    </a:ext>
                  </a:extLst>
                </a:hlinkClick>
              </a:rPr>
              <a:t>pathway</a:t>
            </a:r>
            <a:r>
              <a:rPr sz="1000" u="sng" spc="-30" dirty="0">
                <a:solidFill>
                  <a:srgbClr val="0000FF"/>
                </a:solidFill>
                <a:uFill>
                  <a:solidFill>
                    <a:srgbClr val="1F5AA4"/>
                  </a:solidFill>
                </a:uFill>
                <a:latin typeface="Arial"/>
                <a:cs typeface="Arial"/>
                <a:hlinkClick r:id="rId5">
                  <a:extLst>
                    <a:ext uri="{A12FA001-AC4F-418D-AE19-62706E023703}">
                      <ahyp:hlinkClr xmlns:ahyp="http://schemas.microsoft.com/office/drawing/2018/hyperlinkcolor" val="tx"/>
                    </a:ext>
                  </a:extLst>
                </a:hlinkClick>
              </a:rPr>
              <a:t> </a:t>
            </a:r>
            <a:r>
              <a:rPr sz="1000" u="sng" dirty="0">
                <a:solidFill>
                  <a:srgbClr val="0000FF"/>
                </a:solidFill>
                <a:uFill>
                  <a:solidFill>
                    <a:srgbClr val="1F5AA4"/>
                  </a:solidFill>
                </a:uFill>
                <a:latin typeface="Arial"/>
                <a:cs typeface="Arial"/>
                <a:hlinkClick r:id="rId5">
                  <a:extLst>
                    <a:ext uri="{A12FA001-AC4F-418D-AE19-62706E023703}">
                      <ahyp:hlinkClr xmlns:ahyp="http://schemas.microsoft.com/office/drawing/2018/hyperlinkcolor" val="tx"/>
                    </a:ext>
                  </a:extLst>
                </a:hlinkClick>
              </a:rPr>
              <a:t>(PCPEP)</a:t>
            </a:r>
            <a:r>
              <a:rPr sz="1000" spc="-15" dirty="0">
                <a:solidFill>
                  <a:srgbClr val="0000FF"/>
                </a:solidFill>
                <a:latin typeface="Arial"/>
                <a:cs typeface="Arial"/>
              </a:rPr>
              <a:t> </a:t>
            </a:r>
            <a:r>
              <a:rPr sz="1000" spc="-25" dirty="0">
                <a:solidFill>
                  <a:schemeClr val="tx1"/>
                </a:solidFill>
                <a:latin typeface="Arial"/>
                <a:cs typeface="Arial"/>
              </a:rPr>
              <a:t>or </a:t>
            </a:r>
            <a:r>
              <a:rPr sz="1000" spc="-10" dirty="0">
                <a:solidFill>
                  <a:schemeClr val="tx1"/>
                </a:solidFill>
                <a:latin typeface="Arial"/>
                <a:cs typeface="Arial"/>
              </a:rPr>
              <a:t>equivalent</a:t>
            </a:r>
            <a:r>
              <a:rPr lang="en-GB" sz="1000" spc="-10" dirty="0">
                <a:solidFill>
                  <a:schemeClr val="tx1"/>
                </a:solidFill>
                <a:latin typeface="Arial"/>
                <a:cs typeface="Arial"/>
              </a:rPr>
              <a:t>.</a:t>
            </a:r>
            <a:r>
              <a:rPr lang="en-GB" sz="1000" spc="-10" dirty="0">
                <a:solidFill>
                  <a:schemeClr val="tx1"/>
                </a:solidFill>
                <a:latin typeface="Arial"/>
                <a:ea typeface="Calibri"/>
                <a:cs typeface="Calibri"/>
              </a:rPr>
              <a:t> RPS </a:t>
            </a:r>
            <a:r>
              <a:rPr lang="en-GB" sz="1000" dirty="0">
                <a:hlinkClick r:id="rId6"/>
              </a:rPr>
              <a:t>Post-Registration Foundation Curriculum | RPS</a:t>
            </a:r>
            <a:endParaRPr lang="en-GB" sz="1000" spc="-10" dirty="0">
              <a:solidFill>
                <a:schemeClr val="tx1"/>
              </a:solidFill>
              <a:latin typeface="Arial"/>
              <a:ea typeface="Calibri"/>
              <a:cs typeface="Calibri"/>
            </a:endParaRPr>
          </a:p>
          <a:p>
            <a:pPr marL="12700" marR="64135" algn="l"/>
            <a:r>
              <a:rPr lang="en-GB" sz="1000" spc="-10" dirty="0">
                <a:solidFill>
                  <a:schemeClr val="tx1"/>
                </a:solidFill>
                <a:latin typeface="Arial"/>
                <a:cs typeface="Arial"/>
              </a:rPr>
              <a:t> </a:t>
            </a:r>
            <a:r>
              <a:rPr lang="en-GB" sz="1000" spc="-10" dirty="0">
                <a:solidFill>
                  <a:schemeClr val="tx1"/>
                </a:solidFill>
                <a:latin typeface="Arial"/>
                <a:ea typeface="Calibri"/>
                <a:cs typeface="Calibri"/>
              </a:rPr>
              <a:t>Please see the following brochure for more information:  </a:t>
            </a:r>
            <a:r>
              <a:rPr lang="en-GB" sz="1000" spc="-10" dirty="0">
                <a:solidFill>
                  <a:srgbClr val="0000FF"/>
                </a:solidFill>
                <a:latin typeface="Arial"/>
                <a:ea typeface="Calibri"/>
                <a:cs typeface="Calibri"/>
                <a:hlinkClick r:id="rId7">
                  <a:extLst>
                    <a:ext uri="{A12FA001-AC4F-418D-AE19-62706E023703}">
                      <ahyp:hlinkClr xmlns:ahyp="http://schemas.microsoft.com/office/drawing/2018/hyperlinkcolor" val="tx"/>
                    </a:ext>
                  </a:extLst>
                </a:hlinkClick>
              </a:rPr>
              <a:t>pcpep-brochure.pdf (cppe.ac.uk)</a:t>
            </a:r>
            <a:r>
              <a:rPr lang="en-GB" sz="1000" spc="-10" dirty="0">
                <a:solidFill>
                  <a:srgbClr val="0000FF"/>
                </a:solidFill>
                <a:latin typeface="Arial"/>
                <a:ea typeface="Calibri"/>
                <a:cs typeface="Calibri"/>
              </a:rPr>
              <a:t>.</a:t>
            </a:r>
            <a:r>
              <a:rPr lang="en-GB" sz="1000" spc="-10" dirty="0">
                <a:solidFill>
                  <a:srgbClr val="1F2A2F"/>
                </a:solidFill>
                <a:latin typeface="Arial"/>
                <a:ea typeface="Calibri"/>
                <a:cs typeface="Calibri"/>
              </a:rPr>
              <a:t> </a:t>
            </a:r>
            <a:r>
              <a:rPr lang="en-GB" sz="1000" spc="-10" dirty="0">
                <a:solidFill>
                  <a:schemeClr val="tx1"/>
                </a:solidFill>
                <a:latin typeface="Arial"/>
                <a:ea typeface="Calibri"/>
                <a:cs typeface="Calibri"/>
              </a:rPr>
              <a:t>18 month pathway. </a:t>
            </a:r>
          </a:p>
          <a:p>
            <a:pPr marL="12700" marR="64135" algn="l"/>
            <a:endParaRPr lang="en-GB" sz="1000" spc="-10" dirty="0">
              <a:solidFill>
                <a:schemeClr val="tx1"/>
              </a:solidFill>
              <a:latin typeface="Arial"/>
              <a:ea typeface="Calibri"/>
              <a:cs typeface="Calibri"/>
            </a:endParaRPr>
          </a:p>
          <a:p>
            <a:pPr marL="12700" marR="64135" algn="l"/>
            <a:r>
              <a:rPr lang="en-GB" sz="1000" dirty="0"/>
              <a:t>The ability to independently prescribe is crucial for pharmacists delivering care across the NHS. Working with our partners and stakeholders, we are developing funded training offers for pharmacists aiming to become independent prescribers.</a:t>
            </a:r>
            <a:endParaRPr lang="en-GB" sz="1000" spc="-10" dirty="0">
              <a:solidFill>
                <a:schemeClr val="tx1"/>
              </a:solidFill>
              <a:latin typeface="Arial"/>
              <a:ea typeface="Calibri"/>
              <a:cs typeface="Calibri"/>
            </a:endParaRPr>
          </a:p>
          <a:p>
            <a:pPr marL="12700" marR="64135" algn="l"/>
            <a:endParaRPr lang="en-GB" sz="1000" spc="-10" dirty="0">
              <a:solidFill>
                <a:schemeClr val="tx1"/>
              </a:solidFill>
              <a:latin typeface="Arial"/>
              <a:ea typeface="Calibri"/>
              <a:cs typeface="Calibri"/>
            </a:endParaRPr>
          </a:p>
          <a:p>
            <a:pPr marL="12700" marR="64135" algn="l"/>
            <a:r>
              <a:rPr lang="en-GB" sz="1000" dirty="0">
                <a:hlinkClick r:id="rId8"/>
              </a:rPr>
              <a:t>Independent Prescribing | NHS England | Workforce, training and education</a:t>
            </a:r>
            <a:endParaRPr lang="en-GB" sz="1000" spc="-10" dirty="0">
              <a:solidFill>
                <a:schemeClr val="tx1"/>
              </a:solidFill>
              <a:latin typeface="Arial"/>
              <a:ea typeface="Calibri"/>
              <a:cs typeface="Calibri"/>
            </a:endParaRPr>
          </a:p>
          <a:p>
            <a:pPr marL="12700" marR="64135" algn="l"/>
            <a:endParaRPr lang="en-GB" sz="1000" spc="-10" dirty="0">
              <a:solidFill>
                <a:schemeClr val="tx1"/>
              </a:solidFill>
              <a:latin typeface="Arial"/>
              <a:ea typeface="Calibri"/>
              <a:cs typeface="Calibri"/>
            </a:endParaRPr>
          </a:p>
          <a:p>
            <a:pPr marL="12700" marR="64135" algn="l">
              <a:lnSpc>
                <a:spcPct val="100000"/>
              </a:lnSpc>
            </a:pPr>
            <a:endParaRPr sz="1000" dirty="0">
              <a:solidFill>
                <a:schemeClr val="tx1"/>
              </a:solidFill>
              <a:latin typeface="Arial"/>
              <a:cs typeface="Arial"/>
            </a:endParaRPr>
          </a:p>
          <a:p>
            <a:pPr marL="12700" marR="64135" algn="l"/>
            <a:endParaRPr lang="en-GB" sz="1000" spc="-10" dirty="0">
              <a:solidFill>
                <a:schemeClr val="tx1"/>
              </a:solidFill>
              <a:latin typeface="Arial"/>
              <a:cs typeface="Arial"/>
            </a:endParaRPr>
          </a:p>
          <a:p>
            <a:pPr marL="12700" marR="64135" algn="l"/>
            <a:endParaRPr lang="en-GB" sz="1000" spc="-10" dirty="0">
              <a:solidFill>
                <a:srgbClr val="1F2A2F"/>
              </a:solidFill>
              <a:latin typeface="Arial"/>
              <a:ea typeface="Calibri"/>
              <a:cs typeface="Calibri"/>
            </a:endParaRPr>
          </a:p>
          <a:p>
            <a:pPr algn="l"/>
            <a:r>
              <a:rPr lang="en-US" sz="1000" spc="-10" dirty="0">
                <a:solidFill>
                  <a:srgbClr val="000000"/>
                </a:solidFill>
                <a:latin typeface="Arial"/>
                <a:ea typeface="Calibri"/>
                <a:cs typeface="Arial"/>
              </a:rPr>
              <a:t>-</a:t>
            </a:r>
            <a:endParaRPr lang="en-GB" dirty="0"/>
          </a:p>
        </p:txBody>
      </p:sp>
      <p:sp>
        <p:nvSpPr>
          <p:cNvPr id="33" name="object 33"/>
          <p:cNvSpPr txBox="1"/>
          <p:nvPr/>
        </p:nvSpPr>
        <p:spPr>
          <a:xfrm>
            <a:off x="2631639" y="291347"/>
            <a:ext cx="6574749" cy="1404872"/>
          </a:xfrm>
          <a:prstGeom prst="rect">
            <a:avLst/>
          </a:prstGeom>
        </p:spPr>
        <p:txBody>
          <a:bodyPr vert="horz" wrap="square" lIns="0" tIns="12065" rIns="0" bIns="0" rtlCol="0" anchor="t">
            <a:spAutoFit/>
          </a:bodyPr>
          <a:lstStyle/>
          <a:p>
            <a:pPr marL="12700">
              <a:lnSpc>
                <a:spcPct val="100000"/>
              </a:lnSpc>
              <a:spcBef>
                <a:spcPts val="95"/>
              </a:spcBef>
            </a:pPr>
            <a:r>
              <a:rPr kumimoji="0" lang="en-GB" sz="2400" b="0" i="0" u="none" strike="noStrike" kern="0" cap="none" spc="0" normalizeH="0" baseline="0" noProof="0">
                <a:ln>
                  <a:noFill/>
                </a:ln>
                <a:solidFill>
                  <a:srgbClr val="BE0378"/>
                </a:solidFill>
                <a:effectLst/>
                <a:uLnTx/>
                <a:uFillTx/>
                <a:latin typeface="Arial Black"/>
                <a:ea typeface="+mj-ea"/>
                <a:cs typeface="Arial Black"/>
              </a:rPr>
              <a:t>Clinical Pharmacist </a:t>
            </a:r>
          </a:p>
          <a:p>
            <a:pPr marL="12700">
              <a:spcBef>
                <a:spcPts val="95"/>
              </a:spcBef>
            </a:pPr>
            <a:r>
              <a:rPr lang="en-GB" sz="2400" b="1">
                <a:solidFill>
                  <a:srgbClr val="202C3A"/>
                </a:solidFill>
              </a:rPr>
              <a:t>Find</a:t>
            </a:r>
            <a:r>
              <a:rPr lang="en-GB" sz="2400" b="1" spc="-25">
                <a:solidFill>
                  <a:srgbClr val="202C3A"/>
                </a:solidFill>
              </a:rPr>
              <a:t> </a:t>
            </a:r>
            <a:r>
              <a:rPr lang="en-GB" sz="2400" b="1">
                <a:solidFill>
                  <a:srgbClr val="202C3A"/>
                </a:solidFill>
              </a:rPr>
              <a:t>out</a:t>
            </a:r>
            <a:r>
              <a:rPr lang="en-GB" sz="2400" b="1" spc="-25">
                <a:solidFill>
                  <a:srgbClr val="202C3A"/>
                </a:solidFill>
              </a:rPr>
              <a:t> </a:t>
            </a:r>
            <a:r>
              <a:rPr lang="en-GB" sz="2400" b="1">
                <a:solidFill>
                  <a:srgbClr val="202C3A"/>
                </a:solidFill>
              </a:rPr>
              <a:t>more</a:t>
            </a:r>
            <a:r>
              <a:rPr lang="en-GB" sz="2400" b="1" spc="-30">
                <a:solidFill>
                  <a:srgbClr val="202C3A"/>
                </a:solidFill>
              </a:rPr>
              <a:t> </a:t>
            </a:r>
            <a:r>
              <a:rPr lang="en-GB" sz="2400" b="1">
                <a:solidFill>
                  <a:srgbClr val="202C3A"/>
                </a:solidFill>
              </a:rPr>
              <a:t>about</a:t>
            </a:r>
            <a:r>
              <a:rPr lang="en-GB" sz="2400" b="1" spc="-25">
                <a:solidFill>
                  <a:srgbClr val="202C3A"/>
                </a:solidFill>
              </a:rPr>
              <a:t> </a:t>
            </a:r>
            <a:r>
              <a:rPr lang="en-GB" sz="2400" b="1">
                <a:solidFill>
                  <a:srgbClr val="202C3A"/>
                </a:solidFill>
              </a:rPr>
              <a:t>the</a:t>
            </a:r>
            <a:r>
              <a:rPr lang="en-GB" sz="2400" b="1" spc="-15">
                <a:solidFill>
                  <a:srgbClr val="0070C0"/>
                </a:solidFill>
              </a:rPr>
              <a:t> </a:t>
            </a:r>
            <a:r>
              <a:rPr lang="en-GB" sz="2400" b="1" u="sng">
                <a:solidFill>
                  <a:srgbClr val="0070C0"/>
                </a:solidFill>
                <a:uFill>
                  <a:solidFill>
                    <a:srgbClr val="1F5AA4"/>
                  </a:solidFill>
                </a:uFill>
                <a:hlinkClick r:id="rId9" action="ppaction://hlinksldjump"/>
              </a:rPr>
              <a:t>Levels</a:t>
            </a:r>
            <a:r>
              <a:rPr lang="en-GB" sz="2400" b="1" u="sng" spc="5">
                <a:solidFill>
                  <a:srgbClr val="0070C0"/>
                </a:solidFill>
                <a:uFill>
                  <a:solidFill>
                    <a:srgbClr val="1F5AA4"/>
                  </a:solidFill>
                </a:uFill>
                <a:hlinkClick r:id="rId9" action="ppaction://hlinksldjump"/>
              </a:rPr>
              <a:t> </a:t>
            </a:r>
            <a:r>
              <a:rPr lang="en-GB" sz="2400" b="1" u="sng">
                <a:solidFill>
                  <a:srgbClr val="0070C0"/>
                </a:solidFill>
                <a:uFill>
                  <a:solidFill>
                    <a:srgbClr val="1F5AA4"/>
                  </a:solidFill>
                </a:uFill>
                <a:hlinkClick r:id="rId9" action="ppaction://hlinksldjump"/>
              </a:rPr>
              <a:t>of</a:t>
            </a:r>
            <a:r>
              <a:rPr lang="en-GB" sz="2400" b="1" u="sng" spc="-40">
                <a:solidFill>
                  <a:srgbClr val="0070C0"/>
                </a:solidFill>
                <a:uFill>
                  <a:solidFill>
                    <a:srgbClr val="1F5AA4"/>
                  </a:solidFill>
                </a:uFill>
                <a:hlinkClick r:id="rId9" action="ppaction://hlinksldjump"/>
              </a:rPr>
              <a:t> </a:t>
            </a:r>
            <a:r>
              <a:rPr lang="en-GB" sz="2400" b="1" u="sng" spc="-10">
                <a:solidFill>
                  <a:srgbClr val="0070C0"/>
                </a:solidFill>
                <a:uFill>
                  <a:solidFill>
                    <a:srgbClr val="1F5AA4"/>
                  </a:solidFill>
                </a:uFill>
                <a:hlinkClick r:id="rId9" action="ppaction://hlinksldjump"/>
              </a:rPr>
              <a:t>Practice</a:t>
            </a:r>
            <a:endParaRPr lang="en-US" sz="2400" b="1">
              <a:solidFill>
                <a:srgbClr val="0070C0"/>
              </a:solidFill>
              <a:latin typeface="Arial"/>
              <a:cs typeface="Arial"/>
              <a:hlinkClick r:id="rId10">
                <a:extLst>
                  <a:ext uri="{A12FA001-AC4F-418D-AE19-62706E023703}">
                    <ahyp:hlinkClr xmlns:ahyp="http://schemas.microsoft.com/office/drawing/2018/hyperlinkcolor" val="tx"/>
                  </a:ext>
                </a:extLst>
              </a:hlinkClick>
            </a:endParaRPr>
          </a:p>
          <a:p>
            <a:pPr marL="12700">
              <a:spcBef>
                <a:spcPts val="95"/>
              </a:spcBef>
            </a:pPr>
            <a:endParaRPr lang="en-US" sz="2000" b="1">
              <a:solidFill>
                <a:srgbClr val="0070C0"/>
              </a:solidFill>
              <a:latin typeface="Arial Black"/>
              <a:cs typeface="Arial Black"/>
            </a:endParaRPr>
          </a:p>
          <a:p>
            <a:pPr marL="12700">
              <a:lnSpc>
                <a:spcPct val="100000"/>
              </a:lnSpc>
              <a:spcBef>
                <a:spcPts val="95"/>
              </a:spcBef>
            </a:pPr>
            <a:endParaRPr sz="2000">
              <a:solidFill>
                <a:srgbClr val="0070C0"/>
              </a:solidFill>
              <a:latin typeface="Arial Black"/>
              <a:cs typeface="Arial Black"/>
            </a:endParaRPr>
          </a:p>
        </p:txBody>
      </p:sp>
      <p:sp>
        <p:nvSpPr>
          <p:cNvPr id="34" name="object 34"/>
          <p:cNvSpPr txBox="1"/>
          <p:nvPr/>
        </p:nvSpPr>
        <p:spPr>
          <a:xfrm>
            <a:off x="7398518" y="2579939"/>
            <a:ext cx="2258829" cy="3911968"/>
          </a:xfrm>
          <a:prstGeom prst="rect">
            <a:avLst/>
          </a:prstGeom>
        </p:spPr>
        <p:txBody>
          <a:bodyPr vert="horz" wrap="square" lIns="0" tIns="13335" rIns="0" bIns="0" rtlCol="0" anchor="t">
            <a:spAutoFit/>
          </a:bodyPr>
          <a:lstStyle/>
          <a:p>
            <a:pPr marL="12700" marR="5080" algn="l">
              <a:lnSpc>
                <a:spcPct val="100000"/>
              </a:lnSpc>
              <a:spcBef>
                <a:spcPts val="105"/>
              </a:spcBef>
            </a:pPr>
            <a:r>
              <a:rPr sz="1000">
                <a:solidFill>
                  <a:schemeClr val="tx1"/>
                </a:solidFill>
                <a:latin typeface="Arial"/>
                <a:cs typeface="Arial"/>
              </a:rPr>
              <a:t>Clinical</a:t>
            </a:r>
            <a:r>
              <a:rPr sz="1000" spc="-40">
                <a:solidFill>
                  <a:schemeClr val="tx1"/>
                </a:solidFill>
                <a:latin typeface="Arial"/>
                <a:cs typeface="Arial"/>
              </a:rPr>
              <a:t> </a:t>
            </a:r>
            <a:r>
              <a:rPr sz="1000">
                <a:solidFill>
                  <a:schemeClr val="tx1"/>
                </a:solidFill>
                <a:latin typeface="Arial"/>
                <a:cs typeface="Arial"/>
              </a:rPr>
              <a:t>pharmacists</a:t>
            </a:r>
            <a:r>
              <a:rPr sz="1000" spc="-50">
                <a:solidFill>
                  <a:schemeClr val="tx1"/>
                </a:solidFill>
                <a:latin typeface="Arial"/>
                <a:cs typeface="Arial"/>
              </a:rPr>
              <a:t> </a:t>
            </a:r>
            <a:r>
              <a:rPr sz="1000">
                <a:solidFill>
                  <a:schemeClr val="tx1"/>
                </a:solidFill>
                <a:latin typeface="Arial"/>
                <a:cs typeface="Arial"/>
              </a:rPr>
              <a:t>must</a:t>
            </a:r>
            <a:r>
              <a:rPr sz="1000" spc="-45">
                <a:solidFill>
                  <a:schemeClr val="tx1"/>
                </a:solidFill>
                <a:latin typeface="Arial"/>
                <a:cs typeface="Arial"/>
              </a:rPr>
              <a:t> </a:t>
            </a:r>
            <a:r>
              <a:rPr sz="1000" spc="-25">
                <a:solidFill>
                  <a:schemeClr val="tx1"/>
                </a:solidFill>
                <a:latin typeface="Arial"/>
                <a:cs typeface="Arial"/>
              </a:rPr>
              <a:t>be </a:t>
            </a:r>
            <a:r>
              <a:rPr sz="1000">
                <a:solidFill>
                  <a:schemeClr val="tx1"/>
                </a:solidFill>
                <a:latin typeface="Arial"/>
                <a:cs typeface="Arial"/>
              </a:rPr>
              <a:t>supervised</a:t>
            </a:r>
            <a:r>
              <a:rPr sz="1000" spc="-50">
                <a:solidFill>
                  <a:schemeClr val="tx1"/>
                </a:solidFill>
                <a:latin typeface="Arial"/>
                <a:cs typeface="Arial"/>
              </a:rPr>
              <a:t> </a:t>
            </a:r>
            <a:r>
              <a:rPr sz="1000">
                <a:solidFill>
                  <a:schemeClr val="tx1"/>
                </a:solidFill>
                <a:latin typeface="Arial"/>
                <a:cs typeface="Arial"/>
              </a:rPr>
              <a:t>by</a:t>
            </a:r>
            <a:r>
              <a:rPr sz="1000" spc="-25">
                <a:solidFill>
                  <a:schemeClr val="tx1"/>
                </a:solidFill>
                <a:latin typeface="Arial"/>
                <a:cs typeface="Arial"/>
              </a:rPr>
              <a:t> </a:t>
            </a:r>
            <a:r>
              <a:rPr sz="1000">
                <a:solidFill>
                  <a:schemeClr val="tx1"/>
                </a:solidFill>
                <a:latin typeface="Arial"/>
                <a:cs typeface="Arial"/>
              </a:rPr>
              <a:t>a</a:t>
            </a:r>
            <a:r>
              <a:rPr sz="1000" spc="-20">
                <a:solidFill>
                  <a:schemeClr val="tx1"/>
                </a:solidFill>
                <a:latin typeface="Arial"/>
                <a:cs typeface="Arial"/>
              </a:rPr>
              <a:t> </a:t>
            </a:r>
            <a:r>
              <a:rPr sz="1000">
                <a:solidFill>
                  <a:schemeClr val="tx1"/>
                </a:solidFill>
                <a:latin typeface="Arial"/>
                <a:cs typeface="Arial"/>
              </a:rPr>
              <a:t>senior</a:t>
            </a:r>
            <a:r>
              <a:rPr sz="1000" spc="-40">
                <a:solidFill>
                  <a:schemeClr val="tx1"/>
                </a:solidFill>
                <a:latin typeface="Arial"/>
                <a:cs typeface="Arial"/>
              </a:rPr>
              <a:t> </a:t>
            </a:r>
            <a:r>
              <a:rPr sz="1000">
                <a:solidFill>
                  <a:schemeClr val="tx1"/>
                </a:solidFill>
                <a:latin typeface="Arial"/>
                <a:cs typeface="Arial"/>
              </a:rPr>
              <a:t>or</a:t>
            </a:r>
            <a:r>
              <a:rPr sz="1000" spc="-30">
                <a:solidFill>
                  <a:schemeClr val="tx1"/>
                </a:solidFill>
                <a:latin typeface="Arial"/>
                <a:cs typeface="Arial"/>
              </a:rPr>
              <a:t> </a:t>
            </a:r>
            <a:r>
              <a:rPr sz="1000" spc="-10">
                <a:solidFill>
                  <a:schemeClr val="tx1"/>
                </a:solidFill>
                <a:latin typeface="Arial"/>
                <a:cs typeface="Arial"/>
              </a:rPr>
              <a:t>advanced </a:t>
            </a:r>
            <a:r>
              <a:rPr sz="1000">
                <a:solidFill>
                  <a:schemeClr val="tx1"/>
                </a:solidFill>
                <a:latin typeface="Arial"/>
                <a:cs typeface="Arial"/>
              </a:rPr>
              <a:t>practice</a:t>
            </a:r>
            <a:r>
              <a:rPr sz="1000" spc="-60">
                <a:solidFill>
                  <a:schemeClr val="tx1"/>
                </a:solidFill>
                <a:latin typeface="Arial"/>
                <a:cs typeface="Arial"/>
              </a:rPr>
              <a:t> </a:t>
            </a:r>
            <a:r>
              <a:rPr sz="1000">
                <a:solidFill>
                  <a:schemeClr val="tx1"/>
                </a:solidFill>
                <a:latin typeface="Arial"/>
                <a:cs typeface="Arial"/>
              </a:rPr>
              <a:t>pharmacist</a:t>
            </a:r>
            <a:r>
              <a:rPr sz="1000" spc="-40">
                <a:solidFill>
                  <a:schemeClr val="tx1"/>
                </a:solidFill>
                <a:latin typeface="Arial"/>
                <a:cs typeface="Arial"/>
              </a:rPr>
              <a:t> </a:t>
            </a:r>
            <a:r>
              <a:rPr sz="1000">
                <a:solidFill>
                  <a:schemeClr val="tx1"/>
                </a:solidFill>
                <a:latin typeface="Arial"/>
                <a:cs typeface="Arial"/>
              </a:rPr>
              <a:t>at</a:t>
            </a:r>
            <a:r>
              <a:rPr sz="1000" spc="-20">
                <a:solidFill>
                  <a:schemeClr val="tx1"/>
                </a:solidFill>
                <a:latin typeface="Arial"/>
                <a:cs typeface="Arial"/>
              </a:rPr>
              <a:t> </a:t>
            </a:r>
            <a:r>
              <a:rPr sz="1000">
                <a:solidFill>
                  <a:schemeClr val="tx1"/>
                </a:solidFill>
                <a:latin typeface="Arial"/>
                <a:cs typeface="Arial"/>
              </a:rPr>
              <a:t>least</a:t>
            </a:r>
            <a:r>
              <a:rPr sz="1000" spc="-35">
                <a:solidFill>
                  <a:schemeClr val="tx1"/>
                </a:solidFill>
                <a:latin typeface="Arial"/>
                <a:cs typeface="Arial"/>
              </a:rPr>
              <a:t> </a:t>
            </a:r>
            <a:r>
              <a:rPr sz="1000">
                <a:solidFill>
                  <a:schemeClr val="tx1"/>
                </a:solidFill>
                <a:latin typeface="Arial"/>
                <a:cs typeface="Arial"/>
              </a:rPr>
              <a:t>once</a:t>
            </a:r>
            <a:r>
              <a:rPr sz="1000" spc="-30">
                <a:solidFill>
                  <a:schemeClr val="tx1"/>
                </a:solidFill>
                <a:latin typeface="Arial"/>
                <a:cs typeface="Arial"/>
              </a:rPr>
              <a:t> </a:t>
            </a:r>
            <a:r>
              <a:rPr sz="1000" spc="-50">
                <a:solidFill>
                  <a:schemeClr val="tx1"/>
                </a:solidFill>
                <a:latin typeface="Arial"/>
                <a:cs typeface="Arial"/>
              </a:rPr>
              <a:t>a </a:t>
            </a:r>
            <a:r>
              <a:rPr sz="1000">
                <a:solidFill>
                  <a:schemeClr val="tx1"/>
                </a:solidFill>
                <a:latin typeface="Arial"/>
                <a:cs typeface="Arial"/>
              </a:rPr>
              <a:t>month,</a:t>
            </a:r>
            <a:r>
              <a:rPr sz="1000" spc="-45">
                <a:solidFill>
                  <a:schemeClr val="tx1"/>
                </a:solidFill>
                <a:latin typeface="Arial"/>
                <a:cs typeface="Arial"/>
              </a:rPr>
              <a:t> </a:t>
            </a:r>
            <a:r>
              <a:rPr sz="1000">
                <a:solidFill>
                  <a:schemeClr val="tx1"/>
                </a:solidFill>
                <a:latin typeface="Arial"/>
                <a:cs typeface="Arial"/>
              </a:rPr>
              <a:t>with</a:t>
            </a:r>
            <a:r>
              <a:rPr sz="1000" spc="-5">
                <a:solidFill>
                  <a:schemeClr val="tx1"/>
                </a:solidFill>
                <a:latin typeface="Arial"/>
                <a:cs typeface="Arial"/>
              </a:rPr>
              <a:t> </a:t>
            </a:r>
            <a:r>
              <a:rPr sz="1000">
                <a:solidFill>
                  <a:schemeClr val="tx1"/>
                </a:solidFill>
                <a:latin typeface="Arial"/>
                <a:cs typeface="Arial"/>
              </a:rPr>
              <a:t>access</a:t>
            </a:r>
            <a:r>
              <a:rPr sz="1000" spc="-40">
                <a:solidFill>
                  <a:schemeClr val="tx1"/>
                </a:solidFill>
                <a:latin typeface="Arial"/>
                <a:cs typeface="Arial"/>
              </a:rPr>
              <a:t> </a:t>
            </a:r>
            <a:r>
              <a:rPr sz="1000">
                <a:solidFill>
                  <a:schemeClr val="tx1"/>
                </a:solidFill>
                <a:latin typeface="Arial"/>
                <a:cs typeface="Arial"/>
              </a:rPr>
              <a:t>to</a:t>
            </a:r>
            <a:r>
              <a:rPr sz="1000" spc="-25">
                <a:solidFill>
                  <a:schemeClr val="tx1"/>
                </a:solidFill>
                <a:latin typeface="Arial"/>
                <a:cs typeface="Arial"/>
              </a:rPr>
              <a:t> </a:t>
            </a:r>
            <a:r>
              <a:rPr sz="1000">
                <a:solidFill>
                  <a:schemeClr val="tx1"/>
                </a:solidFill>
                <a:latin typeface="Arial"/>
                <a:cs typeface="Arial"/>
              </a:rPr>
              <a:t>a</a:t>
            </a:r>
            <a:r>
              <a:rPr sz="1000" spc="-20">
                <a:solidFill>
                  <a:schemeClr val="tx1"/>
                </a:solidFill>
                <a:latin typeface="Arial"/>
                <a:cs typeface="Arial"/>
              </a:rPr>
              <a:t> </a:t>
            </a:r>
            <a:r>
              <a:rPr sz="1000">
                <a:solidFill>
                  <a:schemeClr val="tx1"/>
                </a:solidFill>
                <a:latin typeface="Arial"/>
                <a:cs typeface="Arial"/>
              </a:rPr>
              <a:t>GP</a:t>
            </a:r>
            <a:r>
              <a:rPr sz="1000" spc="-30">
                <a:solidFill>
                  <a:schemeClr val="tx1"/>
                </a:solidFill>
                <a:latin typeface="Arial"/>
                <a:cs typeface="Arial"/>
              </a:rPr>
              <a:t> </a:t>
            </a:r>
            <a:r>
              <a:rPr sz="1000" spc="-25">
                <a:solidFill>
                  <a:schemeClr val="tx1"/>
                </a:solidFill>
                <a:latin typeface="Arial"/>
                <a:cs typeface="Arial"/>
              </a:rPr>
              <a:t>for </a:t>
            </a:r>
            <a:r>
              <a:rPr sz="1000">
                <a:solidFill>
                  <a:schemeClr val="tx1"/>
                </a:solidFill>
                <a:latin typeface="Arial"/>
                <a:cs typeface="Arial"/>
              </a:rPr>
              <a:t>support</a:t>
            </a:r>
            <a:r>
              <a:rPr sz="1000" spc="-50">
                <a:solidFill>
                  <a:schemeClr val="tx1"/>
                </a:solidFill>
                <a:latin typeface="Arial"/>
                <a:cs typeface="Arial"/>
              </a:rPr>
              <a:t> </a:t>
            </a:r>
            <a:r>
              <a:rPr sz="1000">
                <a:solidFill>
                  <a:schemeClr val="tx1"/>
                </a:solidFill>
                <a:latin typeface="Arial"/>
                <a:cs typeface="Arial"/>
              </a:rPr>
              <a:t>/</a:t>
            </a:r>
            <a:r>
              <a:rPr sz="1000" spc="-15">
                <a:solidFill>
                  <a:schemeClr val="tx1"/>
                </a:solidFill>
                <a:latin typeface="Arial"/>
                <a:cs typeface="Arial"/>
              </a:rPr>
              <a:t> </a:t>
            </a:r>
            <a:r>
              <a:rPr sz="1000" spc="-10">
                <a:solidFill>
                  <a:schemeClr val="tx1"/>
                </a:solidFill>
                <a:latin typeface="Arial"/>
                <a:cs typeface="Arial"/>
              </a:rPr>
              <a:t>development</a:t>
            </a:r>
            <a:r>
              <a:rPr lang="en-GB" sz="1000" spc="-10">
                <a:solidFill>
                  <a:schemeClr val="tx1"/>
                </a:solidFill>
                <a:latin typeface="Arial"/>
                <a:cs typeface="Arial"/>
              </a:rPr>
              <a:t>.</a:t>
            </a:r>
            <a:endParaRPr sz="1000">
              <a:solidFill>
                <a:schemeClr val="tx1"/>
              </a:solidFill>
              <a:latin typeface="Arial"/>
              <a:cs typeface="Arial"/>
            </a:endParaRPr>
          </a:p>
          <a:p>
            <a:pPr algn="l"/>
            <a:endParaRPr lang="en-GB" sz="1000" spc="-10"/>
          </a:p>
          <a:p>
            <a:pPr marL="12700" marR="23495" algn="l"/>
            <a:r>
              <a:rPr lang="en-GB" sz="1000" spc="-10">
                <a:solidFill>
                  <a:srgbClr val="1F2A2F"/>
                </a:solidFill>
                <a:latin typeface="Arial"/>
                <a:cs typeface="Arial"/>
              </a:rPr>
              <a:t>CPPE pathway support:</a:t>
            </a:r>
          </a:p>
          <a:p>
            <a:pPr marL="171450" marR="23495" indent="-171450" algn="l">
              <a:buFont typeface="Arial" panose="020B0604020202020204" pitchFamily="34" charset="0"/>
              <a:buChar char="•"/>
            </a:pPr>
            <a:r>
              <a:rPr lang="en-GB" sz="1000" spc="-10">
                <a:solidFill>
                  <a:srgbClr val="1F2A2F"/>
                </a:solidFill>
                <a:latin typeface="Arial"/>
                <a:cs typeface="Arial"/>
              </a:rPr>
              <a:t>CPPE Educational Supervisor</a:t>
            </a:r>
          </a:p>
          <a:p>
            <a:pPr marL="171450" marR="23495" indent="-171450" algn="l">
              <a:buFont typeface="Arial" panose="020B0604020202020204" pitchFamily="34" charset="0"/>
              <a:buChar char="•"/>
            </a:pPr>
            <a:r>
              <a:rPr lang="en-GB" sz="1000" spc="-10">
                <a:solidFill>
                  <a:srgbClr val="1F2A2F"/>
                </a:solidFill>
                <a:latin typeface="Arial"/>
                <a:cs typeface="Arial"/>
              </a:rPr>
              <a:t>Clinical Mentor by CPPE</a:t>
            </a:r>
          </a:p>
          <a:p>
            <a:pPr marL="171450" marR="23495" indent="-171450" algn="l">
              <a:buFont typeface="Arial" panose="020B0604020202020204" pitchFamily="34" charset="0"/>
              <a:buChar char="•"/>
            </a:pPr>
            <a:r>
              <a:rPr lang="en-GB" sz="1000" spc="-10">
                <a:solidFill>
                  <a:srgbClr val="1F2A2F"/>
                </a:solidFill>
                <a:latin typeface="Arial"/>
                <a:cs typeface="Arial"/>
              </a:rPr>
              <a:t>Local clinical supervisor</a:t>
            </a:r>
          </a:p>
          <a:p>
            <a:pPr marL="184150" marR="23495" indent="-171450" algn="l">
              <a:buFont typeface="Arial" panose="020B0604020202020204" pitchFamily="34" charset="0"/>
              <a:buChar char="•"/>
            </a:pPr>
            <a:r>
              <a:rPr lang="en-GB" sz="1000" spc="-10">
                <a:solidFill>
                  <a:srgbClr val="1F2A2F"/>
                </a:solidFill>
                <a:latin typeface="Arial"/>
                <a:cs typeface="Arial"/>
              </a:rPr>
              <a:t>Local peer support in PCN</a:t>
            </a:r>
          </a:p>
          <a:p>
            <a:pPr marL="184150" marR="23495" indent="-171450" algn="l">
              <a:buFont typeface="Arial" panose="020B0604020202020204" pitchFamily="34" charset="0"/>
              <a:buChar char="•"/>
            </a:pPr>
            <a:r>
              <a:rPr lang="en-GB" sz="1000" spc="-10">
                <a:solidFill>
                  <a:srgbClr val="1F2A2F"/>
                </a:solidFill>
                <a:latin typeface="Arial"/>
                <a:cs typeface="Arial"/>
              </a:rPr>
              <a:t>HEI support for supervision roles</a:t>
            </a:r>
          </a:p>
          <a:p>
            <a:pPr marL="12700" marR="23495" algn="l">
              <a:spcBef>
                <a:spcPts val="805"/>
              </a:spcBef>
            </a:pPr>
            <a:r>
              <a:rPr lang="en-GB" sz="1000">
                <a:hlinkClick r:id="rId11"/>
              </a:rPr>
              <a:t>Prescribing Development Programme | RPS</a:t>
            </a:r>
            <a:endParaRPr lang="en-GB" sz="1000"/>
          </a:p>
          <a:p>
            <a:pPr marL="12700" marR="23495" algn="l">
              <a:spcBef>
                <a:spcPts val="805"/>
              </a:spcBef>
            </a:pPr>
            <a:r>
              <a:rPr lang="en-GB" sz="1000" spc="-10">
                <a:solidFill>
                  <a:srgbClr val="1F2A2F"/>
                </a:solidFill>
                <a:latin typeface="Arial"/>
                <a:cs typeface="Arial"/>
              </a:rPr>
              <a:t>Designated Prescribing Practitioner (DPP) support</a:t>
            </a:r>
          </a:p>
          <a:p>
            <a:pPr marL="12700" marR="23495" algn="l">
              <a:spcBef>
                <a:spcPts val="805"/>
              </a:spcBef>
            </a:pPr>
            <a:r>
              <a:rPr lang="en-GB" sz="1000">
                <a:hlinkClick r:id="rId12"/>
              </a:rPr>
              <a:t>A Competency Framework for all Prescribers | RPS</a:t>
            </a:r>
            <a:endParaRPr lang="en-GB" sz="1000"/>
          </a:p>
          <a:p>
            <a:pPr marL="12700" marR="23495" algn="l">
              <a:spcBef>
                <a:spcPts val="805"/>
              </a:spcBef>
            </a:pPr>
            <a:r>
              <a:rPr lang="en-GB" sz="1000" spc="-10">
                <a:solidFill>
                  <a:srgbClr val="1F2A2F"/>
                </a:solidFill>
                <a:latin typeface="Arial"/>
                <a:cs typeface="Arial"/>
              </a:rPr>
              <a:t>DPP guidance and </a:t>
            </a:r>
            <a:r>
              <a:rPr lang="en-GB" sz="1000">
                <a:hlinkClick r:id="rId13"/>
              </a:rPr>
              <a:t>DPP competency framework Dec 2019.pdf</a:t>
            </a:r>
            <a:r>
              <a:rPr lang="en-GB" sz="1000" spc="-10">
                <a:solidFill>
                  <a:srgbClr val="1F2A2F"/>
                </a:solidFill>
                <a:latin typeface="Arial"/>
                <a:cs typeface="Arial"/>
              </a:rPr>
              <a:t>          Framework</a:t>
            </a:r>
          </a:p>
          <a:p>
            <a:pPr marL="12700" marR="23495" algn="l">
              <a:spcBef>
                <a:spcPts val="805"/>
              </a:spcBef>
            </a:pPr>
            <a:endParaRPr lang="en-GB" sz="1000" spc="-10">
              <a:solidFill>
                <a:srgbClr val="1F2A2F"/>
              </a:solidFill>
              <a:latin typeface="Arial"/>
              <a:cs typeface="Arial"/>
            </a:endParaRPr>
          </a:p>
        </p:txBody>
      </p:sp>
      <p:sp>
        <p:nvSpPr>
          <p:cNvPr id="38" name="object 38"/>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pic>
        <p:nvPicPr>
          <p:cNvPr id="3" name="Picture 2" descr="A logo with colorful people&#10;&#10;Description automatically generated">
            <a:extLst>
              <a:ext uri="{FF2B5EF4-FFF2-40B4-BE49-F238E27FC236}">
                <a16:creationId xmlns:a16="http://schemas.microsoft.com/office/drawing/2014/main" id="{E77E5690-6176-4F7B-444E-119F162F7438}"/>
              </a:ext>
            </a:extLst>
          </p:cNvPr>
          <p:cNvPicPr>
            <a:picLocks noChangeAspect="1"/>
          </p:cNvPicPr>
          <p:nvPr/>
        </p:nvPicPr>
        <p:blipFill>
          <a:blip r:embed="rId14"/>
          <a:stretch>
            <a:fillRect/>
          </a:stretch>
        </p:blipFill>
        <p:spPr>
          <a:xfrm>
            <a:off x="1" y="-6483"/>
            <a:ext cx="2388658" cy="1224993"/>
          </a:xfrm>
          <a:prstGeom prst="rect">
            <a:avLst/>
          </a:prstGeom>
          <a:ln>
            <a:noFill/>
          </a:ln>
        </p:spPr>
      </p:pic>
      <p:sp>
        <p:nvSpPr>
          <p:cNvPr id="2" name="TextBox 1">
            <a:extLst>
              <a:ext uri="{FF2B5EF4-FFF2-40B4-BE49-F238E27FC236}">
                <a16:creationId xmlns:a16="http://schemas.microsoft.com/office/drawing/2014/main" id="{7038850D-CFFF-2B4B-723F-8A188D33EB31}"/>
              </a:ext>
            </a:extLst>
          </p:cNvPr>
          <p:cNvSpPr txBox="1"/>
          <p:nvPr/>
        </p:nvSpPr>
        <p:spPr>
          <a:xfrm>
            <a:off x="4960797" y="2552444"/>
            <a:ext cx="2172019" cy="44371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dirty="0">
                <a:latin typeface="Arial"/>
                <a:cs typeface="Arial"/>
              </a:rPr>
              <a:t>Further development in mentoring and coaching training as well as education and supervision training</a:t>
            </a:r>
            <a:endParaRPr lang="en-US" sz="1000" dirty="0">
              <a:latin typeface="Arial"/>
              <a:cs typeface="Arial"/>
              <a:hlinkClick r:id="rId15"/>
            </a:endParaRPr>
          </a:p>
          <a:p>
            <a:pPr algn="l"/>
            <a:endParaRPr lang="en-US" sz="1000" dirty="0">
              <a:latin typeface="Arial"/>
              <a:cs typeface="Arial"/>
              <a:hlinkClick r:id="rId15"/>
            </a:endParaRPr>
          </a:p>
          <a:p>
            <a:pPr algn="l"/>
            <a:r>
              <a:rPr lang="en-US" sz="1000" dirty="0">
                <a:solidFill>
                  <a:srgbClr val="00013A"/>
                </a:solidFill>
                <a:latin typeface="Arial"/>
                <a:cs typeface="Arial"/>
              </a:rPr>
              <a:t>Chief Pharmaceutical Officer's </a:t>
            </a:r>
            <a:r>
              <a:rPr lang="en-US" sz="1000" dirty="0">
                <a:latin typeface="Arial"/>
                <a:cs typeface="Arial"/>
                <a:hlinkClick r:id="rId16"/>
              </a:rPr>
              <a:t>Pharmacy leaders’ development programme</a:t>
            </a:r>
            <a:endParaRPr lang="en-US" sz="1000" dirty="0">
              <a:latin typeface="Arial"/>
              <a:cs typeface="Arial"/>
            </a:endParaRPr>
          </a:p>
          <a:p>
            <a:pPr algn="l"/>
            <a:endParaRPr lang="en-US" sz="1000" dirty="0">
              <a:latin typeface="Arial"/>
              <a:cs typeface="Arial"/>
            </a:endParaRPr>
          </a:p>
          <a:p>
            <a:pPr algn="l">
              <a:buNone/>
            </a:pPr>
            <a:r>
              <a:rPr lang="en-GB" sz="1000" b="1" i="0" dirty="0">
                <a:solidFill>
                  <a:schemeClr val="tx1"/>
                </a:solidFill>
                <a:effectLst/>
                <a:latin typeface="Arial" panose="020B0604020202020204" pitchFamily="34" charset="0"/>
                <a:cs typeface="Arial" panose="020B0604020202020204" pitchFamily="34" charset="0"/>
              </a:rPr>
              <a:t>Additional Qualifications/Training Required for Primary Care</a:t>
            </a:r>
          </a:p>
          <a:p>
            <a:pPr algn="l">
              <a:spcAft>
                <a:spcPts val="750"/>
              </a:spcAft>
              <a:buFont typeface="Arial" panose="020B0604020202020204" pitchFamily="34" charset="0"/>
              <a:buChar char="•"/>
            </a:pPr>
            <a:r>
              <a:rPr lang="en-GB" sz="1000" b="0" i="0" dirty="0">
                <a:solidFill>
                  <a:schemeClr val="tx1"/>
                </a:solidFill>
                <a:effectLst/>
                <a:latin typeface="Arial" panose="020B0604020202020204" pitchFamily="34" charset="0"/>
                <a:cs typeface="Arial" panose="020B0604020202020204" pitchFamily="34" charset="0"/>
              </a:rPr>
              <a:t>To have completed or be enrolled on the Centre for Pharmacy Postgraduate Education (CPPE) Primary Care Pharmacy Education pathway (PCEP) 18-month pathway, unless they have already completed the Medicines Optimisation in Care Homes (MOCH) pathway or the Clinical Pharmacists in GP Practice Scheme</a:t>
            </a:r>
          </a:p>
          <a:p>
            <a:pPr algn="l">
              <a:spcAft>
                <a:spcPts val="750"/>
              </a:spcAft>
              <a:buFont typeface="Arial" panose="020B0604020202020204" pitchFamily="34" charset="0"/>
              <a:buChar char="•"/>
            </a:pPr>
            <a:r>
              <a:rPr lang="en-GB" sz="1000" b="0" i="0" dirty="0">
                <a:solidFill>
                  <a:schemeClr val="tx1"/>
                </a:solidFill>
                <a:effectLst/>
                <a:latin typeface="Arial" panose="020B0604020202020204" pitchFamily="34" charset="0"/>
                <a:cs typeface="Arial" panose="020B0604020202020204" pitchFamily="34" charset="0"/>
              </a:rPr>
              <a:t>Independent Prescribing (IP) qualification (if not already an IP training to be made available to become a prescriber)</a:t>
            </a:r>
          </a:p>
          <a:p>
            <a:endParaRPr lang="en-US" sz="900" dirty="0"/>
          </a:p>
        </p:txBody>
      </p:sp>
      <p:sp>
        <p:nvSpPr>
          <p:cNvPr id="16" name="object 2">
            <a:extLst>
              <a:ext uri="{FF2B5EF4-FFF2-40B4-BE49-F238E27FC236}">
                <a16:creationId xmlns:a16="http://schemas.microsoft.com/office/drawing/2014/main" id="{C3E87346-37D2-74E3-21CB-E39337F9422D}"/>
              </a:ext>
            </a:extLst>
          </p:cNvPr>
          <p:cNvSpPr txBox="1"/>
          <p:nvPr/>
        </p:nvSpPr>
        <p:spPr>
          <a:xfrm>
            <a:off x="2630686" y="2018090"/>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40" name="object 4">
            <a:extLst>
              <a:ext uri="{FF2B5EF4-FFF2-40B4-BE49-F238E27FC236}">
                <a16:creationId xmlns:a16="http://schemas.microsoft.com/office/drawing/2014/main" id="{12343049-9360-4364-D404-441CA0D91BB0}"/>
              </a:ext>
            </a:extLst>
          </p:cNvPr>
          <p:cNvSpPr txBox="1"/>
          <p:nvPr/>
        </p:nvSpPr>
        <p:spPr>
          <a:xfrm>
            <a:off x="5342488" y="2013671"/>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42" name="object 5">
            <a:extLst>
              <a:ext uri="{FF2B5EF4-FFF2-40B4-BE49-F238E27FC236}">
                <a16:creationId xmlns:a16="http://schemas.microsoft.com/office/drawing/2014/main" id="{0AF2C190-2FD8-464E-C781-D5C18DD82C9E}"/>
              </a:ext>
            </a:extLst>
          </p:cNvPr>
          <p:cNvSpPr txBox="1"/>
          <p:nvPr/>
        </p:nvSpPr>
        <p:spPr>
          <a:xfrm>
            <a:off x="7432039" y="2004491"/>
            <a:ext cx="2120900" cy="444352"/>
          </a:xfrm>
          <a:prstGeom prst="rect">
            <a:avLst/>
          </a:prstGeom>
        </p:spPr>
        <p:txBody>
          <a:bodyPr vert="horz" wrap="square" lIns="0" tIns="13335" rIns="0" bIns="0" rtlCol="0">
            <a:spAutoFit/>
          </a:bodyPr>
          <a:lstStyle/>
          <a:p>
            <a:pPr marL="12700" marR="5080" indent="-1270" algn="ctr">
              <a:lnSpc>
                <a:spcPct val="100000"/>
              </a:lnSpc>
              <a:spcBef>
                <a:spcPts val="105"/>
              </a:spcBef>
            </a:pPr>
            <a:r>
              <a:rPr lang="en-GB" sz="1400" spc="-10">
                <a:solidFill>
                  <a:srgbClr val="202C3A"/>
                </a:solidFill>
                <a:latin typeface="Arial Black"/>
                <a:cs typeface="Arial Black"/>
              </a:rPr>
              <a:t>S</a:t>
            </a:r>
            <a:r>
              <a:rPr sz="1400" spc="-10" err="1">
                <a:solidFill>
                  <a:srgbClr val="202C3A"/>
                </a:solidFill>
                <a:latin typeface="Arial Black"/>
                <a:cs typeface="Arial Black"/>
              </a:rPr>
              <a:t>upervision</a:t>
            </a:r>
            <a:r>
              <a:rPr sz="1400" spc="-10">
                <a:solidFill>
                  <a:srgbClr val="202C3A"/>
                </a:solidFill>
                <a:latin typeface="Arial Black"/>
                <a:cs typeface="Arial Black"/>
              </a:rPr>
              <a:t> requirements</a:t>
            </a:r>
            <a:endParaRPr sz="1400">
              <a:latin typeface="Arial Black"/>
              <a:cs typeface="Arial Black"/>
            </a:endParaRPr>
          </a:p>
        </p:txBody>
      </p:sp>
      <p:pic>
        <p:nvPicPr>
          <p:cNvPr id="46" name="object 8" descr="A purple book with black lines&#10;&#10;AI-generated content may be incorrect.">
            <a:extLst>
              <a:ext uri="{FF2B5EF4-FFF2-40B4-BE49-F238E27FC236}">
                <a16:creationId xmlns:a16="http://schemas.microsoft.com/office/drawing/2014/main" id="{EF1D7E8C-F8F4-2927-1871-0B397B6DCC07}"/>
              </a:ext>
            </a:extLst>
          </p:cNvPr>
          <p:cNvPicPr/>
          <p:nvPr/>
        </p:nvPicPr>
        <p:blipFill>
          <a:blip r:embed="rId17" cstate="print"/>
          <a:stretch>
            <a:fillRect/>
          </a:stretch>
        </p:blipFill>
        <p:spPr>
          <a:xfrm>
            <a:off x="5508939" y="1147572"/>
            <a:ext cx="722376" cy="720851"/>
          </a:xfrm>
          <a:prstGeom prst="rect">
            <a:avLst/>
          </a:prstGeom>
        </p:spPr>
      </p:pic>
      <p:pic>
        <p:nvPicPr>
          <p:cNvPr id="48" name="object 9" descr="A purple certificate with a flower and a ribbon&#10;&#10;AI-generated content may be incorrect.">
            <a:extLst>
              <a:ext uri="{FF2B5EF4-FFF2-40B4-BE49-F238E27FC236}">
                <a16:creationId xmlns:a16="http://schemas.microsoft.com/office/drawing/2014/main" id="{74AB0194-02D6-E7E0-DCD9-7D3D874FC735}"/>
              </a:ext>
            </a:extLst>
          </p:cNvPr>
          <p:cNvPicPr/>
          <p:nvPr/>
        </p:nvPicPr>
        <p:blipFill>
          <a:blip r:embed="rId18" cstate="print"/>
          <a:stretch>
            <a:fillRect/>
          </a:stretch>
        </p:blipFill>
        <p:spPr>
          <a:xfrm>
            <a:off x="2856634" y="1238939"/>
            <a:ext cx="720851" cy="719327"/>
          </a:xfrm>
          <a:prstGeom prst="rect">
            <a:avLst/>
          </a:prstGeom>
        </p:spPr>
      </p:pic>
      <p:pic>
        <p:nvPicPr>
          <p:cNvPr id="50" name="object 10" descr="A pink scale on a black background&#10;&#10;AI-generated content may be incorrect.">
            <a:extLst>
              <a:ext uri="{FF2B5EF4-FFF2-40B4-BE49-F238E27FC236}">
                <a16:creationId xmlns:a16="http://schemas.microsoft.com/office/drawing/2014/main" id="{8CC2373B-BAA0-8274-9DE6-CFDB7FDB3C9C}"/>
              </a:ext>
            </a:extLst>
          </p:cNvPr>
          <p:cNvPicPr/>
          <p:nvPr/>
        </p:nvPicPr>
        <p:blipFill>
          <a:blip r:embed="rId19" cstate="print"/>
          <a:stretch>
            <a:fillRect/>
          </a:stretch>
        </p:blipFill>
        <p:spPr>
          <a:xfrm>
            <a:off x="10252964" y="1119902"/>
            <a:ext cx="722376" cy="720851"/>
          </a:xfrm>
          <a:prstGeom prst="rect">
            <a:avLst/>
          </a:prstGeom>
        </p:spPr>
      </p:pic>
      <p:pic>
        <p:nvPicPr>
          <p:cNvPr id="52" name="object 11" descr="A purple icon with a check mark&#10;&#10;AI-generated content may be incorrect.">
            <a:extLst>
              <a:ext uri="{FF2B5EF4-FFF2-40B4-BE49-F238E27FC236}">
                <a16:creationId xmlns:a16="http://schemas.microsoft.com/office/drawing/2014/main" id="{2AAB8D60-8123-2CE8-8B57-758614275B47}"/>
              </a:ext>
            </a:extLst>
          </p:cNvPr>
          <p:cNvPicPr/>
          <p:nvPr/>
        </p:nvPicPr>
        <p:blipFill>
          <a:blip r:embed="rId20" cstate="print"/>
          <a:stretch>
            <a:fillRect/>
          </a:stretch>
        </p:blipFill>
        <p:spPr>
          <a:xfrm>
            <a:off x="8132064" y="1147572"/>
            <a:ext cx="720851" cy="720851"/>
          </a:xfrm>
          <a:prstGeom prst="rect">
            <a:avLst/>
          </a:prstGeom>
        </p:spPr>
      </p:pic>
      <p:sp>
        <p:nvSpPr>
          <p:cNvPr id="54" name="TextBox 53">
            <a:extLst>
              <a:ext uri="{FF2B5EF4-FFF2-40B4-BE49-F238E27FC236}">
                <a16:creationId xmlns:a16="http://schemas.microsoft.com/office/drawing/2014/main" id="{CF803BC8-01D5-1BC9-5914-44A9D8E635F2}"/>
              </a:ext>
            </a:extLst>
          </p:cNvPr>
          <p:cNvSpPr txBox="1"/>
          <p:nvPr/>
        </p:nvSpPr>
        <p:spPr>
          <a:xfrm>
            <a:off x="9822899" y="2572511"/>
            <a:ext cx="2402306" cy="16440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lnSpc>
                <a:spcPts val="1125"/>
              </a:lnSpc>
            </a:pPr>
            <a:r>
              <a:rPr lang="en-GB" sz="1000">
                <a:latin typeface="Arial"/>
                <a:cs typeface="Arial"/>
              </a:rPr>
              <a:t>Clinical Pharmacist responsibilities may include;</a:t>
            </a:r>
          </a:p>
          <a:p>
            <a:pPr algn="l" rtl="0">
              <a:lnSpc>
                <a:spcPts val="1125"/>
              </a:lnSpc>
            </a:pPr>
            <a:endParaRPr lang="en-GB" sz="1000">
              <a:latin typeface="Arial"/>
              <a:cs typeface="Arial"/>
            </a:endParaRPr>
          </a:p>
          <a:p>
            <a:pPr marL="171450" indent="-171450" algn="l" rtl="0">
              <a:lnSpc>
                <a:spcPts val="1125"/>
              </a:lnSpc>
              <a:buFont typeface="Arial" panose="020B0604020202020204" pitchFamily="34" charset="0"/>
              <a:buChar char="•"/>
            </a:pPr>
            <a:r>
              <a:rPr lang="en-GB" sz="1000">
                <a:latin typeface="Arial"/>
                <a:cs typeface="Arial"/>
              </a:rPr>
              <a:t>Practice supervisor (PS)</a:t>
            </a:r>
          </a:p>
          <a:p>
            <a:pPr marL="171450" indent="-171450" algn="l" rtl="0">
              <a:lnSpc>
                <a:spcPts val="1125"/>
              </a:lnSpc>
              <a:buFont typeface="Arial" panose="020B0604020202020204" pitchFamily="34" charset="0"/>
              <a:buChar char="•"/>
            </a:pPr>
            <a:r>
              <a:rPr lang="en-GB" sz="1000">
                <a:latin typeface="Arial"/>
                <a:cs typeface="Arial"/>
              </a:rPr>
              <a:t>Independent Prescriber (IP)</a:t>
            </a:r>
          </a:p>
          <a:p>
            <a:pPr marL="171450" indent="-171450" algn="l" rtl="0">
              <a:lnSpc>
                <a:spcPts val="1125"/>
              </a:lnSpc>
              <a:buFont typeface="Arial" panose="020B0604020202020204" pitchFamily="34" charset="0"/>
              <a:buChar char="•"/>
            </a:pPr>
            <a:r>
              <a:rPr lang="en-GB" sz="1000">
                <a:latin typeface="Arial"/>
                <a:cs typeface="Arial"/>
              </a:rPr>
              <a:t>Designated Supervisor (DS)</a:t>
            </a:r>
          </a:p>
          <a:p>
            <a:pPr marL="171450" indent="-171450" algn="l" rtl="0">
              <a:lnSpc>
                <a:spcPts val="1125"/>
              </a:lnSpc>
              <a:buFont typeface="Arial" panose="020B0604020202020204" pitchFamily="34" charset="0"/>
              <a:buChar char="•"/>
            </a:pPr>
            <a:r>
              <a:rPr lang="en-GB" sz="1000">
                <a:latin typeface="Arial"/>
                <a:cs typeface="Arial"/>
              </a:rPr>
              <a:t>Designated Prescribing Practitioner (DPP)</a:t>
            </a:r>
          </a:p>
          <a:p>
            <a:pPr marL="171450" indent="-171450" algn="l" rtl="0">
              <a:lnSpc>
                <a:spcPts val="1125"/>
              </a:lnSpc>
              <a:buFont typeface="Arial" panose="020B0604020202020204" pitchFamily="34" charset="0"/>
              <a:buChar char="•"/>
            </a:pPr>
            <a:endParaRPr lang="en-GB" sz="1000">
              <a:latin typeface="Arial"/>
              <a:cs typeface="Arial"/>
            </a:endParaRPr>
          </a:p>
          <a:p>
            <a:pPr algn="l" rtl="0">
              <a:lnSpc>
                <a:spcPts val="1125"/>
              </a:lnSpc>
            </a:pPr>
            <a:endParaRPr lang="en-GB" sz="1000"/>
          </a:p>
          <a:p>
            <a:pPr algn="l" rtl="0">
              <a:lnSpc>
                <a:spcPts val="1125"/>
              </a:lnSpc>
            </a:pPr>
            <a:endParaRPr lang="en-US" sz="1000">
              <a:latin typeface="Arial"/>
              <a:cs typeface="Segoe UI"/>
            </a:endParaRPr>
          </a:p>
        </p:txBody>
      </p:sp>
      <p:sp>
        <p:nvSpPr>
          <p:cNvPr id="5" name="object 6">
            <a:extLst>
              <a:ext uri="{FF2B5EF4-FFF2-40B4-BE49-F238E27FC236}">
                <a16:creationId xmlns:a16="http://schemas.microsoft.com/office/drawing/2014/main" id="{066C99BD-D442-1DEE-5409-36B4897A2F19}"/>
              </a:ext>
            </a:extLst>
          </p:cNvPr>
          <p:cNvSpPr txBox="1"/>
          <p:nvPr/>
        </p:nvSpPr>
        <p:spPr>
          <a:xfrm>
            <a:off x="9822899" y="2007151"/>
            <a:ext cx="1881136" cy="444352"/>
          </a:xfrm>
          <a:prstGeom prst="rect">
            <a:avLst/>
          </a:prstGeom>
        </p:spPr>
        <p:txBody>
          <a:bodyPr vert="horz" wrap="square" lIns="0" tIns="13335" rIns="0" bIns="0" rtlCol="0" anchor="t">
            <a:spAutoFit/>
          </a:bodyPr>
          <a:lstStyle/>
          <a:p>
            <a:pPr marL="12700" marR="5080" indent="-3810" algn="ctr">
              <a:spcBef>
                <a:spcPts val="105"/>
              </a:spcBef>
            </a:pPr>
            <a:r>
              <a:rPr lang="en-GB" sz="1400">
                <a:solidFill>
                  <a:srgbClr val="202C3A"/>
                </a:solidFill>
                <a:latin typeface="Arial Black"/>
              </a:rPr>
              <a:t>Key roles &amp; responsibilities</a:t>
            </a:r>
            <a:endParaRPr/>
          </a:p>
        </p:txBody>
      </p:sp>
      <p:pic>
        <p:nvPicPr>
          <p:cNvPr id="4" name="Online Media 3" title="Meet our clinical pharmacist, working alongside GPs to meet patients' needs.">
            <a:hlinkClick r:id="" action="ppaction://media"/>
            <a:extLst>
              <a:ext uri="{FF2B5EF4-FFF2-40B4-BE49-F238E27FC236}">
                <a16:creationId xmlns:a16="http://schemas.microsoft.com/office/drawing/2014/main" id="{7593CF64-EDD4-8B2A-2BB8-207AD21E34DD}"/>
              </a:ext>
            </a:extLst>
          </p:cNvPr>
          <p:cNvPicPr>
            <a:picLocks noRot="1" noChangeAspect="1"/>
          </p:cNvPicPr>
          <p:nvPr>
            <a:videoFile r:link="rId1"/>
          </p:nvPr>
        </p:nvPicPr>
        <p:blipFill>
          <a:blip r:embed="rId21"/>
          <a:stretch>
            <a:fillRect/>
          </a:stretch>
        </p:blipFill>
        <p:spPr>
          <a:xfrm>
            <a:off x="52585" y="1117466"/>
            <a:ext cx="2277586" cy="1349595"/>
          </a:xfrm>
          <a:prstGeom prst="rect">
            <a:avLst/>
          </a:prstGeom>
        </p:spPr>
      </p:pic>
      <p:sp>
        <p:nvSpPr>
          <p:cNvPr id="7" name="Rectangle 6">
            <a:hlinkClick r:id="rId9" action="ppaction://hlinksldjump"/>
            <a:extLst>
              <a:ext uri="{FF2B5EF4-FFF2-40B4-BE49-F238E27FC236}">
                <a16:creationId xmlns:a16="http://schemas.microsoft.com/office/drawing/2014/main" id="{85E213A2-A951-FF0F-401F-0439F2BE6554}"/>
              </a:ext>
            </a:extLst>
          </p:cNvPr>
          <p:cNvSpPr/>
          <p:nvPr/>
        </p:nvSpPr>
        <p:spPr>
          <a:xfrm>
            <a:off x="44133" y="3162557"/>
            <a:ext cx="2256310" cy="430751"/>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000" b="1">
                <a:solidFill>
                  <a:srgbClr val="BF0378"/>
                </a:solidFill>
                <a:latin typeface="Arial"/>
                <a:cs typeface="Arial"/>
                <a:hlinkClick r:id="rId22" action="ppaction://hlinksldjump">
                  <a:extLst>
                    <a:ext uri="{A12FA001-AC4F-418D-AE19-62706E023703}">
                      <ahyp:hlinkClr xmlns:ahyp="http://schemas.microsoft.com/office/drawing/2018/hyperlinkcolor" val="tx"/>
                    </a:ext>
                  </a:extLst>
                </a:hlinkClick>
              </a:rPr>
              <a:t>Senior or Advanced Practitioner</a:t>
            </a:r>
            <a:endParaRPr lang="en-GB" sz="1000" b="1">
              <a:solidFill>
                <a:srgbClr val="BF0378"/>
              </a:solidFill>
              <a:latin typeface="Arial"/>
              <a:cs typeface="Arial"/>
            </a:endParaRPr>
          </a:p>
        </p:txBody>
      </p:sp>
      <p:sp>
        <p:nvSpPr>
          <p:cNvPr id="9" name="TextBox 8">
            <a:extLst>
              <a:ext uri="{FF2B5EF4-FFF2-40B4-BE49-F238E27FC236}">
                <a16:creationId xmlns:a16="http://schemas.microsoft.com/office/drawing/2014/main" id="{3FCC4FD2-3411-FFA1-E37A-1F1C0213E926}"/>
              </a:ext>
            </a:extLst>
          </p:cNvPr>
          <p:cNvSpPr txBox="1"/>
          <p:nvPr/>
        </p:nvSpPr>
        <p:spPr>
          <a:xfrm>
            <a:off x="115166" y="3728338"/>
            <a:ext cx="2038339" cy="2708434"/>
          </a:xfrm>
          <a:prstGeom prst="rect">
            <a:avLst/>
          </a:prstGeom>
          <a:noFill/>
        </p:spPr>
        <p:txBody>
          <a:bodyPr wrap="square">
            <a:spAutoFit/>
          </a:bodyPr>
          <a:lstStyle/>
          <a:p>
            <a:r>
              <a:rPr lang="en-GB" sz="1000" b="1">
                <a:solidFill>
                  <a:srgbClr val="0069B4"/>
                </a:solidFill>
                <a:latin typeface="Arial" panose="020B0604020202020204" pitchFamily="34" charset="0"/>
                <a:cs typeface="Arial" panose="020B0604020202020204" pitchFamily="34" charset="0"/>
              </a:rPr>
              <a:t>As the demands on the healthcare system evolve, clinical professionals are supported to recognise and embrace opportunities to transition into leadership and management roles, broadening their contribution beyond direct patient care. The </a:t>
            </a:r>
            <a:r>
              <a:rPr lang="en-GB" sz="1000" b="1">
                <a:solidFill>
                  <a:srgbClr val="0069B4"/>
                </a:solidFill>
                <a:latin typeface="Arial" panose="020B0604020202020204" pitchFamily="34" charset="0"/>
                <a:cs typeface="Arial" panose="020B0604020202020204" pitchFamily="34" charset="0"/>
                <a:hlinkClick r:id="rId23" action="ppaction://hlinksldjump"/>
              </a:rPr>
              <a:t>four pillars </a:t>
            </a:r>
            <a:r>
              <a:rPr lang="en-GB" sz="1000" b="1">
                <a:solidFill>
                  <a:srgbClr val="0069B4"/>
                </a:solidFill>
                <a:latin typeface="Arial" panose="020B0604020202020204" pitchFamily="34" charset="0"/>
                <a:cs typeface="Arial" panose="020B0604020202020204" pitchFamily="34" charset="0"/>
              </a:rPr>
              <a:t>of advanced clinical practice- Clinical Practice, Leadership and Management, Education and Learning, and Research, offer a framework for developing a well-rounded, progressive career in primary care.</a:t>
            </a:r>
          </a:p>
        </p:txBody>
      </p:sp>
      <p:sp>
        <p:nvSpPr>
          <p:cNvPr id="6" name="Call-out: Down Arrow 5">
            <a:extLst>
              <a:ext uri="{FF2B5EF4-FFF2-40B4-BE49-F238E27FC236}">
                <a16:creationId xmlns:a16="http://schemas.microsoft.com/office/drawing/2014/main" id="{01EC740F-15A7-2C0D-4622-2EFA175D798B}"/>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
        <p:nvSpPr>
          <p:cNvPr id="11" name="object 20">
            <a:extLst>
              <a:ext uri="{FF2B5EF4-FFF2-40B4-BE49-F238E27FC236}">
                <a16:creationId xmlns:a16="http://schemas.microsoft.com/office/drawing/2014/main" id="{72B5D3E0-29B5-A080-733C-434B2C950E7F}"/>
              </a:ext>
            </a:extLst>
          </p:cNvPr>
          <p:cNvSpPr txBox="1"/>
          <p:nvPr/>
        </p:nvSpPr>
        <p:spPr>
          <a:xfrm>
            <a:off x="9241325" y="141016"/>
            <a:ext cx="2823166" cy="559127"/>
          </a:xfrm>
          <a:prstGeom prst="rect">
            <a:avLst/>
          </a:prstGeom>
        </p:spPr>
        <p:txBody>
          <a:bodyPr vert="horz" wrap="square" lIns="0" tIns="12700" rIns="0" bIns="0" rtlCol="0">
            <a:spAutoFit/>
          </a:bodyPr>
          <a:lstStyle/>
          <a:p>
            <a:pPr marR="7620" algn="r">
              <a:lnSpc>
                <a:spcPts val="2150"/>
              </a:lnSpc>
              <a:spcBef>
                <a:spcPts val="100"/>
              </a:spcBef>
            </a:pPr>
            <a:r>
              <a:rPr lang="en-GB" sz="1800" b="1" spc="-10">
                <a:solidFill>
                  <a:srgbClr val="006FC0"/>
                </a:solidFill>
                <a:latin typeface="Arial"/>
                <a:cs typeface="Arial"/>
                <a:hlinkClick r:id="rId24" action="ppaction://hlinksldjump"/>
              </a:rPr>
              <a:t>Pharmacy Professionals </a:t>
            </a:r>
            <a:endParaRPr sz="1800">
              <a:latin typeface="Arial"/>
              <a:cs typeface="Arial"/>
              <a:hlinkClick r:id="rId24" action="ppaction://hlinksldjump"/>
            </a:endParaRPr>
          </a:p>
          <a:p>
            <a:pPr marR="5080" algn="r">
              <a:lnSpc>
                <a:spcPts val="2150"/>
              </a:lnSpc>
            </a:pPr>
            <a:r>
              <a:rPr sz="1800" b="1">
                <a:solidFill>
                  <a:srgbClr val="006FC0"/>
                </a:solidFill>
                <a:latin typeface="Arial"/>
                <a:cs typeface="Arial"/>
                <a:hlinkClick r:id="rId24" action="ppaction://hlinksldjump"/>
              </a:rPr>
              <a:t>Career</a:t>
            </a:r>
            <a:r>
              <a:rPr sz="1800" b="1" spc="-30">
                <a:solidFill>
                  <a:srgbClr val="006FC0"/>
                </a:solidFill>
                <a:latin typeface="Arial"/>
                <a:cs typeface="Arial"/>
                <a:hlinkClick r:id="rId24" action="ppaction://hlinksldjump"/>
              </a:rPr>
              <a:t> </a:t>
            </a:r>
            <a:r>
              <a:rPr sz="1800" b="1" spc="-10">
                <a:solidFill>
                  <a:srgbClr val="006FC0"/>
                </a:solidFill>
                <a:latin typeface="Arial"/>
                <a:cs typeface="Arial"/>
                <a:hlinkClick r:id="rId24" action="ppaction://hlinksldjump"/>
              </a:rPr>
              <a:t>Pathway</a:t>
            </a:r>
            <a:endParaRPr sz="1800">
              <a:latin typeface="Arial"/>
              <a:cs typeface="Arial"/>
            </a:endParaRPr>
          </a:p>
        </p:txBody>
      </p:sp>
      <p:sp>
        <p:nvSpPr>
          <p:cNvPr id="8" name="TextBox 7">
            <a:extLst>
              <a:ext uri="{FF2B5EF4-FFF2-40B4-BE49-F238E27FC236}">
                <a16:creationId xmlns:a16="http://schemas.microsoft.com/office/drawing/2014/main" id="{CFD80C6E-9E32-1F48-A6A1-AEDF17EAC7C6}"/>
              </a:ext>
            </a:extLst>
          </p:cNvPr>
          <p:cNvSpPr txBox="1"/>
          <p:nvPr/>
        </p:nvSpPr>
        <p:spPr>
          <a:xfrm>
            <a:off x="114093" y="6211962"/>
            <a:ext cx="2434127" cy="569387"/>
          </a:xfrm>
          <a:prstGeom prst="rect">
            <a:avLst/>
          </a:prstGeom>
          <a:noFill/>
        </p:spPr>
        <p:txBody>
          <a:bodyPr wrap="square" lIns="91440" tIns="45720" rIns="91440" bIns="45720" anchor="t">
            <a:spAutoFit/>
          </a:bodyPr>
          <a:lstStyle/>
          <a:p>
            <a:pPr algn="l"/>
            <a:endParaRPr lang="en-GB" sz="1100" b="0" i="0" u="none" strike="noStrike" baseline="0">
              <a:solidFill>
                <a:srgbClr val="000000"/>
              </a:solidFill>
              <a:latin typeface="Calibri" panose="020F0502020204030204" pitchFamily="34" charset="0"/>
            </a:endParaRPr>
          </a:p>
          <a:p>
            <a:r>
              <a:rPr lang="en-GB" sz="1000" b="1" i="0" u="none" strike="noStrike" baseline="0">
                <a:solidFill>
                  <a:srgbClr val="4A307A"/>
                </a:solidFill>
                <a:latin typeface="Arial"/>
                <a:cs typeface="Arial"/>
                <a:hlinkClick r:id="rId25"/>
              </a:rPr>
              <a:t>GENERAL PRACTICE </a:t>
            </a:r>
            <a:r>
              <a:rPr lang="en-GB" sz="1000" b="1">
                <a:solidFill>
                  <a:srgbClr val="4A307A"/>
                </a:solidFill>
                <a:latin typeface="Arial"/>
                <a:cs typeface="Arial"/>
                <a:hlinkClick r:id="rId25"/>
              </a:rPr>
              <a:t>PHARMACIST</a:t>
            </a:r>
            <a:r>
              <a:rPr lang="en-GB" sz="1000" b="1" i="0" u="none" strike="noStrike" baseline="0">
                <a:solidFill>
                  <a:srgbClr val="4A307A"/>
                </a:solidFill>
                <a:latin typeface="Arial"/>
                <a:cs typeface="Arial"/>
                <a:hlinkClick r:id="rId25"/>
              </a:rPr>
              <a:t> P</a:t>
            </a:r>
            <a:r>
              <a:rPr lang="en-GB" sz="1000" b="1">
                <a:solidFill>
                  <a:srgbClr val="4A307A"/>
                </a:solidFill>
                <a:latin typeface="Arial"/>
                <a:cs typeface="Arial"/>
                <a:hlinkClick r:id="rId25"/>
              </a:rPr>
              <a:t>A</a:t>
            </a:r>
            <a:r>
              <a:rPr lang="en-GB" sz="1000" b="1" i="0" u="none" strike="noStrike" baseline="0">
                <a:solidFill>
                  <a:srgbClr val="4A307A"/>
                </a:solidFill>
                <a:latin typeface="Arial"/>
                <a:cs typeface="Arial"/>
                <a:hlinkClick r:id="rId25"/>
              </a:rPr>
              <a:t>THWAY </a:t>
            </a:r>
            <a:endParaRPr lang="en-GB" sz="1000">
              <a:latin typeface="Arial"/>
              <a:cs typeface="Arial"/>
            </a:endParaRPr>
          </a:p>
        </p:txBody>
      </p:sp>
    </p:spTree>
    <p:extLst>
      <p:ext uri="{BB962C8B-B14F-4D97-AF65-F5344CB8AC3E}">
        <p14:creationId xmlns:p14="http://schemas.microsoft.com/office/powerpoint/2010/main" val="39399409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object 13"/>
          <p:cNvSpPr/>
          <p:nvPr/>
        </p:nvSpPr>
        <p:spPr>
          <a:xfrm>
            <a:off x="2633472" y="2572511"/>
            <a:ext cx="8753475" cy="0"/>
          </a:xfrm>
          <a:custGeom>
            <a:avLst/>
            <a:gdLst/>
            <a:ahLst/>
            <a:cxnLst/>
            <a:rect l="l" t="t" r="r" b="b"/>
            <a:pathLst>
              <a:path w="8753475">
                <a:moveTo>
                  <a:pt x="0" y="0"/>
                </a:moveTo>
                <a:lnTo>
                  <a:pt x="8753475" y="0"/>
                </a:lnTo>
              </a:path>
            </a:pathLst>
          </a:custGeom>
          <a:ln w="12700">
            <a:solidFill>
              <a:srgbClr val="44247C"/>
            </a:solidFill>
            <a:prstDash val="sysDash"/>
          </a:ln>
        </p:spPr>
        <p:txBody>
          <a:bodyPr wrap="square" lIns="0" tIns="0" rIns="0" bIns="0" rtlCol="0"/>
          <a:lstStyle/>
          <a:p>
            <a:endParaRPr/>
          </a:p>
        </p:txBody>
      </p:sp>
      <p:sp>
        <p:nvSpPr>
          <p:cNvPr id="31" name="object 31"/>
          <p:cNvSpPr txBox="1"/>
          <p:nvPr/>
        </p:nvSpPr>
        <p:spPr>
          <a:xfrm>
            <a:off x="2601690" y="2545369"/>
            <a:ext cx="2256310" cy="4450577"/>
          </a:xfrm>
          <a:prstGeom prst="rect">
            <a:avLst/>
          </a:prstGeom>
        </p:spPr>
        <p:txBody>
          <a:bodyPr vert="horz" wrap="square" lIns="0" tIns="13335" rIns="0" bIns="0" rtlCol="0" anchor="t">
            <a:spAutoFit/>
          </a:bodyPr>
          <a:lstStyle/>
          <a:p>
            <a:pPr marL="12700" algn="l">
              <a:lnSpc>
                <a:spcPct val="100000"/>
              </a:lnSpc>
              <a:spcBef>
                <a:spcPts val="105"/>
              </a:spcBef>
            </a:pPr>
            <a:r>
              <a:rPr lang="en-GB" sz="1000">
                <a:solidFill>
                  <a:schemeClr val="tx1"/>
                </a:solidFill>
                <a:latin typeface="Arial"/>
                <a:cs typeface="Arial"/>
              </a:rPr>
              <a:t>As a qualified Senior Pharmacist you will enhance as an Advanced Clinical Pharmacist/Specialist  Pharmacist/Leadership Roles/PCN Lead Pharmacist.</a:t>
            </a:r>
          </a:p>
          <a:p>
            <a:pPr marL="12700" algn="l">
              <a:lnSpc>
                <a:spcPct val="100000"/>
              </a:lnSpc>
              <a:spcBef>
                <a:spcPts val="105"/>
              </a:spcBef>
            </a:pPr>
            <a:endParaRPr lang="en-GB" sz="1000">
              <a:solidFill>
                <a:schemeClr val="tx1"/>
              </a:solidFill>
              <a:latin typeface="Arial"/>
              <a:cs typeface="Arial"/>
            </a:endParaRPr>
          </a:p>
          <a:p>
            <a:pPr marL="12700" algn="l">
              <a:lnSpc>
                <a:spcPct val="100000"/>
              </a:lnSpc>
              <a:spcBef>
                <a:spcPts val="105"/>
              </a:spcBef>
            </a:pPr>
            <a:r>
              <a:rPr lang="en-GB" sz="1000">
                <a:solidFill>
                  <a:schemeClr val="tx1"/>
                </a:solidFill>
                <a:latin typeface="Arial"/>
                <a:cs typeface="Arial"/>
              </a:rPr>
              <a:t>Registered</a:t>
            </a:r>
            <a:r>
              <a:rPr lang="en-GB" sz="1000" spc="-55">
                <a:solidFill>
                  <a:schemeClr val="tx1"/>
                </a:solidFill>
                <a:latin typeface="Arial"/>
                <a:cs typeface="Arial"/>
              </a:rPr>
              <a:t> </a:t>
            </a:r>
            <a:r>
              <a:rPr lang="en-GB" sz="1000">
                <a:solidFill>
                  <a:schemeClr val="tx1"/>
                </a:solidFill>
                <a:latin typeface="Arial"/>
                <a:cs typeface="Arial"/>
              </a:rPr>
              <a:t>with</a:t>
            </a:r>
            <a:r>
              <a:rPr lang="en-GB" sz="1000" spc="-20">
                <a:solidFill>
                  <a:schemeClr val="tx1"/>
                </a:solidFill>
                <a:latin typeface="Arial"/>
                <a:cs typeface="Arial"/>
              </a:rPr>
              <a:t> </a:t>
            </a:r>
            <a:r>
              <a:rPr lang="en-GB" sz="1000">
                <a:solidFill>
                  <a:schemeClr val="tx1"/>
                </a:solidFill>
                <a:latin typeface="Arial"/>
                <a:cs typeface="Arial"/>
              </a:rPr>
              <a:t>the</a:t>
            </a:r>
            <a:r>
              <a:rPr lang="en-GB" sz="1000" spc="-35">
                <a:solidFill>
                  <a:schemeClr val="tx1"/>
                </a:solidFill>
                <a:latin typeface="Arial"/>
                <a:cs typeface="Arial"/>
              </a:rPr>
              <a:t> </a:t>
            </a:r>
            <a:r>
              <a:rPr lang="en-GB" sz="1000" spc="-10">
                <a:solidFill>
                  <a:schemeClr val="tx1"/>
                </a:solidFill>
                <a:latin typeface="Arial"/>
                <a:cs typeface="Arial"/>
              </a:rPr>
              <a:t>General</a:t>
            </a:r>
            <a:endParaRPr lang="en-GB" sz="1000">
              <a:solidFill>
                <a:schemeClr val="tx1"/>
              </a:solidFill>
              <a:latin typeface="Arial"/>
              <a:cs typeface="Arial"/>
            </a:endParaRPr>
          </a:p>
          <a:p>
            <a:pPr marL="12700" algn="l">
              <a:lnSpc>
                <a:spcPct val="100000"/>
              </a:lnSpc>
            </a:pPr>
            <a:r>
              <a:rPr lang="en-GB" sz="1000">
                <a:solidFill>
                  <a:schemeClr val="tx1"/>
                </a:solidFill>
                <a:latin typeface="Arial"/>
                <a:cs typeface="Arial"/>
              </a:rPr>
              <a:t>Pharmaceutical</a:t>
            </a:r>
            <a:r>
              <a:rPr lang="en-GB" sz="1000" spc="-80">
                <a:solidFill>
                  <a:schemeClr val="tx1"/>
                </a:solidFill>
                <a:latin typeface="Arial"/>
                <a:cs typeface="Arial"/>
              </a:rPr>
              <a:t> </a:t>
            </a:r>
            <a:r>
              <a:rPr lang="en-GB" sz="1000">
                <a:solidFill>
                  <a:schemeClr val="tx1"/>
                </a:solidFill>
                <a:latin typeface="Arial"/>
                <a:cs typeface="Arial"/>
              </a:rPr>
              <a:t>Council</a:t>
            </a:r>
            <a:r>
              <a:rPr lang="en-GB" sz="1000" spc="-55">
                <a:solidFill>
                  <a:schemeClr val="tx1"/>
                </a:solidFill>
                <a:latin typeface="Arial"/>
                <a:cs typeface="Arial"/>
              </a:rPr>
              <a:t> </a:t>
            </a:r>
            <a:r>
              <a:rPr lang="en-GB" sz="1000" spc="-10">
                <a:solidFill>
                  <a:schemeClr val="tx1"/>
                </a:solidFill>
                <a:latin typeface="Arial"/>
                <a:cs typeface="Arial"/>
              </a:rPr>
              <a:t>(GPhC)</a:t>
            </a:r>
            <a:endParaRPr lang="en-GB" sz="1000">
              <a:latin typeface="Arial" panose="020B0604020202020204" pitchFamily="34" charset="0"/>
              <a:cs typeface="Arial" panose="020B0604020202020204" pitchFamily="34" charset="0"/>
            </a:endParaRPr>
          </a:p>
          <a:p>
            <a:pPr algn="l"/>
            <a:r>
              <a:rPr lang="en-GB" sz="1000">
                <a:hlinkClick r:id="rId3"/>
              </a:rPr>
              <a:t>Register as a pharmacist</a:t>
            </a:r>
            <a:r>
              <a:rPr lang="en-GB" sz="1000"/>
              <a:t>.</a:t>
            </a:r>
          </a:p>
          <a:p>
            <a:pPr marL="12700" marR="116205" algn="l">
              <a:lnSpc>
                <a:spcPct val="100000"/>
              </a:lnSpc>
              <a:spcBef>
                <a:spcPts val="805"/>
              </a:spcBef>
            </a:pPr>
            <a:r>
              <a:rPr lang="en-GB" sz="1000">
                <a:solidFill>
                  <a:schemeClr val="tx1"/>
                </a:solidFill>
                <a:latin typeface="Arial"/>
                <a:cs typeface="Arial"/>
              </a:rPr>
              <a:t>Completed and </a:t>
            </a:r>
            <a:r>
              <a:rPr sz="1000">
                <a:solidFill>
                  <a:schemeClr val="tx1"/>
                </a:solidFill>
                <a:latin typeface="Arial"/>
                <a:cs typeface="Arial"/>
              </a:rPr>
              <a:t>qualified</a:t>
            </a:r>
            <a:r>
              <a:rPr sz="1000" spc="-60">
                <a:solidFill>
                  <a:schemeClr val="tx1"/>
                </a:solidFill>
                <a:latin typeface="Arial"/>
                <a:cs typeface="Arial"/>
              </a:rPr>
              <a:t> </a:t>
            </a:r>
            <a:r>
              <a:rPr sz="1000">
                <a:solidFill>
                  <a:schemeClr val="tx1"/>
                </a:solidFill>
                <a:latin typeface="Arial"/>
                <a:cs typeface="Arial"/>
              </a:rPr>
              <a:t>from</a:t>
            </a:r>
            <a:r>
              <a:rPr sz="1000" spc="-40">
                <a:solidFill>
                  <a:schemeClr val="tx1"/>
                </a:solidFill>
                <a:latin typeface="Arial"/>
                <a:cs typeface="Arial"/>
              </a:rPr>
              <a:t> </a:t>
            </a:r>
            <a:r>
              <a:rPr sz="1000" spc="-25">
                <a:solidFill>
                  <a:schemeClr val="tx1"/>
                </a:solidFill>
                <a:latin typeface="Arial"/>
                <a:cs typeface="Arial"/>
              </a:rPr>
              <a:t>an </a:t>
            </a:r>
            <a:r>
              <a:rPr sz="1000">
                <a:solidFill>
                  <a:schemeClr val="tx1"/>
                </a:solidFill>
                <a:latin typeface="Arial"/>
                <a:cs typeface="Arial"/>
              </a:rPr>
              <a:t>approved</a:t>
            </a:r>
            <a:r>
              <a:rPr sz="1000" spc="-50">
                <a:solidFill>
                  <a:schemeClr val="tx1"/>
                </a:solidFill>
                <a:latin typeface="Arial"/>
                <a:cs typeface="Arial"/>
              </a:rPr>
              <a:t> </a:t>
            </a:r>
            <a:r>
              <a:rPr sz="1000">
                <a:solidFill>
                  <a:schemeClr val="tx1"/>
                </a:solidFill>
                <a:latin typeface="Arial"/>
                <a:cs typeface="Arial"/>
              </a:rPr>
              <a:t>training</a:t>
            </a:r>
            <a:r>
              <a:rPr sz="1000" spc="-70">
                <a:solidFill>
                  <a:schemeClr val="tx1"/>
                </a:solidFill>
                <a:latin typeface="Arial"/>
                <a:cs typeface="Arial"/>
              </a:rPr>
              <a:t> </a:t>
            </a:r>
            <a:r>
              <a:rPr lang="en-US" sz="1000" spc="-10">
                <a:solidFill>
                  <a:schemeClr val="tx1"/>
                </a:solidFill>
                <a:latin typeface="Arial"/>
                <a:cs typeface="Arial"/>
              </a:rPr>
              <a:t>programme</a:t>
            </a:r>
            <a:r>
              <a:rPr sz="1000" spc="-10">
                <a:solidFill>
                  <a:schemeClr val="tx1"/>
                </a:solidFill>
                <a:latin typeface="Arial"/>
                <a:cs typeface="Arial"/>
              </a:rPr>
              <a:t>,</a:t>
            </a:r>
            <a:endParaRPr sz="1000">
              <a:solidFill>
                <a:schemeClr val="tx1"/>
              </a:solidFill>
              <a:latin typeface="Arial"/>
              <a:cs typeface="Arial"/>
            </a:endParaRPr>
          </a:p>
          <a:p>
            <a:pPr marL="12700" marR="64135" algn="l"/>
            <a:r>
              <a:rPr sz="1000">
                <a:solidFill>
                  <a:schemeClr val="tx1"/>
                </a:solidFill>
                <a:latin typeface="Arial"/>
                <a:cs typeface="Arial"/>
              </a:rPr>
              <a:t>e.g.</a:t>
            </a:r>
            <a:r>
              <a:rPr sz="1000" spc="-30">
                <a:solidFill>
                  <a:srgbClr val="0070C0"/>
                </a:solidFill>
                <a:latin typeface="Arial"/>
                <a:cs typeface="Arial"/>
              </a:rPr>
              <a:t> </a:t>
            </a:r>
            <a:r>
              <a:rPr sz="1000" u="sng">
                <a:solidFill>
                  <a:srgbClr val="0000FF"/>
                </a:solidFill>
                <a:uFill>
                  <a:solidFill>
                    <a:srgbClr val="1F5AA4"/>
                  </a:solidFill>
                </a:uFill>
                <a:latin typeface="Arial"/>
                <a:cs typeface="Arial"/>
                <a:hlinkClick r:id="rId4">
                  <a:extLst>
                    <a:ext uri="{A12FA001-AC4F-418D-AE19-62706E023703}">
                      <ahyp:hlinkClr xmlns:ahyp="http://schemas.microsoft.com/office/drawing/2018/hyperlinkcolor" val="tx"/>
                    </a:ext>
                  </a:extLst>
                </a:hlinkClick>
              </a:rPr>
              <a:t>Primary</a:t>
            </a:r>
            <a:r>
              <a:rPr sz="1000" u="sng" spc="-20">
                <a:solidFill>
                  <a:srgbClr val="0000FF"/>
                </a:solidFill>
                <a:uFill>
                  <a:solidFill>
                    <a:srgbClr val="1F5AA4"/>
                  </a:solidFill>
                </a:uFill>
                <a:latin typeface="Arial"/>
                <a:cs typeface="Arial"/>
                <a:hlinkClick r:id="rId4">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4">
                  <a:extLst>
                    <a:ext uri="{A12FA001-AC4F-418D-AE19-62706E023703}">
                      <ahyp:hlinkClr xmlns:ahyp="http://schemas.microsoft.com/office/drawing/2018/hyperlinkcolor" val="tx"/>
                    </a:ext>
                  </a:extLst>
                </a:hlinkClick>
              </a:rPr>
              <a:t>care</a:t>
            </a:r>
            <a:r>
              <a:rPr sz="1000" u="sng" spc="-15">
                <a:solidFill>
                  <a:srgbClr val="0000FF"/>
                </a:solidFill>
                <a:uFill>
                  <a:solidFill>
                    <a:srgbClr val="1F5AA4"/>
                  </a:solidFill>
                </a:uFill>
                <a:latin typeface="Arial"/>
                <a:cs typeface="Arial"/>
                <a:hlinkClick r:id="rId4">
                  <a:extLst>
                    <a:ext uri="{A12FA001-AC4F-418D-AE19-62706E023703}">
                      <ahyp:hlinkClr xmlns:ahyp="http://schemas.microsoft.com/office/drawing/2018/hyperlinkcolor" val="tx"/>
                    </a:ext>
                  </a:extLst>
                </a:hlinkClick>
              </a:rPr>
              <a:t> </a:t>
            </a:r>
            <a:r>
              <a:rPr sz="1000" u="sng" spc="-10">
                <a:solidFill>
                  <a:srgbClr val="0000FF"/>
                </a:solidFill>
                <a:uFill>
                  <a:solidFill>
                    <a:srgbClr val="1F5AA4"/>
                  </a:solidFill>
                </a:uFill>
                <a:latin typeface="Arial"/>
                <a:cs typeface="Arial"/>
                <a:hlinkClick r:id="rId4">
                  <a:extLst>
                    <a:ext uri="{A12FA001-AC4F-418D-AE19-62706E023703}">
                      <ahyp:hlinkClr xmlns:ahyp="http://schemas.microsoft.com/office/drawing/2018/hyperlinkcolor" val="tx"/>
                    </a:ext>
                  </a:extLst>
                </a:hlinkClick>
              </a:rPr>
              <a:t>pharmacy</a:t>
            </a:r>
            <a:r>
              <a:rPr sz="1000" spc="-10">
                <a:solidFill>
                  <a:srgbClr val="0000FF"/>
                </a:solidFill>
                <a:latin typeface="Arial"/>
                <a:cs typeface="Arial"/>
              </a:rPr>
              <a:t> </a:t>
            </a:r>
            <a:r>
              <a:rPr sz="1000" u="sng">
                <a:solidFill>
                  <a:srgbClr val="0000FF"/>
                </a:solidFill>
                <a:uFill>
                  <a:solidFill>
                    <a:srgbClr val="1F5AA4"/>
                  </a:solidFill>
                </a:uFill>
                <a:latin typeface="Arial"/>
                <a:cs typeface="Arial"/>
                <a:hlinkClick r:id="rId4">
                  <a:extLst>
                    <a:ext uri="{A12FA001-AC4F-418D-AE19-62706E023703}">
                      <ahyp:hlinkClr xmlns:ahyp="http://schemas.microsoft.com/office/drawing/2018/hyperlinkcolor" val="tx"/>
                    </a:ext>
                  </a:extLst>
                </a:hlinkClick>
              </a:rPr>
              <a:t>education</a:t>
            </a:r>
            <a:r>
              <a:rPr sz="1000" u="sng" spc="-70">
                <a:solidFill>
                  <a:srgbClr val="0000FF"/>
                </a:solidFill>
                <a:uFill>
                  <a:solidFill>
                    <a:srgbClr val="1F5AA4"/>
                  </a:solidFill>
                </a:uFill>
                <a:latin typeface="Arial"/>
                <a:cs typeface="Arial"/>
                <a:hlinkClick r:id="rId4">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4">
                  <a:extLst>
                    <a:ext uri="{A12FA001-AC4F-418D-AE19-62706E023703}">
                      <ahyp:hlinkClr xmlns:ahyp="http://schemas.microsoft.com/office/drawing/2018/hyperlinkcolor" val="tx"/>
                    </a:ext>
                  </a:extLst>
                </a:hlinkClick>
              </a:rPr>
              <a:t>pathway</a:t>
            </a:r>
            <a:r>
              <a:rPr sz="1000" u="sng" spc="-30">
                <a:solidFill>
                  <a:srgbClr val="0000FF"/>
                </a:solidFill>
                <a:uFill>
                  <a:solidFill>
                    <a:srgbClr val="1F5AA4"/>
                  </a:solidFill>
                </a:uFill>
                <a:latin typeface="Arial"/>
                <a:cs typeface="Arial"/>
                <a:hlinkClick r:id="rId4">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4">
                  <a:extLst>
                    <a:ext uri="{A12FA001-AC4F-418D-AE19-62706E023703}">
                      <ahyp:hlinkClr xmlns:ahyp="http://schemas.microsoft.com/office/drawing/2018/hyperlinkcolor" val="tx"/>
                    </a:ext>
                  </a:extLst>
                </a:hlinkClick>
              </a:rPr>
              <a:t>(PCPEP)</a:t>
            </a:r>
            <a:r>
              <a:rPr sz="1000" spc="-15">
                <a:solidFill>
                  <a:srgbClr val="0000FF"/>
                </a:solidFill>
                <a:latin typeface="Arial"/>
                <a:cs typeface="Arial"/>
              </a:rPr>
              <a:t> </a:t>
            </a:r>
            <a:r>
              <a:rPr sz="1000" spc="-25">
                <a:solidFill>
                  <a:schemeClr val="tx1"/>
                </a:solidFill>
                <a:latin typeface="Arial"/>
                <a:cs typeface="Arial"/>
              </a:rPr>
              <a:t>or </a:t>
            </a:r>
            <a:r>
              <a:rPr sz="1000" spc="-10">
                <a:solidFill>
                  <a:schemeClr val="tx1"/>
                </a:solidFill>
                <a:latin typeface="Arial"/>
                <a:cs typeface="Arial"/>
              </a:rPr>
              <a:t>equivalent</a:t>
            </a:r>
            <a:r>
              <a:rPr lang="en-GB" sz="1000" spc="-10">
                <a:solidFill>
                  <a:schemeClr val="tx1"/>
                </a:solidFill>
                <a:latin typeface="Arial"/>
                <a:cs typeface="Arial"/>
              </a:rPr>
              <a:t>.</a:t>
            </a:r>
            <a:r>
              <a:rPr lang="en-GB" sz="1000" spc="-10">
                <a:solidFill>
                  <a:schemeClr val="tx1"/>
                </a:solidFill>
                <a:latin typeface="Arial"/>
                <a:ea typeface="Calibri"/>
                <a:cs typeface="Calibri"/>
              </a:rPr>
              <a:t> RPS </a:t>
            </a:r>
            <a:r>
              <a:rPr lang="en-GB" sz="1000">
                <a:hlinkClick r:id="rId5"/>
              </a:rPr>
              <a:t>Post-Registration Foundation Curriculum | RPS</a:t>
            </a:r>
            <a:endParaRPr lang="en-GB" sz="1000" spc="-10">
              <a:solidFill>
                <a:schemeClr val="tx1"/>
              </a:solidFill>
              <a:latin typeface="Arial"/>
              <a:ea typeface="Calibri"/>
              <a:cs typeface="Calibri"/>
            </a:endParaRPr>
          </a:p>
          <a:p>
            <a:pPr marL="12700" marR="64135" algn="l"/>
            <a:r>
              <a:rPr lang="en-GB" sz="1000" spc="-10">
                <a:solidFill>
                  <a:schemeClr val="tx1"/>
                </a:solidFill>
                <a:latin typeface="Arial"/>
                <a:ea typeface="Calibri"/>
                <a:cs typeface="Calibri"/>
              </a:rPr>
              <a:t>Please see the following brochure for more information:  </a:t>
            </a:r>
            <a:r>
              <a:rPr lang="en-GB" sz="1000" spc="-10">
                <a:solidFill>
                  <a:srgbClr val="0000FF"/>
                </a:solidFill>
                <a:latin typeface="Arial"/>
                <a:ea typeface="Calibri"/>
                <a:cs typeface="Calibri"/>
                <a:hlinkClick r:id="rId6">
                  <a:extLst>
                    <a:ext uri="{A12FA001-AC4F-418D-AE19-62706E023703}">
                      <ahyp:hlinkClr xmlns:ahyp="http://schemas.microsoft.com/office/drawing/2018/hyperlinkcolor" val="tx"/>
                    </a:ext>
                  </a:extLst>
                </a:hlinkClick>
              </a:rPr>
              <a:t>pcpep-brochure.pdf (cppe.ac.uk)</a:t>
            </a:r>
            <a:r>
              <a:rPr lang="en-GB" sz="1000" spc="-10">
                <a:solidFill>
                  <a:srgbClr val="0000FF"/>
                </a:solidFill>
                <a:latin typeface="Arial"/>
                <a:ea typeface="Calibri"/>
                <a:cs typeface="Calibri"/>
              </a:rPr>
              <a:t>.</a:t>
            </a:r>
            <a:r>
              <a:rPr lang="en-GB" sz="1000" spc="-10">
                <a:solidFill>
                  <a:srgbClr val="1F2A2F"/>
                </a:solidFill>
                <a:latin typeface="Arial"/>
                <a:ea typeface="Calibri"/>
                <a:cs typeface="Calibri"/>
              </a:rPr>
              <a:t> </a:t>
            </a:r>
            <a:r>
              <a:rPr lang="en-GB" sz="1000" spc="-10">
                <a:solidFill>
                  <a:schemeClr val="tx1"/>
                </a:solidFill>
                <a:latin typeface="Arial"/>
                <a:ea typeface="Calibri"/>
                <a:cs typeface="Calibri"/>
              </a:rPr>
              <a:t>18-month pathway. </a:t>
            </a:r>
          </a:p>
          <a:p>
            <a:pPr marL="12700" marR="64135" algn="l"/>
            <a:endParaRPr lang="en-GB" sz="1000" spc="-10">
              <a:solidFill>
                <a:schemeClr val="tx1"/>
              </a:solidFill>
              <a:latin typeface="Arial"/>
              <a:ea typeface="Calibri"/>
              <a:cs typeface="Calibri"/>
            </a:endParaRPr>
          </a:p>
          <a:p>
            <a:pPr marL="12700" marR="64135" algn="l"/>
            <a:r>
              <a:rPr lang="en-GB" sz="1000">
                <a:hlinkClick r:id="rId7"/>
              </a:rPr>
              <a:t>Independent Prescribing | NHS England | Workforce, training and education</a:t>
            </a:r>
            <a:endParaRPr lang="en-GB" sz="1000" spc="-10">
              <a:solidFill>
                <a:schemeClr val="tx1"/>
              </a:solidFill>
              <a:latin typeface="Arial"/>
              <a:ea typeface="Calibri"/>
              <a:cs typeface="Calibri"/>
            </a:endParaRPr>
          </a:p>
          <a:p>
            <a:pPr marL="12700" marR="64135" algn="l"/>
            <a:endParaRPr lang="en-GB" sz="1000" spc="-10">
              <a:solidFill>
                <a:schemeClr val="tx1"/>
              </a:solidFill>
              <a:latin typeface="Arial"/>
              <a:ea typeface="Calibri"/>
              <a:cs typeface="Calibri"/>
            </a:endParaRPr>
          </a:p>
          <a:p>
            <a:pPr marL="12700" marR="64135" algn="l">
              <a:lnSpc>
                <a:spcPct val="100000"/>
              </a:lnSpc>
            </a:pPr>
            <a:endParaRPr sz="1000">
              <a:solidFill>
                <a:schemeClr val="tx1"/>
              </a:solidFill>
              <a:latin typeface="Arial"/>
              <a:cs typeface="Arial"/>
            </a:endParaRPr>
          </a:p>
          <a:p>
            <a:pPr marL="12700" marR="64135" algn="l"/>
            <a:endParaRPr lang="en-GB" sz="1000" spc="-10">
              <a:solidFill>
                <a:schemeClr val="tx1"/>
              </a:solidFill>
              <a:latin typeface="Arial"/>
              <a:cs typeface="Arial"/>
            </a:endParaRPr>
          </a:p>
          <a:p>
            <a:pPr marL="12700" marR="64135" algn="l"/>
            <a:endParaRPr lang="en-GB" sz="1000" spc="-10">
              <a:solidFill>
                <a:srgbClr val="1F2A2F"/>
              </a:solidFill>
              <a:latin typeface="Arial"/>
              <a:ea typeface="Calibri"/>
              <a:cs typeface="Calibri"/>
            </a:endParaRPr>
          </a:p>
          <a:p>
            <a:pPr algn="l"/>
            <a:r>
              <a:rPr lang="en-US" sz="1000" spc="-10">
                <a:solidFill>
                  <a:srgbClr val="000000"/>
                </a:solidFill>
                <a:latin typeface="Arial"/>
                <a:ea typeface="Calibri"/>
                <a:cs typeface="Arial"/>
              </a:rPr>
              <a:t>-</a:t>
            </a:r>
            <a:endParaRPr lang="en-GB"/>
          </a:p>
        </p:txBody>
      </p:sp>
      <p:sp>
        <p:nvSpPr>
          <p:cNvPr id="33" name="object 33"/>
          <p:cNvSpPr txBox="1"/>
          <p:nvPr/>
        </p:nvSpPr>
        <p:spPr>
          <a:xfrm>
            <a:off x="2631639" y="291347"/>
            <a:ext cx="6574749" cy="1404872"/>
          </a:xfrm>
          <a:prstGeom prst="rect">
            <a:avLst/>
          </a:prstGeom>
        </p:spPr>
        <p:txBody>
          <a:bodyPr vert="horz" wrap="square" lIns="0" tIns="12065" rIns="0" bIns="0" rtlCol="0" anchor="t">
            <a:spAutoFit/>
          </a:bodyPr>
          <a:lstStyle/>
          <a:p>
            <a:pPr marL="12700">
              <a:lnSpc>
                <a:spcPct val="100000"/>
              </a:lnSpc>
              <a:spcBef>
                <a:spcPts val="95"/>
              </a:spcBef>
            </a:pPr>
            <a:r>
              <a:rPr kumimoji="0" lang="en-GB" sz="2400" b="0" i="0" u="none" strike="noStrike" kern="0" cap="none" spc="0" normalizeH="0" baseline="0" noProof="0">
                <a:ln>
                  <a:noFill/>
                </a:ln>
                <a:solidFill>
                  <a:srgbClr val="BE0378"/>
                </a:solidFill>
                <a:effectLst/>
                <a:uLnTx/>
                <a:uFillTx/>
                <a:latin typeface="Arial Black"/>
                <a:ea typeface="+mj-ea"/>
                <a:cs typeface="Arial Black"/>
              </a:rPr>
              <a:t>Senior Pharmacist </a:t>
            </a:r>
          </a:p>
          <a:p>
            <a:pPr marL="12700">
              <a:spcBef>
                <a:spcPts val="95"/>
              </a:spcBef>
            </a:pPr>
            <a:r>
              <a:rPr lang="en-GB" sz="2400" b="1">
                <a:solidFill>
                  <a:srgbClr val="202C3A"/>
                </a:solidFill>
              </a:rPr>
              <a:t>Find</a:t>
            </a:r>
            <a:r>
              <a:rPr lang="en-GB" sz="2400" b="1" spc="-25">
                <a:solidFill>
                  <a:srgbClr val="202C3A"/>
                </a:solidFill>
              </a:rPr>
              <a:t> </a:t>
            </a:r>
            <a:r>
              <a:rPr lang="en-GB" sz="2400" b="1">
                <a:solidFill>
                  <a:srgbClr val="202C3A"/>
                </a:solidFill>
              </a:rPr>
              <a:t>out</a:t>
            </a:r>
            <a:r>
              <a:rPr lang="en-GB" sz="2400" b="1" spc="-25">
                <a:solidFill>
                  <a:srgbClr val="202C3A"/>
                </a:solidFill>
              </a:rPr>
              <a:t> </a:t>
            </a:r>
            <a:r>
              <a:rPr lang="en-GB" sz="2400" b="1">
                <a:solidFill>
                  <a:srgbClr val="202C3A"/>
                </a:solidFill>
              </a:rPr>
              <a:t>more</a:t>
            </a:r>
            <a:r>
              <a:rPr lang="en-GB" sz="2400" b="1" spc="-30">
                <a:solidFill>
                  <a:srgbClr val="202C3A"/>
                </a:solidFill>
              </a:rPr>
              <a:t> </a:t>
            </a:r>
            <a:r>
              <a:rPr lang="en-GB" sz="2400" b="1">
                <a:solidFill>
                  <a:srgbClr val="202C3A"/>
                </a:solidFill>
              </a:rPr>
              <a:t>about</a:t>
            </a:r>
            <a:r>
              <a:rPr lang="en-GB" sz="2400" b="1" spc="-25">
                <a:solidFill>
                  <a:srgbClr val="202C3A"/>
                </a:solidFill>
              </a:rPr>
              <a:t> </a:t>
            </a:r>
            <a:r>
              <a:rPr lang="en-GB" sz="2400" b="1">
                <a:solidFill>
                  <a:srgbClr val="202C3A"/>
                </a:solidFill>
              </a:rPr>
              <a:t>the</a:t>
            </a:r>
            <a:r>
              <a:rPr lang="en-GB" sz="2400" b="1" spc="-15">
                <a:solidFill>
                  <a:srgbClr val="0070C0"/>
                </a:solidFill>
              </a:rPr>
              <a:t> </a:t>
            </a:r>
            <a:r>
              <a:rPr lang="en-GB" sz="2400" b="1" u="sng">
                <a:solidFill>
                  <a:srgbClr val="0070C0"/>
                </a:solidFill>
                <a:uFill>
                  <a:solidFill>
                    <a:srgbClr val="1F5AA4"/>
                  </a:solidFill>
                </a:uFill>
                <a:hlinkClick r:id="rId8" action="ppaction://hlinksldjump"/>
              </a:rPr>
              <a:t>Levels</a:t>
            </a:r>
            <a:r>
              <a:rPr lang="en-GB" sz="2400" b="1" u="sng" spc="5">
                <a:solidFill>
                  <a:srgbClr val="0070C0"/>
                </a:solidFill>
                <a:uFill>
                  <a:solidFill>
                    <a:srgbClr val="1F5AA4"/>
                  </a:solidFill>
                </a:uFill>
                <a:hlinkClick r:id="rId8" action="ppaction://hlinksldjump"/>
              </a:rPr>
              <a:t> </a:t>
            </a:r>
            <a:r>
              <a:rPr lang="en-GB" sz="2400" b="1" u="sng">
                <a:solidFill>
                  <a:srgbClr val="0070C0"/>
                </a:solidFill>
                <a:uFill>
                  <a:solidFill>
                    <a:srgbClr val="1F5AA4"/>
                  </a:solidFill>
                </a:uFill>
                <a:hlinkClick r:id="rId8" action="ppaction://hlinksldjump"/>
              </a:rPr>
              <a:t>of</a:t>
            </a:r>
            <a:r>
              <a:rPr lang="en-GB" sz="2400" b="1" u="sng" spc="-40">
                <a:solidFill>
                  <a:srgbClr val="0070C0"/>
                </a:solidFill>
                <a:uFill>
                  <a:solidFill>
                    <a:srgbClr val="1F5AA4"/>
                  </a:solidFill>
                </a:uFill>
                <a:hlinkClick r:id="rId8" action="ppaction://hlinksldjump"/>
              </a:rPr>
              <a:t> </a:t>
            </a:r>
            <a:r>
              <a:rPr lang="en-GB" sz="2400" b="1" u="sng" spc="-10">
                <a:solidFill>
                  <a:srgbClr val="0070C0"/>
                </a:solidFill>
                <a:uFill>
                  <a:solidFill>
                    <a:srgbClr val="1F5AA4"/>
                  </a:solidFill>
                </a:uFill>
                <a:hlinkClick r:id="rId8" action="ppaction://hlinksldjump"/>
              </a:rPr>
              <a:t>Practice</a:t>
            </a:r>
            <a:endParaRPr lang="en-US" sz="2400" b="1">
              <a:solidFill>
                <a:srgbClr val="0070C0"/>
              </a:solidFill>
              <a:latin typeface="Arial"/>
              <a:cs typeface="Arial"/>
              <a:hlinkClick r:id="rId9">
                <a:extLst>
                  <a:ext uri="{A12FA001-AC4F-418D-AE19-62706E023703}">
                    <ahyp:hlinkClr xmlns:ahyp="http://schemas.microsoft.com/office/drawing/2018/hyperlinkcolor" val="tx"/>
                  </a:ext>
                </a:extLst>
              </a:hlinkClick>
            </a:endParaRPr>
          </a:p>
          <a:p>
            <a:pPr marL="12700">
              <a:spcBef>
                <a:spcPts val="95"/>
              </a:spcBef>
            </a:pPr>
            <a:endParaRPr lang="en-US" sz="2000" b="1">
              <a:solidFill>
                <a:srgbClr val="0070C0"/>
              </a:solidFill>
              <a:latin typeface="Arial Black"/>
              <a:cs typeface="Arial Black"/>
            </a:endParaRPr>
          </a:p>
          <a:p>
            <a:pPr marL="12700">
              <a:lnSpc>
                <a:spcPct val="100000"/>
              </a:lnSpc>
              <a:spcBef>
                <a:spcPts val="95"/>
              </a:spcBef>
            </a:pPr>
            <a:endParaRPr sz="2000">
              <a:solidFill>
                <a:srgbClr val="0070C0"/>
              </a:solidFill>
              <a:latin typeface="Arial Black"/>
              <a:cs typeface="Arial Black"/>
            </a:endParaRPr>
          </a:p>
        </p:txBody>
      </p:sp>
      <p:sp>
        <p:nvSpPr>
          <p:cNvPr id="34" name="object 34"/>
          <p:cNvSpPr txBox="1"/>
          <p:nvPr/>
        </p:nvSpPr>
        <p:spPr>
          <a:xfrm>
            <a:off x="7508911" y="2572511"/>
            <a:ext cx="1967155" cy="2270493"/>
          </a:xfrm>
          <a:prstGeom prst="rect">
            <a:avLst/>
          </a:prstGeom>
        </p:spPr>
        <p:txBody>
          <a:bodyPr vert="horz" wrap="square" lIns="0" tIns="13335" rIns="0" bIns="0" rtlCol="0" anchor="t">
            <a:spAutoFit/>
          </a:bodyPr>
          <a:lstStyle/>
          <a:p>
            <a:pPr marL="12700" marR="23495" algn="l">
              <a:lnSpc>
                <a:spcPct val="100000"/>
              </a:lnSpc>
              <a:spcBef>
                <a:spcPts val="805"/>
              </a:spcBef>
            </a:pPr>
            <a:r>
              <a:rPr sz="1000">
                <a:solidFill>
                  <a:schemeClr val="tx1"/>
                </a:solidFill>
                <a:latin typeface="Arial"/>
                <a:cs typeface="Arial"/>
              </a:rPr>
              <a:t>Senior</a:t>
            </a:r>
            <a:r>
              <a:rPr sz="1000" spc="-40">
                <a:solidFill>
                  <a:schemeClr val="tx1"/>
                </a:solidFill>
                <a:latin typeface="Arial"/>
                <a:cs typeface="Arial"/>
              </a:rPr>
              <a:t> </a:t>
            </a:r>
            <a:r>
              <a:rPr sz="1000">
                <a:solidFill>
                  <a:schemeClr val="tx1"/>
                </a:solidFill>
                <a:latin typeface="Arial"/>
                <a:cs typeface="Arial"/>
              </a:rPr>
              <a:t>clinical</a:t>
            </a:r>
            <a:r>
              <a:rPr sz="1000" spc="-40">
                <a:solidFill>
                  <a:schemeClr val="tx1"/>
                </a:solidFill>
                <a:latin typeface="Arial"/>
                <a:cs typeface="Arial"/>
              </a:rPr>
              <a:t> </a:t>
            </a:r>
            <a:r>
              <a:rPr sz="1000">
                <a:solidFill>
                  <a:schemeClr val="tx1"/>
                </a:solidFill>
                <a:latin typeface="Arial"/>
                <a:cs typeface="Arial"/>
              </a:rPr>
              <a:t>pharmacists</a:t>
            </a:r>
            <a:r>
              <a:rPr sz="1000" spc="-60">
                <a:solidFill>
                  <a:schemeClr val="tx1"/>
                </a:solidFill>
                <a:latin typeface="Arial"/>
                <a:cs typeface="Arial"/>
              </a:rPr>
              <a:t> </a:t>
            </a:r>
            <a:r>
              <a:rPr sz="1000">
                <a:solidFill>
                  <a:schemeClr val="tx1"/>
                </a:solidFill>
                <a:latin typeface="Arial"/>
                <a:cs typeface="Arial"/>
              </a:rPr>
              <a:t>must</a:t>
            </a:r>
            <a:r>
              <a:rPr sz="1000" spc="-20">
                <a:solidFill>
                  <a:schemeClr val="tx1"/>
                </a:solidFill>
                <a:latin typeface="Arial"/>
                <a:cs typeface="Arial"/>
              </a:rPr>
              <a:t> </a:t>
            </a:r>
            <a:r>
              <a:rPr sz="1000" spc="-25">
                <a:solidFill>
                  <a:schemeClr val="tx1"/>
                </a:solidFill>
                <a:latin typeface="Arial"/>
                <a:cs typeface="Arial"/>
              </a:rPr>
              <a:t>be </a:t>
            </a:r>
            <a:r>
              <a:rPr sz="1000">
                <a:solidFill>
                  <a:schemeClr val="tx1"/>
                </a:solidFill>
                <a:latin typeface="Arial"/>
                <a:cs typeface="Arial"/>
              </a:rPr>
              <a:t>supervised</a:t>
            </a:r>
            <a:r>
              <a:rPr sz="1000" spc="-35">
                <a:solidFill>
                  <a:schemeClr val="tx1"/>
                </a:solidFill>
                <a:latin typeface="Arial"/>
                <a:cs typeface="Arial"/>
              </a:rPr>
              <a:t> </a:t>
            </a:r>
            <a:r>
              <a:rPr sz="1000">
                <a:solidFill>
                  <a:schemeClr val="tx1"/>
                </a:solidFill>
                <a:latin typeface="Arial"/>
                <a:cs typeface="Arial"/>
              </a:rPr>
              <a:t>by</a:t>
            </a:r>
            <a:r>
              <a:rPr sz="1000" spc="-20">
                <a:solidFill>
                  <a:schemeClr val="tx1"/>
                </a:solidFill>
                <a:latin typeface="Arial"/>
                <a:cs typeface="Arial"/>
              </a:rPr>
              <a:t> </a:t>
            </a:r>
            <a:r>
              <a:rPr sz="1000">
                <a:solidFill>
                  <a:schemeClr val="tx1"/>
                </a:solidFill>
                <a:latin typeface="Arial"/>
                <a:cs typeface="Arial"/>
              </a:rPr>
              <a:t>a</a:t>
            </a:r>
            <a:r>
              <a:rPr sz="1000" spc="-20">
                <a:solidFill>
                  <a:schemeClr val="tx1"/>
                </a:solidFill>
                <a:latin typeface="Arial"/>
                <a:cs typeface="Arial"/>
              </a:rPr>
              <a:t> </a:t>
            </a:r>
            <a:r>
              <a:rPr sz="1000">
                <a:solidFill>
                  <a:schemeClr val="tx1"/>
                </a:solidFill>
                <a:latin typeface="Arial"/>
                <a:cs typeface="Arial"/>
              </a:rPr>
              <a:t>GP</a:t>
            </a:r>
            <a:r>
              <a:rPr sz="1000" spc="-30">
                <a:solidFill>
                  <a:schemeClr val="tx1"/>
                </a:solidFill>
                <a:latin typeface="Arial"/>
                <a:cs typeface="Arial"/>
              </a:rPr>
              <a:t> </a:t>
            </a:r>
            <a:r>
              <a:rPr sz="1000">
                <a:solidFill>
                  <a:schemeClr val="tx1"/>
                </a:solidFill>
                <a:latin typeface="Arial"/>
                <a:cs typeface="Arial"/>
              </a:rPr>
              <a:t>or</a:t>
            </a:r>
            <a:r>
              <a:rPr sz="1000" spc="-25">
                <a:solidFill>
                  <a:schemeClr val="tx1"/>
                </a:solidFill>
                <a:latin typeface="Arial"/>
                <a:cs typeface="Arial"/>
              </a:rPr>
              <a:t> </a:t>
            </a:r>
            <a:r>
              <a:rPr sz="1000" spc="-10">
                <a:solidFill>
                  <a:schemeClr val="tx1"/>
                </a:solidFill>
                <a:latin typeface="Arial"/>
                <a:cs typeface="Arial"/>
              </a:rPr>
              <a:t>advanced </a:t>
            </a:r>
            <a:r>
              <a:rPr sz="1000">
                <a:solidFill>
                  <a:schemeClr val="tx1"/>
                </a:solidFill>
                <a:latin typeface="Arial"/>
                <a:cs typeface="Arial"/>
              </a:rPr>
              <a:t>practice</a:t>
            </a:r>
            <a:r>
              <a:rPr sz="1000" spc="-55">
                <a:solidFill>
                  <a:schemeClr val="tx1"/>
                </a:solidFill>
                <a:latin typeface="Arial"/>
                <a:cs typeface="Arial"/>
              </a:rPr>
              <a:t> </a:t>
            </a:r>
            <a:r>
              <a:rPr sz="1000">
                <a:solidFill>
                  <a:schemeClr val="tx1"/>
                </a:solidFill>
                <a:latin typeface="Arial"/>
                <a:cs typeface="Arial"/>
              </a:rPr>
              <a:t>pharmacist</a:t>
            </a:r>
            <a:r>
              <a:rPr sz="1000" spc="-45">
                <a:solidFill>
                  <a:schemeClr val="tx1"/>
                </a:solidFill>
                <a:latin typeface="Arial"/>
                <a:cs typeface="Arial"/>
              </a:rPr>
              <a:t> </a:t>
            </a:r>
            <a:r>
              <a:rPr sz="1000">
                <a:solidFill>
                  <a:schemeClr val="tx1"/>
                </a:solidFill>
                <a:latin typeface="Arial"/>
                <a:cs typeface="Arial"/>
              </a:rPr>
              <a:t>at</a:t>
            </a:r>
            <a:r>
              <a:rPr sz="1000" spc="-25">
                <a:solidFill>
                  <a:schemeClr val="tx1"/>
                </a:solidFill>
                <a:latin typeface="Arial"/>
                <a:cs typeface="Arial"/>
              </a:rPr>
              <a:t> </a:t>
            </a:r>
            <a:r>
              <a:rPr sz="1000">
                <a:solidFill>
                  <a:schemeClr val="tx1"/>
                </a:solidFill>
                <a:latin typeface="Arial"/>
                <a:cs typeface="Arial"/>
              </a:rPr>
              <a:t>least</a:t>
            </a:r>
            <a:r>
              <a:rPr sz="1000" spc="-30">
                <a:solidFill>
                  <a:schemeClr val="tx1"/>
                </a:solidFill>
                <a:latin typeface="Arial"/>
                <a:cs typeface="Arial"/>
              </a:rPr>
              <a:t> </a:t>
            </a:r>
            <a:r>
              <a:rPr sz="1000" spc="-20">
                <a:solidFill>
                  <a:schemeClr val="tx1"/>
                </a:solidFill>
                <a:latin typeface="Arial"/>
                <a:cs typeface="Arial"/>
              </a:rPr>
              <a:t>once </a:t>
            </a:r>
            <a:r>
              <a:rPr sz="1000">
                <a:solidFill>
                  <a:schemeClr val="tx1"/>
                </a:solidFill>
                <a:latin typeface="Arial"/>
                <a:cs typeface="Arial"/>
              </a:rPr>
              <a:t>every</a:t>
            </a:r>
            <a:r>
              <a:rPr sz="1000" spc="-30">
                <a:solidFill>
                  <a:schemeClr val="tx1"/>
                </a:solidFill>
                <a:latin typeface="Arial"/>
                <a:cs typeface="Arial"/>
              </a:rPr>
              <a:t> </a:t>
            </a:r>
            <a:r>
              <a:rPr sz="1000">
                <a:solidFill>
                  <a:schemeClr val="tx1"/>
                </a:solidFill>
                <a:latin typeface="Arial"/>
                <a:cs typeface="Arial"/>
              </a:rPr>
              <a:t>3</a:t>
            </a:r>
            <a:r>
              <a:rPr sz="1000" spc="-15">
                <a:solidFill>
                  <a:schemeClr val="tx1"/>
                </a:solidFill>
                <a:latin typeface="Arial"/>
                <a:cs typeface="Arial"/>
              </a:rPr>
              <a:t> </a:t>
            </a:r>
            <a:r>
              <a:rPr sz="1000" spc="-10">
                <a:solidFill>
                  <a:schemeClr val="tx1"/>
                </a:solidFill>
                <a:latin typeface="Arial"/>
                <a:cs typeface="Arial"/>
              </a:rPr>
              <a:t>months</a:t>
            </a:r>
            <a:endParaRPr sz="1000">
              <a:solidFill>
                <a:schemeClr val="tx1"/>
              </a:solidFill>
              <a:latin typeface="Arial"/>
              <a:cs typeface="Arial"/>
            </a:endParaRPr>
          </a:p>
          <a:p>
            <a:pPr marL="12700" marR="23495" algn="l">
              <a:spcBef>
                <a:spcPts val="805"/>
              </a:spcBef>
            </a:pPr>
            <a:r>
              <a:rPr lang="en-GB" sz="1000" spc="-10">
                <a:solidFill>
                  <a:schemeClr val="tx1"/>
                </a:solidFill>
                <a:latin typeface="Arial"/>
                <a:cs typeface="Arial"/>
              </a:rPr>
              <a:t>If progressing to become an Advanced Pharmacy Practitioner please see Advanced practice page as well as </a:t>
            </a:r>
          </a:p>
          <a:p>
            <a:pPr algn="l"/>
            <a:r>
              <a:rPr lang="en-GB" sz="1000" spc="-10">
                <a:solidFill>
                  <a:schemeClr val="tx1"/>
                </a:solidFill>
                <a:latin typeface="Arial"/>
                <a:cs typeface="Arial"/>
              </a:rPr>
              <a:t>RPS</a:t>
            </a:r>
            <a:r>
              <a:rPr lang="en-GB" sz="1000" spc="-10">
                <a:solidFill>
                  <a:srgbClr val="000000"/>
                </a:solidFill>
                <a:latin typeface="Arial"/>
                <a:cs typeface="Arial"/>
              </a:rPr>
              <a:t> </a:t>
            </a:r>
            <a:r>
              <a:rPr lang="en-GB" sz="1000" spc="-10">
                <a:solidFill>
                  <a:srgbClr val="1F2A2F"/>
                </a:solidFill>
                <a:latin typeface="Arial"/>
                <a:cs typeface="Arial"/>
                <a:hlinkClick r:id="rId10"/>
              </a:rPr>
              <a:t>Advanced Pharmacy Framework</a:t>
            </a:r>
            <a:r>
              <a:rPr lang="en-GB" sz="1000" spc="-10">
                <a:solidFill>
                  <a:srgbClr val="000000"/>
                </a:solidFill>
                <a:latin typeface="Arial"/>
                <a:cs typeface="Arial"/>
              </a:rPr>
              <a:t> and Professional Knowledge Guides.</a:t>
            </a:r>
            <a:endParaRPr lang="en-GB" sz="1000">
              <a:latin typeface="Arial"/>
              <a:cs typeface="Arial"/>
            </a:endParaRPr>
          </a:p>
          <a:p>
            <a:pPr algn="l"/>
            <a:endParaRPr lang="en-GB" sz="1000" spc="-10">
              <a:solidFill>
                <a:srgbClr val="000000"/>
              </a:solidFill>
              <a:latin typeface="Arial"/>
              <a:cs typeface="Arial"/>
            </a:endParaRPr>
          </a:p>
          <a:p>
            <a:pPr algn="l"/>
            <a:r>
              <a:rPr lang="en-GB" sz="1000" spc="-10">
                <a:solidFill>
                  <a:srgbClr val="000000"/>
                </a:solidFill>
                <a:latin typeface="Arial"/>
                <a:cs typeface="Arial"/>
              </a:rPr>
              <a:t>Local Pharmacy Networks</a:t>
            </a:r>
          </a:p>
          <a:p>
            <a:pPr algn="l"/>
            <a:endParaRPr lang="en-GB" sz="1000" spc="-10">
              <a:solidFill>
                <a:srgbClr val="000000"/>
              </a:solidFill>
              <a:latin typeface="Arial"/>
              <a:cs typeface="Arial"/>
            </a:endParaRPr>
          </a:p>
        </p:txBody>
      </p:sp>
      <p:sp>
        <p:nvSpPr>
          <p:cNvPr id="38" name="object 38"/>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pic>
        <p:nvPicPr>
          <p:cNvPr id="3" name="Picture 2" descr="A logo with colorful people&#10;&#10;Description automatically generated">
            <a:extLst>
              <a:ext uri="{FF2B5EF4-FFF2-40B4-BE49-F238E27FC236}">
                <a16:creationId xmlns:a16="http://schemas.microsoft.com/office/drawing/2014/main" id="{E77E5690-6176-4F7B-444E-119F162F7438}"/>
              </a:ext>
            </a:extLst>
          </p:cNvPr>
          <p:cNvPicPr>
            <a:picLocks noChangeAspect="1"/>
          </p:cNvPicPr>
          <p:nvPr/>
        </p:nvPicPr>
        <p:blipFill>
          <a:blip r:embed="rId11"/>
          <a:stretch>
            <a:fillRect/>
          </a:stretch>
        </p:blipFill>
        <p:spPr>
          <a:xfrm>
            <a:off x="1" y="-6483"/>
            <a:ext cx="2388658" cy="1224993"/>
          </a:xfrm>
          <a:prstGeom prst="rect">
            <a:avLst/>
          </a:prstGeom>
          <a:ln>
            <a:noFill/>
          </a:ln>
        </p:spPr>
      </p:pic>
      <p:sp>
        <p:nvSpPr>
          <p:cNvPr id="2" name="TextBox 1">
            <a:extLst>
              <a:ext uri="{FF2B5EF4-FFF2-40B4-BE49-F238E27FC236}">
                <a16:creationId xmlns:a16="http://schemas.microsoft.com/office/drawing/2014/main" id="{7038850D-CFFF-2B4B-723F-8A188D33EB31}"/>
              </a:ext>
            </a:extLst>
          </p:cNvPr>
          <p:cNvSpPr txBox="1"/>
          <p:nvPr/>
        </p:nvSpPr>
        <p:spPr>
          <a:xfrm>
            <a:off x="4996212" y="2545369"/>
            <a:ext cx="2136813" cy="31547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dirty="0">
                <a:latin typeface="Arial"/>
                <a:cs typeface="Arial"/>
              </a:rPr>
              <a:t>RPS </a:t>
            </a:r>
            <a:r>
              <a:rPr lang="en-US" sz="1000" dirty="0">
                <a:latin typeface="Arial"/>
                <a:cs typeface="Arial"/>
                <a:hlinkClick r:id="rId12"/>
              </a:rPr>
              <a:t>Core Advanced Pharmacist Curriculum</a:t>
            </a:r>
            <a:r>
              <a:rPr lang="en-US" sz="1000" dirty="0">
                <a:latin typeface="Arial"/>
                <a:cs typeface="Arial"/>
              </a:rPr>
              <a:t> </a:t>
            </a:r>
          </a:p>
          <a:p>
            <a:pPr algn="l"/>
            <a:r>
              <a:rPr lang="en-US" sz="1000" dirty="0">
                <a:latin typeface="Arial"/>
                <a:cs typeface="Arial"/>
              </a:rPr>
              <a:t>(+/-Expert Professional Practice Curriculum)</a:t>
            </a:r>
          </a:p>
          <a:p>
            <a:pPr algn="l"/>
            <a:r>
              <a:rPr lang="en-US" sz="1000" dirty="0">
                <a:latin typeface="Arial"/>
                <a:cs typeface="Arial"/>
              </a:rPr>
              <a:t>ACP MSc qualification at Higher Education Institution</a:t>
            </a:r>
          </a:p>
          <a:p>
            <a:pPr algn="l"/>
            <a:r>
              <a:rPr lang="en-US" sz="1000" dirty="0">
                <a:latin typeface="Arial"/>
                <a:cs typeface="Arial"/>
              </a:rPr>
              <a:t>Advanced Level in leadership:</a:t>
            </a:r>
          </a:p>
          <a:p>
            <a:pPr algn="l"/>
            <a:endParaRPr lang="en-US" sz="1000" dirty="0">
              <a:solidFill>
                <a:srgbClr val="00013A"/>
              </a:solidFill>
              <a:latin typeface="Arial"/>
              <a:cs typeface="Arial"/>
            </a:endParaRPr>
          </a:p>
          <a:p>
            <a:pPr algn="l"/>
            <a:r>
              <a:rPr lang="en-US" sz="1000" dirty="0">
                <a:solidFill>
                  <a:srgbClr val="00013A"/>
                </a:solidFill>
                <a:latin typeface="Arial"/>
                <a:cs typeface="Arial"/>
              </a:rPr>
              <a:t>Chief Pharmaceutical Officer's </a:t>
            </a:r>
            <a:r>
              <a:rPr lang="en-US" sz="1000" dirty="0">
                <a:latin typeface="Arial"/>
                <a:cs typeface="Arial"/>
                <a:hlinkClick r:id="rId13"/>
              </a:rPr>
              <a:t>Pharmacy leaders’ development programme</a:t>
            </a:r>
            <a:endParaRPr lang="en-US" sz="1000" dirty="0">
              <a:latin typeface="Arial"/>
              <a:cs typeface="Arial"/>
            </a:endParaRPr>
          </a:p>
          <a:p>
            <a:pPr algn="l"/>
            <a:endParaRPr lang="en-US" sz="1000" dirty="0">
              <a:latin typeface="Arial"/>
              <a:cs typeface="Arial"/>
            </a:endParaRPr>
          </a:p>
          <a:p>
            <a:pPr algn="l"/>
            <a:r>
              <a:rPr lang="en-US" sz="1000" dirty="0">
                <a:latin typeface="Arial"/>
                <a:cs typeface="Arial"/>
              </a:rPr>
              <a:t>Further studies to progress to consultant by undertaking a </a:t>
            </a:r>
            <a:r>
              <a:rPr lang="en-US" sz="1000" dirty="0">
                <a:solidFill>
                  <a:srgbClr val="00013A"/>
                </a:solidFill>
                <a:latin typeface="Arial"/>
                <a:cs typeface="Arial"/>
              </a:rPr>
              <a:t>RPS </a:t>
            </a:r>
            <a:r>
              <a:rPr lang="en-US" sz="1000" dirty="0">
                <a:latin typeface="Arial"/>
                <a:cs typeface="Arial"/>
                <a:hlinkClick r:id="rId14"/>
              </a:rPr>
              <a:t>Consultant Pharmacist Curriculum</a:t>
            </a:r>
            <a:endParaRPr lang="en-US" sz="1000" dirty="0">
              <a:latin typeface="Arial"/>
              <a:cs typeface="Arial"/>
            </a:endParaRPr>
          </a:p>
          <a:p>
            <a:pPr algn="l"/>
            <a:r>
              <a:rPr lang="en-US" sz="1000" dirty="0">
                <a:latin typeface="Arial"/>
                <a:cs typeface="Arial"/>
                <a:hlinkClick r:id="rId15"/>
              </a:rPr>
              <a:t>RPS Guidance</a:t>
            </a:r>
            <a:endParaRPr lang="en-US" sz="1000" dirty="0">
              <a:latin typeface="Arial"/>
              <a:cs typeface="Arial"/>
            </a:endParaRPr>
          </a:p>
          <a:p>
            <a:pPr algn="l"/>
            <a:endParaRPr lang="en-US" sz="1000" dirty="0">
              <a:latin typeface="Arial"/>
              <a:cs typeface="Arial"/>
            </a:endParaRPr>
          </a:p>
          <a:p>
            <a:pPr algn="l"/>
            <a:r>
              <a:rPr lang="en-US" sz="1000" dirty="0">
                <a:latin typeface="Arial"/>
                <a:cs typeface="Arial"/>
              </a:rPr>
              <a:t>Advanced practice will require meeting GPhC outcomes.</a:t>
            </a:r>
          </a:p>
          <a:p>
            <a:endParaRPr lang="en-US" sz="900" dirty="0"/>
          </a:p>
        </p:txBody>
      </p:sp>
      <p:sp>
        <p:nvSpPr>
          <p:cNvPr id="16" name="object 2">
            <a:extLst>
              <a:ext uri="{FF2B5EF4-FFF2-40B4-BE49-F238E27FC236}">
                <a16:creationId xmlns:a16="http://schemas.microsoft.com/office/drawing/2014/main" id="{C3E87346-37D2-74E3-21CB-E39337F9422D}"/>
              </a:ext>
            </a:extLst>
          </p:cNvPr>
          <p:cNvSpPr txBox="1"/>
          <p:nvPr/>
        </p:nvSpPr>
        <p:spPr>
          <a:xfrm>
            <a:off x="2630686" y="2018090"/>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40" name="object 4">
            <a:extLst>
              <a:ext uri="{FF2B5EF4-FFF2-40B4-BE49-F238E27FC236}">
                <a16:creationId xmlns:a16="http://schemas.microsoft.com/office/drawing/2014/main" id="{12343049-9360-4364-D404-441CA0D91BB0}"/>
              </a:ext>
            </a:extLst>
          </p:cNvPr>
          <p:cNvSpPr txBox="1"/>
          <p:nvPr/>
        </p:nvSpPr>
        <p:spPr>
          <a:xfrm>
            <a:off x="5342488" y="2013671"/>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42" name="object 5">
            <a:extLst>
              <a:ext uri="{FF2B5EF4-FFF2-40B4-BE49-F238E27FC236}">
                <a16:creationId xmlns:a16="http://schemas.microsoft.com/office/drawing/2014/main" id="{0AF2C190-2FD8-464E-C781-D5C18DD82C9E}"/>
              </a:ext>
            </a:extLst>
          </p:cNvPr>
          <p:cNvSpPr txBox="1"/>
          <p:nvPr/>
        </p:nvSpPr>
        <p:spPr>
          <a:xfrm>
            <a:off x="7432039" y="2004491"/>
            <a:ext cx="2120900" cy="444352"/>
          </a:xfrm>
          <a:prstGeom prst="rect">
            <a:avLst/>
          </a:prstGeom>
        </p:spPr>
        <p:txBody>
          <a:bodyPr vert="horz" wrap="square" lIns="0" tIns="13335" rIns="0" bIns="0" rtlCol="0">
            <a:spAutoFit/>
          </a:bodyPr>
          <a:lstStyle/>
          <a:p>
            <a:pPr marL="12700" marR="5080" indent="-1270" algn="ctr">
              <a:lnSpc>
                <a:spcPct val="100000"/>
              </a:lnSpc>
              <a:spcBef>
                <a:spcPts val="105"/>
              </a:spcBef>
            </a:pPr>
            <a:r>
              <a:rPr lang="en-GB" sz="1400" spc="-10">
                <a:solidFill>
                  <a:srgbClr val="202C3A"/>
                </a:solidFill>
                <a:latin typeface="Arial Black"/>
                <a:cs typeface="Arial Black"/>
              </a:rPr>
              <a:t>S</a:t>
            </a:r>
            <a:r>
              <a:rPr sz="1400" spc="-10" err="1">
                <a:solidFill>
                  <a:srgbClr val="202C3A"/>
                </a:solidFill>
                <a:latin typeface="Arial Black"/>
                <a:cs typeface="Arial Black"/>
              </a:rPr>
              <a:t>upervision</a:t>
            </a:r>
            <a:r>
              <a:rPr sz="1400" spc="-10">
                <a:solidFill>
                  <a:srgbClr val="202C3A"/>
                </a:solidFill>
                <a:latin typeface="Arial Black"/>
                <a:cs typeface="Arial Black"/>
              </a:rPr>
              <a:t> requirements</a:t>
            </a:r>
            <a:endParaRPr sz="1400">
              <a:latin typeface="Arial Black"/>
              <a:cs typeface="Arial Black"/>
            </a:endParaRPr>
          </a:p>
        </p:txBody>
      </p:sp>
      <p:pic>
        <p:nvPicPr>
          <p:cNvPr id="46" name="object 8" descr="A purple book with black lines&#10;&#10;AI-generated content may be incorrect.">
            <a:extLst>
              <a:ext uri="{FF2B5EF4-FFF2-40B4-BE49-F238E27FC236}">
                <a16:creationId xmlns:a16="http://schemas.microsoft.com/office/drawing/2014/main" id="{EF1D7E8C-F8F4-2927-1871-0B397B6DCC07}"/>
              </a:ext>
            </a:extLst>
          </p:cNvPr>
          <p:cNvPicPr/>
          <p:nvPr/>
        </p:nvPicPr>
        <p:blipFill>
          <a:blip r:embed="rId16" cstate="print"/>
          <a:stretch>
            <a:fillRect/>
          </a:stretch>
        </p:blipFill>
        <p:spPr>
          <a:xfrm>
            <a:off x="5508939" y="1147572"/>
            <a:ext cx="722376" cy="720851"/>
          </a:xfrm>
          <a:prstGeom prst="rect">
            <a:avLst/>
          </a:prstGeom>
        </p:spPr>
      </p:pic>
      <p:pic>
        <p:nvPicPr>
          <p:cNvPr id="48" name="object 9" descr="A purple certificate with a flower and a ribbon&#10;&#10;AI-generated content may be incorrect.">
            <a:extLst>
              <a:ext uri="{FF2B5EF4-FFF2-40B4-BE49-F238E27FC236}">
                <a16:creationId xmlns:a16="http://schemas.microsoft.com/office/drawing/2014/main" id="{74AB0194-02D6-E7E0-DCD9-7D3D874FC735}"/>
              </a:ext>
            </a:extLst>
          </p:cNvPr>
          <p:cNvPicPr/>
          <p:nvPr/>
        </p:nvPicPr>
        <p:blipFill>
          <a:blip r:embed="rId17" cstate="print"/>
          <a:stretch>
            <a:fillRect/>
          </a:stretch>
        </p:blipFill>
        <p:spPr>
          <a:xfrm>
            <a:off x="2856634" y="1238939"/>
            <a:ext cx="720851" cy="719327"/>
          </a:xfrm>
          <a:prstGeom prst="rect">
            <a:avLst/>
          </a:prstGeom>
        </p:spPr>
      </p:pic>
      <p:pic>
        <p:nvPicPr>
          <p:cNvPr id="50" name="object 10" descr="A pink scale on a black background&#10;&#10;AI-generated content may be incorrect.">
            <a:extLst>
              <a:ext uri="{FF2B5EF4-FFF2-40B4-BE49-F238E27FC236}">
                <a16:creationId xmlns:a16="http://schemas.microsoft.com/office/drawing/2014/main" id="{8CC2373B-BAA0-8274-9DE6-CFDB7FDB3C9C}"/>
              </a:ext>
            </a:extLst>
          </p:cNvPr>
          <p:cNvPicPr/>
          <p:nvPr/>
        </p:nvPicPr>
        <p:blipFill>
          <a:blip r:embed="rId18" cstate="print"/>
          <a:stretch>
            <a:fillRect/>
          </a:stretch>
        </p:blipFill>
        <p:spPr>
          <a:xfrm>
            <a:off x="10252964" y="1119902"/>
            <a:ext cx="722376" cy="720851"/>
          </a:xfrm>
          <a:prstGeom prst="rect">
            <a:avLst/>
          </a:prstGeom>
        </p:spPr>
      </p:pic>
      <p:pic>
        <p:nvPicPr>
          <p:cNvPr id="52" name="object 11" descr="A purple icon with a check mark&#10;&#10;AI-generated content may be incorrect.">
            <a:extLst>
              <a:ext uri="{FF2B5EF4-FFF2-40B4-BE49-F238E27FC236}">
                <a16:creationId xmlns:a16="http://schemas.microsoft.com/office/drawing/2014/main" id="{2AAB8D60-8123-2CE8-8B57-758614275B47}"/>
              </a:ext>
            </a:extLst>
          </p:cNvPr>
          <p:cNvPicPr/>
          <p:nvPr/>
        </p:nvPicPr>
        <p:blipFill>
          <a:blip r:embed="rId19" cstate="print"/>
          <a:stretch>
            <a:fillRect/>
          </a:stretch>
        </p:blipFill>
        <p:spPr>
          <a:xfrm>
            <a:off x="8132064" y="1147572"/>
            <a:ext cx="720851" cy="720851"/>
          </a:xfrm>
          <a:prstGeom prst="rect">
            <a:avLst/>
          </a:prstGeom>
        </p:spPr>
      </p:pic>
      <p:sp>
        <p:nvSpPr>
          <p:cNvPr id="54" name="TextBox 53">
            <a:extLst>
              <a:ext uri="{FF2B5EF4-FFF2-40B4-BE49-F238E27FC236}">
                <a16:creationId xmlns:a16="http://schemas.microsoft.com/office/drawing/2014/main" id="{CF803BC8-01D5-1BC9-5914-44A9D8E635F2}"/>
              </a:ext>
            </a:extLst>
          </p:cNvPr>
          <p:cNvSpPr txBox="1"/>
          <p:nvPr/>
        </p:nvSpPr>
        <p:spPr>
          <a:xfrm>
            <a:off x="9745561" y="2545369"/>
            <a:ext cx="2402306" cy="32470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lnSpc>
                <a:spcPts val="1125"/>
              </a:lnSpc>
            </a:pPr>
            <a:r>
              <a:rPr lang="en-US" sz="1000" dirty="0">
                <a:latin typeface="Arial"/>
                <a:cs typeface="Arial"/>
              </a:rPr>
              <a:t>Advanced Clinical Pharmacist/ Specialist Pharmacist/ Leadership Role/ PCN Lead Pharmacist)</a:t>
            </a:r>
          </a:p>
          <a:p>
            <a:pPr algn="l" rtl="0">
              <a:lnSpc>
                <a:spcPts val="1125"/>
              </a:lnSpc>
            </a:pPr>
            <a:endParaRPr lang="en-US" sz="1000" dirty="0">
              <a:latin typeface="Arial"/>
              <a:cs typeface="Arial"/>
            </a:endParaRPr>
          </a:p>
          <a:p>
            <a:pPr marL="171450" indent="-171450" algn="l" rtl="0">
              <a:lnSpc>
                <a:spcPts val="1125"/>
              </a:lnSpc>
              <a:buFont typeface="Arial" panose="020B0604020202020204" pitchFamily="34" charset="0"/>
              <a:buChar char="•"/>
            </a:pPr>
            <a:r>
              <a:rPr lang="en-US" sz="1000" dirty="0">
                <a:latin typeface="Arial"/>
                <a:cs typeface="Segoe UI"/>
              </a:rPr>
              <a:t>Conducts structured medication </a:t>
            </a:r>
            <a:r>
              <a:rPr lang="en-GB" sz="1000" dirty="0">
                <a:latin typeface="Arial"/>
                <a:cs typeface="Segoe UI"/>
              </a:rPr>
              <a:t>reviews (SMRs)​</a:t>
            </a:r>
          </a:p>
          <a:p>
            <a:pPr marL="171450" indent="-171450" algn="l" rtl="0">
              <a:lnSpc>
                <a:spcPts val="1125"/>
              </a:lnSpc>
              <a:buFont typeface="Arial" panose="020B0604020202020204" pitchFamily="34" charset="0"/>
              <a:buChar char="•"/>
            </a:pPr>
            <a:r>
              <a:rPr lang="en-US" sz="1000" dirty="0">
                <a:latin typeface="Arial"/>
                <a:cs typeface="Segoe UI"/>
              </a:rPr>
              <a:t>Independent prescribing / deprescribing​</a:t>
            </a:r>
          </a:p>
          <a:p>
            <a:pPr marL="171450" indent="-171450" algn="l" rtl="0">
              <a:lnSpc>
                <a:spcPts val="1125"/>
              </a:lnSpc>
              <a:buFont typeface="Arial" panose="020B0604020202020204" pitchFamily="34" charset="0"/>
              <a:buChar char="•"/>
            </a:pPr>
            <a:r>
              <a:rPr lang="en-US" sz="1000" dirty="0">
                <a:latin typeface="Arial"/>
                <a:cs typeface="Segoe UI"/>
              </a:rPr>
              <a:t>Provides medication advice to healthcare professionals and patients​</a:t>
            </a:r>
          </a:p>
          <a:p>
            <a:pPr marL="171450" indent="-171450" algn="l" rtl="0">
              <a:lnSpc>
                <a:spcPts val="1125"/>
              </a:lnSpc>
              <a:buFont typeface="Arial" panose="020B0604020202020204" pitchFamily="34" charset="0"/>
              <a:buChar char="•"/>
            </a:pPr>
            <a:r>
              <a:rPr lang="en-US" sz="1000" dirty="0">
                <a:latin typeface="Arial"/>
                <a:cs typeface="Segoe UI"/>
              </a:rPr>
              <a:t>Optimises medication (e.g. antibiotic stewardship)​</a:t>
            </a:r>
          </a:p>
          <a:p>
            <a:pPr marL="171450" indent="-171450" algn="l" rtl="0">
              <a:lnSpc>
                <a:spcPts val="1125"/>
              </a:lnSpc>
              <a:buFont typeface="Arial" panose="020B0604020202020204" pitchFamily="34" charset="0"/>
              <a:buChar char="•"/>
            </a:pPr>
            <a:r>
              <a:rPr lang="en-US" sz="1000" dirty="0">
                <a:latin typeface="Arial"/>
                <a:cs typeface="Segoe UI"/>
              </a:rPr>
              <a:t>Translates medicines national policies into local implementation​</a:t>
            </a:r>
          </a:p>
          <a:p>
            <a:pPr marL="171450" indent="-171450" algn="l" rtl="0">
              <a:lnSpc>
                <a:spcPts val="1125"/>
              </a:lnSpc>
              <a:buFont typeface="Arial" panose="020B0604020202020204" pitchFamily="34" charset="0"/>
              <a:buChar char="•"/>
            </a:pPr>
            <a:r>
              <a:rPr lang="en-US" sz="1000" dirty="0">
                <a:latin typeface="Arial"/>
                <a:cs typeface="Segoe UI"/>
              </a:rPr>
              <a:t>Adopts a whole system approach to medicines management</a:t>
            </a:r>
          </a:p>
          <a:p>
            <a:pPr marL="171450" indent="-171450" algn="l" rtl="0">
              <a:lnSpc>
                <a:spcPts val="1125"/>
              </a:lnSpc>
              <a:buFont typeface="Arial" panose="020B0604020202020204" pitchFamily="34" charset="0"/>
              <a:buChar char="•"/>
            </a:pPr>
            <a:r>
              <a:rPr lang="en-US" sz="1000" spc="-10" dirty="0">
                <a:solidFill>
                  <a:srgbClr val="000000"/>
                </a:solidFill>
                <a:latin typeface="Arial"/>
                <a:ea typeface="Calibri"/>
                <a:cs typeface="Arial"/>
              </a:rPr>
              <a:t>Managing undifferentiated undiagnosed conditions</a:t>
            </a:r>
          </a:p>
          <a:p>
            <a:pPr marL="171450" indent="-171450" algn="l" rtl="0">
              <a:lnSpc>
                <a:spcPts val="1125"/>
              </a:lnSpc>
              <a:buFont typeface="Arial" panose="020B0604020202020204" pitchFamily="34" charset="0"/>
              <a:buChar char="•"/>
            </a:pPr>
            <a:r>
              <a:rPr lang="en-US" sz="1000" spc="-10" dirty="0">
                <a:solidFill>
                  <a:srgbClr val="000000"/>
                </a:solidFill>
                <a:latin typeface="Arial"/>
                <a:ea typeface="Calibri"/>
                <a:cs typeface="Arial"/>
              </a:rPr>
              <a:t>Assessing and triaging patients, including same day triage</a:t>
            </a:r>
            <a:endParaRPr lang="en-GB" sz="1000" dirty="0"/>
          </a:p>
          <a:p>
            <a:pPr algn="l" rtl="0">
              <a:lnSpc>
                <a:spcPts val="1125"/>
              </a:lnSpc>
            </a:pPr>
            <a:endParaRPr lang="en-US" sz="1000" dirty="0">
              <a:latin typeface="Arial"/>
              <a:cs typeface="Segoe UI"/>
            </a:endParaRPr>
          </a:p>
        </p:txBody>
      </p:sp>
      <p:sp>
        <p:nvSpPr>
          <p:cNvPr id="5" name="object 6">
            <a:extLst>
              <a:ext uri="{FF2B5EF4-FFF2-40B4-BE49-F238E27FC236}">
                <a16:creationId xmlns:a16="http://schemas.microsoft.com/office/drawing/2014/main" id="{066C99BD-D442-1DEE-5409-36B4897A2F19}"/>
              </a:ext>
            </a:extLst>
          </p:cNvPr>
          <p:cNvSpPr txBox="1"/>
          <p:nvPr/>
        </p:nvSpPr>
        <p:spPr>
          <a:xfrm>
            <a:off x="9743693" y="1880822"/>
            <a:ext cx="1881136" cy="444352"/>
          </a:xfrm>
          <a:prstGeom prst="rect">
            <a:avLst/>
          </a:prstGeom>
        </p:spPr>
        <p:txBody>
          <a:bodyPr vert="horz" wrap="square" lIns="0" tIns="13335" rIns="0" bIns="0" rtlCol="0" anchor="t">
            <a:spAutoFit/>
          </a:bodyPr>
          <a:lstStyle/>
          <a:p>
            <a:pPr marL="12700" marR="5080" indent="-3810" algn="ctr">
              <a:spcBef>
                <a:spcPts val="105"/>
              </a:spcBef>
            </a:pPr>
            <a:r>
              <a:rPr lang="en-GB" sz="1400">
                <a:solidFill>
                  <a:srgbClr val="202C3A"/>
                </a:solidFill>
                <a:latin typeface="Arial Black"/>
              </a:rPr>
              <a:t>Key roles &amp; responsibilities</a:t>
            </a:r>
            <a:endParaRPr/>
          </a:p>
        </p:txBody>
      </p:sp>
      <p:pic>
        <p:nvPicPr>
          <p:cNvPr id="4" name="Online Media 3" title="Meet our clinical pharmacist, working alongside GPs to meet patients' needs.">
            <a:hlinkClick r:id="" action="ppaction://media"/>
            <a:extLst>
              <a:ext uri="{FF2B5EF4-FFF2-40B4-BE49-F238E27FC236}">
                <a16:creationId xmlns:a16="http://schemas.microsoft.com/office/drawing/2014/main" id="{7593CF64-EDD4-8B2A-2BB8-207AD21E34DD}"/>
              </a:ext>
            </a:extLst>
          </p:cNvPr>
          <p:cNvPicPr>
            <a:picLocks noRot="1" noChangeAspect="1"/>
          </p:cNvPicPr>
          <p:nvPr>
            <a:videoFile r:link="rId1"/>
          </p:nvPr>
        </p:nvPicPr>
        <p:blipFill>
          <a:blip r:embed="rId20"/>
          <a:stretch>
            <a:fillRect/>
          </a:stretch>
        </p:blipFill>
        <p:spPr>
          <a:xfrm>
            <a:off x="52585" y="1117466"/>
            <a:ext cx="2277586" cy="1207708"/>
          </a:xfrm>
          <a:prstGeom prst="rect">
            <a:avLst/>
          </a:prstGeom>
        </p:spPr>
      </p:pic>
      <p:sp>
        <p:nvSpPr>
          <p:cNvPr id="7" name="Rectangle 6">
            <a:hlinkClick r:id="rId8" action="ppaction://hlinksldjump"/>
            <a:extLst>
              <a:ext uri="{FF2B5EF4-FFF2-40B4-BE49-F238E27FC236}">
                <a16:creationId xmlns:a16="http://schemas.microsoft.com/office/drawing/2014/main" id="{85E213A2-A951-FF0F-401F-0439F2BE6554}"/>
              </a:ext>
            </a:extLst>
          </p:cNvPr>
          <p:cNvSpPr/>
          <p:nvPr/>
        </p:nvSpPr>
        <p:spPr>
          <a:xfrm>
            <a:off x="44133" y="3162557"/>
            <a:ext cx="2256310" cy="430751"/>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BF0378"/>
                </a:solidFill>
                <a:latin typeface="Arial" panose="020B0604020202020204" pitchFamily="34" charset="0"/>
                <a:cs typeface="Arial" panose="020B0604020202020204" pitchFamily="34" charset="0"/>
                <a:hlinkClick r:id="rId21" action="ppaction://hlinksldjump">
                  <a:extLst>
                    <a:ext uri="{A12FA001-AC4F-418D-AE19-62706E023703}">
                      <ahyp:hlinkClr xmlns:ahyp="http://schemas.microsoft.com/office/drawing/2018/hyperlinkcolor" val="tx"/>
                    </a:ext>
                  </a:extLst>
                </a:hlinkClick>
              </a:rPr>
              <a:t>Advanced Practitioner</a:t>
            </a:r>
            <a:endParaRPr lang="en-GB" sz="1000" b="1">
              <a:solidFill>
                <a:srgbClr val="BF0378"/>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FCC4FD2-3411-FFA1-E37A-1F1C0213E926}"/>
              </a:ext>
            </a:extLst>
          </p:cNvPr>
          <p:cNvSpPr txBox="1"/>
          <p:nvPr/>
        </p:nvSpPr>
        <p:spPr>
          <a:xfrm>
            <a:off x="281139" y="4123334"/>
            <a:ext cx="2038339" cy="2708434"/>
          </a:xfrm>
          <a:prstGeom prst="rect">
            <a:avLst/>
          </a:prstGeom>
          <a:noFill/>
        </p:spPr>
        <p:txBody>
          <a:bodyPr wrap="square">
            <a:spAutoFit/>
          </a:bodyPr>
          <a:lstStyle/>
          <a:p>
            <a:r>
              <a:rPr lang="en-GB" sz="1000" b="1">
                <a:solidFill>
                  <a:srgbClr val="0069B4"/>
                </a:solidFill>
                <a:latin typeface="Arial" panose="020B0604020202020204" pitchFamily="34" charset="0"/>
                <a:cs typeface="Arial" panose="020B0604020202020204" pitchFamily="34" charset="0"/>
              </a:rPr>
              <a:t>As the demands on the healthcare system evolve, clinical professionals are supported to recognise and embrace opportunities to transition into leadership and management roles, broadening their contribution beyond direct patient care. The </a:t>
            </a:r>
            <a:r>
              <a:rPr lang="en-GB" sz="1000" b="1">
                <a:solidFill>
                  <a:srgbClr val="0069B4"/>
                </a:solidFill>
                <a:latin typeface="Arial" panose="020B0604020202020204" pitchFamily="34" charset="0"/>
                <a:cs typeface="Arial" panose="020B0604020202020204" pitchFamily="34" charset="0"/>
                <a:hlinkClick r:id="rId22" action="ppaction://hlinksldjump"/>
              </a:rPr>
              <a:t>four pillars </a:t>
            </a:r>
            <a:r>
              <a:rPr lang="en-GB" sz="1000" b="1">
                <a:solidFill>
                  <a:srgbClr val="0069B4"/>
                </a:solidFill>
                <a:latin typeface="Arial" panose="020B0604020202020204" pitchFamily="34" charset="0"/>
                <a:cs typeface="Arial" panose="020B0604020202020204" pitchFamily="34" charset="0"/>
              </a:rPr>
              <a:t>of advanced clinical practice- Clinical Practice, Leadership and Management, Education and Learning, and Research, offer a framework for developing a well-rounded, progressive career in primary care.</a:t>
            </a:r>
          </a:p>
        </p:txBody>
      </p:sp>
      <p:sp>
        <p:nvSpPr>
          <p:cNvPr id="6" name="Call-out: Down Arrow 5">
            <a:extLst>
              <a:ext uri="{FF2B5EF4-FFF2-40B4-BE49-F238E27FC236}">
                <a16:creationId xmlns:a16="http://schemas.microsoft.com/office/drawing/2014/main" id="{01EC740F-15A7-2C0D-4622-2EFA175D798B}"/>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
        <p:nvSpPr>
          <p:cNvPr id="11" name="object 20">
            <a:extLst>
              <a:ext uri="{FF2B5EF4-FFF2-40B4-BE49-F238E27FC236}">
                <a16:creationId xmlns:a16="http://schemas.microsoft.com/office/drawing/2014/main" id="{DE548214-A60A-2C5A-9343-8FFA886EA645}"/>
              </a:ext>
            </a:extLst>
          </p:cNvPr>
          <p:cNvSpPr txBox="1"/>
          <p:nvPr/>
        </p:nvSpPr>
        <p:spPr>
          <a:xfrm>
            <a:off x="9241325" y="141016"/>
            <a:ext cx="2823166" cy="559127"/>
          </a:xfrm>
          <a:prstGeom prst="rect">
            <a:avLst/>
          </a:prstGeom>
        </p:spPr>
        <p:txBody>
          <a:bodyPr vert="horz" wrap="square" lIns="0" tIns="12700" rIns="0" bIns="0" rtlCol="0">
            <a:spAutoFit/>
          </a:bodyPr>
          <a:lstStyle/>
          <a:p>
            <a:pPr marR="7620" algn="r">
              <a:lnSpc>
                <a:spcPts val="2150"/>
              </a:lnSpc>
              <a:spcBef>
                <a:spcPts val="100"/>
              </a:spcBef>
            </a:pPr>
            <a:r>
              <a:rPr lang="en-GB" sz="1800" b="1" spc="-10">
                <a:solidFill>
                  <a:srgbClr val="006FC0"/>
                </a:solidFill>
                <a:latin typeface="Arial"/>
                <a:cs typeface="Arial"/>
                <a:hlinkClick r:id="rId23" action="ppaction://hlinksldjump"/>
              </a:rPr>
              <a:t>Pharmacy Professionals </a:t>
            </a:r>
            <a:endParaRPr sz="1800">
              <a:latin typeface="Arial"/>
              <a:cs typeface="Arial"/>
              <a:hlinkClick r:id="rId23" action="ppaction://hlinksldjump"/>
            </a:endParaRPr>
          </a:p>
          <a:p>
            <a:pPr marR="5080" algn="r">
              <a:lnSpc>
                <a:spcPts val="2150"/>
              </a:lnSpc>
            </a:pPr>
            <a:r>
              <a:rPr sz="1800" b="1">
                <a:solidFill>
                  <a:srgbClr val="006FC0"/>
                </a:solidFill>
                <a:latin typeface="Arial"/>
                <a:cs typeface="Arial"/>
                <a:hlinkClick r:id="rId23" action="ppaction://hlinksldjump"/>
              </a:rPr>
              <a:t>Career</a:t>
            </a:r>
            <a:r>
              <a:rPr sz="1800" b="1" spc="-30">
                <a:solidFill>
                  <a:srgbClr val="006FC0"/>
                </a:solidFill>
                <a:latin typeface="Arial"/>
                <a:cs typeface="Arial"/>
                <a:hlinkClick r:id="rId23" action="ppaction://hlinksldjump"/>
              </a:rPr>
              <a:t> </a:t>
            </a:r>
            <a:r>
              <a:rPr sz="1800" b="1" spc="-10">
                <a:solidFill>
                  <a:srgbClr val="006FC0"/>
                </a:solidFill>
                <a:latin typeface="Arial"/>
                <a:cs typeface="Arial"/>
                <a:hlinkClick r:id="rId23" action="ppaction://hlinksldjump"/>
              </a:rPr>
              <a:t>Pathway</a:t>
            </a:r>
            <a:endParaRPr sz="1800">
              <a:latin typeface="Arial"/>
              <a:cs typeface="Arial"/>
            </a:endParaRPr>
          </a:p>
        </p:txBody>
      </p:sp>
      <p:sp>
        <p:nvSpPr>
          <p:cNvPr id="8" name="Rectangle 7">
            <a:extLst>
              <a:ext uri="{FF2B5EF4-FFF2-40B4-BE49-F238E27FC236}">
                <a16:creationId xmlns:a16="http://schemas.microsoft.com/office/drawing/2014/main" id="{6F0E1631-FADC-53C2-D73F-B544CF536170}"/>
              </a:ext>
            </a:extLst>
          </p:cNvPr>
          <p:cNvSpPr/>
          <p:nvPr/>
        </p:nvSpPr>
        <p:spPr>
          <a:xfrm>
            <a:off x="52585" y="3692583"/>
            <a:ext cx="2229242" cy="430751"/>
          </a:xfrm>
          <a:prstGeom prst="rect">
            <a:avLst/>
          </a:prstGeom>
          <a:solidFill>
            <a:srgbClr val="D9D9D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BF0378"/>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Consultant Level</a:t>
            </a:r>
            <a:endParaRPr lang="en-GB" sz="1000" b="1">
              <a:solidFill>
                <a:srgbClr val="BF0378"/>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57316403-6836-C2C2-8526-2296C95C914E}"/>
              </a:ext>
            </a:extLst>
          </p:cNvPr>
          <p:cNvSpPr txBox="1"/>
          <p:nvPr/>
        </p:nvSpPr>
        <p:spPr>
          <a:xfrm>
            <a:off x="4932014" y="5418040"/>
            <a:ext cx="2434127" cy="584775"/>
          </a:xfrm>
          <a:prstGeom prst="rect">
            <a:avLst/>
          </a:prstGeom>
          <a:noFill/>
        </p:spPr>
        <p:txBody>
          <a:bodyPr wrap="square" lIns="91440" tIns="45720" rIns="91440" bIns="45720" anchor="t">
            <a:spAutoFit/>
          </a:bodyPr>
          <a:lstStyle/>
          <a:p>
            <a:pPr algn="l"/>
            <a:endParaRPr lang="en-GB" sz="1100" b="0" i="0" u="none" strike="noStrike" baseline="0">
              <a:solidFill>
                <a:srgbClr val="000000"/>
              </a:solidFill>
              <a:latin typeface="Calibri" panose="020F0502020204030204" pitchFamily="34" charset="0"/>
            </a:endParaRPr>
          </a:p>
          <a:p>
            <a:r>
              <a:rPr lang="en-GB" sz="1000" b="1" i="0" u="none" strike="noStrike" baseline="0">
                <a:solidFill>
                  <a:srgbClr val="4A307A"/>
                </a:solidFill>
                <a:latin typeface="Arial"/>
                <a:cs typeface="Arial"/>
                <a:hlinkClick r:id="rId24"/>
              </a:rPr>
              <a:t>GENERAL PRACTICE </a:t>
            </a:r>
            <a:r>
              <a:rPr lang="en-GB" sz="1000" b="1">
                <a:solidFill>
                  <a:srgbClr val="4A307A"/>
                </a:solidFill>
                <a:latin typeface="Arial"/>
                <a:cs typeface="Arial"/>
                <a:hlinkClick r:id="rId24"/>
              </a:rPr>
              <a:t>PHARMACIST </a:t>
            </a:r>
            <a:r>
              <a:rPr lang="en-GB" sz="1000" b="1" i="0" u="none" strike="noStrike" baseline="0">
                <a:solidFill>
                  <a:srgbClr val="4A307A"/>
                </a:solidFill>
                <a:latin typeface="Arial"/>
                <a:cs typeface="Arial"/>
                <a:hlinkClick r:id="rId24"/>
              </a:rPr>
              <a:t>P</a:t>
            </a:r>
            <a:r>
              <a:rPr lang="en-GB" sz="1000" b="1">
                <a:solidFill>
                  <a:srgbClr val="4A307A"/>
                </a:solidFill>
                <a:latin typeface="Arial"/>
                <a:cs typeface="Arial"/>
                <a:hlinkClick r:id="rId24"/>
              </a:rPr>
              <a:t>A</a:t>
            </a:r>
            <a:r>
              <a:rPr lang="en-GB" sz="1000" b="1" i="0" u="none" strike="noStrike" baseline="0">
                <a:solidFill>
                  <a:srgbClr val="4A307A"/>
                </a:solidFill>
                <a:latin typeface="Arial"/>
                <a:cs typeface="Arial"/>
                <a:hlinkClick r:id="rId24"/>
              </a:rPr>
              <a:t>THWAY </a:t>
            </a:r>
            <a:endParaRPr lang="en-GB" sz="1000">
              <a:latin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4E3CAB6-B2FE-F354-4A6E-3FF66A054057}"/>
            </a:ext>
          </a:extLst>
        </p:cNvPr>
        <p:cNvGrpSpPr/>
        <p:nvPr/>
      </p:nvGrpSpPr>
      <p:grpSpPr>
        <a:xfrm>
          <a:off x="0" y="0"/>
          <a:ext cx="0" cy="0"/>
          <a:chOff x="0" y="0"/>
          <a:chExt cx="0" cy="0"/>
        </a:xfrm>
      </p:grpSpPr>
      <p:sp>
        <p:nvSpPr>
          <p:cNvPr id="8" name="object 8">
            <a:extLst>
              <a:ext uri="{FF2B5EF4-FFF2-40B4-BE49-F238E27FC236}">
                <a16:creationId xmlns:a16="http://schemas.microsoft.com/office/drawing/2014/main" id="{E1F82072-62D8-A4FA-1AC1-6353F2B53CEA}"/>
              </a:ext>
            </a:extLst>
          </p:cNvPr>
          <p:cNvSpPr txBox="1">
            <a:spLocks noGrp="1"/>
          </p:cNvSpPr>
          <p:nvPr>
            <p:ph type="title"/>
          </p:nvPr>
        </p:nvSpPr>
        <p:spPr>
          <a:xfrm>
            <a:off x="2307082" y="367106"/>
            <a:ext cx="7651750" cy="331470"/>
          </a:xfrm>
          <a:prstGeom prst="rect">
            <a:avLst/>
          </a:prstGeom>
          <a:ln>
            <a:noFill/>
          </a:ln>
        </p:spPr>
        <p:txBody>
          <a:bodyPr vert="horz" wrap="square" lIns="0" tIns="13335" rIns="0" bIns="0" rtlCol="0" anchor="t">
            <a:spAutoFit/>
          </a:bodyPr>
          <a:lstStyle/>
          <a:p>
            <a:pPr marL="12700">
              <a:spcBef>
                <a:spcPts val="105"/>
              </a:spcBef>
            </a:pPr>
            <a:r>
              <a:rPr lang="en-GB" sz="2000" b="0" spc="-25">
                <a:solidFill>
                  <a:srgbClr val="0069B4"/>
                </a:solidFill>
                <a:latin typeface="Arial Black"/>
                <a:cs typeface="Arial Black"/>
              </a:rPr>
              <a:t>Nursing Career</a:t>
            </a:r>
            <a:r>
              <a:rPr sz="2000" b="0" spc="-65">
                <a:solidFill>
                  <a:srgbClr val="0069B4"/>
                </a:solidFill>
                <a:latin typeface="Arial Black"/>
                <a:cs typeface="Arial Black"/>
              </a:rPr>
              <a:t> </a:t>
            </a:r>
            <a:r>
              <a:rPr lang="en-GB" sz="2000" b="0" spc="-70">
                <a:solidFill>
                  <a:srgbClr val="0069B4"/>
                </a:solidFill>
                <a:latin typeface="Arial Black"/>
                <a:cs typeface="Arial Black"/>
              </a:rPr>
              <a:t>Pathways</a:t>
            </a:r>
            <a:r>
              <a:rPr sz="2000" b="0" spc="-55">
                <a:solidFill>
                  <a:srgbClr val="0069B4"/>
                </a:solidFill>
                <a:latin typeface="Arial Black"/>
                <a:cs typeface="Arial Black"/>
              </a:rPr>
              <a:t> </a:t>
            </a:r>
            <a:r>
              <a:rPr lang="en-GB" sz="2000" b="0" spc="-10">
                <a:solidFill>
                  <a:srgbClr val="0069B4"/>
                </a:solidFill>
                <a:latin typeface="Arial Black"/>
                <a:cs typeface="Arial Black"/>
              </a:rPr>
              <a:t>Overview</a:t>
            </a:r>
            <a:endParaRPr sz="2000">
              <a:latin typeface="Arial Black"/>
              <a:cs typeface="Arial Black"/>
            </a:endParaRPr>
          </a:p>
        </p:txBody>
      </p:sp>
      <p:sp>
        <p:nvSpPr>
          <p:cNvPr id="13" name="object 13">
            <a:extLst>
              <a:ext uri="{FF2B5EF4-FFF2-40B4-BE49-F238E27FC236}">
                <a16:creationId xmlns:a16="http://schemas.microsoft.com/office/drawing/2014/main" id="{42ED606E-D37F-F601-A910-E52C75FD86A9}"/>
              </a:ext>
            </a:extLst>
          </p:cNvPr>
          <p:cNvSpPr txBox="1"/>
          <p:nvPr/>
        </p:nvSpPr>
        <p:spPr>
          <a:xfrm>
            <a:off x="2749423" y="2419349"/>
            <a:ext cx="1583055" cy="513080"/>
          </a:xfrm>
          <a:prstGeom prst="rect">
            <a:avLst/>
          </a:prstGeom>
        </p:spPr>
        <p:txBody>
          <a:bodyPr vert="horz" wrap="square" lIns="0" tIns="12065" rIns="0" bIns="0" rtlCol="0" anchor="t">
            <a:spAutoFit/>
          </a:bodyPr>
          <a:lstStyle/>
          <a:p>
            <a:pPr algn="ctr">
              <a:lnSpc>
                <a:spcPct val="100000"/>
              </a:lnSpc>
              <a:spcBef>
                <a:spcPts val="95"/>
              </a:spcBef>
            </a:pPr>
            <a:r>
              <a:rPr lang="en-GB" sz="1600">
                <a:solidFill>
                  <a:schemeClr val="bg1"/>
                </a:solidFill>
                <a:latin typeface="Arial"/>
                <a:cs typeface="Arial"/>
                <a:hlinkClick r:id="rId2" action="ppaction://hlinksldjump">
                  <a:extLst>
                    <a:ext uri="{A12FA001-AC4F-418D-AE19-62706E023703}">
                      <ahyp:hlinkClr xmlns:ahyp="http://schemas.microsoft.com/office/drawing/2018/hyperlinkcolor" val="tx"/>
                    </a:ext>
                  </a:extLst>
                </a:hlinkClick>
              </a:rPr>
              <a:t>Care</a:t>
            </a:r>
            <a:r>
              <a:rPr lang="en-GB" sz="1600" spc="-80">
                <a:solidFill>
                  <a:schemeClr val="bg1"/>
                </a:solidFill>
                <a:latin typeface="Arial"/>
                <a:cs typeface="Arial"/>
                <a:hlinkClick r:id="rId2" action="ppaction://hlinksldjump">
                  <a:extLst>
                    <a:ext uri="{A12FA001-AC4F-418D-AE19-62706E023703}">
                      <ahyp:hlinkClr xmlns:ahyp="http://schemas.microsoft.com/office/drawing/2018/hyperlinkcolor" val="tx"/>
                    </a:ext>
                  </a:extLst>
                </a:hlinkClick>
              </a:rPr>
              <a:t> </a:t>
            </a:r>
            <a:r>
              <a:rPr lang="en-GB" sz="1600">
                <a:solidFill>
                  <a:schemeClr val="bg1"/>
                </a:solidFill>
                <a:latin typeface="Arial"/>
                <a:cs typeface="Arial"/>
                <a:hlinkClick r:id="rId2" action="ppaction://hlinksldjump">
                  <a:extLst>
                    <a:ext uri="{A12FA001-AC4F-418D-AE19-62706E023703}">
                      <ahyp:hlinkClr xmlns:ahyp="http://schemas.microsoft.com/office/drawing/2018/hyperlinkcolor" val="tx"/>
                    </a:ext>
                  </a:extLst>
                </a:hlinkClick>
              </a:rPr>
              <a:t>Navigator</a:t>
            </a:r>
            <a:r>
              <a:rPr lang="en-GB" sz="1600" spc="-25">
                <a:solidFill>
                  <a:schemeClr val="bg1"/>
                </a:solidFill>
                <a:latin typeface="Arial"/>
                <a:cs typeface="Arial"/>
                <a:hlinkClick r:id="rId2" action="ppaction://hlinksldjump">
                  <a:extLst>
                    <a:ext uri="{A12FA001-AC4F-418D-AE19-62706E023703}">
                      <ahyp:hlinkClr xmlns:ahyp="http://schemas.microsoft.com/office/drawing/2018/hyperlinkcolor" val="tx"/>
                    </a:ext>
                  </a:extLst>
                </a:hlinkClick>
              </a:rPr>
              <a:t> </a:t>
            </a:r>
            <a:r>
              <a:rPr lang="en-GB" sz="1600" spc="-50">
                <a:solidFill>
                  <a:schemeClr val="bg1"/>
                </a:solidFill>
                <a:latin typeface="Arial"/>
                <a:cs typeface="Arial"/>
                <a:hlinkClick r:id="rId2" action="ppaction://hlinksldjump">
                  <a:extLst>
                    <a:ext uri="{A12FA001-AC4F-418D-AE19-62706E023703}">
                      <ahyp:hlinkClr xmlns:ahyp="http://schemas.microsoft.com/office/drawing/2018/hyperlinkcolor" val="tx"/>
                    </a:ext>
                  </a:extLst>
                </a:hlinkClick>
              </a:rPr>
              <a:t>/</a:t>
            </a:r>
            <a:endParaRPr lang="en-US" sz="1600">
              <a:solidFill>
                <a:schemeClr val="bg1"/>
              </a:solidFill>
              <a:latin typeface="Arial"/>
              <a:cs typeface="Arial"/>
            </a:endParaRPr>
          </a:p>
          <a:p>
            <a:pPr marL="635" algn="ctr">
              <a:lnSpc>
                <a:spcPct val="100000"/>
              </a:lnSpc>
            </a:pPr>
            <a:r>
              <a:rPr lang="en-GB" sz="1600" spc="-10">
                <a:solidFill>
                  <a:schemeClr val="bg1"/>
                </a:solidFill>
                <a:latin typeface="Arial"/>
                <a:cs typeface="Arial"/>
                <a:hlinkClick r:id="rId2" action="ppaction://hlinksldjump">
                  <a:extLst>
                    <a:ext uri="{A12FA001-AC4F-418D-AE19-62706E023703}">
                      <ahyp:hlinkClr xmlns:ahyp="http://schemas.microsoft.com/office/drawing/2018/hyperlinkcolor" val="tx"/>
                    </a:ext>
                  </a:extLst>
                </a:hlinkClick>
              </a:rPr>
              <a:t>Coordinator</a:t>
            </a:r>
            <a:endParaRPr sz="1600">
              <a:solidFill>
                <a:schemeClr val="bg1"/>
              </a:solidFill>
              <a:latin typeface="Arial"/>
              <a:cs typeface="Arial"/>
            </a:endParaRPr>
          </a:p>
        </p:txBody>
      </p:sp>
      <p:sp>
        <p:nvSpPr>
          <p:cNvPr id="14" name="object 14">
            <a:extLst>
              <a:ext uri="{FF2B5EF4-FFF2-40B4-BE49-F238E27FC236}">
                <a16:creationId xmlns:a16="http://schemas.microsoft.com/office/drawing/2014/main" id="{D31CBD0F-4E84-72CF-1F50-8E769B7FB032}"/>
              </a:ext>
            </a:extLst>
          </p:cNvPr>
          <p:cNvSpPr/>
          <p:nvPr/>
        </p:nvSpPr>
        <p:spPr>
          <a:xfrm>
            <a:off x="2829689" y="1054332"/>
            <a:ext cx="1908175" cy="684530"/>
          </a:xfrm>
          <a:custGeom>
            <a:avLst/>
            <a:gdLst/>
            <a:ahLst/>
            <a:cxnLst/>
            <a:rect l="l" t="t" r="r" b="b"/>
            <a:pathLst>
              <a:path w="1908175" h="684530">
                <a:moveTo>
                  <a:pt x="1908048" y="0"/>
                </a:moveTo>
                <a:lnTo>
                  <a:pt x="0" y="0"/>
                </a:lnTo>
                <a:lnTo>
                  <a:pt x="0" y="684276"/>
                </a:lnTo>
                <a:lnTo>
                  <a:pt x="1908048" y="684276"/>
                </a:lnTo>
                <a:lnTo>
                  <a:pt x="1908048" y="0"/>
                </a:lnTo>
                <a:close/>
              </a:path>
            </a:pathLst>
          </a:custGeom>
          <a:solidFill>
            <a:srgbClr val="BE0378"/>
          </a:solidFill>
        </p:spPr>
        <p:txBody>
          <a:bodyPr wrap="square" lIns="0" tIns="0" rIns="0" bIns="0" rtlCol="0"/>
          <a:lstStyle/>
          <a:p>
            <a:endParaRPr/>
          </a:p>
        </p:txBody>
      </p:sp>
      <p:sp>
        <p:nvSpPr>
          <p:cNvPr id="15" name="object 15">
            <a:extLst>
              <a:ext uri="{FF2B5EF4-FFF2-40B4-BE49-F238E27FC236}">
                <a16:creationId xmlns:a16="http://schemas.microsoft.com/office/drawing/2014/main" id="{EC47E632-3865-5519-9573-799CD2E0E027}"/>
              </a:ext>
            </a:extLst>
          </p:cNvPr>
          <p:cNvSpPr txBox="1"/>
          <p:nvPr/>
        </p:nvSpPr>
        <p:spPr>
          <a:xfrm>
            <a:off x="3274463" y="1182794"/>
            <a:ext cx="1331931" cy="443070"/>
          </a:xfrm>
          <a:prstGeom prst="rect">
            <a:avLst/>
          </a:prstGeom>
        </p:spPr>
        <p:txBody>
          <a:bodyPr vert="horz" wrap="square" lIns="0" tIns="12065" rIns="0" bIns="0" rtlCol="0" anchor="t">
            <a:spAutoFit/>
          </a:bodyPr>
          <a:lstStyle/>
          <a:p>
            <a:pPr marL="12700">
              <a:lnSpc>
                <a:spcPct val="100000"/>
              </a:lnSpc>
              <a:spcBef>
                <a:spcPts val="95"/>
              </a:spcBef>
            </a:pPr>
            <a:r>
              <a:rPr lang="en-GB" sz="1400" b="1" spc="-10">
                <a:solidFill>
                  <a:schemeClr val="bg1"/>
                </a:solidFill>
                <a:latin typeface="Arial"/>
                <a:cs typeface="Arial"/>
                <a:hlinkClick r:id="rId3">
                  <a:extLst>
                    <a:ext uri="{A12FA001-AC4F-418D-AE19-62706E023703}">
                      <ahyp:hlinkClr xmlns:ahyp="http://schemas.microsoft.com/office/drawing/2018/hyperlinkcolor" val="tx"/>
                    </a:ext>
                  </a:extLst>
                </a:hlinkClick>
              </a:rPr>
              <a:t>Healthcare</a:t>
            </a:r>
            <a:endParaRPr lang="en-US" sz="1400" b="1">
              <a:solidFill>
                <a:schemeClr val="bg1"/>
              </a:solidFill>
              <a:latin typeface="Arial"/>
              <a:cs typeface="Arial"/>
            </a:endParaRPr>
          </a:p>
          <a:p>
            <a:pPr marL="78105">
              <a:lnSpc>
                <a:spcPct val="100000"/>
              </a:lnSpc>
            </a:pPr>
            <a:r>
              <a:rPr lang="en-GB" sz="1400" b="1" spc="-1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Assistant</a:t>
            </a:r>
            <a:endParaRPr sz="1400" b="1">
              <a:solidFill>
                <a:schemeClr val="bg1"/>
              </a:solidFill>
              <a:latin typeface="Arial"/>
              <a:cs typeface="Arial"/>
            </a:endParaRPr>
          </a:p>
        </p:txBody>
      </p:sp>
      <p:sp>
        <p:nvSpPr>
          <p:cNvPr id="41" name="object 41">
            <a:extLst>
              <a:ext uri="{FF2B5EF4-FFF2-40B4-BE49-F238E27FC236}">
                <a16:creationId xmlns:a16="http://schemas.microsoft.com/office/drawing/2014/main" id="{C542BE5E-D099-BD2B-73C2-3BC9CC1EAF17}"/>
              </a:ext>
            </a:extLst>
          </p:cNvPr>
          <p:cNvSpPr txBox="1"/>
          <p:nvPr/>
        </p:nvSpPr>
        <p:spPr>
          <a:xfrm>
            <a:off x="10171175" y="5551932"/>
            <a:ext cx="1188619" cy="626454"/>
          </a:xfrm>
          <a:prstGeom prst="rect">
            <a:avLst/>
          </a:prstGeom>
          <a:solidFill>
            <a:schemeClr val="tx2">
              <a:lumMod val="20000"/>
              <a:lumOff val="80000"/>
            </a:schemeClr>
          </a:solidFill>
        </p:spPr>
        <p:txBody>
          <a:bodyPr vert="horz" wrap="square" lIns="0" tIns="10795" rIns="0" bIns="0" rtlCol="0" anchor="t">
            <a:spAutoFit/>
          </a:bodyPr>
          <a:lstStyle/>
          <a:p>
            <a:pPr marL="168910" marR="159385" algn="ctr">
              <a:lnSpc>
                <a:spcPct val="100000"/>
              </a:lnSpc>
              <a:spcBef>
                <a:spcPts val="85"/>
              </a:spcBef>
            </a:pPr>
            <a:r>
              <a:rPr sz="1000" b="1" i="1" u="sng" spc="-10">
                <a:solidFill>
                  <a:schemeClr val="bg1">
                    <a:lumMod val="95000"/>
                  </a:schemeClr>
                </a:solidFill>
                <a:uFill>
                  <a:solidFill>
                    <a:srgbClr val="FFFFFF"/>
                  </a:solidFill>
                </a:uFill>
                <a:latin typeface="Arial"/>
                <a:cs typeface="Arial"/>
                <a:hlinkClick r:id="rId5"/>
              </a:rPr>
              <a:t>Appendix:</a:t>
            </a:r>
            <a:r>
              <a:rPr sz="1000" b="1" i="1" spc="-10">
                <a:solidFill>
                  <a:srgbClr val="FFFFFF"/>
                </a:solidFill>
                <a:latin typeface="Arial"/>
                <a:cs typeface="Arial"/>
                <a:hlinkClick r:id="rId5"/>
              </a:rPr>
              <a:t> </a:t>
            </a:r>
            <a:r>
              <a:rPr sz="1000" b="1" i="1" u="sng" spc="-10">
                <a:solidFill>
                  <a:schemeClr val="bg1">
                    <a:lumMod val="95000"/>
                  </a:schemeClr>
                </a:solidFill>
                <a:uFill>
                  <a:solidFill>
                    <a:srgbClr val="FFFFFF"/>
                  </a:solidFill>
                </a:uFill>
                <a:latin typeface="Arial"/>
                <a:cs typeface="Arial"/>
                <a:hlinkClick r:id="rId5"/>
              </a:rPr>
              <a:t>Nursing</a:t>
            </a:r>
            <a:r>
              <a:rPr sz="1000" b="1" i="1" spc="-10">
                <a:solidFill>
                  <a:schemeClr val="bg1">
                    <a:lumMod val="95000"/>
                  </a:schemeClr>
                </a:solidFill>
                <a:latin typeface="Arial"/>
                <a:cs typeface="Arial"/>
                <a:hlinkClick r:id="rId5"/>
              </a:rPr>
              <a:t> </a:t>
            </a:r>
            <a:r>
              <a:rPr sz="1000" b="1" i="1" u="sng">
                <a:solidFill>
                  <a:schemeClr val="bg1">
                    <a:lumMod val="95000"/>
                  </a:schemeClr>
                </a:solidFill>
                <a:uFill>
                  <a:solidFill>
                    <a:srgbClr val="FFFFFF"/>
                  </a:solidFill>
                </a:uFill>
                <a:latin typeface="Arial"/>
                <a:cs typeface="Arial"/>
                <a:hlinkClick r:id="rId5"/>
              </a:rPr>
              <a:t>Levels</a:t>
            </a:r>
            <a:r>
              <a:rPr sz="1000" b="1" i="1" u="sng" spc="-40">
                <a:solidFill>
                  <a:schemeClr val="bg1">
                    <a:lumMod val="95000"/>
                  </a:schemeClr>
                </a:solidFill>
                <a:uFill>
                  <a:solidFill>
                    <a:srgbClr val="FFFFFF"/>
                  </a:solidFill>
                </a:uFill>
                <a:latin typeface="Arial"/>
                <a:cs typeface="Arial"/>
                <a:hlinkClick r:id="rId5"/>
              </a:rPr>
              <a:t> </a:t>
            </a:r>
            <a:r>
              <a:rPr sz="1000" b="1" i="1" u="sng" spc="-25">
                <a:solidFill>
                  <a:schemeClr val="bg1">
                    <a:lumMod val="95000"/>
                  </a:schemeClr>
                </a:solidFill>
                <a:uFill>
                  <a:solidFill>
                    <a:srgbClr val="FFFFFF"/>
                  </a:solidFill>
                </a:uFill>
                <a:latin typeface="Arial"/>
                <a:cs typeface="Arial"/>
                <a:hlinkClick r:id="rId5"/>
              </a:rPr>
              <a:t>of</a:t>
            </a:r>
            <a:r>
              <a:rPr sz="1000" b="1" i="1" spc="-25">
                <a:solidFill>
                  <a:schemeClr val="bg1">
                    <a:lumMod val="95000"/>
                  </a:schemeClr>
                </a:solidFill>
                <a:latin typeface="Arial"/>
                <a:cs typeface="Arial"/>
                <a:hlinkClick r:id="rId5"/>
              </a:rPr>
              <a:t> </a:t>
            </a:r>
            <a:r>
              <a:rPr sz="1000" b="1" i="1" u="sng" spc="-10">
                <a:solidFill>
                  <a:schemeClr val="bg1">
                    <a:lumMod val="95000"/>
                  </a:schemeClr>
                </a:solidFill>
                <a:uFill>
                  <a:solidFill>
                    <a:srgbClr val="FFFFFF"/>
                  </a:solidFill>
                </a:uFill>
                <a:latin typeface="Arial"/>
                <a:cs typeface="Arial"/>
                <a:hlinkClick r:id="rId5"/>
              </a:rPr>
              <a:t>Practic</a:t>
            </a:r>
            <a:r>
              <a:rPr sz="1000" b="1" i="1" u="sng" spc="-10">
                <a:solidFill>
                  <a:srgbClr val="FFFFFF"/>
                </a:solidFill>
                <a:uFill>
                  <a:solidFill>
                    <a:srgbClr val="FFFFFF"/>
                  </a:solidFill>
                </a:uFill>
                <a:latin typeface="Arial"/>
                <a:cs typeface="Arial"/>
                <a:hlinkClick r:id="rId5"/>
              </a:rPr>
              <a:t>e</a:t>
            </a:r>
            <a:endParaRPr sz="1000">
              <a:latin typeface="Arial"/>
              <a:cs typeface="Arial"/>
            </a:endParaRPr>
          </a:p>
        </p:txBody>
      </p:sp>
      <p:sp>
        <p:nvSpPr>
          <p:cNvPr id="54" name="object 54">
            <a:extLst>
              <a:ext uri="{FF2B5EF4-FFF2-40B4-BE49-F238E27FC236}">
                <a16:creationId xmlns:a16="http://schemas.microsoft.com/office/drawing/2014/main" id="{EDCBB3E1-170C-7EE9-DF90-EA1D957B7E29}"/>
              </a:ext>
            </a:extLst>
          </p:cNvPr>
          <p:cNvSpPr txBox="1"/>
          <p:nvPr/>
        </p:nvSpPr>
        <p:spPr>
          <a:xfrm>
            <a:off x="10173461" y="6674611"/>
            <a:ext cx="1891030" cy="147955"/>
          </a:xfrm>
          <a:prstGeom prst="rect">
            <a:avLst/>
          </a:prstGeom>
        </p:spPr>
        <p:txBody>
          <a:bodyPr vert="horz" wrap="square" lIns="0" tIns="12700" rIns="0" bIns="0" rtlCol="0">
            <a:spAutoFit/>
          </a:bodyPr>
          <a:lstStyle/>
          <a:p>
            <a:pPr marL="12700">
              <a:lnSpc>
                <a:spcPct val="100000"/>
              </a:lnSpc>
              <a:spcBef>
                <a:spcPts val="100"/>
              </a:spcBef>
            </a:pPr>
            <a:r>
              <a:rPr sz="800" i="1">
                <a:solidFill>
                  <a:srgbClr val="7E7E7E"/>
                </a:solidFill>
                <a:latin typeface="Arial"/>
                <a:cs typeface="Arial"/>
              </a:rPr>
              <a:t>Not</a:t>
            </a:r>
            <a:r>
              <a:rPr sz="800" i="1" spc="-20">
                <a:solidFill>
                  <a:srgbClr val="7E7E7E"/>
                </a:solidFill>
                <a:latin typeface="Arial"/>
                <a:cs typeface="Arial"/>
              </a:rPr>
              <a:t> </a:t>
            </a:r>
            <a:r>
              <a:rPr sz="800" i="1">
                <a:solidFill>
                  <a:srgbClr val="7E7E7E"/>
                </a:solidFill>
                <a:latin typeface="Arial"/>
                <a:cs typeface="Arial"/>
              </a:rPr>
              <a:t>to</a:t>
            </a:r>
            <a:r>
              <a:rPr sz="800" i="1" spc="-25">
                <a:solidFill>
                  <a:srgbClr val="7E7E7E"/>
                </a:solidFill>
                <a:latin typeface="Arial"/>
                <a:cs typeface="Arial"/>
              </a:rPr>
              <a:t> </a:t>
            </a:r>
            <a:r>
              <a:rPr sz="800" i="1">
                <a:solidFill>
                  <a:srgbClr val="7E7E7E"/>
                </a:solidFill>
                <a:latin typeface="Arial"/>
                <a:cs typeface="Arial"/>
              </a:rPr>
              <a:t>be</a:t>
            </a:r>
            <a:r>
              <a:rPr sz="800" i="1" spc="-15">
                <a:solidFill>
                  <a:srgbClr val="7E7E7E"/>
                </a:solidFill>
                <a:latin typeface="Arial"/>
                <a:cs typeface="Arial"/>
              </a:rPr>
              <a:t> </a:t>
            </a:r>
            <a:r>
              <a:rPr sz="800" i="1">
                <a:solidFill>
                  <a:srgbClr val="7E7E7E"/>
                </a:solidFill>
                <a:latin typeface="Arial"/>
                <a:cs typeface="Arial"/>
              </a:rPr>
              <a:t>replicated</a:t>
            </a:r>
            <a:r>
              <a:rPr sz="800" i="1" spc="-25">
                <a:solidFill>
                  <a:srgbClr val="7E7E7E"/>
                </a:solidFill>
                <a:latin typeface="Arial"/>
                <a:cs typeface="Arial"/>
              </a:rPr>
              <a:t> </a:t>
            </a:r>
            <a:r>
              <a:rPr sz="800" i="1">
                <a:solidFill>
                  <a:srgbClr val="7E7E7E"/>
                </a:solidFill>
                <a:latin typeface="Arial"/>
                <a:cs typeface="Arial"/>
              </a:rPr>
              <a:t>without</a:t>
            </a:r>
            <a:r>
              <a:rPr sz="800" i="1" spc="-25">
                <a:solidFill>
                  <a:srgbClr val="7E7E7E"/>
                </a:solidFill>
                <a:latin typeface="Arial"/>
                <a:cs typeface="Arial"/>
              </a:rPr>
              <a:t> </a:t>
            </a:r>
            <a:r>
              <a:rPr sz="800" i="1">
                <a:solidFill>
                  <a:srgbClr val="7E7E7E"/>
                </a:solidFill>
                <a:latin typeface="Arial"/>
                <a:cs typeface="Arial"/>
              </a:rPr>
              <a:t>consent</a:t>
            </a:r>
            <a:r>
              <a:rPr sz="800" i="1" spc="-5">
                <a:solidFill>
                  <a:srgbClr val="7E7E7E"/>
                </a:solidFill>
                <a:latin typeface="Arial"/>
                <a:cs typeface="Arial"/>
              </a:rPr>
              <a:t> </a:t>
            </a:r>
            <a:r>
              <a:rPr sz="800" spc="-20">
                <a:solidFill>
                  <a:srgbClr val="7E7E7E"/>
                </a:solidFill>
                <a:latin typeface="Arial"/>
                <a:cs typeface="Arial"/>
              </a:rPr>
              <a:t>V2.2</a:t>
            </a:r>
            <a:endParaRPr sz="800">
              <a:latin typeface="Arial"/>
              <a:cs typeface="Arial"/>
            </a:endParaRPr>
          </a:p>
        </p:txBody>
      </p:sp>
      <p:pic>
        <p:nvPicPr>
          <p:cNvPr id="5" name="Picture 4" descr="A logo with colorful people&#10;&#10;Description automatically generated">
            <a:extLst>
              <a:ext uri="{FF2B5EF4-FFF2-40B4-BE49-F238E27FC236}">
                <a16:creationId xmlns:a16="http://schemas.microsoft.com/office/drawing/2014/main" id="{BF1D7FB2-D499-273B-2CAC-570F09C12C89}"/>
              </a:ext>
            </a:extLst>
          </p:cNvPr>
          <p:cNvPicPr>
            <a:picLocks noChangeAspect="1"/>
          </p:cNvPicPr>
          <p:nvPr/>
        </p:nvPicPr>
        <p:blipFill>
          <a:blip r:embed="rId6"/>
          <a:stretch>
            <a:fillRect/>
          </a:stretch>
        </p:blipFill>
        <p:spPr>
          <a:xfrm>
            <a:off x="235" y="-3246"/>
            <a:ext cx="2150718" cy="1102969"/>
          </a:xfrm>
          <a:prstGeom prst="rect">
            <a:avLst/>
          </a:prstGeom>
          <a:ln>
            <a:noFill/>
          </a:ln>
        </p:spPr>
      </p:pic>
      <p:sp>
        <p:nvSpPr>
          <p:cNvPr id="3" name="Rectangle 2">
            <a:extLst>
              <a:ext uri="{FF2B5EF4-FFF2-40B4-BE49-F238E27FC236}">
                <a16:creationId xmlns:a16="http://schemas.microsoft.com/office/drawing/2014/main" id="{5F0D2EF7-D244-4D34-5239-F3D375F3949F}"/>
              </a:ext>
            </a:extLst>
          </p:cNvPr>
          <p:cNvSpPr/>
          <p:nvPr/>
        </p:nvSpPr>
        <p:spPr>
          <a:xfrm>
            <a:off x="2829688" y="2818777"/>
            <a:ext cx="1908175" cy="731100"/>
          </a:xfrm>
          <a:prstGeom prst="rect">
            <a:avLst/>
          </a:prstGeom>
          <a:solidFill>
            <a:srgbClr val="BF0378"/>
          </a:solidFill>
          <a:ln>
            <a:noFill/>
          </a:ln>
        </p:spPr>
        <p:style>
          <a:lnRef idx="2">
            <a:schemeClr val="accent2">
              <a:shade val="15000"/>
            </a:schemeClr>
          </a:lnRef>
          <a:fillRef idx="1">
            <a:schemeClr val="accent2"/>
          </a:fillRef>
          <a:effectRef idx="0">
            <a:schemeClr val="accent2"/>
          </a:effectRef>
          <a:fontRef idx="minor">
            <a:schemeClr val="lt1"/>
          </a:fontRef>
        </p:style>
        <p:txBody>
          <a:bodyPr lIns="91440" tIns="45720" rIns="91440" bIns="45720" rtlCol="0" anchor="ctr"/>
          <a:lstStyle/>
          <a:p>
            <a:pPr marL="113030" marR="0" lvl="0" indent="0" algn="ctr" defTabSz="914400" eaLnBrk="1" fontAlgn="auto" latinLnBrk="0" hangingPunct="1">
              <a:lnSpc>
                <a:spcPct val="100000"/>
              </a:lnSpc>
              <a:spcBef>
                <a:spcPts val="1695"/>
              </a:spcBef>
              <a:spcAft>
                <a:spcPts val="0"/>
              </a:spcAft>
              <a:buClrTx/>
              <a:buSzTx/>
              <a:buFontTx/>
              <a:buNone/>
              <a:tabLst/>
              <a:defRPr/>
            </a:pPr>
            <a:r>
              <a:rPr kumimoji="0" lang="en-GB" b="0" i="0" u="none" strike="noStrike" kern="0" cap="none" spc="-70" normalizeH="0" baseline="0" noProof="0">
                <a:ln>
                  <a:noFill/>
                </a:ln>
                <a:solidFill>
                  <a:prstClr val="white"/>
                </a:solidFill>
                <a:effectLst/>
                <a:uLnTx/>
                <a:uFillTx/>
                <a:latin typeface="Arial"/>
                <a:cs typeface="Arial"/>
                <a:hlinkClick r:id="" action="ppaction://noaction">
                  <a:extLst>
                    <a:ext uri="{A12FA001-AC4F-418D-AE19-62706E023703}">
                      <ahyp:hlinkClr xmlns:ahyp="http://schemas.microsoft.com/office/drawing/2018/hyperlinkcolor" val="tx"/>
                    </a:ext>
                  </a:extLst>
                </a:hlinkClick>
              </a:rPr>
              <a:t> </a:t>
            </a:r>
            <a:r>
              <a:rPr kumimoji="0" lang="en-GB" sz="1400" b="1" i="0" u="none" strike="noStrike" kern="0" cap="none" spc="-10" normalizeH="0" baseline="0" noProof="0">
                <a:ln>
                  <a:noFill/>
                </a:ln>
                <a:solidFill>
                  <a:prstClr val="white"/>
                </a:solidFill>
                <a:effectLst/>
                <a:uLnTx/>
                <a:uFillTx/>
                <a:latin typeface="Arial"/>
                <a:cs typeface="Arial"/>
                <a:hlinkClick r:id="rId7" action="ppaction://hlinksldjump">
                  <a:extLst>
                    <a:ext uri="{A12FA001-AC4F-418D-AE19-62706E023703}">
                      <ahyp:hlinkClr xmlns:ahyp="http://schemas.microsoft.com/office/drawing/2018/hyperlinkcolor" val="tx"/>
                    </a:ext>
                  </a:extLst>
                </a:hlinkClick>
              </a:rPr>
              <a:t>Nursing Associate</a:t>
            </a:r>
            <a:endParaRPr kumimoji="0" lang="en-GB" sz="1400" b="1" i="0" u="none" strike="noStrike" kern="0" cap="none" spc="-10" normalizeH="0" baseline="0" noProof="0">
              <a:ln>
                <a:noFill/>
              </a:ln>
              <a:solidFill>
                <a:prstClr val="white"/>
              </a:solidFill>
              <a:effectLst/>
              <a:uLnTx/>
              <a:uFillTx/>
              <a:latin typeface="Arial"/>
              <a:cs typeface="Arial"/>
              <a:hlinkClick r:id="" action="ppaction://noaction">
                <a:extLst>
                  <a:ext uri="{A12FA001-AC4F-418D-AE19-62706E023703}">
                    <ahyp:hlinkClr xmlns:ahyp="http://schemas.microsoft.com/office/drawing/2018/hyperlinkcolor" val="tx"/>
                  </a:ext>
                </a:extLst>
              </a:hlinkClick>
            </a:endParaRPr>
          </a:p>
        </p:txBody>
      </p:sp>
      <p:sp>
        <p:nvSpPr>
          <p:cNvPr id="6" name="Rectangle 5">
            <a:extLst>
              <a:ext uri="{FF2B5EF4-FFF2-40B4-BE49-F238E27FC236}">
                <a16:creationId xmlns:a16="http://schemas.microsoft.com/office/drawing/2014/main" id="{3683EB1E-0FC4-C17F-D3E5-34A3C842EB69}"/>
              </a:ext>
            </a:extLst>
          </p:cNvPr>
          <p:cNvSpPr/>
          <p:nvPr/>
        </p:nvSpPr>
        <p:spPr>
          <a:xfrm>
            <a:off x="2830944" y="3707314"/>
            <a:ext cx="1906920" cy="731100"/>
          </a:xfrm>
          <a:prstGeom prst="rect">
            <a:avLst/>
          </a:prstGeom>
          <a:solidFill>
            <a:srgbClr val="BF03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35" marR="0" lvl="0" indent="0" algn="ctr" defTabSz="914400" eaLnBrk="1" fontAlgn="auto" latinLnBrk="0" hangingPunct="1">
              <a:lnSpc>
                <a:spcPct val="100000"/>
              </a:lnSpc>
              <a:spcBef>
                <a:spcPts val="735"/>
              </a:spcBef>
              <a:spcAft>
                <a:spcPts val="0"/>
              </a:spcAft>
              <a:buClrTx/>
              <a:buSzTx/>
              <a:buFontTx/>
              <a:buNone/>
              <a:tabLst/>
              <a:defRPr/>
            </a:pPr>
            <a:r>
              <a:rPr kumimoji="0" lang="en-GB" sz="1400" b="1" i="0" u="none" strike="noStrike" kern="0" cap="none" spc="-10" normalizeH="0" baseline="0" noProof="0">
                <a:ln>
                  <a:noFill/>
                </a:ln>
                <a:solidFill>
                  <a:prstClr val="white">
                    <a:lumMod val="95000"/>
                  </a:prstClr>
                </a:solidFill>
                <a:effectLst/>
                <a:uLnTx/>
                <a:uFillTx/>
                <a:latin typeface="Arial"/>
                <a:cs typeface="Arial"/>
                <a:hlinkClick r:id="rId8" action="ppaction://hlinksldjump">
                  <a:extLst>
                    <a:ext uri="{A12FA001-AC4F-418D-AE19-62706E023703}">
                      <ahyp:hlinkClr xmlns:ahyp="http://schemas.microsoft.com/office/drawing/2018/hyperlinkcolor" val="tx"/>
                    </a:ext>
                  </a:extLst>
                </a:hlinkClick>
              </a:rPr>
              <a:t>General</a:t>
            </a:r>
            <a:endParaRPr kumimoji="0" lang="en-US" sz="1400" b="1" i="0" u="none" strike="noStrike" kern="0" cap="none" spc="0" normalizeH="0" baseline="0" noProof="0">
              <a:ln>
                <a:noFill/>
              </a:ln>
              <a:solidFill>
                <a:prstClr val="white">
                  <a:lumMod val="95000"/>
                </a:prstClr>
              </a:solidFill>
              <a:effectLst/>
              <a:uLnTx/>
              <a:uFillTx/>
              <a:latin typeface="Arial"/>
              <a:cs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white">
                    <a:lumMod val="95000"/>
                  </a:prstClr>
                </a:solidFill>
                <a:effectLst/>
                <a:uLnTx/>
                <a:uFillTx/>
                <a:latin typeface="Arial"/>
                <a:cs typeface="Arial"/>
                <a:hlinkClick r:id="rId8" action="ppaction://hlinksldjump">
                  <a:extLst>
                    <a:ext uri="{A12FA001-AC4F-418D-AE19-62706E023703}">
                      <ahyp:hlinkClr xmlns:ahyp="http://schemas.microsoft.com/office/drawing/2018/hyperlinkcolor" val="tx"/>
                    </a:ext>
                  </a:extLst>
                </a:hlinkClick>
              </a:rPr>
              <a:t>Practice</a:t>
            </a:r>
            <a:r>
              <a:rPr kumimoji="0" lang="en-GB" sz="1400" b="1" i="0" u="none" strike="noStrike" kern="0" cap="none" spc="-90" normalizeH="0" baseline="0" noProof="0">
                <a:ln>
                  <a:noFill/>
                </a:ln>
                <a:solidFill>
                  <a:prstClr val="white">
                    <a:lumMod val="95000"/>
                  </a:prstClr>
                </a:solidFill>
                <a:effectLst/>
                <a:uLnTx/>
                <a:uFillTx/>
                <a:latin typeface="Arial"/>
                <a:cs typeface="Arial"/>
                <a:hlinkClick r:id="rId8" action="ppaction://hlinksldjump">
                  <a:extLst>
                    <a:ext uri="{A12FA001-AC4F-418D-AE19-62706E023703}">
                      <ahyp:hlinkClr xmlns:ahyp="http://schemas.microsoft.com/office/drawing/2018/hyperlinkcolor" val="tx"/>
                    </a:ext>
                  </a:extLst>
                </a:hlinkClick>
              </a:rPr>
              <a:t> </a:t>
            </a:r>
            <a:r>
              <a:rPr kumimoji="0" lang="en-GB" sz="1400" b="1" i="0" u="none" strike="noStrike" kern="0" cap="none" spc="-10" normalizeH="0" baseline="0" noProof="0">
                <a:ln>
                  <a:noFill/>
                </a:ln>
                <a:solidFill>
                  <a:prstClr val="white">
                    <a:lumMod val="95000"/>
                  </a:prstClr>
                </a:solidFill>
                <a:effectLst/>
                <a:uLnTx/>
                <a:uFillTx/>
                <a:latin typeface="Arial"/>
                <a:cs typeface="Arial"/>
                <a:hlinkClick r:id="rId8" action="ppaction://hlinksldjump">
                  <a:extLst>
                    <a:ext uri="{A12FA001-AC4F-418D-AE19-62706E023703}">
                      <ahyp:hlinkClr xmlns:ahyp="http://schemas.microsoft.com/office/drawing/2018/hyperlinkcolor" val="tx"/>
                    </a:ext>
                  </a:extLst>
                </a:hlinkClick>
              </a:rPr>
              <a:t>Nurse</a:t>
            </a:r>
            <a:endParaRPr lang="en-GB" sz="1400" b="1"/>
          </a:p>
        </p:txBody>
      </p:sp>
      <p:sp>
        <p:nvSpPr>
          <p:cNvPr id="7" name="Rectangle 6">
            <a:extLst>
              <a:ext uri="{FF2B5EF4-FFF2-40B4-BE49-F238E27FC236}">
                <a16:creationId xmlns:a16="http://schemas.microsoft.com/office/drawing/2014/main" id="{ED8A2381-EE14-B219-941F-DD3BC69E0220}"/>
              </a:ext>
            </a:extLst>
          </p:cNvPr>
          <p:cNvSpPr/>
          <p:nvPr/>
        </p:nvSpPr>
        <p:spPr>
          <a:xfrm>
            <a:off x="4898461" y="3707314"/>
            <a:ext cx="1856464" cy="739341"/>
          </a:xfrm>
          <a:prstGeom prst="rect">
            <a:avLst/>
          </a:prstGeom>
          <a:solidFill>
            <a:srgbClr val="BF0378"/>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1905" marR="0" lvl="0" indent="0" algn="ctr" defTabSz="914400" eaLnBrk="1" fontAlgn="auto" latinLnBrk="0" hangingPunct="1">
              <a:lnSpc>
                <a:spcPct val="100000"/>
              </a:lnSpc>
              <a:spcBef>
                <a:spcPts val="735"/>
              </a:spcBef>
              <a:spcAft>
                <a:spcPts val="0"/>
              </a:spcAft>
              <a:buClrTx/>
              <a:buSzTx/>
              <a:buFontTx/>
              <a:buNone/>
              <a:tabLst/>
              <a:defRPr/>
            </a:pPr>
            <a:r>
              <a:rPr kumimoji="0" lang="en-GB" sz="1400" b="1" i="0" u="none" strike="noStrike" kern="0" cap="none" spc="-10" normalizeH="0" baseline="0" noProof="0">
                <a:ln>
                  <a:noFill/>
                </a:ln>
                <a:solidFill>
                  <a:schemeClr val="bg1"/>
                </a:solidFill>
                <a:effectLst/>
                <a:uLnTx/>
                <a:uFillTx/>
                <a:latin typeface="Arial"/>
                <a:cs typeface="Arial"/>
                <a:hlinkClick r:id="rId9" action="ppaction://hlinksldjump">
                  <a:extLst>
                    <a:ext uri="{A12FA001-AC4F-418D-AE19-62706E023703}">
                      <ahyp:hlinkClr xmlns:ahyp="http://schemas.microsoft.com/office/drawing/2018/hyperlinkcolor" val="tx"/>
                    </a:ext>
                  </a:extLst>
                </a:hlinkClick>
              </a:rPr>
              <a:t>Enhanced</a:t>
            </a:r>
            <a:endParaRPr lang="en-GB" sz="1400" b="1" i="0" u="none" strike="noStrike" kern="0" cap="none" spc="0" normalizeH="0" baseline="0" noProof="0">
              <a:ln>
                <a:noFill/>
              </a:ln>
              <a:solidFill>
                <a:schemeClr val="bg1"/>
              </a:solidFill>
              <a:effectLst/>
              <a:uLnTx/>
              <a:uFillTx/>
              <a:latin typeface="Arial"/>
              <a:cs typeface="Arial"/>
              <a:hlinkClick r:id="rId9" action="ppaction://hlinksldjump">
                <a:extLst>
                  <a:ext uri="{A12FA001-AC4F-418D-AE19-62706E023703}">
                    <ahyp:hlinkClr xmlns:ahyp="http://schemas.microsoft.com/office/drawing/2018/hyperlinkcolor" val="tx"/>
                  </a:ext>
                </a:extLst>
              </a:hlinkClick>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chemeClr val="bg1"/>
                </a:solidFill>
                <a:effectLst/>
                <a:uLnTx/>
                <a:uFillTx/>
                <a:latin typeface="Arial"/>
                <a:cs typeface="Arial"/>
                <a:hlinkClick r:id="rId9" action="ppaction://hlinksldjump">
                  <a:extLst>
                    <a:ext uri="{A12FA001-AC4F-418D-AE19-62706E023703}">
                      <ahyp:hlinkClr xmlns:ahyp="http://schemas.microsoft.com/office/drawing/2018/hyperlinkcolor" val="tx"/>
                    </a:ext>
                  </a:extLst>
                </a:hlinkClick>
              </a:rPr>
              <a:t>Nurse</a:t>
            </a:r>
            <a:r>
              <a:rPr kumimoji="0" lang="en-GB" sz="1400" b="1" i="0" u="none" strike="noStrike" kern="0" cap="none" spc="-60" normalizeH="0" baseline="0" noProof="0">
                <a:ln>
                  <a:noFill/>
                </a:ln>
                <a:solidFill>
                  <a:schemeClr val="bg1"/>
                </a:solidFill>
                <a:effectLst/>
                <a:uLnTx/>
                <a:uFillTx/>
                <a:latin typeface="Arial"/>
                <a:cs typeface="Arial"/>
                <a:hlinkClick r:id="rId9" action="ppaction://hlinksldjump">
                  <a:extLst>
                    <a:ext uri="{A12FA001-AC4F-418D-AE19-62706E023703}">
                      <ahyp:hlinkClr xmlns:ahyp="http://schemas.microsoft.com/office/drawing/2018/hyperlinkcolor" val="tx"/>
                    </a:ext>
                  </a:extLst>
                </a:hlinkClick>
              </a:rPr>
              <a:t> </a:t>
            </a:r>
            <a:r>
              <a:rPr kumimoji="0" lang="en-GB" sz="1400" b="1" i="0" u="none" strike="noStrike" kern="0" cap="none" spc="-10" normalizeH="0" baseline="0" noProof="0">
                <a:ln>
                  <a:noFill/>
                </a:ln>
                <a:solidFill>
                  <a:schemeClr val="bg1"/>
                </a:solidFill>
                <a:effectLst/>
                <a:uLnTx/>
                <a:uFillTx/>
                <a:latin typeface="Arial"/>
                <a:cs typeface="Arial"/>
                <a:hlinkClick r:id="rId9" action="ppaction://hlinksldjump">
                  <a:extLst>
                    <a:ext uri="{A12FA001-AC4F-418D-AE19-62706E023703}">
                      <ahyp:hlinkClr xmlns:ahyp="http://schemas.microsoft.com/office/drawing/2018/hyperlinkcolor" val="tx"/>
                    </a:ext>
                  </a:extLst>
                </a:hlinkClick>
              </a:rPr>
              <a:t>Practitioner</a:t>
            </a:r>
            <a:endParaRPr kumimoji="0" lang="en-GB" sz="1400" b="1" i="0" u="none" strike="noStrike" kern="0" cap="none" spc="0" normalizeH="0" baseline="0" noProof="0">
              <a:ln>
                <a:noFill/>
              </a:ln>
              <a:solidFill>
                <a:schemeClr val="bg1"/>
              </a:solidFill>
              <a:effectLst/>
              <a:uLnTx/>
              <a:uFillTx/>
              <a:latin typeface="Arial"/>
              <a:cs typeface="Arial"/>
              <a:hlinkClick r:id="" action="ppaction://noaction">
                <a:extLst>
                  <a:ext uri="{A12FA001-AC4F-418D-AE19-62706E023703}">
                    <ahyp:hlinkClr xmlns:ahyp="http://schemas.microsoft.com/office/drawing/2018/hyperlinkcolor" val="tx"/>
                  </a:ext>
                </a:extLst>
              </a:hlinkClick>
            </a:endParaRPr>
          </a:p>
        </p:txBody>
      </p:sp>
      <p:sp>
        <p:nvSpPr>
          <p:cNvPr id="10" name="Rectangle 9">
            <a:extLst>
              <a:ext uri="{FF2B5EF4-FFF2-40B4-BE49-F238E27FC236}">
                <a16:creationId xmlns:a16="http://schemas.microsoft.com/office/drawing/2014/main" id="{6CA8E913-0C0F-E73E-8841-90E0009B43B3}"/>
              </a:ext>
            </a:extLst>
          </p:cNvPr>
          <p:cNvSpPr/>
          <p:nvPr/>
        </p:nvSpPr>
        <p:spPr>
          <a:xfrm>
            <a:off x="6915522" y="3724426"/>
            <a:ext cx="1821726" cy="715256"/>
          </a:xfrm>
          <a:prstGeom prst="rect">
            <a:avLst/>
          </a:prstGeom>
          <a:solidFill>
            <a:srgbClr val="BF03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270" marR="0" lvl="0" indent="0" algn="ctr" defTabSz="914400" eaLnBrk="1" fontAlgn="auto" latinLnBrk="0" hangingPunct="1">
              <a:lnSpc>
                <a:spcPct val="100000"/>
              </a:lnSpc>
              <a:spcBef>
                <a:spcPts val="735"/>
              </a:spcBef>
              <a:spcAft>
                <a:spcPts val="0"/>
              </a:spcAft>
              <a:buClrTx/>
              <a:buSzTx/>
              <a:buFontTx/>
              <a:buNone/>
              <a:tabLst/>
              <a:defRPr/>
            </a:pPr>
            <a:r>
              <a:rPr kumimoji="0" lang="en-GB" sz="1400" b="1" i="0" u="none" strike="noStrike" kern="0" cap="none" spc="0" normalizeH="0" baseline="0" noProof="0">
                <a:ln>
                  <a:noFill/>
                </a:ln>
                <a:solidFill>
                  <a:prstClr val="white"/>
                </a:solidFill>
                <a:effectLst/>
                <a:uLnTx/>
                <a:uFillTx/>
                <a:latin typeface="Arial"/>
                <a:cs typeface="Arial"/>
                <a:hlinkClick r:id="rId10" action="ppaction://hlinksldjump">
                  <a:extLst>
                    <a:ext uri="{A12FA001-AC4F-418D-AE19-62706E023703}">
                      <ahyp:hlinkClr xmlns:ahyp="http://schemas.microsoft.com/office/drawing/2018/hyperlinkcolor" val="tx"/>
                    </a:ext>
                  </a:extLst>
                </a:hlinkClick>
              </a:rPr>
              <a:t>Advanced</a:t>
            </a:r>
          </a:p>
          <a:p>
            <a:pPr marL="1905"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10" normalizeH="0" baseline="0" noProof="0">
                <a:ln>
                  <a:noFill/>
                </a:ln>
                <a:solidFill>
                  <a:prstClr val="white"/>
                </a:solidFill>
                <a:effectLst/>
                <a:uLnTx/>
                <a:uFillTx/>
                <a:latin typeface="Arial"/>
                <a:cs typeface="Arial"/>
                <a:hlinkClick r:id="rId10" action="ppaction://hlinksldjump">
                  <a:extLst>
                    <a:ext uri="{A12FA001-AC4F-418D-AE19-62706E023703}">
                      <ahyp:hlinkClr xmlns:ahyp="http://schemas.microsoft.com/office/drawing/2018/hyperlinkcolor" val="tx"/>
                    </a:ext>
                  </a:extLst>
                </a:hlinkClick>
              </a:rPr>
              <a:t>Practitioner</a:t>
            </a:r>
            <a:endParaRPr lang="en-GB" sz="1400" b="1"/>
          </a:p>
        </p:txBody>
      </p:sp>
      <p:sp>
        <p:nvSpPr>
          <p:cNvPr id="22" name="Rectangle 21">
            <a:extLst>
              <a:ext uri="{FF2B5EF4-FFF2-40B4-BE49-F238E27FC236}">
                <a16:creationId xmlns:a16="http://schemas.microsoft.com/office/drawing/2014/main" id="{52434FBC-4630-AE83-0306-1F1532C54B46}"/>
              </a:ext>
            </a:extLst>
          </p:cNvPr>
          <p:cNvSpPr/>
          <p:nvPr/>
        </p:nvSpPr>
        <p:spPr>
          <a:xfrm>
            <a:off x="8897845" y="3724427"/>
            <a:ext cx="1823828" cy="713988"/>
          </a:xfrm>
          <a:prstGeom prst="rect">
            <a:avLst/>
          </a:prstGeom>
          <a:solidFill>
            <a:srgbClr val="BF03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35" marR="0" lvl="0" indent="0" algn="ctr" defTabSz="914400" eaLnBrk="1" fontAlgn="auto" latinLnBrk="0" hangingPunct="1">
              <a:lnSpc>
                <a:spcPct val="100000"/>
              </a:lnSpc>
              <a:spcBef>
                <a:spcPts val="735"/>
              </a:spcBef>
              <a:spcAft>
                <a:spcPts val="0"/>
              </a:spcAft>
              <a:buClrTx/>
              <a:buSzTx/>
              <a:buFontTx/>
              <a:buNone/>
              <a:tabLst/>
              <a:defRPr/>
            </a:pPr>
            <a:r>
              <a:rPr kumimoji="0" lang="en-GB" sz="1400" b="1" i="0" u="none" strike="noStrike" kern="0" cap="none" spc="0" normalizeH="0" baseline="0" noProof="0">
                <a:ln>
                  <a:noFill/>
                </a:ln>
                <a:solidFill>
                  <a:prstClr val="white"/>
                </a:solidFill>
                <a:effectLst/>
                <a:uLnTx/>
                <a:uFillTx/>
                <a:latin typeface="Arial"/>
                <a:cs typeface="Arial"/>
                <a:hlinkClick r:id="rId11" action="ppaction://hlinksldjump">
                  <a:extLst>
                    <a:ext uri="{A12FA001-AC4F-418D-AE19-62706E023703}">
                      <ahyp:hlinkClr xmlns:ahyp="http://schemas.microsoft.com/office/drawing/2018/hyperlinkcolor" val="tx"/>
                    </a:ext>
                  </a:extLst>
                </a:hlinkClick>
              </a:rPr>
              <a:t>Consultant</a:t>
            </a:r>
            <a:r>
              <a:rPr kumimoji="0" lang="en-GB" sz="1400" b="1" i="0" u="none" strike="noStrike" kern="0" cap="none" spc="-60" normalizeH="0" baseline="0" noProof="0">
                <a:ln>
                  <a:noFill/>
                </a:ln>
                <a:solidFill>
                  <a:prstClr val="white"/>
                </a:solidFill>
                <a:effectLst/>
                <a:uLnTx/>
                <a:uFillTx/>
                <a:latin typeface="Arial"/>
                <a:cs typeface="Arial"/>
                <a:hlinkClick r:id="rId11" action="ppaction://hlinksldjump">
                  <a:extLst>
                    <a:ext uri="{A12FA001-AC4F-418D-AE19-62706E023703}">
                      <ahyp:hlinkClr xmlns:ahyp="http://schemas.microsoft.com/office/drawing/2018/hyperlinkcolor" val="tx"/>
                    </a:ext>
                  </a:extLst>
                </a:hlinkClick>
              </a:rPr>
              <a:t> </a:t>
            </a:r>
            <a:r>
              <a:rPr kumimoji="0" lang="en-GB" sz="1400" b="1" i="0" u="none" strike="noStrike" kern="0" cap="none" spc="-20" normalizeH="0" baseline="0" noProof="0">
                <a:ln>
                  <a:noFill/>
                </a:ln>
                <a:solidFill>
                  <a:prstClr val="white"/>
                </a:solidFill>
                <a:effectLst/>
                <a:uLnTx/>
                <a:uFillTx/>
                <a:latin typeface="Arial"/>
                <a:cs typeface="Arial"/>
                <a:hlinkClick r:id="rId11" action="ppaction://hlinksldjump">
                  <a:extLst>
                    <a:ext uri="{A12FA001-AC4F-418D-AE19-62706E023703}">
                      <ahyp:hlinkClr xmlns:ahyp="http://schemas.microsoft.com/office/drawing/2018/hyperlinkcolor" val="tx"/>
                    </a:ext>
                  </a:extLst>
                </a:hlinkClick>
              </a:rPr>
              <a:t>Level</a:t>
            </a:r>
            <a:endParaRPr kumimoji="0" lang="en-US" sz="1400" b="1" i="0" u="none" strike="noStrike" kern="0" cap="none" spc="0" normalizeH="0" baseline="0" noProof="0">
              <a:ln>
                <a:noFill/>
              </a:ln>
              <a:solidFill>
                <a:prstClr val="white"/>
              </a:solidFill>
              <a:effectLst/>
              <a:uLnTx/>
              <a:uFillTx/>
              <a:latin typeface="Arial"/>
              <a:cs typeface="Arial"/>
            </a:endParaRPr>
          </a:p>
          <a:p>
            <a:pPr marL="1905"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10" normalizeH="0" baseline="0" noProof="0">
                <a:ln>
                  <a:noFill/>
                </a:ln>
                <a:solidFill>
                  <a:prstClr val="white"/>
                </a:solidFill>
                <a:effectLst/>
                <a:uLnTx/>
                <a:uFillTx/>
                <a:latin typeface="Arial"/>
                <a:cs typeface="Arial"/>
                <a:hlinkClick r:id="rId11" action="ppaction://hlinksldjump">
                  <a:extLst>
                    <a:ext uri="{A12FA001-AC4F-418D-AE19-62706E023703}">
                      <ahyp:hlinkClr xmlns:ahyp="http://schemas.microsoft.com/office/drawing/2018/hyperlinkcolor" val="tx"/>
                    </a:ext>
                  </a:extLst>
                </a:hlinkClick>
              </a:rPr>
              <a:t>Practitioner</a:t>
            </a:r>
            <a:endParaRPr lang="en-GB" sz="1400" b="1"/>
          </a:p>
        </p:txBody>
      </p:sp>
      <p:sp>
        <p:nvSpPr>
          <p:cNvPr id="27" name="object 14">
            <a:extLst>
              <a:ext uri="{FF2B5EF4-FFF2-40B4-BE49-F238E27FC236}">
                <a16:creationId xmlns:a16="http://schemas.microsoft.com/office/drawing/2014/main" id="{96B4C1D8-8EB5-B015-DECE-4DDCC5E7E5B2}"/>
              </a:ext>
            </a:extLst>
          </p:cNvPr>
          <p:cNvSpPr/>
          <p:nvPr/>
        </p:nvSpPr>
        <p:spPr>
          <a:xfrm>
            <a:off x="2829688" y="1944240"/>
            <a:ext cx="1908175" cy="684530"/>
          </a:xfrm>
          <a:custGeom>
            <a:avLst/>
            <a:gdLst/>
            <a:ahLst/>
            <a:cxnLst/>
            <a:rect l="l" t="t" r="r" b="b"/>
            <a:pathLst>
              <a:path w="1908175" h="684530">
                <a:moveTo>
                  <a:pt x="1908048" y="0"/>
                </a:moveTo>
                <a:lnTo>
                  <a:pt x="0" y="0"/>
                </a:lnTo>
                <a:lnTo>
                  <a:pt x="0" y="684276"/>
                </a:lnTo>
                <a:lnTo>
                  <a:pt x="1908048" y="684276"/>
                </a:lnTo>
                <a:lnTo>
                  <a:pt x="1908048" y="0"/>
                </a:lnTo>
                <a:close/>
              </a:path>
            </a:pathLst>
          </a:custGeom>
          <a:solidFill>
            <a:srgbClr val="BE0378"/>
          </a:solidFill>
        </p:spPr>
        <p:txBody>
          <a:bodyPr wrap="square" lIns="0" tIns="0" rIns="0" bIns="0" rtlCol="0" anchor="t"/>
          <a:lstStyle/>
          <a:p>
            <a:pPr algn="ctr"/>
            <a:r>
              <a:rPr lang="en-GB" sz="1400" b="1">
                <a:solidFill>
                  <a:schemeClr val="bg1"/>
                </a:solidFill>
                <a:latin typeface="Arial"/>
                <a:cs typeface="Arial"/>
                <a:hlinkClick r:id="rId12" action="ppaction://hlinksldjump">
                  <a:extLst>
                    <a:ext uri="{A12FA001-AC4F-418D-AE19-62706E023703}">
                      <ahyp:hlinkClr xmlns:ahyp="http://schemas.microsoft.com/office/drawing/2018/hyperlinkcolor" val="tx"/>
                    </a:ext>
                  </a:extLst>
                </a:hlinkClick>
              </a:rPr>
              <a:t>Student Nursing Associate</a:t>
            </a:r>
            <a:endParaRPr sz="1400" b="1">
              <a:solidFill>
                <a:schemeClr val="bg1"/>
              </a:solidFill>
              <a:latin typeface="Arial"/>
              <a:cs typeface="Arial"/>
            </a:endParaRPr>
          </a:p>
        </p:txBody>
      </p:sp>
      <p:sp>
        <p:nvSpPr>
          <p:cNvPr id="4" name="Rectangle 3">
            <a:extLst>
              <a:ext uri="{FF2B5EF4-FFF2-40B4-BE49-F238E27FC236}">
                <a16:creationId xmlns:a16="http://schemas.microsoft.com/office/drawing/2014/main" id="{EAFE8F9D-0A89-B48A-9343-43DEAE75FD35}"/>
              </a:ext>
            </a:extLst>
          </p:cNvPr>
          <p:cNvSpPr/>
          <p:nvPr/>
        </p:nvSpPr>
        <p:spPr>
          <a:xfrm>
            <a:off x="5263209" y="6518300"/>
            <a:ext cx="1554924" cy="31262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291EFF"/>
                </a:solidFill>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Health &amp; Wellbeing</a:t>
            </a:r>
            <a:endParaRPr lang="en-GB" sz="1000" b="1">
              <a:solidFill>
                <a:srgbClr val="291EFF"/>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AF994D65-D8A1-C2DD-FF48-0EEA7A1BA726}"/>
              </a:ext>
            </a:extLst>
          </p:cNvPr>
          <p:cNvSpPr/>
          <p:nvPr/>
        </p:nvSpPr>
        <p:spPr>
          <a:xfrm>
            <a:off x="8622547" y="6489494"/>
            <a:ext cx="1702610" cy="3499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latin typeface="Arial" panose="020B0604020202020204" pitchFamily="34" charset="0"/>
                <a:cs typeface="Arial" panose="020B0604020202020204" pitchFamily="34" charset="0"/>
                <a:hlinkClick r:id="rId14" action="ppaction://hlinksldjump"/>
              </a:rPr>
              <a:t>Leadership &amp; Management</a:t>
            </a:r>
            <a:endParaRPr lang="en-GB" sz="1000" b="1">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F73C5663-29CB-61C7-3939-342125D5A34A}"/>
              </a:ext>
            </a:extLst>
          </p:cNvPr>
          <p:cNvSpPr/>
          <p:nvPr/>
        </p:nvSpPr>
        <p:spPr>
          <a:xfrm>
            <a:off x="10474518" y="6501222"/>
            <a:ext cx="1571814" cy="32729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latin typeface="Arial" panose="020B0604020202020204" pitchFamily="34" charset="0"/>
                <a:cs typeface="Arial" panose="020B0604020202020204" pitchFamily="34" charset="0"/>
                <a:hlinkClick r:id="rId15" action="ppaction://hlinksldjump"/>
              </a:rPr>
              <a:t>ACP Levels</a:t>
            </a:r>
            <a:endParaRPr lang="en-GB" sz="1000" b="1">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E1971B27-0DA6-0243-7C20-92972BD79B9A}"/>
              </a:ext>
            </a:extLst>
          </p:cNvPr>
          <p:cNvSpPr>
            <a:spLocks/>
          </p:cNvSpPr>
          <p:nvPr/>
        </p:nvSpPr>
        <p:spPr>
          <a:xfrm>
            <a:off x="451240" y="6513371"/>
            <a:ext cx="1473620" cy="3306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bg1"/>
                </a:solidFill>
                <a:latin typeface="Arial" panose="020B0604020202020204" pitchFamily="34" charset="0"/>
                <a:cs typeface="Arial" panose="020B0604020202020204" pitchFamily="34" charset="0"/>
                <a:hlinkClick r:id="rId16" action="ppaction://hlinksldjump"/>
              </a:rPr>
              <a:t>Medical Roles</a:t>
            </a:r>
            <a:endParaRPr lang="en-GB" sz="1000" b="1">
              <a:solidFill>
                <a:schemeClr val="bg1"/>
              </a:solidFill>
              <a:latin typeface="Arial" panose="020B0604020202020204" pitchFamily="34" charset="0"/>
              <a:cs typeface="Arial" panose="020B0604020202020204" pitchFamily="34" charset="0"/>
            </a:endParaRPr>
          </a:p>
        </p:txBody>
      </p:sp>
      <p:sp>
        <p:nvSpPr>
          <p:cNvPr id="24" name="Rectangle 23">
            <a:hlinkClick r:id="rId17" action="ppaction://hlinksldjump"/>
            <a:extLst>
              <a:ext uri="{FF2B5EF4-FFF2-40B4-BE49-F238E27FC236}">
                <a16:creationId xmlns:a16="http://schemas.microsoft.com/office/drawing/2014/main" id="{CDDA5700-7E5E-0C46-896B-24A03DD08F10}"/>
              </a:ext>
            </a:extLst>
          </p:cNvPr>
          <p:cNvSpPr>
            <a:spLocks/>
          </p:cNvSpPr>
          <p:nvPr/>
        </p:nvSpPr>
        <p:spPr>
          <a:xfrm>
            <a:off x="2059241" y="6518092"/>
            <a:ext cx="1481941" cy="3212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291EFF"/>
                </a:solidFill>
                <a:latin typeface="Arial" panose="020B0604020202020204" pitchFamily="34" charset="0"/>
                <a:cs typeface="Arial" panose="020B0604020202020204" pitchFamily="34" charset="0"/>
                <a:hlinkClick r:id="rId17" action="ppaction://hlinksldjump">
                  <a:extLst>
                    <a:ext uri="{A12FA001-AC4F-418D-AE19-62706E023703}">
                      <ahyp:hlinkClr xmlns:ahyp="http://schemas.microsoft.com/office/drawing/2018/hyperlinkcolor" val="tx"/>
                    </a:ext>
                  </a:extLst>
                </a:hlinkClick>
              </a:rPr>
              <a:t>Non-Clinical Roles</a:t>
            </a:r>
            <a:endParaRPr lang="en-GB" sz="1000" b="1">
              <a:solidFill>
                <a:srgbClr val="291EFF"/>
              </a:solidFill>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0DAF3C8A-6BE5-5D4E-ED74-9AB142E403D8}"/>
              </a:ext>
            </a:extLst>
          </p:cNvPr>
          <p:cNvSpPr>
            <a:spLocks/>
          </p:cNvSpPr>
          <p:nvPr/>
        </p:nvSpPr>
        <p:spPr>
          <a:xfrm>
            <a:off x="3675563" y="6518092"/>
            <a:ext cx="1485378" cy="3212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latin typeface="Arial" panose="020B0604020202020204" pitchFamily="34" charset="0"/>
                <a:cs typeface="Arial" panose="020B0604020202020204" pitchFamily="34" charset="0"/>
                <a:hlinkClick r:id="rId18" action="ppaction://hlinksldjump"/>
              </a:rPr>
              <a:t>AHP</a:t>
            </a:r>
            <a:endParaRPr lang="en-GB" sz="1000" b="1">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256F4C7C-4B13-7960-EB84-C5CE71E2F69A}"/>
              </a:ext>
            </a:extLst>
          </p:cNvPr>
          <p:cNvSpPr>
            <a:spLocks/>
          </p:cNvSpPr>
          <p:nvPr/>
        </p:nvSpPr>
        <p:spPr>
          <a:xfrm>
            <a:off x="6967494" y="6507276"/>
            <a:ext cx="1466990" cy="3212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latin typeface="Arial" panose="020B0604020202020204" pitchFamily="34" charset="0"/>
                <a:cs typeface="Arial" panose="020B0604020202020204" pitchFamily="34" charset="0"/>
                <a:hlinkClick r:id="rId19" action="ppaction://hlinksldjump"/>
              </a:rPr>
              <a:t>Personalised Care Roles</a:t>
            </a:r>
            <a:endParaRPr lang="en-GB" sz="10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8310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2646247" y="2496495"/>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12" name="object 12"/>
          <p:cNvSpPr txBox="1"/>
          <p:nvPr/>
        </p:nvSpPr>
        <p:spPr>
          <a:xfrm>
            <a:off x="4960429" y="2494647"/>
            <a:ext cx="2662996" cy="4372992"/>
          </a:xfrm>
          <a:prstGeom prst="rect">
            <a:avLst/>
          </a:prstGeom>
        </p:spPr>
        <p:txBody>
          <a:bodyPr vert="horz" wrap="square" lIns="0" tIns="12700" rIns="0" bIns="0" rtlCol="0" anchor="t">
            <a:spAutoFit/>
          </a:bodyPr>
          <a:lstStyle/>
          <a:p>
            <a:pPr algn="l">
              <a:spcBef>
                <a:spcPts val="790"/>
              </a:spcBef>
            </a:pPr>
            <a:r>
              <a:rPr lang="en-US" sz="1000" dirty="0">
                <a:solidFill>
                  <a:schemeClr val="tx1"/>
                </a:solidFill>
                <a:uFill>
                  <a:solidFill>
                    <a:srgbClr val="1F5AA4"/>
                  </a:solidFill>
                </a:uFill>
                <a:latin typeface="Arial"/>
                <a:cs typeface="Arial"/>
              </a:rPr>
              <a:t>This role can lead into further career pathways to</a:t>
            </a:r>
            <a:r>
              <a:rPr lang="en-US" sz="1000" dirty="0">
                <a:solidFill>
                  <a:srgbClr val="0000E8"/>
                </a:solidFill>
                <a:uFill>
                  <a:solidFill>
                    <a:srgbClr val="1F5AA4"/>
                  </a:solidFill>
                </a:uFill>
                <a:latin typeface="Arial"/>
                <a:cs typeface="Arial"/>
              </a:rPr>
              <a:t> </a:t>
            </a:r>
            <a:r>
              <a:rPr lang="en-US" sz="1000" dirty="0">
                <a:solidFill>
                  <a:srgbClr val="0000E8"/>
                </a:solidFill>
                <a:uFill>
                  <a:solidFill>
                    <a:srgbClr val="1F5AA4"/>
                  </a:solidFill>
                </a:uFill>
                <a:latin typeface="Arial"/>
                <a:cs typeface="Arial"/>
                <a:hlinkClick r:id="rId4">
                  <a:extLst>
                    <a:ext uri="{A12FA001-AC4F-418D-AE19-62706E023703}">
                      <ahyp:hlinkClr xmlns:ahyp="http://schemas.microsoft.com/office/drawing/2018/hyperlinkcolor" val="tx"/>
                    </a:ext>
                  </a:extLst>
                </a:hlinkClick>
              </a:rPr>
              <a:t>Student Nursing Associate (SNA) : Surrey Training Hub</a:t>
            </a:r>
            <a:endParaRPr lang="en-US" sz="1000" dirty="0">
              <a:solidFill>
                <a:srgbClr val="0000E8"/>
              </a:solidFill>
              <a:uFill>
                <a:solidFill>
                  <a:srgbClr val="1F5AA4"/>
                </a:solidFill>
              </a:uFill>
              <a:latin typeface="Arial"/>
              <a:cs typeface="Arial"/>
            </a:endParaRPr>
          </a:p>
          <a:p>
            <a:pPr algn="l">
              <a:spcBef>
                <a:spcPts val="790"/>
              </a:spcBef>
            </a:pPr>
            <a:r>
              <a:rPr lang="en-US" sz="1000" dirty="0">
                <a:solidFill>
                  <a:schemeClr val="tx1"/>
                </a:solidFill>
                <a:uFill>
                  <a:solidFill>
                    <a:srgbClr val="1F5AA4"/>
                  </a:solidFill>
                </a:uFill>
                <a:latin typeface="Arial"/>
                <a:cs typeface="Arial"/>
              </a:rPr>
              <a:t>Once you have gained relevant skills and experience as a HCSW/HCA, you may be able to progress to </a:t>
            </a:r>
            <a:r>
              <a:rPr lang="en-US" sz="1000" dirty="0">
                <a:solidFill>
                  <a:srgbClr val="212529"/>
                </a:solidFill>
                <a:uFill>
                  <a:solidFill>
                    <a:srgbClr val="1F5AA4"/>
                  </a:solidFill>
                </a:uFill>
                <a:latin typeface="Arial"/>
                <a:cs typeface="Arial"/>
              </a:rPr>
              <a:t>a  </a:t>
            </a:r>
            <a:r>
              <a:rPr lang="en-US" sz="1000" u="sng" dirty="0">
                <a:solidFill>
                  <a:srgbClr val="007BFF"/>
                </a:solidFill>
                <a:uFill>
                  <a:solidFill>
                    <a:srgbClr val="1F5AA4"/>
                  </a:solidFill>
                </a:uFill>
                <a:latin typeface="Arial"/>
                <a:cs typeface="Arial"/>
                <a:hlinkClick r:id="rId5"/>
              </a:rPr>
              <a:t>Senior Healthcare Support Worker</a:t>
            </a:r>
            <a:r>
              <a:rPr lang="en-US" sz="1000" dirty="0">
                <a:solidFill>
                  <a:srgbClr val="212529"/>
                </a:solidFill>
                <a:uFill>
                  <a:solidFill>
                    <a:srgbClr val="1F5AA4"/>
                  </a:solidFill>
                </a:uFill>
                <a:latin typeface="Arial"/>
                <a:cs typeface="Arial"/>
              </a:rPr>
              <a:t> </a:t>
            </a:r>
            <a:r>
              <a:rPr lang="en-US" sz="1000" dirty="0">
                <a:solidFill>
                  <a:schemeClr val="tx1"/>
                </a:solidFill>
                <a:uFill>
                  <a:solidFill>
                    <a:srgbClr val="1F5AA4"/>
                  </a:solidFill>
                </a:uFill>
                <a:latin typeface="Arial"/>
                <a:cs typeface="Arial"/>
              </a:rPr>
              <a:t>which involves more duties and responsibilities.</a:t>
            </a:r>
          </a:p>
          <a:p>
            <a:pPr algn="l">
              <a:spcBef>
                <a:spcPts val="790"/>
              </a:spcBef>
            </a:pPr>
            <a:r>
              <a:rPr lang="en-GB" sz="1000" dirty="0"/>
              <a:t>Working towards Care Certificate which has been jointly developed by   </a:t>
            </a:r>
            <a:r>
              <a:rPr lang="en-GB" sz="1000" dirty="0">
                <a:hlinkClick r:id="rId6"/>
              </a:rPr>
              <a:t>Skills for Care </a:t>
            </a:r>
            <a:r>
              <a:rPr lang="en-GB" sz="1000" dirty="0"/>
              <a:t>,  </a:t>
            </a:r>
            <a:r>
              <a:rPr lang="en-GB" sz="1000" dirty="0">
                <a:hlinkClick r:id="rId7"/>
              </a:rPr>
              <a:t>Skills for Health </a:t>
            </a:r>
            <a:r>
              <a:rPr lang="en-GB" sz="1000" dirty="0"/>
              <a:t>and </a:t>
            </a:r>
            <a:r>
              <a:rPr lang="en-GB" sz="1000" dirty="0">
                <a:hlinkClick r:id="rId8"/>
              </a:rPr>
              <a:t>Health Education England </a:t>
            </a:r>
            <a:r>
              <a:rPr lang="en-GB" sz="1000" dirty="0"/>
              <a:t>to meet the 15 standards required by the Care Quality Commission as set out in the Care Certificate. </a:t>
            </a:r>
          </a:p>
          <a:p>
            <a:pPr algn="l">
              <a:spcBef>
                <a:spcPts val="790"/>
              </a:spcBef>
            </a:pPr>
            <a:r>
              <a:rPr lang="en-GB" sz="1000" dirty="0"/>
              <a:t>Statuary and Mandatory Skills-This tool identifies minimum learning outcomes for the main subjects that frequently feature within statutory and mandatory training in the NHS. Download mapping tool:</a:t>
            </a:r>
            <a:br>
              <a:rPr lang="en-GB" sz="1000" dirty="0"/>
            </a:br>
            <a:r>
              <a:rPr lang="en-GB" sz="1000" dirty="0">
                <a:hlinkClick r:id="rId9"/>
              </a:rPr>
              <a:t>http://www.skillsforhealth.org.uk/services/item/146-core-skills-training-framework</a:t>
            </a:r>
            <a:endParaRPr lang="en-GB" sz="1000" dirty="0"/>
          </a:p>
          <a:p>
            <a:pPr algn="l">
              <a:spcBef>
                <a:spcPts val="790"/>
              </a:spcBef>
            </a:pPr>
            <a:r>
              <a:rPr lang="en-US" sz="1000" dirty="0">
                <a:solidFill>
                  <a:schemeClr val="tx1"/>
                </a:solidFill>
                <a:uFill>
                  <a:solidFill>
                    <a:srgbClr val="1F5AA4"/>
                  </a:solidFill>
                </a:uFill>
                <a:latin typeface="Arial"/>
                <a:cs typeface="Arial"/>
              </a:rPr>
              <a:t>After a further period of time, you may be able to train as a Student </a:t>
            </a:r>
            <a:r>
              <a:rPr lang="en-US" sz="1000" u="sng" dirty="0">
                <a:solidFill>
                  <a:srgbClr val="007BFF"/>
                </a:solidFill>
                <a:uFill>
                  <a:solidFill>
                    <a:srgbClr val="1F5AA4"/>
                  </a:solidFill>
                </a:uFill>
                <a:latin typeface="Arial"/>
                <a:cs typeface="Arial"/>
                <a:hlinkClick r:id="rId10"/>
              </a:rPr>
              <a:t>Nursing Associate </a:t>
            </a:r>
            <a:r>
              <a:rPr lang="en-US" sz="1000" dirty="0">
                <a:solidFill>
                  <a:schemeClr val="tx1"/>
                </a:solidFill>
                <a:uFill>
                  <a:solidFill>
                    <a:srgbClr val="1F5AA4"/>
                  </a:solidFill>
                </a:uFill>
                <a:latin typeface="Arial"/>
                <a:cs typeface="Arial"/>
              </a:rPr>
              <a:t>and later on train to be </a:t>
            </a:r>
            <a:r>
              <a:rPr lang="en-US" sz="1000" dirty="0">
                <a:solidFill>
                  <a:srgbClr val="212529"/>
                </a:solidFill>
                <a:uFill>
                  <a:solidFill>
                    <a:srgbClr val="1F5AA4"/>
                  </a:solidFill>
                </a:uFill>
                <a:latin typeface="Arial"/>
                <a:cs typeface="Arial"/>
              </a:rPr>
              <a:t>a </a:t>
            </a:r>
            <a:r>
              <a:rPr lang="en-US" sz="1000" u="sng" dirty="0">
                <a:solidFill>
                  <a:srgbClr val="007BFF"/>
                </a:solidFill>
                <a:uFill>
                  <a:solidFill>
                    <a:srgbClr val="1F5AA4"/>
                  </a:solidFill>
                </a:uFill>
                <a:latin typeface="Arial"/>
                <a:cs typeface="Arial"/>
                <a:hlinkClick r:id="rId11"/>
              </a:rPr>
              <a:t>registered Nurse</a:t>
            </a:r>
            <a:r>
              <a:rPr lang="en-US" sz="1000" dirty="0">
                <a:solidFill>
                  <a:srgbClr val="212529"/>
                </a:solidFill>
                <a:uFill>
                  <a:solidFill>
                    <a:srgbClr val="1F5AA4"/>
                  </a:solidFill>
                </a:uFill>
                <a:latin typeface="Arial"/>
                <a:cs typeface="Arial"/>
              </a:rPr>
              <a:t>. </a:t>
            </a:r>
          </a:p>
          <a:p>
            <a:pPr marL="12065" marR="5080" indent="-635" algn="l">
              <a:spcBef>
                <a:spcPts val="800"/>
              </a:spcBef>
            </a:pPr>
            <a:r>
              <a:rPr lang="en-GB" sz="1000" u="sng" spc="-10" dirty="0">
                <a:solidFill>
                  <a:srgbClr val="0000E8"/>
                </a:solidFill>
                <a:uFill>
                  <a:solidFill>
                    <a:srgbClr val="006FC0"/>
                  </a:solidFill>
                </a:uFill>
                <a:latin typeface="Arial"/>
                <a:cs typeface="Arial"/>
              </a:rPr>
              <a:t>Apprenticeships</a:t>
            </a:r>
            <a:r>
              <a:rPr lang="en-GB" sz="1000" u="sng" spc="-20" dirty="0">
                <a:solidFill>
                  <a:srgbClr val="0000E8"/>
                </a:solidFill>
                <a:uFill>
                  <a:solidFill>
                    <a:srgbClr val="006FC0"/>
                  </a:solidFill>
                </a:uFill>
                <a:latin typeface="Arial"/>
                <a:cs typeface="Arial"/>
              </a:rPr>
              <a:t> </a:t>
            </a:r>
            <a:endParaRPr lang="en-GB" sz="1000" u="sng" dirty="0">
              <a:solidFill>
                <a:srgbClr val="0000E8"/>
              </a:solidFill>
              <a:uFill>
                <a:solidFill>
                  <a:srgbClr val="006FC0"/>
                </a:solidFill>
              </a:uFill>
              <a:latin typeface="Arial"/>
              <a:cs typeface="Arial"/>
            </a:endParaRPr>
          </a:p>
        </p:txBody>
      </p:sp>
      <p:sp>
        <p:nvSpPr>
          <p:cNvPr id="13" name="object 13"/>
          <p:cNvSpPr txBox="1"/>
          <p:nvPr/>
        </p:nvSpPr>
        <p:spPr>
          <a:xfrm>
            <a:off x="2421599" y="2496495"/>
            <a:ext cx="2538830" cy="3706143"/>
          </a:xfrm>
          <a:prstGeom prst="rect">
            <a:avLst/>
          </a:prstGeom>
        </p:spPr>
        <p:txBody>
          <a:bodyPr vert="horz" wrap="square" lIns="0" tIns="12700" rIns="0" bIns="0" rtlCol="0" anchor="t">
            <a:spAutoFit/>
          </a:bodyPr>
          <a:lstStyle/>
          <a:p>
            <a:pPr marL="12700" marR="5080" indent="3175" algn="l">
              <a:spcBef>
                <a:spcPts val="100"/>
              </a:spcBef>
            </a:pPr>
            <a:r>
              <a:rPr sz="1000" spc="-10" dirty="0">
                <a:solidFill>
                  <a:schemeClr val="tx1"/>
                </a:solidFill>
                <a:latin typeface="Arial"/>
                <a:cs typeface="Arial"/>
              </a:rPr>
              <a:t>Recommended</a:t>
            </a:r>
            <a:r>
              <a:rPr sz="1000" spc="15" dirty="0">
                <a:solidFill>
                  <a:schemeClr val="tx1"/>
                </a:solidFill>
                <a:latin typeface="Arial"/>
                <a:cs typeface="Arial"/>
              </a:rPr>
              <a:t> </a:t>
            </a:r>
            <a:r>
              <a:rPr lang="en-GB" sz="1000" dirty="0">
                <a:solidFill>
                  <a:schemeClr val="tx1"/>
                </a:solidFill>
                <a:latin typeface="Arial"/>
                <a:cs typeface="Arial"/>
              </a:rPr>
              <a:t>1-</a:t>
            </a:r>
            <a:r>
              <a:rPr lang="en-GB" sz="1000" spc="-20" dirty="0">
                <a:solidFill>
                  <a:schemeClr val="tx1"/>
                </a:solidFill>
                <a:latin typeface="Arial"/>
                <a:cs typeface="Arial"/>
              </a:rPr>
              <a:t>year </a:t>
            </a:r>
            <a:r>
              <a:rPr lang="en-GB" sz="1000" dirty="0">
                <a:solidFill>
                  <a:schemeClr val="tx1"/>
                </a:solidFill>
                <a:latin typeface="Arial"/>
                <a:cs typeface="Arial"/>
              </a:rPr>
              <a:t>minimum</a:t>
            </a:r>
            <a:r>
              <a:rPr sz="1000" spc="-65" dirty="0">
                <a:solidFill>
                  <a:schemeClr val="tx1"/>
                </a:solidFill>
                <a:latin typeface="Arial"/>
                <a:cs typeface="Arial"/>
              </a:rPr>
              <a:t> </a:t>
            </a:r>
            <a:r>
              <a:rPr sz="1000" dirty="0">
                <a:solidFill>
                  <a:schemeClr val="tx1"/>
                </a:solidFill>
                <a:latin typeface="Arial"/>
                <a:cs typeface="Arial"/>
              </a:rPr>
              <a:t>(reception</a:t>
            </a:r>
            <a:r>
              <a:rPr sz="1000" spc="-50" dirty="0">
                <a:solidFill>
                  <a:schemeClr val="tx1"/>
                </a:solidFill>
                <a:latin typeface="Arial"/>
                <a:cs typeface="Arial"/>
              </a:rPr>
              <a:t> </a:t>
            </a:r>
            <a:r>
              <a:rPr sz="1000" spc="-10" dirty="0">
                <a:solidFill>
                  <a:schemeClr val="tx1"/>
                </a:solidFill>
                <a:latin typeface="Arial"/>
                <a:cs typeface="Arial"/>
              </a:rPr>
              <a:t>experience </a:t>
            </a:r>
            <a:r>
              <a:rPr sz="1000" dirty="0">
                <a:solidFill>
                  <a:schemeClr val="tx1"/>
                </a:solidFill>
                <a:latin typeface="Arial"/>
                <a:cs typeface="Arial"/>
              </a:rPr>
              <a:t>or</a:t>
            </a:r>
            <a:r>
              <a:rPr sz="1000" spc="-25" dirty="0">
                <a:solidFill>
                  <a:schemeClr val="tx1"/>
                </a:solidFill>
                <a:latin typeface="Arial"/>
                <a:cs typeface="Arial"/>
              </a:rPr>
              <a:t> </a:t>
            </a:r>
            <a:r>
              <a:rPr sz="1000" dirty="0">
                <a:solidFill>
                  <a:schemeClr val="tx1"/>
                </a:solidFill>
                <a:latin typeface="Arial"/>
                <a:cs typeface="Arial"/>
              </a:rPr>
              <a:t>equivalent</a:t>
            </a:r>
            <a:r>
              <a:rPr sz="1000" spc="-55" dirty="0">
                <a:solidFill>
                  <a:schemeClr val="tx1"/>
                </a:solidFill>
                <a:latin typeface="Arial"/>
                <a:cs typeface="Arial"/>
              </a:rPr>
              <a:t> </a:t>
            </a:r>
            <a:r>
              <a:rPr sz="1000" spc="-10" dirty="0">
                <a:solidFill>
                  <a:schemeClr val="tx1"/>
                </a:solidFill>
                <a:latin typeface="Arial"/>
                <a:cs typeface="Arial"/>
              </a:rPr>
              <a:t>experience)</a:t>
            </a:r>
            <a:r>
              <a:rPr lang="en-GB" sz="1000" dirty="0">
                <a:solidFill>
                  <a:schemeClr val="tx1"/>
                </a:solidFill>
                <a:latin typeface="Arial"/>
                <a:cs typeface="Arial"/>
              </a:rPr>
              <a:t> </a:t>
            </a:r>
          </a:p>
          <a:p>
            <a:pPr marL="12700" marR="5080" indent="3175" algn="l">
              <a:spcBef>
                <a:spcPts val="100"/>
              </a:spcBef>
            </a:pPr>
            <a:endParaRPr lang="en-GB" sz="1000" dirty="0">
              <a:latin typeface="Arial"/>
              <a:cs typeface="Arial"/>
            </a:endParaRPr>
          </a:p>
          <a:p>
            <a:pPr marL="12700" marR="5080" indent="3175" algn="l">
              <a:spcBef>
                <a:spcPts val="100"/>
              </a:spcBef>
            </a:pPr>
            <a:r>
              <a:rPr lang="en-US" sz="1000" spc="-35" dirty="0">
                <a:solidFill>
                  <a:srgbClr val="0000FF"/>
                </a:solidFill>
                <a:latin typeface="Arial"/>
                <a:cs typeface="Arial"/>
                <a:hlinkClick r:id="rId12">
                  <a:extLst>
                    <a:ext uri="{A12FA001-AC4F-418D-AE19-62706E023703}">
                      <ahyp:hlinkClr xmlns:ahyp="http://schemas.microsoft.com/office/drawing/2018/hyperlinkcolor" val="tx"/>
                    </a:ext>
                  </a:extLst>
                </a:hlinkClick>
              </a:rPr>
              <a:t>Available HCSWD </a:t>
            </a:r>
            <a:r>
              <a:rPr lang="en-US" sz="1000" spc="-35" dirty="0" err="1">
                <a:solidFill>
                  <a:srgbClr val="0000FF"/>
                </a:solidFill>
                <a:latin typeface="Arial"/>
                <a:cs typeface="Arial"/>
                <a:hlinkClick r:id="rId12">
                  <a:extLst>
                    <a:ext uri="{A12FA001-AC4F-418D-AE19-62706E023703}">
                      <ahyp:hlinkClr xmlns:ahyp="http://schemas.microsoft.com/office/drawing/2018/hyperlinkcolor" val="tx"/>
                    </a:ext>
                  </a:extLst>
                </a:hlinkClick>
              </a:rPr>
              <a:t>Programmes</a:t>
            </a:r>
            <a:r>
              <a:rPr lang="en-US" sz="1000" spc="-35" dirty="0">
                <a:solidFill>
                  <a:srgbClr val="0000FF"/>
                </a:solidFill>
                <a:latin typeface="Arial"/>
                <a:cs typeface="Arial"/>
                <a:hlinkClick r:id="rId12">
                  <a:extLst>
                    <a:ext uri="{A12FA001-AC4F-418D-AE19-62706E023703}">
                      <ahyp:hlinkClr xmlns:ahyp="http://schemas.microsoft.com/office/drawing/2018/hyperlinkcolor" val="tx"/>
                    </a:ext>
                  </a:extLst>
                </a:hlinkClick>
              </a:rPr>
              <a:t> | NHS Professionals </a:t>
            </a:r>
            <a:endParaRPr lang="en-US" sz="1000" spc="-35" dirty="0">
              <a:solidFill>
                <a:srgbClr val="0000FF"/>
              </a:solidFill>
              <a:latin typeface="Arial"/>
              <a:cs typeface="Arial"/>
            </a:endParaRPr>
          </a:p>
          <a:p>
            <a:pPr marL="12700" marR="5080" indent="3175" algn="l">
              <a:spcBef>
                <a:spcPts val="100"/>
              </a:spcBef>
            </a:pPr>
            <a:endParaRPr lang="en-US" sz="1000" spc="-35" dirty="0">
              <a:solidFill>
                <a:srgbClr val="0000FF"/>
              </a:solidFill>
              <a:latin typeface="Arial"/>
              <a:cs typeface="Arial"/>
            </a:endParaRPr>
          </a:p>
          <a:p>
            <a:pPr marL="12700" marR="5080" indent="3175" algn="l">
              <a:spcBef>
                <a:spcPts val="100"/>
              </a:spcBef>
            </a:pPr>
            <a:r>
              <a:rPr lang="en-US" sz="1000" spc="-10" dirty="0">
                <a:solidFill>
                  <a:srgbClr val="0000E8"/>
                </a:solidFill>
                <a:latin typeface="Arial"/>
                <a:cs typeface="Arial"/>
                <a:hlinkClick r:id="rId13">
                  <a:extLst>
                    <a:ext uri="{A12FA001-AC4F-418D-AE19-62706E023703}">
                      <ahyp:hlinkClr xmlns:ahyp="http://schemas.microsoft.com/office/drawing/2018/hyperlinkcolor" val="tx"/>
                    </a:ext>
                  </a:extLst>
                </a:hlinkClick>
              </a:rPr>
              <a:t>Care Certificate - </a:t>
            </a:r>
            <a:r>
              <a:rPr lang="en-US" sz="1000" spc="-10" dirty="0" err="1">
                <a:solidFill>
                  <a:srgbClr val="0000E8"/>
                </a:solidFill>
                <a:latin typeface="Arial"/>
                <a:cs typeface="Arial"/>
                <a:hlinkClick r:id="rId13">
                  <a:extLst>
                    <a:ext uri="{A12FA001-AC4F-418D-AE19-62706E023703}">
                      <ahyp:hlinkClr xmlns:ahyp="http://schemas.microsoft.com/office/drawing/2018/hyperlinkcolor" val="tx"/>
                    </a:ext>
                  </a:extLst>
                </a:hlinkClick>
              </a:rPr>
              <a:t>elearning</a:t>
            </a:r>
            <a:r>
              <a:rPr lang="en-US" sz="1000" spc="-10" dirty="0">
                <a:solidFill>
                  <a:srgbClr val="0000E8"/>
                </a:solidFill>
                <a:latin typeface="Arial"/>
                <a:cs typeface="Arial"/>
                <a:hlinkClick r:id="rId13">
                  <a:extLst>
                    <a:ext uri="{A12FA001-AC4F-418D-AE19-62706E023703}">
                      <ahyp:hlinkClr xmlns:ahyp="http://schemas.microsoft.com/office/drawing/2018/hyperlinkcolor" val="tx"/>
                    </a:ext>
                  </a:extLst>
                </a:hlinkClick>
              </a:rPr>
              <a:t> for </a:t>
            </a:r>
            <a:r>
              <a:rPr lang="en-US" sz="1000" spc="-10" dirty="0">
                <a:solidFill>
                  <a:schemeClr val="tx1"/>
                </a:solidFill>
                <a:latin typeface="Arial"/>
                <a:cs typeface="Arial"/>
              </a:rPr>
              <a:t>(strongly recommended to build foundation learning for healthcare roles) </a:t>
            </a:r>
          </a:p>
          <a:p>
            <a:pPr marL="12700" marR="5080" indent="3175" algn="l">
              <a:spcBef>
                <a:spcPts val="100"/>
              </a:spcBef>
            </a:pPr>
            <a:endParaRPr lang="en-US" sz="1000" spc="-10" dirty="0">
              <a:solidFill>
                <a:schemeClr val="tx1"/>
              </a:solidFill>
              <a:latin typeface="Arial"/>
              <a:cs typeface="Arial"/>
            </a:endParaRPr>
          </a:p>
          <a:p>
            <a:pPr marL="12700" marR="5080" indent="3175" algn="l">
              <a:spcBef>
                <a:spcPts val="100"/>
              </a:spcBef>
            </a:pPr>
            <a:r>
              <a:rPr lang="en-US" sz="1000" spc="-10" dirty="0">
                <a:solidFill>
                  <a:schemeClr val="tx1"/>
                </a:solidFill>
                <a:latin typeface="Arial"/>
                <a:cs typeface="Arial"/>
              </a:rPr>
              <a:t>These are examples of clinical skills HCAs might develop within their roles;</a:t>
            </a:r>
          </a:p>
          <a:p>
            <a:pPr marL="184150" marR="5080" indent="-171450" algn="l">
              <a:spcBef>
                <a:spcPts val="100"/>
              </a:spcBef>
              <a:buFont typeface="Arial"/>
              <a:buChar char="•"/>
            </a:pPr>
            <a:r>
              <a:rPr lang="en-US" sz="1000" dirty="0">
                <a:solidFill>
                  <a:schemeClr val="tx1"/>
                </a:solidFill>
                <a:uFill>
                  <a:solidFill>
                    <a:srgbClr val="1F5AA4"/>
                  </a:solidFill>
                </a:uFill>
                <a:latin typeface="Arial"/>
                <a:cs typeface="Arial"/>
              </a:rPr>
              <a:t>ECG Training</a:t>
            </a:r>
            <a:endParaRPr lang="en-US" sz="1000" spc="-20" dirty="0">
              <a:solidFill>
                <a:schemeClr val="tx1"/>
              </a:solidFill>
              <a:uFill>
                <a:solidFill>
                  <a:srgbClr val="1F5AA4"/>
                </a:solidFill>
              </a:uFill>
              <a:latin typeface="Arial"/>
              <a:cs typeface="Arial"/>
            </a:endParaRPr>
          </a:p>
          <a:p>
            <a:pPr marL="184150" marR="5080" indent="-171450" algn="l">
              <a:spcBef>
                <a:spcPts val="100"/>
              </a:spcBef>
              <a:buFont typeface="Arial"/>
              <a:buChar char="•"/>
            </a:pPr>
            <a:r>
              <a:rPr lang="en-US" sz="1000" spc="-20" dirty="0" err="1">
                <a:solidFill>
                  <a:schemeClr val="tx1"/>
                </a:solidFill>
                <a:latin typeface="Arial"/>
                <a:cs typeface="Arial"/>
              </a:rPr>
              <a:t>Venepuncture</a:t>
            </a:r>
            <a:r>
              <a:rPr lang="en-US" sz="1000" spc="-20" dirty="0">
                <a:solidFill>
                  <a:schemeClr val="tx1"/>
                </a:solidFill>
                <a:latin typeface="Arial"/>
                <a:cs typeface="Arial"/>
              </a:rPr>
              <a:t> Training </a:t>
            </a:r>
          </a:p>
          <a:p>
            <a:pPr marL="184150" marR="5080" indent="-171450" algn="l">
              <a:spcBef>
                <a:spcPts val="100"/>
              </a:spcBef>
              <a:buFont typeface="Arial"/>
              <a:buChar char="•"/>
            </a:pPr>
            <a:r>
              <a:rPr lang="en-US" sz="1000" spc="-20" dirty="0" err="1">
                <a:solidFill>
                  <a:schemeClr val="tx1"/>
                </a:solidFill>
                <a:latin typeface="Arial"/>
                <a:cs typeface="Arial"/>
              </a:rPr>
              <a:t>Immunisation</a:t>
            </a:r>
            <a:r>
              <a:rPr lang="en-US" sz="1000" spc="-20" dirty="0">
                <a:solidFill>
                  <a:schemeClr val="tx1"/>
                </a:solidFill>
                <a:latin typeface="Arial"/>
                <a:cs typeface="Arial"/>
              </a:rPr>
              <a:t> updates</a:t>
            </a:r>
            <a:endParaRPr lang="en-US" sz="1000" spc="-20" dirty="0">
              <a:solidFill>
                <a:schemeClr val="tx1"/>
              </a:solidFill>
              <a:uFill>
                <a:solidFill>
                  <a:srgbClr val="1F5AA4"/>
                </a:solidFill>
              </a:uFill>
              <a:latin typeface="Arial"/>
              <a:cs typeface="Arial"/>
            </a:endParaRPr>
          </a:p>
          <a:p>
            <a:pPr marL="184150" marR="5080" indent="-171450" algn="l">
              <a:spcBef>
                <a:spcPts val="100"/>
              </a:spcBef>
              <a:buFont typeface="Arial"/>
              <a:buChar char="•"/>
            </a:pPr>
            <a:r>
              <a:rPr lang="en-US" sz="1000" spc="-20" dirty="0">
                <a:solidFill>
                  <a:schemeClr val="tx1"/>
                </a:solidFill>
                <a:latin typeface="Arial"/>
                <a:cs typeface="Arial"/>
              </a:rPr>
              <a:t>Vitamin B12 and Injection Techniques (Dependent on local practice requirements and scope of practice)</a:t>
            </a:r>
            <a:endParaRPr lang="en-US" sz="1000" spc="-20" dirty="0">
              <a:solidFill>
                <a:schemeClr val="tx1"/>
              </a:solidFill>
              <a:uFill>
                <a:solidFill>
                  <a:srgbClr val="1F5AA4"/>
                </a:solidFill>
              </a:uFill>
              <a:latin typeface="Arial"/>
              <a:cs typeface="Arial"/>
            </a:endParaRPr>
          </a:p>
          <a:p>
            <a:pPr marL="12700" marR="5080" indent="3175" algn="l">
              <a:spcBef>
                <a:spcPts val="100"/>
              </a:spcBef>
            </a:pPr>
            <a:endParaRPr lang="en-US" sz="1000" dirty="0">
              <a:solidFill>
                <a:srgbClr val="202C3A"/>
              </a:solidFill>
              <a:latin typeface="Arial"/>
              <a:cs typeface="Arial"/>
            </a:endParaRPr>
          </a:p>
          <a:p>
            <a:pPr marL="12700" marR="5080" indent="3175" algn="l">
              <a:spcBef>
                <a:spcPts val="100"/>
              </a:spcBef>
            </a:pPr>
            <a:r>
              <a:rPr sz="1000" dirty="0">
                <a:solidFill>
                  <a:srgbClr val="202C3A"/>
                </a:solidFill>
                <a:latin typeface="Arial"/>
                <a:cs typeface="Arial"/>
              </a:rPr>
              <a:t>Health</a:t>
            </a:r>
            <a:r>
              <a:rPr sz="1000" spc="-35" dirty="0">
                <a:solidFill>
                  <a:srgbClr val="202C3A"/>
                </a:solidFill>
                <a:latin typeface="Arial"/>
                <a:cs typeface="Arial"/>
              </a:rPr>
              <a:t> </a:t>
            </a:r>
            <a:r>
              <a:rPr sz="1000" dirty="0">
                <a:solidFill>
                  <a:srgbClr val="202C3A"/>
                </a:solidFill>
                <a:latin typeface="Arial"/>
                <a:cs typeface="Arial"/>
              </a:rPr>
              <a:t>Care</a:t>
            </a:r>
            <a:r>
              <a:rPr sz="1000" spc="-35" dirty="0">
                <a:solidFill>
                  <a:srgbClr val="202C3A"/>
                </a:solidFill>
                <a:latin typeface="Arial"/>
                <a:cs typeface="Arial"/>
              </a:rPr>
              <a:t> </a:t>
            </a:r>
            <a:r>
              <a:rPr sz="1000" dirty="0">
                <a:solidFill>
                  <a:srgbClr val="202C3A"/>
                </a:solidFill>
                <a:latin typeface="Arial"/>
                <a:cs typeface="Arial"/>
              </a:rPr>
              <a:t>Support</a:t>
            </a:r>
            <a:r>
              <a:rPr sz="1000" spc="-45" dirty="0">
                <a:solidFill>
                  <a:srgbClr val="202C3A"/>
                </a:solidFill>
                <a:latin typeface="Arial"/>
                <a:cs typeface="Arial"/>
              </a:rPr>
              <a:t> </a:t>
            </a:r>
            <a:r>
              <a:rPr sz="1000" spc="-10" dirty="0">
                <a:solidFill>
                  <a:srgbClr val="202C3A"/>
                </a:solidFill>
                <a:latin typeface="Arial"/>
                <a:cs typeface="Arial"/>
              </a:rPr>
              <a:t>Worker</a:t>
            </a:r>
            <a:r>
              <a:rPr lang="en-GB" sz="1000" spc="-10" dirty="0">
                <a:solidFill>
                  <a:srgbClr val="202C3A"/>
                </a:solidFill>
                <a:latin typeface="Arial"/>
                <a:cs typeface="Arial"/>
              </a:rPr>
              <a:t>: </a:t>
            </a:r>
            <a:r>
              <a:rPr lang="en-GB" sz="1000" dirty="0">
                <a:solidFill>
                  <a:srgbClr val="0000E8"/>
                </a:solidFill>
              </a:rPr>
              <a:t>Senior Healthcare Support Worker Level 3 </a:t>
            </a:r>
            <a:endParaRPr lang="en-GB" sz="1000" spc="-10" dirty="0">
              <a:solidFill>
                <a:srgbClr val="202C3A"/>
              </a:solidFill>
              <a:latin typeface="Arial"/>
              <a:cs typeface="Arial"/>
            </a:endParaRPr>
          </a:p>
          <a:p>
            <a:pPr marL="113030" marR="105410" algn="ctr"/>
            <a:endParaRPr lang="en-GB" sz="1000" b="1" spc="-10" dirty="0">
              <a:solidFill>
                <a:srgbClr val="0000E8"/>
              </a:solidFill>
              <a:latin typeface="Arial"/>
              <a:cs typeface="Arial"/>
            </a:endParaRPr>
          </a:p>
          <a:p>
            <a:pPr marL="113030" marR="105410" algn="ctr"/>
            <a:endParaRPr lang="en-GB" sz="1000" b="1" spc="-10" dirty="0">
              <a:solidFill>
                <a:srgbClr val="0000FF"/>
              </a:solidFill>
              <a:latin typeface="Arial"/>
              <a:cs typeface="Arial"/>
            </a:endParaRPr>
          </a:p>
        </p:txBody>
      </p:sp>
      <p:sp>
        <p:nvSpPr>
          <p:cNvPr id="15" name="object 15"/>
          <p:cNvSpPr txBox="1">
            <a:spLocks noGrp="1"/>
          </p:cNvSpPr>
          <p:nvPr>
            <p:ph type="title"/>
          </p:nvPr>
        </p:nvSpPr>
        <p:spPr>
          <a:xfrm>
            <a:off x="2485389" y="268480"/>
            <a:ext cx="5427980" cy="788677"/>
          </a:xfrm>
          <a:prstGeom prst="rect">
            <a:avLst/>
          </a:prstGeom>
        </p:spPr>
        <p:txBody>
          <a:bodyPr vert="horz" wrap="square" lIns="0" tIns="36830" rIns="0" bIns="0" rtlCol="0" anchor="t">
            <a:spAutoFit/>
          </a:bodyPr>
          <a:lstStyle/>
          <a:p>
            <a:pPr marL="12700">
              <a:spcBef>
                <a:spcPts val="290"/>
              </a:spcBef>
            </a:pPr>
            <a:r>
              <a:rPr lang="en-GB" sz="2400" b="0" spc="-10">
                <a:solidFill>
                  <a:srgbClr val="BE0378"/>
                </a:solidFill>
                <a:latin typeface="Arial Black"/>
                <a:cs typeface="Arial Black"/>
              </a:rPr>
              <a:t>Healthcare Assistant </a:t>
            </a:r>
            <a:r>
              <a:rPr sz="2400" b="0" spc="-10">
                <a:solidFill>
                  <a:srgbClr val="BE0378"/>
                </a:solidFill>
                <a:latin typeface="Arial Black"/>
                <a:cs typeface="Arial Black"/>
              </a:rPr>
              <a:t>(HCA)</a:t>
            </a:r>
            <a:endParaRPr sz="2400">
              <a:latin typeface="Arial Black"/>
              <a:cs typeface="Arial Black"/>
            </a:endParaRPr>
          </a:p>
          <a:p>
            <a:pPr marL="12700">
              <a:lnSpc>
                <a:spcPct val="100000"/>
              </a:lnSpc>
              <a:spcBef>
                <a:spcPts val="120"/>
              </a:spcBef>
            </a:pPr>
            <a:r>
              <a:rPr sz="2400">
                <a:solidFill>
                  <a:srgbClr val="202C3A"/>
                </a:solidFill>
              </a:rPr>
              <a:t>Find</a:t>
            </a:r>
            <a:r>
              <a:rPr sz="2400" spc="-20">
                <a:solidFill>
                  <a:srgbClr val="202C3A"/>
                </a:solidFill>
              </a:rPr>
              <a:t> </a:t>
            </a:r>
            <a:r>
              <a:rPr sz="2400">
                <a:solidFill>
                  <a:srgbClr val="202C3A"/>
                </a:solidFill>
              </a:rPr>
              <a:t>out</a:t>
            </a:r>
            <a:r>
              <a:rPr sz="2400" spc="-15">
                <a:solidFill>
                  <a:srgbClr val="202C3A"/>
                </a:solidFill>
              </a:rPr>
              <a:t> </a:t>
            </a:r>
            <a:r>
              <a:rPr sz="2400">
                <a:solidFill>
                  <a:srgbClr val="202C3A"/>
                </a:solidFill>
              </a:rPr>
              <a:t>more</a:t>
            </a:r>
            <a:r>
              <a:rPr sz="2400" spc="-25">
                <a:solidFill>
                  <a:srgbClr val="202C3A"/>
                </a:solidFill>
              </a:rPr>
              <a:t> </a:t>
            </a:r>
            <a:r>
              <a:rPr sz="2400">
                <a:solidFill>
                  <a:srgbClr val="202C3A"/>
                </a:solidFill>
              </a:rPr>
              <a:t>about</a:t>
            </a:r>
            <a:r>
              <a:rPr sz="2400" spc="-15">
                <a:solidFill>
                  <a:srgbClr val="202C3A"/>
                </a:solidFill>
              </a:rPr>
              <a:t> </a:t>
            </a:r>
            <a:r>
              <a:rPr sz="2400">
                <a:solidFill>
                  <a:srgbClr val="202C3A"/>
                </a:solidFill>
              </a:rPr>
              <a:t>the</a:t>
            </a:r>
            <a:r>
              <a:rPr sz="2400" spc="-5">
                <a:solidFill>
                  <a:srgbClr val="202C3A"/>
                </a:solidFill>
              </a:rPr>
              <a:t> </a:t>
            </a:r>
            <a:r>
              <a:rPr sz="2400" u="sng">
                <a:solidFill>
                  <a:srgbClr val="291EFF"/>
                </a:solidFill>
                <a:uFill>
                  <a:solidFill>
                    <a:srgbClr val="1F5AA4"/>
                  </a:solidFill>
                </a:uFill>
                <a:hlinkClick r:id="rId14">
                  <a:extLst>
                    <a:ext uri="{A12FA001-AC4F-418D-AE19-62706E023703}">
                      <ahyp:hlinkClr xmlns:ahyp="http://schemas.microsoft.com/office/drawing/2018/hyperlinkcolor" val="tx"/>
                    </a:ext>
                  </a:extLst>
                </a:hlinkClick>
              </a:rPr>
              <a:t>HCA</a:t>
            </a:r>
            <a:r>
              <a:rPr sz="2400" u="sng" spc="-90">
                <a:solidFill>
                  <a:srgbClr val="291EFF"/>
                </a:solidFill>
                <a:uFill>
                  <a:solidFill>
                    <a:srgbClr val="1F5AA4"/>
                  </a:solidFill>
                </a:uFill>
                <a:hlinkClick r:id="rId14">
                  <a:extLst>
                    <a:ext uri="{A12FA001-AC4F-418D-AE19-62706E023703}">
                      <ahyp:hlinkClr xmlns:ahyp="http://schemas.microsoft.com/office/drawing/2018/hyperlinkcolor" val="tx"/>
                    </a:ext>
                  </a:extLst>
                </a:hlinkClick>
              </a:rPr>
              <a:t> </a:t>
            </a:r>
            <a:r>
              <a:rPr sz="2400" u="sng" spc="-20">
                <a:solidFill>
                  <a:srgbClr val="291EFF"/>
                </a:solidFill>
                <a:uFill>
                  <a:solidFill>
                    <a:srgbClr val="1F5AA4"/>
                  </a:solidFill>
                </a:uFill>
                <a:hlinkClick r:id="rId14">
                  <a:extLst>
                    <a:ext uri="{A12FA001-AC4F-418D-AE19-62706E023703}">
                      <ahyp:hlinkClr xmlns:ahyp="http://schemas.microsoft.com/office/drawing/2018/hyperlinkcolor" val="tx"/>
                    </a:ext>
                  </a:extLst>
                </a:hlinkClick>
              </a:rPr>
              <a:t>role</a:t>
            </a:r>
            <a:endParaRPr sz="2400">
              <a:solidFill>
                <a:srgbClr val="291EFF"/>
              </a:solidFill>
              <a:hlinkClick r:id="rId14">
                <a:extLst>
                  <a:ext uri="{A12FA001-AC4F-418D-AE19-62706E023703}">
                    <ahyp:hlinkClr xmlns:ahyp="http://schemas.microsoft.com/office/drawing/2018/hyperlinkcolor" val="tx"/>
                  </a:ext>
                </a:extLst>
              </a:hlinkClick>
            </a:endParaRPr>
          </a:p>
        </p:txBody>
      </p:sp>
      <p:sp>
        <p:nvSpPr>
          <p:cNvPr id="16" name="object 16"/>
          <p:cNvSpPr txBox="1"/>
          <p:nvPr/>
        </p:nvSpPr>
        <p:spPr>
          <a:xfrm>
            <a:off x="9402754" y="212537"/>
            <a:ext cx="2563445" cy="559127"/>
          </a:xfrm>
          <a:prstGeom prst="rect">
            <a:avLst/>
          </a:prstGeom>
        </p:spPr>
        <p:txBody>
          <a:bodyPr vert="horz" wrap="square" lIns="0" tIns="12700" rIns="0" bIns="0" rtlCol="0">
            <a:spAutoFit/>
          </a:bodyPr>
          <a:lstStyle/>
          <a:p>
            <a:pPr marR="7620" algn="r">
              <a:lnSpc>
                <a:spcPts val="2150"/>
              </a:lnSpc>
              <a:spcBef>
                <a:spcPts val="100"/>
              </a:spcBef>
            </a:pPr>
            <a:r>
              <a:rPr lang="en-GB" sz="1800" b="1" spc="-10">
                <a:solidFill>
                  <a:srgbClr val="006FC0"/>
                </a:solidFill>
                <a:latin typeface="Arial"/>
                <a:cs typeface="Arial"/>
                <a:hlinkClick r:id="rId15" action="ppaction://hlinksldjump"/>
              </a:rPr>
              <a:t>Nursing P</a:t>
            </a:r>
            <a:r>
              <a:rPr sz="1800" b="1" spc="-10" err="1">
                <a:solidFill>
                  <a:srgbClr val="006FC0"/>
                </a:solidFill>
                <a:latin typeface="Arial"/>
                <a:cs typeface="Arial"/>
                <a:hlinkClick r:id="rId15" action="ppaction://hlinksldjump"/>
              </a:rPr>
              <a:t>rofessional</a:t>
            </a:r>
            <a:r>
              <a:rPr lang="en-GB" sz="1800" b="1" spc="-10">
                <a:solidFill>
                  <a:srgbClr val="006FC0"/>
                </a:solidFill>
                <a:latin typeface="Arial"/>
                <a:cs typeface="Arial"/>
                <a:hlinkClick r:id="rId15" action="ppaction://hlinksldjump"/>
              </a:rPr>
              <a:t>s</a:t>
            </a:r>
            <a:endParaRPr sz="1800">
              <a:latin typeface="Arial"/>
              <a:cs typeface="Arial"/>
              <a:hlinkClick r:id="rId15" action="ppaction://hlinksldjump"/>
            </a:endParaRPr>
          </a:p>
          <a:p>
            <a:pPr marR="5080" algn="r">
              <a:lnSpc>
                <a:spcPts val="2150"/>
              </a:lnSpc>
            </a:pPr>
            <a:r>
              <a:rPr sz="1800" b="1">
                <a:solidFill>
                  <a:srgbClr val="006FC0"/>
                </a:solidFill>
                <a:latin typeface="Arial"/>
                <a:cs typeface="Arial"/>
                <a:hlinkClick r:id="rId15" action="ppaction://hlinksldjump"/>
              </a:rPr>
              <a:t>Career</a:t>
            </a:r>
            <a:r>
              <a:rPr sz="1800" b="1" spc="-30">
                <a:solidFill>
                  <a:srgbClr val="006FC0"/>
                </a:solidFill>
                <a:latin typeface="Arial"/>
                <a:cs typeface="Arial"/>
                <a:hlinkClick r:id="rId15" action="ppaction://hlinksldjump"/>
              </a:rPr>
              <a:t> </a:t>
            </a:r>
            <a:r>
              <a:rPr sz="1800" b="1" spc="-10">
                <a:solidFill>
                  <a:srgbClr val="006FC0"/>
                </a:solidFill>
                <a:latin typeface="Arial"/>
                <a:cs typeface="Arial"/>
                <a:hlinkClick r:id="rId15" action="ppaction://hlinksldjump"/>
              </a:rPr>
              <a:t>Pathway</a:t>
            </a:r>
            <a:endParaRPr sz="1800">
              <a:latin typeface="Arial"/>
              <a:cs typeface="Arial"/>
            </a:endParaRPr>
          </a:p>
        </p:txBody>
      </p:sp>
      <p:sp>
        <p:nvSpPr>
          <p:cNvPr id="35" name="object 35"/>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33" name="object 12">
            <a:extLst>
              <a:ext uri="{FF2B5EF4-FFF2-40B4-BE49-F238E27FC236}">
                <a16:creationId xmlns:a16="http://schemas.microsoft.com/office/drawing/2014/main" id="{14691271-0187-A7FB-969D-47795931F684}"/>
              </a:ext>
            </a:extLst>
          </p:cNvPr>
          <p:cNvSpPr txBox="1"/>
          <p:nvPr/>
        </p:nvSpPr>
        <p:spPr>
          <a:xfrm>
            <a:off x="7850096" y="2471334"/>
            <a:ext cx="2114550" cy="1090042"/>
          </a:xfrm>
          <a:prstGeom prst="rect">
            <a:avLst/>
          </a:prstGeom>
        </p:spPr>
        <p:txBody>
          <a:bodyPr vert="horz" wrap="square" lIns="0" tIns="12700" rIns="0" bIns="0" rtlCol="0" anchor="t">
            <a:spAutoFit/>
          </a:bodyPr>
          <a:lstStyle/>
          <a:p>
            <a:pPr marR="115570" algn="l"/>
            <a:r>
              <a:rPr lang="en-US" sz="1000" spc="-10">
                <a:solidFill>
                  <a:srgbClr val="202C3A"/>
                </a:solidFill>
                <a:latin typeface="Arial"/>
                <a:cs typeface="Arial"/>
              </a:rPr>
              <a:t>To work appropriately delegated </a:t>
            </a:r>
            <a:r>
              <a:rPr lang="en-US" sz="1000" spc="-10">
                <a:solidFill>
                  <a:schemeClr val="tx1"/>
                </a:solidFill>
                <a:latin typeface="Arial"/>
                <a:cs typeface="Arial"/>
              </a:rPr>
              <a:t>and clinically supervised by a registered healthcare professional until competence is demonstrated by the HCA. Day to day clinical supervision should be available as required.</a:t>
            </a:r>
            <a:endParaRPr lang="en-US" sz="1000">
              <a:solidFill>
                <a:schemeClr val="tx1"/>
              </a:solidFill>
              <a:latin typeface="Arial"/>
              <a:cs typeface="Arial"/>
            </a:endParaRPr>
          </a:p>
        </p:txBody>
      </p:sp>
      <p:pic>
        <p:nvPicPr>
          <p:cNvPr id="37" name="Picture 36" descr="A logo with colorful people&#10;&#10;Description automatically generated">
            <a:extLst>
              <a:ext uri="{FF2B5EF4-FFF2-40B4-BE49-F238E27FC236}">
                <a16:creationId xmlns:a16="http://schemas.microsoft.com/office/drawing/2014/main" id="{A7203660-DF17-7B19-1B61-A8B3542465A1}"/>
              </a:ext>
            </a:extLst>
          </p:cNvPr>
          <p:cNvPicPr>
            <a:picLocks noChangeAspect="1"/>
          </p:cNvPicPr>
          <p:nvPr/>
        </p:nvPicPr>
        <p:blipFill>
          <a:blip r:embed="rId16"/>
          <a:stretch>
            <a:fillRect/>
          </a:stretch>
        </p:blipFill>
        <p:spPr>
          <a:xfrm>
            <a:off x="0" y="-25467"/>
            <a:ext cx="2320286" cy="1189930"/>
          </a:xfrm>
          <a:prstGeom prst="rect">
            <a:avLst/>
          </a:prstGeom>
        </p:spPr>
      </p:pic>
      <p:sp>
        <p:nvSpPr>
          <p:cNvPr id="36" name="TextBox 35">
            <a:extLst>
              <a:ext uri="{FF2B5EF4-FFF2-40B4-BE49-F238E27FC236}">
                <a16:creationId xmlns:a16="http://schemas.microsoft.com/office/drawing/2014/main" id="{20CAA9ED-BFAF-9305-0B5E-B39E8460E17E}"/>
              </a:ext>
            </a:extLst>
          </p:cNvPr>
          <p:cNvSpPr txBox="1"/>
          <p:nvPr/>
        </p:nvSpPr>
        <p:spPr>
          <a:xfrm>
            <a:off x="9881458" y="2471334"/>
            <a:ext cx="2271908"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lgn="l">
              <a:buFont typeface="Arial" panose="020B0604020202020204" pitchFamily="34" charset="0"/>
              <a:buChar char="•"/>
            </a:pPr>
            <a:r>
              <a:rPr lang="en-US" sz="1000">
                <a:latin typeface="Arial"/>
                <a:cs typeface="Arial"/>
              </a:rPr>
              <a:t>Administrative Tasks</a:t>
            </a:r>
          </a:p>
          <a:p>
            <a:pPr marL="171450" indent="-171450" algn="l">
              <a:buFont typeface="Arial" panose="020B0604020202020204" pitchFamily="34" charset="0"/>
              <a:buChar char="•"/>
            </a:pPr>
            <a:r>
              <a:rPr lang="en-US" sz="1000">
                <a:latin typeface="Arial"/>
                <a:cs typeface="Arial"/>
              </a:rPr>
              <a:t>Patient Comfort and Wellbeing</a:t>
            </a:r>
          </a:p>
          <a:p>
            <a:pPr marL="171450" indent="-171450" algn="l">
              <a:buFont typeface="Arial" panose="020B0604020202020204" pitchFamily="34" charset="0"/>
              <a:buChar char="•"/>
            </a:pPr>
            <a:r>
              <a:rPr lang="en-US" sz="1000">
                <a:latin typeface="Arial"/>
                <a:cs typeface="Arial"/>
              </a:rPr>
              <a:t>Collecting Vital Signs</a:t>
            </a:r>
          </a:p>
          <a:p>
            <a:pPr marL="171450" indent="-171450" algn="l">
              <a:buFont typeface="Arial" panose="020B0604020202020204" pitchFamily="34" charset="0"/>
              <a:buChar char="•"/>
            </a:pPr>
            <a:r>
              <a:rPr lang="en-US" sz="1000">
                <a:latin typeface="Arial"/>
                <a:cs typeface="Arial"/>
              </a:rPr>
              <a:t>Health Checks</a:t>
            </a:r>
          </a:p>
          <a:p>
            <a:pPr marL="171450" indent="-171450" algn="l">
              <a:buFont typeface="Arial" panose="020B0604020202020204" pitchFamily="34" charset="0"/>
              <a:buChar char="•"/>
            </a:pPr>
            <a:r>
              <a:rPr lang="en-US" sz="1000">
                <a:latin typeface="Arial"/>
                <a:cs typeface="Arial"/>
              </a:rPr>
              <a:t>Blood Pressure Monitoring:</a:t>
            </a:r>
          </a:p>
          <a:p>
            <a:pPr marL="171450" indent="-171450" algn="l">
              <a:buFont typeface="Arial" panose="020B0604020202020204" pitchFamily="34" charset="0"/>
              <a:buChar char="•"/>
            </a:pPr>
            <a:r>
              <a:rPr lang="en-US" sz="1000">
                <a:latin typeface="Arial"/>
                <a:cs typeface="Arial"/>
              </a:rPr>
              <a:t>Supporting Chronic Disease Clinics</a:t>
            </a:r>
          </a:p>
          <a:p>
            <a:pPr marL="171450" indent="-171450" algn="l">
              <a:buFont typeface="Arial" panose="020B0604020202020204" pitchFamily="34" charset="0"/>
              <a:buChar char="•"/>
            </a:pPr>
            <a:r>
              <a:rPr lang="en-US" sz="1000">
                <a:latin typeface="Arial"/>
                <a:cs typeface="Arial"/>
              </a:rPr>
              <a:t>Administering Vaccines:</a:t>
            </a:r>
          </a:p>
          <a:p>
            <a:pPr marL="171450" indent="-171450" algn="l">
              <a:buFont typeface="Arial" panose="020B0604020202020204" pitchFamily="34" charset="0"/>
              <a:buChar char="•"/>
            </a:pPr>
            <a:r>
              <a:rPr lang="en-US" sz="1000">
                <a:latin typeface="Arial"/>
                <a:cs typeface="Arial"/>
              </a:rPr>
              <a:t>Wound Care </a:t>
            </a:r>
          </a:p>
          <a:p>
            <a:pPr algn="l"/>
            <a:endParaRPr lang="en-US" sz="1000">
              <a:latin typeface="Arial"/>
              <a:cs typeface="Arial"/>
            </a:endParaRPr>
          </a:p>
        </p:txBody>
      </p:sp>
      <p:sp>
        <p:nvSpPr>
          <p:cNvPr id="38" name="object 2">
            <a:extLst>
              <a:ext uri="{FF2B5EF4-FFF2-40B4-BE49-F238E27FC236}">
                <a16:creationId xmlns:a16="http://schemas.microsoft.com/office/drawing/2014/main" id="{1B545F1E-6EA2-0042-DA9F-E5467F761370}"/>
              </a:ext>
            </a:extLst>
          </p:cNvPr>
          <p:cNvSpPr txBox="1"/>
          <p:nvPr/>
        </p:nvSpPr>
        <p:spPr>
          <a:xfrm>
            <a:off x="3135843" y="1903937"/>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40" name="object 4">
            <a:extLst>
              <a:ext uri="{FF2B5EF4-FFF2-40B4-BE49-F238E27FC236}">
                <a16:creationId xmlns:a16="http://schemas.microsoft.com/office/drawing/2014/main" id="{24A086FA-FCC2-E488-E7CA-53BC498C348A}"/>
              </a:ext>
            </a:extLst>
          </p:cNvPr>
          <p:cNvSpPr txBox="1"/>
          <p:nvPr/>
        </p:nvSpPr>
        <p:spPr>
          <a:xfrm>
            <a:off x="5581863" y="1903937"/>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43" name="object 5">
            <a:extLst>
              <a:ext uri="{FF2B5EF4-FFF2-40B4-BE49-F238E27FC236}">
                <a16:creationId xmlns:a16="http://schemas.microsoft.com/office/drawing/2014/main" id="{B01E4022-E008-5015-4D6F-03E6126EFB52}"/>
              </a:ext>
            </a:extLst>
          </p:cNvPr>
          <p:cNvSpPr txBox="1"/>
          <p:nvPr/>
        </p:nvSpPr>
        <p:spPr>
          <a:xfrm>
            <a:off x="7510993" y="1892615"/>
            <a:ext cx="2120900" cy="444352"/>
          </a:xfrm>
          <a:prstGeom prst="rect">
            <a:avLst/>
          </a:prstGeom>
        </p:spPr>
        <p:txBody>
          <a:bodyPr vert="horz" wrap="square" lIns="0" tIns="13335" rIns="0" bIns="0" rtlCol="0">
            <a:spAutoFit/>
          </a:bodyPr>
          <a:lstStyle/>
          <a:p>
            <a:pPr marL="12700" marR="5080" indent="-1270" algn="ctr">
              <a:lnSpc>
                <a:spcPct val="100000"/>
              </a:lnSpc>
              <a:spcBef>
                <a:spcPts val="105"/>
              </a:spcBef>
            </a:pPr>
            <a:r>
              <a:rPr lang="en-GB" sz="1400" spc="-10">
                <a:solidFill>
                  <a:srgbClr val="202C3A"/>
                </a:solidFill>
                <a:latin typeface="Arial Black"/>
                <a:cs typeface="Arial Black"/>
              </a:rPr>
              <a:t>S</a:t>
            </a:r>
            <a:r>
              <a:rPr sz="1400" spc="-10" err="1">
                <a:solidFill>
                  <a:srgbClr val="202C3A"/>
                </a:solidFill>
                <a:latin typeface="Arial Black"/>
                <a:cs typeface="Arial Black"/>
              </a:rPr>
              <a:t>upervision</a:t>
            </a:r>
            <a:r>
              <a:rPr sz="1400" spc="-10">
                <a:solidFill>
                  <a:srgbClr val="202C3A"/>
                </a:solidFill>
                <a:latin typeface="Arial Black"/>
                <a:cs typeface="Arial Black"/>
              </a:rPr>
              <a:t> requirements</a:t>
            </a:r>
            <a:endParaRPr sz="1400">
              <a:latin typeface="Arial Black"/>
              <a:cs typeface="Arial Black"/>
            </a:endParaRPr>
          </a:p>
        </p:txBody>
      </p:sp>
      <p:pic>
        <p:nvPicPr>
          <p:cNvPr id="45" name="object 8">
            <a:extLst>
              <a:ext uri="{FF2B5EF4-FFF2-40B4-BE49-F238E27FC236}">
                <a16:creationId xmlns:a16="http://schemas.microsoft.com/office/drawing/2014/main" id="{B39B0366-DAC1-543E-E511-832372AA2C58}"/>
              </a:ext>
            </a:extLst>
          </p:cNvPr>
          <p:cNvPicPr/>
          <p:nvPr/>
        </p:nvPicPr>
        <p:blipFill>
          <a:blip r:embed="rId17" cstate="print"/>
          <a:stretch>
            <a:fillRect/>
          </a:stretch>
        </p:blipFill>
        <p:spPr>
          <a:xfrm>
            <a:off x="5868630" y="1097996"/>
            <a:ext cx="722376" cy="720851"/>
          </a:xfrm>
          <a:prstGeom prst="rect">
            <a:avLst/>
          </a:prstGeom>
        </p:spPr>
      </p:pic>
      <p:pic>
        <p:nvPicPr>
          <p:cNvPr id="47" name="object 9">
            <a:extLst>
              <a:ext uri="{FF2B5EF4-FFF2-40B4-BE49-F238E27FC236}">
                <a16:creationId xmlns:a16="http://schemas.microsoft.com/office/drawing/2014/main" id="{9112C723-38D7-A3F3-1AC5-931E434E8A8A}"/>
              </a:ext>
            </a:extLst>
          </p:cNvPr>
          <p:cNvPicPr/>
          <p:nvPr/>
        </p:nvPicPr>
        <p:blipFill>
          <a:blip r:embed="rId18" cstate="print"/>
          <a:stretch>
            <a:fillRect/>
          </a:stretch>
        </p:blipFill>
        <p:spPr>
          <a:xfrm>
            <a:off x="3512525" y="1162004"/>
            <a:ext cx="720851" cy="719327"/>
          </a:xfrm>
          <a:prstGeom prst="rect">
            <a:avLst/>
          </a:prstGeom>
        </p:spPr>
      </p:pic>
      <p:pic>
        <p:nvPicPr>
          <p:cNvPr id="49" name="object 10">
            <a:extLst>
              <a:ext uri="{FF2B5EF4-FFF2-40B4-BE49-F238E27FC236}">
                <a16:creationId xmlns:a16="http://schemas.microsoft.com/office/drawing/2014/main" id="{95849541-03D9-85B4-2A16-A2826BC7A4E0}"/>
              </a:ext>
            </a:extLst>
          </p:cNvPr>
          <p:cNvPicPr/>
          <p:nvPr/>
        </p:nvPicPr>
        <p:blipFill>
          <a:blip r:embed="rId19" cstate="print"/>
          <a:stretch>
            <a:fillRect/>
          </a:stretch>
        </p:blipFill>
        <p:spPr>
          <a:xfrm>
            <a:off x="10399371" y="1165933"/>
            <a:ext cx="722376" cy="720851"/>
          </a:xfrm>
          <a:prstGeom prst="rect">
            <a:avLst/>
          </a:prstGeom>
        </p:spPr>
      </p:pic>
      <p:pic>
        <p:nvPicPr>
          <p:cNvPr id="51" name="object 11">
            <a:extLst>
              <a:ext uri="{FF2B5EF4-FFF2-40B4-BE49-F238E27FC236}">
                <a16:creationId xmlns:a16="http://schemas.microsoft.com/office/drawing/2014/main" id="{22561BC3-7D03-D812-53C3-253433F0E4D0}"/>
              </a:ext>
            </a:extLst>
          </p:cNvPr>
          <p:cNvPicPr/>
          <p:nvPr/>
        </p:nvPicPr>
        <p:blipFill>
          <a:blip r:embed="rId20" cstate="print"/>
          <a:stretch>
            <a:fillRect/>
          </a:stretch>
        </p:blipFill>
        <p:spPr>
          <a:xfrm>
            <a:off x="8211018" y="1097996"/>
            <a:ext cx="720851" cy="720851"/>
          </a:xfrm>
          <a:prstGeom prst="rect">
            <a:avLst/>
          </a:prstGeom>
        </p:spPr>
      </p:pic>
      <p:sp>
        <p:nvSpPr>
          <p:cNvPr id="53" name="object 6">
            <a:extLst>
              <a:ext uri="{FF2B5EF4-FFF2-40B4-BE49-F238E27FC236}">
                <a16:creationId xmlns:a16="http://schemas.microsoft.com/office/drawing/2014/main" id="{067E3EEE-671E-1DA5-2413-D3C6B9FD2B1F}"/>
              </a:ext>
            </a:extLst>
          </p:cNvPr>
          <p:cNvSpPr txBox="1"/>
          <p:nvPr/>
        </p:nvSpPr>
        <p:spPr>
          <a:xfrm>
            <a:off x="9743909" y="1864468"/>
            <a:ext cx="1881136" cy="444352"/>
          </a:xfrm>
          <a:prstGeom prst="rect">
            <a:avLst/>
          </a:prstGeom>
        </p:spPr>
        <p:txBody>
          <a:bodyPr vert="horz" wrap="square" lIns="0" tIns="13335" rIns="0" bIns="0" rtlCol="0" anchor="t">
            <a:spAutoFit/>
          </a:bodyPr>
          <a:lstStyle/>
          <a:p>
            <a:pPr marL="12700" marR="5080" indent="-3810" algn="ctr">
              <a:spcBef>
                <a:spcPts val="105"/>
              </a:spcBef>
            </a:pPr>
            <a:r>
              <a:rPr lang="en-GB" sz="1400">
                <a:solidFill>
                  <a:srgbClr val="202C3A"/>
                </a:solidFill>
                <a:latin typeface="Arial Black"/>
                <a:cs typeface="Arial Black"/>
              </a:rPr>
              <a:t>Key roles and responsibilities</a:t>
            </a:r>
            <a:endParaRPr sz="1400" spc="-10">
              <a:solidFill>
                <a:srgbClr val="202C3A"/>
              </a:solidFill>
              <a:latin typeface="Arial Black"/>
              <a:cs typeface="Arial Black"/>
            </a:endParaRPr>
          </a:p>
        </p:txBody>
      </p:sp>
      <p:sp>
        <p:nvSpPr>
          <p:cNvPr id="5" name="Rectangle 4">
            <a:extLst>
              <a:ext uri="{FF2B5EF4-FFF2-40B4-BE49-F238E27FC236}">
                <a16:creationId xmlns:a16="http://schemas.microsoft.com/office/drawing/2014/main" id="{E1ADBF74-999C-A8E3-DE1A-2B2708EA19E3}"/>
              </a:ext>
            </a:extLst>
          </p:cNvPr>
          <p:cNvSpPr/>
          <p:nvPr/>
        </p:nvSpPr>
        <p:spPr>
          <a:xfrm>
            <a:off x="31720" y="3195601"/>
            <a:ext cx="2298451" cy="329184"/>
          </a:xfrm>
          <a:prstGeom prst="rect">
            <a:avLst/>
          </a:prstGeom>
          <a:solidFill>
            <a:srgbClr val="D9D9D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0000"/>
              </a:lnSpc>
            </a:pPr>
            <a:r>
              <a:rPr lang="en-GB" sz="1000" b="1">
                <a:solidFill>
                  <a:srgbClr val="BF0378"/>
                </a:solidFill>
                <a:latin typeface="Arial"/>
                <a:cs typeface="Arial"/>
                <a:hlinkClick r:id="rId21" action="ppaction://hlinksldjump">
                  <a:extLst>
                    <a:ext uri="{A12FA001-AC4F-418D-AE19-62706E023703}">
                      <ahyp:hlinkClr xmlns:ahyp="http://schemas.microsoft.com/office/drawing/2018/hyperlinkcolor" val="tx"/>
                    </a:ext>
                  </a:extLst>
                </a:hlinkClick>
              </a:rPr>
              <a:t>Student Nursing</a:t>
            </a:r>
            <a:r>
              <a:rPr lang="en-GB" sz="1000" b="1" spc="-80">
                <a:solidFill>
                  <a:srgbClr val="BF0378"/>
                </a:solidFill>
                <a:latin typeface="Arial"/>
                <a:cs typeface="Arial"/>
                <a:hlinkClick r:id="rId21" action="ppaction://hlinksldjump">
                  <a:extLst>
                    <a:ext uri="{A12FA001-AC4F-418D-AE19-62706E023703}">
                      <ahyp:hlinkClr xmlns:ahyp="http://schemas.microsoft.com/office/drawing/2018/hyperlinkcolor" val="tx"/>
                    </a:ext>
                  </a:extLst>
                </a:hlinkClick>
              </a:rPr>
              <a:t> </a:t>
            </a:r>
            <a:r>
              <a:rPr lang="en-GB" sz="1000" b="1" spc="-10">
                <a:solidFill>
                  <a:srgbClr val="BF0378"/>
                </a:solidFill>
                <a:latin typeface="Arial"/>
                <a:cs typeface="Arial"/>
                <a:hlinkClick r:id="rId21" action="ppaction://hlinksldjump">
                  <a:extLst>
                    <a:ext uri="{A12FA001-AC4F-418D-AE19-62706E023703}">
                      <ahyp:hlinkClr xmlns:ahyp="http://schemas.microsoft.com/office/drawing/2018/hyperlinkcolor" val="tx"/>
                    </a:ext>
                  </a:extLst>
                </a:hlinkClick>
              </a:rPr>
              <a:t>Associate</a:t>
            </a:r>
            <a:endParaRPr lang="en-GB" sz="1000" b="1" spc="-10">
              <a:solidFill>
                <a:srgbClr val="BF0378"/>
              </a:solidFill>
              <a:latin typeface="Arial"/>
              <a:cs typeface="Arial"/>
              <a:hlinkClick r:id="rId22" action="ppaction://hlinksldjump">
                <a:extLst>
                  <a:ext uri="{A12FA001-AC4F-418D-AE19-62706E023703}">
                    <ahyp:hlinkClr xmlns:ahyp="http://schemas.microsoft.com/office/drawing/2018/hyperlinkcolor" val="tx"/>
                  </a:ext>
                </a:extLst>
              </a:hlinkClick>
            </a:endParaRPr>
          </a:p>
        </p:txBody>
      </p:sp>
      <p:sp>
        <p:nvSpPr>
          <p:cNvPr id="7" name="Call-out: Down Arrow 6">
            <a:extLst>
              <a:ext uri="{FF2B5EF4-FFF2-40B4-BE49-F238E27FC236}">
                <a16:creationId xmlns:a16="http://schemas.microsoft.com/office/drawing/2014/main" id="{1FF52296-6160-CC11-BB26-69BFBE06D48C}"/>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pic>
        <p:nvPicPr>
          <p:cNvPr id="9" name="Online Media 8" title="HEE Welcome Animation">
            <a:hlinkClick r:id="" action="ppaction://media"/>
            <a:extLst>
              <a:ext uri="{FF2B5EF4-FFF2-40B4-BE49-F238E27FC236}">
                <a16:creationId xmlns:a16="http://schemas.microsoft.com/office/drawing/2014/main" id="{2BDA5C4A-D8AA-D9AB-ECE2-AA72750198BE}"/>
              </a:ext>
            </a:extLst>
          </p:cNvPr>
          <p:cNvPicPr>
            <a:picLocks noRot="1" noChangeAspect="1"/>
          </p:cNvPicPr>
          <p:nvPr>
            <a:videoFile r:link="rId1"/>
          </p:nvPr>
        </p:nvPicPr>
        <p:blipFill>
          <a:blip r:embed="rId23"/>
          <a:stretch>
            <a:fillRect/>
          </a:stretch>
        </p:blipFill>
        <p:spPr>
          <a:xfrm>
            <a:off x="62496" y="1064476"/>
            <a:ext cx="2339596" cy="132187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2BE08-FFDC-758E-0A4C-08306FEA462B}"/>
              </a:ext>
            </a:extLst>
          </p:cNvPr>
          <p:cNvSpPr>
            <a:spLocks noGrp="1"/>
          </p:cNvSpPr>
          <p:nvPr>
            <p:ph type="ctrTitle"/>
          </p:nvPr>
        </p:nvSpPr>
        <p:spPr>
          <a:xfrm>
            <a:off x="1690577" y="69295"/>
            <a:ext cx="7657267" cy="483893"/>
          </a:xfrm>
        </p:spPr>
        <p:txBody>
          <a:bodyPr>
            <a:normAutofit/>
          </a:bodyPr>
          <a:lstStyle/>
          <a:p>
            <a:pPr algn="l"/>
            <a:r>
              <a:rPr lang="en-GB" sz="1800" b="1" i="0" u="none" strike="noStrike" baseline="0">
                <a:solidFill>
                  <a:srgbClr val="000000"/>
                </a:solidFill>
              </a:rPr>
              <a:t>              </a:t>
            </a:r>
            <a:r>
              <a:rPr lang="en-GB" sz="1800" b="1" i="0" u="none" strike="noStrike" baseline="0">
                <a:solidFill>
                  <a:srgbClr val="000000"/>
                </a:solidFill>
                <a:latin typeface="Aptos"/>
              </a:rPr>
              <a:t> </a:t>
            </a:r>
            <a:r>
              <a:rPr lang="en-GB" sz="1800">
                <a:solidFill>
                  <a:srgbClr val="000000"/>
                </a:solidFill>
                <a:latin typeface="Aptos"/>
              </a:rPr>
              <a:t>  </a:t>
            </a:r>
            <a:r>
              <a:rPr lang="en-GB" sz="1800" b="1" i="0" u="none" strike="noStrike" baseline="0">
                <a:solidFill>
                  <a:srgbClr val="000000"/>
                </a:solidFill>
                <a:latin typeface="Aptos"/>
              </a:rPr>
              <a:t>Senior Healthcare Support Worker </a:t>
            </a:r>
            <a:r>
              <a:rPr lang="en-GB" sz="1800">
                <a:solidFill>
                  <a:srgbClr val="000000"/>
                </a:solidFill>
                <a:latin typeface="Aptos"/>
              </a:rPr>
              <a:t>Level 3 </a:t>
            </a:r>
            <a:r>
              <a:rPr lang="en-GB" sz="1800" b="1" i="0" u="none" strike="noStrike" baseline="0">
                <a:solidFill>
                  <a:srgbClr val="000000"/>
                </a:solidFill>
                <a:latin typeface="Aptos"/>
              </a:rPr>
              <a:t>Apprenticeship</a:t>
            </a:r>
            <a:endParaRPr lang="en-GB" b="1">
              <a:latin typeface="Aptos"/>
            </a:endParaRPr>
          </a:p>
        </p:txBody>
      </p:sp>
      <p:graphicFrame>
        <p:nvGraphicFramePr>
          <p:cNvPr id="10" name="Table 9">
            <a:extLst>
              <a:ext uri="{FF2B5EF4-FFF2-40B4-BE49-F238E27FC236}">
                <a16:creationId xmlns:a16="http://schemas.microsoft.com/office/drawing/2014/main" id="{D9EE970F-BD29-1B21-5706-C1E720AF39E9}"/>
              </a:ext>
            </a:extLst>
          </p:cNvPr>
          <p:cNvGraphicFramePr>
            <a:graphicFrameLocks noGrp="1"/>
          </p:cNvGraphicFramePr>
          <p:nvPr>
            <p:extLst>
              <p:ext uri="{D42A27DB-BD31-4B8C-83A1-F6EECF244321}">
                <p14:modId xmlns:p14="http://schemas.microsoft.com/office/powerpoint/2010/main" val="486984406"/>
              </p:ext>
            </p:extLst>
          </p:nvPr>
        </p:nvGraphicFramePr>
        <p:xfrm>
          <a:off x="84666" y="751416"/>
          <a:ext cx="12024682" cy="6031548"/>
        </p:xfrm>
        <a:graphic>
          <a:graphicData uri="http://schemas.openxmlformats.org/drawingml/2006/table">
            <a:tbl>
              <a:tblPr firstRow="1" bandRow="1">
                <a:tableStyleId>{5C22544A-7EE6-4342-B048-85BDC9FD1C3A}</a:tableStyleId>
              </a:tblPr>
              <a:tblGrid>
                <a:gridCol w="2663831">
                  <a:extLst>
                    <a:ext uri="{9D8B030D-6E8A-4147-A177-3AD203B41FA5}">
                      <a16:colId xmlns:a16="http://schemas.microsoft.com/office/drawing/2014/main" val="1640955851"/>
                    </a:ext>
                  </a:extLst>
                </a:gridCol>
                <a:gridCol w="9360851">
                  <a:extLst>
                    <a:ext uri="{9D8B030D-6E8A-4147-A177-3AD203B41FA5}">
                      <a16:colId xmlns:a16="http://schemas.microsoft.com/office/drawing/2014/main" val="4040026358"/>
                    </a:ext>
                  </a:extLst>
                </a:gridCol>
              </a:tblGrid>
              <a:tr h="804977">
                <a:tc>
                  <a:txBody>
                    <a:bodyPr/>
                    <a:lstStyle/>
                    <a:p>
                      <a:r>
                        <a:rPr lang="en-GB" sz="1400">
                          <a:latin typeface="Aptos"/>
                        </a:rPr>
                        <a:t>The Role - </a:t>
                      </a:r>
                      <a:r>
                        <a:rPr lang="en-GB" sz="1400">
                          <a:solidFill>
                            <a:srgbClr val="FF0000"/>
                          </a:solidFill>
                          <a:latin typeface="Aptos"/>
                          <a:hlinkClick r:id="rId3">
                            <a:extLst>
                              <a:ext uri="{A12FA001-AC4F-418D-AE19-62706E023703}">
                                <ahyp:hlinkClr xmlns:ahyp="http://schemas.microsoft.com/office/drawing/2018/hyperlinkcolor" val="tx"/>
                              </a:ext>
                            </a:extLst>
                          </a:hlinkClick>
                        </a:rPr>
                        <a:t>SHS</a:t>
                      </a:r>
                      <a:r>
                        <a:rPr lang="en-GB" sz="1200">
                          <a:solidFill>
                            <a:srgbClr val="FF0000"/>
                          </a:solidFill>
                          <a:latin typeface="Aptos"/>
                          <a:hlinkClick r:id="rId3">
                            <a:extLst>
                              <a:ext uri="{A12FA001-AC4F-418D-AE19-62706E023703}">
                                <ahyp:hlinkClr xmlns:ahyp="http://schemas.microsoft.com/office/drawing/2018/hyperlinkcolor" val="tx"/>
                              </a:ext>
                            </a:extLst>
                          </a:hlinkClick>
                        </a:rPr>
                        <a:t>W</a:t>
                      </a:r>
                      <a:endParaRPr lang="en-GB" sz="1200">
                        <a:solidFill>
                          <a:srgbClr val="FF0000"/>
                        </a:solidFill>
                        <a:latin typeface="Aptos"/>
                      </a:endParaRPr>
                    </a:p>
                  </a:txBody>
                  <a:tcPr/>
                </a:tc>
                <a:tc>
                  <a:txBody>
                    <a:bodyPr/>
                    <a:lstStyle/>
                    <a:p>
                      <a:r>
                        <a:rPr lang="en-GB" sz="1400" b="0" i="0" kern="1200">
                          <a:solidFill>
                            <a:schemeClr val="lt1"/>
                          </a:solidFill>
                          <a:effectLst/>
                          <a:latin typeface="Aptos"/>
                          <a:ea typeface="+mn-ea"/>
                          <a:cs typeface="+mn-cs"/>
                        </a:rPr>
                        <a:t>The broad purpose of the occupation is support registered healthcare professionals in the delivery of high quality and compassionate health and care services. A senior healthcare support worker will provide clinical, therapeutic or diagnostic care under the direct or indirect supervision of a registered healthcare professional.</a:t>
                      </a:r>
                      <a:endParaRPr lang="en-GB" sz="1400">
                        <a:latin typeface="Aptos"/>
                      </a:endParaRPr>
                    </a:p>
                  </a:txBody>
                  <a:tcPr/>
                </a:tc>
                <a:extLst>
                  <a:ext uri="{0D108BD9-81ED-4DB2-BD59-A6C34878D82A}">
                    <a16:rowId xmlns:a16="http://schemas.microsoft.com/office/drawing/2014/main" val="2119577750"/>
                  </a:ext>
                </a:extLst>
              </a:tr>
              <a:tr h="731798">
                <a:tc>
                  <a:txBody>
                    <a:bodyPr/>
                    <a:lstStyle/>
                    <a:p>
                      <a:r>
                        <a:rPr lang="en-GB" sz="1400" b="1">
                          <a:latin typeface="Aptos"/>
                        </a:rPr>
                        <a:t>Who is it for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a:solidFill>
                            <a:schemeClr val="dk1"/>
                          </a:solidFill>
                          <a:latin typeface="Aptos"/>
                          <a:ea typeface="+mn-ea"/>
                          <a:cs typeface="+mn-cs"/>
                        </a:rPr>
                        <a:t>Junior or new HCSWs, orthose transitioning into the role from healthcare admin or phlebotomy roles, as it covers skills and knowledge needed and is flexible to suit abroad range of health and social care settings.	</a:t>
                      </a:r>
                    </a:p>
                    <a:p>
                      <a:endParaRPr lang="en-GB" sz="1400">
                        <a:latin typeface="Aptos"/>
                      </a:endParaRPr>
                    </a:p>
                  </a:txBody>
                  <a:tcPr/>
                </a:tc>
                <a:extLst>
                  <a:ext uri="{0D108BD9-81ED-4DB2-BD59-A6C34878D82A}">
                    <a16:rowId xmlns:a16="http://schemas.microsoft.com/office/drawing/2014/main" val="2349274408"/>
                  </a:ext>
                </a:extLst>
              </a:tr>
              <a:tr h="522712">
                <a:tc>
                  <a:txBody>
                    <a:bodyPr/>
                    <a:lstStyle/>
                    <a:p>
                      <a:r>
                        <a:rPr lang="en-GB" sz="1400" b="1">
                          <a:latin typeface="Aptos"/>
                        </a:rPr>
                        <a:t>Duration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a:solidFill>
                            <a:schemeClr val="dk1"/>
                          </a:solidFill>
                          <a:latin typeface="Aptos"/>
                          <a:ea typeface="+mn-ea"/>
                          <a:cs typeface="+mn-cs"/>
                        </a:rPr>
                        <a:t>18 months + EPA</a:t>
                      </a:r>
                    </a:p>
                    <a:p>
                      <a:endParaRPr lang="en-GB" sz="1400">
                        <a:latin typeface="Aptos"/>
                      </a:endParaRPr>
                    </a:p>
                  </a:txBody>
                  <a:tcPr/>
                </a:tc>
                <a:extLst>
                  <a:ext uri="{0D108BD9-81ED-4DB2-BD59-A6C34878D82A}">
                    <a16:rowId xmlns:a16="http://schemas.microsoft.com/office/drawing/2014/main" val="3038289998"/>
                  </a:ext>
                </a:extLst>
              </a:tr>
              <a:tr h="730250">
                <a:tc>
                  <a:txBody>
                    <a:bodyPr/>
                    <a:lstStyle/>
                    <a:p>
                      <a:r>
                        <a:rPr lang="en-GB" sz="1400" b="1">
                          <a:latin typeface="Aptos"/>
                        </a:rPr>
                        <a:t>Funding</a:t>
                      </a:r>
                    </a:p>
                  </a:txBody>
                  <a:tcPr/>
                </a:tc>
                <a:tc>
                  <a:txBody>
                    <a:bodyPr/>
                    <a:lstStyle/>
                    <a:p>
                      <a:r>
                        <a:rPr lang="en-GB" sz="1400" b="0" i="0" u="none" strike="noStrike" kern="1200" baseline="0">
                          <a:solidFill>
                            <a:schemeClr val="dk1"/>
                          </a:solidFill>
                          <a:latin typeface="Aptos"/>
                          <a:ea typeface="+mn-ea"/>
                          <a:cs typeface="+mn-cs"/>
                        </a:rPr>
                        <a:t>Apprenticeship levy (via government co-funding 5% option or request levy gifting ) to pay fees.</a:t>
                      </a:r>
                    </a:p>
                    <a:p>
                      <a:r>
                        <a:rPr lang="en-GB" sz="1400" b="0" i="0" u="none" strike="noStrike" kern="1200" baseline="0">
                          <a:solidFill>
                            <a:schemeClr val="dk1"/>
                          </a:solidFill>
                          <a:latin typeface="Aptos"/>
                          <a:ea typeface="+mn-ea"/>
                          <a:cs typeface="+mn-cs"/>
                        </a:rPr>
                        <a:t>Employer pays salary.	</a:t>
                      </a:r>
                    </a:p>
                    <a:p>
                      <a:endParaRPr lang="en-GB" sz="1400">
                        <a:latin typeface="Aptos"/>
                      </a:endParaRPr>
                    </a:p>
                  </a:txBody>
                  <a:tcPr/>
                </a:tc>
                <a:extLst>
                  <a:ext uri="{0D108BD9-81ED-4DB2-BD59-A6C34878D82A}">
                    <a16:rowId xmlns:a16="http://schemas.microsoft.com/office/drawing/2014/main" val="3754566046"/>
                  </a:ext>
                </a:extLst>
              </a:tr>
              <a:tr h="313627">
                <a:tc>
                  <a:txBody>
                    <a:bodyPr/>
                    <a:lstStyle/>
                    <a:p>
                      <a:r>
                        <a:rPr lang="en-GB" sz="1400" b="1">
                          <a:latin typeface="Aptos"/>
                        </a:rPr>
                        <a:t>Find education provider </a:t>
                      </a:r>
                    </a:p>
                  </a:txBody>
                  <a:tcPr/>
                </a:tc>
                <a:tc>
                  <a:txBody>
                    <a:bodyPr/>
                    <a:lstStyle/>
                    <a:p>
                      <a:r>
                        <a:rPr lang="en-GB" sz="1400">
                          <a:latin typeface="Aptos"/>
                          <a:hlinkClick r:id="rId4"/>
                        </a:rPr>
                        <a:t>Training providers </a:t>
                      </a:r>
                      <a:endParaRPr lang="en-GB" sz="1400">
                        <a:latin typeface="Aptos"/>
                      </a:endParaRPr>
                    </a:p>
                  </a:txBody>
                  <a:tcPr/>
                </a:tc>
                <a:extLst>
                  <a:ext uri="{0D108BD9-81ED-4DB2-BD59-A6C34878D82A}">
                    <a16:rowId xmlns:a16="http://schemas.microsoft.com/office/drawing/2014/main" val="2210445232"/>
                  </a:ext>
                </a:extLst>
              </a:tr>
              <a:tr h="7004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u="none" strike="noStrike" kern="1200" baseline="0">
                          <a:solidFill>
                            <a:schemeClr val="dk1"/>
                          </a:solidFill>
                          <a:latin typeface="Aptos"/>
                          <a:ea typeface="+mn-ea"/>
                          <a:cs typeface="+mn-cs"/>
                        </a:rPr>
                        <a:t>Apprenticeship requirements	</a:t>
                      </a:r>
                    </a:p>
                    <a:p>
                      <a:endParaRPr lang="en-GB" sz="1400" b="1">
                        <a:latin typeface="Apto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a:solidFill>
                            <a:schemeClr val="dk1"/>
                          </a:solidFill>
                          <a:latin typeface="Aptos"/>
                          <a:ea typeface="+mn-ea"/>
                          <a:cs typeface="+mn-cs"/>
                        </a:rPr>
                        <a:t>20% 'off the job' protected learning, which includes attending college sessions	</a:t>
                      </a:r>
                    </a:p>
                    <a:p>
                      <a:endParaRPr lang="en-GB" sz="1400">
                        <a:latin typeface="Aptos"/>
                      </a:endParaRPr>
                    </a:p>
                  </a:txBody>
                  <a:tcPr/>
                </a:tc>
                <a:extLst>
                  <a:ext uri="{0D108BD9-81ED-4DB2-BD59-A6C34878D82A}">
                    <a16:rowId xmlns:a16="http://schemas.microsoft.com/office/drawing/2014/main" val="2887675852"/>
                  </a:ext>
                </a:extLst>
              </a:tr>
              <a:tr h="7317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u="none" strike="noStrike" kern="1200" baseline="0">
                          <a:solidFill>
                            <a:schemeClr val="dk1"/>
                          </a:solidFill>
                          <a:latin typeface="Aptos"/>
                          <a:ea typeface="+mn-ea"/>
                          <a:cs typeface="+mn-cs"/>
                        </a:rPr>
                        <a:t>Supervision &amp; assessment in practice	</a:t>
                      </a:r>
                    </a:p>
                    <a:p>
                      <a:endParaRPr lang="en-GB" sz="1400" b="1">
                        <a:latin typeface="Apto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a:solidFill>
                            <a:schemeClr val="dk1"/>
                          </a:solidFill>
                          <a:latin typeface="Aptos"/>
                          <a:ea typeface="+mn-ea"/>
                          <a:cs typeface="+mn-cs"/>
                        </a:rPr>
                        <a:t>Apprentices receive work-based pastoral support and learning opportunities from employer (nursing and senior HCSW team) and are assigned a college assessor.	</a:t>
                      </a:r>
                    </a:p>
                    <a:p>
                      <a:endParaRPr lang="en-GB" sz="1400">
                        <a:latin typeface="Aptos"/>
                      </a:endParaRPr>
                    </a:p>
                  </a:txBody>
                  <a:tcPr/>
                </a:tc>
                <a:extLst>
                  <a:ext uri="{0D108BD9-81ED-4DB2-BD59-A6C34878D82A}">
                    <a16:rowId xmlns:a16="http://schemas.microsoft.com/office/drawing/2014/main" val="31340133"/>
                  </a:ext>
                </a:extLst>
              </a:tr>
              <a:tr h="731798">
                <a:tc>
                  <a:txBody>
                    <a:bodyPr/>
                    <a:lstStyle/>
                    <a:p>
                      <a:r>
                        <a:rPr lang="en-GB" sz="1400" b="1">
                          <a:latin typeface="Aptos"/>
                        </a:rPr>
                        <a:t>End Point Assessment (EPA)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a:solidFill>
                            <a:schemeClr val="dk1"/>
                          </a:solidFill>
                          <a:latin typeface="Aptos"/>
                          <a:ea typeface="+mn-ea"/>
                          <a:cs typeface="+mn-cs"/>
                        </a:rPr>
                        <a:t>Assessed via written assignments and project work, discussions, presentation and a test. Completion of Functional Skills Level 2 and Care Certificate, as required.	</a:t>
                      </a:r>
                    </a:p>
                    <a:p>
                      <a:endParaRPr lang="en-GB" sz="1400">
                        <a:latin typeface="Aptos"/>
                      </a:endParaRPr>
                    </a:p>
                  </a:txBody>
                  <a:tcPr/>
                </a:tc>
                <a:extLst>
                  <a:ext uri="{0D108BD9-81ED-4DB2-BD59-A6C34878D82A}">
                    <a16:rowId xmlns:a16="http://schemas.microsoft.com/office/drawing/2014/main" val="188521098"/>
                  </a:ext>
                </a:extLst>
              </a:tr>
              <a:tr h="731798">
                <a:tc>
                  <a:txBody>
                    <a:bodyPr/>
                    <a:lstStyle/>
                    <a:p>
                      <a:r>
                        <a:rPr lang="en-GB" sz="1400" b="1">
                          <a:latin typeface="Aptos"/>
                        </a:rPr>
                        <a:t>Progression routes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kern="1200">
                          <a:solidFill>
                            <a:schemeClr val="dk1"/>
                          </a:solidFill>
                          <a:effectLst/>
                          <a:latin typeface="Aptos"/>
                          <a:ea typeface="+mn-ea"/>
                          <a:cs typeface="+mn-cs"/>
                        </a:rPr>
                        <a:t>Upon completion, learners can pursue a L5 Trainee Nursing  Associate or  Registered Nurse Degree apprenticeships.</a:t>
                      </a:r>
                      <a:endParaRPr lang="en-GB" sz="1400" b="0" i="0" u="none" strike="noStrike" kern="1200" baseline="0">
                        <a:solidFill>
                          <a:schemeClr val="dk1"/>
                        </a:solidFill>
                        <a:latin typeface="Aptos"/>
                        <a:ea typeface="+mn-ea"/>
                        <a:cs typeface="+mn-cs"/>
                      </a:endParaRPr>
                    </a:p>
                    <a:p>
                      <a:endParaRPr lang="en-GB" sz="1400">
                        <a:latin typeface="Aptos"/>
                      </a:endParaRPr>
                    </a:p>
                  </a:txBody>
                  <a:tcPr/>
                </a:tc>
                <a:extLst>
                  <a:ext uri="{0D108BD9-81ED-4DB2-BD59-A6C34878D82A}">
                    <a16:rowId xmlns:a16="http://schemas.microsoft.com/office/drawing/2014/main" val="1184791600"/>
                  </a:ext>
                </a:extLst>
              </a:tr>
            </a:tbl>
          </a:graphicData>
        </a:graphic>
      </p:graphicFrame>
      <p:pic>
        <p:nvPicPr>
          <p:cNvPr id="1026" name="Picture 2" descr="A logo with colorful people&#10;&#10;Description automatically generated">
            <a:extLst>
              <a:ext uri="{FF2B5EF4-FFF2-40B4-BE49-F238E27FC236}">
                <a16:creationId xmlns:a16="http://schemas.microsoft.com/office/drawing/2014/main" id="{C5F56B7C-1C73-3C1B-A7C7-912902719DB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1131" y="106325"/>
            <a:ext cx="1275906" cy="63795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 name="Picture 4" descr="A black text on a white background&#10;&#10;AI-generated content may be incorrect.">
            <a:extLst>
              <a:ext uri="{FF2B5EF4-FFF2-40B4-BE49-F238E27FC236}">
                <a16:creationId xmlns:a16="http://schemas.microsoft.com/office/drawing/2014/main" id="{647C9ACA-A396-B9B1-4E47-385313227C65}"/>
              </a:ext>
            </a:extLst>
          </p:cNvPr>
          <p:cNvPicPr>
            <a:picLocks noChangeAspect="1"/>
          </p:cNvPicPr>
          <p:nvPr/>
        </p:nvPicPr>
        <p:blipFill>
          <a:blip r:embed="rId6"/>
          <a:stretch>
            <a:fillRect/>
          </a:stretch>
        </p:blipFill>
        <p:spPr>
          <a:xfrm>
            <a:off x="10165970" y="-5367"/>
            <a:ext cx="2020057" cy="760641"/>
          </a:xfrm>
          <a:prstGeom prst="rect">
            <a:avLst/>
          </a:prstGeom>
          <a:ln>
            <a:noFill/>
          </a:ln>
        </p:spPr>
      </p:pic>
    </p:spTree>
    <p:extLst>
      <p:ext uri="{BB962C8B-B14F-4D97-AF65-F5344CB8AC3E}">
        <p14:creationId xmlns:p14="http://schemas.microsoft.com/office/powerpoint/2010/main" val="28632110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object 13"/>
          <p:cNvSpPr/>
          <p:nvPr/>
        </p:nvSpPr>
        <p:spPr>
          <a:xfrm>
            <a:off x="2633472" y="2572511"/>
            <a:ext cx="8753475" cy="0"/>
          </a:xfrm>
          <a:custGeom>
            <a:avLst/>
            <a:gdLst/>
            <a:ahLst/>
            <a:cxnLst/>
            <a:rect l="l" t="t" r="r" b="b"/>
            <a:pathLst>
              <a:path w="8753475">
                <a:moveTo>
                  <a:pt x="0" y="0"/>
                </a:moveTo>
                <a:lnTo>
                  <a:pt x="8753475" y="0"/>
                </a:lnTo>
              </a:path>
            </a:pathLst>
          </a:custGeom>
          <a:ln w="12700">
            <a:solidFill>
              <a:srgbClr val="44247C"/>
            </a:solidFill>
            <a:prstDash val="sysDash"/>
          </a:ln>
        </p:spPr>
        <p:txBody>
          <a:bodyPr wrap="square" lIns="0" tIns="0" rIns="0" bIns="0" rtlCol="0"/>
          <a:lstStyle/>
          <a:p>
            <a:endParaRPr/>
          </a:p>
        </p:txBody>
      </p:sp>
      <p:sp>
        <p:nvSpPr>
          <p:cNvPr id="31" name="object 31"/>
          <p:cNvSpPr txBox="1"/>
          <p:nvPr/>
        </p:nvSpPr>
        <p:spPr>
          <a:xfrm>
            <a:off x="2333625" y="104189"/>
            <a:ext cx="7067550" cy="763671"/>
          </a:xfrm>
          <a:prstGeom prst="rect">
            <a:avLst/>
          </a:prstGeom>
        </p:spPr>
        <p:txBody>
          <a:bodyPr vert="horz" wrap="square" lIns="0" tIns="12065" rIns="0" bIns="0" rtlCol="0" anchor="t">
            <a:spAutoFit/>
          </a:bodyPr>
          <a:lstStyle/>
          <a:p>
            <a:pPr marL="12700">
              <a:lnSpc>
                <a:spcPct val="100000"/>
              </a:lnSpc>
              <a:spcBef>
                <a:spcPts val="95"/>
              </a:spcBef>
            </a:pPr>
            <a:r>
              <a:rPr lang="en-GB" sz="2400">
                <a:solidFill>
                  <a:srgbClr val="0070C0"/>
                </a:solidFill>
                <a:latin typeface="Arial Black"/>
                <a:cs typeface="Arial Black"/>
              </a:rPr>
              <a:t>Student</a:t>
            </a:r>
            <a:r>
              <a:rPr sz="2400" spc="-70">
                <a:solidFill>
                  <a:srgbClr val="0070C0"/>
                </a:solidFill>
                <a:latin typeface="Arial Black"/>
                <a:cs typeface="Arial Black"/>
              </a:rPr>
              <a:t> </a:t>
            </a:r>
            <a:r>
              <a:rPr sz="2400">
                <a:solidFill>
                  <a:srgbClr val="0070C0"/>
                </a:solidFill>
                <a:latin typeface="Arial Black"/>
                <a:cs typeface="Arial Black"/>
              </a:rPr>
              <a:t>Nursing</a:t>
            </a:r>
            <a:r>
              <a:rPr sz="2400" spc="-50">
                <a:solidFill>
                  <a:srgbClr val="0070C0"/>
                </a:solidFill>
                <a:latin typeface="Arial Black"/>
                <a:cs typeface="Arial Black"/>
              </a:rPr>
              <a:t> </a:t>
            </a:r>
            <a:r>
              <a:rPr sz="2400" spc="-10">
                <a:solidFill>
                  <a:srgbClr val="0070C0"/>
                </a:solidFill>
                <a:latin typeface="Arial Black"/>
                <a:cs typeface="Arial Black"/>
              </a:rPr>
              <a:t>Associate</a:t>
            </a:r>
            <a:endParaRPr lang="en-GB" sz="2400" spc="-10">
              <a:solidFill>
                <a:srgbClr val="0070C0"/>
              </a:solidFill>
              <a:latin typeface="Arial Black"/>
              <a:cs typeface="Arial Black"/>
            </a:endParaRPr>
          </a:p>
          <a:p>
            <a:pPr marL="12700">
              <a:spcBef>
                <a:spcPts val="95"/>
              </a:spcBef>
            </a:pPr>
            <a:r>
              <a:rPr lang="en-GB" sz="2400" b="1">
                <a:solidFill>
                  <a:srgbClr val="202C3A"/>
                </a:solidFill>
              </a:rPr>
              <a:t>Find</a:t>
            </a:r>
            <a:r>
              <a:rPr lang="en-GB" sz="2400" b="1" spc="-25">
                <a:solidFill>
                  <a:srgbClr val="202C3A"/>
                </a:solidFill>
              </a:rPr>
              <a:t> </a:t>
            </a:r>
            <a:r>
              <a:rPr lang="en-GB" sz="2400" b="1">
                <a:solidFill>
                  <a:srgbClr val="202C3A"/>
                </a:solidFill>
              </a:rPr>
              <a:t>out</a:t>
            </a:r>
            <a:r>
              <a:rPr lang="en-GB" sz="2400" b="1" spc="-20">
                <a:solidFill>
                  <a:srgbClr val="202C3A"/>
                </a:solidFill>
              </a:rPr>
              <a:t> </a:t>
            </a:r>
            <a:r>
              <a:rPr lang="en-GB" sz="2400" b="1">
                <a:solidFill>
                  <a:srgbClr val="202C3A"/>
                </a:solidFill>
              </a:rPr>
              <a:t>more about</a:t>
            </a:r>
            <a:r>
              <a:rPr lang="en-GB" sz="2400" b="1" spc="-30">
                <a:solidFill>
                  <a:srgbClr val="202C3A"/>
                </a:solidFill>
              </a:rPr>
              <a:t> the</a:t>
            </a:r>
            <a:r>
              <a:rPr lang="en-GB" sz="2000" u="sng">
                <a:solidFill>
                  <a:srgbClr val="1F5AA4"/>
                </a:solidFill>
                <a:uFill>
                  <a:solidFill>
                    <a:srgbClr val="1F5AA4"/>
                  </a:solidFill>
                </a:uFill>
                <a:hlinkClick r:id="rId4"/>
              </a:rPr>
              <a:t> </a:t>
            </a:r>
            <a:r>
              <a:rPr lang="en-GB" sz="2400" b="1" u="sng">
                <a:solidFill>
                  <a:srgbClr val="1F5AA4"/>
                </a:solidFill>
                <a:uFill>
                  <a:solidFill>
                    <a:srgbClr val="1F5AA4"/>
                  </a:solidFill>
                </a:uFill>
                <a:latin typeface="Arial" panose="020B0604020202020204" pitchFamily="34" charset="0"/>
                <a:cs typeface="Arial" panose="020B0604020202020204" pitchFamily="34" charset="0"/>
                <a:hlinkClick r:id="rId4"/>
              </a:rPr>
              <a:t>SNA</a:t>
            </a:r>
            <a:r>
              <a:rPr lang="en-GB" sz="2400" b="1" u="sng" spc="-90">
                <a:solidFill>
                  <a:srgbClr val="1F5AA4"/>
                </a:solidFill>
                <a:uFill>
                  <a:solidFill>
                    <a:srgbClr val="1F5AA4"/>
                  </a:solidFill>
                </a:uFill>
                <a:latin typeface="Arial" panose="020B0604020202020204" pitchFamily="34" charset="0"/>
                <a:cs typeface="Arial" panose="020B0604020202020204" pitchFamily="34" charset="0"/>
                <a:hlinkClick r:id="rId4"/>
              </a:rPr>
              <a:t> </a:t>
            </a:r>
            <a:r>
              <a:rPr lang="en-GB" sz="2400" b="1" u="sng" spc="-20">
                <a:solidFill>
                  <a:srgbClr val="1F5AA4"/>
                </a:solidFill>
                <a:uFill>
                  <a:solidFill>
                    <a:srgbClr val="1F5AA4"/>
                  </a:solidFill>
                </a:uFill>
                <a:latin typeface="Arial" panose="020B0604020202020204" pitchFamily="34" charset="0"/>
                <a:cs typeface="Arial" panose="020B0604020202020204" pitchFamily="34" charset="0"/>
                <a:hlinkClick r:id="rId4"/>
              </a:rPr>
              <a:t>role</a:t>
            </a:r>
            <a:endParaRPr lang="en-US" sz="2400" b="1">
              <a:solidFill>
                <a:srgbClr val="0070C0"/>
              </a:solidFill>
              <a:latin typeface="Arial" panose="020B0604020202020204" pitchFamily="34" charset="0"/>
              <a:cs typeface="Arial" panose="020B0604020202020204" pitchFamily="34" charset="0"/>
            </a:endParaRPr>
          </a:p>
        </p:txBody>
      </p:sp>
      <p:sp>
        <p:nvSpPr>
          <p:cNvPr id="38" name="object 38"/>
          <p:cNvSpPr txBox="1">
            <a:spLocks noGrp="1"/>
          </p:cNvSpPr>
          <p:nvPr>
            <p:ph type="ftr" sz="quarter" idx="5"/>
          </p:nvPr>
        </p:nvSpPr>
        <p:spPr>
          <a:xfrm>
            <a:off x="10173461" y="6684284"/>
            <a:ext cx="1891029" cy="126317"/>
          </a:xfrm>
          <a:prstGeom prst="rect">
            <a:avLst/>
          </a:prstGeom>
        </p:spPr>
        <p:txBody>
          <a:bodyPr vert="horz" wrap="square" lIns="0" tIns="3175" rIns="0" bIns="0" rtlCol="0" anchor="t">
            <a:spAutoFit/>
          </a:bodyPr>
          <a:lstStyle/>
          <a:p>
            <a:pPr marL="12700">
              <a:lnSpc>
                <a:spcPct val="100000"/>
              </a:lnSpc>
              <a:spcBef>
                <a:spcPts val="25"/>
              </a:spcBef>
            </a:pPr>
            <a:endParaRPr lang="en-US" i="0" spc="-20">
              <a:latin typeface="Arial"/>
              <a:cs typeface="Arial"/>
            </a:endParaRPr>
          </a:p>
        </p:txBody>
      </p:sp>
      <p:sp>
        <p:nvSpPr>
          <p:cNvPr id="36" name="object 36"/>
          <p:cNvSpPr txBox="1"/>
          <p:nvPr/>
        </p:nvSpPr>
        <p:spPr>
          <a:xfrm>
            <a:off x="2581302" y="2569368"/>
            <a:ext cx="2364016" cy="4578818"/>
          </a:xfrm>
          <a:prstGeom prst="rect">
            <a:avLst/>
          </a:prstGeom>
        </p:spPr>
        <p:txBody>
          <a:bodyPr vert="horz" wrap="square" lIns="0" tIns="13335" rIns="0" bIns="0" rtlCol="0" anchor="t">
            <a:spAutoFit/>
          </a:bodyPr>
          <a:lstStyle/>
          <a:p>
            <a:pPr marL="12700" marR="5080" algn="l">
              <a:lnSpc>
                <a:spcPct val="100000"/>
              </a:lnSpc>
              <a:spcBef>
                <a:spcPts val="105"/>
              </a:spcBef>
            </a:pPr>
            <a:r>
              <a:rPr lang="en-GB" sz="1000" dirty="0">
                <a:solidFill>
                  <a:srgbClr val="1F2A2F"/>
                </a:solidFill>
                <a:latin typeface="Arial"/>
                <a:cs typeface="Arial"/>
              </a:rPr>
              <a:t>Obtained</a:t>
            </a:r>
            <a:r>
              <a:rPr lang="en-GB" sz="1000" spc="-65" dirty="0">
                <a:solidFill>
                  <a:srgbClr val="1F2A2F"/>
                </a:solidFill>
                <a:latin typeface="Arial"/>
                <a:cs typeface="Arial"/>
              </a:rPr>
              <a:t> </a:t>
            </a:r>
            <a:r>
              <a:rPr lang="en-GB" sz="1000" dirty="0">
                <a:solidFill>
                  <a:srgbClr val="1F2A2F"/>
                </a:solidFill>
                <a:latin typeface="Arial"/>
                <a:cs typeface="Arial"/>
              </a:rPr>
              <a:t>GCSE</a:t>
            </a:r>
            <a:r>
              <a:rPr lang="en-GB" sz="1000" spc="-20" dirty="0">
                <a:solidFill>
                  <a:srgbClr val="1F2A2F"/>
                </a:solidFill>
                <a:latin typeface="Arial"/>
                <a:cs typeface="Arial"/>
              </a:rPr>
              <a:t> </a:t>
            </a:r>
            <a:r>
              <a:rPr lang="en-GB" sz="1000" dirty="0">
                <a:solidFill>
                  <a:srgbClr val="1F2A2F"/>
                </a:solidFill>
                <a:latin typeface="Arial"/>
                <a:cs typeface="Arial"/>
              </a:rPr>
              <a:t>Maths</a:t>
            </a:r>
            <a:r>
              <a:rPr lang="en-GB" sz="1000" spc="-40" dirty="0">
                <a:solidFill>
                  <a:srgbClr val="1F2A2F"/>
                </a:solidFill>
                <a:latin typeface="Arial"/>
                <a:cs typeface="Arial"/>
              </a:rPr>
              <a:t> </a:t>
            </a:r>
            <a:r>
              <a:rPr lang="en-GB" sz="1000" dirty="0">
                <a:solidFill>
                  <a:srgbClr val="1F2A2F"/>
                </a:solidFill>
                <a:latin typeface="Arial"/>
                <a:cs typeface="Arial"/>
              </a:rPr>
              <a:t>and</a:t>
            </a:r>
            <a:r>
              <a:rPr lang="en-GB" sz="1000" spc="-40" dirty="0">
                <a:solidFill>
                  <a:srgbClr val="1F2A2F"/>
                </a:solidFill>
                <a:latin typeface="Arial"/>
                <a:cs typeface="Arial"/>
              </a:rPr>
              <a:t> </a:t>
            </a:r>
            <a:r>
              <a:rPr lang="en-GB" sz="1000" spc="-10" dirty="0">
                <a:solidFill>
                  <a:srgbClr val="1F2A2F"/>
                </a:solidFill>
                <a:latin typeface="Arial"/>
                <a:cs typeface="Arial"/>
              </a:rPr>
              <a:t>English </a:t>
            </a:r>
            <a:r>
              <a:rPr lang="en-GB" sz="1000" dirty="0">
                <a:solidFill>
                  <a:srgbClr val="1F2A2F"/>
                </a:solidFill>
                <a:latin typeface="Arial"/>
                <a:cs typeface="Arial"/>
              </a:rPr>
              <a:t>at</a:t>
            </a:r>
            <a:r>
              <a:rPr lang="en-GB" sz="1000" spc="-20" dirty="0">
                <a:solidFill>
                  <a:srgbClr val="1F2A2F"/>
                </a:solidFill>
                <a:latin typeface="Arial"/>
                <a:cs typeface="Arial"/>
              </a:rPr>
              <a:t> </a:t>
            </a:r>
            <a:r>
              <a:rPr lang="en-GB" sz="1000" dirty="0">
                <a:solidFill>
                  <a:srgbClr val="1F2A2F"/>
                </a:solidFill>
                <a:latin typeface="Arial"/>
                <a:cs typeface="Arial"/>
              </a:rPr>
              <a:t>grade</a:t>
            </a:r>
            <a:r>
              <a:rPr lang="en-GB" sz="1000" spc="-40" dirty="0">
                <a:solidFill>
                  <a:srgbClr val="1F2A2F"/>
                </a:solidFill>
                <a:latin typeface="Arial"/>
                <a:cs typeface="Arial"/>
              </a:rPr>
              <a:t> </a:t>
            </a:r>
            <a:r>
              <a:rPr lang="en-GB" sz="1000" dirty="0">
                <a:solidFill>
                  <a:srgbClr val="1F2A2F"/>
                </a:solidFill>
                <a:latin typeface="Arial"/>
                <a:cs typeface="Arial"/>
              </a:rPr>
              <a:t>9</a:t>
            </a:r>
            <a:r>
              <a:rPr lang="en-GB" sz="1000" spc="-10" dirty="0">
                <a:solidFill>
                  <a:srgbClr val="1F2A2F"/>
                </a:solidFill>
                <a:latin typeface="Arial"/>
                <a:cs typeface="Arial"/>
              </a:rPr>
              <a:t> </a:t>
            </a:r>
            <a:r>
              <a:rPr lang="en-GB" sz="1000" dirty="0">
                <a:solidFill>
                  <a:srgbClr val="1F2A2F"/>
                </a:solidFill>
                <a:latin typeface="Arial"/>
                <a:cs typeface="Arial"/>
              </a:rPr>
              <a:t>to</a:t>
            </a:r>
            <a:r>
              <a:rPr lang="en-GB" sz="1000" spc="-25" dirty="0">
                <a:solidFill>
                  <a:srgbClr val="1F2A2F"/>
                </a:solidFill>
                <a:latin typeface="Arial"/>
                <a:cs typeface="Arial"/>
              </a:rPr>
              <a:t> </a:t>
            </a:r>
            <a:r>
              <a:rPr lang="en-GB" sz="1000" dirty="0">
                <a:solidFill>
                  <a:srgbClr val="1F2A2F"/>
                </a:solidFill>
                <a:latin typeface="Arial"/>
                <a:cs typeface="Arial"/>
              </a:rPr>
              <a:t>4</a:t>
            </a:r>
            <a:r>
              <a:rPr lang="en-GB" sz="1000" spc="-15" dirty="0">
                <a:solidFill>
                  <a:srgbClr val="1F2A2F"/>
                </a:solidFill>
                <a:latin typeface="Arial"/>
                <a:cs typeface="Arial"/>
              </a:rPr>
              <a:t> </a:t>
            </a:r>
            <a:r>
              <a:rPr lang="en-GB" sz="1000" dirty="0">
                <a:solidFill>
                  <a:srgbClr val="1F2A2F"/>
                </a:solidFill>
                <a:latin typeface="Arial"/>
                <a:cs typeface="Arial"/>
              </a:rPr>
              <a:t>(A</a:t>
            </a:r>
            <a:r>
              <a:rPr lang="en-GB" sz="1000" spc="-80" dirty="0">
                <a:solidFill>
                  <a:srgbClr val="1F2A2F"/>
                </a:solidFill>
                <a:latin typeface="Arial"/>
                <a:cs typeface="Arial"/>
              </a:rPr>
              <a:t> </a:t>
            </a:r>
            <a:r>
              <a:rPr lang="en-GB" sz="1000" dirty="0">
                <a:solidFill>
                  <a:srgbClr val="1F2A2F"/>
                </a:solidFill>
                <a:latin typeface="Arial"/>
                <a:cs typeface="Arial"/>
              </a:rPr>
              <a:t>to</a:t>
            </a:r>
            <a:r>
              <a:rPr lang="en-GB" sz="1000" spc="-25" dirty="0">
                <a:solidFill>
                  <a:srgbClr val="1F2A2F"/>
                </a:solidFill>
                <a:latin typeface="Arial"/>
                <a:cs typeface="Arial"/>
              </a:rPr>
              <a:t> </a:t>
            </a:r>
            <a:r>
              <a:rPr lang="en-GB" sz="1000" dirty="0">
                <a:solidFill>
                  <a:srgbClr val="1F2A2F"/>
                </a:solidFill>
                <a:latin typeface="Arial"/>
                <a:cs typeface="Arial"/>
              </a:rPr>
              <a:t>C)</a:t>
            </a:r>
            <a:r>
              <a:rPr lang="en-GB" sz="1000" spc="-10" dirty="0">
                <a:solidFill>
                  <a:srgbClr val="1F2A2F"/>
                </a:solidFill>
                <a:latin typeface="Arial"/>
                <a:cs typeface="Arial"/>
              </a:rPr>
              <a:t> </a:t>
            </a:r>
            <a:r>
              <a:rPr lang="en-GB" sz="1000" spc="-25" dirty="0">
                <a:solidFill>
                  <a:srgbClr val="1F2A2F"/>
                </a:solidFill>
                <a:latin typeface="Arial"/>
                <a:cs typeface="Arial"/>
              </a:rPr>
              <a:t>or </a:t>
            </a:r>
            <a:r>
              <a:rPr lang="en-GB" sz="1000" dirty="0">
                <a:solidFill>
                  <a:srgbClr val="1F2A2F"/>
                </a:solidFill>
                <a:latin typeface="Arial"/>
                <a:cs typeface="Arial"/>
              </a:rPr>
              <a:t>Functional</a:t>
            </a:r>
            <a:r>
              <a:rPr lang="en-GB" sz="1000" spc="-45" dirty="0">
                <a:solidFill>
                  <a:srgbClr val="1F2A2F"/>
                </a:solidFill>
                <a:latin typeface="Arial"/>
                <a:cs typeface="Arial"/>
              </a:rPr>
              <a:t> </a:t>
            </a:r>
            <a:r>
              <a:rPr lang="en-GB" sz="1000" dirty="0">
                <a:solidFill>
                  <a:srgbClr val="1F2A2F"/>
                </a:solidFill>
                <a:latin typeface="Arial"/>
                <a:cs typeface="Arial"/>
              </a:rPr>
              <a:t>Skills</a:t>
            </a:r>
            <a:r>
              <a:rPr lang="en-GB" sz="1000" spc="-30" dirty="0">
                <a:solidFill>
                  <a:srgbClr val="1F2A2F"/>
                </a:solidFill>
                <a:latin typeface="Arial"/>
                <a:cs typeface="Arial"/>
              </a:rPr>
              <a:t> </a:t>
            </a:r>
            <a:r>
              <a:rPr lang="en-GB" sz="1000" dirty="0">
                <a:solidFill>
                  <a:srgbClr val="1F2A2F"/>
                </a:solidFill>
                <a:latin typeface="Arial"/>
                <a:cs typeface="Arial"/>
              </a:rPr>
              <a:t>Level</a:t>
            </a:r>
            <a:r>
              <a:rPr lang="en-GB" sz="1000" spc="-25" dirty="0">
                <a:solidFill>
                  <a:srgbClr val="1F2A2F"/>
                </a:solidFill>
                <a:latin typeface="Arial"/>
                <a:cs typeface="Arial"/>
              </a:rPr>
              <a:t> </a:t>
            </a:r>
            <a:r>
              <a:rPr lang="en-GB" sz="1000" dirty="0">
                <a:solidFill>
                  <a:srgbClr val="1F2A2F"/>
                </a:solidFill>
                <a:latin typeface="Arial"/>
                <a:cs typeface="Arial"/>
              </a:rPr>
              <a:t>2</a:t>
            </a:r>
            <a:r>
              <a:rPr lang="en-GB" sz="1000" spc="-25" dirty="0">
                <a:solidFill>
                  <a:srgbClr val="1F2A2F"/>
                </a:solidFill>
                <a:latin typeface="Arial"/>
                <a:cs typeface="Arial"/>
              </a:rPr>
              <a:t> </a:t>
            </a:r>
            <a:r>
              <a:rPr lang="en-GB" sz="1000" dirty="0">
                <a:solidFill>
                  <a:srgbClr val="1F2A2F"/>
                </a:solidFill>
                <a:latin typeface="Arial"/>
                <a:cs typeface="Arial"/>
              </a:rPr>
              <a:t>in</a:t>
            </a:r>
            <a:r>
              <a:rPr lang="en-GB" sz="1000" spc="-25" dirty="0">
                <a:solidFill>
                  <a:srgbClr val="1F2A2F"/>
                </a:solidFill>
                <a:latin typeface="Arial"/>
                <a:cs typeface="Arial"/>
              </a:rPr>
              <a:t> </a:t>
            </a:r>
            <a:r>
              <a:rPr lang="en-GB" sz="1000" spc="-20" dirty="0">
                <a:solidFill>
                  <a:srgbClr val="1F2A2F"/>
                </a:solidFill>
                <a:latin typeface="Arial"/>
                <a:cs typeface="Arial"/>
              </a:rPr>
              <a:t>Maths </a:t>
            </a:r>
            <a:r>
              <a:rPr lang="en-GB" sz="1000" dirty="0">
                <a:solidFill>
                  <a:srgbClr val="1F2A2F"/>
                </a:solidFill>
                <a:latin typeface="Arial"/>
                <a:cs typeface="Arial"/>
              </a:rPr>
              <a:t>and</a:t>
            </a:r>
            <a:r>
              <a:rPr lang="en-GB" sz="1000" spc="-30" dirty="0">
                <a:solidFill>
                  <a:srgbClr val="1F2A2F"/>
                </a:solidFill>
                <a:latin typeface="Arial"/>
                <a:cs typeface="Arial"/>
              </a:rPr>
              <a:t> </a:t>
            </a:r>
            <a:r>
              <a:rPr lang="en-GB" sz="1000" spc="-10" dirty="0">
                <a:solidFill>
                  <a:srgbClr val="1F2A2F"/>
                </a:solidFill>
                <a:latin typeface="Arial"/>
                <a:cs typeface="Arial"/>
              </a:rPr>
              <a:t>English</a:t>
            </a:r>
            <a:endParaRPr lang="en-GB" sz="1000" dirty="0">
              <a:latin typeface="Arial"/>
              <a:cs typeface="Arial"/>
            </a:endParaRPr>
          </a:p>
          <a:p>
            <a:pPr marL="12700" marR="71120" algn="l">
              <a:spcBef>
                <a:spcPts val="805"/>
              </a:spcBef>
            </a:pPr>
            <a:r>
              <a:rPr lang="en-GB" sz="1000" dirty="0">
                <a:solidFill>
                  <a:srgbClr val="1F2A2F"/>
                </a:solidFill>
                <a:latin typeface="Arial"/>
                <a:cs typeface="Arial"/>
              </a:rPr>
              <a:t>Working</a:t>
            </a:r>
            <a:r>
              <a:rPr lang="en-GB" sz="1000" spc="-65" dirty="0">
                <a:solidFill>
                  <a:srgbClr val="1F2A2F"/>
                </a:solidFill>
                <a:latin typeface="Arial"/>
                <a:cs typeface="Arial"/>
              </a:rPr>
              <a:t> </a:t>
            </a:r>
            <a:r>
              <a:rPr lang="en-GB" sz="1000" dirty="0">
                <a:solidFill>
                  <a:srgbClr val="1F2A2F"/>
                </a:solidFill>
                <a:latin typeface="Arial"/>
                <a:cs typeface="Arial"/>
              </a:rPr>
              <a:t>towards</a:t>
            </a:r>
            <a:r>
              <a:rPr lang="en-GB" sz="1000" spc="-35" dirty="0">
                <a:solidFill>
                  <a:srgbClr val="1F2A2F"/>
                </a:solidFill>
                <a:latin typeface="Arial"/>
                <a:cs typeface="Arial"/>
              </a:rPr>
              <a:t> </a:t>
            </a:r>
            <a:r>
              <a:rPr lang="en-GB" sz="1000" dirty="0">
                <a:solidFill>
                  <a:srgbClr val="1F2A2F"/>
                </a:solidFill>
                <a:latin typeface="Arial"/>
                <a:cs typeface="Arial"/>
              </a:rPr>
              <a:t>completion</a:t>
            </a:r>
            <a:r>
              <a:rPr lang="en-GB" sz="1000" spc="-65" dirty="0">
                <a:solidFill>
                  <a:srgbClr val="1F2A2F"/>
                </a:solidFill>
                <a:latin typeface="Arial"/>
                <a:cs typeface="Arial"/>
              </a:rPr>
              <a:t> </a:t>
            </a:r>
            <a:r>
              <a:rPr lang="en-GB" sz="1000" dirty="0">
                <a:solidFill>
                  <a:srgbClr val="1F2A2F"/>
                </a:solidFill>
                <a:latin typeface="Arial"/>
                <a:cs typeface="Arial"/>
              </a:rPr>
              <a:t>of</a:t>
            </a:r>
            <a:r>
              <a:rPr lang="en-GB" sz="1000" spc="-30" dirty="0">
                <a:solidFill>
                  <a:srgbClr val="1F2A2F"/>
                </a:solidFill>
                <a:latin typeface="Arial"/>
                <a:cs typeface="Arial"/>
              </a:rPr>
              <a:t> </a:t>
            </a:r>
            <a:r>
              <a:rPr lang="en-GB" sz="1000" spc="-25" dirty="0">
                <a:solidFill>
                  <a:srgbClr val="1F2A2F"/>
                </a:solidFill>
                <a:latin typeface="Arial"/>
                <a:cs typeface="Arial"/>
              </a:rPr>
              <a:t>the </a:t>
            </a:r>
            <a:r>
              <a:rPr lang="en-GB" sz="1000" spc="-10" dirty="0">
                <a:solidFill>
                  <a:srgbClr val="1F2A2F"/>
                </a:solidFill>
                <a:latin typeface="Arial"/>
                <a:cs typeface="Arial"/>
              </a:rPr>
              <a:t>Nursing</a:t>
            </a:r>
            <a:r>
              <a:rPr lang="en-GB" sz="1000" spc="-80" dirty="0">
                <a:solidFill>
                  <a:srgbClr val="1F2A2F"/>
                </a:solidFill>
                <a:latin typeface="Arial"/>
                <a:cs typeface="Arial"/>
              </a:rPr>
              <a:t> </a:t>
            </a:r>
            <a:r>
              <a:rPr lang="en-GB" sz="1000" dirty="0">
                <a:solidFill>
                  <a:srgbClr val="1F2A2F"/>
                </a:solidFill>
                <a:latin typeface="Arial"/>
                <a:cs typeface="Arial"/>
              </a:rPr>
              <a:t>Associate</a:t>
            </a:r>
            <a:r>
              <a:rPr lang="en-GB" sz="1000" spc="-105" dirty="0">
                <a:solidFill>
                  <a:srgbClr val="1F2A2F"/>
                </a:solidFill>
                <a:latin typeface="Arial"/>
                <a:cs typeface="Arial"/>
              </a:rPr>
              <a:t> </a:t>
            </a:r>
            <a:r>
              <a:rPr lang="en-GB" sz="1000" spc="-10" dirty="0">
                <a:solidFill>
                  <a:srgbClr val="1F2A2F"/>
                </a:solidFill>
                <a:latin typeface="Arial"/>
                <a:cs typeface="Arial"/>
              </a:rPr>
              <a:t>Apprenticeship or </a:t>
            </a:r>
            <a:r>
              <a:rPr lang="en-GB" sz="1000" dirty="0">
                <a:solidFill>
                  <a:srgbClr val="1F2A2F"/>
                </a:solidFill>
                <a:latin typeface="Arial"/>
                <a:cs typeface="Arial"/>
              </a:rPr>
              <a:t>enrolled</a:t>
            </a:r>
            <a:r>
              <a:rPr lang="en-GB" sz="1000" spc="-60" dirty="0">
                <a:solidFill>
                  <a:srgbClr val="1F2A2F"/>
                </a:solidFill>
                <a:latin typeface="Arial"/>
                <a:cs typeface="Arial"/>
              </a:rPr>
              <a:t> </a:t>
            </a:r>
            <a:r>
              <a:rPr lang="en-GB" sz="1000" dirty="0">
                <a:solidFill>
                  <a:srgbClr val="1F2A2F"/>
                </a:solidFill>
                <a:latin typeface="Arial"/>
                <a:cs typeface="Arial"/>
              </a:rPr>
              <a:t>on</a:t>
            </a:r>
            <a:r>
              <a:rPr lang="en-GB" sz="1000" spc="-25" dirty="0">
                <a:solidFill>
                  <a:srgbClr val="1F2A2F"/>
                </a:solidFill>
                <a:latin typeface="Arial"/>
                <a:cs typeface="Arial"/>
              </a:rPr>
              <a:t> an </a:t>
            </a:r>
            <a:r>
              <a:rPr lang="en-GB" sz="1000" dirty="0">
                <a:solidFill>
                  <a:srgbClr val="1F2A2F"/>
                </a:solidFill>
                <a:latin typeface="Arial"/>
                <a:cs typeface="Arial"/>
              </a:rPr>
              <a:t>NMC</a:t>
            </a:r>
            <a:r>
              <a:rPr lang="en-GB" sz="1000" spc="-30" dirty="0">
                <a:solidFill>
                  <a:srgbClr val="1F2A2F"/>
                </a:solidFill>
                <a:latin typeface="Arial"/>
                <a:cs typeface="Arial"/>
              </a:rPr>
              <a:t> </a:t>
            </a:r>
            <a:r>
              <a:rPr lang="en-GB" sz="1000" dirty="0">
                <a:solidFill>
                  <a:srgbClr val="1F2A2F"/>
                </a:solidFill>
                <a:latin typeface="Arial"/>
                <a:cs typeface="Arial"/>
              </a:rPr>
              <a:t>approved</a:t>
            </a:r>
            <a:r>
              <a:rPr lang="en-GB" sz="1000" spc="-40" dirty="0">
                <a:solidFill>
                  <a:srgbClr val="1F2A2F"/>
                </a:solidFill>
                <a:latin typeface="Arial"/>
                <a:cs typeface="Arial"/>
              </a:rPr>
              <a:t> </a:t>
            </a:r>
            <a:r>
              <a:rPr lang="en-GB" sz="1000" dirty="0">
                <a:solidFill>
                  <a:srgbClr val="1F2A2F"/>
                </a:solidFill>
                <a:latin typeface="Arial"/>
                <a:cs typeface="Arial"/>
              </a:rPr>
              <a:t>provider</a:t>
            </a:r>
            <a:r>
              <a:rPr lang="en-GB" sz="1000" spc="-40" dirty="0">
                <a:solidFill>
                  <a:srgbClr val="1F2A2F"/>
                </a:solidFill>
                <a:latin typeface="Arial"/>
                <a:cs typeface="Arial"/>
              </a:rPr>
              <a:t> </a:t>
            </a:r>
            <a:r>
              <a:rPr lang="en-GB" sz="1000" dirty="0">
                <a:solidFill>
                  <a:srgbClr val="1F2A2F"/>
                </a:solidFill>
                <a:latin typeface="Arial"/>
                <a:cs typeface="Arial"/>
              </a:rPr>
              <a:t>2-</a:t>
            </a:r>
            <a:r>
              <a:rPr lang="en-GB" sz="1000" spc="-20" dirty="0">
                <a:solidFill>
                  <a:srgbClr val="1F2A2F"/>
                </a:solidFill>
                <a:latin typeface="Arial"/>
                <a:cs typeface="Arial"/>
              </a:rPr>
              <a:t>year </a:t>
            </a:r>
            <a:r>
              <a:rPr lang="en-GB" sz="1000" dirty="0">
                <a:solidFill>
                  <a:srgbClr val="1F2A2F"/>
                </a:solidFill>
                <a:latin typeface="Arial"/>
                <a:cs typeface="Arial"/>
              </a:rPr>
              <a:t>foundation</a:t>
            </a:r>
            <a:r>
              <a:rPr lang="en-GB" sz="1000" spc="-65" dirty="0">
                <a:solidFill>
                  <a:srgbClr val="1F2A2F"/>
                </a:solidFill>
                <a:latin typeface="Arial"/>
                <a:cs typeface="Arial"/>
              </a:rPr>
              <a:t> </a:t>
            </a:r>
            <a:r>
              <a:rPr lang="en-GB" sz="1000" spc="-10" dirty="0">
                <a:solidFill>
                  <a:srgbClr val="1F2A2F"/>
                </a:solidFill>
                <a:latin typeface="Arial"/>
                <a:cs typeface="Arial"/>
              </a:rPr>
              <a:t>degree</a:t>
            </a:r>
            <a:endParaRPr lang="en-GB" sz="1000" dirty="0">
              <a:solidFill>
                <a:srgbClr val="000000"/>
              </a:solidFill>
              <a:latin typeface="Arial"/>
              <a:cs typeface="Arial"/>
            </a:endParaRPr>
          </a:p>
          <a:p>
            <a:pPr marL="12700" marR="71120" algn="l">
              <a:spcBef>
                <a:spcPts val="805"/>
              </a:spcBef>
            </a:pPr>
            <a:r>
              <a:rPr lang="en-US" sz="1000" dirty="0">
                <a:solidFill>
                  <a:srgbClr val="0000FF"/>
                </a:solidFill>
                <a:latin typeface="Arial"/>
                <a:cs typeface="Arial"/>
                <a:hlinkClick r:id="rId5">
                  <a:extLst>
                    <a:ext uri="{A12FA001-AC4F-418D-AE19-62706E023703}">
                      <ahyp:hlinkClr xmlns:ahyp="http://schemas.microsoft.com/office/drawing/2018/hyperlinkcolor" val="tx"/>
                    </a:ext>
                  </a:extLst>
                </a:hlinkClick>
              </a:rPr>
              <a:t>Care Certificate</a:t>
            </a:r>
            <a:r>
              <a:rPr lang="en-US" sz="1000" b="1" dirty="0">
                <a:solidFill>
                  <a:srgbClr val="0000FF"/>
                </a:solidFill>
                <a:latin typeface="Arial"/>
                <a:cs typeface="Arial"/>
              </a:rPr>
              <a:t> </a:t>
            </a:r>
            <a:r>
              <a:rPr lang="en-US" sz="1000" dirty="0">
                <a:solidFill>
                  <a:schemeClr val="tx1"/>
                </a:solidFill>
                <a:latin typeface="Arial"/>
                <a:cs typeface="Arial"/>
              </a:rPr>
              <a:t>(strongly recommended to build foundation learning for the duration of the programme)</a:t>
            </a:r>
            <a:endParaRPr lang="en-GB" sz="1000" dirty="0">
              <a:solidFill>
                <a:schemeClr val="tx1"/>
              </a:solidFill>
              <a:latin typeface="Arial"/>
              <a:cs typeface="Arial"/>
            </a:endParaRPr>
          </a:p>
          <a:p>
            <a:pPr algn="l"/>
            <a:endParaRPr lang="en-US" sz="1000" spc="-10" dirty="0">
              <a:solidFill>
                <a:srgbClr val="000000"/>
              </a:solidFill>
              <a:latin typeface="Arial"/>
              <a:cs typeface="Arial"/>
            </a:endParaRPr>
          </a:p>
          <a:p>
            <a:pPr algn="l"/>
            <a:r>
              <a:rPr lang="en-US" sz="1000" spc="-10" dirty="0">
                <a:solidFill>
                  <a:srgbClr val="000000"/>
                </a:solidFill>
                <a:latin typeface="Arial"/>
                <a:cs typeface="Arial"/>
              </a:rPr>
              <a:t>Engage in Continuing Professional Development (CPD) courses in areas like diabetes, learning disabilities, or mental health.</a:t>
            </a:r>
            <a:endParaRPr lang="en-GB" sz="1000" spc="-10" dirty="0">
              <a:solidFill>
                <a:srgbClr val="000000"/>
              </a:solidFill>
              <a:latin typeface="Arial"/>
              <a:cs typeface="Arial"/>
            </a:endParaRPr>
          </a:p>
          <a:p>
            <a:pPr marL="12700" marR="71120" algn="l">
              <a:spcBef>
                <a:spcPts val="805"/>
              </a:spcBef>
            </a:pPr>
            <a:r>
              <a:rPr lang="en-GB" sz="1000" spc="-10" dirty="0">
                <a:solidFill>
                  <a:srgbClr val="1F2A2F"/>
                </a:solidFill>
                <a:hlinkClick r:id="rId6"/>
              </a:rPr>
              <a:t>Student Nursing Associate (SNA) : Surrey Training Hub</a:t>
            </a:r>
            <a:endParaRPr lang="en-GB" sz="1000" spc="-10" dirty="0">
              <a:solidFill>
                <a:srgbClr val="1F2A2F"/>
              </a:solidFill>
            </a:endParaRPr>
          </a:p>
          <a:p>
            <a:r>
              <a:rPr lang="en-GB" sz="1000" b="1" dirty="0"/>
              <a:t>Registrable Qualification</a:t>
            </a:r>
          </a:p>
          <a:p>
            <a:r>
              <a:rPr lang="en-GB" sz="1000" dirty="0"/>
              <a:t>Upon qualification the SNA will have a Nursing Associate Foundation Degree.</a:t>
            </a:r>
          </a:p>
          <a:p>
            <a:endParaRPr lang="en-GB" sz="1000" b="1" dirty="0"/>
          </a:p>
          <a:p>
            <a:r>
              <a:rPr lang="en-GB" sz="1000" b="1" dirty="0"/>
              <a:t>Regulatory Body</a:t>
            </a:r>
          </a:p>
          <a:p>
            <a:r>
              <a:rPr lang="en-GB" sz="1000" dirty="0"/>
              <a:t>Nursing &amp; Midwifery Health Council (NMC) - registration recorded with the NMC and receive a PIN</a:t>
            </a:r>
          </a:p>
          <a:p>
            <a:endParaRPr lang="en-GB" sz="1000" dirty="0"/>
          </a:p>
          <a:p>
            <a:pPr marL="12700" marR="71120" algn="l">
              <a:spcBef>
                <a:spcPts val="805"/>
              </a:spcBef>
            </a:pPr>
            <a:endParaRPr lang="en-GB" sz="1000" spc="-10" dirty="0">
              <a:solidFill>
                <a:srgbClr val="1F2A2F"/>
              </a:solidFill>
              <a:latin typeface="Arial"/>
              <a:cs typeface="Arial"/>
            </a:endParaRPr>
          </a:p>
        </p:txBody>
      </p:sp>
      <p:sp>
        <p:nvSpPr>
          <p:cNvPr id="37" name="object 37"/>
          <p:cNvSpPr txBox="1"/>
          <p:nvPr/>
        </p:nvSpPr>
        <p:spPr>
          <a:xfrm>
            <a:off x="7489560" y="2568733"/>
            <a:ext cx="2121138" cy="1424108"/>
          </a:xfrm>
          <a:prstGeom prst="rect">
            <a:avLst/>
          </a:prstGeom>
        </p:spPr>
        <p:txBody>
          <a:bodyPr vert="horz" wrap="square" lIns="0" tIns="13335" rIns="0" bIns="0" rtlCol="0" anchor="t">
            <a:spAutoFit/>
          </a:bodyPr>
          <a:lstStyle/>
          <a:p>
            <a:pPr marL="12700" marR="5080" algn="l">
              <a:spcBef>
                <a:spcPts val="105"/>
              </a:spcBef>
            </a:pPr>
            <a:r>
              <a:rPr lang="en-GB" sz="1000">
                <a:solidFill>
                  <a:schemeClr val="tx1"/>
                </a:solidFill>
                <a:latin typeface="Arial"/>
                <a:cs typeface="Arial"/>
              </a:rPr>
              <a:t>Should</a:t>
            </a:r>
            <a:r>
              <a:rPr lang="en-GB" sz="1000" spc="-35">
                <a:solidFill>
                  <a:schemeClr val="tx1"/>
                </a:solidFill>
                <a:latin typeface="Arial"/>
                <a:cs typeface="Arial"/>
              </a:rPr>
              <a:t> </a:t>
            </a:r>
            <a:r>
              <a:rPr lang="en-GB" sz="1000">
                <a:solidFill>
                  <a:schemeClr val="tx1"/>
                </a:solidFill>
                <a:latin typeface="Arial"/>
                <a:cs typeface="Arial"/>
              </a:rPr>
              <a:t>have</a:t>
            </a:r>
            <a:r>
              <a:rPr lang="en-GB" sz="1000" spc="-20">
                <a:solidFill>
                  <a:schemeClr val="tx1"/>
                </a:solidFill>
                <a:latin typeface="Arial"/>
                <a:cs typeface="Arial"/>
              </a:rPr>
              <a:t> </a:t>
            </a:r>
            <a:r>
              <a:rPr lang="en-GB" sz="1000">
                <a:solidFill>
                  <a:schemeClr val="tx1"/>
                </a:solidFill>
                <a:latin typeface="Arial"/>
                <a:cs typeface="Arial"/>
              </a:rPr>
              <a:t>access</a:t>
            </a:r>
            <a:r>
              <a:rPr lang="en-GB" sz="1000" spc="-50">
                <a:solidFill>
                  <a:schemeClr val="tx1"/>
                </a:solidFill>
                <a:latin typeface="Arial"/>
                <a:cs typeface="Arial"/>
              </a:rPr>
              <a:t> </a:t>
            </a:r>
            <a:r>
              <a:rPr lang="en-GB" sz="1000">
                <a:solidFill>
                  <a:schemeClr val="tx1"/>
                </a:solidFill>
                <a:latin typeface="Arial"/>
                <a:cs typeface="Arial"/>
              </a:rPr>
              <a:t>to</a:t>
            </a:r>
            <a:r>
              <a:rPr lang="en-GB" sz="1000" spc="-30">
                <a:solidFill>
                  <a:schemeClr val="tx1"/>
                </a:solidFill>
                <a:latin typeface="Arial"/>
                <a:cs typeface="Arial"/>
              </a:rPr>
              <a:t> </a:t>
            </a:r>
            <a:r>
              <a:rPr lang="en-GB" sz="1000" spc="-10">
                <a:solidFill>
                  <a:schemeClr val="tx1"/>
                </a:solidFill>
                <a:latin typeface="Arial"/>
                <a:cs typeface="Arial"/>
              </a:rPr>
              <a:t>monthly </a:t>
            </a:r>
            <a:r>
              <a:rPr lang="en-GB" sz="1000">
                <a:solidFill>
                  <a:schemeClr val="tx1"/>
                </a:solidFill>
                <a:latin typeface="Arial"/>
                <a:cs typeface="Arial"/>
              </a:rPr>
              <a:t>supervision</a:t>
            </a:r>
            <a:r>
              <a:rPr lang="en-GB" sz="1000" spc="-55">
                <a:solidFill>
                  <a:schemeClr val="tx1"/>
                </a:solidFill>
                <a:latin typeface="Arial"/>
                <a:cs typeface="Arial"/>
              </a:rPr>
              <a:t> </a:t>
            </a:r>
            <a:r>
              <a:rPr lang="en-GB" sz="1000">
                <a:solidFill>
                  <a:schemeClr val="tx1"/>
                </a:solidFill>
                <a:latin typeface="Arial"/>
                <a:cs typeface="Arial"/>
              </a:rPr>
              <a:t>from</a:t>
            </a:r>
            <a:r>
              <a:rPr lang="en-GB" sz="1000" spc="-60">
                <a:solidFill>
                  <a:schemeClr val="tx1"/>
                </a:solidFill>
                <a:latin typeface="Arial"/>
                <a:cs typeface="Arial"/>
              </a:rPr>
              <a:t> </a:t>
            </a:r>
            <a:r>
              <a:rPr lang="en-GB" sz="1000">
                <a:solidFill>
                  <a:schemeClr val="tx1"/>
                </a:solidFill>
                <a:latin typeface="Arial"/>
                <a:cs typeface="Arial"/>
              </a:rPr>
              <a:t>an</a:t>
            </a:r>
            <a:r>
              <a:rPr lang="en-GB" sz="1000" spc="-25">
                <a:solidFill>
                  <a:schemeClr val="tx1"/>
                </a:solidFill>
                <a:latin typeface="Arial"/>
                <a:cs typeface="Arial"/>
              </a:rPr>
              <a:t> </a:t>
            </a:r>
            <a:r>
              <a:rPr lang="en-GB" sz="1000" spc="-10">
                <a:solidFill>
                  <a:schemeClr val="tx1"/>
                </a:solidFill>
                <a:latin typeface="Arial"/>
                <a:cs typeface="Arial"/>
              </a:rPr>
              <a:t>experienced </a:t>
            </a:r>
            <a:r>
              <a:rPr lang="en-GB" sz="1000">
                <a:solidFill>
                  <a:schemeClr val="tx1"/>
                </a:solidFill>
                <a:latin typeface="Arial"/>
                <a:cs typeface="Arial"/>
              </a:rPr>
              <a:t>nursing</a:t>
            </a:r>
            <a:r>
              <a:rPr lang="en-GB" sz="1000" spc="-55">
                <a:solidFill>
                  <a:schemeClr val="tx1"/>
                </a:solidFill>
                <a:latin typeface="Arial"/>
                <a:cs typeface="Arial"/>
              </a:rPr>
              <a:t> </a:t>
            </a:r>
            <a:r>
              <a:rPr lang="en-GB" sz="1000">
                <a:solidFill>
                  <a:schemeClr val="tx1"/>
                </a:solidFill>
                <a:latin typeface="Arial"/>
                <a:cs typeface="Arial"/>
              </a:rPr>
              <a:t>associate,</a:t>
            </a:r>
            <a:r>
              <a:rPr lang="en-GB" sz="1000" spc="-50">
                <a:solidFill>
                  <a:schemeClr val="tx1"/>
                </a:solidFill>
                <a:latin typeface="Arial"/>
                <a:cs typeface="Arial"/>
              </a:rPr>
              <a:t> </a:t>
            </a:r>
            <a:r>
              <a:rPr lang="en-GB" sz="1000">
                <a:solidFill>
                  <a:schemeClr val="tx1"/>
                </a:solidFill>
                <a:latin typeface="Arial"/>
                <a:cs typeface="Arial"/>
              </a:rPr>
              <a:t>practice</a:t>
            </a:r>
            <a:r>
              <a:rPr lang="en-GB" sz="1000" spc="-65">
                <a:solidFill>
                  <a:schemeClr val="tx1"/>
                </a:solidFill>
                <a:latin typeface="Arial"/>
                <a:cs typeface="Arial"/>
              </a:rPr>
              <a:t> </a:t>
            </a:r>
            <a:r>
              <a:rPr lang="en-GB" sz="1000">
                <a:solidFill>
                  <a:schemeClr val="tx1"/>
                </a:solidFill>
                <a:latin typeface="Arial"/>
                <a:cs typeface="Arial"/>
              </a:rPr>
              <a:t>nurse</a:t>
            </a:r>
            <a:r>
              <a:rPr lang="en-GB" sz="1000" spc="-40">
                <a:solidFill>
                  <a:schemeClr val="tx1"/>
                </a:solidFill>
                <a:latin typeface="Arial"/>
                <a:cs typeface="Arial"/>
              </a:rPr>
              <a:t> </a:t>
            </a:r>
            <a:r>
              <a:rPr lang="en-GB" sz="1000" spc="-25">
                <a:solidFill>
                  <a:schemeClr val="tx1"/>
                </a:solidFill>
                <a:latin typeface="Arial"/>
                <a:cs typeface="Arial"/>
              </a:rPr>
              <a:t>or </a:t>
            </a:r>
            <a:r>
              <a:rPr lang="en-GB" sz="1000">
                <a:solidFill>
                  <a:schemeClr val="tx1"/>
                </a:solidFill>
                <a:latin typeface="Arial"/>
                <a:cs typeface="Arial"/>
              </a:rPr>
              <a:t>advanced</a:t>
            </a:r>
            <a:r>
              <a:rPr lang="en-GB" sz="1000" spc="-35">
                <a:solidFill>
                  <a:schemeClr val="tx1"/>
                </a:solidFill>
                <a:latin typeface="Arial"/>
                <a:cs typeface="Arial"/>
              </a:rPr>
              <a:t> </a:t>
            </a:r>
            <a:r>
              <a:rPr lang="en-GB" sz="1000">
                <a:solidFill>
                  <a:schemeClr val="tx1"/>
                </a:solidFill>
                <a:latin typeface="Arial"/>
                <a:cs typeface="Arial"/>
              </a:rPr>
              <a:t>nurse</a:t>
            </a:r>
            <a:r>
              <a:rPr lang="en-GB" sz="1000" spc="-30">
                <a:solidFill>
                  <a:schemeClr val="tx1"/>
                </a:solidFill>
                <a:latin typeface="Arial"/>
                <a:cs typeface="Arial"/>
              </a:rPr>
              <a:t> </a:t>
            </a:r>
            <a:r>
              <a:rPr lang="en-GB" sz="1000" spc="-10">
                <a:solidFill>
                  <a:schemeClr val="tx1"/>
                </a:solidFill>
                <a:latin typeface="Arial"/>
                <a:cs typeface="Arial"/>
              </a:rPr>
              <a:t>practitioner.</a:t>
            </a:r>
            <a:endParaRPr lang="en-GB" sz="1000">
              <a:solidFill>
                <a:schemeClr val="tx1"/>
              </a:solidFill>
              <a:latin typeface="Arial"/>
              <a:cs typeface="Arial"/>
            </a:endParaRPr>
          </a:p>
          <a:p>
            <a:pPr marL="12700" marR="5080" algn="l">
              <a:spcBef>
                <a:spcPts val="105"/>
              </a:spcBef>
            </a:pPr>
            <a:endParaRPr lang="en-GB" sz="1000" spc="-40">
              <a:solidFill>
                <a:schemeClr val="tx1"/>
              </a:solidFill>
              <a:latin typeface="Arial"/>
              <a:cs typeface="Arial"/>
            </a:endParaRPr>
          </a:p>
          <a:p>
            <a:pPr marL="12700" marR="5080" algn="l">
              <a:spcBef>
                <a:spcPts val="105"/>
              </a:spcBef>
            </a:pPr>
            <a:r>
              <a:rPr lang="en-GB" sz="1000" spc="-10">
                <a:solidFill>
                  <a:schemeClr val="tx1"/>
                </a:solidFill>
                <a:latin typeface="Arial"/>
                <a:cs typeface="Arial"/>
              </a:rPr>
              <a:t>Should </a:t>
            </a:r>
            <a:r>
              <a:rPr lang="en-GB" sz="1000">
                <a:solidFill>
                  <a:schemeClr val="tx1"/>
                </a:solidFill>
                <a:latin typeface="Arial"/>
                <a:cs typeface="Arial"/>
              </a:rPr>
              <a:t>also</a:t>
            </a:r>
            <a:r>
              <a:rPr lang="en-GB" sz="1000" spc="-25">
                <a:solidFill>
                  <a:schemeClr val="tx1"/>
                </a:solidFill>
                <a:latin typeface="Arial"/>
                <a:cs typeface="Arial"/>
              </a:rPr>
              <a:t> </a:t>
            </a:r>
            <a:r>
              <a:rPr lang="en-GB" sz="1000">
                <a:solidFill>
                  <a:schemeClr val="tx1"/>
                </a:solidFill>
                <a:latin typeface="Arial"/>
                <a:cs typeface="Arial"/>
              </a:rPr>
              <a:t>have an</a:t>
            </a:r>
            <a:r>
              <a:rPr lang="en-GB" sz="1000" spc="-5">
                <a:solidFill>
                  <a:schemeClr val="tx1"/>
                </a:solidFill>
                <a:latin typeface="Arial"/>
                <a:cs typeface="Arial"/>
              </a:rPr>
              <a:t> </a:t>
            </a:r>
            <a:r>
              <a:rPr lang="en-GB" sz="1000" spc="-10">
                <a:solidFill>
                  <a:schemeClr val="tx1"/>
                </a:solidFill>
                <a:latin typeface="Arial"/>
                <a:cs typeface="Arial"/>
              </a:rPr>
              <a:t>appropriate</a:t>
            </a:r>
            <a:r>
              <a:rPr lang="en-GB" sz="1000" spc="-45">
                <a:solidFill>
                  <a:schemeClr val="tx1"/>
                </a:solidFill>
                <a:latin typeface="Arial"/>
                <a:cs typeface="Arial"/>
              </a:rPr>
              <a:t> </a:t>
            </a:r>
            <a:r>
              <a:rPr lang="en-GB" sz="1000" spc="-20">
                <a:solidFill>
                  <a:schemeClr val="tx1"/>
                </a:solidFill>
                <a:latin typeface="Arial"/>
                <a:cs typeface="Arial"/>
              </a:rPr>
              <a:t>named </a:t>
            </a:r>
            <a:r>
              <a:rPr lang="en-GB" sz="1000">
                <a:solidFill>
                  <a:schemeClr val="tx1"/>
                </a:solidFill>
                <a:latin typeface="Arial"/>
                <a:cs typeface="Arial"/>
              </a:rPr>
              <a:t>individual</a:t>
            </a:r>
            <a:r>
              <a:rPr lang="en-GB" sz="1000" spc="-25">
                <a:solidFill>
                  <a:schemeClr val="tx1"/>
                </a:solidFill>
                <a:latin typeface="Arial"/>
                <a:cs typeface="Arial"/>
              </a:rPr>
              <a:t> </a:t>
            </a:r>
            <a:r>
              <a:rPr lang="en-GB" sz="1000">
                <a:solidFill>
                  <a:schemeClr val="tx1"/>
                </a:solidFill>
                <a:latin typeface="Arial"/>
                <a:cs typeface="Arial"/>
              </a:rPr>
              <a:t>in</a:t>
            </a:r>
            <a:r>
              <a:rPr lang="en-GB" sz="1000" spc="-20">
                <a:solidFill>
                  <a:schemeClr val="tx1"/>
                </a:solidFill>
                <a:latin typeface="Arial"/>
                <a:cs typeface="Arial"/>
              </a:rPr>
              <a:t> </a:t>
            </a:r>
            <a:r>
              <a:rPr lang="en-GB" sz="1000">
                <a:solidFill>
                  <a:schemeClr val="tx1"/>
                </a:solidFill>
                <a:latin typeface="Arial"/>
                <a:cs typeface="Arial"/>
              </a:rPr>
              <a:t>the</a:t>
            </a:r>
            <a:r>
              <a:rPr lang="en-GB" sz="1000" spc="-45">
                <a:solidFill>
                  <a:schemeClr val="tx1"/>
                </a:solidFill>
                <a:latin typeface="Arial"/>
                <a:cs typeface="Arial"/>
              </a:rPr>
              <a:t> </a:t>
            </a:r>
            <a:r>
              <a:rPr lang="en-GB" sz="1000">
                <a:solidFill>
                  <a:schemeClr val="tx1"/>
                </a:solidFill>
                <a:latin typeface="Arial"/>
                <a:cs typeface="Arial"/>
              </a:rPr>
              <a:t>PCN to</a:t>
            </a:r>
            <a:r>
              <a:rPr lang="en-GB" sz="1000" spc="-30">
                <a:solidFill>
                  <a:schemeClr val="tx1"/>
                </a:solidFill>
                <a:latin typeface="Arial"/>
                <a:cs typeface="Arial"/>
              </a:rPr>
              <a:t> </a:t>
            </a:r>
            <a:r>
              <a:rPr lang="en-GB" sz="1000" spc="-10">
                <a:solidFill>
                  <a:schemeClr val="tx1"/>
                </a:solidFill>
                <a:latin typeface="Arial"/>
                <a:cs typeface="Arial"/>
              </a:rPr>
              <a:t>provide </a:t>
            </a:r>
            <a:r>
              <a:rPr lang="en-GB" sz="1000">
                <a:solidFill>
                  <a:schemeClr val="tx1"/>
                </a:solidFill>
                <a:latin typeface="Arial"/>
                <a:cs typeface="Arial"/>
              </a:rPr>
              <a:t>general</a:t>
            </a:r>
            <a:r>
              <a:rPr lang="en-GB" sz="1000" spc="-50">
                <a:solidFill>
                  <a:schemeClr val="tx1"/>
                </a:solidFill>
                <a:latin typeface="Arial"/>
                <a:cs typeface="Arial"/>
              </a:rPr>
              <a:t> </a:t>
            </a:r>
            <a:r>
              <a:rPr lang="en-GB" sz="1000">
                <a:solidFill>
                  <a:schemeClr val="tx1"/>
                </a:solidFill>
                <a:latin typeface="Arial"/>
                <a:cs typeface="Arial"/>
              </a:rPr>
              <a:t>advice</a:t>
            </a:r>
            <a:r>
              <a:rPr lang="en-GB" sz="1000" spc="-25">
                <a:solidFill>
                  <a:schemeClr val="tx1"/>
                </a:solidFill>
                <a:latin typeface="Arial"/>
                <a:cs typeface="Arial"/>
              </a:rPr>
              <a:t> </a:t>
            </a:r>
            <a:r>
              <a:rPr lang="en-GB" sz="1000">
                <a:solidFill>
                  <a:schemeClr val="tx1"/>
                </a:solidFill>
                <a:latin typeface="Arial"/>
                <a:cs typeface="Arial"/>
              </a:rPr>
              <a:t>and</a:t>
            </a:r>
            <a:r>
              <a:rPr lang="en-GB" sz="1000" spc="-30">
                <a:solidFill>
                  <a:schemeClr val="tx1"/>
                </a:solidFill>
                <a:latin typeface="Arial"/>
                <a:cs typeface="Arial"/>
              </a:rPr>
              <a:t> </a:t>
            </a:r>
            <a:r>
              <a:rPr lang="en-GB" sz="1000">
                <a:solidFill>
                  <a:schemeClr val="tx1"/>
                </a:solidFill>
                <a:latin typeface="Arial"/>
                <a:cs typeface="Arial"/>
              </a:rPr>
              <a:t>support</a:t>
            </a:r>
            <a:r>
              <a:rPr lang="en-GB" sz="1000" spc="-65">
                <a:solidFill>
                  <a:schemeClr val="tx1"/>
                </a:solidFill>
                <a:latin typeface="Arial"/>
                <a:cs typeface="Arial"/>
              </a:rPr>
              <a:t> </a:t>
            </a:r>
            <a:r>
              <a:rPr lang="en-GB" sz="1000">
                <a:solidFill>
                  <a:schemeClr val="tx1"/>
                </a:solidFill>
                <a:latin typeface="Arial"/>
                <a:cs typeface="Arial"/>
              </a:rPr>
              <a:t>on</a:t>
            </a:r>
            <a:r>
              <a:rPr lang="en-GB" sz="1000" spc="-20">
                <a:solidFill>
                  <a:schemeClr val="tx1"/>
                </a:solidFill>
                <a:latin typeface="Arial"/>
                <a:cs typeface="Arial"/>
              </a:rPr>
              <a:t> </a:t>
            </a:r>
            <a:r>
              <a:rPr lang="en-GB" sz="1000" spc="-50">
                <a:solidFill>
                  <a:schemeClr val="tx1"/>
                </a:solidFill>
                <a:latin typeface="Arial"/>
                <a:cs typeface="Arial"/>
              </a:rPr>
              <a:t>a </a:t>
            </a:r>
            <a:r>
              <a:rPr lang="en-GB" sz="1000" spc="-10">
                <a:solidFill>
                  <a:schemeClr val="tx1"/>
                </a:solidFill>
                <a:latin typeface="Arial"/>
                <a:cs typeface="Arial"/>
              </a:rPr>
              <a:t>day-to-</a:t>
            </a:r>
            <a:r>
              <a:rPr lang="en-GB" sz="1000">
                <a:solidFill>
                  <a:schemeClr val="tx1"/>
                </a:solidFill>
                <a:latin typeface="Arial"/>
                <a:cs typeface="Arial"/>
              </a:rPr>
              <a:t>day</a:t>
            </a:r>
            <a:r>
              <a:rPr lang="en-GB" sz="1000" spc="-10">
                <a:solidFill>
                  <a:schemeClr val="tx1"/>
                </a:solidFill>
                <a:latin typeface="Arial"/>
                <a:cs typeface="Arial"/>
              </a:rPr>
              <a:t> basis</a:t>
            </a:r>
            <a:endParaRPr lang="en-GB" sz="1000">
              <a:solidFill>
                <a:schemeClr val="tx1"/>
              </a:solidFill>
              <a:latin typeface="Arial"/>
              <a:cs typeface="Arial"/>
            </a:endParaRPr>
          </a:p>
        </p:txBody>
      </p:sp>
      <p:pic>
        <p:nvPicPr>
          <p:cNvPr id="39" name="Picture 38" descr="A logo with colorful people&#10;&#10;Description automatically generated">
            <a:extLst>
              <a:ext uri="{FF2B5EF4-FFF2-40B4-BE49-F238E27FC236}">
                <a16:creationId xmlns:a16="http://schemas.microsoft.com/office/drawing/2014/main" id="{4082B09D-5492-A04D-AF5C-EE376C50A983}"/>
              </a:ext>
            </a:extLst>
          </p:cNvPr>
          <p:cNvPicPr>
            <a:picLocks noChangeAspect="1"/>
          </p:cNvPicPr>
          <p:nvPr/>
        </p:nvPicPr>
        <p:blipFill>
          <a:blip r:embed="rId7"/>
          <a:stretch>
            <a:fillRect/>
          </a:stretch>
        </p:blipFill>
        <p:spPr>
          <a:xfrm>
            <a:off x="7932" y="-1047"/>
            <a:ext cx="2150718" cy="1102969"/>
          </a:xfrm>
          <a:prstGeom prst="rect">
            <a:avLst/>
          </a:prstGeom>
          <a:ln>
            <a:noFill/>
          </a:ln>
        </p:spPr>
      </p:pic>
      <p:sp>
        <p:nvSpPr>
          <p:cNvPr id="3" name="object 2">
            <a:extLst>
              <a:ext uri="{FF2B5EF4-FFF2-40B4-BE49-F238E27FC236}">
                <a16:creationId xmlns:a16="http://schemas.microsoft.com/office/drawing/2014/main" id="{3AF4DF02-F022-4DE7-18E9-AB47AA392121}"/>
              </a:ext>
            </a:extLst>
          </p:cNvPr>
          <p:cNvSpPr txBox="1"/>
          <p:nvPr/>
        </p:nvSpPr>
        <p:spPr>
          <a:xfrm>
            <a:off x="2537718" y="2055347"/>
            <a:ext cx="1716160" cy="444352"/>
          </a:xfrm>
          <a:prstGeom prst="rect">
            <a:avLst/>
          </a:prstGeom>
        </p:spPr>
        <p:txBody>
          <a:bodyPr vert="horz" wrap="square" lIns="0" tIns="13335" rIns="0" bIns="0" rtlCol="0" anchor="t">
            <a:spAutoFit/>
          </a:bodyPr>
          <a:lstStyle/>
          <a:p>
            <a:pPr marL="96520">
              <a:spcBef>
                <a:spcPts val="105"/>
              </a:spcBef>
            </a:pPr>
            <a:r>
              <a:rPr lang="en-GB" sz="1400">
                <a:solidFill>
                  <a:srgbClr val="202C3A"/>
                </a:solidFill>
                <a:latin typeface="Arial Black"/>
                <a:cs typeface="Arial Black"/>
              </a:rPr>
              <a:t>Essential to develop to role</a:t>
            </a:r>
            <a:endParaRPr lang="en-US" sz="1400" spc="-10">
              <a:solidFill>
                <a:srgbClr val="202C3A"/>
              </a:solidFill>
              <a:latin typeface="Arial Black"/>
              <a:cs typeface="Arial Black"/>
            </a:endParaRPr>
          </a:p>
        </p:txBody>
      </p:sp>
      <p:sp>
        <p:nvSpPr>
          <p:cNvPr id="40" name="object 4">
            <a:extLst>
              <a:ext uri="{FF2B5EF4-FFF2-40B4-BE49-F238E27FC236}">
                <a16:creationId xmlns:a16="http://schemas.microsoft.com/office/drawing/2014/main" id="{323619B9-7357-E6D9-F4E5-44022DA97444}"/>
              </a:ext>
            </a:extLst>
          </p:cNvPr>
          <p:cNvSpPr txBox="1"/>
          <p:nvPr/>
        </p:nvSpPr>
        <p:spPr>
          <a:xfrm>
            <a:off x="5502909" y="2082043"/>
            <a:ext cx="1294130" cy="453390"/>
          </a:xfrm>
          <a:prstGeom prst="rect">
            <a:avLst/>
          </a:prstGeom>
        </p:spPr>
        <p:txBody>
          <a:bodyPr vert="horz" wrap="square" lIns="0" tIns="13335" rIns="0" bIns="0" rtlCol="0">
            <a:spAutoFit/>
          </a:bodyPr>
          <a:lstStyle>
            <a:defPPr>
              <a:defRPr kern="0"/>
            </a:defP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42" name="object 5">
            <a:extLst>
              <a:ext uri="{FF2B5EF4-FFF2-40B4-BE49-F238E27FC236}">
                <a16:creationId xmlns:a16="http://schemas.microsoft.com/office/drawing/2014/main" id="{62B786B9-E982-607F-A5AA-7000B1A98478}"/>
              </a:ext>
            </a:extLst>
          </p:cNvPr>
          <p:cNvSpPr txBox="1"/>
          <p:nvPr/>
        </p:nvSpPr>
        <p:spPr>
          <a:xfrm>
            <a:off x="7489798" y="2070828"/>
            <a:ext cx="2120900" cy="444352"/>
          </a:xfrm>
          <a:prstGeom prst="rect">
            <a:avLst/>
          </a:prstGeom>
        </p:spPr>
        <p:txBody>
          <a:bodyPr vert="horz" wrap="square" lIns="0" tIns="13335" rIns="0" bIns="0" rtlCol="0">
            <a:spAutoFit/>
          </a:bodyPr>
          <a:lstStyle>
            <a:defPPr>
              <a:defRPr kern="0"/>
            </a:defPPr>
          </a:lstStyle>
          <a:p>
            <a:pPr marL="12700" marR="5080" indent="-1270" algn="ctr">
              <a:lnSpc>
                <a:spcPct val="100000"/>
              </a:lnSpc>
              <a:spcBef>
                <a:spcPts val="105"/>
              </a:spcBef>
            </a:pPr>
            <a:r>
              <a:rPr lang="en-GB" sz="1400" spc="-10">
                <a:solidFill>
                  <a:srgbClr val="202C3A"/>
                </a:solidFill>
                <a:latin typeface="Arial Black"/>
                <a:cs typeface="Arial Black"/>
              </a:rPr>
              <a:t>S</a:t>
            </a:r>
            <a:r>
              <a:rPr sz="1400" spc="-10" err="1">
                <a:solidFill>
                  <a:srgbClr val="202C3A"/>
                </a:solidFill>
                <a:latin typeface="Arial Black"/>
                <a:cs typeface="Arial Black"/>
              </a:rPr>
              <a:t>upervision</a:t>
            </a:r>
            <a:r>
              <a:rPr sz="1400" spc="-10">
                <a:solidFill>
                  <a:srgbClr val="202C3A"/>
                </a:solidFill>
                <a:latin typeface="Arial Black"/>
                <a:cs typeface="Arial Black"/>
              </a:rPr>
              <a:t> requirements</a:t>
            </a:r>
            <a:endParaRPr sz="1400">
              <a:latin typeface="Arial Black"/>
              <a:cs typeface="Arial Black"/>
            </a:endParaRPr>
          </a:p>
        </p:txBody>
      </p:sp>
      <p:sp>
        <p:nvSpPr>
          <p:cNvPr id="44" name="object 6">
            <a:extLst>
              <a:ext uri="{FF2B5EF4-FFF2-40B4-BE49-F238E27FC236}">
                <a16:creationId xmlns:a16="http://schemas.microsoft.com/office/drawing/2014/main" id="{B648B301-2D00-3EB0-2495-8FC5F432E3FF}"/>
              </a:ext>
            </a:extLst>
          </p:cNvPr>
          <p:cNvSpPr txBox="1"/>
          <p:nvPr/>
        </p:nvSpPr>
        <p:spPr>
          <a:xfrm>
            <a:off x="10114037" y="1974517"/>
            <a:ext cx="1881136" cy="444352"/>
          </a:xfrm>
          <a:prstGeom prst="rect">
            <a:avLst/>
          </a:prstGeom>
        </p:spPr>
        <p:txBody>
          <a:bodyPr vert="horz" wrap="square" lIns="0" tIns="13335" rIns="0" bIns="0" rtlCol="0" anchor="t">
            <a:spAutoFit/>
          </a:bodyPr>
          <a:lstStyle>
            <a:defPPr>
              <a:defRPr kern="0"/>
            </a:defPPr>
          </a:lstStyle>
          <a:p>
            <a:pPr marL="12700" marR="5080" indent="-3810" algn="ctr">
              <a:spcBef>
                <a:spcPts val="105"/>
              </a:spcBef>
            </a:pPr>
            <a:r>
              <a:rPr lang="en-GB" sz="1400">
                <a:solidFill>
                  <a:srgbClr val="202C3A"/>
                </a:solidFill>
                <a:latin typeface="Arial Black"/>
              </a:rPr>
              <a:t>Key roles &amp; responsibilities</a:t>
            </a:r>
            <a:endParaRPr err="1"/>
          </a:p>
        </p:txBody>
      </p:sp>
      <p:pic>
        <p:nvPicPr>
          <p:cNvPr id="46" name="object 8" descr="A purple book with black lines&#10;&#10;AI-generated content may be incorrect.">
            <a:extLst>
              <a:ext uri="{FF2B5EF4-FFF2-40B4-BE49-F238E27FC236}">
                <a16:creationId xmlns:a16="http://schemas.microsoft.com/office/drawing/2014/main" id="{2A8472CB-27AE-22B5-A8AA-A36178534D2A}"/>
              </a:ext>
            </a:extLst>
          </p:cNvPr>
          <p:cNvPicPr/>
          <p:nvPr/>
        </p:nvPicPr>
        <p:blipFill>
          <a:blip r:embed="rId8" cstate="print"/>
          <a:stretch>
            <a:fillRect/>
          </a:stretch>
        </p:blipFill>
        <p:spPr>
          <a:xfrm>
            <a:off x="5789676" y="1147572"/>
            <a:ext cx="722376" cy="720851"/>
          </a:xfrm>
          <a:prstGeom prst="rect">
            <a:avLst/>
          </a:prstGeom>
        </p:spPr>
      </p:pic>
      <p:pic>
        <p:nvPicPr>
          <p:cNvPr id="48" name="object 9" descr="A purple certificate with a flower and a ribbon&#10;&#10;AI-generated content may be incorrect.">
            <a:extLst>
              <a:ext uri="{FF2B5EF4-FFF2-40B4-BE49-F238E27FC236}">
                <a16:creationId xmlns:a16="http://schemas.microsoft.com/office/drawing/2014/main" id="{6BB27DAE-141F-4E36-C53A-AB30345C18C3}"/>
              </a:ext>
            </a:extLst>
          </p:cNvPr>
          <p:cNvPicPr/>
          <p:nvPr/>
        </p:nvPicPr>
        <p:blipFill>
          <a:blip r:embed="rId9" cstate="print"/>
          <a:stretch>
            <a:fillRect/>
          </a:stretch>
        </p:blipFill>
        <p:spPr>
          <a:xfrm>
            <a:off x="2917638" y="1111437"/>
            <a:ext cx="720851" cy="719327"/>
          </a:xfrm>
          <a:prstGeom prst="rect">
            <a:avLst/>
          </a:prstGeom>
        </p:spPr>
      </p:pic>
      <p:pic>
        <p:nvPicPr>
          <p:cNvPr id="50" name="object 10" descr="A pink scale on a black background&#10;&#10;AI-generated content may be incorrect.">
            <a:extLst>
              <a:ext uri="{FF2B5EF4-FFF2-40B4-BE49-F238E27FC236}">
                <a16:creationId xmlns:a16="http://schemas.microsoft.com/office/drawing/2014/main" id="{66F90E0A-4D74-4A3F-8AF8-C31984E1885B}"/>
              </a:ext>
            </a:extLst>
          </p:cNvPr>
          <p:cNvPicPr/>
          <p:nvPr/>
        </p:nvPicPr>
        <p:blipFill>
          <a:blip r:embed="rId10" cstate="print"/>
          <a:stretch>
            <a:fillRect/>
          </a:stretch>
        </p:blipFill>
        <p:spPr>
          <a:xfrm>
            <a:off x="10500359" y="1147572"/>
            <a:ext cx="722376" cy="720851"/>
          </a:xfrm>
          <a:prstGeom prst="rect">
            <a:avLst/>
          </a:prstGeom>
        </p:spPr>
      </p:pic>
      <p:pic>
        <p:nvPicPr>
          <p:cNvPr id="52" name="object 11" descr="A purple icon with a check mark&#10;&#10;AI-generated content may be incorrect.">
            <a:extLst>
              <a:ext uri="{FF2B5EF4-FFF2-40B4-BE49-F238E27FC236}">
                <a16:creationId xmlns:a16="http://schemas.microsoft.com/office/drawing/2014/main" id="{F57BEE71-B716-FFAA-F8C2-48E6B17BA60C}"/>
              </a:ext>
            </a:extLst>
          </p:cNvPr>
          <p:cNvPicPr/>
          <p:nvPr/>
        </p:nvPicPr>
        <p:blipFill>
          <a:blip r:embed="rId11" cstate="print"/>
          <a:stretch>
            <a:fillRect/>
          </a:stretch>
        </p:blipFill>
        <p:spPr>
          <a:xfrm>
            <a:off x="8145780" y="1147572"/>
            <a:ext cx="720851" cy="720851"/>
          </a:xfrm>
          <a:prstGeom prst="rect">
            <a:avLst/>
          </a:prstGeom>
        </p:spPr>
      </p:pic>
      <p:sp>
        <p:nvSpPr>
          <p:cNvPr id="53" name="TextBox 52">
            <a:extLst>
              <a:ext uri="{FF2B5EF4-FFF2-40B4-BE49-F238E27FC236}">
                <a16:creationId xmlns:a16="http://schemas.microsoft.com/office/drawing/2014/main" id="{AC50F198-1302-F7F2-D062-AFE13706B897}"/>
              </a:ext>
            </a:extLst>
          </p:cNvPr>
          <p:cNvSpPr txBox="1"/>
          <p:nvPr/>
        </p:nvSpPr>
        <p:spPr>
          <a:xfrm>
            <a:off x="9966499" y="2524232"/>
            <a:ext cx="2028674"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lgn="l" rtl="0">
              <a:buFont typeface="Arial" panose="020B0604020202020204" pitchFamily="34" charset="0"/>
              <a:buChar char="•"/>
            </a:pPr>
            <a:r>
              <a:rPr lang="en-GB" sz="1000">
                <a:solidFill>
                  <a:schemeClr val="tx1"/>
                </a:solidFill>
                <a:latin typeface="Arial"/>
                <a:cs typeface="Segoe UI"/>
              </a:rPr>
              <a:t>Delivers care while under supervision of a nursing associate or registered nurse​</a:t>
            </a:r>
          </a:p>
          <a:p>
            <a:pPr marL="171450" indent="-171450" algn="l" rtl="0">
              <a:buFont typeface="Arial" panose="020B0604020202020204" pitchFamily="34" charset="0"/>
              <a:buChar char="•"/>
            </a:pPr>
            <a:r>
              <a:rPr lang="en-GB" sz="1000">
                <a:solidFill>
                  <a:schemeClr val="tx1"/>
                </a:solidFill>
                <a:latin typeface="Arial"/>
                <a:cs typeface="Segoe UI"/>
              </a:rPr>
              <a:t>Develops own clinical competence​</a:t>
            </a:r>
          </a:p>
          <a:p>
            <a:pPr marL="171450" indent="-171450" algn="l" rtl="0">
              <a:buFont typeface="Arial" panose="020B0604020202020204" pitchFamily="34" charset="0"/>
              <a:buChar char="•"/>
            </a:pPr>
            <a:r>
              <a:rPr lang="en-GB" sz="1000">
                <a:solidFill>
                  <a:schemeClr val="tx1"/>
                </a:solidFill>
                <a:latin typeface="Arial"/>
                <a:cs typeface="Segoe UI"/>
              </a:rPr>
              <a:t>Develops scope of practice in</a:t>
            </a:r>
            <a:r>
              <a:rPr lang="en-GB" sz="1000">
                <a:solidFill>
                  <a:srgbClr val="202C3A"/>
                </a:solidFill>
                <a:latin typeface="Arial"/>
                <a:cs typeface="Segoe UI"/>
              </a:rPr>
              <a:t> line with</a:t>
            </a:r>
            <a:r>
              <a:rPr lang="en-GB" sz="1000">
                <a:solidFill>
                  <a:srgbClr val="0070C0"/>
                </a:solidFill>
                <a:latin typeface="Arial"/>
                <a:cs typeface="Segoe UI"/>
              </a:rPr>
              <a:t> </a:t>
            </a:r>
            <a:r>
              <a:rPr lang="en-GB" sz="1000" u="sng">
                <a:solidFill>
                  <a:srgbClr val="0000FF"/>
                </a:solidFill>
                <a:latin typeface="Arial"/>
                <a:cs typeface="Segoe UI"/>
                <a:hlinkClick r:id="rId12">
                  <a:extLst>
                    <a:ext uri="{A12FA001-AC4F-418D-AE19-62706E023703}">
                      <ahyp:hlinkClr xmlns:ahyp="http://schemas.microsoft.com/office/drawing/2018/hyperlinkcolor" val="tx"/>
                    </a:ext>
                  </a:extLst>
                </a:hlinkClick>
              </a:rPr>
              <a:t>NHS England’s Primary Care and</a:t>
            </a:r>
            <a:r>
              <a:rPr lang="en-GB" sz="1000">
                <a:solidFill>
                  <a:srgbClr val="0000FF"/>
                </a:solidFill>
                <a:latin typeface="Arial"/>
                <a:cs typeface="Segoe UI"/>
              </a:rPr>
              <a:t> </a:t>
            </a:r>
            <a:r>
              <a:rPr lang="en-GB" sz="1000" u="sng">
                <a:solidFill>
                  <a:srgbClr val="0000FF"/>
                </a:solidFill>
                <a:latin typeface="Arial"/>
                <a:cs typeface="Segoe UI"/>
                <a:hlinkClick r:id="rId12">
                  <a:extLst>
                    <a:ext uri="{A12FA001-AC4F-418D-AE19-62706E023703}">
                      <ahyp:hlinkClr xmlns:ahyp="http://schemas.microsoft.com/office/drawing/2018/hyperlinkcolor" val="tx"/>
                    </a:ext>
                  </a:extLst>
                </a:hlinkClick>
              </a:rPr>
              <a:t>General Practice Nursing Career</a:t>
            </a:r>
            <a:r>
              <a:rPr lang="en-GB" sz="1000">
                <a:solidFill>
                  <a:srgbClr val="0000FF"/>
                </a:solidFill>
                <a:latin typeface="Arial"/>
                <a:cs typeface="Segoe UI"/>
              </a:rPr>
              <a:t> </a:t>
            </a:r>
            <a:r>
              <a:rPr lang="en-GB" sz="1000" u="sng">
                <a:solidFill>
                  <a:srgbClr val="0000FF"/>
                </a:solidFill>
                <a:latin typeface="Arial"/>
                <a:cs typeface="Segoe UI"/>
                <a:hlinkClick r:id="rId12">
                  <a:extLst>
                    <a:ext uri="{A12FA001-AC4F-418D-AE19-62706E023703}">
                      <ahyp:hlinkClr xmlns:ahyp="http://schemas.microsoft.com/office/drawing/2018/hyperlinkcolor" val="tx"/>
                    </a:ext>
                  </a:extLst>
                </a:hlinkClick>
              </a:rPr>
              <a:t>and Core Capability Framework</a:t>
            </a:r>
            <a:r>
              <a:rPr lang="en-GB" sz="1000">
                <a:solidFill>
                  <a:srgbClr val="0000FF"/>
                </a:solidFill>
                <a:latin typeface="Arial"/>
                <a:cs typeface="Segoe UI"/>
              </a:rPr>
              <a:t>​</a:t>
            </a:r>
          </a:p>
          <a:p>
            <a:pPr marL="171450" indent="-171450" algn="l" rtl="0">
              <a:buFont typeface="Arial" panose="020B0604020202020204" pitchFamily="34" charset="0"/>
              <a:buChar char="•"/>
            </a:pPr>
            <a:r>
              <a:rPr lang="en-GB" sz="1000">
                <a:solidFill>
                  <a:schemeClr val="tx1"/>
                </a:solidFill>
                <a:latin typeface="Arial"/>
                <a:cs typeface="Segoe UI"/>
              </a:rPr>
              <a:t>Performs and records clinical observations</a:t>
            </a:r>
          </a:p>
        </p:txBody>
      </p:sp>
      <p:sp>
        <p:nvSpPr>
          <p:cNvPr id="55" name="TextBox 54">
            <a:extLst>
              <a:ext uri="{FF2B5EF4-FFF2-40B4-BE49-F238E27FC236}">
                <a16:creationId xmlns:a16="http://schemas.microsoft.com/office/drawing/2014/main" id="{C5A4E614-9999-509C-54F6-A0B35CFA3FC7}"/>
              </a:ext>
            </a:extLst>
          </p:cNvPr>
          <p:cNvSpPr txBox="1"/>
          <p:nvPr/>
        </p:nvSpPr>
        <p:spPr>
          <a:xfrm>
            <a:off x="4966477" y="2569368"/>
            <a:ext cx="2364017"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lnSpc>
                <a:spcPts val="1125"/>
              </a:lnSpc>
            </a:pPr>
            <a:r>
              <a:rPr lang="en-US" sz="1000">
                <a:solidFill>
                  <a:schemeClr val="tx1"/>
                </a:solidFill>
                <a:latin typeface="Arial"/>
                <a:cs typeface="Arial"/>
              </a:rPr>
              <a:t>Level 5 NMC approved Nursing Associate qualification</a:t>
            </a:r>
          </a:p>
          <a:p>
            <a:pPr algn="l">
              <a:lnSpc>
                <a:spcPts val="1125"/>
              </a:lnSpc>
            </a:pPr>
            <a:r>
              <a:rPr lang="en-US" sz="1000">
                <a:solidFill>
                  <a:srgbClr val="0000FF"/>
                </a:solidFill>
                <a:latin typeface="Arial"/>
                <a:cs typeface="Arial"/>
                <a:hlinkClick r:id="rId13">
                  <a:extLst>
                    <a:ext uri="{A12FA001-AC4F-418D-AE19-62706E023703}">
                      <ahyp:hlinkClr xmlns:ahyp="http://schemas.microsoft.com/office/drawing/2018/hyperlinkcolor" val="tx"/>
                    </a:ext>
                  </a:extLst>
                </a:hlinkClick>
              </a:rPr>
              <a:t>N</a:t>
            </a:r>
            <a:r>
              <a:rPr lang="en-US" sz="1000">
                <a:solidFill>
                  <a:srgbClr val="0000FF"/>
                </a:solidFill>
                <a:latin typeface="Arial"/>
                <a:cs typeface="Arial"/>
              </a:rPr>
              <a:t>HS England</a:t>
            </a:r>
            <a:r>
              <a:rPr lang="en-US" sz="1000">
                <a:solidFill>
                  <a:srgbClr val="0000FF"/>
                </a:solidFill>
                <a:latin typeface="Arial"/>
                <a:cs typeface="Arial"/>
                <a:hlinkClick r:id="rId13">
                  <a:extLst>
                    <a:ext uri="{A12FA001-AC4F-418D-AE19-62706E023703}">
                      <ahyp:hlinkClr xmlns:ahyp="http://schemas.microsoft.com/office/drawing/2018/hyperlinkcolor" val="tx"/>
                    </a:ext>
                  </a:extLst>
                </a:hlinkClick>
              </a:rPr>
              <a:t> GPN</a:t>
            </a:r>
            <a:r>
              <a:rPr lang="en-US" sz="1000">
                <a:latin typeface="Arial"/>
                <a:cs typeface="Arial"/>
              </a:rPr>
              <a:t> </a:t>
            </a:r>
          </a:p>
          <a:p>
            <a:pPr algn="l">
              <a:lnSpc>
                <a:spcPts val="1125"/>
              </a:lnSpc>
            </a:pPr>
            <a:r>
              <a:rPr lang="en-US" sz="1000">
                <a:solidFill>
                  <a:srgbClr val="0000FF"/>
                </a:solidFill>
                <a:latin typeface="Arial"/>
                <a:cs typeface="Arial"/>
                <a:hlinkClick r:id="rId14">
                  <a:extLst>
                    <a:ext uri="{A12FA001-AC4F-418D-AE19-62706E023703}">
                      <ahyp:hlinkClr xmlns:ahyp="http://schemas.microsoft.com/office/drawing/2018/hyperlinkcolor" val="tx"/>
                    </a:ext>
                  </a:extLst>
                </a:hlinkClick>
              </a:rPr>
              <a:t>National Careers</a:t>
            </a:r>
            <a:r>
              <a:rPr lang="en-US" sz="1000">
                <a:latin typeface="Arial"/>
                <a:cs typeface="Arial"/>
              </a:rPr>
              <a:t> </a:t>
            </a:r>
          </a:p>
          <a:p>
            <a:pPr algn="l">
              <a:lnSpc>
                <a:spcPts val="1125"/>
              </a:lnSpc>
            </a:pPr>
            <a:r>
              <a:rPr lang="en-US" sz="1000">
                <a:solidFill>
                  <a:srgbClr val="0000FF"/>
                </a:solidFill>
                <a:latin typeface="Arial"/>
                <a:cs typeface="Arial"/>
              </a:rPr>
              <a:t>NHS England</a:t>
            </a:r>
            <a:r>
              <a:rPr lang="en-US" sz="1000">
                <a:latin typeface="Arial"/>
                <a:cs typeface="Arial"/>
              </a:rPr>
              <a:t> </a:t>
            </a:r>
            <a:r>
              <a:rPr lang="en-GB" sz="1000">
                <a:latin typeface="Arial"/>
                <a:cs typeface="Segoe UI"/>
              </a:rPr>
              <a:t>During training, those wishing to become nursing associates will develop the skills and knowledge, over the course of a two-year programme (such as an apprenticeship) to deliver care in a primary care setting. They deliver specific clinical tasks and direct care under the direction of a registered nursing associate (or other registered care professional). </a:t>
            </a:r>
            <a:r>
              <a:rPr lang="en-US" sz="1000">
                <a:latin typeface="Arial"/>
                <a:cs typeface="Segoe UI"/>
              </a:rPr>
              <a:t>​</a:t>
            </a:r>
            <a:endParaRPr lang="en-US" sz="1000"/>
          </a:p>
          <a:p>
            <a:pPr algn="l" rtl="0">
              <a:lnSpc>
                <a:spcPts val="1125"/>
              </a:lnSpc>
            </a:pPr>
            <a:r>
              <a:rPr lang="en-GB" sz="1000" u="sng">
                <a:solidFill>
                  <a:srgbClr val="0000FF"/>
                </a:solidFill>
                <a:latin typeface="Arial"/>
                <a:cs typeface="Segoe UI"/>
                <a:hlinkClick r:id="rId15">
                  <a:extLst>
                    <a:ext uri="{A12FA001-AC4F-418D-AE19-62706E023703}">
                      <ahyp:hlinkClr xmlns:ahyp="http://schemas.microsoft.com/office/drawing/2018/hyperlinkcolor" val="tx"/>
                    </a:ext>
                  </a:extLst>
                </a:hlinkClick>
              </a:rPr>
              <a:t>Standards for pre-registration nursing associate programmes - The Nursing and Midwifery Council</a:t>
            </a:r>
            <a:r>
              <a:rPr lang="en-GB" sz="1000">
                <a:latin typeface="Arial"/>
                <a:cs typeface="Segoe UI"/>
              </a:rPr>
              <a:t>​</a:t>
            </a:r>
          </a:p>
          <a:p>
            <a:pPr algn="l" rtl="0">
              <a:lnSpc>
                <a:spcPts val="1125"/>
              </a:lnSpc>
            </a:pPr>
            <a:r>
              <a:rPr lang="en-GB" sz="1000">
                <a:latin typeface="Arial"/>
                <a:cs typeface="Segoe UI"/>
              </a:rPr>
              <a:t>2-year foundation</a:t>
            </a:r>
            <a:r>
              <a:rPr lang="en-GB" sz="1000">
                <a:solidFill>
                  <a:srgbClr val="1F2A2F"/>
                </a:solidFill>
                <a:latin typeface="Arial"/>
                <a:cs typeface="Segoe UI"/>
              </a:rPr>
              <a:t> degree delivered by a Nursing and Midwifery Council (NMC) approved provider</a:t>
            </a:r>
            <a:r>
              <a:rPr lang="en-GB" sz="1000">
                <a:latin typeface="Arial"/>
                <a:cs typeface="Segoe UI"/>
              </a:rPr>
              <a:t>​</a:t>
            </a:r>
          </a:p>
          <a:p>
            <a:pPr algn="l" rtl="0">
              <a:lnSpc>
                <a:spcPts val="1125"/>
              </a:lnSpc>
            </a:pPr>
            <a:r>
              <a:rPr lang="en-GB" sz="1000" u="sng">
                <a:solidFill>
                  <a:srgbClr val="0000FF"/>
                </a:solidFill>
                <a:latin typeface="Arial"/>
                <a:cs typeface="Segoe UI"/>
                <a:hlinkClick r:id="rId16"/>
              </a:rPr>
              <a:t>Register as a nursing associate - The Nursing and Midwifery Council</a:t>
            </a:r>
          </a:p>
          <a:p>
            <a:pPr algn="l">
              <a:lnSpc>
                <a:spcPts val="1125"/>
              </a:lnSpc>
            </a:pPr>
            <a:r>
              <a:rPr lang="en-US" sz="1000">
                <a:solidFill>
                  <a:srgbClr val="0000FF"/>
                </a:solidFill>
                <a:latin typeface="Arial"/>
                <a:cs typeface="Arial"/>
              </a:rPr>
              <a:t>NHSE GPN Fundamentals</a:t>
            </a:r>
            <a:r>
              <a:rPr lang="en-US" sz="1000">
                <a:solidFill>
                  <a:srgbClr val="000000"/>
                </a:solidFill>
                <a:latin typeface="Arial"/>
                <a:cs typeface="Arial"/>
              </a:rPr>
              <a:t> </a:t>
            </a:r>
            <a:endParaRPr lang="en-GB" sz="1000"/>
          </a:p>
        </p:txBody>
      </p:sp>
      <p:pic>
        <p:nvPicPr>
          <p:cNvPr id="2" name="Online Media 1" title="Meet our nursing associate - working alongside GPs to meet patients' healthcare needs">
            <a:hlinkClick r:id="" action="ppaction://media"/>
            <a:extLst>
              <a:ext uri="{FF2B5EF4-FFF2-40B4-BE49-F238E27FC236}">
                <a16:creationId xmlns:a16="http://schemas.microsoft.com/office/drawing/2014/main" id="{002D327D-9B39-6BD5-5A68-8EA591C211C7}"/>
              </a:ext>
            </a:extLst>
          </p:cNvPr>
          <p:cNvPicPr>
            <a:picLocks noRot="1" noChangeAspect="1"/>
          </p:cNvPicPr>
          <p:nvPr>
            <a:videoFile r:link="rId1"/>
          </p:nvPr>
        </p:nvPicPr>
        <p:blipFill>
          <a:blip r:embed="rId17"/>
          <a:stretch>
            <a:fillRect/>
          </a:stretch>
        </p:blipFill>
        <p:spPr>
          <a:xfrm>
            <a:off x="52585" y="1113041"/>
            <a:ext cx="2150718" cy="1195697"/>
          </a:xfrm>
          <a:prstGeom prst="rect">
            <a:avLst/>
          </a:prstGeom>
        </p:spPr>
      </p:pic>
      <p:sp>
        <p:nvSpPr>
          <p:cNvPr id="4" name="object 16">
            <a:extLst>
              <a:ext uri="{FF2B5EF4-FFF2-40B4-BE49-F238E27FC236}">
                <a16:creationId xmlns:a16="http://schemas.microsoft.com/office/drawing/2014/main" id="{488B8695-5B5F-E9F0-ADE8-286DCF0F71C9}"/>
              </a:ext>
            </a:extLst>
          </p:cNvPr>
          <p:cNvSpPr txBox="1"/>
          <p:nvPr/>
        </p:nvSpPr>
        <p:spPr>
          <a:xfrm>
            <a:off x="9402754" y="212537"/>
            <a:ext cx="2563445" cy="559127"/>
          </a:xfrm>
          <a:prstGeom prst="rect">
            <a:avLst/>
          </a:prstGeom>
        </p:spPr>
        <p:txBody>
          <a:bodyPr vert="horz" wrap="square" lIns="0" tIns="12700" rIns="0" bIns="0" rtlCol="0">
            <a:spAutoFit/>
          </a:bodyPr>
          <a:lstStyle/>
          <a:p>
            <a:pPr marR="7620" algn="r">
              <a:lnSpc>
                <a:spcPts val="2150"/>
              </a:lnSpc>
              <a:spcBef>
                <a:spcPts val="100"/>
              </a:spcBef>
            </a:pPr>
            <a:r>
              <a:rPr lang="en-GB" sz="1800" b="1" spc="-10">
                <a:solidFill>
                  <a:srgbClr val="006FC0"/>
                </a:solidFill>
                <a:latin typeface="Arial"/>
                <a:cs typeface="Arial"/>
                <a:hlinkClick r:id="rId18" action="ppaction://hlinksldjump"/>
              </a:rPr>
              <a:t>Nursing P</a:t>
            </a:r>
            <a:r>
              <a:rPr sz="1800" b="1" spc="-10" err="1">
                <a:solidFill>
                  <a:srgbClr val="006FC0"/>
                </a:solidFill>
                <a:latin typeface="Arial"/>
                <a:cs typeface="Arial"/>
                <a:hlinkClick r:id="rId18" action="ppaction://hlinksldjump"/>
              </a:rPr>
              <a:t>rofessional</a:t>
            </a:r>
            <a:r>
              <a:rPr lang="en-GB" sz="1800" b="1" spc="-10">
                <a:solidFill>
                  <a:srgbClr val="006FC0"/>
                </a:solidFill>
                <a:latin typeface="Arial"/>
                <a:cs typeface="Arial"/>
                <a:hlinkClick r:id="rId18" action="ppaction://hlinksldjump"/>
              </a:rPr>
              <a:t>s</a:t>
            </a:r>
            <a:endParaRPr sz="1800">
              <a:latin typeface="Arial"/>
              <a:cs typeface="Arial"/>
              <a:hlinkClick r:id="rId18" action="ppaction://hlinksldjump"/>
            </a:endParaRPr>
          </a:p>
          <a:p>
            <a:pPr marR="5080" algn="r">
              <a:lnSpc>
                <a:spcPts val="2150"/>
              </a:lnSpc>
            </a:pPr>
            <a:r>
              <a:rPr sz="1800" b="1">
                <a:solidFill>
                  <a:srgbClr val="006FC0"/>
                </a:solidFill>
                <a:latin typeface="Arial"/>
                <a:cs typeface="Arial"/>
                <a:hlinkClick r:id="rId18" action="ppaction://hlinksldjump"/>
              </a:rPr>
              <a:t>Career</a:t>
            </a:r>
            <a:r>
              <a:rPr sz="1800" b="1" spc="-30">
                <a:solidFill>
                  <a:srgbClr val="006FC0"/>
                </a:solidFill>
                <a:latin typeface="Arial"/>
                <a:cs typeface="Arial"/>
                <a:hlinkClick r:id="rId18" action="ppaction://hlinksldjump"/>
              </a:rPr>
              <a:t> </a:t>
            </a:r>
            <a:r>
              <a:rPr sz="1800" b="1" spc="-10">
                <a:solidFill>
                  <a:srgbClr val="006FC0"/>
                </a:solidFill>
                <a:latin typeface="Arial"/>
                <a:cs typeface="Arial"/>
                <a:hlinkClick r:id="rId18" action="ppaction://hlinksldjump"/>
              </a:rPr>
              <a:t>Pathway</a:t>
            </a:r>
            <a:endParaRPr sz="1800">
              <a:latin typeface="Arial"/>
              <a:cs typeface="Arial"/>
            </a:endParaRPr>
          </a:p>
        </p:txBody>
      </p:sp>
      <p:sp>
        <p:nvSpPr>
          <p:cNvPr id="8" name="object 32">
            <a:extLst>
              <a:ext uri="{FF2B5EF4-FFF2-40B4-BE49-F238E27FC236}">
                <a16:creationId xmlns:a16="http://schemas.microsoft.com/office/drawing/2014/main" id="{FC16A2D6-315D-E920-9DC7-DB17A2C37073}"/>
              </a:ext>
            </a:extLst>
          </p:cNvPr>
          <p:cNvSpPr txBox="1"/>
          <p:nvPr/>
        </p:nvSpPr>
        <p:spPr>
          <a:xfrm>
            <a:off x="34943" y="3655652"/>
            <a:ext cx="2298682" cy="333425"/>
          </a:xfrm>
          <a:prstGeom prst="rect">
            <a:avLst/>
          </a:prstGeom>
          <a:solidFill>
            <a:srgbClr val="D9D9D9"/>
          </a:solidFill>
        </p:spPr>
        <p:txBody>
          <a:bodyPr vert="horz" wrap="square" lIns="0" tIns="0" rIns="0" bIns="0" rtlCol="0" anchor="t">
            <a:spAutoFit/>
          </a:bodyPr>
          <a:lstStyle/>
          <a:p>
            <a:pPr algn="ctr">
              <a:lnSpc>
                <a:spcPts val="1385"/>
              </a:lnSpc>
            </a:pPr>
            <a:r>
              <a:rPr sz="1000" b="1" spc="-10">
                <a:solidFill>
                  <a:srgbClr val="BF0378"/>
                </a:solidFill>
                <a:latin typeface="Arial"/>
                <a:cs typeface="Arial"/>
                <a:hlinkClick r:id="rId19" action="ppaction://hlinksldjump">
                  <a:extLst>
                    <a:ext uri="{A12FA001-AC4F-418D-AE19-62706E023703}">
                      <ahyp:hlinkClr xmlns:ahyp="http://schemas.microsoft.com/office/drawing/2018/hyperlinkcolor" val="tx"/>
                    </a:ext>
                  </a:extLst>
                </a:hlinkClick>
              </a:rPr>
              <a:t>General</a:t>
            </a:r>
            <a:endParaRPr lang="en-US" sz="1000">
              <a:solidFill>
                <a:srgbClr val="BF0378"/>
              </a:solidFill>
              <a:latin typeface="Arial"/>
              <a:cs typeface="Arial"/>
            </a:endParaRPr>
          </a:p>
          <a:p>
            <a:pPr marL="635" algn="ctr">
              <a:lnSpc>
                <a:spcPct val="100000"/>
              </a:lnSpc>
            </a:pPr>
            <a:r>
              <a:rPr sz="1000" b="1">
                <a:solidFill>
                  <a:srgbClr val="BF0378"/>
                </a:solidFill>
                <a:latin typeface="Arial"/>
                <a:cs typeface="Arial"/>
                <a:hlinkClick r:id="rId19" action="ppaction://hlinksldjump">
                  <a:extLst>
                    <a:ext uri="{A12FA001-AC4F-418D-AE19-62706E023703}">
                      <ahyp:hlinkClr xmlns:ahyp="http://schemas.microsoft.com/office/drawing/2018/hyperlinkcolor" val="tx"/>
                    </a:ext>
                  </a:extLst>
                </a:hlinkClick>
              </a:rPr>
              <a:t>Practice</a:t>
            </a:r>
            <a:r>
              <a:rPr sz="1000" b="1" spc="-20">
                <a:solidFill>
                  <a:srgbClr val="BF0378"/>
                </a:solidFill>
                <a:latin typeface="Arial"/>
                <a:cs typeface="Arial"/>
                <a:hlinkClick r:id="rId19" action="ppaction://hlinksldjump">
                  <a:extLst>
                    <a:ext uri="{A12FA001-AC4F-418D-AE19-62706E023703}">
                      <ahyp:hlinkClr xmlns:ahyp="http://schemas.microsoft.com/office/drawing/2018/hyperlinkcolor" val="tx"/>
                    </a:ext>
                  </a:extLst>
                </a:hlinkClick>
              </a:rPr>
              <a:t> Nurse</a:t>
            </a:r>
            <a:endParaRPr sz="1000">
              <a:solidFill>
                <a:srgbClr val="BF0378"/>
              </a:solidFill>
              <a:latin typeface="Arial"/>
              <a:cs typeface="Arial"/>
            </a:endParaRPr>
          </a:p>
        </p:txBody>
      </p:sp>
      <p:sp>
        <p:nvSpPr>
          <p:cNvPr id="9" name="Rectangle 8">
            <a:extLst>
              <a:ext uri="{FF2B5EF4-FFF2-40B4-BE49-F238E27FC236}">
                <a16:creationId xmlns:a16="http://schemas.microsoft.com/office/drawing/2014/main" id="{F59E7DA6-0587-F9CB-F672-B5420E14E20A}"/>
              </a:ext>
            </a:extLst>
          </p:cNvPr>
          <p:cNvSpPr/>
          <p:nvPr/>
        </p:nvSpPr>
        <p:spPr>
          <a:xfrm>
            <a:off x="21835" y="3243196"/>
            <a:ext cx="2311790" cy="329184"/>
          </a:xfrm>
          <a:prstGeom prst="rect">
            <a:avLst/>
          </a:prstGeom>
          <a:solidFill>
            <a:srgbClr val="D9D9D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0000"/>
              </a:lnSpc>
            </a:pPr>
            <a:r>
              <a:rPr lang="en-GB" sz="1000" b="1">
                <a:solidFill>
                  <a:srgbClr val="BF0378"/>
                </a:solidFill>
                <a:latin typeface="Arial"/>
                <a:cs typeface="Arial"/>
                <a:hlinkClick r:id="rId20" action="ppaction://hlinksldjump">
                  <a:extLst>
                    <a:ext uri="{A12FA001-AC4F-418D-AE19-62706E023703}">
                      <ahyp:hlinkClr xmlns:ahyp="http://schemas.microsoft.com/office/drawing/2018/hyperlinkcolor" val="tx"/>
                    </a:ext>
                  </a:extLst>
                </a:hlinkClick>
              </a:rPr>
              <a:t>Nursing</a:t>
            </a:r>
            <a:r>
              <a:rPr lang="en-GB" sz="1000" b="1" spc="-80">
                <a:solidFill>
                  <a:srgbClr val="BF0378"/>
                </a:solidFill>
                <a:latin typeface="Arial"/>
                <a:cs typeface="Arial"/>
                <a:hlinkClick r:id="rId20" action="ppaction://hlinksldjump">
                  <a:extLst>
                    <a:ext uri="{A12FA001-AC4F-418D-AE19-62706E023703}">
                      <ahyp:hlinkClr xmlns:ahyp="http://schemas.microsoft.com/office/drawing/2018/hyperlinkcolor" val="tx"/>
                    </a:ext>
                  </a:extLst>
                </a:hlinkClick>
              </a:rPr>
              <a:t> </a:t>
            </a:r>
            <a:r>
              <a:rPr lang="en-GB" sz="1000" b="1" spc="-10">
                <a:solidFill>
                  <a:srgbClr val="BF0378"/>
                </a:solidFill>
                <a:latin typeface="Arial"/>
                <a:cs typeface="Arial"/>
                <a:hlinkClick r:id="rId20" action="ppaction://hlinksldjump">
                  <a:extLst>
                    <a:ext uri="{A12FA001-AC4F-418D-AE19-62706E023703}">
                      <ahyp:hlinkClr xmlns:ahyp="http://schemas.microsoft.com/office/drawing/2018/hyperlinkcolor" val="tx"/>
                    </a:ext>
                  </a:extLst>
                </a:hlinkClick>
              </a:rPr>
              <a:t>Associate</a:t>
            </a:r>
          </a:p>
        </p:txBody>
      </p:sp>
      <p:sp>
        <p:nvSpPr>
          <p:cNvPr id="10" name="Call-out: Down Arrow 9">
            <a:extLst>
              <a:ext uri="{FF2B5EF4-FFF2-40B4-BE49-F238E27FC236}">
                <a16:creationId xmlns:a16="http://schemas.microsoft.com/office/drawing/2014/main" id="{CA657943-B7BF-3595-C044-87FD166CF133}"/>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B85A998-97D1-AB18-AF2B-7C0DCA6F967A}"/>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0DECA873-CF5B-C6D0-B3B9-78BB5C694421}"/>
              </a:ext>
            </a:extLst>
          </p:cNvPr>
          <p:cNvPicPr>
            <a:picLocks noChangeAspect="1"/>
          </p:cNvPicPr>
          <p:nvPr/>
        </p:nvPicPr>
        <p:blipFill>
          <a:blip r:embed="rId3"/>
          <a:srcRect l="18261" t="5283" r="4747" b="2546"/>
          <a:stretch/>
        </p:blipFill>
        <p:spPr>
          <a:xfrm>
            <a:off x="6811436" y="1882870"/>
            <a:ext cx="2225707" cy="3931756"/>
          </a:xfrm>
          <a:prstGeom prst="rect">
            <a:avLst/>
          </a:prstGeom>
        </p:spPr>
      </p:pic>
      <p:pic>
        <p:nvPicPr>
          <p:cNvPr id="11" name="Picture 10">
            <a:extLst>
              <a:ext uri="{FF2B5EF4-FFF2-40B4-BE49-F238E27FC236}">
                <a16:creationId xmlns:a16="http://schemas.microsoft.com/office/drawing/2014/main" id="{676F9917-3792-DBAA-B495-37D74AD5A53B}"/>
              </a:ext>
            </a:extLst>
          </p:cNvPr>
          <p:cNvPicPr>
            <a:picLocks noChangeAspect="1"/>
          </p:cNvPicPr>
          <p:nvPr/>
        </p:nvPicPr>
        <p:blipFill>
          <a:blip r:embed="rId4"/>
          <a:stretch>
            <a:fillRect/>
          </a:stretch>
        </p:blipFill>
        <p:spPr>
          <a:xfrm>
            <a:off x="1285454" y="1887323"/>
            <a:ext cx="2762034" cy="2385881"/>
          </a:xfrm>
          <a:prstGeom prst="rect">
            <a:avLst/>
          </a:prstGeom>
        </p:spPr>
      </p:pic>
      <p:sp>
        <p:nvSpPr>
          <p:cNvPr id="2" name="Title 1">
            <a:extLst>
              <a:ext uri="{FF2B5EF4-FFF2-40B4-BE49-F238E27FC236}">
                <a16:creationId xmlns:a16="http://schemas.microsoft.com/office/drawing/2014/main" id="{46188EF8-2F73-5C3D-1DAC-910CE7E3863D}"/>
              </a:ext>
            </a:extLst>
          </p:cNvPr>
          <p:cNvSpPr>
            <a:spLocks noGrp="1"/>
          </p:cNvSpPr>
          <p:nvPr>
            <p:ph type="title"/>
          </p:nvPr>
        </p:nvSpPr>
        <p:spPr>
          <a:xfrm>
            <a:off x="9604916" y="70407"/>
            <a:ext cx="2127742" cy="553998"/>
          </a:xfrm>
        </p:spPr>
        <p:txBody>
          <a:bodyPr/>
          <a:lstStyle/>
          <a:p>
            <a:r>
              <a:rPr lang="en-GB"/>
              <a:t>Health &amp; Wellbeing</a:t>
            </a:r>
          </a:p>
        </p:txBody>
      </p:sp>
      <p:sp>
        <p:nvSpPr>
          <p:cNvPr id="3" name="Text Placeholder 2">
            <a:extLst>
              <a:ext uri="{FF2B5EF4-FFF2-40B4-BE49-F238E27FC236}">
                <a16:creationId xmlns:a16="http://schemas.microsoft.com/office/drawing/2014/main" id="{02894163-881A-6406-6DD7-282B3F125A72}"/>
              </a:ext>
            </a:extLst>
          </p:cNvPr>
          <p:cNvSpPr>
            <a:spLocks noGrp="1"/>
          </p:cNvSpPr>
          <p:nvPr>
            <p:ph type="body" idx="1"/>
          </p:nvPr>
        </p:nvSpPr>
        <p:spPr>
          <a:xfrm>
            <a:off x="2256253" y="880676"/>
            <a:ext cx="7301815" cy="923330"/>
          </a:xfrm>
        </p:spPr>
        <p:txBody>
          <a:bodyPr wrap="square" lIns="0" tIns="0" rIns="0" bIns="0" anchor="t">
            <a:spAutoFit/>
          </a:bodyPr>
          <a:lstStyle/>
          <a:p>
            <a:pPr algn="ctr"/>
            <a:r>
              <a:rPr lang="en-GB" sz="1200">
                <a:latin typeface="Arial"/>
                <a:cs typeface="Arial"/>
              </a:rPr>
              <a:t>Surrey Training Hub is committed to creating a healthy, supportive working environment across primary care. We aim to protect, promote, and improve the physical, mental, and social wellbeing of all staff through practical resources, inclusive policies, and a culture of care. By supporting our workforce, we strengthen resilience, improve retention, and enhance patient outcomes ensuring sustainable, high-quality care by our healthcare professionals. </a:t>
            </a:r>
            <a:endParaRPr lang="en-GB" sz="1000" b="1">
              <a:latin typeface="Arial"/>
              <a:cs typeface="Arial"/>
            </a:endParaRPr>
          </a:p>
        </p:txBody>
      </p:sp>
      <p:sp>
        <p:nvSpPr>
          <p:cNvPr id="7" name="TextBox 6">
            <a:extLst>
              <a:ext uri="{FF2B5EF4-FFF2-40B4-BE49-F238E27FC236}">
                <a16:creationId xmlns:a16="http://schemas.microsoft.com/office/drawing/2014/main" id="{5D93C526-0B1E-EDE1-14F6-B4D82D0908A0}"/>
              </a:ext>
            </a:extLst>
          </p:cNvPr>
          <p:cNvSpPr txBox="1"/>
          <p:nvPr/>
        </p:nvSpPr>
        <p:spPr>
          <a:xfrm>
            <a:off x="3882234" y="2884508"/>
            <a:ext cx="3273947" cy="2769989"/>
          </a:xfrm>
          <a:prstGeom prst="rect">
            <a:avLst/>
          </a:prstGeom>
          <a:noFill/>
        </p:spPr>
        <p:txBody>
          <a:bodyPr wrap="square" lIns="91440" tIns="45720" rIns="91440" bIns="45720" anchor="t">
            <a:spAutoFit/>
          </a:bodyPr>
          <a:lstStyle/>
          <a:p>
            <a:pPr algn="ctr"/>
            <a:r>
              <a:rPr lang="en-GB" b="1" i="1">
                <a:solidFill>
                  <a:srgbClr val="00B050"/>
                </a:solidFill>
              </a:rPr>
              <a:t>“</a:t>
            </a:r>
            <a:r>
              <a:rPr lang="en-GB" sz="1000" b="1" i="1">
                <a:solidFill>
                  <a:srgbClr val="00B050"/>
                </a:solidFill>
                <a:latin typeface="Arial"/>
                <a:cs typeface="Arial"/>
              </a:rPr>
              <a:t>Health and wellbeing in the workplace means creating a safe, supportive environment where NHS staff in Surrey Heartlands feel physically well, mentally resilient, valued, and connected—supported through clear leadership, community engagement, targeted programmes, and data-driven improvement.”</a:t>
            </a:r>
          </a:p>
          <a:p>
            <a:pPr algn="ctr"/>
            <a:endParaRPr lang="en-GB" sz="1000" b="1" i="1">
              <a:solidFill>
                <a:srgbClr val="00B050"/>
              </a:solidFill>
              <a:latin typeface="Arial" panose="020B0604020202020204" pitchFamily="34" charset="0"/>
              <a:cs typeface="Arial" panose="020B0604020202020204" pitchFamily="34" charset="0"/>
            </a:endParaRPr>
          </a:p>
          <a:p>
            <a:pPr algn="ctr"/>
            <a:r>
              <a:rPr lang="en-GB" sz="1000" b="1">
                <a:latin typeface="Arial"/>
                <a:cs typeface="Arial"/>
              </a:rPr>
              <a:t>With reference to the NHS Framework:</a:t>
            </a:r>
          </a:p>
          <a:p>
            <a:pPr algn="ctr"/>
            <a:endParaRPr lang="en-GB" sz="1000">
              <a:latin typeface="Arial" panose="020B0604020202020204" pitchFamily="34" charset="0"/>
              <a:cs typeface="Arial" panose="020B0604020202020204" pitchFamily="34" charset="0"/>
            </a:endParaRPr>
          </a:p>
          <a:p>
            <a:pPr algn="ctr"/>
            <a:r>
              <a:rPr lang="en-GB" sz="1000" b="1" i="1">
                <a:solidFill>
                  <a:srgbClr val="00B050"/>
                </a:solidFill>
                <a:latin typeface="Arial"/>
                <a:cs typeface="Arial"/>
              </a:rPr>
              <a:t>“Staff to feel well, healthy and happy at work…clear actionable steps…guidance on what good health and wellbeing looks like…."</a:t>
            </a:r>
          </a:p>
          <a:p>
            <a:endParaRPr lang="en-GB"/>
          </a:p>
          <a:p>
            <a:endParaRPr lang="en-GB"/>
          </a:p>
        </p:txBody>
      </p:sp>
      <p:sp>
        <p:nvSpPr>
          <p:cNvPr id="13" name="TextBox 12">
            <a:extLst>
              <a:ext uri="{FF2B5EF4-FFF2-40B4-BE49-F238E27FC236}">
                <a16:creationId xmlns:a16="http://schemas.microsoft.com/office/drawing/2014/main" id="{B453EA77-F22E-DA0C-86DB-49DF7ADC548C}"/>
              </a:ext>
            </a:extLst>
          </p:cNvPr>
          <p:cNvSpPr txBox="1"/>
          <p:nvPr/>
        </p:nvSpPr>
        <p:spPr>
          <a:xfrm>
            <a:off x="293543" y="3818607"/>
            <a:ext cx="3027041" cy="2708434"/>
          </a:xfrm>
          <a:prstGeom prst="rect">
            <a:avLst/>
          </a:prstGeom>
          <a:noFill/>
        </p:spPr>
        <p:txBody>
          <a:bodyPr wrap="square">
            <a:spAutoFit/>
          </a:bodyPr>
          <a:lstStyle/>
          <a:p>
            <a:pPr algn="ctr"/>
            <a:endParaRPr lang="en-GB" sz="1000" b="1">
              <a:solidFill>
                <a:schemeClr val="tx1"/>
              </a:solidFill>
            </a:endParaRPr>
          </a:p>
          <a:p>
            <a:pPr algn="ctr"/>
            <a:endParaRPr lang="en-GB" sz="1000" b="1">
              <a:solidFill>
                <a:schemeClr val="tx1"/>
              </a:solidFill>
            </a:endParaRPr>
          </a:p>
          <a:p>
            <a:pPr algn="ctr"/>
            <a:endParaRPr lang="en-GB" sz="1000" b="1">
              <a:solidFill>
                <a:schemeClr val="tx1"/>
              </a:solidFill>
            </a:endParaRPr>
          </a:p>
          <a:p>
            <a:pPr algn="ctr"/>
            <a:r>
              <a:rPr lang="en-GB" sz="1000" b="1">
                <a:solidFill>
                  <a:schemeClr val="tx1"/>
                </a:solidFill>
              </a:rPr>
              <a:t>The NHS Health &amp; Wellbeing Framework describes this as:</a:t>
            </a:r>
          </a:p>
          <a:p>
            <a:pPr algn="ctr"/>
            <a:endParaRPr lang="en-GB" sz="1000" b="1">
              <a:solidFill>
                <a:srgbClr val="0070C0"/>
              </a:solidFill>
            </a:endParaRPr>
          </a:p>
          <a:p>
            <a:pPr algn="ctr"/>
            <a:r>
              <a:rPr lang="en-GB" sz="1000" b="1">
                <a:solidFill>
                  <a:srgbClr val="0070C0"/>
                </a:solidFill>
              </a:rPr>
              <a:t>“Staff to feel well, healthy and happy at work”“…an interactive document that makes the case for staff health and wellbeing, sets out clear actionable steps, and provides guidance on how organisations can understand what good health and wellbeing looks like…”</a:t>
            </a:r>
          </a:p>
          <a:p>
            <a:pPr algn="ctr"/>
            <a:endParaRPr lang="en-GB" sz="1000" b="1">
              <a:solidFill>
                <a:srgbClr val="0070C0"/>
              </a:solidFill>
            </a:endParaRPr>
          </a:p>
          <a:p>
            <a:pPr algn="ctr"/>
            <a:endParaRPr lang="en-GB" sz="1000" b="1">
              <a:solidFill>
                <a:srgbClr val="0070C0"/>
              </a:solidFill>
            </a:endParaRPr>
          </a:p>
          <a:p>
            <a:pPr algn="ctr"/>
            <a:endParaRPr lang="en-GB" sz="1000" b="1">
              <a:solidFill>
                <a:srgbClr val="0070C0"/>
              </a:solidFill>
            </a:endParaRPr>
          </a:p>
          <a:p>
            <a:pPr algn="ctr"/>
            <a:endParaRPr lang="en-GB" sz="1000" b="1">
              <a:solidFill>
                <a:srgbClr val="0070C0"/>
              </a:solidFill>
            </a:endParaRPr>
          </a:p>
        </p:txBody>
      </p:sp>
      <p:pic>
        <p:nvPicPr>
          <p:cNvPr id="14" name="Picture 13">
            <a:extLst>
              <a:ext uri="{FF2B5EF4-FFF2-40B4-BE49-F238E27FC236}">
                <a16:creationId xmlns:a16="http://schemas.microsoft.com/office/drawing/2014/main" id="{C93BE724-AFBF-A1C5-A109-A56C1E42CEA7}"/>
              </a:ext>
            </a:extLst>
          </p:cNvPr>
          <p:cNvPicPr>
            <a:picLocks noChangeAspect="1"/>
          </p:cNvPicPr>
          <p:nvPr/>
        </p:nvPicPr>
        <p:blipFill>
          <a:blip r:embed="rId5"/>
          <a:stretch>
            <a:fillRect/>
          </a:stretch>
        </p:blipFill>
        <p:spPr>
          <a:xfrm>
            <a:off x="75649" y="-1"/>
            <a:ext cx="2079895" cy="1113183"/>
          </a:xfrm>
          <a:prstGeom prst="rect">
            <a:avLst/>
          </a:prstGeom>
        </p:spPr>
      </p:pic>
      <p:sp>
        <p:nvSpPr>
          <p:cNvPr id="15" name="Rectangle 14">
            <a:extLst>
              <a:ext uri="{FF2B5EF4-FFF2-40B4-BE49-F238E27FC236}">
                <a16:creationId xmlns:a16="http://schemas.microsoft.com/office/drawing/2014/main" id="{8F6877FA-AEC1-BB4F-198A-226C5EA52959}"/>
              </a:ext>
            </a:extLst>
          </p:cNvPr>
          <p:cNvSpPr/>
          <p:nvPr/>
        </p:nvSpPr>
        <p:spPr>
          <a:xfrm>
            <a:off x="9589935" y="857381"/>
            <a:ext cx="2526416" cy="593025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accent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Your Health and Wellbeing : Surrey Training Hub</a:t>
            </a:r>
            <a:endParaRPr lang="en-GB" sz="1000" b="1">
              <a:solidFill>
                <a:schemeClr val="accent1"/>
              </a:solidFill>
              <a:latin typeface="Arial" panose="020B0604020202020204" pitchFamily="34" charset="0"/>
              <a:cs typeface="Arial" panose="020B0604020202020204" pitchFamily="34" charset="0"/>
            </a:endParaRPr>
          </a:p>
          <a:p>
            <a:pPr algn="ctr"/>
            <a:endParaRPr lang="en-GB" sz="1000" b="1">
              <a:solidFill>
                <a:schemeClr val="accent1"/>
              </a:solidFill>
              <a:latin typeface="Arial" panose="020B0604020202020204" pitchFamily="34" charset="0"/>
              <a:cs typeface="Arial" panose="020B0604020202020204" pitchFamily="34" charset="0"/>
            </a:endParaRPr>
          </a:p>
          <a:p>
            <a:pPr algn="ctr"/>
            <a:r>
              <a:rPr lang="en-GB" sz="1000" b="1">
                <a:solidFill>
                  <a:schemeClr val="accent1"/>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NHS England » NHS health and wellbeing framework</a:t>
            </a:r>
            <a:endParaRPr lang="en-GB" sz="1000" b="1">
              <a:solidFill>
                <a:schemeClr val="accent1"/>
              </a:solidFill>
              <a:latin typeface="Arial" panose="020B0604020202020204" pitchFamily="34" charset="0"/>
              <a:cs typeface="Arial" panose="020B0604020202020204" pitchFamily="34" charset="0"/>
            </a:endParaRPr>
          </a:p>
          <a:p>
            <a:pPr algn="ctr"/>
            <a:endParaRPr lang="en-GB" sz="1000" b="1">
              <a:solidFill>
                <a:schemeClr val="accent1"/>
              </a:solidFill>
              <a:latin typeface="Arial" panose="020B0604020202020204" pitchFamily="34" charset="0"/>
              <a:cs typeface="Arial" panose="020B0604020202020204" pitchFamily="34" charset="0"/>
            </a:endParaRPr>
          </a:p>
          <a:p>
            <a:pPr algn="ctr"/>
            <a:r>
              <a:rPr lang="en-GB" sz="1000" b="1">
                <a:solidFill>
                  <a:schemeClr val="accent1"/>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Clinical Strategy - ICS</a:t>
            </a:r>
            <a:endParaRPr lang="en-GB" sz="1000" b="1">
              <a:solidFill>
                <a:schemeClr val="accent1"/>
              </a:solidFill>
              <a:latin typeface="Arial" panose="020B0604020202020204" pitchFamily="34" charset="0"/>
              <a:cs typeface="Arial" panose="020B0604020202020204" pitchFamily="34" charset="0"/>
            </a:endParaRPr>
          </a:p>
          <a:p>
            <a:pPr algn="ctr"/>
            <a:endParaRPr lang="en-GB" sz="1000" b="1">
              <a:solidFill>
                <a:schemeClr val="accent1"/>
              </a:solidFill>
              <a:latin typeface="Arial" panose="020B0604020202020204" pitchFamily="34" charset="0"/>
              <a:cs typeface="Arial" panose="020B0604020202020204" pitchFamily="34" charset="0"/>
            </a:endParaRPr>
          </a:p>
          <a:p>
            <a:pPr algn="ctr"/>
            <a:r>
              <a:rPr lang="en-GB" sz="1000" b="1">
                <a:solidFill>
                  <a:schemeClr val="accent1"/>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https://www.surreyheartlands.org/our-vision?utm_source</a:t>
            </a:r>
            <a:endParaRPr lang="en-GB" sz="1000" b="1">
              <a:solidFill>
                <a:schemeClr val="accent1"/>
              </a:solidFill>
              <a:latin typeface="Arial" panose="020B0604020202020204" pitchFamily="34" charset="0"/>
              <a:cs typeface="Arial" panose="020B0604020202020204" pitchFamily="34" charset="0"/>
            </a:endParaRPr>
          </a:p>
          <a:p>
            <a:pPr algn="ctr"/>
            <a:endParaRPr lang="en-GB" sz="1000" b="1">
              <a:solidFill>
                <a:schemeClr val="accent1"/>
              </a:solidFill>
              <a:latin typeface="Arial" panose="020B0604020202020204" pitchFamily="34" charset="0"/>
              <a:cs typeface="Arial" panose="020B0604020202020204" pitchFamily="34" charset="0"/>
            </a:endParaRPr>
          </a:p>
          <a:p>
            <a:pPr algn="ctr"/>
            <a:endParaRPr lang="en-GB" sz="1000" b="1">
              <a:solidFill>
                <a:srgbClr val="0000FF"/>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endParaRPr>
          </a:p>
          <a:p>
            <a:pPr algn="ctr" fontAlgn="base"/>
            <a:r>
              <a:rPr lang="en-GB" sz="1000" b="1">
                <a:solidFill>
                  <a:schemeClr val="accent1"/>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Our NHS People Promise</a:t>
            </a:r>
            <a:endParaRPr lang="en-GB" sz="1000" b="1">
              <a:solidFill>
                <a:schemeClr val="accent1"/>
              </a:solidFill>
              <a:latin typeface="Arial" panose="020B0604020202020204" pitchFamily="34" charset="0"/>
              <a:cs typeface="Arial" panose="020B0604020202020204" pitchFamily="34" charset="0"/>
            </a:endParaRPr>
          </a:p>
          <a:p>
            <a:pPr algn="ctr"/>
            <a:endParaRPr lang="en-GB" sz="1000" b="1">
              <a:solidFill>
                <a:schemeClr val="accent1"/>
              </a:solidFill>
              <a:latin typeface="Arial" panose="020B0604020202020204" pitchFamily="34" charset="0"/>
              <a:cs typeface="Arial" panose="020B0604020202020204" pitchFamily="34" charset="0"/>
            </a:endParaRPr>
          </a:p>
          <a:p>
            <a:pPr algn="ctr"/>
            <a:r>
              <a:rPr lang="en-GB" sz="1000" b="1" i="0">
                <a:solidFill>
                  <a:schemeClr val="accent1"/>
                </a:solidFill>
                <a:effectLst/>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Insights and recommendations from a pan-London evaluation of initiatives to address educator burnout in primary care</a:t>
            </a:r>
            <a:endParaRPr lang="en-GB" sz="1000" b="1" i="0">
              <a:solidFill>
                <a:schemeClr val="accent1"/>
              </a:solidFill>
              <a:effectLst/>
              <a:latin typeface="Arial" panose="020B0604020202020204" pitchFamily="34" charset="0"/>
              <a:cs typeface="Arial" panose="020B0604020202020204" pitchFamily="34" charset="0"/>
            </a:endParaRPr>
          </a:p>
          <a:p>
            <a:pPr algn="ctr"/>
            <a:endParaRPr lang="en-GB" sz="1000" b="1">
              <a:solidFill>
                <a:schemeClr val="accent1"/>
              </a:solidFill>
              <a:latin typeface="Arial" panose="020B0604020202020204" pitchFamily="34" charset="0"/>
              <a:cs typeface="Arial" panose="020B0604020202020204" pitchFamily="34" charset="0"/>
            </a:endParaRPr>
          </a:p>
          <a:p>
            <a:pPr algn="ctr"/>
            <a:r>
              <a:rPr lang="en-GB" sz="1000" b="1">
                <a:solidFill>
                  <a:schemeClr val="accent1"/>
                </a:solidFill>
                <a:latin typeface="Arial" panose="020B060402020202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https://www.nhsemployers.org/publications/nhs-health-and-wellbeing-framework?utm_source</a:t>
            </a:r>
            <a:endParaRPr lang="en-GB" sz="1000" b="1">
              <a:solidFill>
                <a:schemeClr val="accent1"/>
              </a:solidFill>
              <a:latin typeface="Arial" panose="020B0604020202020204" pitchFamily="34" charset="0"/>
              <a:cs typeface="Arial" panose="020B0604020202020204" pitchFamily="34" charset="0"/>
            </a:endParaRPr>
          </a:p>
          <a:p>
            <a:pPr algn="ctr"/>
            <a:endParaRPr lang="en-GB" sz="1000" b="1">
              <a:solidFill>
                <a:schemeClr val="accent1"/>
              </a:solidFill>
              <a:latin typeface="Arial" panose="020B0604020202020204" pitchFamily="34" charset="0"/>
              <a:cs typeface="Arial" panose="020B0604020202020204" pitchFamily="34" charset="0"/>
            </a:endParaRPr>
          </a:p>
          <a:p>
            <a:pPr algn="ctr"/>
            <a:r>
              <a:rPr lang="en-GB" sz="1000" b="1">
                <a:solidFill>
                  <a:schemeClr val="accent1"/>
                </a:solidFill>
                <a:latin typeface="Arial" panose="020B0604020202020204" pitchFamily="34" charset="0"/>
                <a:cs typeface="Arial" panose="020B0604020202020204" pitchFamily="34" charset="0"/>
                <a:hlinkClick r:id="rId13">
                  <a:extLst>
                    <a:ext uri="{A12FA001-AC4F-418D-AE19-62706E023703}">
                      <ahyp:hlinkClr xmlns:ahyp="http://schemas.microsoft.com/office/drawing/2018/hyperlinkcolor" val="tx"/>
                    </a:ext>
                  </a:extLst>
                </a:hlinkClick>
              </a:rPr>
              <a:t>NHS England » Looking after your team’s health and wellbeing guide</a:t>
            </a:r>
            <a:endParaRPr lang="en-GB" sz="1000" b="1">
              <a:solidFill>
                <a:schemeClr val="accent1"/>
              </a:solidFill>
              <a:latin typeface="Arial" panose="020B0604020202020204" pitchFamily="34" charset="0"/>
              <a:cs typeface="Arial" panose="020B0604020202020204" pitchFamily="34" charset="0"/>
            </a:endParaRPr>
          </a:p>
          <a:p>
            <a:pPr algn="ctr"/>
            <a:endParaRPr lang="en-GB" sz="1000" b="1">
              <a:solidFill>
                <a:schemeClr val="accent1"/>
              </a:solidFill>
              <a:latin typeface="Arial" panose="020B0604020202020204" pitchFamily="34" charset="0"/>
              <a:cs typeface="Arial" panose="020B0604020202020204" pitchFamily="34" charset="0"/>
            </a:endParaRPr>
          </a:p>
          <a:p>
            <a:pPr algn="ctr"/>
            <a:endParaRPr lang="en-GB" sz="1000" b="1">
              <a:solidFill>
                <a:schemeClr val="accent1"/>
              </a:solidFill>
              <a:latin typeface="Arial" panose="020B0604020202020204" pitchFamily="34" charset="0"/>
              <a:cs typeface="Arial" panose="020B0604020202020204" pitchFamily="34" charset="0"/>
            </a:endParaRPr>
          </a:p>
          <a:p>
            <a:pPr algn="ctr"/>
            <a:r>
              <a:rPr lang="en-GB" sz="1000" b="1">
                <a:solidFill>
                  <a:schemeClr val="accent1"/>
                </a:solidFill>
                <a:latin typeface="Arial" panose="020B0604020202020204" pitchFamily="34" charset="0"/>
                <a:cs typeface="Arial" panose="020B0604020202020204" pitchFamily="34" charset="0"/>
                <a:hlinkClick r:id="rId14">
                  <a:extLst>
                    <a:ext uri="{A12FA001-AC4F-418D-AE19-62706E023703}">
                      <ahyp:hlinkClr xmlns:ahyp="http://schemas.microsoft.com/office/drawing/2018/hyperlinkcolor" val="tx"/>
                    </a:ext>
                  </a:extLst>
                </a:hlinkClick>
              </a:rPr>
              <a:t>NHS Staff Survey 2024 Benchmark Report</a:t>
            </a:r>
            <a:endParaRPr lang="en-GB" sz="1000" b="1">
              <a:solidFill>
                <a:schemeClr val="accent1"/>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0D1EF870-44BC-3DF1-A077-5EB67029241C}"/>
              </a:ext>
            </a:extLst>
          </p:cNvPr>
          <p:cNvSpPr txBox="1"/>
          <p:nvPr/>
        </p:nvSpPr>
        <p:spPr>
          <a:xfrm>
            <a:off x="3320584" y="6435515"/>
            <a:ext cx="6097656" cy="646331"/>
          </a:xfrm>
          <a:prstGeom prst="rect">
            <a:avLst/>
          </a:prstGeom>
          <a:noFill/>
        </p:spPr>
        <p:txBody>
          <a:bodyPr wrap="square">
            <a:spAutoFit/>
          </a:bodyPr>
          <a:lstStyle/>
          <a:p>
            <a:r>
              <a:rPr lang="en-GB">
                <a:hlinkClick r:id="rId15"/>
              </a:rPr>
              <a:t>10 Year Health Plan for England: fit for the future</a:t>
            </a:r>
            <a:endParaRPr lang="en-GB"/>
          </a:p>
          <a:p>
            <a:endParaRPr lang="en-GB"/>
          </a:p>
        </p:txBody>
      </p:sp>
      <p:pic>
        <p:nvPicPr>
          <p:cNvPr id="4" name="Online Media 3" title="10 Year Health Plan: The Story of Change NHS">
            <a:hlinkClick r:id="" action="ppaction://media"/>
            <a:extLst>
              <a:ext uri="{FF2B5EF4-FFF2-40B4-BE49-F238E27FC236}">
                <a16:creationId xmlns:a16="http://schemas.microsoft.com/office/drawing/2014/main" id="{01FF0BB2-804E-2EB1-1163-E70439210052}"/>
              </a:ext>
            </a:extLst>
          </p:cNvPr>
          <p:cNvPicPr>
            <a:picLocks noRot="1" noChangeAspect="1"/>
          </p:cNvPicPr>
          <p:nvPr>
            <a:videoFile r:link="rId1"/>
          </p:nvPr>
        </p:nvPicPr>
        <p:blipFill>
          <a:blip r:embed="rId16"/>
          <a:stretch>
            <a:fillRect/>
          </a:stretch>
        </p:blipFill>
        <p:spPr>
          <a:xfrm>
            <a:off x="28801" y="1072747"/>
            <a:ext cx="2037572" cy="1113183"/>
          </a:xfrm>
          <a:prstGeom prst="rect">
            <a:avLst/>
          </a:prstGeom>
        </p:spPr>
      </p:pic>
      <p:sp>
        <p:nvSpPr>
          <p:cNvPr id="6" name="TextBox 5">
            <a:extLst>
              <a:ext uri="{FF2B5EF4-FFF2-40B4-BE49-F238E27FC236}">
                <a16:creationId xmlns:a16="http://schemas.microsoft.com/office/drawing/2014/main" id="{0075CC00-363B-AD9F-C4C9-A703481A08FD}"/>
              </a:ext>
            </a:extLst>
          </p:cNvPr>
          <p:cNvSpPr txBox="1"/>
          <p:nvPr/>
        </p:nvSpPr>
        <p:spPr>
          <a:xfrm>
            <a:off x="74241" y="2246243"/>
            <a:ext cx="1605472" cy="338554"/>
          </a:xfrm>
          <a:prstGeom prst="rect">
            <a:avLst/>
          </a:prstGeom>
          <a:noFill/>
        </p:spPr>
        <p:txBody>
          <a:bodyPr wrap="square" rtlCol="0">
            <a:spAutoFit/>
          </a:bodyPr>
          <a:lstStyle/>
          <a:p>
            <a:r>
              <a:rPr lang="en-GB" sz="800" b="1"/>
              <a:t>Click on the video to find out more about the 10 Year Plan</a:t>
            </a:r>
          </a:p>
        </p:txBody>
      </p:sp>
      <p:sp>
        <p:nvSpPr>
          <p:cNvPr id="8" name="object 7">
            <a:extLst>
              <a:ext uri="{FF2B5EF4-FFF2-40B4-BE49-F238E27FC236}">
                <a16:creationId xmlns:a16="http://schemas.microsoft.com/office/drawing/2014/main" id="{61126891-E7FF-1D35-37F6-4CD7A7FEF697}"/>
              </a:ext>
            </a:extLst>
          </p:cNvPr>
          <p:cNvSpPr txBox="1">
            <a:spLocks/>
          </p:cNvSpPr>
          <p:nvPr/>
        </p:nvSpPr>
        <p:spPr>
          <a:xfrm>
            <a:off x="1965686" y="138047"/>
            <a:ext cx="8395970" cy="752129"/>
          </a:xfrm>
          <a:prstGeom prst="rect">
            <a:avLst/>
          </a:prstGeom>
        </p:spPr>
        <p:txBody>
          <a:bodyPr vert="horz" wrap="square" lIns="0" tIns="13335" rIns="0" bIns="0" rtlCol="0" anchor="t">
            <a:spAutoFit/>
          </a:bodyPr>
          <a:lstStyle>
            <a:lvl1pPr>
              <a:defRPr sz="1800" b="1" i="0">
                <a:solidFill>
                  <a:srgbClr val="006FC0"/>
                </a:solidFill>
                <a:latin typeface="Arial"/>
                <a:ea typeface="+mj-ea"/>
                <a:cs typeface="Arial"/>
              </a:defRPr>
            </a:lvl1pPr>
          </a:lstStyle>
          <a:p>
            <a:pPr marL="12700">
              <a:spcBef>
                <a:spcPts val="105"/>
              </a:spcBef>
            </a:pPr>
            <a:r>
              <a:rPr lang="en-GB" sz="2400" b="0">
                <a:latin typeface="Arial Black"/>
                <a:cs typeface="Arial Black"/>
              </a:rPr>
              <a:t>Workplace Health and Wellbeing in Surrey Heartlands Primary Care</a:t>
            </a:r>
            <a:endParaRPr lang="en-GB" sz="2400">
              <a:latin typeface="Arial Black"/>
              <a:cs typeface="Arial Black"/>
            </a:endParaRPr>
          </a:p>
        </p:txBody>
      </p:sp>
    </p:spTree>
    <p:extLst>
      <p:ext uri="{BB962C8B-B14F-4D97-AF65-F5344CB8AC3E}">
        <p14:creationId xmlns:p14="http://schemas.microsoft.com/office/powerpoint/2010/main" val="18688891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56889" y="1953513"/>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3" name="object 3"/>
          <p:cNvSpPr/>
          <p:nvPr/>
        </p:nvSpPr>
        <p:spPr>
          <a:xfrm>
            <a:off x="2633472" y="2572511"/>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4" name="object 4"/>
          <p:cNvSpPr txBox="1"/>
          <p:nvPr/>
        </p:nvSpPr>
        <p:spPr>
          <a:xfrm>
            <a:off x="5502909" y="1953513"/>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 name="object 5"/>
          <p:cNvSpPr txBox="1"/>
          <p:nvPr/>
        </p:nvSpPr>
        <p:spPr>
          <a:xfrm>
            <a:off x="7425943" y="1932141"/>
            <a:ext cx="2120900" cy="444352"/>
          </a:xfrm>
          <a:prstGeom prst="rect">
            <a:avLst/>
          </a:prstGeom>
        </p:spPr>
        <p:txBody>
          <a:bodyPr vert="horz" wrap="square" lIns="0" tIns="13335" rIns="0" bIns="0" rtlCol="0">
            <a:spAutoFit/>
          </a:bodyPr>
          <a:lstStyle/>
          <a:p>
            <a:pPr marL="12700" marR="5080" indent="-1270" algn="ctr">
              <a:lnSpc>
                <a:spcPct val="100000"/>
              </a:lnSpc>
              <a:spcBef>
                <a:spcPts val="105"/>
              </a:spcBef>
            </a:pPr>
            <a:r>
              <a:rPr lang="en-GB" sz="1400" spc="-10">
                <a:solidFill>
                  <a:srgbClr val="202C3A"/>
                </a:solidFill>
                <a:latin typeface="Arial Black"/>
                <a:cs typeface="Arial Black"/>
              </a:rPr>
              <a:t>S</a:t>
            </a:r>
            <a:r>
              <a:rPr sz="1400" spc="-10" err="1">
                <a:solidFill>
                  <a:srgbClr val="202C3A"/>
                </a:solidFill>
                <a:latin typeface="Arial Black"/>
                <a:cs typeface="Arial Black"/>
              </a:rPr>
              <a:t>upervision</a:t>
            </a:r>
            <a:r>
              <a:rPr sz="1400" spc="-10">
                <a:solidFill>
                  <a:srgbClr val="202C3A"/>
                </a:solidFill>
                <a:latin typeface="Arial Black"/>
                <a:cs typeface="Arial Black"/>
              </a:rPr>
              <a:t> requirements</a:t>
            </a:r>
            <a:endParaRPr sz="1400">
              <a:latin typeface="Arial Black"/>
              <a:cs typeface="Arial Black"/>
            </a:endParaRPr>
          </a:p>
        </p:txBody>
      </p:sp>
      <p:sp>
        <p:nvSpPr>
          <p:cNvPr id="6" name="object 6"/>
          <p:cNvSpPr txBox="1"/>
          <p:nvPr/>
        </p:nvSpPr>
        <p:spPr>
          <a:xfrm>
            <a:off x="10100818" y="1953513"/>
            <a:ext cx="1523365" cy="453390"/>
          </a:xfrm>
          <a:prstGeom prst="rect">
            <a:avLst/>
          </a:prstGeom>
        </p:spPr>
        <p:txBody>
          <a:bodyPr vert="horz" wrap="square" lIns="0" tIns="13335" rIns="0" bIns="0" rtlCol="0">
            <a:spAutoFit/>
          </a:bodyPr>
          <a:lstStyle/>
          <a:p>
            <a:pPr marL="96520">
              <a:lnSpc>
                <a:spcPct val="100000"/>
              </a:lnSpc>
              <a:spcBef>
                <a:spcPts val="105"/>
              </a:spcBef>
            </a:pPr>
            <a:r>
              <a:rPr sz="1400">
                <a:solidFill>
                  <a:srgbClr val="202C3A"/>
                </a:solidFill>
                <a:latin typeface="Arial Black"/>
                <a:cs typeface="Arial Black"/>
              </a:rPr>
              <a:t>Key</a:t>
            </a:r>
            <a:r>
              <a:rPr sz="1400" spc="-45">
                <a:solidFill>
                  <a:srgbClr val="202C3A"/>
                </a:solidFill>
                <a:latin typeface="Arial Black"/>
                <a:cs typeface="Arial Black"/>
              </a:rPr>
              <a:t> </a:t>
            </a:r>
            <a:r>
              <a:rPr sz="1400">
                <a:solidFill>
                  <a:srgbClr val="202C3A"/>
                </a:solidFill>
                <a:latin typeface="Arial Black"/>
                <a:cs typeface="Arial Black"/>
              </a:rPr>
              <a:t>roles</a:t>
            </a:r>
            <a:r>
              <a:rPr sz="1400" spc="-40">
                <a:solidFill>
                  <a:srgbClr val="202C3A"/>
                </a:solidFill>
                <a:latin typeface="Arial Black"/>
                <a:cs typeface="Arial Black"/>
              </a:rPr>
              <a:t> </a:t>
            </a:r>
            <a:r>
              <a:rPr sz="1400" spc="-25">
                <a:solidFill>
                  <a:srgbClr val="202C3A"/>
                </a:solidFill>
                <a:latin typeface="Arial Black"/>
                <a:cs typeface="Arial Black"/>
              </a:rPr>
              <a:t>and</a:t>
            </a:r>
            <a:endParaRPr sz="1400">
              <a:latin typeface="Arial Black"/>
              <a:cs typeface="Arial Black"/>
            </a:endParaRPr>
          </a:p>
          <a:p>
            <a:pPr marL="12700">
              <a:lnSpc>
                <a:spcPct val="100000"/>
              </a:lnSpc>
            </a:pPr>
            <a:r>
              <a:rPr sz="1400" spc="-10">
                <a:solidFill>
                  <a:srgbClr val="202C3A"/>
                </a:solidFill>
                <a:latin typeface="Arial Black"/>
                <a:cs typeface="Arial Black"/>
              </a:rPr>
              <a:t>responsibilities</a:t>
            </a:r>
            <a:endParaRPr sz="1400">
              <a:latin typeface="Arial Black"/>
              <a:cs typeface="Arial Black"/>
            </a:endParaRPr>
          </a:p>
        </p:txBody>
      </p:sp>
      <p:pic>
        <p:nvPicPr>
          <p:cNvPr id="8" name="object 8"/>
          <p:cNvPicPr/>
          <p:nvPr/>
        </p:nvPicPr>
        <p:blipFill>
          <a:blip r:embed="rId4" cstate="print"/>
          <a:stretch>
            <a:fillRect/>
          </a:stretch>
        </p:blipFill>
        <p:spPr>
          <a:xfrm>
            <a:off x="5789676" y="1147572"/>
            <a:ext cx="722376" cy="720851"/>
          </a:xfrm>
          <a:prstGeom prst="rect">
            <a:avLst/>
          </a:prstGeom>
        </p:spPr>
      </p:pic>
      <p:pic>
        <p:nvPicPr>
          <p:cNvPr id="9" name="object 9"/>
          <p:cNvPicPr/>
          <p:nvPr/>
        </p:nvPicPr>
        <p:blipFill>
          <a:blip r:embed="rId5" cstate="print"/>
          <a:stretch>
            <a:fillRect/>
          </a:stretch>
        </p:blipFill>
        <p:spPr>
          <a:xfrm>
            <a:off x="3433571" y="1211580"/>
            <a:ext cx="720851" cy="719327"/>
          </a:xfrm>
          <a:prstGeom prst="rect">
            <a:avLst/>
          </a:prstGeom>
        </p:spPr>
      </p:pic>
      <p:pic>
        <p:nvPicPr>
          <p:cNvPr id="10" name="object 10"/>
          <p:cNvPicPr/>
          <p:nvPr/>
        </p:nvPicPr>
        <p:blipFill>
          <a:blip r:embed="rId6" cstate="print"/>
          <a:stretch>
            <a:fillRect/>
          </a:stretch>
        </p:blipFill>
        <p:spPr>
          <a:xfrm>
            <a:off x="8125968" y="1147572"/>
            <a:ext cx="720851" cy="720851"/>
          </a:xfrm>
          <a:prstGeom prst="rect">
            <a:avLst/>
          </a:prstGeom>
        </p:spPr>
      </p:pic>
      <p:grpSp>
        <p:nvGrpSpPr>
          <p:cNvPr id="11" name="object 11"/>
          <p:cNvGrpSpPr/>
          <p:nvPr/>
        </p:nvGrpSpPr>
        <p:grpSpPr>
          <a:xfrm>
            <a:off x="10631499" y="1176624"/>
            <a:ext cx="461009" cy="621030"/>
            <a:chOff x="10631499" y="1176624"/>
            <a:chExt cx="461009" cy="621030"/>
          </a:xfrm>
        </p:grpSpPr>
        <p:pic>
          <p:nvPicPr>
            <p:cNvPr id="12" name="object 12"/>
            <p:cNvPicPr/>
            <p:nvPr/>
          </p:nvPicPr>
          <p:blipFill>
            <a:blip r:embed="rId7" cstate="print"/>
            <a:stretch>
              <a:fillRect/>
            </a:stretch>
          </p:blipFill>
          <p:spPr>
            <a:xfrm>
              <a:off x="10717711" y="1367170"/>
              <a:ext cx="115016" cy="94338"/>
            </a:xfrm>
            <a:prstGeom prst="rect">
              <a:avLst/>
            </a:prstGeom>
          </p:spPr>
        </p:pic>
        <p:sp>
          <p:nvSpPr>
            <p:cNvPr id="13" name="object 13"/>
            <p:cNvSpPr/>
            <p:nvPr/>
          </p:nvSpPr>
          <p:spPr>
            <a:xfrm>
              <a:off x="10631499" y="1254522"/>
              <a:ext cx="461009" cy="542925"/>
            </a:xfrm>
            <a:custGeom>
              <a:avLst/>
              <a:gdLst/>
              <a:ahLst/>
              <a:cxnLst/>
              <a:rect l="l" t="t" r="r" b="b"/>
              <a:pathLst>
                <a:path w="461009" h="542925">
                  <a:moveTo>
                    <a:pt x="417707" y="0"/>
                  </a:moveTo>
                  <a:lnTo>
                    <a:pt x="369805" y="0"/>
                  </a:lnTo>
                  <a:lnTo>
                    <a:pt x="369806" y="31163"/>
                  </a:lnTo>
                  <a:lnTo>
                    <a:pt x="424429" y="31163"/>
                  </a:lnTo>
                  <a:lnTo>
                    <a:pt x="429871" y="36637"/>
                  </a:lnTo>
                  <a:lnTo>
                    <a:pt x="429871" y="506075"/>
                  </a:lnTo>
                  <a:lnTo>
                    <a:pt x="424430" y="511547"/>
                  </a:lnTo>
                  <a:lnTo>
                    <a:pt x="36542" y="511547"/>
                  </a:lnTo>
                  <a:lnTo>
                    <a:pt x="31083" y="506075"/>
                  </a:lnTo>
                  <a:lnTo>
                    <a:pt x="31082" y="36636"/>
                  </a:lnTo>
                  <a:lnTo>
                    <a:pt x="36541" y="31163"/>
                  </a:lnTo>
                  <a:lnTo>
                    <a:pt x="91150" y="31163"/>
                  </a:lnTo>
                  <a:lnTo>
                    <a:pt x="91150" y="0"/>
                  </a:lnTo>
                  <a:lnTo>
                    <a:pt x="43263" y="0"/>
                  </a:lnTo>
                  <a:lnTo>
                    <a:pt x="3404" y="26516"/>
                  </a:lnTo>
                  <a:lnTo>
                    <a:pt x="0" y="43375"/>
                  </a:lnTo>
                  <a:lnTo>
                    <a:pt x="0" y="499336"/>
                  </a:lnTo>
                  <a:lnTo>
                    <a:pt x="26436" y="539294"/>
                  </a:lnTo>
                  <a:lnTo>
                    <a:pt x="417708" y="542706"/>
                  </a:lnTo>
                  <a:lnTo>
                    <a:pt x="434530" y="539294"/>
                  </a:lnTo>
                  <a:lnTo>
                    <a:pt x="448279" y="529993"/>
                  </a:lnTo>
                  <a:lnTo>
                    <a:pt x="457555" y="516206"/>
                  </a:lnTo>
                  <a:lnTo>
                    <a:pt x="460958" y="499337"/>
                  </a:lnTo>
                  <a:lnTo>
                    <a:pt x="460958" y="43375"/>
                  </a:lnTo>
                  <a:lnTo>
                    <a:pt x="457555" y="26517"/>
                  </a:lnTo>
                  <a:lnTo>
                    <a:pt x="448279" y="12726"/>
                  </a:lnTo>
                  <a:lnTo>
                    <a:pt x="434530" y="3417"/>
                  </a:lnTo>
                  <a:lnTo>
                    <a:pt x="417707" y="0"/>
                  </a:lnTo>
                  <a:close/>
                </a:path>
              </a:pathLst>
            </a:custGeom>
            <a:solidFill>
              <a:srgbClr val="BE0378"/>
            </a:solidFill>
          </p:spPr>
          <p:txBody>
            <a:bodyPr wrap="square" lIns="0" tIns="0" rIns="0" bIns="0" rtlCol="0"/>
            <a:lstStyle/>
            <a:p>
              <a:endParaRPr/>
            </a:p>
          </p:txBody>
        </p:sp>
        <p:pic>
          <p:nvPicPr>
            <p:cNvPr id="14" name="object 14"/>
            <p:cNvPicPr/>
            <p:nvPr/>
          </p:nvPicPr>
          <p:blipFill>
            <a:blip r:embed="rId8" cstate="print"/>
            <a:stretch>
              <a:fillRect/>
            </a:stretch>
          </p:blipFill>
          <p:spPr>
            <a:xfrm>
              <a:off x="10745454" y="1176624"/>
              <a:ext cx="232936" cy="136562"/>
            </a:xfrm>
            <a:prstGeom prst="rect">
              <a:avLst/>
            </a:prstGeom>
          </p:spPr>
        </p:pic>
        <p:sp>
          <p:nvSpPr>
            <p:cNvPr id="15" name="object 15"/>
            <p:cNvSpPr/>
            <p:nvPr/>
          </p:nvSpPr>
          <p:spPr>
            <a:xfrm>
              <a:off x="10852912" y="1409715"/>
              <a:ext cx="151765" cy="29209"/>
            </a:xfrm>
            <a:custGeom>
              <a:avLst/>
              <a:gdLst/>
              <a:ahLst/>
              <a:cxnLst/>
              <a:rect l="l" t="t" r="r" b="b"/>
              <a:pathLst>
                <a:path w="151765" h="29209">
                  <a:moveTo>
                    <a:pt x="145192" y="0"/>
                  </a:moveTo>
                  <a:lnTo>
                    <a:pt x="6477" y="0"/>
                  </a:lnTo>
                  <a:lnTo>
                    <a:pt x="0" y="6493"/>
                  </a:lnTo>
                  <a:lnTo>
                    <a:pt x="0" y="22442"/>
                  </a:lnTo>
                  <a:lnTo>
                    <a:pt x="6458" y="28935"/>
                  </a:lnTo>
                  <a:lnTo>
                    <a:pt x="137208" y="28935"/>
                  </a:lnTo>
                  <a:lnTo>
                    <a:pt x="145173" y="28935"/>
                  </a:lnTo>
                  <a:lnTo>
                    <a:pt x="151650" y="22442"/>
                  </a:lnTo>
                  <a:lnTo>
                    <a:pt x="151650" y="6493"/>
                  </a:lnTo>
                  <a:lnTo>
                    <a:pt x="145192" y="0"/>
                  </a:lnTo>
                  <a:close/>
                </a:path>
              </a:pathLst>
            </a:custGeom>
            <a:solidFill>
              <a:srgbClr val="BE0378"/>
            </a:solidFill>
          </p:spPr>
          <p:txBody>
            <a:bodyPr wrap="square" lIns="0" tIns="0" rIns="0" bIns="0" rtlCol="0"/>
            <a:lstStyle/>
            <a:p>
              <a:endParaRPr/>
            </a:p>
          </p:txBody>
        </p:sp>
        <p:pic>
          <p:nvPicPr>
            <p:cNvPr id="16" name="object 16"/>
            <p:cNvPicPr/>
            <p:nvPr/>
          </p:nvPicPr>
          <p:blipFill>
            <a:blip r:embed="rId9" cstate="print"/>
            <a:stretch>
              <a:fillRect/>
            </a:stretch>
          </p:blipFill>
          <p:spPr>
            <a:xfrm>
              <a:off x="10717711" y="1486971"/>
              <a:ext cx="115016" cy="94338"/>
            </a:xfrm>
            <a:prstGeom prst="rect">
              <a:avLst/>
            </a:prstGeom>
          </p:spPr>
        </p:pic>
        <p:sp>
          <p:nvSpPr>
            <p:cNvPr id="17" name="object 17"/>
            <p:cNvSpPr/>
            <p:nvPr/>
          </p:nvSpPr>
          <p:spPr>
            <a:xfrm>
              <a:off x="10852912" y="1529516"/>
              <a:ext cx="151765" cy="29209"/>
            </a:xfrm>
            <a:custGeom>
              <a:avLst/>
              <a:gdLst/>
              <a:ahLst/>
              <a:cxnLst/>
              <a:rect l="l" t="t" r="r" b="b"/>
              <a:pathLst>
                <a:path w="151765" h="29209">
                  <a:moveTo>
                    <a:pt x="145192" y="0"/>
                  </a:moveTo>
                  <a:lnTo>
                    <a:pt x="6477" y="0"/>
                  </a:lnTo>
                  <a:lnTo>
                    <a:pt x="0" y="6474"/>
                  </a:lnTo>
                  <a:lnTo>
                    <a:pt x="0" y="22442"/>
                  </a:lnTo>
                  <a:lnTo>
                    <a:pt x="6458" y="28935"/>
                  </a:lnTo>
                  <a:lnTo>
                    <a:pt x="137208" y="28935"/>
                  </a:lnTo>
                  <a:lnTo>
                    <a:pt x="145173" y="28935"/>
                  </a:lnTo>
                  <a:lnTo>
                    <a:pt x="151650" y="22442"/>
                  </a:lnTo>
                  <a:lnTo>
                    <a:pt x="151650" y="6474"/>
                  </a:lnTo>
                  <a:lnTo>
                    <a:pt x="145192" y="0"/>
                  </a:lnTo>
                  <a:close/>
                </a:path>
              </a:pathLst>
            </a:custGeom>
            <a:solidFill>
              <a:srgbClr val="BE0378"/>
            </a:solidFill>
          </p:spPr>
          <p:txBody>
            <a:bodyPr wrap="square" lIns="0" tIns="0" rIns="0" bIns="0" rtlCol="0"/>
            <a:lstStyle/>
            <a:p>
              <a:endParaRPr/>
            </a:p>
          </p:txBody>
        </p:sp>
        <p:pic>
          <p:nvPicPr>
            <p:cNvPr id="18" name="object 18"/>
            <p:cNvPicPr/>
            <p:nvPr/>
          </p:nvPicPr>
          <p:blipFill>
            <a:blip r:embed="rId10" cstate="print"/>
            <a:stretch>
              <a:fillRect/>
            </a:stretch>
          </p:blipFill>
          <p:spPr>
            <a:xfrm>
              <a:off x="10717711" y="1606754"/>
              <a:ext cx="115016" cy="94329"/>
            </a:xfrm>
            <a:prstGeom prst="rect">
              <a:avLst/>
            </a:prstGeom>
          </p:spPr>
        </p:pic>
        <p:sp>
          <p:nvSpPr>
            <p:cNvPr id="19" name="object 19"/>
            <p:cNvSpPr/>
            <p:nvPr/>
          </p:nvSpPr>
          <p:spPr>
            <a:xfrm>
              <a:off x="10852913" y="1649280"/>
              <a:ext cx="151765" cy="29209"/>
            </a:xfrm>
            <a:custGeom>
              <a:avLst/>
              <a:gdLst/>
              <a:ahLst/>
              <a:cxnLst/>
              <a:rect l="l" t="t" r="r" b="b"/>
              <a:pathLst>
                <a:path w="151765" h="29210">
                  <a:moveTo>
                    <a:pt x="145192" y="0"/>
                  </a:moveTo>
                  <a:lnTo>
                    <a:pt x="6477" y="0"/>
                  </a:lnTo>
                  <a:lnTo>
                    <a:pt x="0" y="6491"/>
                  </a:lnTo>
                  <a:lnTo>
                    <a:pt x="0" y="22454"/>
                  </a:lnTo>
                  <a:lnTo>
                    <a:pt x="6458" y="28943"/>
                  </a:lnTo>
                  <a:lnTo>
                    <a:pt x="137208" y="28943"/>
                  </a:lnTo>
                  <a:lnTo>
                    <a:pt x="145173" y="28943"/>
                  </a:lnTo>
                  <a:lnTo>
                    <a:pt x="151650" y="22454"/>
                  </a:lnTo>
                  <a:lnTo>
                    <a:pt x="151650" y="6491"/>
                  </a:lnTo>
                  <a:lnTo>
                    <a:pt x="145192" y="0"/>
                  </a:lnTo>
                  <a:close/>
                </a:path>
              </a:pathLst>
            </a:custGeom>
            <a:solidFill>
              <a:srgbClr val="BE0378"/>
            </a:solidFill>
          </p:spPr>
          <p:txBody>
            <a:bodyPr wrap="square" lIns="0" tIns="0" rIns="0" bIns="0" rtlCol="0"/>
            <a:lstStyle/>
            <a:p>
              <a:endParaRPr/>
            </a:p>
          </p:txBody>
        </p:sp>
      </p:grpSp>
      <p:sp>
        <p:nvSpPr>
          <p:cNvPr id="20" name="object 20"/>
          <p:cNvSpPr txBox="1"/>
          <p:nvPr/>
        </p:nvSpPr>
        <p:spPr>
          <a:xfrm>
            <a:off x="5244195" y="3326992"/>
            <a:ext cx="2211806" cy="166712"/>
          </a:xfrm>
          <a:prstGeom prst="rect">
            <a:avLst/>
          </a:prstGeom>
        </p:spPr>
        <p:txBody>
          <a:bodyPr vert="horz" wrap="square" lIns="0" tIns="12700" rIns="0" bIns="0" rtlCol="0" anchor="t">
            <a:spAutoFit/>
          </a:bodyPr>
          <a:lstStyle/>
          <a:p>
            <a:pPr marL="12065" marR="5080" indent="-635" algn="l">
              <a:spcBef>
                <a:spcPts val="805"/>
              </a:spcBef>
            </a:pPr>
            <a:r>
              <a:rPr lang="en-GB" sz="1000" spc="-50">
                <a:solidFill>
                  <a:srgbClr val="202C3A"/>
                </a:solidFill>
                <a:latin typeface="Arial"/>
                <a:cs typeface="Arial"/>
              </a:rPr>
              <a:t> </a:t>
            </a:r>
            <a:r>
              <a:rPr lang="en-GB" sz="1000" u="sng">
                <a:solidFill>
                  <a:srgbClr val="202C3A"/>
                </a:solidFill>
                <a:uFill>
                  <a:solidFill>
                    <a:srgbClr val="202C3A"/>
                  </a:solidFill>
                </a:uFill>
                <a:latin typeface="Arial"/>
                <a:cs typeface="Arial"/>
                <a:hlinkClick r:id="rId11"/>
              </a:rPr>
              <a:t>Surrey Training Hub-Apprenticeships</a:t>
            </a:r>
            <a:endParaRPr lang="en-GB" sz="1000" u="sng" spc="-10">
              <a:solidFill>
                <a:srgbClr val="202C3A"/>
              </a:solidFill>
              <a:uFill>
                <a:solidFill>
                  <a:srgbClr val="202C3A"/>
                </a:solidFill>
              </a:uFill>
              <a:latin typeface="Arial"/>
              <a:cs typeface="Arial"/>
            </a:endParaRPr>
          </a:p>
        </p:txBody>
      </p:sp>
      <p:sp>
        <p:nvSpPr>
          <p:cNvPr id="23" name="object 23"/>
          <p:cNvSpPr txBox="1"/>
          <p:nvPr/>
        </p:nvSpPr>
        <p:spPr>
          <a:xfrm>
            <a:off x="7627362" y="2456937"/>
            <a:ext cx="2145665" cy="3399007"/>
          </a:xfrm>
          <a:prstGeom prst="rect">
            <a:avLst/>
          </a:prstGeom>
        </p:spPr>
        <p:txBody>
          <a:bodyPr vert="horz" wrap="square" lIns="0" tIns="114935" rIns="0" bIns="0" rtlCol="0" anchor="t">
            <a:spAutoFit/>
          </a:bodyPr>
          <a:lstStyle/>
          <a:p>
            <a:pPr marL="635" algn="l">
              <a:lnSpc>
                <a:spcPct val="100000"/>
              </a:lnSpc>
              <a:spcBef>
                <a:spcPts val="905"/>
              </a:spcBef>
            </a:pPr>
            <a:r>
              <a:rPr lang="en-GB" sz="1000" dirty="0">
                <a:solidFill>
                  <a:srgbClr val="202C3A"/>
                </a:solidFill>
                <a:latin typeface="Arial"/>
                <a:cs typeface="Arial"/>
              </a:rPr>
              <a:t>1-year</a:t>
            </a:r>
            <a:r>
              <a:rPr lang="en-GB" sz="1000" spc="-10" dirty="0">
                <a:solidFill>
                  <a:srgbClr val="202C3A"/>
                </a:solidFill>
                <a:latin typeface="Arial"/>
                <a:cs typeface="Arial"/>
              </a:rPr>
              <a:t> minimum supervision</a:t>
            </a:r>
            <a:endParaRPr lang="en-GB" sz="1000" dirty="0">
              <a:latin typeface="Arial"/>
              <a:cs typeface="Arial"/>
            </a:endParaRPr>
          </a:p>
          <a:p>
            <a:pPr marL="12700" marR="5080" indent="635" algn="l">
              <a:lnSpc>
                <a:spcPct val="100000"/>
              </a:lnSpc>
              <a:spcBef>
                <a:spcPts val="810"/>
              </a:spcBef>
            </a:pPr>
            <a:r>
              <a:rPr lang="en-GB" sz="1000" dirty="0">
                <a:solidFill>
                  <a:srgbClr val="1F2A2F"/>
                </a:solidFill>
                <a:latin typeface="Arial"/>
                <a:cs typeface="Arial"/>
              </a:rPr>
              <a:t>Should</a:t>
            </a:r>
            <a:r>
              <a:rPr lang="en-GB" sz="1000" spc="-55" dirty="0">
                <a:solidFill>
                  <a:srgbClr val="1F2A2F"/>
                </a:solidFill>
                <a:latin typeface="Arial"/>
                <a:cs typeface="Arial"/>
              </a:rPr>
              <a:t> </a:t>
            </a:r>
            <a:r>
              <a:rPr lang="en-GB" sz="1000" dirty="0">
                <a:solidFill>
                  <a:srgbClr val="1F2A2F"/>
                </a:solidFill>
                <a:latin typeface="Arial"/>
                <a:cs typeface="Arial"/>
              </a:rPr>
              <a:t>have</a:t>
            </a:r>
            <a:r>
              <a:rPr lang="en-GB" sz="1000" spc="-20" dirty="0">
                <a:solidFill>
                  <a:srgbClr val="1F2A2F"/>
                </a:solidFill>
                <a:latin typeface="Arial"/>
                <a:cs typeface="Arial"/>
              </a:rPr>
              <a:t> </a:t>
            </a:r>
            <a:r>
              <a:rPr lang="en-GB" sz="1000" dirty="0">
                <a:solidFill>
                  <a:srgbClr val="1F2A2F"/>
                </a:solidFill>
                <a:latin typeface="Arial"/>
                <a:cs typeface="Arial"/>
              </a:rPr>
              <a:t>access</a:t>
            </a:r>
            <a:r>
              <a:rPr lang="en-GB" sz="1000" spc="-20" dirty="0">
                <a:solidFill>
                  <a:srgbClr val="1F2A2F"/>
                </a:solidFill>
                <a:latin typeface="Arial"/>
                <a:cs typeface="Arial"/>
              </a:rPr>
              <a:t> </a:t>
            </a:r>
            <a:r>
              <a:rPr lang="en-GB" sz="1000" dirty="0">
                <a:solidFill>
                  <a:srgbClr val="1F2A2F"/>
                </a:solidFill>
                <a:latin typeface="Arial"/>
                <a:cs typeface="Arial"/>
              </a:rPr>
              <a:t>to</a:t>
            </a:r>
            <a:r>
              <a:rPr lang="en-GB" sz="1000" spc="-10" dirty="0">
                <a:solidFill>
                  <a:srgbClr val="1F2A2F"/>
                </a:solidFill>
                <a:latin typeface="Arial"/>
                <a:cs typeface="Arial"/>
              </a:rPr>
              <a:t> monthly </a:t>
            </a:r>
            <a:r>
              <a:rPr lang="en-GB" sz="1000" dirty="0">
                <a:solidFill>
                  <a:srgbClr val="1F2A2F"/>
                </a:solidFill>
                <a:latin typeface="Arial"/>
                <a:cs typeface="Arial"/>
              </a:rPr>
              <a:t>supervision</a:t>
            </a:r>
            <a:r>
              <a:rPr lang="en-GB" sz="1000" spc="-45" dirty="0">
                <a:solidFill>
                  <a:srgbClr val="1F2A2F"/>
                </a:solidFill>
                <a:latin typeface="Arial"/>
                <a:cs typeface="Arial"/>
              </a:rPr>
              <a:t> </a:t>
            </a:r>
            <a:r>
              <a:rPr lang="en-GB" sz="1000" dirty="0">
                <a:solidFill>
                  <a:srgbClr val="1F2A2F"/>
                </a:solidFill>
                <a:latin typeface="Arial"/>
                <a:cs typeface="Arial"/>
              </a:rPr>
              <a:t>from</a:t>
            </a:r>
            <a:r>
              <a:rPr lang="en-GB" sz="1000" spc="-35" dirty="0">
                <a:solidFill>
                  <a:srgbClr val="1F2A2F"/>
                </a:solidFill>
                <a:latin typeface="Arial"/>
                <a:cs typeface="Arial"/>
              </a:rPr>
              <a:t> </a:t>
            </a:r>
            <a:r>
              <a:rPr lang="en-GB" sz="1000" dirty="0">
                <a:solidFill>
                  <a:srgbClr val="1F2A2F"/>
                </a:solidFill>
                <a:latin typeface="Arial"/>
                <a:cs typeface="Arial"/>
              </a:rPr>
              <a:t>a</a:t>
            </a:r>
            <a:r>
              <a:rPr lang="en-GB" sz="1000" spc="-15" dirty="0">
                <a:solidFill>
                  <a:srgbClr val="1F2A2F"/>
                </a:solidFill>
                <a:latin typeface="Arial"/>
                <a:cs typeface="Arial"/>
              </a:rPr>
              <a:t> </a:t>
            </a:r>
            <a:r>
              <a:rPr lang="en-GB" sz="1000" spc="-10" dirty="0">
                <a:solidFill>
                  <a:srgbClr val="1F2A2F"/>
                </a:solidFill>
                <a:latin typeface="Arial"/>
                <a:cs typeface="Arial"/>
              </a:rPr>
              <a:t>practice </a:t>
            </a:r>
            <a:r>
              <a:rPr lang="en-GB" sz="1000" dirty="0">
                <a:solidFill>
                  <a:srgbClr val="1F2A2F"/>
                </a:solidFill>
                <a:latin typeface="Arial"/>
                <a:cs typeface="Arial"/>
              </a:rPr>
              <a:t>nurse</a:t>
            </a:r>
            <a:r>
              <a:rPr lang="en-GB" sz="1000" spc="-35" dirty="0">
                <a:solidFill>
                  <a:srgbClr val="1F2A2F"/>
                </a:solidFill>
                <a:latin typeface="Arial"/>
                <a:cs typeface="Arial"/>
              </a:rPr>
              <a:t> </a:t>
            </a:r>
            <a:r>
              <a:rPr lang="en-GB" sz="1000" dirty="0">
                <a:solidFill>
                  <a:srgbClr val="1F2A2F"/>
                </a:solidFill>
                <a:latin typeface="Arial"/>
                <a:cs typeface="Arial"/>
              </a:rPr>
              <a:t>or</a:t>
            </a:r>
            <a:r>
              <a:rPr lang="en-GB" sz="1000" spc="-5" dirty="0">
                <a:solidFill>
                  <a:srgbClr val="1F2A2F"/>
                </a:solidFill>
                <a:latin typeface="Arial"/>
                <a:cs typeface="Arial"/>
              </a:rPr>
              <a:t> </a:t>
            </a:r>
            <a:r>
              <a:rPr lang="en-GB" sz="1000" dirty="0">
                <a:solidFill>
                  <a:srgbClr val="1F2A2F"/>
                </a:solidFill>
                <a:latin typeface="Arial"/>
                <a:cs typeface="Arial"/>
              </a:rPr>
              <a:t>other</a:t>
            </a:r>
            <a:r>
              <a:rPr lang="en-GB" sz="1000" spc="-30" dirty="0">
                <a:solidFill>
                  <a:srgbClr val="1F2A2F"/>
                </a:solidFill>
                <a:latin typeface="Arial"/>
                <a:cs typeface="Arial"/>
              </a:rPr>
              <a:t> </a:t>
            </a:r>
            <a:r>
              <a:rPr lang="en-GB" sz="1000" spc="-10" dirty="0">
                <a:solidFill>
                  <a:srgbClr val="1F2A2F"/>
                </a:solidFill>
                <a:latin typeface="Arial"/>
                <a:cs typeface="Arial"/>
              </a:rPr>
              <a:t>healthcare </a:t>
            </a:r>
            <a:r>
              <a:rPr lang="en-GB" sz="1000" dirty="0">
                <a:solidFill>
                  <a:srgbClr val="1F2A2F"/>
                </a:solidFill>
                <a:latin typeface="Arial"/>
                <a:cs typeface="Arial"/>
              </a:rPr>
              <a:t>professional,</a:t>
            </a:r>
            <a:r>
              <a:rPr lang="en-GB" sz="1000" spc="-50" dirty="0">
                <a:solidFill>
                  <a:srgbClr val="1F2A2F"/>
                </a:solidFill>
                <a:latin typeface="Arial"/>
                <a:cs typeface="Arial"/>
              </a:rPr>
              <a:t> </a:t>
            </a:r>
            <a:r>
              <a:rPr lang="en-GB" sz="1000" dirty="0">
                <a:solidFill>
                  <a:srgbClr val="1F2A2F"/>
                </a:solidFill>
                <a:latin typeface="Arial"/>
                <a:cs typeface="Arial"/>
              </a:rPr>
              <a:t>e.g.</a:t>
            </a:r>
            <a:r>
              <a:rPr lang="en-GB" sz="1000" spc="-45" dirty="0">
                <a:solidFill>
                  <a:srgbClr val="1F2A2F"/>
                </a:solidFill>
                <a:latin typeface="Arial"/>
                <a:cs typeface="Arial"/>
              </a:rPr>
              <a:t> </a:t>
            </a:r>
            <a:r>
              <a:rPr lang="en-GB" sz="1000" spc="-10" dirty="0">
                <a:solidFill>
                  <a:srgbClr val="1F2A2F"/>
                </a:solidFill>
                <a:latin typeface="Arial"/>
                <a:cs typeface="Arial"/>
              </a:rPr>
              <a:t>advanced practitioner.</a:t>
            </a:r>
            <a:r>
              <a:rPr lang="en-GB" sz="1000" spc="-35" dirty="0">
                <a:solidFill>
                  <a:srgbClr val="1F2A2F"/>
                </a:solidFill>
                <a:latin typeface="Arial"/>
                <a:cs typeface="Arial"/>
              </a:rPr>
              <a:t> </a:t>
            </a:r>
            <a:r>
              <a:rPr lang="en-GB" sz="1000" dirty="0">
                <a:solidFill>
                  <a:srgbClr val="1F2A2F"/>
                </a:solidFill>
                <a:latin typeface="Arial"/>
                <a:cs typeface="Arial"/>
              </a:rPr>
              <a:t>Should</a:t>
            </a:r>
            <a:r>
              <a:rPr lang="en-GB" sz="1000" spc="-30" dirty="0">
                <a:solidFill>
                  <a:srgbClr val="1F2A2F"/>
                </a:solidFill>
                <a:latin typeface="Arial"/>
                <a:cs typeface="Arial"/>
              </a:rPr>
              <a:t> </a:t>
            </a:r>
            <a:r>
              <a:rPr lang="en-GB" sz="1000" dirty="0">
                <a:solidFill>
                  <a:srgbClr val="1F2A2F"/>
                </a:solidFill>
                <a:latin typeface="Arial"/>
                <a:cs typeface="Arial"/>
              </a:rPr>
              <a:t>also</a:t>
            </a:r>
            <a:r>
              <a:rPr lang="en-GB" sz="1000" spc="-15" dirty="0">
                <a:solidFill>
                  <a:srgbClr val="1F2A2F"/>
                </a:solidFill>
                <a:latin typeface="Arial"/>
                <a:cs typeface="Arial"/>
              </a:rPr>
              <a:t> </a:t>
            </a:r>
            <a:r>
              <a:rPr lang="en-GB" sz="1000" spc="-20" dirty="0">
                <a:solidFill>
                  <a:srgbClr val="1F2A2F"/>
                </a:solidFill>
                <a:latin typeface="Arial"/>
                <a:cs typeface="Arial"/>
              </a:rPr>
              <a:t>have </a:t>
            </a:r>
            <a:r>
              <a:rPr lang="en-GB" sz="1000" dirty="0">
                <a:solidFill>
                  <a:srgbClr val="1F2A2F"/>
                </a:solidFill>
                <a:latin typeface="Arial"/>
                <a:cs typeface="Arial"/>
              </a:rPr>
              <a:t>an</a:t>
            </a:r>
            <a:r>
              <a:rPr lang="en-GB" sz="1000" spc="-40" dirty="0">
                <a:solidFill>
                  <a:srgbClr val="1F2A2F"/>
                </a:solidFill>
                <a:latin typeface="Arial"/>
                <a:cs typeface="Arial"/>
              </a:rPr>
              <a:t> </a:t>
            </a:r>
            <a:r>
              <a:rPr lang="en-GB" sz="1000" dirty="0">
                <a:solidFill>
                  <a:srgbClr val="1F2A2F"/>
                </a:solidFill>
                <a:latin typeface="Arial"/>
                <a:cs typeface="Arial"/>
              </a:rPr>
              <a:t>appropriate</a:t>
            </a:r>
            <a:r>
              <a:rPr lang="en-GB" sz="1000" spc="-50" dirty="0">
                <a:solidFill>
                  <a:srgbClr val="1F2A2F"/>
                </a:solidFill>
                <a:latin typeface="Arial"/>
                <a:cs typeface="Arial"/>
              </a:rPr>
              <a:t> </a:t>
            </a:r>
            <a:r>
              <a:rPr lang="en-GB" sz="1000" spc="-10" dirty="0">
                <a:solidFill>
                  <a:srgbClr val="1F2A2F"/>
                </a:solidFill>
                <a:latin typeface="Arial"/>
                <a:cs typeface="Arial"/>
              </a:rPr>
              <a:t>named</a:t>
            </a:r>
            <a:r>
              <a:rPr lang="en-GB" sz="1000" spc="500" dirty="0">
                <a:solidFill>
                  <a:srgbClr val="1F2A2F"/>
                </a:solidFill>
                <a:latin typeface="Arial"/>
                <a:cs typeface="Arial"/>
              </a:rPr>
              <a:t> </a:t>
            </a:r>
            <a:r>
              <a:rPr lang="en-GB" sz="1000" dirty="0">
                <a:solidFill>
                  <a:srgbClr val="1F2A2F"/>
                </a:solidFill>
                <a:latin typeface="Arial"/>
                <a:cs typeface="Arial"/>
              </a:rPr>
              <a:t>individual</a:t>
            </a:r>
            <a:r>
              <a:rPr lang="en-GB" sz="1000" spc="-40" dirty="0">
                <a:solidFill>
                  <a:srgbClr val="1F2A2F"/>
                </a:solidFill>
                <a:latin typeface="Arial"/>
                <a:cs typeface="Arial"/>
              </a:rPr>
              <a:t> </a:t>
            </a:r>
            <a:r>
              <a:rPr lang="en-GB" sz="1000" dirty="0">
                <a:solidFill>
                  <a:srgbClr val="1F2A2F"/>
                </a:solidFill>
                <a:latin typeface="Arial"/>
                <a:cs typeface="Arial"/>
              </a:rPr>
              <a:t>in</a:t>
            </a:r>
            <a:r>
              <a:rPr lang="en-GB" sz="1000" spc="-10" dirty="0">
                <a:solidFill>
                  <a:srgbClr val="1F2A2F"/>
                </a:solidFill>
                <a:latin typeface="Arial"/>
                <a:cs typeface="Arial"/>
              </a:rPr>
              <a:t> </a:t>
            </a:r>
            <a:r>
              <a:rPr lang="en-GB" sz="1000" dirty="0">
                <a:solidFill>
                  <a:srgbClr val="1F2A2F"/>
                </a:solidFill>
                <a:latin typeface="Arial"/>
                <a:cs typeface="Arial"/>
              </a:rPr>
              <a:t>the</a:t>
            </a:r>
            <a:r>
              <a:rPr lang="en-GB" sz="1000" spc="-15" dirty="0">
                <a:solidFill>
                  <a:srgbClr val="1F2A2F"/>
                </a:solidFill>
                <a:latin typeface="Arial"/>
                <a:cs typeface="Arial"/>
              </a:rPr>
              <a:t> </a:t>
            </a:r>
            <a:r>
              <a:rPr lang="en-GB" sz="1000" dirty="0">
                <a:solidFill>
                  <a:srgbClr val="1F2A2F"/>
                </a:solidFill>
                <a:latin typeface="Arial"/>
                <a:cs typeface="Arial"/>
              </a:rPr>
              <a:t>PCN</a:t>
            </a:r>
            <a:r>
              <a:rPr lang="en-GB" sz="1000" spc="-20" dirty="0">
                <a:solidFill>
                  <a:srgbClr val="1F2A2F"/>
                </a:solidFill>
                <a:latin typeface="Arial"/>
                <a:cs typeface="Arial"/>
              </a:rPr>
              <a:t> </a:t>
            </a:r>
            <a:r>
              <a:rPr lang="en-GB" sz="1000" dirty="0">
                <a:solidFill>
                  <a:srgbClr val="1F2A2F"/>
                </a:solidFill>
                <a:latin typeface="Arial"/>
                <a:cs typeface="Arial"/>
              </a:rPr>
              <a:t>to </a:t>
            </a:r>
            <a:r>
              <a:rPr lang="en-GB" sz="1000" spc="-10" dirty="0">
                <a:solidFill>
                  <a:srgbClr val="1F2A2F"/>
                </a:solidFill>
                <a:latin typeface="Arial"/>
                <a:cs typeface="Arial"/>
              </a:rPr>
              <a:t>provide </a:t>
            </a:r>
            <a:r>
              <a:rPr lang="en-GB" sz="1000" dirty="0">
                <a:solidFill>
                  <a:srgbClr val="1F2A2F"/>
                </a:solidFill>
                <a:latin typeface="Arial"/>
                <a:cs typeface="Arial"/>
              </a:rPr>
              <a:t>general</a:t>
            </a:r>
            <a:r>
              <a:rPr lang="en-GB" sz="1000" spc="-50" dirty="0">
                <a:solidFill>
                  <a:srgbClr val="1F2A2F"/>
                </a:solidFill>
                <a:latin typeface="Arial"/>
                <a:cs typeface="Arial"/>
              </a:rPr>
              <a:t> </a:t>
            </a:r>
            <a:r>
              <a:rPr lang="en-GB" sz="1000" dirty="0">
                <a:solidFill>
                  <a:srgbClr val="1F2A2F"/>
                </a:solidFill>
                <a:latin typeface="Arial"/>
                <a:cs typeface="Arial"/>
              </a:rPr>
              <a:t>advice</a:t>
            </a:r>
            <a:r>
              <a:rPr lang="en-GB" sz="1000" spc="-25" dirty="0">
                <a:solidFill>
                  <a:srgbClr val="1F2A2F"/>
                </a:solidFill>
                <a:latin typeface="Arial"/>
                <a:cs typeface="Arial"/>
              </a:rPr>
              <a:t> </a:t>
            </a:r>
            <a:r>
              <a:rPr lang="en-GB" sz="1000" dirty="0">
                <a:solidFill>
                  <a:srgbClr val="1F2A2F"/>
                </a:solidFill>
                <a:latin typeface="Arial"/>
                <a:cs typeface="Arial"/>
              </a:rPr>
              <a:t>and</a:t>
            </a:r>
            <a:r>
              <a:rPr lang="en-GB" sz="1000" spc="-35" dirty="0">
                <a:solidFill>
                  <a:srgbClr val="1F2A2F"/>
                </a:solidFill>
                <a:latin typeface="Arial"/>
                <a:cs typeface="Arial"/>
              </a:rPr>
              <a:t> </a:t>
            </a:r>
            <a:r>
              <a:rPr lang="en-GB" sz="1000" dirty="0">
                <a:solidFill>
                  <a:srgbClr val="1F2A2F"/>
                </a:solidFill>
                <a:latin typeface="Arial"/>
                <a:cs typeface="Arial"/>
              </a:rPr>
              <a:t>support</a:t>
            </a:r>
            <a:r>
              <a:rPr lang="en-GB" sz="1000" spc="-50" dirty="0">
                <a:solidFill>
                  <a:srgbClr val="1F2A2F"/>
                </a:solidFill>
                <a:latin typeface="Arial"/>
                <a:cs typeface="Arial"/>
              </a:rPr>
              <a:t> </a:t>
            </a:r>
            <a:r>
              <a:rPr lang="en-GB" sz="1000" spc="-25" dirty="0">
                <a:solidFill>
                  <a:srgbClr val="1F2A2F"/>
                </a:solidFill>
                <a:latin typeface="Arial"/>
                <a:cs typeface="Arial"/>
              </a:rPr>
              <a:t>on</a:t>
            </a:r>
            <a:r>
              <a:rPr lang="en-GB" sz="1000" spc="500" dirty="0">
                <a:solidFill>
                  <a:srgbClr val="1F2A2F"/>
                </a:solidFill>
                <a:latin typeface="Arial"/>
                <a:cs typeface="Arial"/>
              </a:rPr>
              <a:t> </a:t>
            </a:r>
            <a:r>
              <a:rPr lang="en-GB" sz="1000" dirty="0">
                <a:solidFill>
                  <a:srgbClr val="1F2A2F"/>
                </a:solidFill>
                <a:latin typeface="Arial"/>
                <a:cs typeface="Arial"/>
              </a:rPr>
              <a:t>a</a:t>
            </a:r>
            <a:r>
              <a:rPr lang="en-GB" sz="1000" spc="10" dirty="0">
                <a:solidFill>
                  <a:srgbClr val="1F2A2F"/>
                </a:solidFill>
                <a:latin typeface="Arial"/>
                <a:cs typeface="Arial"/>
              </a:rPr>
              <a:t> </a:t>
            </a:r>
            <a:r>
              <a:rPr lang="en-GB" sz="1000" spc="-10" dirty="0">
                <a:solidFill>
                  <a:srgbClr val="1F2A2F"/>
                </a:solidFill>
                <a:latin typeface="Arial"/>
                <a:cs typeface="Arial"/>
              </a:rPr>
              <a:t>day-to-</a:t>
            </a:r>
            <a:r>
              <a:rPr lang="en-GB" sz="1000" dirty="0">
                <a:solidFill>
                  <a:srgbClr val="1F2A2F"/>
                </a:solidFill>
                <a:latin typeface="Arial"/>
                <a:cs typeface="Arial"/>
              </a:rPr>
              <a:t>day </a:t>
            </a:r>
            <a:r>
              <a:rPr lang="en-GB" sz="1000" spc="-10" dirty="0">
                <a:solidFill>
                  <a:srgbClr val="1F2A2F"/>
                </a:solidFill>
                <a:latin typeface="Arial"/>
                <a:cs typeface="Arial"/>
              </a:rPr>
              <a:t>basis</a:t>
            </a:r>
            <a:endParaRPr lang="en-GB" sz="1000" dirty="0">
              <a:solidFill>
                <a:srgbClr val="000000"/>
              </a:solidFill>
              <a:latin typeface="Arial"/>
              <a:cs typeface="Arial"/>
            </a:endParaRPr>
          </a:p>
          <a:p>
            <a:pPr marL="12700" marR="5080" indent="635" algn="l">
              <a:spcBef>
                <a:spcPts val="810"/>
              </a:spcBef>
            </a:pPr>
            <a:r>
              <a:rPr lang="en-GB" sz="1000" spc="-10" dirty="0">
                <a:solidFill>
                  <a:srgbClr val="1F2A2F"/>
                </a:solidFill>
                <a:hlinkClick r:id="rId12"/>
              </a:rPr>
              <a:t>Standards for education and training standards for student supervision and assessment</a:t>
            </a:r>
            <a:endParaRPr lang="en-GB" sz="1000" spc="-10" dirty="0">
              <a:solidFill>
                <a:srgbClr val="1F2A2F"/>
              </a:solidFill>
            </a:endParaRPr>
          </a:p>
          <a:p>
            <a:pPr marL="12700" marR="5080" indent="635" algn="l">
              <a:spcBef>
                <a:spcPts val="810"/>
              </a:spcBef>
            </a:pPr>
            <a:r>
              <a:rPr lang="en-GB" sz="1000" spc="-10" dirty="0">
                <a:solidFill>
                  <a:srgbClr val="0000FF"/>
                </a:solidFill>
                <a:latin typeface="Arial"/>
                <a:cs typeface="Arial"/>
                <a:hlinkClick r:id="rId13"/>
              </a:rPr>
              <a:t>Nursing Associates Working in Primary Care</a:t>
            </a:r>
            <a:endParaRPr lang="en-GB" sz="1000" spc="-10">
              <a:solidFill>
                <a:srgbClr val="0000FF"/>
              </a:solidFill>
              <a:latin typeface="Arial"/>
              <a:cs typeface="Arial"/>
              <a:hlinkClick r:id="rId13"/>
            </a:endParaRPr>
          </a:p>
          <a:p>
            <a:pPr marL="12700" marR="5080" indent="635" algn="l" rtl="0">
              <a:spcBef>
                <a:spcPts val="810"/>
              </a:spcBef>
            </a:pPr>
            <a:r>
              <a:rPr lang="en-GB" sz="1000" dirty="0">
                <a:hlinkClick r:id="rId14"/>
              </a:rPr>
              <a:t>The Student Nursing Associate </a:t>
            </a:r>
            <a:r>
              <a:rPr lang="en-GB" sz="1000" dirty="0"/>
              <a:t>(SNA) is an NA still in training and working under supervision.</a:t>
            </a:r>
            <a:endParaRPr lang="en-US" sz="1000" dirty="0">
              <a:solidFill>
                <a:srgbClr val="0000FF"/>
              </a:solidFill>
              <a:latin typeface="Arial"/>
              <a:cs typeface="Segoe UI"/>
            </a:endParaRPr>
          </a:p>
          <a:p>
            <a:pPr marL="12700" marR="5080" indent="635" algn="l">
              <a:spcBef>
                <a:spcPts val="810"/>
              </a:spcBef>
            </a:pPr>
            <a:endParaRPr lang="en-GB" sz="1000" spc="-10" dirty="0">
              <a:solidFill>
                <a:srgbClr val="0000FF"/>
              </a:solidFill>
              <a:latin typeface="Arial"/>
              <a:cs typeface="Arial"/>
            </a:endParaRPr>
          </a:p>
        </p:txBody>
      </p:sp>
      <p:sp>
        <p:nvSpPr>
          <p:cNvPr id="24" name="object 24"/>
          <p:cNvSpPr txBox="1"/>
          <p:nvPr/>
        </p:nvSpPr>
        <p:spPr>
          <a:xfrm>
            <a:off x="9858717" y="2559704"/>
            <a:ext cx="2323192" cy="4116512"/>
          </a:xfrm>
          <a:prstGeom prst="rect">
            <a:avLst/>
          </a:prstGeom>
        </p:spPr>
        <p:txBody>
          <a:bodyPr vert="horz" wrap="square" lIns="0" tIns="12700" rIns="0" bIns="0" rtlCol="0" anchor="t">
            <a:spAutoFit/>
          </a:bodyPr>
          <a:lstStyle/>
          <a:p>
            <a:pPr marL="171450" indent="-171450" algn="l">
              <a:buFont typeface="Arial" panose="020B0604020202020204" pitchFamily="34" charset="0"/>
              <a:buChar char="•"/>
            </a:pPr>
            <a:r>
              <a:rPr lang="en-GB" sz="1000" spc="-20">
                <a:solidFill>
                  <a:schemeClr val="tx1"/>
                </a:solidFill>
                <a:latin typeface="Arial"/>
                <a:cs typeface="Arial"/>
              </a:rPr>
              <a:t>Enables registered nurses to provide care </a:t>
            </a:r>
            <a:endParaRPr lang="en-US" sz="1000">
              <a:solidFill>
                <a:schemeClr val="tx1"/>
              </a:solidFill>
              <a:latin typeface="Arial"/>
              <a:cs typeface="Arial"/>
            </a:endParaRPr>
          </a:p>
          <a:p>
            <a:pPr marL="171450" indent="-171450" algn="l">
              <a:buFont typeface="Arial" panose="020B0604020202020204" pitchFamily="34" charset="0"/>
              <a:buChar char="•"/>
            </a:pPr>
            <a:r>
              <a:rPr lang="en-GB" sz="1000" spc="-20">
                <a:solidFill>
                  <a:schemeClr val="tx1"/>
                </a:solidFill>
                <a:latin typeface="Arial"/>
                <a:cs typeface="Arial"/>
              </a:rPr>
              <a:t>Supports and supervises student nursing associates (SNAs) </a:t>
            </a:r>
            <a:endParaRPr lang="en-GB" sz="1000">
              <a:solidFill>
                <a:schemeClr val="tx1"/>
              </a:solidFill>
              <a:latin typeface="Arial"/>
              <a:cs typeface="Arial"/>
            </a:endParaRPr>
          </a:p>
          <a:p>
            <a:pPr marL="171450" indent="-171450" algn="l">
              <a:buFont typeface="Arial" panose="020B0604020202020204" pitchFamily="34" charset="0"/>
              <a:buChar char="•"/>
            </a:pPr>
            <a:r>
              <a:rPr lang="en-GB" sz="1000" spc="-20">
                <a:solidFill>
                  <a:schemeClr val="tx1"/>
                </a:solidFill>
                <a:latin typeface="Arial"/>
                <a:cs typeface="Arial"/>
              </a:rPr>
              <a:t>Performs and records clinical observations </a:t>
            </a:r>
            <a:endParaRPr lang="en-GB" sz="1000">
              <a:solidFill>
                <a:schemeClr val="tx1"/>
              </a:solidFill>
              <a:latin typeface="Arial"/>
              <a:cs typeface="Arial"/>
            </a:endParaRPr>
          </a:p>
          <a:p>
            <a:pPr marL="171450" indent="-171450" algn="l">
              <a:buFont typeface="Arial" panose="020B0604020202020204" pitchFamily="34" charset="0"/>
              <a:buChar char="•"/>
            </a:pPr>
            <a:r>
              <a:rPr lang="en-GB" sz="1000" spc="-20">
                <a:solidFill>
                  <a:schemeClr val="tx1"/>
                </a:solidFill>
                <a:latin typeface="Arial"/>
                <a:cs typeface="Arial"/>
              </a:rPr>
              <a:t>Supports wound care management </a:t>
            </a:r>
            <a:endParaRPr lang="en-GB" sz="1000">
              <a:solidFill>
                <a:schemeClr val="tx1"/>
              </a:solidFill>
              <a:latin typeface="Arial"/>
              <a:cs typeface="Arial"/>
            </a:endParaRPr>
          </a:p>
          <a:p>
            <a:pPr marL="171450" indent="-171450" algn="l">
              <a:buFont typeface="Arial" panose="020B0604020202020204" pitchFamily="34" charset="0"/>
              <a:buChar char="•"/>
            </a:pPr>
            <a:r>
              <a:rPr lang="en-GB" sz="1000" spc="-20">
                <a:solidFill>
                  <a:schemeClr val="tx1"/>
                </a:solidFill>
                <a:latin typeface="Arial"/>
                <a:cs typeface="Arial"/>
              </a:rPr>
              <a:t>Promotes health and wellbeing to patients </a:t>
            </a:r>
            <a:endParaRPr lang="en-GB" sz="1000">
              <a:solidFill>
                <a:schemeClr val="tx1"/>
              </a:solidFill>
              <a:latin typeface="Arial"/>
              <a:cs typeface="Arial"/>
            </a:endParaRPr>
          </a:p>
          <a:p>
            <a:pPr marL="171450" indent="-171450" algn="l">
              <a:buFont typeface="Arial" panose="020B0604020202020204" pitchFamily="34" charset="0"/>
              <a:buChar char="•"/>
            </a:pPr>
            <a:r>
              <a:rPr lang="en-GB" sz="1000" spc="-20">
                <a:solidFill>
                  <a:schemeClr val="tx1"/>
                </a:solidFill>
                <a:latin typeface="Arial"/>
                <a:cs typeface="Arial"/>
              </a:rPr>
              <a:t>Advises and signposts patients </a:t>
            </a:r>
            <a:endParaRPr lang="en-GB" sz="1000">
              <a:solidFill>
                <a:schemeClr val="tx1"/>
              </a:solidFill>
              <a:latin typeface="Arial"/>
              <a:cs typeface="Arial"/>
            </a:endParaRPr>
          </a:p>
          <a:p>
            <a:pPr marL="171450" indent="-171450" algn="l">
              <a:buFont typeface="Arial" panose="020B0604020202020204" pitchFamily="34" charset="0"/>
              <a:buChar char="•"/>
            </a:pPr>
            <a:r>
              <a:rPr lang="en-GB" sz="1000" spc="-20">
                <a:solidFill>
                  <a:schemeClr val="tx1"/>
                </a:solidFill>
                <a:latin typeface="Arial"/>
                <a:cs typeface="Arial"/>
              </a:rPr>
              <a:t>Maintains health records</a:t>
            </a:r>
          </a:p>
          <a:p>
            <a:pPr algn="l">
              <a:lnSpc>
                <a:spcPct val="100000"/>
              </a:lnSpc>
            </a:pPr>
            <a:endParaRPr lang="en-US" sz="1000" spc="-10">
              <a:solidFill>
                <a:srgbClr val="000000"/>
              </a:solidFill>
              <a:latin typeface="Arial"/>
              <a:cs typeface="Arial"/>
            </a:endParaRPr>
          </a:p>
          <a:p>
            <a:pPr algn="l"/>
            <a:r>
              <a:rPr lang="en-US" sz="1000" b="1" spc="-10">
                <a:solidFill>
                  <a:srgbClr val="000000"/>
                </a:solidFill>
                <a:latin typeface="Arial"/>
                <a:cs typeface="Arial"/>
              </a:rPr>
              <a:t>Responsibilities may include:</a:t>
            </a:r>
          </a:p>
          <a:p>
            <a:pPr marL="171450" indent="-171450" algn="l">
              <a:buFont typeface="Arial" panose="020B0604020202020204" pitchFamily="34" charset="0"/>
              <a:buChar char="•"/>
            </a:pPr>
            <a:r>
              <a:rPr lang="en-US" sz="1000" spc="-10">
                <a:solidFill>
                  <a:srgbClr val="000000"/>
                </a:solidFill>
                <a:latin typeface="Arial"/>
                <a:cs typeface="Arial"/>
              </a:rPr>
              <a:t>Undertaking and recording clinical observations (e.g., blood pressure, temperature, pulse).</a:t>
            </a:r>
          </a:p>
          <a:p>
            <a:pPr marL="171450" indent="-171450" algn="l">
              <a:buFont typeface="Arial" panose="020B0604020202020204" pitchFamily="34" charset="0"/>
              <a:buChar char="•"/>
            </a:pPr>
            <a:r>
              <a:rPr lang="en-US" sz="1000" spc="-10">
                <a:solidFill>
                  <a:srgbClr val="000000"/>
                </a:solidFill>
                <a:latin typeface="Arial"/>
                <a:cs typeface="Arial"/>
              </a:rPr>
              <a:t>Taking blood samples.</a:t>
            </a:r>
          </a:p>
          <a:p>
            <a:pPr marL="171450" indent="-171450" algn="l">
              <a:buFont typeface="Arial" panose="020B0604020202020204" pitchFamily="34" charset="0"/>
              <a:buChar char="•"/>
            </a:pPr>
            <a:r>
              <a:rPr lang="en-US" sz="1000" spc="-10">
                <a:solidFill>
                  <a:srgbClr val="000000"/>
                </a:solidFill>
                <a:latin typeface="Arial"/>
                <a:cs typeface="Arial"/>
              </a:rPr>
              <a:t>Administering injections and medications.</a:t>
            </a:r>
          </a:p>
          <a:p>
            <a:pPr marL="171450" indent="-171450" algn="l">
              <a:buFont typeface="Arial" panose="020B0604020202020204" pitchFamily="34" charset="0"/>
              <a:buChar char="•"/>
            </a:pPr>
            <a:r>
              <a:rPr lang="en-US" sz="1000" spc="-10">
                <a:solidFill>
                  <a:srgbClr val="000000"/>
                </a:solidFill>
                <a:latin typeface="Arial"/>
                <a:cs typeface="Arial"/>
              </a:rPr>
              <a:t>Supporting patients and families with emotional and practical needs.</a:t>
            </a:r>
          </a:p>
          <a:p>
            <a:pPr marL="171450" indent="-171450" algn="l">
              <a:buFont typeface="Arial" panose="020B0604020202020204" pitchFamily="34" charset="0"/>
              <a:buChar char="•"/>
            </a:pPr>
            <a:r>
              <a:rPr lang="en-US" sz="1000" spc="-10">
                <a:solidFill>
                  <a:srgbClr val="000000"/>
                </a:solidFill>
                <a:latin typeface="Arial"/>
                <a:cs typeface="Arial"/>
              </a:rPr>
              <a:t>Identifying potential safeguarding concerns.</a:t>
            </a:r>
          </a:p>
          <a:p>
            <a:pPr marL="171450" indent="-171450" algn="l">
              <a:buFont typeface="Arial" panose="020B0604020202020204" pitchFamily="34" charset="0"/>
              <a:buChar char="•"/>
            </a:pPr>
            <a:r>
              <a:rPr lang="en-US" sz="1000" spc="-10">
                <a:solidFill>
                  <a:srgbClr val="000000"/>
                </a:solidFill>
                <a:latin typeface="Arial"/>
                <a:cs typeface="Arial"/>
              </a:rPr>
              <a:t>Ensuring privacy, dignity, and safety of patients. </a:t>
            </a:r>
          </a:p>
          <a:p>
            <a:pPr algn="ctr">
              <a:spcBef>
                <a:spcPts val="795"/>
              </a:spcBef>
            </a:pPr>
            <a:endParaRPr lang="en-GB" sz="1000" spc="-10">
              <a:solidFill>
                <a:srgbClr val="FF0000"/>
              </a:solidFill>
              <a:latin typeface="Arial"/>
              <a:cs typeface="Arial"/>
            </a:endParaRPr>
          </a:p>
        </p:txBody>
      </p:sp>
      <p:sp>
        <p:nvSpPr>
          <p:cNvPr id="27" name="object 27"/>
          <p:cNvSpPr txBox="1">
            <a:spLocks noGrp="1"/>
          </p:cNvSpPr>
          <p:nvPr>
            <p:ph type="title"/>
          </p:nvPr>
        </p:nvSpPr>
        <p:spPr>
          <a:xfrm>
            <a:off x="2441575" y="304927"/>
            <a:ext cx="6701398" cy="1133644"/>
          </a:xfrm>
          <a:prstGeom prst="rect">
            <a:avLst/>
          </a:prstGeom>
        </p:spPr>
        <p:txBody>
          <a:bodyPr vert="horz" wrap="square" lIns="0" tIns="12700" rIns="0" bIns="0" rtlCol="0" anchor="t">
            <a:spAutoFit/>
          </a:bodyPr>
          <a:lstStyle/>
          <a:p>
            <a:pPr marL="12700">
              <a:lnSpc>
                <a:spcPct val="100000"/>
              </a:lnSpc>
              <a:spcBef>
                <a:spcPts val="100"/>
              </a:spcBef>
            </a:pPr>
            <a:r>
              <a:rPr lang="en-GB" sz="2400" b="0">
                <a:solidFill>
                  <a:srgbClr val="C01D6C"/>
                </a:solidFill>
                <a:latin typeface="Arial Black"/>
                <a:cs typeface="Arial Black"/>
              </a:rPr>
              <a:t>Nursing</a:t>
            </a:r>
            <a:r>
              <a:rPr sz="2400" b="0" spc="-145">
                <a:solidFill>
                  <a:srgbClr val="C01D6C"/>
                </a:solidFill>
                <a:latin typeface="Arial Black"/>
                <a:cs typeface="Arial Black"/>
              </a:rPr>
              <a:t> </a:t>
            </a:r>
            <a:r>
              <a:rPr lang="en-GB" sz="2400" b="0" spc="-10">
                <a:solidFill>
                  <a:srgbClr val="C01D6C"/>
                </a:solidFill>
                <a:latin typeface="Arial Black"/>
                <a:cs typeface="Arial Black"/>
              </a:rPr>
              <a:t>Associate</a:t>
            </a:r>
            <a:endParaRPr sz="2400">
              <a:latin typeface="Arial Black"/>
              <a:cs typeface="Arial Black"/>
            </a:endParaRPr>
          </a:p>
          <a:p>
            <a:pPr marL="47625">
              <a:spcBef>
                <a:spcPts val="80"/>
              </a:spcBef>
            </a:pPr>
            <a:r>
              <a:rPr sz="2400">
                <a:solidFill>
                  <a:srgbClr val="202C3A"/>
                </a:solidFill>
              </a:rPr>
              <a:t>Find</a:t>
            </a:r>
            <a:r>
              <a:rPr sz="2400" spc="-20">
                <a:solidFill>
                  <a:srgbClr val="202C3A"/>
                </a:solidFill>
              </a:rPr>
              <a:t> </a:t>
            </a:r>
            <a:r>
              <a:rPr sz="2400">
                <a:solidFill>
                  <a:srgbClr val="202C3A"/>
                </a:solidFill>
              </a:rPr>
              <a:t>out</a:t>
            </a:r>
            <a:r>
              <a:rPr sz="2400" spc="-15">
                <a:solidFill>
                  <a:srgbClr val="202C3A"/>
                </a:solidFill>
              </a:rPr>
              <a:t> </a:t>
            </a:r>
            <a:r>
              <a:rPr sz="2400">
                <a:solidFill>
                  <a:srgbClr val="202C3A"/>
                </a:solidFill>
              </a:rPr>
              <a:t>more</a:t>
            </a:r>
            <a:r>
              <a:rPr sz="2400" spc="-25">
                <a:solidFill>
                  <a:srgbClr val="202C3A"/>
                </a:solidFill>
              </a:rPr>
              <a:t> </a:t>
            </a:r>
            <a:r>
              <a:rPr sz="2400">
                <a:solidFill>
                  <a:srgbClr val="202C3A"/>
                </a:solidFill>
              </a:rPr>
              <a:t>about</a:t>
            </a:r>
            <a:r>
              <a:rPr sz="2400" spc="-15">
                <a:solidFill>
                  <a:srgbClr val="202C3A"/>
                </a:solidFill>
              </a:rPr>
              <a:t> </a:t>
            </a:r>
            <a:r>
              <a:rPr sz="2400">
                <a:solidFill>
                  <a:srgbClr val="202C3A"/>
                </a:solidFill>
              </a:rPr>
              <a:t>the</a:t>
            </a:r>
            <a:r>
              <a:rPr lang="en-GB" sz="2400">
                <a:solidFill>
                  <a:srgbClr val="202C3A"/>
                </a:solidFill>
              </a:rPr>
              <a:t> </a:t>
            </a:r>
            <a:r>
              <a:rPr lang="en-GB" sz="2400" u="sng">
                <a:solidFill>
                  <a:srgbClr val="291EFF"/>
                </a:solidFill>
                <a:uFill>
                  <a:solidFill>
                    <a:srgbClr val="1F5AA4"/>
                  </a:solidFill>
                </a:uFill>
                <a:hlinkClick r:id="rId15"/>
              </a:rPr>
              <a:t>Nursing Associate</a:t>
            </a:r>
            <a:br>
              <a:rPr lang="en-US" sz="2400">
                <a:solidFill>
                  <a:srgbClr val="0070C0"/>
                </a:solidFill>
                <a:latin typeface="Arial Black"/>
                <a:cs typeface="Arial Black"/>
              </a:rPr>
            </a:br>
            <a:r>
              <a:rPr sz="2400" spc="-5">
                <a:solidFill>
                  <a:srgbClr val="202C3A"/>
                </a:solidFill>
              </a:rPr>
              <a:t> </a:t>
            </a:r>
            <a:endParaRPr sz="2400">
              <a:hlinkClick r:id="rId16"/>
            </a:endParaRPr>
          </a:p>
        </p:txBody>
      </p:sp>
      <p:sp>
        <p:nvSpPr>
          <p:cNvPr id="47" name="object 47"/>
          <p:cNvSpPr txBox="1">
            <a:spLocks noGrp="1"/>
          </p:cNvSpPr>
          <p:nvPr>
            <p:ph type="ftr" sz="quarter" idx="5"/>
          </p:nvPr>
        </p:nvSpPr>
        <p:spPr>
          <a:xfrm>
            <a:off x="10142146" y="6663407"/>
            <a:ext cx="1891029" cy="139700"/>
          </a:xfrm>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pic>
        <p:nvPicPr>
          <p:cNvPr id="48" name="Picture 47" descr="A logo with colorful people&#10;&#10;Description automatically generated">
            <a:extLst>
              <a:ext uri="{FF2B5EF4-FFF2-40B4-BE49-F238E27FC236}">
                <a16:creationId xmlns:a16="http://schemas.microsoft.com/office/drawing/2014/main" id="{20418907-6D70-8AE6-F6BE-DDDC620A4E52}"/>
              </a:ext>
            </a:extLst>
          </p:cNvPr>
          <p:cNvPicPr>
            <a:picLocks noChangeAspect="1"/>
          </p:cNvPicPr>
          <p:nvPr/>
        </p:nvPicPr>
        <p:blipFill>
          <a:blip r:embed="rId17"/>
          <a:stretch>
            <a:fillRect/>
          </a:stretch>
        </p:blipFill>
        <p:spPr>
          <a:xfrm>
            <a:off x="-1" y="0"/>
            <a:ext cx="2246811" cy="1152249"/>
          </a:xfrm>
          <a:prstGeom prst="rect">
            <a:avLst/>
          </a:prstGeom>
        </p:spPr>
      </p:pic>
      <p:sp>
        <p:nvSpPr>
          <p:cNvPr id="7" name="TextBox 6">
            <a:extLst>
              <a:ext uri="{FF2B5EF4-FFF2-40B4-BE49-F238E27FC236}">
                <a16:creationId xmlns:a16="http://schemas.microsoft.com/office/drawing/2014/main" id="{0F9BF414-0AFE-E144-71BA-9D38A5CE4D6A}"/>
              </a:ext>
            </a:extLst>
          </p:cNvPr>
          <p:cNvSpPr txBox="1"/>
          <p:nvPr/>
        </p:nvSpPr>
        <p:spPr>
          <a:xfrm>
            <a:off x="5168487" y="2539391"/>
            <a:ext cx="221180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latin typeface="Arial"/>
                <a:ea typeface="Calibri"/>
                <a:cs typeface="Calibri"/>
              </a:rPr>
              <a:t>NAs may wish to progress to registered nurse via the registered nurse degree apprenticeship </a:t>
            </a:r>
            <a:r>
              <a:rPr lang="en-US" sz="1000">
                <a:hlinkClick r:id="rId18"/>
              </a:rPr>
              <a:t>RDNA</a:t>
            </a:r>
            <a:r>
              <a:rPr lang="en-US" sz="1000">
                <a:latin typeface="Arial"/>
                <a:ea typeface="Calibri"/>
                <a:cs typeface="Calibri"/>
              </a:rPr>
              <a:t> pathway.  </a:t>
            </a:r>
            <a:endParaRPr lang="en-US" sz="1000">
              <a:solidFill>
                <a:srgbClr val="000000"/>
              </a:solidFill>
              <a:latin typeface="Arial"/>
              <a:cs typeface="Arial"/>
            </a:endParaRPr>
          </a:p>
        </p:txBody>
      </p:sp>
      <p:sp>
        <p:nvSpPr>
          <p:cNvPr id="43" name="TextBox 42">
            <a:extLst>
              <a:ext uri="{FF2B5EF4-FFF2-40B4-BE49-F238E27FC236}">
                <a16:creationId xmlns:a16="http://schemas.microsoft.com/office/drawing/2014/main" id="{76B966AB-787B-ED20-2EE3-17B96A40144E}"/>
              </a:ext>
            </a:extLst>
          </p:cNvPr>
          <p:cNvSpPr txBox="1"/>
          <p:nvPr/>
        </p:nvSpPr>
        <p:spPr>
          <a:xfrm>
            <a:off x="5168487" y="3823016"/>
            <a:ext cx="2111543" cy="5693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1000">
              <a:latin typeface="Arial"/>
              <a:cs typeface="Arial"/>
            </a:endParaRPr>
          </a:p>
          <a:p>
            <a:pPr algn="l"/>
            <a:r>
              <a:rPr lang="en-GB" sz="1000">
                <a:latin typeface="Arial"/>
                <a:cs typeface="Arial"/>
                <a:hlinkClick r:id="rId19"/>
              </a:rPr>
              <a:t>Surrey Training Hub Courses</a:t>
            </a:r>
            <a:endParaRPr lang="en-US" sz="1000">
              <a:latin typeface="Arial"/>
              <a:cs typeface="Arial"/>
            </a:endParaRPr>
          </a:p>
          <a:p>
            <a:pPr algn="ctr"/>
            <a:endParaRPr lang="en-US" sz="1100">
              <a:latin typeface="Arial"/>
              <a:cs typeface="Arial"/>
            </a:endParaRPr>
          </a:p>
        </p:txBody>
      </p:sp>
      <p:sp>
        <p:nvSpPr>
          <p:cNvPr id="44" name="TextBox 43">
            <a:extLst>
              <a:ext uri="{FF2B5EF4-FFF2-40B4-BE49-F238E27FC236}">
                <a16:creationId xmlns:a16="http://schemas.microsoft.com/office/drawing/2014/main" id="{45DC2A5C-B07D-E38E-8054-A530156C3E71}"/>
              </a:ext>
            </a:extLst>
          </p:cNvPr>
          <p:cNvSpPr txBox="1"/>
          <p:nvPr/>
        </p:nvSpPr>
        <p:spPr>
          <a:xfrm>
            <a:off x="5192483" y="3579957"/>
            <a:ext cx="221180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dirty="0">
                <a:solidFill>
                  <a:srgbClr val="337AB7"/>
                </a:solidFill>
                <a:highlight>
                  <a:srgbClr val="FFFFFF"/>
                </a:highlight>
                <a:latin typeface="Arial"/>
                <a:cs typeface="Arial"/>
                <a:hlinkClick r:id="rId20"/>
              </a:rPr>
              <a:t>standards for pre-registration nursing associate </a:t>
            </a:r>
            <a:r>
              <a:rPr lang="en-US" sz="1000" dirty="0" err="1">
                <a:solidFill>
                  <a:srgbClr val="337AB7"/>
                </a:solidFill>
                <a:highlight>
                  <a:srgbClr val="FFFFFF"/>
                </a:highlight>
                <a:latin typeface="Arial"/>
                <a:cs typeface="Arial"/>
                <a:hlinkClick r:id="rId20"/>
              </a:rPr>
              <a:t>programmes</a:t>
            </a:r>
            <a:r>
              <a:rPr lang="en-US" sz="1000" dirty="0">
                <a:solidFill>
                  <a:srgbClr val="337AB7"/>
                </a:solidFill>
                <a:highlight>
                  <a:srgbClr val="FFFFFF"/>
                </a:highlight>
                <a:latin typeface="Arial"/>
                <a:cs typeface="Arial"/>
                <a:hlinkClick r:id="rId20"/>
              </a:rPr>
              <a:t>.</a:t>
            </a:r>
            <a:endParaRPr lang="en-US" sz="1000" dirty="0">
              <a:latin typeface="Arial"/>
              <a:cs typeface="Arial"/>
            </a:endParaRPr>
          </a:p>
        </p:txBody>
      </p:sp>
      <p:sp>
        <p:nvSpPr>
          <p:cNvPr id="49" name="TextBox 48">
            <a:extLst>
              <a:ext uri="{FF2B5EF4-FFF2-40B4-BE49-F238E27FC236}">
                <a16:creationId xmlns:a16="http://schemas.microsoft.com/office/drawing/2014/main" id="{BA19D922-F5FA-B0FC-8E8C-E06B994D4B28}"/>
              </a:ext>
            </a:extLst>
          </p:cNvPr>
          <p:cNvSpPr txBox="1"/>
          <p:nvPr/>
        </p:nvSpPr>
        <p:spPr>
          <a:xfrm>
            <a:off x="5190856" y="4248184"/>
            <a:ext cx="2323192" cy="1871987"/>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l" rtl="0">
              <a:lnSpc>
                <a:spcPts val="1418"/>
              </a:lnSpc>
            </a:pPr>
            <a:r>
              <a:rPr lang="en-US" sz="1000" dirty="0">
                <a:solidFill>
                  <a:schemeClr val="tx1"/>
                </a:solidFill>
                <a:latin typeface="Arial"/>
                <a:cs typeface="Segoe UI"/>
              </a:rPr>
              <a:t>For apprenticeship opportunities contact Apprenticeship lead via </a:t>
            </a:r>
            <a:r>
              <a:rPr lang="en-US" sz="1000" u="sng" dirty="0">
                <a:solidFill>
                  <a:srgbClr val="0000FF"/>
                </a:solidFill>
                <a:latin typeface="Arial"/>
                <a:cs typeface="Segoe UI"/>
                <a:hlinkClick r:id="rId11">
                  <a:extLst>
                    <a:ext uri="{A12FA001-AC4F-418D-AE19-62706E023703}">
                      <ahyp:hlinkClr xmlns:ahyp="http://schemas.microsoft.com/office/drawing/2018/hyperlinkcolor" val="tx"/>
                    </a:ext>
                  </a:extLst>
                </a:hlinkClick>
              </a:rPr>
              <a:t>Apprenticeships</a:t>
            </a:r>
            <a:r>
              <a:rPr lang="en-US" sz="1000" dirty="0">
                <a:solidFill>
                  <a:srgbClr val="0000FF"/>
                </a:solidFill>
                <a:latin typeface="Arial"/>
                <a:cs typeface="Segoe UI"/>
              </a:rPr>
              <a:t> </a:t>
            </a:r>
            <a:r>
              <a:rPr lang="en-US" sz="1000" dirty="0">
                <a:latin typeface="Arial"/>
                <a:cs typeface="Segoe UI"/>
              </a:rPr>
              <a:t>​​</a:t>
            </a:r>
            <a:endParaRPr lang="en-US" sz="1000" dirty="0">
              <a:solidFill>
                <a:srgbClr val="000000"/>
              </a:solidFill>
              <a:latin typeface="Arial"/>
              <a:cs typeface="Segoe UI"/>
            </a:endParaRPr>
          </a:p>
          <a:p>
            <a:pPr algn="l" rtl="0">
              <a:lnSpc>
                <a:spcPts val="1418"/>
              </a:lnSpc>
            </a:pPr>
            <a:r>
              <a:rPr lang="en-US" sz="1000" dirty="0">
                <a:solidFill>
                  <a:schemeClr val="tx1"/>
                </a:solidFill>
                <a:latin typeface="Arial"/>
                <a:cs typeface="Segoe UI"/>
              </a:rPr>
              <a:t>Find providers who offer this training: </a:t>
            </a:r>
            <a:r>
              <a:rPr lang="en-US" sz="1000" u="sng" dirty="0">
                <a:solidFill>
                  <a:srgbClr val="0000FF"/>
                </a:solidFill>
                <a:latin typeface="Arial"/>
                <a:cs typeface="Segoe UI"/>
                <a:hlinkClick r:id="rId21">
                  <a:extLst>
                    <a:ext uri="{A12FA001-AC4F-418D-AE19-62706E023703}">
                      <ahyp:hlinkClr xmlns:ahyp="http://schemas.microsoft.com/office/drawing/2018/hyperlinkcolor" val="tx"/>
                    </a:ext>
                  </a:extLst>
                </a:hlinkClick>
              </a:rPr>
              <a:t>HERE</a:t>
            </a:r>
            <a:r>
              <a:rPr lang="en-US" sz="1000" dirty="0">
                <a:solidFill>
                  <a:srgbClr val="0000FF"/>
                </a:solidFill>
                <a:latin typeface="Arial"/>
                <a:cs typeface="Segoe UI"/>
              </a:rPr>
              <a:t> </a:t>
            </a:r>
          </a:p>
          <a:p>
            <a:pPr algn="l" rtl="0">
              <a:lnSpc>
                <a:spcPts val="1418"/>
              </a:lnSpc>
            </a:pPr>
            <a:endParaRPr lang="en-US" sz="1000" dirty="0">
              <a:solidFill>
                <a:srgbClr val="0000FF"/>
              </a:solidFill>
              <a:latin typeface="Arial"/>
              <a:cs typeface="Segoe UI"/>
            </a:endParaRPr>
          </a:p>
          <a:p>
            <a:pPr algn="l" rtl="0">
              <a:lnSpc>
                <a:spcPts val="1418"/>
              </a:lnSpc>
            </a:pPr>
            <a:r>
              <a:rPr lang="en-GB" sz="1000" dirty="0">
                <a:hlinkClick r:id="rId22"/>
              </a:rPr>
              <a:t>Registered Nurse Degree Apprenticeship </a:t>
            </a:r>
            <a:r>
              <a:rPr lang="en-GB" sz="1000" dirty="0"/>
              <a:t>(RNDA) - guidance post NA qualification</a:t>
            </a:r>
          </a:p>
          <a:p>
            <a:pPr algn="l" rtl="0">
              <a:lnSpc>
                <a:spcPts val="1418"/>
              </a:lnSpc>
            </a:pPr>
            <a:endParaRPr lang="en-GB" sz="1000" dirty="0">
              <a:hlinkClick r:id="rId14"/>
            </a:endParaRPr>
          </a:p>
        </p:txBody>
      </p:sp>
      <p:sp>
        <p:nvSpPr>
          <p:cNvPr id="51" name="TextBox 50">
            <a:extLst>
              <a:ext uri="{FF2B5EF4-FFF2-40B4-BE49-F238E27FC236}">
                <a16:creationId xmlns:a16="http://schemas.microsoft.com/office/drawing/2014/main" id="{1613C55A-A09E-26CE-812E-4D8BF516C65D}"/>
              </a:ext>
            </a:extLst>
          </p:cNvPr>
          <p:cNvSpPr txBox="1"/>
          <p:nvPr/>
        </p:nvSpPr>
        <p:spPr>
          <a:xfrm>
            <a:off x="2330171" y="2536949"/>
            <a:ext cx="2907503" cy="4632037"/>
          </a:xfrm>
          <a:prstGeom prst="rect">
            <a:avLst/>
          </a:prstGeom>
          <a:noFill/>
        </p:spPr>
        <p:txBody>
          <a:bodyPr wrap="square">
            <a:spAutoFit/>
          </a:bodyPr>
          <a:lstStyle/>
          <a:p>
            <a:pPr marR="53975" indent="-635" algn="l">
              <a:defRPr/>
            </a:pPr>
            <a:r>
              <a:rPr kumimoji="0" lang="en-GB" sz="1000" b="0" i="0" u="none" strike="noStrike" kern="0" cap="none" spc="0" normalizeH="0" baseline="0" noProof="0" dirty="0">
                <a:ln>
                  <a:noFill/>
                </a:ln>
                <a:solidFill>
                  <a:srgbClr val="202C3A"/>
                </a:solidFill>
                <a:effectLst/>
                <a:uLnTx/>
                <a:uFillTx/>
                <a:latin typeface="Arial"/>
                <a:cs typeface="Arial"/>
              </a:rPr>
              <a:t>GCSE</a:t>
            </a:r>
            <a:r>
              <a:rPr kumimoji="0" lang="en-GB" sz="1000" b="0" i="0" u="none" strike="noStrike" kern="0" cap="none" spc="-20" normalizeH="0" baseline="0" noProof="0" dirty="0">
                <a:ln>
                  <a:noFill/>
                </a:ln>
                <a:solidFill>
                  <a:srgbClr val="202C3A"/>
                </a:solidFill>
                <a:effectLst/>
                <a:uLnTx/>
                <a:uFillTx/>
                <a:latin typeface="Arial"/>
                <a:cs typeface="Arial"/>
              </a:rPr>
              <a:t> </a:t>
            </a:r>
            <a:r>
              <a:rPr kumimoji="0" lang="en-GB" sz="1000" b="0" i="0" u="none" strike="noStrike" kern="0" cap="none" spc="0" normalizeH="0" baseline="0" noProof="0" dirty="0">
                <a:ln>
                  <a:noFill/>
                </a:ln>
                <a:solidFill>
                  <a:srgbClr val="202C3A"/>
                </a:solidFill>
                <a:effectLst/>
                <a:uLnTx/>
                <a:uFillTx/>
                <a:latin typeface="Arial"/>
                <a:cs typeface="Arial"/>
              </a:rPr>
              <a:t>English</a:t>
            </a:r>
            <a:r>
              <a:rPr kumimoji="0" lang="en-GB" sz="1000" b="0" i="0" u="none" strike="noStrike" kern="0" cap="none" spc="-20" normalizeH="0" baseline="0" noProof="0" dirty="0">
                <a:ln>
                  <a:noFill/>
                </a:ln>
                <a:solidFill>
                  <a:srgbClr val="202C3A"/>
                </a:solidFill>
                <a:effectLst/>
                <a:uLnTx/>
                <a:uFillTx/>
                <a:latin typeface="Arial"/>
                <a:cs typeface="Arial"/>
              </a:rPr>
              <a:t> </a:t>
            </a:r>
            <a:r>
              <a:rPr kumimoji="0" lang="en-GB" sz="1000" b="0" i="0" u="none" strike="noStrike" kern="0" cap="none" spc="-25" normalizeH="0" baseline="0" noProof="0" dirty="0">
                <a:ln>
                  <a:noFill/>
                </a:ln>
                <a:solidFill>
                  <a:srgbClr val="202C3A"/>
                </a:solidFill>
                <a:effectLst/>
                <a:uLnTx/>
                <a:uFillTx/>
                <a:latin typeface="Arial"/>
                <a:cs typeface="Arial"/>
              </a:rPr>
              <a:t>and </a:t>
            </a:r>
            <a:r>
              <a:rPr kumimoji="0" lang="en-GB" sz="1000" b="0" i="0" u="none" strike="noStrike" kern="0" cap="none" spc="-10" normalizeH="0" baseline="0" noProof="0" dirty="0">
                <a:ln>
                  <a:noFill/>
                </a:ln>
                <a:solidFill>
                  <a:srgbClr val="202C3A"/>
                </a:solidFill>
                <a:effectLst/>
                <a:uLnTx/>
                <a:uFillTx/>
                <a:latin typeface="Arial"/>
                <a:cs typeface="Arial"/>
              </a:rPr>
              <a:t>Maths</a:t>
            </a:r>
            <a:r>
              <a:rPr kumimoji="0" lang="en-GB" sz="1000" b="0" i="0" u="none" strike="noStrike" kern="0" cap="none" spc="-85" normalizeH="0" baseline="0" noProof="0" dirty="0">
                <a:ln>
                  <a:noFill/>
                </a:ln>
                <a:solidFill>
                  <a:srgbClr val="202C3A"/>
                </a:solidFill>
                <a:effectLst/>
                <a:uLnTx/>
                <a:uFillTx/>
                <a:latin typeface="Arial"/>
                <a:cs typeface="Arial"/>
              </a:rPr>
              <a:t> </a:t>
            </a:r>
            <a:r>
              <a:rPr kumimoji="0" lang="en-GB" sz="1000" b="0" i="0" u="none" strike="noStrike" kern="0" cap="none" spc="-10" normalizeH="0" baseline="0" noProof="0" dirty="0">
                <a:ln>
                  <a:noFill/>
                </a:ln>
                <a:solidFill>
                  <a:srgbClr val="202C3A"/>
                </a:solidFill>
                <a:effectLst/>
                <a:uLnTx/>
                <a:uFillTx/>
                <a:latin typeface="Arial"/>
                <a:cs typeface="Arial"/>
              </a:rPr>
              <a:t>A-</a:t>
            </a:r>
            <a:r>
              <a:rPr kumimoji="0" lang="en-GB" sz="1000" b="0" i="0" u="none" strike="noStrike" kern="0" cap="none" spc="0" normalizeH="0" baseline="0" noProof="0" dirty="0">
                <a:ln>
                  <a:noFill/>
                </a:ln>
                <a:solidFill>
                  <a:srgbClr val="202C3A"/>
                </a:solidFill>
                <a:effectLst/>
                <a:uLnTx/>
                <a:uFillTx/>
                <a:latin typeface="Arial"/>
                <a:cs typeface="Arial"/>
              </a:rPr>
              <a:t>C or</a:t>
            </a:r>
            <a:r>
              <a:rPr kumimoji="0" lang="en-GB" sz="1000" b="0" i="0" u="none" strike="noStrike" kern="0" cap="none" spc="5" normalizeH="0" baseline="0" noProof="0" dirty="0">
                <a:ln>
                  <a:noFill/>
                </a:ln>
                <a:solidFill>
                  <a:srgbClr val="202C3A"/>
                </a:solidFill>
                <a:effectLst/>
                <a:uLnTx/>
                <a:uFillTx/>
                <a:latin typeface="Arial"/>
                <a:cs typeface="Arial"/>
              </a:rPr>
              <a:t> </a:t>
            </a:r>
            <a:r>
              <a:rPr kumimoji="0" lang="en-GB" sz="1000" b="0" i="0" u="none" strike="noStrike" kern="0" cap="none" spc="0" normalizeH="0" baseline="0" noProof="0" dirty="0">
                <a:ln>
                  <a:noFill/>
                </a:ln>
                <a:solidFill>
                  <a:srgbClr val="202C3A"/>
                </a:solidFill>
                <a:effectLst/>
                <a:uLnTx/>
                <a:uFillTx/>
                <a:latin typeface="Arial"/>
                <a:cs typeface="Arial"/>
              </a:rPr>
              <a:t>equivalent</a:t>
            </a:r>
            <a:r>
              <a:rPr kumimoji="0" lang="en-GB" sz="1000" b="0" i="0" u="none" strike="noStrike" kern="0" cap="none" spc="-30" normalizeH="0" baseline="0" noProof="0" dirty="0">
                <a:ln>
                  <a:noFill/>
                </a:ln>
                <a:solidFill>
                  <a:srgbClr val="202C3A"/>
                </a:solidFill>
                <a:effectLst/>
                <a:uLnTx/>
                <a:uFillTx/>
                <a:latin typeface="Arial"/>
                <a:cs typeface="Arial"/>
              </a:rPr>
              <a:t> </a:t>
            </a:r>
            <a:r>
              <a:rPr kumimoji="0" lang="en-GB" sz="1000" b="0" i="0" u="none" strike="noStrike" kern="0" cap="none" spc="-50" normalizeH="0" baseline="0" noProof="0" dirty="0">
                <a:ln>
                  <a:noFill/>
                </a:ln>
                <a:solidFill>
                  <a:srgbClr val="202C3A"/>
                </a:solidFill>
                <a:effectLst/>
                <a:uLnTx/>
                <a:uFillTx/>
                <a:latin typeface="Arial"/>
                <a:cs typeface="Arial"/>
              </a:rPr>
              <a:t>/ </a:t>
            </a:r>
            <a:r>
              <a:rPr kumimoji="0" lang="en-GB" sz="1000" b="0" i="0" u="none" strike="noStrike" kern="0" cap="none" spc="0" normalizeH="0" baseline="0" noProof="0" dirty="0">
                <a:ln>
                  <a:noFill/>
                </a:ln>
                <a:solidFill>
                  <a:srgbClr val="202C3A"/>
                </a:solidFill>
                <a:effectLst/>
                <a:uLnTx/>
                <a:uFillTx/>
                <a:latin typeface="Arial"/>
                <a:cs typeface="Arial"/>
              </a:rPr>
              <a:t>Functional</a:t>
            </a:r>
            <a:r>
              <a:rPr kumimoji="0" lang="en-GB" sz="1000" b="0" i="0" u="none" strike="noStrike" kern="0" cap="none" spc="-60" normalizeH="0" baseline="0" noProof="0" dirty="0">
                <a:ln>
                  <a:noFill/>
                </a:ln>
                <a:solidFill>
                  <a:srgbClr val="202C3A"/>
                </a:solidFill>
                <a:effectLst/>
                <a:uLnTx/>
                <a:uFillTx/>
                <a:latin typeface="Arial"/>
                <a:cs typeface="Arial"/>
              </a:rPr>
              <a:t> </a:t>
            </a:r>
            <a:r>
              <a:rPr kumimoji="0" lang="en-GB" sz="1000" b="0" i="0" u="none" strike="noStrike" kern="0" cap="none" spc="0" normalizeH="0" baseline="0" noProof="0" dirty="0">
                <a:ln>
                  <a:noFill/>
                </a:ln>
                <a:solidFill>
                  <a:srgbClr val="202C3A"/>
                </a:solidFill>
                <a:effectLst/>
                <a:uLnTx/>
                <a:uFillTx/>
                <a:latin typeface="Arial"/>
                <a:cs typeface="Arial"/>
              </a:rPr>
              <a:t>Skills</a:t>
            </a:r>
            <a:r>
              <a:rPr kumimoji="0" lang="en-GB" sz="1000" b="0" i="0" u="none" strike="noStrike" kern="0" cap="none" spc="-20" normalizeH="0" baseline="0" noProof="0" dirty="0">
                <a:ln>
                  <a:noFill/>
                </a:ln>
                <a:solidFill>
                  <a:srgbClr val="202C3A"/>
                </a:solidFill>
                <a:effectLst/>
                <a:uLnTx/>
                <a:uFillTx/>
                <a:latin typeface="Arial"/>
                <a:cs typeface="Arial"/>
              </a:rPr>
              <a:t> </a:t>
            </a:r>
            <a:r>
              <a:rPr kumimoji="0" lang="en-GB" sz="1000" b="0" i="0" u="none" strike="noStrike" kern="0" cap="none" spc="0" normalizeH="0" baseline="0" noProof="0" dirty="0">
                <a:ln>
                  <a:noFill/>
                </a:ln>
                <a:solidFill>
                  <a:srgbClr val="202C3A"/>
                </a:solidFill>
                <a:effectLst/>
                <a:uLnTx/>
                <a:uFillTx/>
                <a:latin typeface="Arial"/>
                <a:cs typeface="Arial"/>
              </a:rPr>
              <a:t>Level</a:t>
            </a:r>
            <a:r>
              <a:rPr kumimoji="0" lang="en-GB" sz="1000" b="0" i="0" u="none" strike="noStrike" kern="0" cap="none" spc="-30" normalizeH="0" baseline="0" noProof="0" dirty="0">
                <a:ln>
                  <a:noFill/>
                </a:ln>
                <a:solidFill>
                  <a:srgbClr val="202C3A"/>
                </a:solidFill>
                <a:effectLst/>
                <a:uLnTx/>
                <a:uFillTx/>
                <a:latin typeface="Arial"/>
                <a:cs typeface="Arial"/>
              </a:rPr>
              <a:t> </a:t>
            </a:r>
            <a:r>
              <a:rPr kumimoji="0" lang="en-GB" sz="1000" b="0" i="0" u="none" strike="noStrike" kern="0" cap="none" spc="-60" normalizeH="0" baseline="0" noProof="0" dirty="0">
                <a:ln>
                  <a:noFill/>
                </a:ln>
                <a:solidFill>
                  <a:srgbClr val="202C3A"/>
                </a:solidFill>
                <a:effectLst/>
                <a:uLnTx/>
                <a:uFillTx/>
                <a:latin typeface="Arial"/>
                <a:cs typeface="Arial"/>
              </a:rPr>
              <a:t>2</a:t>
            </a:r>
          </a:p>
          <a:p>
            <a:pPr marR="53975" indent="-635" algn="l">
              <a:defRPr/>
            </a:pPr>
            <a:endParaRPr lang="en-GB" sz="1000" spc="-60" dirty="0">
              <a:solidFill>
                <a:srgbClr val="202C3A"/>
              </a:solidFill>
              <a:latin typeface="Arial"/>
              <a:cs typeface="Arial"/>
            </a:endParaRPr>
          </a:p>
          <a:p>
            <a:pPr marR="53975" indent="-635" algn="l">
              <a:defRPr/>
            </a:pPr>
            <a:r>
              <a:rPr kumimoji="0" lang="en-GB" sz="1000" b="0" i="0" u="none" strike="noStrike" kern="0" cap="none" spc="-10" normalizeH="0" baseline="0" noProof="0" dirty="0">
                <a:ln>
                  <a:noFill/>
                </a:ln>
                <a:solidFill>
                  <a:prstClr val="black"/>
                </a:solidFill>
                <a:effectLst/>
                <a:uLnTx/>
                <a:uFillTx/>
                <a:latin typeface="Arial"/>
                <a:cs typeface="Poppins"/>
              </a:rPr>
              <a:t>During training, those wishing to become nursing associates will develop the skills and knowledge, over the course of a two-year programme (such as an apprenticeship) to deliver care in a primary care setting. They deliver specific clinical tasks and direct care under the direction of a registered nursing associate (or other registered care professional). </a:t>
            </a:r>
          </a:p>
          <a:p>
            <a:pPr marL="12700" marR="5080" lvl="0" indent="0" algn="l" defTabSz="914400" eaLnBrk="1" fontAlgn="auto" latinLnBrk="0" hangingPunct="1">
              <a:lnSpc>
                <a:spcPct val="100000"/>
              </a:lnSpc>
              <a:spcBef>
                <a:spcPts val="805"/>
              </a:spcBef>
              <a:spcAft>
                <a:spcPts val="0"/>
              </a:spcAft>
              <a:buClrTx/>
              <a:buSzTx/>
              <a:buFontTx/>
              <a:buNone/>
              <a:tabLst/>
              <a:defRPr/>
            </a:pPr>
            <a:r>
              <a:rPr kumimoji="0" lang="en-GB" sz="1000" b="0" i="0" u="none" strike="noStrike" kern="0" cap="none" spc="-10" normalizeH="0" baseline="0" noProof="0" dirty="0">
                <a:ln>
                  <a:noFill/>
                </a:ln>
                <a:solidFill>
                  <a:srgbClr val="0000FF"/>
                </a:solidFill>
                <a:effectLst/>
                <a:uLnTx/>
                <a:uFillTx/>
                <a:latin typeface="Arial"/>
                <a:cs typeface="Arial"/>
                <a:hlinkClick r:id="rId23">
                  <a:extLst>
                    <a:ext uri="{A12FA001-AC4F-418D-AE19-62706E023703}">
                      <ahyp:hlinkClr xmlns:ahyp="http://schemas.microsoft.com/office/drawing/2018/hyperlinkcolor" val="tx"/>
                    </a:ext>
                  </a:extLst>
                </a:hlinkClick>
              </a:rPr>
              <a:t>Standards for pre-registration nursing associate programmes - The Nursing and Midwifery Council</a:t>
            </a:r>
            <a:endParaRPr kumimoji="0" lang="en-GB" sz="1000" b="0" i="0" u="none" strike="noStrike" kern="0" cap="none" spc="0" normalizeH="0" baseline="0" noProof="0" dirty="0">
              <a:ln>
                <a:noFill/>
              </a:ln>
              <a:solidFill>
                <a:srgbClr val="0000FF"/>
              </a:solidFill>
              <a:effectLst/>
              <a:uLnTx/>
              <a:uFillTx/>
              <a:latin typeface="Arial"/>
              <a:cs typeface="Arial"/>
            </a:endParaRPr>
          </a:p>
          <a:p>
            <a:pPr marL="12700" marR="5080" lvl="0" indent="0" algn="l" defTabSz="914400" eaLnBrk="1" fontAlgn="auto" latinLnBrk="0" hangingPunct="1">
              <a:lnSpc>
                <a:spcPct val="100000"/>
              </a:lnSpc>
              <a:spcBef>
                <a:spcPts val="805"/>
              </a:spcBef>
              <a:spcAft>
                <a:spcPts val="0"/>
              </a:spcAft>
              <a:buClrTx/>
              <a:buSzTx/>
              <a:buFontTx/>
              <a:buNone/>
              <a:tabLst/>
              <a:defRPr/>
            </a:pPr>
            <a:r>
              <a:rPr kumimoji="0" lang="en-GB" sz="1000" b="0" i="0" u="none" strike="noStrike" kern="0" cap="none" spc="-10" normalizeH="0" baseline="0" noProof="0" dirty="0">
                <a:ln>
                  <a:noFill/>
                </a:ln>
                <a:solidFill>
                  <a:prstClr val="black"/>
                </a:solidFill>
                <a:effectLst/>
                <a:uLnTx/>
                <a:uFillTx/>
                <a:latin typeface="Arial"/>
                <a:cs typeface="Arial"/>
              </a:rPr>
              <a:t>2-</a:t>
            </a:r>
            <a:r>
              <a:rPr kumimoji="0" lang="en-GB" sz="1000" b="0" i="0" u="none" strike="noStrike" kern="0" cap="none" spc="0" normalizeH="0" baseline="0" noProof="0" dirty="0">
                <a:ln>
                  <a:noFill/>
                </a:ln>
                <a:solidFill>
                  <a:prstClr val="black"/>
                </a:solidFill>
                <a:effectLst/>
                <a:uLnTx/>
                <a:uFillTx/>
                <a:latin typeface="Arial"/>
                <a:cs typeface="Arial"/>
              </a:rPr>
              <a:t>year</a:t>
            </a:r>
            <a:r>
              <a:rPr kumimoji="0" lang="en-GB" sz="1000" b="0" i="0" u="none" strike="noStrike" kern="0" cap="none" spc="-35" normalizeH="0" baseline="0" noProof="0" dirty="0">
                <a:ln>
                  <a:noFill/>
                </a:ln>
                <a:solidFill>
                  <a:prstClr val="black"/>
                </a:solidFill>
                <a:effectLst/>
                <a:uLnTx/>
                <a:uFillTx/>
                <a:latin typeface="Arial"/>
                <a:cs typeface="Arial"/>
              </a:rPr>
              <a:t> </a:t>
            </a:r>
            <a:r>
              <a:rPr kumimoji="0" lang="en-GB" sz="1000" b="0" i="0" u="none" strike="noStrike" kern="0" cap="none" spc="0" normalizeH="0" baseline="0" noProof="0" dirty="0">
                <a:ln>
                  <a:noFill/>
                </a:ln>
                <a:solidFill>
                  <a:prstClr val="black"/>
                </a:solidFill>
                <a:effectLst/>
                <a:uLnTx/>
                <a:uFillTx/>
                <a:latin typeface="Arial"/>
                <a:cs typeface="Arial"/>
              </a:rPr>
              <a:t>foundation</a:t>
            </a:r>
            <a:r>
              <a:rPr kumimoji="0" lang="en-GB" sz="1000" b="0" i="0" u="none" strike="noStrike" kern="0" cap="none" spc="-60" normalizeH="0" baseline="0" noProof="0" dirty="0">
                <a:ln>
                  <a:noFill/>
                </a:ln>
                <a:solidFill>
                  <a:srgbClr val="1F2A2F"/>
                </a:solidFill>
                <a:effectLst/>
                <a:uLnTx/>
                <a:uFillTx/>
                <a:latin typeface="Arial"/>
                <a:cs typeface="Arial"/>
              </a:rPr>
              <a:t> </a:t>
            </a:r>
            <a:r>
              <a:rPr kumimoji="0" lang="en-GB" sz="1000" b="0" i="0" u="none" strike="noStrike" kern="0" cap="none" spc="-10" normalizeH="0" baseline="0" noProof="0" dirty="0">
                <a:ln>
                  <a:noFill/>
                </a:ln>
                <a:solidFill>
                  <a:srgbClr val="1F2A2F"/>
                </a:solidFill>
                <a:effectLst/>
                <a:uLnTx/>
                <a:uFillTx/>
                <a:latin typeface="Arial"/>
                <a:cs typeface="Arial"/>
              </a:rPr>
              <a:t>degree </a:t>
            </a:r>
            <a:r>
              <a:rPr kumimoji="0" lang="en-GB" sz="1000" b="0" i="0" u="none" strike="noStrike" kern="0" cap="none" spc="0" normalizeH="0" baseline="0" noProof="0" dirty="0">
                <a:ln>
                  <a:noFill/>
                </a:ln>
                <a:solidFill>
                  <a:srgbClr val="1F2A2F"/>
                </a:solidFill>
                <a:effectLst/>
                <a:uLnTx/>
                <a:uFillTx/>
                <a:latin typeface="Arial"/>
                <a:cs typeface="Arial"/>
              </a:rPr>
              <a:t>delivered</a:t>
            </a:r>
            <a:r>
              <a:rPr kumimoji="0" lang="en-GB" sz="1000" b="0" i="0" u="none" strike="noStrike" kern="0" cap="none" spc="-45" normalizeH="0" baseline="0" noProof="0" dirty="0">
                <a:ln>
                  <a:noFill/>
                </a:ln>
                <a:solidFill>
                  <a:srgbClr val="1F2A2F"/>
                </a:solidFill>
                <a:effectLst/>
                <a:uLnTx/>
                <a:uFillTx/>
                <a:latin typeface="Arial"/>
                <a:cs typeface="Arial"/>
              </a:rPr>
              <a:t> </a:t>
            </a:r>
            <a:r>
              <a:rPr kumimoji="0" lang="en-GB" sz="1000" b="0" i="0" u="none" strike="noStrike" kern="0" cap="none" spc="0" normalizeH="0" baseline="0" noProof="0" dirty="0">
                <a:ln>
                  <a:noFill/>
                </a:ln>
                <a:solidFill>
                  <a:srgbClr val="1F2A2F"/>
                </a:solidFill>
                <a:effectLst/>
                <a:uLnTx/>
                <a:uFillTx/>
                <a:latin typeface="Arial"/>
                <a:cs typeface="Arial"/>
              </a:rPr>
              <a:t>by</a:t>
            </a:r>
            <a:r>
              <a:rPr kumimoji="0" lang="en-GB" sz="1000" b="0" i="0" u="none" strike="noStrike" kern="0" cap="none" spc="-15" normalizeH="0" baseline="0" noProof="0" dirty="0">
                <a:ln>
                  <a:noFill/>
                </a:ln>
                <a:solidFill>
                  <a:srgbClr val="1F2A2F"/>
                </a:solidFill>
                <a:effectLst/>
                <a:uLnTx/>
                <a:uFillTx/>
                <a:latin typeface="Arial"/>
                <a:cs typeface="Arial"/>
              </a:rPr>
              <a:t> </a:t>
            </a:r>
            <a:r>
              <a:rPr kumimoji="0" lang="en-GB" sz="1000" b="0" i="0" u="none" strike="noStrike" kern="0" cap="none" spc="0" normalizeH="0" baseline="0" noProof="0" dirty="0">
                <a:ln>
                  <a:noFill/>
                </a:ln>
                <a:solidFill>
                  <a:srgbClr val="1F2A2F"/>
                </a:solidFill>
                <a:effectLst/>
                <a:uLnTx/>
                <a:uFillTx/>
                <a:latin typeface="Arial"/>
                <a:cs typeface="Arial"/>
              </a:rPr>
              <a:t>a</a:t>
            </a:r>
            <a:r>
              <a:rPr kumimoji="0" lang="en-GB" sz="1000" b="0" i="0" u="none" strike="noStrike" kern="0" cap="none" spc="-25" normalizeH="0" baseline="0" noProof="0" dirty="0">
                <a:ln>
                  <a:noFill/>
                </a:ln>
                <a:solidFill>
                  <a:srgbClr val="1F2A2F"/>
                </a:solidFill>
                <a:effectLst/>
                <a:uLnTx/>
                <a:uFillTx/>
                <a:latin typeface="Arial"/>
                <a:cs typeface="Arial"/>
              </a:rPr>
              <a:t> </a:t>
            </a:r>
            <a:r>
              <a:rPr kumimoji="0" lang="en-GB" sz="1000" b="0" i="0" u="none" strike="noStrike" kern="0" cap="none" spc="0" normalizeH="0" baseline="0" noProof="0" dirty="0">
                <a:ln>
                  <a:noFill/>
                </a:ln>
                <a:solidFill>
                  <a:srgbClr val="1F2A2F"/>
                </a:solidFill>
                <a:effectLst/>
                <a:uLnTx/>
                <a:uFillTx/>
                <a:latin typeface="Arial"/>
                <a:cs typeface="Arial"/>
              </a:rPr>
              <a:t>Nursing</a:t>
            </a:r>
            <a:r>
              <a:rPr kumimoji="0" lang="en-GB" sz="1000" b="0" i="0" u="none" strike="noStrike" kern="0" cap="none" spc="-30" normalizeH="0" baseline="0" noProof="0" dirty="0">
                <a:ln>
                  <a:noFill/>
                </a:ln>
                <a:solidFill>
                  <a:srgbClr val="1F2A2F"/>
                </a:solidFill>
                <a:effectLst/>
                <a:uLnTx/>
                <a:uFillTx/>
                <a:latin typeface="Arial"/>
                <a:cs typeface="Arial"/>
              </a:rPr>
              <a:t> </a:t>
            </a:r>
            <a:r>
              <a:rPr kumimoji="0" lang="en-GB" sz="1000" b="0" i="0" u="none" strike="noStrike" kern="0" cap="none" spc="-25" normalizeH="0" baseline="0" noProof="0" dirty="0">
                <a:ln>
                  <a:noFill/>
                </a:ln>
                <a:solidFill>
                  <a:srgbClr val="1F2A2F"/>
                </a:solidFill>
                <a:effectLst/>
                <a:uLnTx/>
                <a:uFillTx/>
                <a:latin typeface="Arial"/>
                <a:cs typeface="Arial"/>
              </a:rPr>
              <a:t>and </a:t>
            </a:r>
            <a:r>
              <a:rPr kumimoji="0" lang="en-GB" sz="1000" b="0" i="0" u="none" strike="noStrike" kern="0" cap="none" spc="0" normalizeH="0" baseline="0" noProof="0" dirty="0">
                <a:ln>
                  <a:noFill/>
                </a:ln>
                <a:solidFill>
                  <a:srgbClr val="1F2A2F"/>
                </a:solidFill>
                <a:effectLst/>
                <a:uLnTx/>
                <a:uFillTx/>
                <a:latin typeface="Arial"/>
                <a:cs typeface="Arial"/>
              </a:rPr>
              <a:t>Midwifery</a:t>
            </a:r>
            <a:r>
              <a:rPr kumimoji="0" lang="en-GB" sz="1000" b="0" i="0" u="none" strike="noStrike" kern="0" cap="none" spc="-50" normalizeH="0" baseline="0" noProof="0" dirty="0">
                <a:ln>
                  <a:noFill/>
                </a:ln>
                <a:solidFill>
                  <a:srgbClr val="1F2A2F"/>
                </a:solidFill>
                <a:effectLst/>
                <a:uLnTx/>
                <a:uFillTx/>
                <a:latin typeface="Arial"/>
                <a:cs typeface="Arial"/>
              </a:rPr>
              <a:t> </a:t>
            </a:r>
            <a:r>
              <a:rPr kumimoji="0" lang="en-GB" sz="1000" b="0" i="0" u="none" strike="noStrike" kern="0" cap="none" spc="0" normalizeH="0" baseline="0" noProof="0" dirty="0">
                <a:ln>
                  <a:noFill/>
                </a:ln>
                <a:solidFill>
                  <a:srgbClr val="1F2A2F"/>
                </a:solidFill>
                <a:effectLst/>
                <a:uLnTx/>
                <a:uFillTx/>
                <a:latin typeface="Arial"/>
                <a:cs typeface="Arial"/>
              </a:rPr>
              <a:t>Council</a:t>
            </a:r>
            <a:r>
              <a:rPr kumimoji="0" lang="en-GB" sz="1000" b="0" i="0" u="none" strike="noStrike" kern="0" cap="none" spc="-65" normalizeH="0" baseline="0" noProof="0" dirty="0">
                <a:ln>
                  <a:noFill/>
                </a:ln>
                <a:solidFill>
                  <a:srgbClr val="1F2A2F"/>
                </a:solidFill>
                <a:effectLst/>
                <a:uLnTx/>
                <a:uFillTx/>
                <a:latin typeface="Arial"/>
                <a:cs typeface="Arial"/>
              </a:rPr>
              <a:t> </a:t>
            </a:r>
            <a:r>
              <a:rPr kumimoji="0" lang="en-GB" sz="1000" b="0" i="0" u="none" strike="noStrike" kern="0" cap="none" spc="-20" normalizeH="0" baseline="0" noProof="0" dirty="0">
                <a:ln>
                  <a:noFill/>
                </a:ln>
                <a:solidFill>
                  <a:srgbClr val="1F2A2F"/>
                </a:solidFill>
                <a:effectLst/>
                <a:uLnTx/>
                <a:uFillTx/>
                <a:latin typeface="Arial"/>
                <a:cs typeface="Arial"/>
              </a:rPr>
              <a:t>(NMC) </a:t>
            </a:r>
            <a:r>
              <a:rPr kumimoji="0" lang="en-GB" sz="1000" b="0" i="0" u="none" strike="noStrike" kern="0" cap="none" spc="0" normalizeH="0" baseline="0" noProof="0" dirty="0">
                <a:ln>
                  <a:noFill/>
                </a:ln>
                <a:solidFill>
                  <a:srgbClr val="1F2A2F"/>
                </a:solidFill>
                <a:effectLst/>
                <a:uLnTx/>
                <a:uFillTx/>
                <a:latin typeface="Arial"/>
                <a:cs typeface="Arial"/>
              </a:rPr>
              <a:t>approved</a:t>
            </a:r>
            <a:r>
              <a:rPr kumimoji="0" lang="en-GB" sz="1000" b="0" i="0" u="none" strike="noStrike" kern="0" cap="none" spc="-45" normalizeH="0" baseline="0" noProof="0" dirty="0">
                <a:ln>
                  <a:noFill/>
                </a:ln>
                <a:solidFill>
                  <a:srgbClr val="1F2A2F"/>
                </a:solidFill>
                <a:effectLst/>
                <a:uLnTx/>
                <a:uFillTx/>
                <a:latin typeface="Arial"/>
                <a:cs typeface="Arial"/>
              </a:rPr>
              <a:t> </a:t>
            </a:r>
            <a:r>
              <a:rPr kumimoji="0" lang="en-GB" sz="1000" b="0" i="0" u="none" strike="noStrike" kern="0" cap="none" spc="-10" normalizeH="0" baseline="0" noProof="0" dirty="0">
                <a:ln>
                  <a:noFill/>
                </a:ln>
                <a:solidFill>
                  <a:srgbClr val="1F2A2F"/>
                </a:solidFill>
                <a:effectLst/>
                <a:uLnTx/>
                <a:uFillTx/>
                <a:latin typeface="Arial"/>
                <a:cs typeface="Arial"/>
              </a:rPr>
              <a:t>provider</a:t>
            </a:r>
          </a:p>
          <a:p>
            <a:pPr marL="12700" marR="5080" algn="l">
              <a:spcBef>
                <a:spcPts val="805"/>
              </a:spcBef>
              <a:defRPr/>
            </a:pPr>
            <a:r>
              <a:rPr lang="en-US" sz="1000" dirty="0">
                <a:solidFill>
                  <a:srgbClr val="0000FF"/>
                </a:solidFill>
                <a:latin typeface="Arial"/>
                <a:cs typeface="Arial"/>
                <a:hlinkClick r:id="rId24">
                  <a:extLst>
                    <a:ext uri="{A12FA001-AC4F-418D-AE19-62706E023703}">
                      <ahyp:hlinkClr xmlns:ahyp="http://schemas.microsoft.com/office/drawing/2018/hyperlinkcolor" val="tx"/>
                    </a:ext>
                  </a:extLst>
                </a:hlinkClick>
              </a:rPr>
              <a:t>Care Certificate</a:t>
            </a:r>
            <a:r>
              <a:rPr lang="en-US" sz="1000" b="1" dirty="0">
                <a:solidFill>
                  <a:srgbClr val="0000FF"/>
                </a:solidFill>
                <a:latin typeface="Arial"/>
                <a:cs typeface="Arial"/>
              </a:rPr>
              <a:t> </a:t>
            </a:r>
            <a:r>
              <a:rPr lang="en-US" sz="1000" dirty="0">
                <a:solidFill>
                  <a:schemeClr val="tx1"/>
                </a:solidFill>
                <a:latin typeface="Arial"/>
                <a:cs typeface="Arial"/>
              </a:rPr>
              <a:t>(strongly recommended to build foundation learning for the duration of the programme)</a:t>
            </a:r>
          </a:p>
          <a:p>
            <a:pPr marL="12700" marR="5080" algn="l">
              <a:spcBef>
                <a:spcPts val="805"/>
              </a:spcBef>
              <a:defRPr/>
            </a:pPr>
            <a:r>
              <a:rPr lang="en-GB" sz="1000" dirty="0"/>
              <a:t>The SNA, once qualified, will help bridge the gap between Healthcare Assistants and Registered Nurses within the </a:t>
            </a:r>
            <a:r>
              <a:rPr lang="en-GB" sz="1000" dirty="0">
                <a:hlinkClick r:id="rId22"/>
              </a:rPr>
              <a:t>nursing team.</a:t>
            </a:r>
            <a:endParaRPr lang="en-GB" sz="1000" dirty="0">
              <a:solidFill>
                <a:schemeClr val="tx1"/>
              </a:solidFill>
              <a:latin typeface="Arial"/>
              <a:cs typeface="Arial"/>
            </a:endParaRPr>
          </a:p>
          <a:p>
            <a:pPr marL="3175" marR="0" lvl="0" indent="0" algn="l" defTabSz="914400" eaLnBrk="1" fontAlgn="auto" latinLnBrk="0" hangingPunct="1">
              <a:lnSpc>
                <a:spcPct val="100000"/>
              </a:lnSpc>
              <a:spcBef>
                <a:spcPts val="805"/>
              </a:spcBef>
              <a:spcAft>
                <a:spcPts val="0"/>
              </a:spcAft>
              <a:buClrTx/>
              <a:buSzTx/>
              <a:buFontTx/>
              <a:buNone/>
              <a:tabLst/>
              <a:defRPr/>
            </a:pPr>
            <a:r>
              <a:rPr kumimoji="0" lang="en-GB" sz="1000" b="0" i="0" u="none" strike="noStrike" kern="0" cap="none" spc="-25" normalizeH="0" baseline="0" noProof="0" dirty="0">
                <a:ln>
                  <a:noFill/>
                </a:ln>
                <a:solidFill>
                  <a:srgbClr val="1F2A2F"/>
                </a:solidFill>
                <a:effectLst/>
                <a:uLnTx/>
                <a:uFillTx/>
                <a:latin typeface="Arial"/>
                <a:cs typeface="Arial"/>
                <a:hlinkClick r:id="rId25"/>
              </a:rPr>
              <a:t>Register as a nursing associate - The Nursing and Midwifery Council</a:t>
            </a:r>
            <a:endParaRPr kumimoji="0" lang="en-GB" sz="1000" b="0" i="0" u="none" strike="noStrike" kern="0" cap="none" spc="-25" normalizeH="0" baseline="0" noProof="0" dirty="0">
              <a:ln>
                <a:noFill/>
              </a:ln>
              <a:solidFill>
                <a:srgbClr val="1F2A2F"/>
              </a:solidFill>
              <a:effectLst/>
              <a:uLnTx/>
              <a:uFillTx/>
              <a:latin typeface="Arial"/>
              <a:cs typeface="Arial"/>
            </a:endParaRPr>
          </a:p>
          <a:p>
            <a:pPr marL="64135" marR="53975" lvl="0" indent="-635" algn="l" defTabSz="914400" eaLnBrk="1" fontAlgn="auto" latinLnBrk="0" hangingPunct="1">
              <a:lnSpc>
                <a:spcPct val="100000"/>
              </a:lnSpc>
              <a:spcBef>
                <a:spcPts val="100"/>
              </a:spcBef>
              <a:spcAft>
                <a:spcPts val="0"/>
              </a:spcAft>
              <a:buClrTx/>
              <a:buSzTx/>
              <a:buFontTx/>
              <a:buNone/>
              <a:tabLst/>
              <a:defRPr/>
            </a:pPr>
            <a:endParaRPr kumimoji="0" lang="en-GB" sz="1000" b="0" i="0" u="none" strike="noStrike" kern="0" cap="none" spc="0" normalizeH="0" baseline="0" noProof="0" dirty="0">
              <a:ln>
                <a:noFill/>
              </a:ln>
              <a:solidFill>
                <a:sysClr val="windowText" lastClr="000000"/>
              </a:solidFill>
              <a:effectLst/>
              <a:uLnTx/>
              <a:uFillTx/>
              <a:latin typeface="Arial"/>
              <a:cs typeface="Arial"/>
            </a:endParaRPr>
          </a:p>
          <a:p>
            <a:pPr marL="64135" marR="53975" lvl="0" indent="-635" algn="l" defTabSz="914400" eaLnBrk="1" fontAlgn="auto" latinLnBrk="0" hangingPunct="1">
              <a:lnSpc>
                <a:spcPct val="100000"/>
              </a:lnSpc>
              <a:spcBef>
                <a:spcPts val="100"/>
              </a:spcBef>
              <a:spcAft>
                <a:spcPts val="0"/>
              </a:spcAft>
              <a:buClrTx/>
              <a:buSzTx/>
              <a:buFontTx/>
              <a:buNone/>
              <a:tabLst/>
              <a:defRPr/>
            </a:pPr>
            <a:endParaRPr kumimoji="0" lang="en-GB" sz="1000" b="0" i="0" u="none" strike="noStrike" kern="0" cap="none" spc="0" normalizeH="0" baseline="0" noProof="0" dirty="0">
              <a:ln>
                <a:noFill/>
              </a:ln>
              <a:solidFill>
                <a:sysClr val="windowText" lastClr="000000"/>
              </a:solidFill>
              <a:effectLst/>
              <a:uLnTx/>
              <a:uFillTx/>
              <a:latin typeface="Arial"/>
              <a:cs typeface="Arial"/>
            </a:endParaRPr>
          </a:p>
        </p:txBody>
      </p:sp>
      <p:sp>
        <p:nvSpPr>
          <p:cNvPr id="25" name="object 16">
            <a:extLst>
              <a:ext uri="{FF2B5EF4-FFF2-40B4-BE49-F238E27FC236}">
                <a16:creationId xmlns:a16="http://schemas.microsoft.com/office/drawing/2014/main" id="{C1783901-4C11-58C7-9650-86E12D312AD1}"/>
              </a:ext>
            </a:extLst>
          </p:cNvPr>
          <p:cNvSpPr txBox="1"/>
          <p:nvPr/>
        </p:nvSpPr>
        <p:spPr>
          <a:xfrm>
            <a:off x="9402754" y="212537"/>
            <a:ext cx="2563445" cy="559127"/>
          </a:xfrm>
          <a:prstGeom prst="rect">
            <a:avLst/>
          </a:prstGeom>
        </p:spPr>
        <p:txBody>
          <a:bodyPr vert="horz" wrap="square" lIns="0" tIns="12700" rIns="0" bIns="0" rtlCol="0">
            <a:spAutoFit/>
          </a:bodyPr>
          <a:lstStyle/>
          <a:p>
            <a:pPr marR="7620" algn="r">
              <a:lnSpc>
                <a:spcPts val="2150"/>
              </a:lnSpc>
              <a:spcBef>
                <a:spcPts val="100"/>
              </a:spcBef>
            </a:pPr>
            <a:r>
              <a:rPr lang="en-GB" sz="1800" b="1" spc="-10">
                <a:solidFill>
                  <a:srgbClr val="006FC0"/>
                </a:solidFill>
                <a:latin typeface="Arial"/>
                <a:cs typeface="Arial"/>
                <a:hlinkClick r:id="rId26" action="ppaction://hlinksldjump"/>
              </a:rPr>
              <a:t>Nursing P</a:t>
            </a:r>
            <a:r>
              <a:rPr sz="1800" b="1" spc="-10" err="1">
                <a:solidFill>
                  <a:srgbClr val="006FC0"/>
                </a:solidFill>
                <a:latin typeface="Arial"/>
                <a:cs typeface="Arial"/>
                <a:hlinkClick r:id="rId26" action="ppaction://hlinksldjump"/>
              </a:rPr>
              <a:t>rofessional</a:t>
            </a:r>
            <a:r>
              <a:rPr lang="en-GB" sz="1800" b="1" spc="-10">
                <a:solidFill>
                  <a:srgbClr val="006FC0"/>
                </a:solidFill>
                <a:latin typeface="Arial"/>
                <a:cs typeface="Arial"/>
                <a:hlinkClick r:id="rId26" action="ppaction://hlinksldjump"/>
              </a:rPr>
              <a:t>s</a:t>
            </a:r>
            <a:endParaRPr sz="1800">
              <a:latin typeface="Arial"/>
              <a:cs typeface="Arial"/>
              <a:hlinkClick r:id="rId26" action="ppaction://hlinksldjump"/>
            </a:endParaRPr>
          </a:p>
          <a:p>
            <a:pPr marR="5080" algn="r">
              <a:lnSpc>
                <a:spcPts val="2150"/>
              </a:lnSpc>
            </a:pPr>
            <a:r>
              <a:rPr sz="1800" b="1">
                <a:solidFill>
                  <a:srgbClr val="006FC0"/>
                </a:solidFill>
                <a:latin typeface="Arial"/>
                <a:cs typeface="Arial"/>
                <a:hlinkClick r:id="rId26" action="ppaction://hlinksldjump"/>
              </a:rPr>
              <a:t>Career</a:t>
            </a:r>
            <a:r>
              <a:rPr sz="1800" b="1" spc="-30">
                <a:solidFill>
                  <a:srgbClr val="006FC0"/>
                </a:solidFill>
                <a:latin typeface="Arial"/>
                <a:cs typeface="Arial"/>
                <a:hlinkClick r:id="rId26" action="ppaction://hlinksldjump"/>
              </a:rPr>
              <a:t> </a:t>
            </a:r>
            <a:r>
              <a:rPr sz="1800" b="1" spc="-10">
                <a:solidFill>
                  <a:srgbClr val="006FC0"/>
                </a:solidFill>
                <a:latin typeface="Arial"/>
                <a:cs typeface="Arial"/>
                <a:hlinkClick r:id="rId26" action="ppaction://hlinksldjump"/>
              </a:rPr>
              <a:t>Pathway</a:t>
            </a:r>
            <a:endParaRPr sz="1800">
              <a:latin typeface="Arial"/>
              <a:cs typeface="Arial"/>
            </a:endParaRPr>
          </a:p>
        </p:txBody>
      </p:sp>
      <p:sp>
        <p:nvSpPr>
          <p:cNvPr id="21" name="object 32">
            <a:extLst>
              <a:ext uri="{FF2B5EF4-FFF2-40B4-BE49-F238E27FC236}">
                <a16:creationId xmlns:a16="http://schemas.microsoft.com/office/drawing/2014/main" id="{F5830490-5D0C-8BF0-E24F-A0FF6507CC8C}"/>
              </a:ext>
            </a:extLst>
          </p:cNvPr>
          <p:cNvSpPr txBox="1"/>
          <p:nvPr/>
        </p:nvSpPr>
        <p:spPr>
          <a:xfrm>
            <a:off x="53797" y="3274220"/>
            <a:ext cx="2276374" cy="333425"/>
          </a:xfrm>
          <a:prstGeom prst="rect">
            <a:avLst/>
          </a:prstGeom>
          <a:solidFill>
            <a:srgbClr val="D9D9D9"/>
          </a:solidFill>
        </p:spPr>
        <p:txBody>
          <a:bodyPr vert="horz" wrap="square" lIns="0" tIns="0" rIns="0" bIns="0" rtlCol="0" anchor="t">
            <a:spAutoFit/>
          </a:bodyPr>
          <a:lstStyle/>
          <a:p>
            <a:pPr algn="ctr">
              <a:lnSpc>
                <a:spcPts val="1385"/>
              </a:lnSpc>
            </a:pPr>
            <a:r>
              <a:rPr sz="1000" b="1" spc="-10">
                <a:solidFill>
                  <a:srgbClr val="BF0378"/>
                </a:solidFill>
                <a:latin typeface="Arial"/>
                <a:cs typeface="Arial"/>
                <a:hlinkClick r:id="rId27" action="ppaction://hlinksldjump">
                  <a:extLst>
                    <a:ext uri="{A12FA001-AC4F-418D-AE19-62706E023703}">
                      <ahyp:hlinkClr xmlns:ahyp="http://schemas.microsoft.com/office/drawing/2018/hyperlinkcolor" val="tx"/>
                    </a:ext>
                  </a:extLst>
                </a:hlinkClick>
              </a:rPr>
              <a:t>General</a:t>
            </a:r>
            <a:endParaRPr lang="en-US" sz="1000">
              <a:solidFill>
                <a:srgbClr val="BF0378"/>
              </a:solidFill>
              <a:latin typeface="Arial"/>
              <a:cs typeface="Arial"/>
            </a:endParaRPr>
          </a:p>
          <a:p>
            <a:pPr marL="635" algn="ctr">
              <a:lnSpc>
                <a:spcPct val="100000"/>
              </a:lnSpc>
            </a:pPr>
            <a:r>
              <a:rPr sz="1000" b="1">
                <a:solidFill>
                  <a:srgbClr val="BF0378"/>
                </a:solidFill>
                <a:latin typeface="Arial"/>
                <a:cs typeface="Arial"/>
                <a:hlinkClick r:id="rId27" action="ppaction://hlinksldjump">
                  <a:extLst>
                    <a:ext uri="{A12FA001-AC4F-418D-AE19-62706E023703}">
                      <ahyp:hlinkClr xmlns:ahyp="http://schemas.microsoft.com/office/drawing/2018/hyperlinkcolor" val="tx"/>
                    </a:ext>
                  </a:extLst>
                </a:hlinkClick>
              </a:rPr>
              <a:t>Practice</a:t>
            </a:r>
            <a:r>
              <a:rPr sz="1000" b="1" spc="-20">
                <a:solidFill>
                  <a:srgbClr val="BF0378"/>
                </a:solidFill>
                <a:latin typeface="Arial"/>
                <a:cs typeface="Arial"/>
                <a:hlinkClick r:id="rId27" action="ppaction://hlinksldjump">
                  <a:extLst>
                    <a:ext uri="{A12FA001-AC4F-418D-AE19-62706E023703}">
                      <ahyp:hlinkClr xmlns:ahyp="http://schemas.microsoft.com/office/drawing/2018/hyperlinkcolor" val="tx"/>
                    </a:ext>
                  </a:extLst>
                </a:hlinkClick>
              </a:rPr>
              <a:t> Nurse</a:t>
            </a:r>
            <a:endParaRPr sz="1000">
              <a:solidFill>
                <a:srgbClr val="BF0378"/>
              </a:solidFill>
              <a:latin typeface="Arial"/>
              <a:cs typeface="Arial"/>
            </a:endParaRPr>
          </a:p>
        </p:txBody>
      </p:sp>
      <p:sp>
        <p:nvSpPr>
          <p:cNvPr id="26" name="Call-out: Down Arrow 25">
            <a:extLst>
              <a:ext uri="{FF2B5EF4-FFF2-40B4-BE49-F238E27FC236}">
                <a16:creationId xmlns:a16="http://schemas.microsoft.com/office/drawing/2014/main" id="{029CABB8-2C1E-288D-383D-BB4F42F3F5B1}"/>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pic>
        <p:nvPicPr>
          <p:cNvPr id="28" name="Online Media 8" title="HEE Welcome Animation">
            <a:hlinkClick r:id="" action="ppaction://media"/>
            <a:extLst>
              <a:ext uri="{FF2B5EF4-FFF2-40B4-BE49-F238E27FC236}">
                <a16:creationId xmlns:a16="http://schemas.microsoft.com/office/drawing/2014/main" id="{94DF12C4-1C9D-CCB5-D601-D91C39DF456D}"/>
              </a:ext>
            </a:extLst>
          </p:cNvPr>
          <p:cNvPicPr>
            <a:picLocks noRot="1" noChangeAspect="1"/>
          </p:cNvPicPr>
          <p:nvPr>
            <a:videoFile r:link="rId1"/>
          </p:nvPr>
        </p:nvPicPr>
        <p:blipFill>
          <a:blip r:embed="rId28"/>
          <a:stretch>
            <a:fillRect/>
          </a:stretch>
        </p:blipFill>
        <p:spPr>
          <a:xfrm>
            <a:off x="62496" y="1064476"/>
            <a:ext cx="2339596" cy="132187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8"/>
                                        </p:tgtEl>
                                      </p:cBhvr>
                                    </p:cmd>
                                  </p:childTnLst>
                                </p:cTn>
                              </p:par>
                            </p:childTnLst>
                          </p:cTn>
                        </p:par>
                      </p:childTnLst>
                    </p:cTn>
                  </p:par>
                </p:childTnLst>
              </p:cTn>
              <p:nextCondLst>
                <p:cond evt="onClick" delay="0">
                  <p:tgtEl>
                    <p:spTgt spid="28"/>
                  </p:tgtEl>
                </p:cond>
              </p:nextCondLst>
            </p:seq>
            <p:video>
              <p:cMediaNode vol="80000">
                <p:cTn id="12" fill="hold" display="0">
                  <p:stCondLst>
                    <p:cond delay="indefinite"/>
                  </p:stCondLst>
                </p:cTn>
                <p:tgtEl>
                  <p:spTgt spid="28"/>
                </p:tgtEl>
              </p:cMediaNode>
            </p:video>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50C6BD4-6B75-7BA9-6CA9-1A68472D37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CF8C3F-8869-186C-D52D-A6F999CC3E30}"/>
              </a:ext>
            </a:extLst>
          </p:cNvPr>
          <p:cNvSpPr>
            <a:spLocks noGrp="1"/>
          </p:cNvSpPr>
          <p:nvPr>
            <p:ph type="ctrTitle"/>
          </p:nvPr>
        </p:nvSpPr>
        <p:spPr>
          <a:xfrm>
            <a:off x="1804877" y="112261"/>
            <a:ext cx="7652924" cy="624774"/>
          </a:xfrm>
        </p:spPr>
        <p:txBody>
          <a:bodyPr>
            <a:normAutofit/>
          </a:bodyPr>
          <a:lstStyle/>
          <a:p>
            <a:pPr algn="l"/>
            <a:r>
              <a:rPr lang="en-GB" sz="1800" b="1" i="0" u="none" strike="noStrike" baseline="0">
                <a:solidFill>
                  <a:srgbClr val="000000"/>
                </a:solidFill>
              </a:rPr>
              <a:t>               </a:t>
            </a:r>
            <a:r>
              <a:rPr lang="en-GB" sz="1800">
                <a:solidFill>
                  <a:srgbClr val="000000"/>
                </a:solidFill>
                <a:latin typeface="Aptos"/>
              </a:rPr>
              <a:t>Nursing Associate Level 5 Apprenticeship</a:t>
            </a:r>
            <a:endParaRPr lang="en-GB" b="1">
              <a:latin typeface="Aptos"/>
            </a:endParaRPr>
          </a:p>
        </p:txBody>
      </p:sp>
      <p:graphicFrame>
        <p:nvGraphicFramePr>
          <p:cNvPr id="10" name="Table 9">
            <a:extLst>
              <a:ext uri="{FF2B5EF4-FFF2-40B4-BE49-F238E27FC236}">
                <a16:creationId xmlns:a16="http://schemas.microsoft.com/office/drawing/2014/main" id="{DB1340A6-7293-CFB7-F45E-04AF9E5DC6CA}"/>
              </a:ext>
            </a:extLst>
          </p:cNvPr>
          <p:cNvGraphicFramePr>
            <a:graphicFrameLocks noGrp="1"/>
          </p:cNvGraphicFramePr>
          <p:nvPr>
            <p:extLst>
              <p:ext uri="{D42A27DB-BD31-4B8C-83A1-F6EECF244321}">
                <p14:modId xmlns:p14="http://schemas.microsoft.com/office/powerpoint/2010/main" val="3989730589"/>
              </p:ext>
            </p:extLst>
          </p:nvPr>
        </p:nvGraphicFramePr>
        <p:xfrm>
          <a:off x="80818" y="831272"/>
          <a:ext cx="12017878" cy="5977172"/>
        </p:xfrm>
        <a:graphic>
          <a:graphicData uri="http://schemas.openxmlformats.org/drawingml/2006/table">
            <a:tbl>
              <a:tblPr firstRow="1" bandRow="1">
                <a:tableStyleId>{5C22544A-7EE6-4342-B048-85BDC9FD1C3A}</a:tableStyleId>
              </a:tblPr>
              <a:tblGrid>
                <a:gridCol w="2681166">
                  <a:extLst>
                    <a:ext uri="{9D8B030D-6E8A-4147-A177-3AD203B41FA5}">
                      <a16:colId xmlns:a16="http://schemas.microsoft.com/office/drawing/2014/main" val="1640955851"/>
                    </a:ext>
                  </a:extLst>
                </a:gridCol>
                <a:gridCol w="9336712">
                  <a:extLst>
                    <a:ext uri="{9D8B030D-6E8A-4147-A177-3AD203B41FA5}">
                      <a16:colId xmlns:a16="http://schemas.microsoft.com/office/drawing/2014/main" val="4040026358"/>
                    </a:ext>
                  </a:extLst>
                </a:gridCol>
              </a:tblGrid>
              <a:tr h="876389">
                <a:tc>
                  <a:txBody>
                    <a:bodyPr/>
                    <a:lstStyle/>
                    <a:p>
                      <a:r>
                        <a:rPr lang="en-GB" sz="1200">
                          <a:latin typeface="Aptos"/>
                        </a:rPr>
                        <a:t>The Role - </a:t>
                      </a:r>
                      <a:r>
                        <a:rPr lang="en-GB" sz="1200">
                          <a:solidFill>
                            <a:srgbClr val="FF0000"/>
                          </a:solidFill>
                          <a:latin typeface="Aptos"/>
                        </a:rPr>
                        <a:t> </a:t>
                      </a:r>
                      <a:r>
                        <a:rPr lang="en-GB" sz="1200" b="1" i="0" u="none" strike="noStrike" noProof="0">
                          <a:solidFill>
                            <a:srgbClr val="FF0000"/>
                          </a:solidFill>
                          <a:latin typeface="Aptos"/>
                          <a:hlinkClick r:id="rId3">
                            <a:extLst>
                              <a:ext uri="{A12FA001-AC4F-418D-AE19-62706E023703}">
                                <ahyp:hlinkClr xmlns:ahyp="http://schemas.microsoft.com/office/drawing/2018/hyperlinkcolor" val="tx"/>
                              </a:ext>
                            </a:extLst>
                          </a:hlinkClick>
                        </a:rPr>
                        <a:t>Nursing Associate </a:t>
                      </a:r>
                      <a:endParaRPr lang="en-US" sz="1200" b="1">
                        <a:latin typeface="Aptos"/>
                        <a:hlinkClick r:id="" action="ppaction://noaction">
                          <a:extLst>
                            <a:ext uri="{A12FA001-AC4F-418D-AE19-62706E023703}">
                              <ahyp:hlinkClr xmlns:ahyp="http://schemas.microsoft.com/office/drawing/2018/hyperlinkcolor" val="tx"/>
                            </a:ext>
                          </a:extLst>
                        </a:hlinkClick>
                      </a:endParaRPr>
                    </a:p>
                    <a:p>
                      <a:pPr lvl="0">
                        <a:buNone/>
                      </a:pPr>
                      <a:endParaRPr lang="en-GB" sz="1200">
                        <a:solidFill>
                          <a:srgbClr val="FF0000"/>
                        </a:solidFill>
                        <a:latin typeface="Aptos"/>
                      </a:endParaRPr>
                    </a:p>
                  </a:txBody>
                  <a:tcPr/>
                </a:tc>
                <a:tc>
                  <a:txBody>
                    <a:bodyPr/>
                    <a:lstStyle/>
                    <a:p>
                      <a:pPr lvl="0" algn="l">
                        <a:lnSpc>
                          <a:spcPct val="100000"/>
                        </a:lnSpc>
                        <a:spcBef>
                          <a:spcPts val="0"/>
                        </a:spcBef>
                        <a:spcAft>
                          <a:spcPts val="0"/>
                        </a:spcAft>
                        <a:buNone/>
                      </a:pPr>
                      <a:r>
                        <a:rPr lang="en-GB" sz="1200" b="0" i="0" u="none" strike="noStrike" kern="1200" noProof="0">
                          <a:solidFill>
                            <a:schemeClr val="bg1"/>
                          </a:solidFill>
                          <a:effectLst/>
                          <a:latin typeface="Aptos"/>
                        </a:rPr>
                        <a:t>Nursing Associates are regulated by the NMC and bridge the gap between HCSWs and Registered Nurses, allowing nurses to focus on more complex patient care. The Nursing Associate role is generic, meaning they work with people of all ages, in a variety of settings in health and social care.</a:t>
                      </a:r>
                      <a:endParaRPr lang="en-US" sz="1200">
                        <a:solidFill>
                          <a:schemeClr val="bg1"/>
                        </a:solidFill>
                        <a:latin typeface="Aptos"/>
                      </a:endParaRPr>
                    </a:p>
                  </a:txBody>
                  <a:tcPr/>
                </a:tc>
                <a:extLst>
                  <a:ext uri="{0D108BD9-81ED-4DB2-BD59-A6C34878D82A}">
                    <a16:rowId xmlns:a16="http://schemas.microsoft.com/office/drawing/2014/main" val="2119577750"/>
                  </a:ext>
                </a:extLst>
              </a:tr>
              <a:tr h="449149">
                <a:tc>
                  <a:txBody>
                    <a:bodyPr/>
                    <a:lstStyle/>
                    <a:p>
                      <a:r>
                        <a:rPr lang="en-GB" sz="1200" b="1">
                          <a:latin typeface="Aptos"/>
                        </a:rPr>
                        <a:t>Who is it for</a:t>
                      </a:r>
                    </a:p>
                  </a:txBody>
                  <a:tcPr/>
                </a:tc>
                <a:tc>
                  <a:txBody>
                    <a:bodyPr/>
                    <a:lstStyle/>
                    <a:p>
                      <a:pPr marL="0" marR="0" lvl="0" indent="0" algn="l">
                        <a:lnSpc>
                          <a:spcPct val="100000"/>
                        </a:lnSpc>
                        <a:spcBef>
                          <a:spcPts val="0"/>
                        </a:spcBef>
                        <a:spcAft>
                          <a:spcPts val="0"/>
                        </a:spcAft>
                        <a:buNone/>
                      </a:pPr>
                      <a:r>
                        <a:rPr lang="en-GB" sz="1200" b="0" i="0" u="none" strike="noStrike" kern="1200" noProof="0">
                          <a:solidFill>
                            <a:schemeClr val="tx1"/>
                          </a:solidFill>
                          <a:effectLst/>
                          <a:latin typeface="Aptos"/>
                        </a:rPr>
                        <a:t>The Nursing Associate Apprenticeship suitable is for healthcare workers currently employed in a healthcare setting, usually working as a healthcare assistant. The programme can also be used to support external recruitment of new Nursing Associate apprentices to your organisation.</a:t>
                      </a:r>
                      <a:endParaRPr lang="en-US" sz="1200">
                        <a:solidFill>
                          <a:schemeClr val="tx1"/>
                        </a:solidFill>
                        <a:latin typeface="Aptos"/>
                      </a:endParaRPr>
                    </a:p>
                  </a:txBody>
                  <a:tcPr/>
                </a:tc>
                <a:extLst>
                  <a:ext uri="{0D108BD9-81ED-4DB2-BD59-A6C34878D82A}">
                    <a16:rowId xmlns:a16="http://schemas.microsoft.com/office/drawing/2014/main" val="2349274408"/>
                  </a:ext>
                </a:extLst>
              </a:tr>
              <a:tr h="444500">
                <a:tc>
                  <a:txBody>
                    <a:bodyPr/>
                    <a:lstStyle/>
                    <a:p>
                      <a:r>
                        <a:rPr lang="en-GB" sz="1200" b="1">
                          <a:latin typeface="Aptos"/>
                        </a:rPr>
                        <a:t>Duration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a:solidFill>
                            <a:schemeClr val="tx1"/>
                          </a:solidFill>
                          <a:latin typeface="Aptos"/>
                          <a:ea typeface="+mn-ea"/>
                          <a:cs typeface="+mn-cs"/>
                        </a:rPr>
                        <a:t>24 months</a:t>
                      </a:r>
                      <a:r>
                        <a:rPr lang="en-GB" sz="1100" b="0" i="0" u="none" strike="noStrike" kern="1200" baseline="0">
                          <a:solidFill>
                            <a:schemeClr val="tx1"/>
                          </a:solidFill>
                          <a:latin typeface="Aptos"/>
                          <a:ea typeface="+mn-ea"/>
                          <a:cs typeface="+mn-cs"/>
                        </a:rPr>
                        <a:t> </a:t>
                      </a:r>
                    </a:p>
                    <a:p>
                      <a:endParaRPr lang="en-GB" sz="1100">
                        <a:solidFill>
                          <a:schemeClr val="tx1"/>
                        </a:solidFill>
                        <a:latin typeface="Aptos"/>
                      </a:endParaRPr>
                    </a:p>
                  </a:txBody>
                  <a:tcPr/>
                </a:tc>
                <a:extLst>
                  <a:ext uri="{0D108BD9-81ED-4DB2-BD59-A6C34878D82A}">
                    <a16:rowId xmlns:a16="http://schemas.microsoft.com/office/drawing/2014/main" val="3038289998"/>
                  </a:ext>
                </a:extLst>
              </a:tr>
              <a:tr h="624416">
                <a:tc>
                  <a:txBody>
                    <a:bodyPr/>
                    <a:lstStyle/>
                    <a:p>
                      <a:r>
                        <a:rPr lang="en-GB" sz="1200" b="1">
                          <a:latin typeface="Aptos"/>
                        </a:rPr>
                        <a:t>Funding</a:t>
                      </a:r>
                    </a:p>
                  </a:txBody>
                  <a:tcPr/>
                </a:tc>
                <a:tc>
                  <a:txBody>
                    <a:bodyPr/>
                    <a:lstStyle/>
                    <a:p>
                      <a:r>
                        <a:rPr lang="en-GB" sz="1200" b="0" i="0" u="none" strike="noStrike" kern="1200" baseline="0">
                          <a:solidFill>
                            <a:schemeClr val="tx1"/>
                          </a:solidFill>
                          <a:latin typeface="Aptos"/>
                          <a:ea typeface="+mn-ea"/>
                          <a:cs typeface="+mn-cs"/>
                        </a:rPr>
                        <a:t>Apprenticeship levy (via government co-funding 5% option or request levy gifting ) to pay fees.</a:t>
                      </a:r>
                    </a:p>
                    <a:p>
                      <a:r>
                        <a:rPr lang="en-GB" sz="1200" b="0" i="0" u="none" strike="noStrike" kern="1200" baseline="0">
                          <a:solidFill>
                            <a:schemeClr val="tx1"/>
                          </a:solidFill>
                          <a:latin typeface="Aptos"/>
                          <a:ea typeface="+mn-ea"/>
                          <a:cs typeface="+mn-cs"/>
                        </a:rPr>
                        <a:t>Employer pays salary.	</a:t>
                      </a:r>
                    </a:p>
                    <a:p>
                      <a:endParaRPr lang="en-GB" sz="1100">
                        <a:solidFill>
                          <a:schemeClr val="tx1"/>
                        </a:solidFill>
                        <a:latin typeface="Aptos"/>
                      </a:endParaRPr>
                    </a:p>
                  </a:txBody>
                  <a:tcPr/>
                </a:tc>
                <a:extLst>
                  <a:ext uri="{0D108BD9-81ED-4DB2-BD59-A6C34878D82A}">
                    <a16:rowId xmlns:a16="http://schemas.microsoft.com/office/drawing/2014/main" val="3754566046"/>
                  </a:ext>
                </a:extLst>
              </a:tr>
              <a:tr h="455083">
                <a:tc>
                  <a:txBody>
                    <a:bodyPr/>
                    <a:lstStyle/>
                    <a:p>
                      <a:r>
                        <a:rPr lang="en-GB" sz="1200" b="1">
                          <a:latin typeface="Aptos"/>
                        </a:rPr>
                        <a:t>Find education provider </a:t>
                      </a:r>
                    </a:p>
                  </a:txBody>
                  <a:tcPr/>
                </a:tc>
                <a:tc>
                  <a:txBody>
                    <a:bodyPr/>
                    <a:lstStyle/>
                    <a:p>
                      <a:pPr lvl="0" algn="l">
                        <a:lnSpc>
                          <a:spcPct val="100000"/>
                        </a:lnSpc>
                        <a:spcBef>
                          <a:spcPts val="0"/>
                        </a:spcBef>
                        <a:spcAft>
                          <a:spcPts val="0"/>
                        </a:spcAft>
                        <a:buNone/>
                      </a:pPr>
                      <a:r>
                        <a:rPr lang="en-GB" sz="1200" b="0" i="0" u="none" strike="noStrike" noProof="0">
                          <a:solidFill>
                            <a:srgbClr val="0000FF"/>
                          </a:solidFill>
                          <a:latin typeface="Aptos"/>
                          <a:hlinkClick r:id="rId4">
                            <a:extLst>
                              <a:ext uri="{A12FA001-AC4F-418D-AE19-62706E023703}">
                                <ahyp:hlinkClr xmlns:ahyp="http://schemas.microsoft.com/office/drawing/2018/hyperlinkcolor" val="tx"/>
                              </a:ext>
                            </a:extLst>
                          </a:hlinkClick>
                        </a:rPr>
                        <a:t>Training Providers </a:t>
                      </a:r>
                      <a:r>
                        <a:rPr lang="en-GB" sz="1200" b="0" i="0" u="none" strike="noStrike" noProof="0">
                          <a:solidFill>
                            <a:srgbClr val="0000FF"/>
                          </a:solidFill>
                          <a:latin typeface="Aptos"/>
                        </a:rPr>
                        <a:t> </a:t>
                      </a:r>
                      <a:endParaRPr lang="en-US" sz="1200">
                        <a:solidFill>
                          <a:srgbClr val="0000FF"/>
                        </a:solidFill>
                        <a:latin typeface="Aptos"/>
                        <a:hlinkClick r:id="" action="ppaction://noaction">
                          <a:extLst>
                            <a:ext uri="{A12FA001-AC4F-418D-AE19-62706E023703}">
                              <ahyp:hlinkClr xmlns:ahyp="http://schemas.microsoft.com/office/drawing/2018/hyperlinkcolor" val="tx"/>
                            </a:ext>
                          </a:extLst>
                        </a:hlinkClick>
                      </a:endParaRPr>
                    </a:p>
                    <a:p>
                      <a:pPr lvl="0">
                        <a:buNone/>
                      </a:pPr>
                      <a:endParaRPr lang="en-GB" sz="1100">
                        <a:solidFill>
                          <a:schemeClr val="tx1"/>
                        </a:solidFill>
                        <a:latin typeface="Aptos"/>
                      </a:endParaRPr>
                    </a:p>
                  </a:txBody>
                  <a:tcPr/>
                </a:tc>
                <a:extLst>
                  <a:ext uri="{0D108BD9-81ED-4DB2-BD59-A6C34878D82A}">
                    <a16:rowId xmlns:a16="http://schemas.microsoft.com/office/drawing/2014/main" val="2210445232"/>
                  </a:ext>
                </a:extLst>
              </a:tr>
              <a:tr h="9736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a:solidFill>
                            <a:schemeClr val="dk1"/>
                          </a:solidFill>
                          <a:latin typeface="Aptos"/>
                          <a:ea typeface="+mn-ea"/>
                          <a:cs typeface="+mn-cs"/>
                        </a:rPr>
                        <a:t>Apprenticeship requirements	</a:t>
                      </a:r>
                    </a:p>
                    <a:p>
                      <a:endParaRPr lang="en-GB" sz="1200" b="1">
                        <a:latin typeface="Aptos"/>
                      </a:endParaRPr>
                    </a:p>
                  </a:txBody>
                  <a:tcPr/>
                </a:tc>
                <a:tc>
                  <a:txBody>
                    <a:bodyPr/>
                    <a:lstStyle/>
                    <a:p>
                      <a:pPr lvl="0" algn="l">
                        <a:lnSpc>
                          <a:spcPct val="100000"/>
                        </a:lnSpc>
                        <a:spcBef>
                          <a:spcPts val="0"/>
                        </a:spcBef>
                        <a:spcAft>
                          <a:spcPts val="0"/>
                        </a:spcAft>
                        <a:buNone/>
                      </a:pPr>
                      <a:r>
                        <a:rPr lang="en-GB" sz="1200" b="0" i="0" u="none" strike="noStrike" kern="1200" baseline="0" noProof="0">
                          <a:solidFill>
                            <a:schemeClr val="tx1"/>
                          </a:solidFill>
                          <a:latin typeface="Aptos"/>
                        </a:rPr>
                        <a:t>Minimum 6 hours per week ‘off the job’ protected learning plus 2300 hours of protected learning time as required by the NMC – 50% theory time and 50% practice learning time (including 460 hours of external placement) </a:t>
                      </a:r>
                      <a:endParaRPr lang="en-US" sz="1200">
                        <a:solidFill>
                          <a:schemeClr val="tx1"/>
                        </a:solidFill>
                        <a:latin typeface="Aptos"/>
                      </a:endParaRPr>
                    </a:p>
                    <a:p>
                      <a:pPr lvl="0" algn="l">
                        <a:lnSpc>
                          <a:spcPct val="100000"/>
                        </a:lnSpc>
                        <a:spcBef>
                          <a:spcPts val="0"/>
                        </a:spcBef>
                        <a:spcAft>
                          <a:spcPts val="0"/>
                        </a:spcAft>
                        <a:buNone/>
                      </a:pPr>
                      <a:r>
                        <a:rPr lang="en-GB" sz="1200" b="0" i="0" u="none" strike="noStrike" kern="1200" baseline="0" noProof="0">
                          <a:solidFill>
                            <a:schemeClr val="tx1"/>
                          </a:solidFill>
                          <a:latin typeface="Aptos"/>
                        </a:rPr>
                        <a:t>Delivery models vary but typically include one day a week attendance at the Higher Education Institution</a:t>
                      </a:r>
                      <a:endParaRPr lang="en-GB" sz="1200">
                        <a:solidFill>
                          <a:schemeClr val="tx1"/>
                        </a:solidFill>
                        <a:latin typeface="Aptos"/>
                      </a:endParaRPr>
                    </a:p>
                    <a:p>
                      <a:pPr marL="0" marR="0" lvl="0" indent="0" algn="l" defTabSz="914400">
                        <a:lnSpc>
                          <a:spcPct val="100000"/>
                        </a:lnSpc>
                        <a:spcBef>
                          <a:spcPts val="0"/>
                        </a:spcBef>
                        <a:spcAft>
                          <a:spcPts val="0"/>
                        </a:spcAft>
                        <a:buClrTx/>
                        <a:buSzTx/>
                        <a:buFontTx/>
                        <a:buNone/>
                        <a:tabLst/>
                        <a:defRPr/>
                      </a:pPr>
                      <a:r>
                        <a:rPr lang="en-GB" sz="1100" b="0" i="0" u="none" strike="noStrike" kern="1200" baseline="0">
                          <a:solidFill>
                            <a:schemeClr val="tx1"/>
                          </a:solidFill>
                          <a:latin typeface="Aptos"/>
                          <a:ea typeface="+mn-ea"/>
                          <a:cs typeface="+mn-cs"/>
                        </a:rPr>
                        <a:t>	</a:t>
                      </a:r>
                    </a:p>
                    <a:p>
                      <a:endParaRPr lang="en-GB" sz="1100">
                        <a:solidFill>
                          <a:schemeClr val="tx1"/>
                        </a:solidFill>
                        <a:latin typeface="Aptos"/>
                      </a:endParaRPr>
                    </a:p>
                  </a:txBody>
                  <a:tcPr/>
                </a:tc>
                <a:extLst>
                  <a:ext uri="{0D108BD9-81ED-4DB2-BD59-A6C34878D82A}">
                    <a16:rowId xmlns:a16="http://schemas.microsoft.com/office/drawing/2014/main" val="2887675852"/>
                  </a:ext>
                </a:extLst>
              </a:tr>
              <a:tr h="6572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a:solidFill>
                            <a:schemeClr val="dk1"/>
                          </a:solidFill>
                          <a:latin typeface="Aptos"/>
                          <a:ea typeface="+mn-ea"/>
                          <a:cs typeface="+mn-cs"/>
                        </a:rPr>
                        <a:t>Supervision &amp; assessment in practice	</a:t>
                      </a:r>
                    </a:p>
                    <a:p>
                      <a:endParaRPr lang="en-GB" sz="1200" b="1">
                        <a:latin typeface="Aptos"/>
                      </a:endParaRPr>
                    </a:p>
                  </a:txBody>
                  <a:tcPr/>
                </a:tc>
                <a:tc>
                  <a:txBody>
                    <a:bodyPr/>
                    <a:lstStyle/>
                    <a:p>
                      <a:pPr marL="0" marR="0" lvl="0" indent="0" algn="l">
                        <a:lnSpc>
                          <a:spcPct val="100000"/>
                        </a:lnSpc>
                        <a:spcBef>
                          <a:spcPts val="0"/>
                        </a:spcBef>
                        <a:spcAft>
                          <a:spcPts val="0"/>
                        </a:spcAft>
                        <a:buNone/>
                      </a:pPr>
                      <a:r>
                        <a:rPr lang="en-GB" sz="1200" b="0" i="0" u="none" strike="noStrike" kern="1200" baseline="0" noProof="0">
                          <a:solidFill>
                            <a:schemeClr val="tx1"/>
                          </a:solidFill>
                          <a:latin typeface="Aptos"/>
                        </a:rPr>
                        <a:t>Supervision and assessment follows the NMC Standards for student supervision and assessment (nmc.org.uk), with a named Academic Assessor within the University, and named Practice Assessor &amp; Practice Supervisor/s within the learning environment</a:t>
                      </a:r>
                      <a:endParaRPr lang="en-US" sz="1200">
                        <a:solidFill>
                          <a:schemeClr val="tx1"/>
                        </a:solidFill>
                        <a:latin typeface="Aptos"/>
                      </a:endParaRPr>
                    </a:p>
                  </a:txBody>
                  <a:tcPr/>
                </a:tc>
                <a:extLst>
                  <a:ext uri="{0D108BD9-81ED-4DB2-BD59-A6C34878D82A}">
                    <a16:rowId xmlns:a16="http://schemas.microsoft.com/office/drawing/2014/main" val="31340133"/>
                  </a:ext>
                </a:extLst>
              </a:tr>
              <a:tr h="536788">
                <a:tc>
                  <a:txBody>
                    <a:bodyPr/>
                    <a:lstStyle/>
                    <a:p>
                      <a:r>
                        <a:rPr lang="en-GB" sz="1200" b="1">
                          <a:latin typeface="Aptos"/>
                        </a:rPr>
                        <a:t>End Point Assessment (EPA)</a:t>
                      </a:r>
                    </a:p>
                  </a:txBody>
                  <a:tcPr/>
                </a:tc>
                <a:tc>
                  <a:txBody>
                    <a:bodyPr/>
                    <a:lstStyle/>
                    <a:p>
                      <a:pPr marL="0" marR="0" lvl="0" indent="0" algn="l">
                        <a:lnSpc>
                          <a:spcPct val="100000"/>
                        </a:lnSpc>
                        <a:spcBef>
                          <a:spcPts val="0"/>
                        </a:spcBef>
                        <a:spcAft>
                          <a:spcPts val="0"/>
                        </a:spcAft>
                        <a:buNone/>
                      </a:pPr>
                      <a:r>
                        <a:rPr lang="en-GB" sz="1200" b="0" i="0" u="none" strike="noStrike" noProof="0">
                          <a:solidFill>
                            <a:schemeClr val="tx1"/>
                          </a:solidFill>
                          <a:latin typeface="Aptos"/>
                        </a:rPr>
                        <a:t>The end-point assessment comprises of an observation including question and answer session as necessary and a professional discussion.</a:t>
                      </a:r>
                      <a:endParaRPr lang="en-US" sz="1200">
                        <a:latin typeface="Aptos"/>
                      </a:endParaRPr>
                    </a:p>
                  </a:txBody>
                  <a:tcPr/>
                </a:tc>
                <a:extLst>
                  <a:ext uri="{0D108BD9-81ED-4DB2-BD59-A6C34878D82A}">
                    <a16:rowId xmlns:a16="http://schemas.microsoft.com/office/drawing/2014/main" val="188521098"/>
                  </a:ext>
                </a:extLst>
              </a:tr>
              <a:tr h="766840">
                <a:tc>
                  <a:txBody>
                    <a:bodyPr/>
                    <a:lstStyle/>
                    <a:p>
                      <a:r>
                        <a:rPr lang="en-GB" sz="1200" b="1">
                          <a:latin typeface="Aptos"/>
                        </a:rPr>
                        <a:t>Progression routes</a:t>
                      </a:r>
                    </a:p>
                  </a:txBody>
                  <a:tcPr/>
                </a:tc>
                <a:tc>
                  <a:txBody>
                    <a:bodyPr/>
                    <a:lstStyle/>
                    <a:p>
                      <a:pPr lvl="0">
                        <a:buNone/>
                      </a:pPr>
                      <a:r>
                        <a:rPr lang="en-GB" sz="1200" b="0" i="0" u="none" strike="noStrike" kern="1200" noProof="0">
                          <a:solidFill>
                            <a:schemeClr val="tx1"/>
                          </a:solidFill>
                          <a:effectLst/>
                          <a:latin typeface="Aptos"/>
                        </a:rPr>
                        <a:t>Completing GP NA Fundamentals course. Development of scope of practice to include additional clinical skills (cytology/</a:t>
                      </a:r>
                      <a:r>
                        <a:rPr lang="en-GB" sz="1200" b="0" i="0" u="none" strike="noStrike" kern="1200" noProof="0" err="1">
                          <a:solidFill>
                            <a:schemeClr val="tx1"/>
                          </a:solidFill>
                          <a:effectLst/>
                          <a:latin typeface="Aptos"/>
                        </a:rPr>
                        <a:t>imms</a:t>
                      </a:r>
                      <a:r>
                        <a:rPr lang="en-GB" sz="1200" b="0" i="0" u="none" strike="noStrike" kern="1200" noProof="0">
                          <a:solidFill>
                            <a:schemeClr val="tx1"/>
                          </a:solidFill>
                          <a:effectLst/>
                          <a:latin typeface="Aptos"/>
                        </a:rPr>
                        <a:t>), with potential to focus within a specific area. Take on Practice Supervisor role for other learners and develop assessor skills. Progress to become a registered Nurse by continuing RNDA programme. </a:t>
                      </a:r>
                      <a:r>
                        <a:rPr lang="en-GB" sz="1100" b="0" i="0" u="none" strike="noStrike" kern="1200" noProof="0">
                          <a:solidFill>
                            <a:schemeClr val="tx1"/>
                          </a:solidFill>
                          <a:effectLst/>
                          <a:latin typeface="Aptos"/>
                        </a:rPr>
                        <a:t> </a:t>
                      </a:r>
                      <a:endParaRPr lang="en-US" sz="1100">
                        <a:solidFill>
                          <a:schemeClr val="tx1"/>
                        </a:solidFill>
                        <a:latin typeface="Aptos"/>
                      </a:endParaRPr>
                    </a:p>
                  </a:txBody>
                  <a:tcPr/>
                </a:tc>
                <a:extLst>
                  <a:ext uri="{0D108BD9-81ED-4DB2-BD59-A6C34878D82A}">
                    <a16:rowId xmlns:a16="http://schemas.microsoft.com/office/drawing/2014/main" val="1184791600"/>
                  </a:ext>
                </a:extLst>
              </a:tr>
            </a:tbl>
          </a:graphicData>
        </a:graphic>
      </p:graphicFrame>
      <p:pic>
        <p:nvPicPr>
          <p:cNvPr id="1026" name="Picture 2" descr="A logo with colorful people&#10;&#10;Description automatically generated">
            <a:extLst>
              <a:ext uri="{FF2B5EF4-FFF2-40B4-BE49-F238E27FC236}">
                <a16:creationId xmlns:a16="http://schemas.microsoft.com/office/drawing/2014/main" id="{01349023-F92C-00F4-0042-DEC131687E8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3404" y="106325"/>
            <a:ext cx="1275906" cy="63795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 name="Picture 3" descr="A black text on a white background&#10;&#10;AI-generated content may be incorrect.">
            <a:extLst>
              <a:ext uri="{FF2B5EF4-FFF2-40B4-BE49-F238E27FC236}">
                <a16:creationId xmlns:a16="http://schemas.microsoft.com/office/drawing/2014/main" id="{8D441BB7-B3E4-23E0-C0D5-090B6F0BB0F9}"/>
              </a:ext>
            </a:extLst>
          </p:cNvPr>
          <p:cNvPicPr>
            <a:picLocks noChangeAspect="1"/>
          </p:cNvPicPr>
          <p:nvPr/>
        </p:nvPicPr>
        <p:blipFill>
          <a:blip r:embed="rId6"/>
          <a:stretch>
            <a:fillRect/>
          </a:stretch>
        </p:blipFill>
        <p:spPr>
          <a:xfrm>
            <a:off x="10165970" y="-5367"/>
            <a:ext cx="2020057" cy="760641"/>
          </a:xfrm>
          <a:prstGeom prst="rect">
            <a:avLst/>
          </a:prstGeom>
          <a:ln>
            <a:noFill/>
          </a:ln>
        </p:spPr>
      </p:pic>
      <p:sp>
        <p:nvSpPr>
          <p:cNvPr id="5" name="object 38">
            <a:extLst>
              <a:ext uri="{FF2B5EF4-FFF2-40B4-BE49-F238E27FC236}">
                <a16:creationId xmlns:a16="http://schemas.microsoft.com/office/drawing/2014/main" id="{C9B90130-C433-0C94-CB05-0911FC640265}"/>
              </a:ext>
            </a:extLst>
          </p:cNvPr>
          <p:cNvSpPr/>
          <p:nvPr/>
        </p:nvSpPr>
        <p:spPr>
          <a:xfrm>
            <a:off x="9302001" y="157506"/>
            <a:ext cx="295910" cy="262255"/>
          </a:xfrm>
          <a:custGeom>
            <a:avLst/>
            <a:gdLst/>
            <a:ahLst/>
            <a:cxnLst/>
            <a:rect l="l" t="t" r="r" b="b"/>
            <a:pathLst>
              <a:path w="295909" h="262255">
                <a:moveTo>
                  <a:pt x="47878" y="147065"/>
                </a:moveTo>
                <a:lnTo>
                  <a:pt x="40767" y="147065"/>
                </a:lnTo>
                <a:lnTo>
                  <a:pt x="40767" y="262000"/>
                </a:lnTo>
                <a:lnTo>
                  <a:pt x="130048" y="262127"/>
                </a:lnTo>
                <a:lnTo>
                  <a:pt x="130048" y="254888"/>
                </a:lnTo>
                <a:lnTo>
                  <a:pt x="47878" y="254888"/>
                </a:lnTo>
                <a:lnTo>
                  <a:pt x="47878" y="147065"/>
                </a:lnTo>
                <a:close/>
              </a:path>
              <a:path w="295909" h="262255">
                <a:moveTo>
                  <a:pt x="172847" y="172847"/>
                </a:moveTo>
                <a:lnTo>
                  <a:pt x="165607" y="172847"/>
                </a:lnTo>
                <a:lnTo>
                  <a:pt x="165607" y="262127"/>
                </a:lnTo>
                <a:lnTo>
                  <a:pt x="254888" y="262127"/>
                </a:lnTo>
                <a:lnTo>
                  <a:pt x="254888" y="255015"/>
                </a:lnTo>
                <a:lnTo>
                  <a:pt x="172847" y="255015"/>
                </a:lnTo>
                <a:lnTo>
                  <a:pt x="172847" y="172847"/>
                </a:lnTo>
                <a:close/>
              </a:path>
              <a:path w="295909" h="262255">
                <a:moveTo>
                  <a:pt x="158288" y="45592"/>
                </a:moveTo>
                <a:lnTo>
                  <a:pt x="147827" y="45592"/>
                </a:lnTo>
                <a:lnTo>
                  <a:pt x="247776" y="140080"/>
                </a:lnTo>
                <a:lnTo>
                  <a:pt x="247776" y="255015"/>
                </a:lnTo>
                <a:lnTo>
                  <a:pt x="254888" y="255015"/>
                </a:lnTo>
                <a:lnTo>
                  <a:pt x="254888" y="146812"/>
                </a:lnTo>
                <a:lnTo>
                  <a:pt x="265173" y="146812"/>
                </a:lnTo>
                <a:lnTo>
                  <a:pt x="158288" y="45592"/>
                </a:lnTo>
                <a:close/>
              </a:path>
              <a:path w="295909" h="262255">
                <a:moveTo>
                  <a:pt x="172847" y="165735"/>
                </a:moveTo>
                <a:lnTo>
                  <a:pt x="122808" y="165735"/>
                </a:lnTo>
                <a:lnTo>
                  <a:pt x="122808" y="254888"/>
                </a:lnTo>
                <a:lnTo>
                  <a:pt x="130048" y="254888"/>
                </a:lnTo>
                <a:lnTo>
                  <a:pt x="130048" y="172847"/>
                </a:lnTo>
                <a:lnTo>
                  <a:pt x="172847" y="172847"/>
                </a:lnTo>
                <a:lnTo>
                  <a:pt x="172847" y="165735"/>
                </a:lnTo>
                <a:close/>
              </a:path>
              <a:path w="295909" h="262255">
                <a:moveTo>
                  <a:pt x="147827" y="0"/>
                </a:moveTo>
                <a:lnTo>
                  <a:pt x="0" y="140588"/>
                </a:lnTo>
                <a:lnTo>
                  <a:pt x="23113" y="163702"/>
                </a:lnTo>
                <a:lnTo>
                  <a:pt x="33624" y="153797"/>
                </a:lnTo>
                <a:lnTo>
                  <a:pt x="23241" y="153797"/>
                </a:lnTo>
                <a:lnTo>
                  <a:pt x="10286" y="140715"/>
                </a:lnTo>
                <a:lnTo>
                  <a:pt x="147827" y="9778"/>
                </a:lnTo>
                <a:lnTo>
                  <a:pt x="158110" y="9778"/>
                </a:lnTo>
                <a:lnTo>
                  <a:pt x="147827" y="0"/>
                </a:lnTo>
                <a:close/>
              </a:path>
              <a:path w="295909" h="262255">
                <a:moveTo>
                  <a:pt x="265173" y="146812"/>
                </a:moveTo>
                <a:lnTo>
                  <a:pt x="254888" y="146812"/>
                </a:lnTo>
                <a:lnTo>
                  <a:pt x="272542" y="163702"/>
                </a:lnTo>
                <a:lnTo>
                  <a:pt x="282575" y="153669"/>
                </a:lnTo>
                <a:lnTo>
                  <a:pt x="272414" y="153669"/>
                </a:lnTo>
                <a:lnTo>
                  <a:pt x="265173" y="146812"/>
                </a:lnTo>
                <a:close/>
              </a:path>
              <a:path w="295909" h="262255">
                <a:moveTo>
                  <a:pt x="147827" y="35687"/>
                </a:moveTo>
                <a:lnTo>
                  <a:pt x="23241" y="153797"/>
                </a:lnTo>
                <a:lnTo>
                  <a:pt x="33624" y="153797"/>
                </a:lnTo>
                <a:lnTo>
                  <a:pt x="40767" y="147065"/>
                </a:lnTo>
                <a:lnTo>
                  <a:pt x="47878" y="147065"/>
                </a:lnTo>
                <a:lnTo>
                  <a:pt x="47878" y="140207"/>
                </a:lnTo>
                <a:lnTo>
                  <a:pt x="147827" y="45592"/>
                </a:lnTo>
                <a:lnTo>
                  <a:pt x="158288" y="45592"/>
                </a:lnTo>
                <a:lnTo>
                  <a:pt x="147827" y="35687"/>
                </a:lnTo>
                <a:close/>
              </a:path>
              <a:path w="295909" h="262255">
                <a:moveTo>
                  <a:pt x="158110" y="9778"/>
                </a:moveTo>
                <a:lnTo>
                  <a:pt x="147827" y="9778"/>
                </a:lnTo>
                <a:lnTo>
                  <a:pt x="285369" y="140715"/>
                </a:lnTo>
                <a:lnTo>
                  <a:pt x="272414" y="153669"/>
                </a:lnTo>
                <a:lnTo>
                  <a:pt x="282575" y="153669"/>
                </a:lnTo>
                <a:lnTo>
                  <a:pt x="295655" y="140588"/>
                </a:lnTo>
                <a:lnTo>
                  <a:pt x="158110" y="9778"/>
                </a:lnTo>
                <a:close/>
              </a:path>
            </a:pathLst>
          </a:custGeom>
          <a:solidFill>
            <a:srgbClr val="00999E"/>
          </a:solidFill>
        </p:spPr>
        <p:txBody>
          <a:bodyPr wrap="square" lIns="0" tIns="0" rIns="0" bIns="0" rtlCol="0"/>
          <a:lstStyle/>
          <a:p>
            <a:endParaRPr/>
          </a:p>
        </p:txBody>
      </p:sp>
    </p:spTree>
    <p:extLst>
      <p:ext uri="{BB962C8B-B14F-4D97-AF65-F5344CB8AC3E}">
        <p14:creationId xmlns:p14="http://schemas.microsoft.com/office/powerpoint/2010/main" val="19962020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56889" y="1953513"/>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3" name="object 3"/>
          <p:cNvSpPr/>
          <p:nvPr/>
        </p:nvSpPr>
        <p:spPr>
          <a:xfrm>
            <a:off x="2504314" y="2499683"/>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4" name="object 4"/>
          <p:cNvSpPr txBox="1"/>
          <p:nvPr/>
        </p:nvSpPr>
        <p:spPr>
          <a:xfrm>
            <a:off x="5502909" y="1953513"/>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 name="object 5"/>
          <p:cNvSpPr txBox="1"/>
          <p:nvPr/>
        </p:nvSpPr>
        <p:spPr>
          <a:xfrm>
            <a:off x="7620272" y="1932430"/>
            <a:ext cx="2120900" cy="444352"/>
          </a:xfrm>
          <a:prstGeom prst="rect">
            <a:avLst/>
          </a:prstGeom>
        </p:spPr>
        <p:txBody>
          <a:bodyPr vert="horz" wrap="square" lIns="0" tIns="13335" rIns="0" bIns="0" rtlCol="0">
            <a:spAutoFit/>
          </a:bodyPr>
          <a:lstStyle/>
          <a:p>
            <a:pPr marL="12700" marR="5080" indent="-1270" algn="ctr">
              <a:lnSpc>
                <a:spcPct val="100000"/>
              </a:lnSpc>
              <a:spcBef>
                <a:spcPts val="105"/>
              </a:spcBef>
            </a:pPr>
            <a:r>
              <a:rPr lang="en-GB" sz="1400" spc="-10">
                <a:solidFill>
                  <a:srgbClr val="202C3A"/>
                </a:solidFill>
                <a:latin typeface="Arial Black"/>
                <a:cs typeface="Arial Black"/>
              </a:rPr>
              <a:t>S</a:t>
            </a:r>
            <a:r>
              <a:rPr sz="1400" spc="-10" err="1">
                <a:solidFill>
                  <a:srgbClr val="202C3A"/>
                </a:solidFill>
                <a:latin typeface="Arial Black"/>
                <a:cs typeface="Arial Black"/>
              </a:rPr>
              <a:t>upervision</a:t>
            </a:r>
            <a:r>
              <a:rPr sz="1400" spc="-10">
                <a:solidFill>
                  <a:srgbClr val="202C3A"/>
                </a:solidFill>
                <a:latin typeface="Arial Black"/>
                <a:cs typeface="Arial Black"/>
              </a:rPr>
              <a:t> requirements</a:t>
            </a:r>
            <a:endParaRPr sz="1400">
              <a:latin typeface="Arial Black"/>
              <a:cs typeface="Arial Black"/>
            </a:endParaRPr>
          </a:p>
        </p:txBody>
      </p:sp>
      <p:sp>
        <p:nvSpPr>
          <p:cNvPr id="6" name="object 6"/>
          <p:cNvSpPr txBox="1"/>
          <p:nvPr/>
        </p:nvSpPr>
        <p:spPr>
          <a:xfrm>
            <a:off x="9886689" y="1930907"/>
            <a:ext cx="1820978" cy="444352"/>
          </a:xfrm>
          <a:prstGeom prst="rect">
            <a:avLst/>
          </a:prstGeom>
        </p:spPr>
        <p:txBody>
          <a:bodyPr vert="horz" wrap="square" lIns="0" tIns="13335" rIns="0" bIns="0" rtlCol="0" anchor="t">
            <a:spAutoFit/>
          </a:bodyPr>
          <a:lstStyle/>
          <a:p>
            <a:pPr marL="12700" marR="5080" indent="-3810" algn="ctr">
              <a:spcBef>
                <a:spcPts val="105"/>
              </a:spcBef>
            </a:pPr>
            <a:r>
              <a:rPr lang="en-GB" sz="1400">
                <a:solidFill>
                  <a:srgbClr val="202C3A"/>
                </a:solidFill>
                <a:latin typeface="Arial Black"/>
              </a:rPr>
              <a:t>Key roles and responsibilities</a:t>
            </a:r>
            <a:endParaRPr/>
          </a:p>
        </p:txBody>
      </p:sp>
      <p:pic>
        <p:nvPicPr>
          <p:cNvPr id="8" name="object 8"/>
          <p:cNvPicPr/>
          <p:nvPr/>
        </p:nvPicPr>
        <p:blipFill>
          <a:blip r:embed="rId4" cstate="print"/>
          <a:stretch>
            <a:fillRect/>
          </a:stretch>
        </p:blipFill>
        <p:spPr>
          <a:xfrm>
            <a:off x="5789676" y="1147572"/>
            <a:ext cx="722376" cy="720851"/>
          </a:xfrm>
          <a:prstGeom prst="rect">
            <a:avLst/>
          </a:prstGeom>
        </p:spPr>
      </p:pic>
      <p:pic>
        <p:nvPicPr>
          <p:cNvPr id="9" name="object 9"/>
          <p:cNvPicPr/>
          <p:nvPr/>
        </p:nvPicPr>
        <p:blipFill>
          <a:blip r:embed="rId5" cstate="print"/>
          <a:stretch>
            <a:fillRect/>
          </a:stretch>
        </p:blipFill>
        <p:spPr>
          <a:xfrm>
            <a:off x="3433571" y="1211580"/>
            <a:ext cx="720851" cy="719327"/>
          </a:xfrm>
          <a:prstGeom prst="rect">
            <a:avLst/>
          </a:prstGeom>
        </p:spPr>
      </p:pic>
      <p:pic>
        <p:nvPicPr>
          <p:cNvPr id="10" name="object 10"/>
          <p:cNvPicPr/>
          <p:nvPr/>
        </p:nvPicPr>
        <p:blipFill>
          <a:blip r:embed="rId6" cstate="print"/>
          <a:stretch>
            <a:fillRect/>
          </a:stretch>
        </p:blipFill>
        <p:spPr>
          <a:xfrm>
            <a:off x="10500359" y="1147572"/>
            <a:ext cx="722376" cy="720851"/>
          </a:xfrm>
          <a:prstGeom prst="rect">
            <a:avLst/>
          </a:prstGeom>
        </p:spPr>
      </p:pic>
      <p:pic>
        <p:nvPicPr>
          <p:cNvPr id="11" name="object 11"/>
          <p:cNvPicPr/>
          <p:nvPr/>
        </p:nvPicPr>
        <p:blipFill>
          <a:blip r:embed="rId7" cstate="print"/>
          <a:stretch>
            <a:fillRect/>
          </a:stretch>
        </p:blipFill>
        <p:spPr>
          <a:xfrm>
            <a:off x="8174687" y="1127264"/>
            <a:ext cx="720851" cy="720851"/>
          </a:xfrm>
          <a:prstGeom prst="rect">
            <a:avLst/>
          </a:prstGeom>
        </p:spPr>
      </p:pic>
      <p:sp>
        <p:nvSpPr>
          <p:cNvPr id="18" name="object 18"/>
          <p:cNvSpPr txBox="1">
            <a:spLocks noGrp="1"/>
          </p:cNvSpPr>
          <p:nvPr>
            <p:ph type="title"/>
          </p:nvPr>
        </p:nvSpPr>
        <p:spPr>
          <a:xfrm>
            <a:off x="2480310" y="251826"/>
            <a:ext cx="5829935" cy="808555"/>
          </a:xfrm>
          <a:prstGeom prst="rect">
            <a:avLst/>
          </a:prstGeom>
        </p:spPr>
        <p:txBody>
          <a:bodyPr vert="horz" wrap="square" lIns="0" tIns="43815" rIns="0" bIns="0" rtlCol="0" anchor="t">
            <a:spAutoFit/>
          </a:bodyPr>
          <a:lstStyle/>
          <a:p>
            <a:pPr marL="12700">
              <a:lnSpc>
                <a:spcPct val="100000"/>
              </a:lnSpc>
              <a:spcBef>
                <a:spcPts val="345"/>
              </a:spcBef>
            </a:pPr>
            <a:r>
              <a:rPr lang="en-GB" sz="2400" b="0">
                <a:solidFill>
                  <a:srgbClr val="BE0378"/>
                </a:solidFill>
                <a:latin typeface="Arial Black"/>
                <a:cs typeface="Arial Black"/>
              </a:rPr>
              <a:t>General</a:t>
            </a:r>
            <a:r>
              <a:rPr sz="2400" b="0" spc="-105">
                <a:solidFill>
                  <a:srgbClr val="BE0378"/>
                </a:solidFill>
                <a:latin typeface="Arial Black"/>
                <a:cs typeface="Arial Black"/>
              </a:rPr>
              <a:t> </a:t>
            </a:r>
            <a:r>
              <a:rPr lang="en-GB" sz="2400" b="0">
                <a:solidFill>
                  <a:srgbClr val="BE0378"/>
                </a:solidFill>
                <a:latin typeface="Arial Black"/>
                <a:cs typeface="Arial Black"/>
              </a:rPr>
              <a:t>Practice</a:t>
            </a:r>
            <a:r>
              <a:rPr sz="2400" b="0" spc="-90">
                <a:solidFill>
                  <a:srgbClr val="BE0378"/>
                </a:solidFill>
                <a:latin typeface="Arial Black"/>
                <a:cs typeface="Arial Black"/>
              </a:rPr>
              <a:t> </a:t>
            </a:r>
            <a:r>
              <a:rPr lang="en-GB" sz="2400" b="0">
                <a:solidFill>
                  <a:srgbClr val="BE0378"/>
                </a:solidFill>
                <a:latin typeface="Arial Black"/>
                <a:cs typeface="Arial Black"/>
              </a:rPr>
              <a:t>Nurse</a:t>
            </a:r>
            <a:r>
              <a:rPr sz="2400" b="0" spc="-95">
                <a:solidFill>
                  <a:srgbClr val="BE0378"/>
                </a:solidFill>
                <a:latin typeface="Arial Black"/>
                <a:cs typeface="Arial Black"/>
              </a:rPr>
              <a:t> </a:t>
            </a:r>
            <a:r>
              <a:rPr sz="2400" b="0" spc="-10">
                <a:solidFill>
                  <a:srgbClr val="BE0378"/>
                </a:solidFill>
                <a:latin typeface="Arial Black"/>
                <a:cs typeface="Arial Black"/>
              </a:rPr>
              <a:t>(GPN)</a:t>
            </a:r>
            <a:endParaRPr sz="2400">
              <a:latin typeface="Arial Black"/>
              <a:cs typeface="Arial Black"/>
            </a:endParaRPr>
          </a:p>
          <a:p>
            <a:pPr marL="50800">
              <a:lnSpc>
                <a:spcPct val="100000"/>
              </a:lnSpc>
              <a:spcBef>
                <a:spcPts val="160"/>
              </a:spcBef>
            </a:pPr>
            <a:r>
              <a:rPr sz="2400">
                <a:solidFill>
                  <a:srgbClr val="202C3A"/>
                </a:solidFill>
              </a:rPr>
              <a:t>Find</a:t>
            </a:r>
            <a:r>
              <a:rPr sz="2400" spc="-25">
                <a:solidFill>
                  <a:srgbClr val="202C3A"/>
                </a:solidFill>
              </a:rPr>
              <a:t> </a:t>
            </a:r>
            <a:r>
              <a:rPr sz="2400">
                <a:solidFill>
                  <a:srgbClr val="202C3A"/>
                </a:solidFill>
              </a:rPr>
              <a:t>out</a:t>
            </a:r>
            <a:r>
              <a:rPr sz="2400" spc="-20">
                <a:solidFill>
                  <a:srgbClr val="202C3A"/>
                </a:solidFill>
              </a:rPr>
              <a:t> </a:t>
            </a:r>
            <a:r>
              <a:rPr sz="2400">
                <a:solidFill>
                  <a:srgbClr val="202C3A"/>
                </a:solidFill>
              </a:rPr>
              <a:t>more</a:t>
            </a:r>
            <a:r>
              <a:rPr sz="2400" spc="-20">
                <a:solidFill>
                  <a:srgbClr val="202C3A"/>
                </a:solidFill>
              </a:rPr>
              <a:t> </a:t>
            </a:r>
            <a:r>
              <a:rPr sz="2400">
                <a:solidFill>
                  <a:srgbClr val="202C3A"/>
                </a:solidFill>
              </a:rPr>
              <a:t>about</a:t>
            </a:r>
            <a:r>
              <a:rPr sz="2400" spc="-20">
                <a:solidFill>
                  <a:srgbClr val="202C3A"/>
                </a:solidFill>
              </a:rPr>
              <a:t> </a:t>
            </a:r>
            <a:r>
              <a:rPr sz="2400">
                <a:solidFill>
                  <a:srgbClr val="202C3A"/>
                </a:solidFill>
              </a:rPr>
              <a:t>the</a:t>
            </a:r>
            <a:r>
              <a:rPr sz="2400" spc="-10">
                <a:solidFill>
                  <a:srgbClr val="202C3A"/>
                </a:solidFill>
              </a:rPr>
              <a:t> </a:t>
            </a:r>
            <a:r>
              <a:rPr sz="2400" u="sng">
                <a:solidFill>
                  <a:srgbClr val="1F5AA4"/>
                </a:solidFill>
                <a:uFill>
                  <a:solidFill>
                    <a:srgbClr val="1F5AA4"/>
                  </a:solidFill>
                </a:uFill>
                <a:hlinkClick r:id="rId8"/>
              </a:rPr>
              <a:t>GPN</a:t>
            </a:r>
            <a:r>
              <a:rPr sz="2400" u="sng" spc="-25">
                <a:solidFill>
                  <a:srgbClr val="1F5AA4"/>
                </a:solidFill>
                <a:uFill>
                  <a:solidFill>
                    <a:srgbClr val="1F5AA4"/>
                  </a:solidFill>
                </a:uFill>
                <a:hlinkClick r:id="rId8"/>
              </a:rPr>
              <a:t> </a:t>
            </a:r>
            <a:r>
              <a:rPr sz="2400" u="sng" spc="-20">
                <a:solidFill>
                  <a:srgbClr val="1F5AA4"/>
                </a:solidFill>
                <a:uFill>
                  <a:solidFill>
                    <a:srgbClr val="1F5AA4"/>
                  </a:solidFill>
                </a:uFill>
                <a:hlinkClick r:id="rId8"/>
              </a:rPr>
              <a:t>role</a:t>
            </a:r>
            <a:endParaRPr sz="2400">
              <a:hlinkClick r:id="rId8"/>
            </a:endParaRPr>
          </a:p>
        </p:txBody>
      </p:sp>
      <p:sp>
        <p:nvSpPr>
          <p:cNvPr id="32" name="object 32"/>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7" name="TextBox 6">
            <a:extLst>
              <a:ext uri="{FF2B5EF4-FFF2-40B4-BE49-F238E27FC236}">
                <a16:creationId xmlns:a16="http://schemas.microsoft.com/office/drawing/2014/main" id="{796FA740-6FF6-FDFF-A91A-065BCEAC4E3C}"/>
              </a:ext>
            </a:extLst>
          </p:cNvPr>
          <p:cNvSpPr txBox="1"/>
          <p:nvPr/>
        </p:nvSpPr>
        <p:spPr>
          <a:xfrm>
            <a:off x="7620272" y="2461097"/>
            <a:ext cx="2215039"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solidFill>
                  <a:schemeClr val="tx1"/>
                </a:solidFill>
                <a:latin typeface="Arial"/>
                <a:cs typeface="Arial"/>
              </a:rPr>
              <a:t>All GPNs must have regular access to clinical supervision within their practice or PCN.</a:t>
            </a:r>
          </a:p>
          <a:p>
            <a:pPr algn="l"/>
            <a:endParaRPr lang="en-US" sz="1000">
              <a:solidFill>
                <a:schemeClr val="tx1"/>
              </a:solidFill>
              <a:latin typeface="Arial"/>
              <a:cs typeface="Arial"/>
            </a:endParaRPr>
          </a:p>
          <a:p>
            <a:pPr algn="l"/>
            <a:r>
              <a:rPr lang="en-US" sz="1000">
                <a:solidFill>
                  <a:schemeClr val="tx1"/>
                </a:solidFill>
                <a:latin typeface="Arial"/>
                <a:cs typeface="Arial"/>
              </a:rPr>
              <a:t>To develop the future nursing workforce the NMC requires GPNs to be practice assessors and practice supervisors.</a:t>
            </a:r>
          </a:p>
          <a:p>
            <a:pPr algn="l"/>
            <a:endParaRPr lang="en-US" sz="1000">
              <a:solidFill>
                <a:srgbClr val="000000"/>
              </a:solidFill>
              <a:latin typeface="Arial"/>
              <a:cs typeface="Arial"/>
            </a:endParaRPr>
          </a:p>
          <a:p>
            <a:pPr algn="l"/>
            <a:r>
              <a:rPr lang="en-US" sz="1000">
                <a:solidFill>
                  <a:srgbClr val="0000FF"/>
                </a:solidFill>
                <a:latin typeface="Arial"/>
                <a:cs typeface="Arial"/>
                <a:hlinkClick r:id="rId9"/>
              </a:rPr>
              <a:t>NMC Standards for Education  and Training Standards for Student Supervision and Assessment</a:t>
            </a:r>
            <a:endParaRPr lang="en-US" sz="1000">
              <a:solidFill>
                <a:srgbClr val="0000FF"/>
              </a:solidFill>
              <a:latin typeface="Arial"/>
              <a:cs typeface="Arial"/>
            </a:endParaRPr>
          </a:p>
          <a:p>
            <a:pPr algn="l"/>
            <a:endParaRPr lang="en-US" sz="1000">
              <a:solidFill>
                <a:srgbClr val="0000FF"/>
              </a:solidFill>
              <a:latin typeface="Arial"/>
              <a:cs typeface="Arial"/>
            </a:endParaRPr>
          </a:p>
          <a:p>
            <a:pPr algn="l"/>
            <a:r>
              <a:rPr lang="en-US" sz="1000">
                <a:solidFill>
                  <a:srgbClr val="0000FF"/>
                </a:solidFill>
                <a:latin typeface="Arial"/>
                <a:cs typeface="Arial"/>
                <a:hlinkClick r:id="rId10">
                  <a:extLst>
                    <a:ext uri="{A12FA001-AC4F-418D-AE19-62706E023703}">
                      <ahyp:hlinkClr xmlns:ahyp="http://schemas.microsoft.com/office/drawing/2018/hyperlinkcolor" val="tx"/>
                    </a:ext>
                  </a:extLst>
                </a:hlinkClick>
              </a:rPr>
              <a:t>A Competency Framework for all Prescribers</a:t>
            </a:r>
            <a:endParaRPr lang="en-US" sz="1000">
              <a:solidFill>
                <a:srgbClr val="0000FF"/>
              </a:solidFill>
              <a:latin typeface="Arial"/>
              <a:cs typeface="Arial"/>
              <a:hlinkClick r:id="" action="ppaction://noaction">
                <a:extLst>
                  <a:ext uri="{A12FA001-AC4F-418D-AE19-62706E023703}">
                    <ahyp:hlinkClr xmlns:ahyp="http://schemas.microsoft.com/office/drawing/2018/hyperlinkcolor" val="tx"/>
                  </a:ext>
                </a:extLst>
              </a:hlinkClick>
            </a:endParaRPr>
          </a:p>
          <a:p>
            <a:pPr algn="l"/>
            <a:endParaRPr lang="en-US" sz="1000">
              <a:solidFill>
                <a:srgbClr val="0000FF"/>
              </a:solidFill>
              <a:latin typeface="Arial"/>
              <a:cs typeface="Arial"/>
            </a:endParaRPr>
          </a:p>
          <a:p>
            <a:pPr algn="l"/>
            <a:r>
              <a:rPr lang="en-US" sz="1000">
                <a:solidFill>
                  <a:srgbClr val="0000FF"/>
                </a:solidFill>
                <a:latin typeface="Arial"/>
                <a:cs typeface="Arial"/>
              </a:rPr>
              <a:t>DPP guidance and </a:t>
            </a:r>
            <a:r>
              <a:rPr lang="en-US" sz="1000">
                <a:solidFill>
                  <a:srgbClr val="0000FF"/>
                </a:solidFill>
                <a:latin typeface="Arial"/>
                <a:cs typeface="Arial"/>
                <a:hlinkClick r:id="rId11">
                  <a:extLst>
                    <a:ext uri="{A12FA001-AC4F-418D-AE19-62706E023703}">
                      <ahyp:hlinkClr xmlns:ahyp="http://schemas.microsoft.com/office/drawing/2018/hyperlinkcolor" val="tx"/>
                    </a:ext>
                  </a:extLst>
                </a:hlinkClick>
              </a:rPr>
              <a:t>Designated Prescribing Practitioner Competency</a:t>
            </a:r>
            <a:r>
              <a:rPr lang="en-US" sz="1000">
                <a:solidFill>
                  <a:srgbClr val="0000FF"/>
                </a:solidFill>
                <a:latin typeface="Arial"/>
                <a:cs typeface="Arial"/>
              </a:rPr>
              <a:t> Framework</a:t>
            </a:r>
          </a:p>
          <a:p>
            <a:pPr algn="l"/>
            <a:endParaRPr lang="en-US" sz="1000">
              <a:solidFill>
                <a:srgbClr val="0000FF"/>
              </a:solidFill>
              <a:latin typeface="Arial"/>
              <a:cs typeface="Arial"/>
            </a:endParaRPr>
          </a:p>
          <a:p>
            <a:pPr algn="ctr"/>
            <a:endParaRPr lang="en-US" sz="1000">
              <a:solidFill>
                <a:srgbClr val="000000"/>
              </a:solidFill>
              <a:latin typeface="Arial"/>
              <a:cs typeface="Arial"/>
            </a:endParaRPr>
          </a:p>
        </p:txBody>
      </p:sp>
      <p:pic>
        <p:nvPicPr>
          <p:cNvPr id="33" name="Picture 32" descr="A logo with colorful people&#10;&#10;Description automatically generated">
            <a:extLst>
              <a:ext uri="{FF2B5EF4-FFF2-40B4-BE49-F238E27FC236}">
                <a16:creationId xmlns:a16="http://schemas.microsoft.com/office/drawing/2014/main" id="{C35AF2AF-B760-E8B6-B9B2-C5552F676CCF}"/>
              </a:ext>
            </a:extLst>
          </p:cNvPr>
          <p:cNvPicPr>
            <a:picLocks noChangeAspect="1"/>
          </p:cNvPicPr>
          <p:nvPr/>
        </p:nvPicPr>
        <p:blipFill>
          <a:blip r:embed="rId12"/>
          <a:stretch>
            <a:fillRect/>
          </a:stretch>
        </p:blipFill>
        <p:spPr>
          <a:xfrm>
            <a:off x="0" y="-5973"/>
            <a:ext cx="2249337" cy="1153545"/>
          </a:xfrm>
          <a:prstGeom prst="rect">
            <a:avLst/>
          </a:prstGeom>
          <a:ln>
            <a:noFill/>
          </a:ln>
        </p:spPr>
      </p:pic>
      <p:sp>
        <p:nvSpPr>
          <p:cNvPr id="37" name="TextBox 36">
            <a:extLst>
              <a:ext uri="{FF2B5EF4-FFF2-40B4-BE49-F238E27FC236}">
                <a16:creationId xmlns:a16="http://schemas.microsoft.com/office/drawing/2014/main" id="{1AB2E7C0-2185-3A53-D47A-595A3813502F}"/>
              </a:ext>
            </a:extLst>
          </p:cNvPr>
          <p:cNvSpPr txBox="1"/>
          <p:nvPr/>
        </p:nvSpPr>
        <p:spPr>
          <a:xfrm>
            <a:off x="9729408" y="2468741"/>
            <a:ext cx="2380343"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lgn="l">
              <a:buFont typeface="Arial" panose="020B0604020202020204" pitchFamily="34" charset="0"/>
              <a:buChar char="•"/>
            </a:pPr>
            <a:r>
              <a:rPr lang="en-US" sz="1000" dirty="0">
                <a:solidFill>
                  <a:schemeClr val="tx1"/>
                </a:solidFill>
                <a:latin typeface="Arial"/>
              </a:rPr>
              <a:t>A General Practice Nurse (GPN) is a registered nurse who works autonomously within a Multidisciplinary Team (MDT) within General Practice (GP) surgeries as part of a Primary Healthcare Team and is usually employed by the General Practitioners.</a:t>
            </a:r>
            <a:endParaRPr lang="en-US" sz="1000" dirty="0">
              <a:solidFill>
                <a:schemeClr val="tx1"/>
              </a:solidFill>
              <a:latin typeface="Arial"/>
              <a:cs typeface="Arial"/>
            </a:endParaRPr>
          </a:p>
          <a:p>
            <a:pPr algn="ctr"/>
            <a:endParaRPr lang="en-US" sz="1000" dirty="0">
              <a:solidFill>
                <a:schemeClr val="tx1"/>
              </a:solidFill>
              <a:latin typeface="Arial"/>
              <a:cs typeface="Arial"/>
            </a:endParaRPr>
          </a:p>
          <a:p>
            <a:pPr marL="171450" indent="-171450" algn="l">
              <a:buFont typeface="Arial" panose="020B0604020202020204" pitchFamily="34" charset="0"/>
              <a:buChar char="•"/>
            </a:pPr>
            <a:r>
              <a:rPr lang="en-US" sz="1000" dirty="0">
                <a:solidFill>
                  <a:schemeClr val="tx1"/>
                </a:solidFill>
                <a:latin typeface="Arial"/>
              </a:rPr>
              <a:t>Working as part of a team, the role of the GPN is to assess, screen, and treat patients of all ages, including babies, children, and adults. GPNs also offer health promotion advice in areas such as contraception, weight loss and smoking cessation in addition to emphasis on promoting Women’s and Men’s health and providing national health prevention services like cervical screening and baby immunisations.</a:t>
            </a:r>
            <a:endParaRPr lang="en-US" sz="1000" dirty="0">
              <a:solidFill>
                <a:schemeClr val="tx1"/>
              </a:solidFill>
              <a:latin typeface="Arial"/>
              <a:cs typeface="Arial"/>
            </a:endParaRPr>
          </a:p>
          <a:p>
            <a:pPr algn="ctr"/>
            <a:endParaRPr lang="en-US" sz="1000" dirty="0">
              <a:solidFill>
                <a:schemeClr val="tx1"/>
              </a:solidFill>
              <a:latin typeface="Arial"/>
              <a:cs typeface="Arial"/>
            </a:endParaRPr>
          </a:p>
          <a:p>
            <a:pPr marL="171450" indent="-171450" algn="l">
              <a:buFont typeface="Arial" panose="020B0604020202020204" pitchFamily="34" charset="0"/>
              <a:buChar char="•"/>
            </a:pPr>
            <a:r>
              <a:rPr lang="en-US" sz="1000" dirty="0">
                <a:solidFill>
                  <a:schemeClr val="tx1"/>
                </a:solidFill>
                <a:latin typeface="Arial"/>
              </a:rPr>
              <a:t>GPNs are usually directly employed by the GP practice on an individual employment contract.</a:t>
            </a:r>
            <a:endParaRPr lang="en-US" sz="1000" dirty="0">
              <a:solidFill>
                <a:schemeClr val="tx1"/>
              </a:solidFill>
              <a:latin typeface="Arial"/>
              <a:cs typeface="Arial"/>
            </a:endParaRPr>
          </a:p>
        </p:txBody>
      </p:sp>
      <p:sp>
        <p:nvSpPr>
          <p:cNvPr id="40" name="TextBox 39">
            <a:extLst>
              <a:ext uri="{FF2B5EF4-FFF2-40B4-BE49-F238E27FC236}">
                <a16:creationId xmlns:a16="http://schemas.microsoft.com/office/drawing/2014/main" id="{25E13365-37DD-8A2D-68CB-827A01A73FA6}"/>
              </a:ext>
            </a:extLst>
          </p:cNvPr>
          <p:cNvSpPr txBox="1"/>
          <p:nvPr/>
        </p:nvSpPr>
        <p:spPr>
          <a:xfrm>
            <a:off x="2599098" y="2479965"/>
            <a:ext cx="2389415" cy="28366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solidFill>
                  <a:schemeClr val="tx1"/>
                </a:solidFill>
                <a:highlight>
                  <a:srgbClr val="FFFFFF"/>
                </a:highlight>
                <a:latin typeface="Arial"/>
                <a:cs typeface="Poppins"/>
              </a:rPr>
              <a:t>General Practice Nurses (GPNs) play a key part in delivering care within their communities, alongside other members of a multidisciplinary general practice team. They assess, plan, develop, implement, and evaluate treatment options for patients.</a:t>
            </a:r>
          </a:p>
          <a:p>
            <a:pPr algn="l"/>
            <a:endParaRPr lang="en-US" sz="1000">
              <a:solidFill>
                <a:schemeClr val="tx1"/>
              </a:solidFill>
              <a:highlight>
                <a:srgbClr val="FFFFFF"/>
              </a:highlight>
              <a:latin typeface="Arial"/>
              <a:cs typeface="Poppins"/>
            </a:endParaRPr>
          </a:p>
          <a:p>
            <a:pPr algn="l"/>
            <a:r>
              <a:rPr lang="en-GB" sz="1000">
                <a:solidFill>
                  <a:srgbClr val="202C3A"/>
                </a:solidFill>
                <a:latin typeface="Arial"/>
                <a:cs typeface="Arial"/>
                <a:hlinkClick r:id="rId13"/>
              </a:rPr>
              <a:t>Managing your registration</a:t>
            </a:r>
            <a:r>
              <a:rPr lang="en-GB" sz="1000" spc="-50">
                <a:solidFill>
                  <a:srgbClr val="202C3A"/>
                </a:solidFill>
                <a:latin typeface="Arial"/>
                <a:cs typeface="Arial"/>
              </a:rPr>
              <a:t> </a:t>
            </a:r>
            <a:r>
              <a:rPr lang="en-US" sz="1000">
                <a:latin typeface="Arial"/>
                <a:cs typeface="Arial"/>
                <a:hlinkClick r:id="rId14"/>
              </a:rPr>
              <a:t>What is a general practice nurse? | Primary Care Careers</a:t>
            </a:r>
            <a:endParaRPr lang="en-US" sz="1000">
              <a:latin typeface="Arial"/>
              <a:cs typeface="Arial"/>
            </a:endParaRPr>
          </a:p>
          <a:p>
            <a:pPr algn="l"/>
            <a:endParaRPr lang="en-US" sz="1000">
              <a:latin typeface="Arial"/>
              <a:cs typeface="Arial"/>
            </a:endParaRPr>
          </a:p>
          <a:p>
            <a:pPr algn="l"/>
            <a:r>
              <a:rPr lang="en-US" sz="1000">
                <a:latin typeface="Arial"/>
                <a:cs typeface="Arial"/>
                <a:hlinkClick r:id="rId14"/>
              </a:rPr>
              <a:t>What is a general practice nurse? | Primary Care Careers</a:t>
            </a:r>
            <a:endParaRPr lang="en-US" sz="1000">
              <a:latin typeface="Arial"/>
              <a:cs typeface="Arial"/>
            </a:endParaRPr>
          </a:p>
          <a:p>
            <a:pPr algn="l"/>
            <a:endParaRPr lang="en-US" sz="1000" b="1">
              <a:latin typeface="Arial"/>
              <a:cs typeface="Arial"/>
            </a:endParaRPr>
          </a:p>
          <a:p>
            <a:pPr algn="l" rtl="0">
              <a:lnSpc>
                <a:spcPts val="1125"/>
              </a:lnSpc>
            </a:pPr>
            <a:endParaRPr lang="en-US" sz="1000" u="sng">
              <a:solidFill>
                <a:srgbClr val="0000FF"/>
              </a:solidFill>
              <a:latin typeface="Arial"/>
              <a:cs typeface="Segoe UI"/>
              <a:hlinkClick r:id="rId15"/>
            </a:endParaRPr>
          </a:p>
          <a:p>
            <a:pPr algn="l" rtl="0">
              <a:lnSpc>
                <a:spcPts val="1125"/>
              </a:lnSpc>
            </a:pPr>
            <a:endParaRPr lang="en-US" sz="1000" u="sng">
              <a:solidFill>
                <a:srgbClr val="0000FF"/>
              </a:solidFill>
              <a:latin typeface="Arial"/>
              <a:cs typeface="Segoe UI"/>
              <a:hlinkClick r:id="rId15"/>
            </a:endParaRPr>
          </a:p>
          <a:p>
            <a:pPr algn="l"/>
            <a:endParaRPr lang="en-US" sz="1000">
              <a:solidFill>
                <a:schemeClr val="tx1"/>
              </a:solidFill>
              <a:latin typeface="Arial"/>
              <a:cs typeface="Arial"/>
            </a:endParaRPr>
          </a:p>
        </p:txBody>
      </p:sp>
      <p:sp>
        <p:nvSpPr>
          <p:cNvPr id="46" name="TextBox 45">
            <a:extLst>
              <a:ext uri="{FF2B5EF4-FFF2-40B4-BE49-F238E27FC236}">
                <a16:creationId xmlns:a16="http://schemas.microsoft.com/office/drawing/2014/main" id="{A2EF8035-E57C-BD7E-58A6-D0EA641E9506}"/>
              </a:ext>
            </a:extLst>
          </p:cNvPr>
          <p:cNvSpPr txBox="1"/>
          <p:nvPr/>
        </p:nvSpPr>
        <p:spPr>
          <a:xfrm>
            <a:off x="5289822" y="5443318"/>
            <a:ext cx="2380343"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latin typeface="Arial"/>
                <a:cs typeface="Arial"/>
                <a:hlinkClick r:id="rId16"/>
              </a:rPr>
              <a:t>Nurse prescriber: Course explained by qualified non-medical prescriber | RCN Magazine | Royal College of Nursing</a:t>
            </a:r>
            <a:endParaRPr lang="en-US" sz="1000">
              <a:latin typeface="Arial"/>
              <a:cs typeface="Arial"/>
            </a:endParaRPr>
          </a:p>
          <a:p>
            <a:pPr algn="l"/>
            <a:endParaRPr lang="en-US" sz="1000">
              <a:latin typeface="Arial"/>
              <a:cs typeface="Arial"/>
            </a:endParaRPr>
          </a:p>
          <a:p>
            <a:pPr algn="l"/>
            <a:r>
              <a:rPr lang="en-GB" sz="1000">
                <a:hlinkClick r:id="rId17"/>
              </a:rPr>
              <a:t>Independent Prescribing/Supplementary Prescribing: | medtribe.com</a:t>
            </a:r>
            <a:endParaRPr lang="en-US" sz="1000">
              <a:latin typeface="Arial"/>
              <a:cs typeface="Arial"/>
            </a:endParaRPr>
          </a:p>
          <a:p>
            <a:pPr algn="l"/>
            <a:endParaRPr lang="en-US" sz="1000">
              <a:latin typeface="Arial"/>
              <a:cs typeface="Arial"/>
            </a:endParaRPr>
          </a:p>
          <a:p>
            <a:pPr algn="l"/>
            <a:endParaRPr lang="en-US" sz="1000">
              <a:latin typeface="Arial"/>
              <a:cs typeface="Arial"/>
            </a:endParaRPr>
          </a:p>
        </p:txBody>
      </p:sp>
      <p:sp>
        <p:nvSpPr>
          <p:cNvPr id="47" name="TextBox 46">
            <a:extLst>
              <a:ext uri="{FF2B5EF4-FFF2-40B4-BE49-F238E27FC236}">
                <a16:creationId xmlns:a16="http://schemas.microsoft.com/office/drawing/2014/main" id="{06A6771C-CA1F-8150-CAE5-8D6EDB495343}"/>
              </a:ext>
            </a:extLst>
          </p:cNvPr>
          <p:cNvSpPr txBox="1"/>
          <p:nvPr/>
        </p:nvSpPr>
        <p:spPr>
          <a:xfrm>
            <a:off x="5289822" y="2479965"/>
            <a:ext cx="2280558"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5080" lvl="0" indent="0" algn="l"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ysClr val="windowText" lastClr="000000"/>
                </a:solidFill>
                <a:effectLst/>
                <a:uLnTx/>
                <a:uFillTx/>
                <a:latin typeface="Arial"/>
                <a:cs typeface="Arial"/>
                <a:hlinkClick r:id="rId18"/>
              </a:rPr>
              <a:t>Enhanced clinical practitioner (level 6) - apprenticeship training course</a:t>
            </a:r>
            <a:endParaRPr kumimoji="0" lang="en-GB" sz="1000" b="0" i="0" u="none" strike="noStrike" kern="0" cap="none" spc="0" normalizeH="0" baseline="0" noProof="0">
              <a:ln>
                <a:noFill/>
              </a:ln>
              <a:solidFill>
                <a:sysClr val="windowText" lastClr="000000"/>
              </a:solidFill>
              <a:effectLst/>
              <a:uLnTx/>
              <a:uFillTx/>
              <a:latin typeface="Arial"/>
              <a:cs typeface="Arial"/>
            </a:endParaRPr>
          </a:p>
          <a:p>
            <a:pPr marL="0" marR="5080" lvl="0" indent="0" algn="l"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a:ln>
                <a:noFill/>
              </a:ln>
              <a:solidFill>
                <a:sysClr val="windowText" lastClr="000000"/>
              </a:solidFill>
              <a:effectLst/>
              <a:uLnTx/>
              <a:uFillTx/>
              <a:latin typeface="Arial"/>
              <a:cs typeface="Arial"/>
            </a:endParaRPr>
          </a:p>
          <a:p>
            <a:pPr marR="5080" algn="l">
              <a:defRPr/>
            </a:pPr>
            <a:r>
              <a:rPr lang="en-US" sz="1000">
                <a:solidFill>
                  <a:srgbClr val="0000FF"/>
                </a:solidFill>
                <a:latin typeface="Arial"/>
                <a:ea typeface="Lato"/>
                <a:cs typeface="Lato"/>
                <a:hlinkClick r:id="rId19">
                  <a:extLst>
                    <a:ext uri="{A12FA001-AC4F-418D-AE19-62706E023703}">
                      <ahyp:hlinkClr xmlns:ahyp="http://schemas.microsoft.com/office/drawing/2018/hyperlinkcolor" val="tx"/>
                    </a:ext>
                  </a:extLst>
                </a:hlinkClick>
              </a:rPr>
              <a:t>Enhanced practice NHSE landing page</a:t>
            </a:r>
            <a:endParaRPr lang="en-US" sz="1000">
              <a:solidFill>
                <a:srgbClr val="0000FF"/>
              </a:solidFill>
              <a:latin typeface="Arial"/>
              <a:cs typeface="Arial"/>
              <a:hlinkClick r:id="rId19">
                <a:extLst>
                  <a:ext uri="{A12FA001-AC4F-418D-AE19-62706E023703}">
                    <ahyp:hlinkClr xmlns:ahyp="http://schemas.microsoft.com/office/drawing/2018/hyperlinkcolor" val="tx"/>
                  </a:ext>
                </a:extLst>
              </a:hlinkClick>
            </a:endParaRPr>
          </a:p>
          <a:p>
            <a:pPr marL="0" marR="5080" lvl="0" indent="0" algn="l"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a:ln>
                <a:noFill/>
              </a:ln>
              <a:solidFill>
                <a:sysClr val="windowText" lastClr="000000"/>
              </a:solidFill>
              <a:effectLst/>
              <a:uLnTx/>
              <a:uFillTx/>
              <a:latin typeface="Arial"/>
              <a:cs typeface="Arial"/>
            </a:endParaRPr>
          </a:p>
          <a:p>
            <a:pPr algn="l"/>
            <a:r>
              <a:rPr lang="en-US" sz="1000" b="1">
                <a:solidFill>
                  <a:srgbClr val="182540"/>
                </a:solidFill>
                <a:latin typeface="Arial"/>
                <a:cs typeface="Arial"/>
              </a:rPr>
              <a:t>Could you be a nurse prescriber?</a:t>
            </a:r>
            <a:endParaRPr lang="en-US" sz="1000">
              <a:solidFill>
                <a:srgbClr val="000000"/>
              </a:solidFill>
              <a:latin typeface="Arial"/>
              <a:cs typeface="Arial"/>
            </a:endParaRPr>
          </a:p>
          <a:p>
            <a:pPr algn="l"/>
            <a:r>
              <a:rPr lang="en-US" sz="1000">
                <a:solidFill>
                  <a:schemeClr val="tx1"/>
                </a:solidFill>
                <a:latin typeface="Arial"/>
                <a:cs typeface="Arial"/>
              </a:rPr>
              <a:t>Under the new </a:t>
            </a:r>
            <a:r>
              <a:rPr lang="en-US" sz="1000" u="sng">
                <a:solidFill>
                  <a:srgbClr val="004288"/>
                </a:solidFill>
                <a:latin typeface="Arial"/>
                <a:cs typeface="Arial"/>
                <a:hlinkClick r:id="rId20"/>
              </a:rPr>
              <a:t>NMC standards</a:t>
            </a:r>
            <a:r>
              <a:rPr lang="en-US" sz="1000">
                <a:solidFill>
                  <a:schemeClr val="tx1"/>
                </a:solidFill>
                <a:latin typeface="Arial"/>
                <a:cs typeface="Arial"/>
              </a:rPr>
              <a:t>, entry onto a programme is determined by whether you can provide evidence that you have the necessary skills, knowledge and experience to sign up.</a:t>
            </a:r>
          </a:p>
          <a:p>
            <a:pPr algn="l"/>
            <a:endParaRPr lang="en-US" sz="1000">
              <a:solidFill>
                <a:schemeClr val="tx1"/>
              </a:solidFill>
              <a:latin typeface="Arial"/>
              <a:cs typeface="Arial"/>
            </a:endParaRPr>
          </a:p>
          <a:p>
            <a:pPr algn="l"/>
            <a:r>
              <a:rPr lang="en-US" sz="1000">
                <a:solidFill>
                  <a:schemeClr val="tx1"/>
                </a:solidFill>
                <a:latin typeface="Arial"/>
                <a:cs typeface="Arial"/>
              </a:rPr>
              <a:t>It is essential to have workplace support, specifically an experienced member of staff to act as your clinical mentor. This role is called the designated prescribing practitioner. </a:t>
            </a:r>
          </a:p>
          <a:p>
            <a:pPr algn="ctr"/>
            <a:endParaRPr lang="en-US" sz="1000" b="1">
              <a:solidFill>
                <a:srgbClr val="182540"/>
              </a:solidFill>
              <a:latin typeface="Arial"/>
              <a:cs typeface="Arial"/>
            </a:endParaRPr>
          </a:p>
        </p:txBody>
      </p:sp>
      <p:sp>
        <p:nvSpPr>
          <p:cNvPr id="15" name="TextBox 14">
            <a:extLst>
              <a:ext uri="{FF2B5EF4-FFF2-40B4-BE49-F238E27FC236}">
                <a16:creationId xmlns:a16="http://schemas.microsoft.com/office/drawing/2014/main" id="{7270B1B2-1003-57D7-FAE5-3233EF245667}"/>
              </a:ext>
            </a:extLst>
          </p:cNvPr>
          <p:cNvSpPr txBox="1"/>
          <p:nvPr/>
        </p:nvSpPr>
        <p:spPr>
          <a:xfrm>
            <a:off x="2604988" y="4762641"/>
            <a:ext cx="2280558" cy="1631216"/>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hlinkClick r:id="rId21"/>
              </a:rPr>
              <a:t>Graduate Certificate-General Practice Nursing 2025-26 | medtribe.com</a:t>
            </a:r>
            <a:endParaRPr lang="en-GB" sz="1000" dirty="0">
              <a:latin typeface="Arial" panose="020B0604020202020204" pitchFamily="34" charset="0"/>
              <a:cs typeface="Arial" panose="020B0604020202020204" pitchFamily="34" charset="0"/>
            </a:endParaRPr>
          </a:p>
          <a:p>
            <a:endParaRPr lang="en-GB" sz="1000" b="1" dirty="0">
              <a:latin typeface="Arial" panose="020B0604020202020204" pitchFamily="34" charset="0"/>
              <a:cs typeface="Arial" panose="020B0604020202020204" pitchFamily="34" charset="0"/>
            </a:endParaRPr>
          </a:p>
          <a:p>
            <a:r>
              <a:rPr lang="en-GB" sz="1000" b="1" dirty="0"/>
              <a:t>Registrable Qualification</a:t>
            </a:r>
          </a:p>
          <a:p>
            <a:r>
              <a:rPr lang="en-GB" sz="1000" dirty="0"/>
              <a:t>Part 1 of Nursing and Midwifery Council (NMC) Register registered as adult, child, mental health, or learning disability nurse.</a:t>
            </a:r>
          </a:p>
          <a:p>
            <a:endParaRPr lang="en-GB" sz="1000" dirty="0">
              <a:latin typeface="Arial" panose="020B0604020202020204" pitchFamily="34" charset="0"/>
              <a:cs typeface="Arial" panose="020B0604020202020204" pitchFamily="34" charset="0"/>
            </a:endParaRPr>
          </a:p>
        </p:txBody>
      </p:sp>
      <p:sp>
        <p:nvSpPr>
          <p:cNvPr id="13" name="object 35">
            <a:extLst>
              <a:ext uri="{FF2B5EF4-FFF2-40B4-BE49-F238E27FC236}">
                <a16:creationId xmlns:a16="http://schemas.microsoft.com/office/drawing/2014/main" id="{8761E9F9-7AC6-05BB-DA95-8DA4A568AD6F}"/>
              </a:ext>
            </a:extLst>
          </p:cNvPr>
          <p:cNvSpPr txBox="1"/>
          <p:nvPr/>
        </p:nvSpPr>
        <p:spPr>
          <a:xfrm>
            <a:off x="69669" y="3232561"/>
            <a:ext cx="2260502" cy="333425"/>
          </a:xfrm>
          <a:prstGeom prst="rect">
            <a:avLst/>
          </a:prstGeom>
          <a:solidFill>
            <a:srgbClr val="D9D9D9"/>
          </a:solidFill>
        </p:spPr>
        <p:txBody>
          <a:bodyPr vert="horz" wrap="square" lIns="0" tIns="0" rIns="0" bIns="0" rtlCol="0">
            <a:spAutoFit/>
          </a:bodyPr>
          <a:lstStyle/>
          <a:p>
            <a:pPr algn="ctr">
              <a:lnSpc>
                <a:spcPts val="1390"/>
              </a:lnSpc>
            </a:pPr>
            <a:r>
              <a:rPr sz="1000" b="1" spc="-10">
                <a:solidFill>
                  <a:srgbClr val="BF0378"/>
                </a:solidFill>
                <a:latin typeface="Arial"/>
                <a:cs typeface="Arial"/>
                <a:hlinkClick r:id="rId22" action="ppaction://hlinksldjump">
                  <a:extLst>
                    <a:ext uri="{A12FA001-AC4F-418D-AE19-62706E023703}">
                      <ahyp:hlinkClr xmlns:ahyp="http://schemas.microsoft.com/office/drawing/2018/hyperlinkcolor" val="tx"/>
                    </a:ext>
                  </a:extLst>
                </a:hlinkClick>
              </a:rPr>
              <a:t>Enhanced</a:t>
            </a:r>
            <a:endParaRPr sz="1000">
              <a:solidFill>
                <a:srgbClr val="BF0378"/>
              </a:solidFill>
              <a:latin typeface="Arial"/>
              <a:cs typeface="Arial"/>
            </a:endParaRPr>
          </a:p>
          <a:p>
            <a:pPr algn="ctr">
              <a:lnSpc>
                <a:spcPct val="100000"/>
              </a:lnSpc>
            </a:pPr>
            <a:r>
              <a:rPr sz="1000" b="1">
                <a:solidFill>
                  <a:srgbClr val="BF0378"/>
                </a:solidFill>
                <a:latin typeface="Arial"/>
                <a:cs typeface="Arial"/>
                <a:hlinkClick r:id="rId22" action="ppaction://hlinksldjump">
                  <a:extLst>
                    <a:ext uri="{A12FA001-AC4F-418D-AE19-62706E023703}">
                      <ahyp:hlinkClr xmlns:ahyp="http://schemas.microsoft.com/office/drawing/2018/hyperlinkcolor" val="tx"/>
                    </a:ext>
                  </a:extLst>
                </a:hlinkClick>
              </a:rPr>
              <a:t>Nurse</a:t>
            </a:r>
            <a:r>
              <a:rPr sz="1000" b="1" spc="-50">
                <a:solidFill>
                  <a:srgbClr val="BF0378"/>
                </a:solidFill>
                <a:latin typeface="Arial"/>
                <a:cs typeface="Arial"/>
                <a:hlinkClick r:id="rId22" action="ppaction://hlinksldjump">
                  <a:extLst>
                    <a:ext uri="{A12FA001-AC4F-418D-AE19-62706E023703}">
                      <ahyp:hlinkClr xmlns:ahyp="http://schemas.microsoft.com/office/drawing/2018/hyperlinkcolor" val="tx"/>
                    </a:ext>
                  </a:extLst>
                </a:hlinkClick>
              </a:rPr>
              <a:t> </a:t>
            </a:r>
            <a:r>
              <a:rPr sz="1000" b="1" spc="-10">
                <a:solidFill>
                  <a:srgbClr val="BF0378"/>
                </a:solidFill>
                <a:latin typeface="Arial"/>
                <a:cs typeface="Arial"/>
                <a:hlinkClick r:id="rId22" action="ppaction://hlinksldjump">
                  <a:extLst>
                    <a:ext uri="{A12FA001-AC4F-418D-AE19-62706E023703}">
                      <ahyp:hlinkClr xmlns:ahyp="http://schemas.microsoft.com/office/drawing/2018/hyperlinkcolor" val="tx"/>
                    </a:ext>
                  </a:extLst>
                </a:hlinkClick>
              </a:rPr>
              <a:t>Practitioner</a:t>
            </a:r>
            <a:endParaRPr sz="1000">
              <a:solidFill>
                <a:srgbClr val="BF0378"/>
              </a:solidFill>
              <a:latin typeface="Arial"/>
              <a:cs typeface="Arial"/>
            </a:endParaRPr>
          </a:p>
        </p:txBody>
      </p:sp>
      <p:sp>
        <p:nvSpPr>
          <p:cNvPr id="12" name="TextBox 11">
            <a:extLst>
              <a:ext uri="{FF2B5EF4-FFF2-40B4-BE49-F238E27FC236}">
                <a16:creationId xmlns:a16="http://schemas.microsoft.com/office/drawing/2014/main" id="{E4FE90C8-63F4-7E09-320E-70B2E32EE98E}"/>
              </a:ext>
            </a:extLst>
          </p:cNvPr>
          <p:cNvSpPr txBox="1"/>
          <p:nvPr/>
        </p:nvSpPr>
        <p:spPr>
          <a:xfrm>
            <a:off x="350319" y="3625439"/>
            <a:ext cx="2038339" cy="2092881"/>
          </a:xfrm>
          <a:prstGeom prst="rect">
            <a:avLst/>
          </a:prstGeom>
          <a:noFill/>
        </p:spPr>
        <p:txBody>
          <a:bodyPr wrap="square">
            <a:spAutoFit/>
          </a:bodyPr>
          <a:lstStyle/>
          <a:p>
            <a:r>
              <a:rPr lang="en-GB" sz="1000" b="1">
                <a:solidFill>
                  <a:srgbClr val="0069B4"/>
                </a:solidFill>
                <a:latin typeface="Arial" panose="020B0604020202020204" pitchFamily="34" charset="0"/>
                <a:cs typeface="Arial" panose="020B0604020202020204" pitchFamily="34" charset="0"/>
              </a:rPr>
              <a:t>As the demands on the healthcare system evolve, clinical professionals are supported to recognise and embrace opportunities to transition into leadership and management roles, broadening their contribution beyond direct patient care. The </a:t>
            </a:r>
            <a:r>
              <a:rPr lang="en-GB" sz="1000" b="1">
                <a:solidFill>
                  <a:srgbClr val="0069B4"/>
                </a:solidFill>
                <a:latin typeface="Arial" panose="020B0604020202020204" pitchFamily="34" charset="0"/>
                <a:cs typeface="Arial" panose="020B0604020202020204" pitchFamily="34" charset="0"/>
                <a:hlinkClick r:id="rId23" action="ppaction://hlinksldjump"/>
              </a:rPr>
              <a:t>four pillars </a:t>
            </a:r>
            <a:r>
              <a:rPr lang="en-GB" sz="1000" b="1">
                <a:solidFill>
                  <a:srgbClr val="0069B4"/>
                </a:solidFill>
                <a:latin typeface="Arial"/>
                <a:cs typeface="Arial"/>
              </a:rPr>
              <a:t>Clinical Practice, Leadership and Management, Education and Learning, and Research. </a:t>
            </a:r>
            <a:endParaRPr lang="en-GB" sz="1000" b="1">
              <a:solidFill>
                <a:srgbClr val="0069B4"/>
              </a:solidFill>
              <a:latin typeface="Arial" panose="020B0604020202020204" pitchFamily="34" charset="0"/>
              <a:cs typeface="Arial" panose="020B0604020202020204" pitchFamily="34" charset="0"/>
            </a:endParaRPr>
          </a:p>
        </p:txBody>
      </p:sp>
      <p:sp>
        <p:nvSpPr>
          <p:cNvPr id="19" name="object 16">
            <a:extLst>
              <a:ext uri="{FF2B5EF4-FFF2-40B4-BE49-F238E27FC236}">
                <a16:creationId xmlns:a16="http://schemas.microsoft.com/office/drawing/2014/main" id="{5F2BF84A-85CB-EAE7-7B38-1BF6C3CBEB79}"/>
              </a:ext>
            </a:extLst>
          </p:cNvPr>
          <p:cNvSpPr txBox="1"/>
          <p:nvPr/>
        </p:nvSpPr>
        <p:spPr>
          <a:xfrm>
            <a:off x="9402754" y="212537"/>
            <a:ext cx="2563445" cy="559127"/>
          </a:xfrm>
          <a:prstGeom prst="rect">
            <a:avLst/>
          </a:prstGeom>
        </p:spPr>
        <p:txBody>
          <a:bodyPr vert="horz" wrap="square" lIns="0" tIns="12700" rIns="0" bIns="0" rtlCol="0">
            <a:spAutoFit/>
          </a:bodyPr>
          <a:lstStyle/>
          <a:p>
            <a:pPr marR="7620" algn="r">
              <a:lnSpc>
                <a:spcPts val="2150"/>
              </a:lnSpc>
              <a:spcBef>
                <a:spcPts val="100"/>
              </a:spcBef>
            </a:pPr>
            <a:r>
              <a:rPr lang="en-GB" sz="1800" b="1" spc="-10">
                <a:solidFill>
                  <a:srgbClr val="006FC0"/>
                </a:solidFill>
                <a:latin typeface="Arial"/>
                <a:cs typeface="Arial"/>
                <a:hlinkClick r:id="rId24" action="ppaction://hlinksldjump"/>
              </a:rPr>
              <a:t>Nursing P</a:t>
            </a:r>
            <a:r>
              <a:rPr sz="1800" b="1" spc="-10" err="1">
                <a:solidFill>
                  <a:srgbClr val="006FC0"/>
                </a:solidFill>
                <a:latin typeface="Arial"/>
                <a:cs typeface="Arial"/>
                <a:hlinkClick r:id="rId24" action="ppaction://hlinksldjump"/>
              </a:rPr>
              <a:t>rofessional</a:t>
            </a:r>
            <a:r>
              <a:rPr lang="en-GB" sz="1800" b="1" spc="-10">
                <a:solidFill>
                  <a:srgbClr val="006FC0"/>
                </a:solidFill>
                <a:latin typeface="Arial"/>
                <a:cs typeface="Arial"/>
                <a:hlinkClick r:id="rId24" action="ppaction://hlinksldjump"/>
              </a:rPr>
              <a:t>s</a:t>
            </a:r>
            <a:endParaRPr sz="1800">
              <a:latin typeface="Arial"/>
              <a:cs typeface="Arial"/>
              <a:hlinkClick r:id="rId24" action="ppaction://hlinksldjump"/>
            </a:endParaRPr>
          </a:p>
          <a:p>
            <a:pPr marR="5080" algn="r">
              <a:lnSpc>
                <a:spcPts val="2150"/>
              </a:lnSpc>
            </a:pPr>
            <a:r>
              <a:rPr sz="1800" b="1">
                <a:solidFill>
                  <a:srgbClr val="006FC0"/>
                </a:solidFill>
                <a:latin typeface="Arial"/>
                <a:cs typeface="Arial"/>
                <a:hlinkClick r:id="rId24" action="ppaction://hlinksldjump"/>
              </a:rPr>
              <a:t>Career</a:t>
            </a:r>
            <a:r>
              <a:rPr sz="1800" b="1" spc="-30">
                <a:solidFill>
                  <a:srgbClr val="006FC0"/>
                </a:solidFill>
                <a:latin typeface="Arial"/>
                <a:cs typeface="Arial"/>
                <a:hlinkClick r:id="rId24" action="ppaction://hlinksldjump"/>
              </a:rPr>
              <a:t> </a:t>
            </a:r>
            <a:r>
              <a:rPr sz="1800" b="1" spc="-10">
                <a:solidFill>
                  <a:srgbClr val="006FC0"/>
                </a:solidFill>
                <a:latin typeface="Arial"/>
                <a:cs typeface="Arial"/>
                <a:hlinkClick r:id="rId24" action="ppaction://hlinksldjump"/>
              </a:rPr>
              <a:t>Pathway</a:t>
            </a:r>
            <a:endParaRPr sz="1800">
              <a:latin typeface="Arial"/>
              <a:cs typeface="Arial"/>
            </a:endParaRPr>
          </a:p>
        </p:txBody>
      </p:sp>
      <p:sp>
        <p:nvSpPr>
          <p:cNvPr id="14" name="Call-out: Down Arrow 13">
            <a:extLst>
              <a:ext uri="{FF2B5EF4-FFF2-40B4-BE49-F238E27FC236}">
                <a16:creationId xmlns:a16="http://schemas.microsoft.com/office/drawing/2014/main" id="{09741ACB-1E84-35A2-86DE-342AC259BDF9}"/>
              </a:ext>
            </a:extLst>
          </p:cNvPr>
          <p:cNvSpPr/>
          <p:nvPr/>
        </p:nvSpPr>
        <p:spPr>
          <a:xfrm>
            <a:off x="52585" y="2496128"/>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pic>
        <p:nvPicPr>
          <p:cNvPr id="17" name="Online Media 8" title="HEE Welcome Animation">
            <a:hlinkClick r:id="" action="ppaction://media"/>
            <a:extLst>
              <a:ext uri="{FF2B5EF4-FFF2-40B4-BE49-F238E27FC236}">
                <a16:creationId xmlns:a16="http://schemas.microsoft.com/office/drawing/2014/main" id="{0EC6062F-64C0-9AB4-29A1-8DE12A9F3BFA}"/>
              </a:ext>
            </a:extLst>
          </p:cNvPr>
          <p:cNvPicPr>
            <a:picLocks noRot="1" noChangeAspect="1"/>
          </p:cNvPicPr>
          <p:nvPr>
            <a:videoFile r:link="rId1"/>
          </p:nvPr>
        </p:nvPicPr>
        <p:blipFill>
          <a:blip r:embed="rId25"/>
          <a:stretch>
            <a:fillRect/>
          </a:stretch>
        </p:blipFill>
        <p:spPr>
          <a:xfrm>
            <a:off x="62496" y="1064476"/>
            <a:ext cx="2339596" cy="132187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7"/>
                                        </p:tgtEl>
                                      </p:cBhvr>
                                    </p:cmd>
                                  </p:childTnLst>
                                </p:cTn>
                              </p:par>
                            </p:childTnLst>
                          </p:cTn>
                        </p:par>
                      </p:childTnLst>
                    </p:cTn>
                  </p:par>
                </p:childTnLst>
              </p:cTn>
              <p:nextCondLst>
                <p:cond evt="onClick" delay="0">
                  <p:tgtEl>
                    <p:spTgt spid="17"/>
                  </p:tgtEl>
                </p:cond>
              </p:nextCondLst>
            </p:seq>
            <p:video>
              <p:cMediaNode vol="80000">
                <p:cTn id="12" fill="hold" display="0">
                  <p:stCondLst>
                    <p:cond delay="indefinite"/>
                  </p:stCondLst>
                </p:cTn>
                <p:tgtEl>
                  <p:spTgt spid="17"/>
                </p:tgtEl>
              </p:cMediaNode>
            </p:video>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56889" y="1953513"/>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3" name="object 3"/>
          <p:cNvSpPr/>
          <p:nvPr/>
        </p:nvSpPr>
        <p:spPr>
          <a:xfrm>
            <a:off x="2633472" y="2572511"/>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4" name="object 4"/>
          <p:cNvSpPr txBox="1"/>
          <p:nvPr/>
        </p:nvSpPr>
        <p:spPr>
          <a:xfrm>
            <a:off x="5502909" y="1953513"/>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 name="object 5"/>
          <p:cNvSpPr txBox="1"/>
          <p:nvPr/>
        </p:nvSpPr>
        <p:spPr>
          <a:xfrm>
            <a:off x="7432039" y="1907521"/>
            <a:ext cx="2120900" cy="444352"/>
          </a:xfrm>
          <a:prstGeom prst="rect">
            <a:avLst/>
          </a:prstGeom>
        </p:spPr>
        <p:txBody>
          <a:bodyPr vert="horz" wrap="square" lIns="0" tIns="13335" rIns="0" bIns="0" rtlCol="0">
            <a:spAutoFit/>
          </a:bodyPr>
          <a:lstStyle/>
          <a:p>
            <a:pPr marL="12700" marR="5080" indent="-1270" algn="ctr">
              <a:lnSpc>
                <a:spcPct val="100000"/>
              </a:lnSpc>
              <a:spcBef>
                <a:spcPts val="105"/>
              </a:spcBef>
            </a:pPr>
            <a:r>
              <a:rPr lang="en-GB" sz="1400" spc="-10">
                <a:solidFill>
                  <a:srgbClr val="202C3A"/>
                </a:solidFill>
                <a:latin typeface="Arial Black"/>
                <a:cs typeface="Arial Black"/>
              </a:rPr>
              <a:t>Supe</a:t>
            </a:r>
            <a:r>
              <a:rPr sz="1400" spc="-10" err="1">
                <a:solidFill>
                  <a:srgbClr val="202C3A"/>
                </a:solidFill>
                <a:latin typeface="Arial Black"/>
                <a:cs typeface="Arial Black"/>
              </a:rPr>
              <a:t>rvision</a:t>
            </a:r>
            <a:r>
              <a:rPr sz="1400" spc="-10">
                <a:solidFill>
                  <a:srgbClr val="202C3A"/>
                </a:solidFill>
                <a:latin typeface="Arial Black"/>
                <a:cs typeface="Arial Black"/>
              </a:rPr>
              <a:t> requirements</a:t>
            </a:r>
            <a:endParaRPr sz="1400">
              <a:latin typeface="Arial Black"/>
              <a:cs typeface="Arial Black"/>
            </a:endParaRPr>
          </a:p>
        </p:txBody>
      </p:sp>
      <p:sp>
        <p:nvSpPr>
          <p:cNvPr id="6" name="object 6"/>
          <p:cNvSpPr txBox="1"/>
          <p:nvPr/>
        </p:nvSpPr>
        <p:spPr>
          <a:xfrm>
            <a:off x="9917618" y="1866885"/>
            <a:ext cx="1881136" cy="444352"/>
          </a:xfrm>
          <a:prstGeom prst="rect">
            <a:avLst/>
          </a:prstGeom>
        </p:spPr>
        <p:txBody>
          <a:bodyPr vert="horz" wrap="square" lIns="0" tIns="13335" rIns="0" bIns="0" rtlCol="0" anchor="t">
            <a:spAutoFit/>
          </a:bodyPr>
          <a:lstStyle/>
          <a:p>
            <a:pPr marL="12700" marR="5080" indent="-3810" algn="ctr">
              <a:spcBef>
                <a:spcPts val="105"/>
              </a:spcBef>
            </a:pPr>
            <a:r>
              <a:rPr lang="en-GB" sz="1400">
                <a:solidFill>
                  <a:srgbClr val="202C3A"/>
                </a:solidFill>
                <a:latin typeface="Arial Black"/>
                <a:cs typeface="Arial Black"/>
              </a:rPr>
              <a:t>Key roles and responsibilities</a:t>
            </a:r>
          </a:p>
        </p:txBody>
      </p:sp>
      <p:pic>
        <p:nvPicPr>
          <p:cNvPr id="8" name="object 8"/>
          <p:cNvPicPr/>
          <p:nvPr/>
        </p:nvPicPr>
        <p:blipFill>
          <a:blip r:embed="rId4" cstate="print"/>
          <a:stretch>
            <a:fillRect/>
          </a:stretch>
        </p:blipFill>
        <p:spPr>
          <a:xfrm>
            <a:off x="5789676" y="1147572"/>
            <a:ext cx="722376" cy="720851"/>
          </a:xfrm>
          <a:prstGeom prst="rect">
            <a:avLst/>
          </a:prstGeom>
        </p:spPr>
      </p:pic>
      <p:pic>
        <p:nvPicPr>
          <p:cNvPr id="9" name="object 9"/>
          <p:cNvPicPr/>
          <p:nvPr/>
        </p:nvPicPr>
        <p:blipFill>
          <a:blip r:embed="rId5" cstate="print"/>
          <a:stretch>
            <a:fillRect/>
          </a:stretch>
        </p:blipFill>
        <p:spPr>
          <a:xfrm>
            <a:off x="3433571" y="1211580"/>
            <a:ext cx="720851" cy="719327"/>
          </a:xfrm>
          <a:prstGeom prst="rect">
            <a:avLst/>
          </a:prstGeom>
        </p:spPr>
      </p:pic>
      <p:pic>
        <p:nvPicPr>
          <p:cNvPr id="10" name="object 10"/>
          <p:cNvPicPr/>
          <p:nvPr/>
        </p:nvPicPr>
        <p:blipFill>
          <a:blip r:embed="rId6" cstate="print"/>
          <a:stretch>
            <a:fillRect/>
          </a:stretch>
        </p:blipFill>
        <p:spPr>
          <a:xfrm>
            <a:off x="10500359" y="1147572"/>
            <a:ext cx="722376" cy="720851"/>
          </a:xfrm>
          <a:prstGeom prst="rect">
            <a:avLst/>
          </a:prstGeom>
        </p:spPr>
      </p:pic>
      <p:pic>
        <p:nvPicPr>
          <p:cNvPr id="11" name="object 11"/>
          <p:cNvPicPr/>
          <p:nvPr/>
        </p:nvPicPr>
        <p:blipFill>
          <a:blip r:embed="rId7" cstate="print"/>
          <a:stretch>
            <a:fillRect/>
          </a:stretch>
        </p:blipFill>
        <p:spPr>
          <a:xfrm>
            <a:off x="8132064" y="1147572"/>
            <a:ext cx="720851" cy="720851"/>
          </a:xfrm>
          <a:prstGeom prst="rect">
            <a:avLst/>
          </a:prstGeom>
        </p:spPr>
      </p:pic>
      <p:sp>
        <p:nvSpPr>
          <p:cNvPr id="21" name="object 21"/>
          <p:cNvSpPr txBox="1"/>
          <p:nvPr/>
        </p:nvSpPr>
        <p:spPr>
          <a:xfrm>
            <a:off x="7591650" y="2549052"/>
            <a:ext cx="2280358" cy="3680495"/>
          </a:xfrm>
          <a:prstGeom prst="rect">
            <a:avLst/>
          </a:prstGeom>
        </p:spPr>
        <p:txBody>
          <a:bodyPr vert="horz" wrap="square" lIns="0" tIns="12700" rIns="0" bIns="0" rtlCol="0" anchor="t">
            <a:spAutoFit/>
          </a:bodyPr>
          <a:lstStyle/>
          <a:p>
            <a:pPr algn="l"/>
            <a:r>
              <a:rPr lang="en-US" sz="1000" spc="-20">
                <a:solidFill>
                  <a:schemeClr val="tx1"/>
                </a:solidFill>
                <a:latin typeface="Arial"/>
                <a:ea typeface="Lato"/>
                <a:cs typeface="Lato"/>
              </a:rPr>
              <a:t>Clinic/practice supervision: day-to- day support provided by a named/duty senior/more experienced clinician for issues arising in the practice.</a:t>
            </a:r>
            <a:endParaRPr lang="en-US" sz="1000">
              <a:solidFill>
                <a:schemeClr val="tx1"/>
              </a:solidFill>
              <a:latin typeface="Arial"/>
              <a:cs typeface="Arial"/>
            </a:endParaRPr>
          </a:p>
          <a:p>
            <a:pPr marL="342900" indent="-342900" algn="l"/>
            <a:endParaRPr lang="en-US" sz="1000" spc="-20">
              <a:solidFill>
                <a:schemeClr val="tx1"/>
              </a:solidFill>
              <a:latin typeface="Arial"/>
              <a:ea typeface="Lato"/>
              <a:cs typeface="Lato"/>
            </a:endParaRPr>
          </a:p>
          <a:p>
            <a:pPr algn="l">
              <a:spcBef>
                <a:spcPts val="100"/>
              </a:spcBef>
            </a:pPr>
            <a:r>
              <a:rPr lang="en-US" sz="1000" spc="-20">
                <a:solidFill>
                  <a:schemeClr val="tx1"/>
                </a:solidFill>
                <a:latin typeface="Arial" panose="020B0604020202020204" pitchFamily="34" charset="0"/>
                <a:ea typeface="Lato"/>
                <a:cs typeface="Arial" panose="020B0604020202020204" pitchFamily="34" charset="0"/>
              </a:rPr>
              <a:t>Clinical/professional supervision: regular support from a named senior/ experienced clinician/practitioner to promote high clinical standards and develop professional expertise.</a:t>
            </a:r>
            <a:endParaRPr lang="en-GB" sz="1000">
              <a:solidFill>
                <a:schemeClr val="tx1"/>
              </a:solidFill>
              <a:latin typeface="Arial" panose="020B0604020202020204" pitchFamily="34" charset="0"/>
              <a:cs typeface="Arial" panose="020B0604020202020204" pitchFamily="34" charset="0"/>
            </a:endParaRPr>
          </a:p>
          <a:p>
            <a:pPr algn="l">
              <a:spcBef>
                <a:spcPts val="100"/>
              </a:spcBef>
            </a:pPr>
            <a:endParaRPr lang="en-US" sz="1000" spc="-20">
              <a:solidFill>
                <a:schemeClr val="tx1"/>
              </a:solidFill>
              <a:latin typeface="Arial"/>
              <a:ea typeface="Lato"/>
              <a:cs typeface="Lato"/>
            </a:endParaRPr>
          </a:p>
          <a:p>
            <a:pPr algn="l">
              <a:spcBef>
                <a:spcPts val="100"/>
              </a:spcBef>
            </a:pPr>
            <a:r>
              <a:rPr lang="en-US" sz="1000" spc="-20">
                <a:solidFill>
                  <a:schemeClr val="tx1"/>
                </a:solidFill>
                <a:latin typeface="Arial"/>
                <a:ea typeface="Lato"/>
                <a:cs typeface="Lato"/>
              </a:rPr>
              <a:t>Educational supervision: supports learning and enables learners to achieve proficiency.</a:t>
            </a:r>
          </a:p>
          <a:p>
            <a:pPr algn="l">
              <a:spcBef>
                <a:spcPts val="100"/>
              </a:spcBef>
            </a:pPr>
            <a:endParaRPr lang="en-US" sz="1000" spc="-20">
              <a:solidFill>
                <a:schemeClr val="tx1"/>
              </a:solidFill>
              <a:latin typeface="Arial"/>
              <a:ea typeface="Lato"/>
              <a:cs typeface="Lato"/>
            </a:endParaRPr>
          </a:p>
          <a:p>
            <a:pPr algn="l">
              <a:spcBef>
                <a:spcPts val="100"/>
              </a:spcBef>
            </a:pPr>
            <a:r>
              <a:rPr lang="en-US" sz="1000" spc="-20">
                <a:solidFill>
                  <a:schemeClr val="tx1"/>
                </a:solidFill>
                <a:latin typeface="Arial"/>
                <a:ea typeface="Lato"/>
                <a:cs typeface="Lato"/>
              </a:rPr>
              <a:t>Supervision Guidance for primary care network multidisciplinary teams (NHSE,2023);</a:t>
            </a:r>
            <a:r>
              <a:rPr lang="en-US" sz="1000" spc="-20">
                <a:solidFill>
                  <a:srgbClr val="0070C0"/>
                </a:solidFill>
                <a:latin typeface="Arial"/>
                <a:ea typeface="Lato"/>
                <a:cs typeface="Lato"/>
              </a:rPr>
              <a:t> </a:t>
            </a:r>
            <a:r>
              <a:rPr lang="en-US" sz="1000" spc="-20">
                <a:solidFill>
                  <a:srgbClr val="0000FF"/>
                </a:solidFill>
                <a:latin typeface="Arial"/>
                <a:ea typeface="Lato"/>
                <a:cs typeface="Lato"/>
                <a:hlinkClick r:id="rId8">
                  <a:extLst>
                    <a:ext uri="{A12FA001-AC4F-418D-AE19-62706E023703}">
                      <ahyp:hlinkClr xmlns:ahyp="http://schemas.microsoft.com/office/drawing/2018/hyperlinkcolor" val="tx"/>
                    </a:ext>
                  </a:extLst>
                </a:hlinkClick>
              </a:rPr>
              <a:t>HERE</a:t>
            </a:r>
            <a:endParaRPr lang="en-US" sz="1000" spc="-20">
              <a:solidFill>
                <a:srgbClr val="0000FF"/>
              </a:solidFill>
              <a:latin typeface="Arial"/>
              <a:ea typeface="Lato"/>
              <a:cs typeface="Lato"/>
            </a:endParaRPr>
          </a:p>
          <a:p>
            <a:pPr algn="l">
              <a:spcBef>
                <a:spcPts val="100"/>
              </a:spcBef>
            </a:pPr>
            <a:endParaRPr lang="en-US" sz="1000" spc="-20">
              <a:solidFill>
                <a:srgbClr val="0000FF"/>
              </a:solidFill>
              <a:latin typeface="Arial"/>
              <a:ea typeface="Lato"/>
              <a:cs typeface="Lato"/>
              <a:hlinkClick r:id="" action="ppaction://noaction">
                <a:extLst>
                  <a:ext uri="{A12FA001-AC4F-418D-AE19-62706E023703}">
                    <ahyp:hlinkClr xmlns:ahyp="http://schemas.microsoft.com/office/drawing/2018/hyperlinkcolor" val="tx"/>
                  </a:ext>
                </a:extLst>
              </a:hlinkClick>
            </a:endParaRPr>
          </a:p>
          <a:p>
            <a:pPr algn="l">
              <a:spcBef>
                <a:spcPts val="100"/>
              </a:spcBef>
            </a:pPr>
            <a:r>
              <a:rPr lang="en-US" sz="1000">
                <a:latin typeface="Arial"/>
                <a:cs typeface="Arial"/>
                <a:hlinkClick r:id="rId9"/>
              </a:rPr>
              <a:t>Report template</a:t>
            </a:r>
            <a:endParaRPr lang="en-US" sz="1000">
              <a:latin typeface="Arial"/>
              <a:cs typeface="Arial"/>
            </a:endParaRPr>
          </a:p>
          <a:p>
            <a:pPr algn="l">
              <a:spcBef>
                <a:spcPts val="100"/>
              </a:spcBef>
            </a:pPr>
            <a:endParaRPr lang="en-GB" sz="1000">
              <a:solidFill>
                <a:srgbClr val="0000FF"/>
              </a:solidFill>
              <a:latin typeface="Arial"/>
              <a:cs typeface="Arial"/>
              <a:hlinkClick r:id="" action="ppaction://noaction">
                <a:extLst>
                  <a:ext uri="{A12FA001-AC4F-418D-AE19-62706E023703}">
                    <ahyp:hlinkClr xmlns:ahyp="http://schemas.microsoft.com/office/drawing/2018/hyperlinkcolor" val="tx"/>
                  </a:ext>
                </a:extLst>
              </a:hlinkClick>
            </a:endParaRPr>
          </a:p>
          <a:p>
            <a:pPr algn="ctr">
              <a:spcBef>
                <a:spcPts val="100"/>
              </a:spcBef>
            </a:pPr>
            <a:endParaRPr lang="en-GB" sz="1000">
              <a:solidFill>
                <a:srgbClr val="22606A"/>
              </a:solidFill>
              <a:latin typeface="Arial"/>
              <a:ea typeface="Lato"/>
              <a:cs typeface="Lato"/>
            </a:endParaRPr>
          </a:p>
          <a:p>
            <a:pPr marL="12700">
              <a:lnSpc>
                <a:spcPct val="100000"/>
              </a:lnSpc>
              <a:spcBef>
                <a:spcPts val="100"/>
              </a:spcBef>
            </a:pPr>
            <a:endParaRPr sz="1000" spc="-20">
              <a:solidFill>
                <a:srgbClr val="202C3A"/>
              </a:solidFill>
              <a:latin typeface="Arial"/>
              <a:cs typeface="Arial"/>
            </a:endParaRPr>
          </a:p>
        </p:txBody>
      </p:sp>
      <p:sp>
        <p:nvSpPr>
          <p:cNvPr id="25" name="object 25"/>
          <p:cNvSpPr txBox="1">
            <a:spLocks noGrp="1"/>
          </p:cNvSpPr>
          <p:nvPr>
            <p:ph type="title"/>
          </p:nvPr>
        </p:nvSpPr>
        <p:spPr>
          <a:xfrm>
            <a:off x="2473198" y="233875"/>
            <a:ext cx="6630609" cy="839331"/>
          </a:xfrm>
          <a:prstGeom prst="rect">
            <a:avLst/>
          </a:prstGeom>
        </p:spPr>
        <p:txBody>
          <a:bodyPr vert="horz" wrap="square" lIns="0" tIns="61594" rIns="0" bIns="0" rtlCol="0" anchor="t">
            <a:spAutoFit/>
          </a:bodyPr>
          <a:lstStyle/>
          <a:p>
            <a:pPr marL="12700">
              <a:spcBef>
                <a:spcPts val="484"/>
              </a:spcBef>
            </a:pPr>
            <a:r>
              <a:rPr lang="en-GB" sz="2400" b="0">
                <a:solidFill>
                  <a:srgbClr val="BE0378"/>
                </a:solidFill>
                <a:latin typeface="Arial Black"/>
                <a:cs typeface="Arial Black"/>
              </a:rPr>
              <a:t>Enhanced</a:t>
            </a:r>
            <a:r>
              <a:rPr sz="2400" b="0" spc="-105">
                <a:solidFill>
                  <a:srgbClr val="BE0378"/>
                </a:solidFill>
                <a:latin typeface="Arial Black"/>
                <a:cs typeface="Arial Black"/>
              </a:rPr>
              <a:t> </a:t>
            </a:r>
            <a:r>
              <a:rPr lang="en-GB" sz="2400" b="0" spc="-105">
                <a:solidFill>
                  <a:srgbClr val="BE0378"/>
                </a:solidFill>
                <a:latin typeface="Arial Black"/>
                <a:cs typeface="Arial Black"/>
              </a:rPr>
              <a:t>Nurse</a:t>
            </a:r>
            <a:r>
              <a:rPr lang="en-GB" sz="2400" b="0">
                <a:solidFill>
                  <a:srgbClr val="BE0378"/>
                </a:solidFill>
                <a:latin typeface="Arial Black"/>
                <a:cs typeface="Arial Black"/>
              </a:rPr>
              <a:t> </a:t>
            </a:r>
            <a:r>
              <a:rPr lang="en-GB" sz="2400" b="0" spc="-10">
                <a:solidFill>
                  <a:srgbClr val="BE0378"/>
                </a:solidFill>
                <a:latin typeface="Arial Black"/>
                <a:cs typeface="Arial Black"/>
              </a:rPr>
              <a:t>Practitioner</a:t>
            </a:r>
            <a:endParaRPr sz="2400">
              <a:latin typeface="Arial Black"/>
              <a:cs typeface="Arial Black"/>
            </a:endParaRPr>
          </a:p>
          <a:p>
            <a:pPr marL="38100">
              <a:lnSpc>
                <a:spcPct val="100000"/>
              </a:lnSpc>
              <a:spcBef>
                <a:spcPts val="254"/>
              </a:spcBef>
            </a:pPr>
            <a:r>
              <a:rPr sz="2400">
                <a:solidFill>
                  <a:srgbClr val="202C3A"/>
                </a:solidFill>
              </a:rPr>
              <a:t>Find</a:t>
            </a:r>
            <a:r>
              <a:rPr sz="2400" spc="-25">
                <a:solidFill>
                  <a:srgbClr val="202C3A"/>
                </a:solidFill>
              </a:rPr>
              <a:t> </a:t>
            </a:r>
            <a:r>
              <a:rPr sz="2400">
                <a:solidFill>
                  <a:srgbClr val="202C3A"/>
                </a:solidFill>
              </a:rPr>
              <a:t>out</a:t>
            </a:r>
            <a:r>
              <a:rPr sz="2400" spc="-25">
                <a:solidFill>
                  <a:srgbClr val="202C3A"/>
                </a:solidFill>
              </a:rPr>
              <a:t> </a:t>
            </a:r>
            <a:r>
              <a:rPr sz="2400">
                <a:solidFill>
                  <a:srgbClr val="202C3A"/>
                </a:solidFill>
              </a:rPr>
              <a:t>more</a:t>
            </a:r>
            <a:r>
              <a:rPr sz="2400" spc="-30">
                <a:solidFill>
                  <a:srgbClr val="202C3A"/>
                </a:solidFill>
              </a:rPr>
              <a:t> </a:t>
            </a:r>
            <a:r>
              <a:rPr sz="2400">
                <a:solidFill>
                  <a:srgbClr val="202C3A"/>
                </a:solidFill>
              </a:rPr>
              <a:t>about</a:t>
            </a:r>
            <a:r>
              <a:rPr sz="2400" spc="-25">
                <a:solidFill>
                  <a:srgbClr val="202C3A"/>
                </a:solidFill>
              </a:rPr>
              <a:t> </a:t>
            </a:r>
            <a:r>
              <a:rPr sz="2400">
                <a:solidFill>
                  <a:srgbClr val="202C3A"/>
                </a:solidFill>
              </a:rPr>
              <a:t>the</a:t>
            </a:r>
            <a:r>
              <a:rPr sz="2400" spc="-15">
                <a:solidFill>
                  <a:srgbClr val="202C3A"/>
                </a:solidFill>
              </a:rPr>
              <a:t> </a:t>
            </a:r>
            <a:r>
              <a:rPr lang="en-US" sz="2400" u="sng">
                <a:solidFill>
                  <a:srgbClr val="0070C0"/>
                </a:solidFill>
                <a:uFill>
                  <a:solidFill>
                    <a:srgbClr val="1F5AA4"/>
                  </a:solidFill>
                </a:uFill>
                <a:hlinkClick r:id="rId10">
                  <a:extLst>
                    <a:ext uri="{A12FA001-AC4F-418D-AE19-62706E023703}">
                      <ahyp:hlinkClr xmlns:ahyp="http://schemas.microsoft.com/office/drawing/2018/hyperlinkcolor" val="tx"/>
                    </a:ext>
                  </a:extLst>
                </a:hlinkClick>
              </a:rPr>
              <a:t>Advance</a:t>
            </a:r>
            <a:r>
              <a:rPr sz="2400" u="sng">
                <a:solidFill>
                  <a:srgbClr val="0070C0"/>
                </a:solidFill>
                <a:uFill>
                  <a:solidFill>
                    <a:srgbClr val="1F5AA4"/>
                  </a:solidFill>
                </a:uFill>
                <a:hlinkClick r:id="rId10">
                  <a:extLst>
                    <a:ext uri="{A12FA001-AC4F-418D-AE19-62706E023703}">
                      <ahyp:hlinkClr xmlns:ahyp="http://schemas.microsoft.com/office/drawing/2018/hyperlinkcolor" val="tx"/>
                    </a:ext>
                  </a:extLst>
                </a:hlinkClick>
              </a:rPr>
              <a:t> Practice</a:t>
            </a:r>
          </a:p>
        </p:txBody>
      </p:sp>
      <p:sp>
        <p:nvSpPr>
          <p:cNvPr id="41" name="object 41"/>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pic>
        <p:nvPicPr>
          <p:cNvPr id="39" name="Picture 38" descr="A logo with colorful people&#10;&#10;Description automatically generated">
            <a:extLst>
              <a:ext uri="{FF2B5EF4-FFF2-40B4-BE49-F238E27FC236}">
                <a16:creationId xmlns:a16="http://schemas.microsoft.com/office/drawing/2014/main" id="{B9E273AF-75CB-E32F-BE29-0128E0C0ED25}"/>
              </a:ext>
            </a:extLst>
          </p:cNvPr>
          <p:cNvPicPr>
            <a:picLocks noChangeAspect="1"/>
          </p:cNvPicPr>
          <p:nvPr/>
        </p:nvPicPr>
        <p:blipFill>
          <a:blip r:embed="rId11"/>
          <a:stretch>
            <a:fillRect/>
          </a:stretch>
        </p:blipFill>
        <p:spPr>
          <a:xfrm>
            <a:off x="0" y="9722"/>
            <a:ext cx="2218734" cy="1137850"/>
          </a:xfrm>
          <a:prstGeom prst="rect">
            <a:avLst/>
          </a:prstGeom>
        </p:spPr>
      </p:pic>
      <p:sp>
        <p:nvSpPr>
          <p:cNvPr id="22" name="TextBox 21">
            <a:extLst>
              <a:ext uri="{FF2B5EF4-FFF2-40B4-BE49-F238E27FC236}">
                <a16:creationId xmlns:a16="http://schemas.microsoft.com/office/drawing/2014/main" id="{45DCF49A-5527-5992-A461-D9C0F0444463}"/>
              </a:ext>
            </a:extLst>
          </p:cNvPr>
          <p:cNvSpPr txBox="1"/>
          <p:nvPr/>
        </p:nvSpPr>
        <p:spPr>
          <a:xfrm>
            <a:off x="2576907" y="2526948"/>
            <a:ext cx="2522621" cy="270843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solidFill>
                  <a:schemeClr val="tx1"/>
                </a:solidFill>
                <a:latin typeface="Arial"/>
                <a:ea typeface="Lato"/>
                <a:cs typeface="Lato"/>
              </a:rPr>
              <a:t>Has completed a nursing degree or Registered Nursing Degree Apprenticeship (RNDA)</a:t>
            </a:r>
            <a:endParaRPr lang="en-US" sz="1000">
              <a:solidFill>
                <a:schemeClr val="tx1"/>
              </a:solidFill>
              <a:latin typeface="Arial"/>
              <a:cs typeface="Arial"/>
            </a:endParaRPr>
          </a:p>
          <a:p>
            <a:pPr algn="l"/>
            <a:r>
              <a:rPr lang="en-US" sz="1000">
                <a:solidFill>
                  <a:schemeClr val="tx1"/>
                </a:solidFill>
                <a:latin typeface="Arial"/>
                <a:ea typeface="Lato"/>
                <a:cs typeface="Lato"/>
              </a:rPr>
              <a:t>Registered with the NMC</a:t>
            </a:r>
          </a:p>
          <a:p>
            <a:pPr algn="l"/>
            <a:endParaRPr lang="en-US" sz="1000">
              <a:solidFill>
                <a:schemeClr val="tx1"/>
              </a:solidFill>
              <a:latin typeface="Arial"/>
              <a:ea typeface="Lato"/>
              <a:cs typeface="Lato"/>
            </a:endParaRPr>
          </a:p>
          <a:p>
            <a:pPr algn="l"/>
            <a:r>
              <a:rPr lang="en-US" sz="1000">
                <a:solidFill>
                  <a:schemeClr val="tx1"/>
                </a:solidFill>
                <a:latin typeface="Arial"/>
                <a:ea typeface="Lato"/>
                <a:cs typeface="Lato"/>
              </a:rPr>
              <a:t>Has a post graduate qualification at level 7 or above </a:t>
            </a:r>
            <a:r>
              <a:rPr lang="en-US" sz="1000" b="1">
                <a:solidFill>
                  <a:schemeClr val="tx1"/>
                </a:solidFill>
                <a:latin typeface="Arial"/>
                <a:ea typeface="Lato"/>
                <a:cs typeface="Lato"/>
              </a:rPr>
              <a:t>RELEVANT </a:t>
            </a:r>
            <a:r>
              <a:rPr lang="en-US" sz="1000">
                <a:solidFill>
                  <a:schemeClr val="tx1"/>
                </a:solidFill>
                <a:latin typeface="Arial"/>
                <a:ea typeface="Lato"/>
                <a:cs typeface="Lato"/>
              </a:rPr>
              <a:t>to the area of enhanced practice, for example in wound care, diabetes, respiratory, CVD, Dementia, Women’s Health, Public health, and Population Health Management.</a:t>
            </a:r>
          </a:p>
          <a:p>
            <a:pPr algn="l"/>
            <a:endParaRPr lang="en-US" sz="1000">
              <a:solidFill>
                <a:schemeClr val="tx1"/>
              </a:solidFill>
              <a:latin typeface="Arial"/>
              <a:ea typeface="Lato"/>
              <a:cs typeface="Lato"/>
            </a:endParaRPr>
          </a:p>
          <a:p>
            <a:pPr algn="l"/>
            <a:r>
              <a:rPr lang="en-US" sz="1000">
                <a:solidFill>
                  <a:schemeClr val="tx1"/>
                </a:solidFill>
                <a:latin typeface="Arial"/>
                <a:ea typeface="Lato"/>
                <a:cs typeface="Lato"/>
              </a:rPr>
              <a:t>Is working at an enhanced level of practice as described in the primary care and General Practice nursing Career and Core Capabilities Framework: </a:t>
            </a:r>
            <a:r>
              <a:rPr lang="en-US" sz="1000">
                <a:solidFill>
                  <a:srgbClr val="0000FF"/>
                </a:solidFill>
                <a:latin typeface="Arial"/>
                <a:ea typeface="Lato"/>
                <a:cs typeface="Lato"/>
                <a:hlinkClick r:id="rId9">
                  <a:extLst>
                    <a:ext uri="{A12FA001-AC4F-418D-AE19-62706E023703}">
                      <ahyp:hlinkClr xmlns:ahyp="http://schemas.microsoft.com/office/drawing/2018/hyperlinkcolor" val="tx"/>
                    </a:ext>
                  </a:extLst>
                </a:hlinkClick>
              </a:rPr>
              <a:t>HERE</a:t>
            </a:r>
            <a:endParaRPr lang="en-US" sz="1000">
              <a:solidFill>
                <a:srgbClr val="0000FF"/>
              </a:solidFill>
              <a:latin typeface="Arial"/>
              <a:ea typeface="Lato"/>
              <a:cs typeface="Lato"/>
            </a:endParaRPr>
          </a:p>
        </p:txBody>
      </p:sp>
      <p:sp>
        <p:nvSpPr>
          <p:cNvPr id="44" name="TextBox 43">
            <a:extLst>
              <a:ext uri="{FF2B5EF4-FFF2-40B4-BE49-F238E27FC236}">
                <a16:creationId xmlns:a16="http://schemas.microsoft.com/office/drawing/2014/main" id="{4F857007-1497-8611-AE9B-2D247E9074B5}"/>
              </a:ext>
            </a:extLst>
          </p:cNvPr>
          <p:cNvSpPr txBox="1"/>
          <p:nvPr/>
        </p:nvSpPr>
        <p:spPr>
          <a:xfrm>
            <a:off x="5121364" y="5889842"/>
            <a:ext cx="1608316"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rgbClr val="0000FF"/>
                </a:solidFill>
                <a:latin typeface="Arial"/>
                <a:ea typeface="Lato"/>
                <a:cs typeface="Lato"/>
                <a:hlinkClick r:id="rId12">
                  <a:extLst>
                    <a:ext uri="{A12FA001-AC4F-418D-AE19-62706E023703}">
                      <ahyp:hlinkClr xmlns:ahyp="http://schemas.microsoft.com/office/drawing/2018/hyperlinkcolor" val="tx"/>
                    </a:ext>
                  </a:extLst>
                </a:hlinkClick>
              </a:rPr>
              <a:t>The Levels of Nursing</a:t>
            </a:r>
            <a:endParaRPr lang="en-US" sz="1000">
              <a:solidFill>
                <a:srgbClr val="0000FF"/>
              </a:solidFill>
              <a:latin typeface="Arial"/>
              <a:hlinkClick r:id="rId12">
                <a:extLst>
                  <a:ext uri="{A12FA001-AC4F-418D-AE19-62706E023703}">
                    <ahyp:hlinkClr xmlns:ahyp="http://schemas.microsoft.com/office/drawing/2018/hyperlinkcolor" val="tx"/>
                  </a:ext>
                </a:extLst>
              </a:hlinkClick>
            </a:endParaRPr>
          </a:p>
        </p:txBody>
      </p:sp>
      <p:sp>
        <p:nvSpPr>
          <p:cNvPr id="17" name="TextBox 16">
            <a:extLst>
              <a:ext uri="{FF2B5EF4-FFF2-40B4-BE49-F238E27FC236}">
                <a16:creationId xmlns:a16="http://schemas.microsoft.com/office/drawing/2014/main" id="{66A2F1CD-1C4C-FE92-551B-BFC81654059F}"/>
              </a:ext>
            </a:extLst>
          </p:cNvPr>
          <p:cNvSpPr txBox="1"/>
          <p:nvPr/>
        </p:nvSpPr>
        <p:spPr>
          <a:xfrm>
            <a:off x="5099528" y="3864856"/>
            <a:ext cx="1680410"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kern="1200">
                <a:solidFill>
                  <a:srgbClr val="000000"/>
                </a:solidFill>
                <a:latin typeface="Arial"/>
                <a:cs typeface="Arial"/>
              </a:rPr>
              <a:t>Advanced Level in leadership:</a:t>
            </a:r>
            <a:endParaRPr lang="en-US" sz="1000"/>
          </a:p>
          <a:p>
            <a:pPr algn="l"/>
            <a:r>
              <a:rPr lang="en-US" sz="1000" kern="1200">
                <a:latin typeface="Arial"/>
                <a:cs typeface="Arial"/>
                <a:hlinkClick r:id="rId13"/>
              </a:rPr>
              <a:t>Mary Seacole</a:t>
            </a:r>
            <a:r>
              <a:rPr lang="en-US" sz="1000" kern="1200">
                <a:solidFill>
                  <a:srgbClr val="000000"/>
                </a:solidFill>
                <a:latin typeface="Arial"/>
                <a:cs typeface="Arial"/>
              </a:rPr>
              <a:t> </a:t>
            </a:r>
          </a:p>
          <a:p>
            <a:pPr algn="l"/>
            <a:r>
              <a:rPr lang="en-US" sz="1000" kern="1200">
                <a:latin typeface="Arial"/>
                <a:cs typeface="Arial"/>
                <a:hlinkClick r:id="rId14"/>
              </a:rPr>
              <a:t>NHS Leadership Academy</a:t>
            </a:r>
            <a:r>
              <a:rPr lang="en-US" sz="1000" kern="1200">
                <a:solidFill>
                  <a:srgbClr val="000000"/>
                </a:solidFill>
                <a:latin typeface="Arial"/>
                <a:cs typeface="Arial"/>
              </a:rPr>
              <a:t>, </a:t>
            </a:r>
          </a:p>
          <a:p>
            <a:pPr algn="l"/>
            <a:r>
              <a:rPr lang="en-US" sz="1000" kern="1200">
                <a:latin typeface="Arial"/>
                <a:cs typeface="Arial"/>
                <a:hlinkClick r:id="rId15"/>
              </a:rPr>
              <a:t>Surrey training hub leadership resources</a:t>
            </a:r>
            <a:endParaRPr lang="en-US" sz="1000" kern="1200">
              <a:latin typeface="Arial"/>
              <a:cs typeface="Arial"/>
            </a:endParaRPr>
          </a:p>
        </p:txBody>
      </p:sp>
      <p:sp>
        <p:nvSpPr>
          <p:cNvPr id="18" name="TextBox 17">
            <a:extLst>
              <a:ext uri="{FF2B5EF4-FFF2-40B4-BE49-F238E27FC236}">
                <a16:creationId xmlns:a16="http://schemas.microsoft.com/office/drawing/2014/main" id="{2E6986AB-775C-5FEC-8C9D-E085C4A94375}"/>
              </a:ext>
            </a:extLst>
          </p:cNvPr>
          <p:cNvSpPr txBox="1"/>
          <p:nvPr/>
        </p:nvSpPr>
        <p:spPr>
          <a:xfrm>
            <a:off x="2552567" y="5253480"/>
            <a:ext cx="2161674"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solidFill>
                  <a:srgbClr val="0000FF"/>
                </a:solidFill>
                <a:latin typeface="Arial"/>
                <a:cs typeface="Arial"/>
                <a:hlinkClick r:id="rId16">
                  <a:extLst>
                    <a:ext uri="{A12FA001-AC4F-418D-AE19-62706E023703}">
                      <ahyp:hlinkClr xmlns:ahyp="http://schemas.microsoft.com/office/drawing/2018/hyperlinkcolor" val="tx"/>
                    </a:ext>
                  </a:extLst>
                </a:hlinkClick>
              </a:rPr>
              <a:t>A Competency Framework for all Prescribers</a:t>
            </a:r>
            <a:endParaRPr lang="en-US" sz="1000">
              <a:solidFill>
                <a:srgbClr val="0000FF"/>
              </a:solidFill>
              <a:latin typeface="Arial"/>
              <a:cs typeface="Arial"/>
              <a:hlinkClick r:id="" action="ppaction://noaction">
                <a:extLst>
                  <a:ext uri="{A12FA001-AC4F-418D-AE19-62706E023703}">
                    <ahyp:hlinkClr xmlns:ahyp="http://schemas.microsoft.com/office/drawing/2018/hyperlinkcolor" val="tx"/>
                  </a:ext>
                </a:extLst>
              </a:hlinkClick>
            </a:endParaRPr>
          </a:p>
          <a:p>
            <a:pPr algn="l"/>
            <a:endParaRPr lang="en-US" sz="1000">
              <a:solidFill>
                <a:srgbClr val="0000FF"/>
              </a:solidFill>
              <a:latin typeface="Arial"/>
              <a:cs typeface="Arial"/>
            </a:endParaRPr>
          </a:p>
        </p:txBody>
      </p:sp>
      <p:sp>
        <p:nvSpPr>
          <p:cNvPr id="19" name="TextBox 18">
            <a:extLst>
              <a:ext uri="{FF2B5EF4-FFF2-40B4-BE49-F238E27FC236}">
                <a16:creationId xmlns:a16="http://schemas.microsoft.com/office/drawing/2014/main" id="{C34F8B07-EFBB-8DBE-1981-EF605145ABC4}"/>
              </a:ext>
            </a:extLst>
          </p:cNvPr>
          <p:cNvSpPr txBox="1"/>
          <p:nvPr/>
        </p:nvSpPr>
        <p:spPr>
          <a:xfrm>
            <a:off x="5099528" y="5489732"/>
            <a:ext cx="199122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latin typeface="Arial"/>
                <a:cs typeface="Arial"/>
                <a:hlinkClick r:id="rId17"/>
              </a:rPr>
              <a:t>standards-for-prescribing-programmes.pdf</a:t>
            </a:r>
            <a:endParaRPr lang="en-US" sz="1000">
              <a:latin typeface="Arial"/>
              <a:cs typeface="Arial"/>
            </a:endParaRPr>
          </a:p>
        </p:txBody>
      </p:sp>
      <p:sp>
        <p:nvSpPr>
          <p:cNvPr id="48" name="TextBox 47">
            <a:extLst>
              <a:ext uri="{FF2B5EF4-FFF2-40B4-BE49-F238E27FC236}">
                <a16:creationId xmlns:a16="http://schemas.microsoft.com/office/drawing/2014/main" id="{F4D21C86-7CA6-6694-44F0-F3449D51DC5C}"/>
              </a:ext>
            </a:extLst>
          </p:cNvPr>
          <p:cNvSpPr txBox="1"/>
          <p:nvPr/>
        </p:nvSpPr>
        <p:spPr>
          <a:xfrm>
            <a:off x="9862075" y="2544017"/>
            <a:ext cx="2329925" cy="23493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lgn="l" rtl="0">
              <a:lnSpc>
                <a:spcPts val="1125"/>
              </a:lnSpc>
              <a:buFont typeface="Arial" panose="020B0604020202020204" pitchFamily="34" charset="0"/>
              <a:buChar char="•"/>
            </a:pPr>
            <a:r>
              <a:rPr lang="en-US" sz="1000">
                <a:solidFill>
                  <a:schemeClr val="tx1"/>
                </a:solidFill>
                <a:latin typeface="Arial"/>
                <a:cs typeface="Segoe UI"/>
              </a:rPr>
              <a:t>Registered nurses working at an enhanced level are expected to be able to manage discrete activities in complex, challenging and changing situations and environments. </a:t>
            </a:r>
          </a:p>
          <a:p>
            <a:pPr algn="l" rtl="0">
              <a:lnSpc>
                <a:spcPts val="1125"/>
              </a:lnSpc>
            </a:pPr>
            <a:endParaRPr lang="en-US" sz="1000">
              <a:solidFill>
                <a:schemeClr val="tx1"/>
              </a:solidFill>
              <a:latin typeface="Arial"/>
              <a:cs typeface="Segoe UI"/>
            </a:endParaRPr>
          </a:p>
          <a:p>
            <a:pPr marL="171450" indent="-171450" algn="l" rtl="0">
              <a:lnSpc>
                <a:spcPts val="1125"/>
              </a:lnSpc>
              <a:buFont typeface="Arial" panose="020B0604020202020204" pitchFamily="34" charset="0"/>
              <a:buChar char="•"/>
            </a:pPr>
            <a:r>
              <a:rPr lang="en-US" sz="1000">
                <a:solidFill>
                  <a:schemeClr val="tx1"/>
                </a:solidFill>
                <a:latin typeface="Arial"/>
                <a:cs typeface="Segoe UI"/>
              </a:rPr>
              <a:t>You should also be confident to seek further guidance when they reach the boundaries of their competence.​</a:t>
            </a:r>
          </a:p>
          <a:p>
            <a:pPr algn="l" rtl="0">
              <a:lnSpc>
                <a:spcPts val="1125"/>
              </a:lnSpc>
            </a:pPr>
            <a:r>
              <a:rPr lang="en-US" sz="1000">
                <a:solidFill>
                  <a:schemeClr val="tx1"/>
                </a:solidFill>
                <a:latin typeface="Arial"/>
                <a:cs typeface="Segoe UI"/>
              </a:rPr>
              <a:t>​</a:t>
            </a:r>
          </a:p>
          <a:p>
            <a:pPr marL="171450" indent="-171450" algn="l" rtl="0">
              <a:lnSpc>
                <a:spcPts val="1125"/>
              </a:lnSpc>
              <a:buFont typeface="Arial" panose="020B0604020202020204" pitchFamily="34" charset="0"/>
              <a:buChar char="•"/>
            </a:pPr>
            <a:r>
              <a:rPr lang="en-US" sz="1000">
                <a:solidFill>
                  <a:schemeClr val="tx1"/>
                </a:solidFill>
                <a:latin typeface="Arial"/>
                <a:cs typeface="Segoe UI"/>
              </a:rPr>
              <a:t>An enhanced practice nurse has the following key responsibilities in relation to delivering health services.</a:t>
            </a:r>
          </a:p>
        </p:txBody>
      </p:sp>
      <p:sp>
        <p:nvSpPr>
          <p:cNvPr id="7" name="TextBox 6">
            <a:extLst>
              <a:ext uri="{FF2B5EF4-FFF2-40B4-BE49-F238E27FC236}">
                <a16:creationId xmlns:a16="http://schemas.microsoft.com/office/drawing/2014/main" id="{E4635B67-6371-7286-38F2-0FB52BCAB005}"/>
              </a:ext>
            </a:extLst>
          </p:cNvPr>
          <p:cNvSpPr txBox="1"/>
          <p:nvPr/>
        </p:nvSpPr>
        <p:spPr>
          <a:xfrm>
            <a:off x="5077880" y="2535014"/>
            <a:ext cx="2525486"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ysClr val="windowText" lastClr="000000"/>
                </a:solidFill>
                <a:effectLst/>
                <a:uLnTx/>
                <a:uFillTx/>
                <a:latin typeface="Arial"/>
                <a:cs typeface="Arial"/>
                <a:hlinkClick r:id="rId18"/>
              </a:rPr>
              <a:t>The Principles of Enhanced Level Practice.pdf</a:t>
            </a:r>
            <a:endParaRPr lang="en-US" sz="1000">
              <a:latin typeface="Arial"/>
              <a:cs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0000FF"/>
              </a:solidFill>
              <a:effectLst/>
              <a:uLnTx/>
              <a:uFillTx/>
              <a:latin typeface="Arial"/>
              <a:ea typeface="Lato"/>
              <a:cs typeface="Arial"/>
              <a:hlinkClick r:id="rId19">
                <a:extLst>
                  <a:ext uri="{A12FA001-AC4F-418D-AE19-62706E023703}">
                    <ahyp:hlinkClr xmlns:ahyp="http://schemas.microsoft.com/office/drawing/2018/hyperlinkcolor" val="tx"/>
                  </a:ext>
                </a:extLst>
              </a:hlinkClick>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0000FF"/>
                </a:solidFill>
                <a:effectLst/>
                <a:uLnTx/>
                <a:uFillTx/>
                <a:latin typeface="Arial"/>
                <a:ea typeface="Lato"/>
                <a:cs typeface="Lato"/>
                <a:hlinkClick r:id="rId19">
                  <a:extLst>
                    <a:ext uri="{A12FA001-AC4F-418D-AE19-62706E023703}">
                      <ahyp:hlinkClr xmlns:ahyp="http://schemas.microsoft.com/office/drawing/2018/hyperlinkcolor" val="tx"/>
                    </a:ext>
                  </a:extLst>
                </a:hlinkClick>
              </a:rPr>
              <a:t>Enhanced practice NHSE landing page</a:t>
            </a:r>
            <a:endParaRPr kumimoji="0" lang="en-US" sz="1000" b="0" i="0" u="none" strike="noStrike" kern="0" cap="none" spc="0" normalizeH="0" baseline="0" noProof="0">
              <a:ln>
                <a:noFill/>
              </a:ln>
              <a:solidFill>
                <a:srgbClr val="0000FF"/>
              </a:solidFill>
              <a:effectLst/>
              <a:uLnTx/>
              <a:uFillTx/>
              <a:latin typeface="Arial"/>
              <a:cs typeface="Arial"/>
              <a:hlinkClick r:id="rId19">
                <a:extLst>
                  <a:ext uri="{A12FA001-AC4F-418D-AE19-62706E023703}">
                    <ahyp:hlinkClr xmlns:ahyp="http://schemas.microsoft.com/office/drawing/2018/hyperlinkcolor" val="tx"/>
                  </a:ext>
                </a:extLst>
              </a:hlinkClick>
            </a:endParaRPr>
          </a:p>
          <a:p>
            <a:pPr algn="l" rtl="0">
              <a:lnSpc>
                <a:spcPts val="1200"/>
              </a:lnSpc>
            </a:pPr>
            <a:r>
              <a:rPr lang="en-GB" sz="1000">
                <a:latin typeface="Arial"/>
                <a:cs typeface="Segoe UI"/>
              </a:rPr>
              <a:t>​</a:t>
            </a:r>
          </a:p>
          <a:p>
            <a:pPr algn="l" rtl="0">
              <a:lnSpc>
                <a:spcPts val="1200"/>
              </a:lnSpc>
            </a:pPr>
            <a:r>
              <a:rPr lang="en-GB" sz="1000" u="sng">
                <a:solidFill>
                  <a:srgbClr val="0000FF"/>
                </a:solidFill>
                <a:latin typeface="Arial"/>
                <a:cs typeface="Segoe UI"/>
                <a:hlinkClick r:id="rId20"/>
              </a:rPr>
              <a:t>NHSE accredited MSc advanced practice programme or the NHS England e- Portfolio (supported) process</a:t>
            </a:r>
            <a:r>
              <a:rPr lang="en-GB" sz="1000">
                <a:solidFill>
                  <a:srgbClr val="1F2A2F"/>
                </a:solidFill>
                <a:latin typeface="Arial"/>
                <a:cs typeface="Segoe UI"/>
              </a:rPr>
              <a:t> </a:t>
            </a:r>
          </a:p>
        </p:txBody>
      </p:sp>
      <p:sp>
        <p:nvSpPr>
          <p:cNvPr id="12" name="Rectangle 11">
            <a:extLst>
              <a:ext uri="{FF2B5EF4-FFF2-40B4-BE49-F238E27FC236}">
                <a16:creationId xmlns:a16="http://schemas.microsoft.com/office/drawing/2014/main" id="{F5F7ED83-9B2D-526E-8742-5CB60083C334}"/>
              </a:ext>
            </a:extLst>
          </p:cNvPr>
          <p:cNvSpPr/>
          <p:nvPr/>
        </p:nvSpPr>
        <p:spPr>
          <a:xfrm>
            <a:off x="10106151" y="5561074"/>
            <a:ext cx="1891029" cy="811425"/>
          </a:xfrm>
          <a:prstGeom prst="rect">
            <a:avLst/>
          </a:prstGeom>
          <a:solidFill>
            <a:schemeClr val="accent2">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 </a:t>
            </a:r>
            <a:r>
              <a:rPr lang="en-GB" sz="1000">
                <a:solidFill>
                  <a:schemeClr val="bg1"/>
                </a:solidFill>
                <a:latin typeface="Arial" panose="020B0604020202020204" pitchFamily="34" charset="0"/>
                <a:cs typeface="Arial" panose="020B0604020202020204" pitchFamily="34" charset="0"/>
                <a:hlinkClick r:id="rId21"/>
              </a:rPr>
              <a:t>Enhanced level nurses added to ARRS</a:t>
            </a:r>
            <a:r>
              <a:rPr lang="en-GB" sz="1000">
                <a:latin typeface="Arial" panose="020B0604020202020204" pitchFamily="34" charset="0"/>
                <a:cs typeface="Arial" panose="020B0604020202020204" pitchFamily="34" charset="0"/>
                <a:hlinkClick r:id="rId21"/>
              </a:rPr>
              <a:t> </a:t>
            </a:r>
            <a:endParaRPr lang="en-GB" sz="1000">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175BA949-EB2C-607F-8D93-55B74E2DC075}"/>
              </a:ext>
            </a:extLst>
          </p:cNvPr>
          <p:cNvSpPr txBox="1"/>
          <p:nvPr/>
        </p:nvSpPr>
        <p:spPr>
          <a:xfrm>
            <a:off x="52585" y="3172214"/>
            <a:ext cx="2277586" cy="246221"/>
          </a:xfrm>
          <a:prstGeom prst="rect">
            <a:avLst/>
          </a:prstGeom>
          <a:solidFill>
            <a:schemeClr val="bg1">
              <a:lumMod val="85000"/>
            </a:schemeClr>
          </a:solidFill>
        </p:spPr>
        <p:txBody>
          <a:bodyPr wrap="square">
            <a:spAutoFit/>
          </a:bodyPr>
          <a:lstStyle/>
          <a:p>
            <a:pPr marR="177165" algn="ctr">
              <a:lnSpc>
                <a:spcPct val="100000"/>
              </a:lnSpc>
            </a:pPr>
            <a:r>
              <a:rPr lang="en-GB" sz="1000" b="1" spc="-10">
                <a:solidFill>
                  <a:srgbClr val="BF0378"/>
                </a:solidFill>
                <a:latin typeface="Arial"/>
                <a:cs typeface="Arial"/>
                <a:hlinkClick r:id="rId22" action="ppaction://hlinksldjump">
                  <a:extLst>
                    <a:ext uri="{A12FA001-AC4F-418D-AE19-62706E023703}">
                      <ahyp:hlinkClr xmlns:ahyp="http://schemas.microsoft.com/office/drawing/2018/hyperlinkcolor" val="tx"/>
                    </a:ext>
                  </a:extLst>
                </a:hlinkClick>
              </a:rPr>
              <a:t>Advanced </a:t>
            </a:r>
            <a:r>
              <a:rPr lang="en-GB" sz="1000" b="1">
                <a:solidFill>
                  <a:srgbClr val="BF0378"/>
                </a:solidFill>
                <a:latin typeface="Arial"/>
                <a:cs typeface="Arial"/>
                <a:hlinkClick r:id="rId22" action="ppaction://hlinksldjump">
                  <a:extLst>
                    <a:ext uri="{A12FA001-AC4F-418D-AE19-62706E023703}">
                      <ahyp:hlinkClr xmlns:ahyp="http://schemas.microsoft.com/office/drawing/2018/hyperlinkcolor" val="tx"/>
                    </a:ext>
                  </a:extLst>
                </a:hlinkClick>
              </a:rPr>
              <a:t>Clinical</a:t>
            </a:r>
            <a:r>
              <a:rPr lang="en-GB" sz="1000" b="1" spc="-45">
                <a:solidFill>
                  <a:srgbClr val="BF0378"/>
                </a:solidFill>
                <a:latin typeface="Arial"/>
                <a:cs typeface="Arial"/>
                <a:hlinkClick r:id="rId22" action="ppaction://hlinksldjump">
                  <a:extLst>
                    <a:ext uri="{A12FA001-AC4F-418D-AE19-62706E023703}">
                      <ahyp:hlinkClr xmlns:ahyp="http://schemas.microsoft.com/office/drawing/2018/hyperlinkcolor" val="tx"/>
                    </a:ext>
                  </a:extLst>
                </a:hlinkClick>
              </a:rPr>
              <a:t> </a:t>
            </a:r>
            <a:r>
              <a:rPr lang="en-GB" sz="1000" b="1" spc="-10">
                <a:solidFill>
                  <a:srgbClr val="BF0378"/>
                </a:solidFill>
                <a:latin typeface="Arial"/>
                <a:cs typeface="Arial"/>
                <a:hlinkClick r:id="rId22" action="ppaction://hlinksldjump">
                  <a:extLst>
                    <a:ext uri="{A12FA001-AC4F-418D-AE19-62706E023703}">
                      <ahyp:hlinkClr xmlns:ahyp="http://schemas.microsoft.com/office/drawing/2018/hyperlinkcolor" val="tx"/>
                    </a:ext>
                  </a:extLst>
                </a:hlinkClick>
              </a:rPr>
              <a:t>Practitioner</a:t>
            </a:r>
            <a:endParaRPr lang="en-GB" sz="1000">
              <a:solidFill>
                <a:srgbClr val="BF0378"/>
              </a:solidFill>
              <a:latin typeface="Arial"/>
              <a:cs typeface="Arial"/>
            </a:endParaRPr>
          </a:p>
        </p:txBody>
      </p:sp>
      <p:sp>
        <p:nvSpPr>
          <p:cNvPr id="13" name="TextBox 12">
            <a:extLst>
              <a:ext uri="{FF2B5EF4-FFF2-40B4-BE49-F238E27FC236}">
                <a16:creationId xmlns:a16="http://schemas.microsoft.com/office/drawing/2014/main" id="{5A3502C3-97D4-34F0-2197-79FC62013BBE}"/>
              </a:ext>
            </a:extLst>
          </p:cNvPr>
          <p:cNvSpPr txBox="1"/>
          <p:nvPr/>
        </p:nvSpPr>
        <p:spPr>
          <a:xfrm>
            <a:off x="350319" y="3625439"/>
            <a:ext cx="2038339" cy="2092881"/>
          </a:xfrm>
          <a:prstGeom prst="rect">
            <a:avLst/>
          </a:prstGeom>
          <a:noFill/>
        </p:spPr>
        <p:txBody>
          <a:bodyPr wrap="square">
            <a:spAutoFit/>
          </a:bodyPr>
          <a:lstStyle/>
          <a:p>
            <a:r>
              <a:rPr lang="en-GB" sz="1000" b="1">
                <a:solidFill>
                  <a:srgbClr val="0069B4"/>
                </a:solidFill>
                <a:latin typeface="Arial" panose="020B0604020202020204" pitchFamily="34" charset="0"/>
                <a:cs typeface="Arial" panose="020B0604020202020204" pitchFamily="34" charset="0"/>
              </a:rPr>
              <a:t>As the demands on the healthcare system evolve, clinical professionals are supported to recognise and embrace opportunities to transition into leadership and management roles, broadening their contribution beyond direct patient care. The </a:t>
            </a:r>
            <a:r>
              <a:rPr lang="en-GB" sz="1000" b="1">
                <a:solidFill>
                  <a:srgbClr val="0069B4"/>
                </a:solidFill>
                <a:latin typeface="Arial" panose="020B0604020202020204" pitchFamily="34" charset="0"/>
                <a:cs typeface="Arial" panose="020B0604020202020204" pitchFamily="34" charset="0"/>
                <a:hlinkClick r:id="rId23" action="ppaction://hlinksldjump"/>
              </a:rPr>
              <a:t>four pillars </a:t>
            </a:r>
            <a:r>
              <a:rPr lang="en-GB" sz="1000" b="1">
                <a:solidFill>
                  <a:srgbClr val="0069B4"/>
                </a:solidFill>
                <a:latin typeface="Arial"/>
                <a:cs typeface="Arial"/>
              </a:rPr>
              <a:t>practice- Clinical Practice, Leadership and Management, Education and Learning, and Research. </a:t>
            </a:r>
            <a:endParaRPr lang="en-GB" sz="1000" b="1">
              <a:solidFill>
                <a:srgbClr val="0069B4"/>
              </a:solidFill>
              <a:latin typeface="Arial" panose="020B0604020202020204" pitchFamily="34" charset="0"/>
              <a:cs typeface="Arial" panose="020B0604020202020204" pitchFamily="34" charset="0"/>
            </a:endParaRPr>
          </a:p>
        </p:txBody>
      </p:sp>
      <p:pic>
        <p:nvPicPr>
          <p:cNvPr id="20" name="Online Media 19" title="The Vision for Advanced and Consultant Practice">
            <a:hlinkClick r:id="" action="ppaction://media"/>
            <a:extLst>
              <a:ext uri="{FF2B5EF4-FFF2-40B4-BE49-F238E27FC236}">
                <a16:creationId xmlns:a16="http://schemas.microsoft.com/office/drawing/2014/main" id="{59DE9BA6-1F86-2D4C-9C9A-BD1A549F9C0A}"/>
              </a:ext>
            </a:extLst>
          </p:cNvPr>
          <p:cNvPicPr>
            <a:picLocks noRot="1" noChangeAspect="1"/>
          </p:cNvPicPr>
          <p:nvPr>
            <a:videoFile r:link="rId1"/>
          </p:nvPr>
        </p:nvPicPr>
        <p:blipFill>
          <a:blip r:embed="rId24"/>
          <a:stretch>
            <a:fillRect/>
          </a:stretch>
        </p:blipFill>
        <p:spPr>
          <a:xfrm>
            <a:off x="52585" y="1074023"/>
            <a:ext cx="2218734" cy="1253588"/>
          </a:xfrm>
          <a:prstGeom prst="rect">
            <a:avLst/>
          </a:prstGeom>
        </p:spPr>
      </p:pic>
      <p:sp>
        <p:nvSpPr>
          <p:cNvPr id="16" name="object 16">
            <a:extLst>
              <a:ext uri="{FF2B5EF4-FFF2-40B4-BE49-F238E27FC236}">
                <a16:creationId xmlns:a16="http://schemas.microsoft.com/office/drawing/2014/main" id="{E83BCC4A-844A-441F-9C1F-B921217B86A0}"/>
              </a:ext>
            </a:extLst>
          </p:cNvPr>
          <p:cNvSpPr txBox="1"/>
          <p:nvPr/>
        </p:nvSpPr>
        <p:spPr>
          <a:xfrm>
            <a:off x="9402754" y="212537"/>
            <a:ext cx="2563445" cy="559127"/>
          </a:xfrm>
          <a:prstGeom prst="rect">
            <a:avLst/>
          </a:prstGeom>
        </p:spPr>
        <p:txBody>
          <a:bodyPr vert="horz" wrap="square" lIns="0" tIns="12700" rIns="0" bIns="0" rtlCol="0">
            <a:spAutoFit/>
          </a:bodyPr>
          <a:lstStyle/>
          <a:p>
            <a:pPr marR="7620" algn="r">
              <a:lnSpc>
                <a:spcPts val="2150"/>
              </a:lnSpc>
              <a:spcBef>
                <a:spcPts val="100"/>
              </a:spcBef>
            </a:pPr>
            <a:r>
              <a:rPr lang="en-GB" sz="1800" b="1" spc="-10">
                <a:solidFill>
                  <a:srgbClr val="006FC0"/>
                </a:solidFill>
                <a:latin typeface="Arial"/>
                <a:cs typeface="Arial"/>
                <a:hlinkClick r:id="rId25" action="ppaction://hlinksldjump"/>
              </a:rPr>
              <a:t>Nursing P</a:t>
            </a:r>
            <a:r>
              <a:rPr sz="1800" b="1" spc="-10" err="1">
                <a:solidFill>
                  <a:srgbClr val="006FC0"/>
                </a:solidFill>
                <a:latin typeface="Arial"/>
                <a:cs typeface="Arial"/>
                <a:hlinkClick r:id="rId25" action="ppaction://hlinksldjump"/>
              </a:rPr>
              <a:t>rofessional</a:t>
            </a:r>
            <a:r>
              <a:rPr lang="en-GB" sz="1800" b="1" spc="-10">
                <a:solidFill>
                  <a:srgbClr val="006FC0"/>
                </a:solidFill>
                <a:latin typeface="Arial"/>
                <a:cs typeface="Arial"/>
                <a:hlinkClick r:id="rId25" action="ppaction://hlinksldjump"/>
              </a:rPr>
              <a:t>s</a:t>
            </a:r>
            <a:endParaRPr sz="1800">
              <a:latin typeface="Arial"/>
              <a:cs typeface="Arial"/>
              <a:hlinkClick r:id="rId25" action="ppaction://hlinksldjump"/>
            </a:endParaRPr>
          </a:p>
          <a:p>
            <a:pPr marR="5080" algn="r">
              <a:lnSpc>
                <a:spcPts val="2150"/>
              </a:lnSpc>
            </a:pPr>
            <a:r>
              <a:rPr sz="1800" b="1">
                <a:solidFill>
                  <a:srgbClr val="006FC0"/>
                </a:solidFill>
                <a:latin typeface="Arial"/>
                <a:cs typeface="Arial"/>
                <a:hlinkClick r:id="rId25" action="ppaction://hlinksldjump"/>
              </a:rPr>
              <a:t>Career</a:t>
            </a:r>
            <a:r>
              <a:rPr sz="1800" b="1" spc="-30">
                <a:solidFill>
                  <a:srgbClr val="006FC0"/>
                </a:solidFill>
                <a:latin typeface="Arial"/>
                <a:cs typeface="Arial"/>
                <a:hlinkClick r:id="rId25" action="ppaction://hlinksldjump"/>
              </a:rPr>
              <a:t> </a:t>
            </a:r>
            <a:r>
              <a:rPr sz="1800" b="1" spc="-10">
                <a:solidFill>
                  <a:srgbClr val="006FC0"/>
                </a:solidFill>
                <a:latin typeface="Arial"/>
                <a:cs typeface="Arial"/>
                <a:hlinkClick r:id="rId25" action="ppaction://hlinksldjump"/>
              </a:rPr>
              <a:t>Pathway</a:t>
            </a:r>
            <a:endParaRPr sz="1800">
              <a:latin typeface="Arial"/>
              <a:cs typeface="Arial"/>
            </a:endParaRPr>
          </a:p>
        </p:txBody>
      </p:sp>
      <p:sp>
        <p:nvSpPr>
          <p:cNvPr id="24" name="TextBox 23">
            <a:extLst>
              <a:ext uri="{FF2B5EF4-FFF2-40B4-BE49-F238E27FC236}">
                <a16:creationId xmlns:a16="http://schemas.microsoft.com/office/drawing/2014/main" id="{1CB80CE7-50BF-2E53-84E9-BD50326D8D5C}"/>
              </a:ext>
            </a:extLst>
          </p:cNvPr>
          <p:cNvSpPr txBox="1"/>
          <p:nvPr/>
        </p:nvSpPr>
        <p:spPr>
          <a:xfrm>
            <a:off x="5102583" y="4994580"/>
            <a:ext cx="1941011" cy="553998"/>
          </a:xfrm>
          <a:prstGeom prst="rect">
            <a:avLst/>
          </a:prstGeom>
          <a:noFill/>
        </p:spPr>
        <p:txBody>
          <a:bodyPr wrap="square">
            <a:spAutoFit/>
          </a:bodyPr>
          <a:lstStyle/>
          <a:p>
            <a:pPr algn="l"/>
            <a:r>
              <a:rPr lang="en-US" sz="1000">
                <a:solidFill>
                  <a:srgbClr val="0000FF"/>
                </a:solidFill>
                <a:latin typeface="Arial"/>
                <a:cs typeface="Arial"/>
              </a:rPr>
              <a:t>DPP guidance and </a:t>
            </a:r>
            <a:r>
              <a:rPr lang="en-US" sz="1000">
                <a:solidFill>
                  <a:srgbClr val="0000FF"/>
                </a:solidFill>
                <a:latin typeface="Arial"/>
                <a:cs typeface="Arial"/>
                <a:hlinkClick r:id="rId26">
                  <a:extLst>
                    <a:ext uri="{A12FA001-AC4F-418D-AE19-62706E023703}">
                      <ahyp:hlinkClr xmlns:ahyp="http://schemas.microsoft.com/office/drawing/2018/hyperlinkcolor" val="tx"/>
                    </a:ext>
                  </a:extLst>
                </a:hlinkClick>
              </a:rPr>
              <a:t>Designated Prescribing Practitioner Competency</a:t>
            </a:r>
            <a:r>
              <a:rPr lang="en-US" sz="1000">
                <a:solidFill>
                  <a:srgbClr val="0000FF"/>
                </a:solidFill>
                <a:latin typeface="Arial"/>
                <a:cs typeface="Arial"/>
              </a:rPr>
              <a:t> Framework</a:t>
            </a:r>
          </a:p>
        </p:txBody>
      </p:sp>
      <p:sp>
        <p:nvSpPr>
          <p:cNvPr id="27" name="TextBox 26">
            <a:extLst>
              <a:ext uri="{FF2B5EF4-FFF2-40B4-BE49-F238E27FC236}">
                <a16:creationId xmlns:a16="http://schemas.microsoft.com/office/drawing/2014/main" id="{1AEB3289-9374-E46D-4A97-DD606258D6D3}"/>
              </a:ext>
            </a:extLst>
          </p:cNvPr>
          <p:cNvSpPr txBox="1"/>
          <p:nvPr/>
        </p:nvSpPr>
        <p:spPr>
          <a:xfrm>
            <a:off x="10096527" y="4893378"/>
            <a:ext cx="1978246" cy="400110"/>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ysClr val="windowText" lastClr="000000"/>
                </a:solidFill>
                <a:effectLst/>
                <a:uLnTx/>
                <a:uFillTx/>
                <a:latin typeface="Arial"/>
                <a:cs typeface="Arial"/>
                <a:hlinkClick r:id="rId18"/>
              </a:rPr>
              <a:t>The Principles of Enhanced Level Practice.pdf</a:t>
            </a:r>
            <a:endParaRPr lang="en-US" sz="1000">
              <a:latin typeface="Arial"/>
              <a:cs typeface="Arial"/>
            </a:endParaRPr>
          </a:p>
        </p:txBody>
      </p:sp>
      <p:sp>
        <p:nvSpPr>
          <p:cNvPr id="15" name="Call-out: Down Arrow 14">
            <a:extLst>
              <a:ext uri="{FF2B5EF4-FFF2-40B4-BE49-F238E27FC236}">
                <a16:creationId xmlns:a16="http://schemas.microsoft.com/office/drawing/2014/main" id="{354381F7-3CC7-AE65-A83D-D79E5336FDF7}"/>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0"/>
                </p:tgtEl>
              </p:cMediaNode>
            </p:video>
            <p:seq concurrent="1" nextAc="seek">
              <p:cTn id="8" restart="whenNotActive" fill="hold" evtFilter="cancelBubble" nodeType="interactiveSeq">
                <p:stCondLst>
                  <p:cond evt="onClick" delay="0">
                    <p:tgtEl>
                      <p:spTgt spid="2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0"/>
                                        </p:tgtEl>
                                      </p:cBhvr>
                                    </p:cmd>
                                  </p:childTnLst>
                                </p:cTn>
                              </p:par>
                            </p:childTnLst>
                          </p:cTn>
                        </p:par>
                      </p:childTnLst>
                    </p:cTn>
                  </p:par>
                </p:childTnLst>
              </p:cTn>
              <p:nextCondLst>
                <p:cond evt="onClick" delay="0">
                  <p:tgtEl>
                    <p:spTgt spid="20"/>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2BE08-FFDC-758E-0A4C-08306FEA462B}"/>
              </a:ext>
            </a:extLst>
          </p:cNvPr>
          <p:cNvSpPr>
            <a:spLocks noGrp="1"/>
          </p:cNvSpPr>
          <p:nvPr>
            <p:ph type="ctrTitle"/>
          </p:nvPr>
        </p:nvSpPr>
        <p:spPr>
          <a:xfrm>
            <a:off x="1915886" y="206829"/>
            <a:ext cx="6302828" cy="537449"/>
          </a:xfrm>
        </p:spPr>
        <p:txBody>
          <a:bodyPr>
            <a:normAutofit fontScale="90000"/>
          </a:bodyPr>
          <a:lstStyle/>
          <a:p>
            <a:pPr algn="l"/>
            <a:r>
              <a:rPr lang="en-GB" sz="1800" b="1" i="0" u="none" strike="noStrike" baseline="0">
                <a:solidFill>
                  <a:srgbClr val="000000"/>
                </a:solidFill>
              </a:rPr>
              <a:t>             </a:t>
            </a:r>
            <a:r>
              <a:rPr lang="en-GB" sz="1800">
                <a:solidFill>
                  <a:srgbClr val="000000"/>
                </a:solidFill>
              </a:rPr>
              <a:t>  </a:t>
            </a:r>
            <a:r>
              <a:rPr lang="en-GB" sz="1800" b="1">
                <a:solidFill>
                  <a:srgbClr val="000000"/>
                </a:solidFill>
              </a:rPr>
              <a:t>Enhanced Clinical Practitioner</a:t>
            </a:r>
            <a:r>
              <a:rPr lang="en-GB" sz="1800" b="1" i="0" u="none" strike="noStrike" baseline="0">
                <a:solidFill>
                  <a:srgbClr val="000000"/>
                </a:solidFill>
              </a:rPr>
              <a:t> Level </a:t>
            </a:r>
            <a:r>
              <a:rPr lang="en-GB" sz="1800" b="1">
                <a:solidFill>
                  <a:srgbClr val="000000"/>
                </a:solidFill>
              </a:rPr>
              <a:t>6</a:t>
            </a:r>
            <a:r>
              <a:rPr lang="en-GB" sz="1800" b="1" i="0" u="none" strike="noStrike" baseline="0">
                <a:solidFill>
                  <a:srgbClr val="000000"/>
                </a:solidFill>
              </a:rPr>
              <a:t> Apprenticeship</a:t>
            </a:r>
            <a:endParaRPr lang="en-GB" b="1"/>
          </a:p>
        </p:txBody>
      </p:sp>
      <p:graphicFrame>
        <p:nvGraphicFramePr>
          <p:cNvPr id="10" name="Table 9">
            <a:extLst>
              <a:ext uri="{FF2B5EF4-FFF2-40B4-BE49-F238E27FC236}">
                <a16:creationId xmlns:a16="http://schemas.microsoft.com/office/drawing/2014/main" id="{D9EE970F-BD29-1B21-5706-C1E720AF39E9}"/>
              </a:ext>
            </a:extLst>
          </p:cNvPr>
          <p:cNvGraphicFramePr>
            <a:graphicFrameLocks noGrp="1"/>
          </p:cNvGraphicFramePr>
          <p:nvPr>
            <p:extLst>
              <p:ext uri="{D42A27DB-BD31-4B8C-83A1-F6EECF244321}">
                <p14:modId xmlns:p14="http://schemas.microsoft.com/office/powerpoint/2010/main" val="864551050"/>
              </p:ext>
            </p:extLst>
          </p:nvPr>
        </p:nvGraphicFramePr>
        <p:xfrm>
          <a:off x="127592" y="914400"/>
          <a:ext cx="11922894" cy="5856514"/>
        </p:xfrm>
        <a:graphic>
          <a:graphicData uri="http://schemas.openxmlformats.org/drawingml/2006/table">
            <a:tbl>
              <a:tblPr firstRow="1" bandRow="1">
                <a:tableStyleId>{5C22544A-7EE6-4342-B048-85BDC9FD1C3A}</a:tableStyleId>
              </a:tblPr>
              <a:tblGrid>
                <a:gridCol w="2641282">
                  <a:extLst>
                    <a:ext uri="{9D8B030D-6E8A-4147-A177-3AD203B41FA5}">
                      <a16:colId xmlns:a16="http://schemas.microsoft.com/office/drawing/2014/main" val="1640955851"/>
                    </a:ext>
                  </a:extLst>
                </a:gridCol>
                <a:gridCol w="9281612">
                  <a:extLst>
                    <a:ext uri="{9D8B030D-6E8A-4147-A177-3AD203B41FA5}">
                      <a16:colId xmlns:a16="http://schemas.microsoft.com/office/drawing/2014/main" val="4040026358"/>
                    </a:ext>
                  </a:extLst>
                </a:gridCol>
              </a:tblGrid>
              <a:tr h="7075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Aptos"/>
                        </a:rPr>
                        <a:t>The Role - </a:t>
                      </a:r>
                      <a:r>
                        <a:rPr lang="en-GB" sz="1400" b="1" u="sng" kern="1200">
                          <a:solidFill>
                            <a:srgbClr val="FF0000"/>
                          </a:solidFill>
                          <a:effectLst/>
                          <a:latin typeface="Aptos"/>
                          <a:ea typeface="+mn-ea"/>
                          <a:cs typeface="+mn-cs"/>
                          <a:hlinkClick r:id="rId3">
                            <a:extLst>
                              <a:ext uri="{A12FA001-AC4F-418D-AE19-62706E023703}">
                                <ahyp:hlinkClr xmlns:ahyp="http://schemas.microsoft.com/office/drawing/2018/hyperlinkcolor" val="tx"/>
                              </a:ext>
                            </a:extLst>
                          </a:hlinkClick>
                        </a:rPr>
                        <a:t>Enhanced Clinical Practitioner </a:t>
                      </a:r>
                      <a:endParaRPr lang="en-GB" sz="1400" b="1" kern="1200">
                        <a:solidFill>
                          <a:srgbClr val="FF0000"/>
                        </a:solidFill>
                        <a:effectLst/>
                        <a:latin typeface="Apto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u="none" kern="1200">
                        <a:solidFill>
                          <a:srgbClr val="FF0000"/>
                        </a:solidFill>
                        <a:effectLst/>
                        <a:latin typeface="Apto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a:solidFill>
                          <a:srgbClr val="FF0000"/>
                        </a:solidFill>
                        <a:effectLst/>
                        <a:latin typeface="Aptos"/>
                        <a:ea typeface="+mn-ea"/>
                        <a:cs typeface="+mn-cs"/>
                      </a:endParaRPr>
                    </a:p>
                  </a:txBody>
                  <a:tcPr/>
                </a:tc>
                <a:tc>
                  <a:txBody>
                    <a:bodyPr/>
                    <a:lstStyle/>
                    <a:p>
                      <a:pPr fontAlgn="base"/>
                      <a:r>
                        <a:rPr lang="en-GB" sz="1200" b="0" i="0" kern="1200">
                          <a:solidFill>
                            <a:schemeClr val="lt1"/>
                          </a:solidFill>
                          <a:effectLst/>
                          <a:latin typeface="Aptos"/>
                          <a:ea typeface="+mn-ea"/>
                          <a:cs typeface="+mn-cs"/>
                        </a:rPr>
                        <a:t>Enhanced Clinical Practitioners are qualified health and social care professionals who are working at an enhanced level of practice with specific knowledge and skills in a field of expertise. They plan, deliver, and evaluate care for patients, often managing specific aspects of their care in a more holistic manner. </a:t>
                      </a:r>
                      <a:endParaRPr lang="en-GB" sz="1200">
                        <a:latin typeface="Aptos"/>
                      </a:endParaRPr>
                    </a:p>
                  </a:txBody>
                  <a:tcPr/>
                </a:tc>
                <a:extLst>
                  <a:ext uri="{0D108BD9-81ED-4DB2-BD59-A6C34878D82A}">
                    <a16:rowId xmlns:a16="http://schemas.microsoft.com/office/drawing/2014/main" val="2119577750"/>
                  </a:ext>
                </a:extLst>
              </a:tr>
              <a:tr h="720891">
                <a:tc>
                  <a:txBody>
                    <a:bodyPr/>
                    <a:lstStyle/>
                    <a:p>
                      <a:r>
                        <a:rPr lang="en-GB" sz="1200" b="1">
                          <a:latin typeface="Aptos"/>
                        </a:rPr>
                        <a:t>Who is it for</a:t>
                      </a:r>
                    </a:p>
                  </a:txBody>
                  <a:tcPr/>
                </a:tc>
                <a:tc>
                  <a:txBody>
                    <a:bodyPr/>
                    <a:lstStyle/>
                    <a:p>
                      <a:r>
                        <a:rPr lang="en-GB" sz="1200" b="0" i="0" kern="1200">
                          <a:solidFill>
                            <a:schemeClr val="dk1"/>
                          </a:solidFill>
                          <a:effectLst/>
                          <a:latin typeface="Aptos"/>
                          <a:ea typeface="+mn-ea"/>
                          <a:cs typeface="+mn-cs"/>
                        </a:rPr>
                        <a:t>This Apprenticeship course is ideal for established, motivated nurses and Allied Health Professionals that want to develop their career and work at an enhanced level, expanding clinical expertise within their given field. Prospective apprentices should currently be employed in a healthcare role and have the support of their employer. </a:t>
                      </a:r>
                      <a:endParaRPr lang="en-GB" sz="1200">
                        <a:latin typeface="Aptos"/>
                      </a:endParaRPr>
                    </a:p>
                  </a:txBody>
                  <a:tcPr/>
                </a:tc>
                <a:extLst>
                  <a:ext uri="{0D108BD9-81ED-4DB2-BD59-A6C34878D82A}">
                    <a16:rowId xmlns:a16="http://schemas.microsoft.com/office/drawing/2014/main" val="2349274408"/>
                  </a:ext>
                </a:extLst>
              </a:tr>
              <a:tr h="499460">
                <a:tc>
                  <a:txBody>
                    <a:bodyPr/>
                    <a:lstStyle/>
                    <a:p>
                      <a:r>
                        <a:rPr lang="en-GB" sz="1200" b="1">
                          <a:latin typeface="Aptos"/>
                        </a:rPr>
                        <a:t>Duration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a:solidFill>
                            <a:schemeClr val="dk1"/>
                          </a:solidFill>
                          <a:latin typeface="Aptos"/>
                          <a:ea typeface="+mn-ea"/>
                          <a:cs typeface="+mn-cs"/>
                        </a:rPr>
                        <a:t>18 months</a:t>
                      </a:r>
                      <a:endParaRPr lang="en-GB" sz="1200">
                        <a:latin typeface="Aptos"/>
                      </a:endParaRPr>
                    </a:p>
                  </a:txBody>
                  <a:tcPr/>
                </a:tc>
                <a:extLst>
                  <a:ext uri="{0D108BD9-81ED-4DB2-BD59-A6C34878D82A}">
                    <a16:rowId xmlns:a16="http://schemas.microsoft.com/office/drawing/2014/main" val="3038289998"/>
                  </a:ext>
                </a:extLst>
              </a:tr>
              <a:tr h="705119">
                <a:tc>
                  <a:txBody>
                    <a:bodyPr/>
                    <a:lstStyle/>
                    <a:p>
                      <a:r>
                        <a:rPr lang="en-GB" sz="1200" b="1">
                          <a:latin typeface="Aptos"/>
                        </a:rPr>
                        <a:t>Funding</a:t>
                      </a:r>
                    </a:p>
                  </a:txBody>
                  <a:tcPr/>
                </a:tc>
                <a:tc>
                  <a:txBody>
                    <a:bodyPr/>
                    <a:lstStyle/>
                    <a:p>
                      <a:r>
                        <a:rPr lang="en-GB" sz="1200" b="0" i="0" u="none" strike="noStrike" kern="1200" baseline="0">
                          <a:solidFill>
                            <a:schemeClr val="dk1"/>
                          </a:solidFill>
                          <a:latin typeface="Aptos"/>
                          <a:ea typeface="+mn-ea"/>
                          <a:cs typeface="+mn-cs"/>
                        </a:rPr>
                        <a:t>Apprenticeship levy (via government co-funding 5% option or request levy gifting ) to pay fees.</a:t>
                      </a:r>
                    </a:p>
                    <a:p>
                      <a:r>
                        <a:rPr lang="en-GB" sz="1200" b="0" i="0" u="none" strike="noStrike" kern="1200" baseline="0">
                          <a:solidFill>
                            <a:schemeClr val="dk1"/>
                          </a:solidFill>
                          <a:latin typeface="Aptos"/>
                          <a:ea typeface="+mn-ea"/>
                          <a:cs typeface="+mn-cs"/>
                        </a:rPr>
                        <a:t>Employer pays salary.	</a:t>
                      </a:r>
                    </a:p>
                    <a:p>
                      <a:endParaRPr lang="en-GB" sz="1200">
                        <a:latin typeface="Aptos"/>
                      </a:endParaRPr>
                    </a:p>
                  </a:txBody>
                  <a:tcPr/>
                </a:tc>
                <a:extLst>
                  <a:ext uri="{0D108BD9-81ED-4DB2-BD59-A6C34878D82A}">
                    <a16:rowId xmlns:a16="http://schemas.microsoft.com/office/drawing/2014/main" val="3754566046"/>
                  </a:ext>
                </a:extLst>
              </a:tr>
              <a:tr h="0">
                <a:tc>
                  <a:txBody>
                    <a:bodyPr/>
                    <a:lstStyle/>
                    <a:p>
                      <a:r>
                        <a:rPr lang="en-GB" sz="1200" b="1">
                          <a:latin typeface="Aptos"/>
                        </a:rPr>
                        <a:t>Find education provider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kern="1200">
                          <a:solidFill>
                            <a:schemeClr val="dk1"/>
                          </a:solidFill>
                          <a:effectLst/>
                          <a:latin typeface="Aptos"/>
                          <a:ea typeface="+mn-ea"/>
                          <a:cs typeface="+mn-cs"/>
                          <a:hlinkClick r:id="rId4"/>
                        </a:rPr>
                        <a:t>Training Providers </a:t>
                      </a:r>
                      <a:endParaRPr lang="en-GB" sz="1200" kern="1200">
                        <a:solidFill>
                          <a:schemeClr val="dk1"/>
                        </a:solidFill>
                        <a:effectLst/>
                        <a:latin typeface="Aptos"/>
                        <a:ea typeface="+mn-ea"/>
                        <a:cs typeface="+mn-cs"/>
                      </a:endParaRPr>
                    </a:p>
                    <a:p>
                      <a:endParaRPr lang="en-GB" sz="1200">
                        <a:latin typeface="Aptos"/>
                      </a:endParaRPr>
                    </a:p>
                  </a:txBody>
                  <a:tcPr/>
                </a:tc>
                <a:extLst>
                  <a:ext uri="{0D108BD9-81ED-4DB2-BD59-A6C34878D82A}">
                    <a16:rowId xmlns:a16="http://schemas.microsoft.com/office/drawing/2014/main" val="2210445232"/>
                  </a:ext>
                </a:extLst>
              </a:tr>
              <a:tr h="4467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a:solidFill>
                            <a:schemeClr val="dk1"/>
                          </a:solidFill>
                          <a:latin typeface="Aptos"/>
                          <a:ea typeface="+mn-ea"/>
                          <a:cs typeface="+mn-cs"/>
                        </a:rPr>
                        <a:t>Apprenticeship requirements	</a:t>
                      </a:r>
                    </a:p>
                    <a:p>
                      <a:endParaRPr lang="en-GB" sz="1200" b="1">
                        <a:latin typeface="Apto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a:solidFill>
                            <a:schemeClr val="dk1"/>
                          </a:solidFill>
                          <a:latin typeface="Aptos"/>
                          <a:ea typeface="+mn-ea"/>
                          <a:cs typeface="+mn-cs"/>
                        </a:rPr>
                        <a:t>20% 'off the job' protected learning, which includes attending face-to-face and online learning</a:t>
                      </a:r>
                    </a:p>
                    <a:p>
                      <a:endParaRPr lang="en-GB" sz="1200">
                        <a:latin typeface="Aptos"/>
                      </a:endParaRPr>
                    </a:p>
                  </a:txBody>
                  <a:tcPr/>
                </a:tc>
                <a:extLst>
                  <a:ext uri="{0D108BD9-81ED-4DB2-BD59-A6C34878D82A}">
                    <a16:rowId xmlns:a16="http://schemas.microsoft.com/office/drawing/2014/main" val="2887675852"/>
                  </a:ext>
                </a:extLst>
              </a:tr>
              <a:tr h="6342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a:solidFill>
                            <a:schemeClr val="dk1"/>
                          </a:solidFill>
                          <a:latin typeface="Aptos"/>
                          <a:ea typeface="+mn-ea"/>
                          <a:cs typeface="+mn-cs"/>
                        </a:rPr>
                        <a:t>Supervision &amp; assessment in practice	</a:t>
                      </a:r>
                    </a:p>
                    <a:p>
                      <a:endParaRPr lang="en-GB" sz="1200" b="1">
                        <a:latin typeface="Apto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Aptos"/>
                        </a:rPr>
                        <a:t>Clinical supervision, ongoing support, reflection opportunities, and feedback.</a:t>
                      </a:r>
                    </a:p>
                  </a:txBody>
                  <a:tcPr/>
                </a:tc>
                <a:extLst>
                  <a:ext uri="{0D108BD9-81ED-4DB2-BD59-A6C34878D82A}">
                    <a16:rowId xmlns:a16="http://schemas.microsoft.com/office/drawing/2014/main" val="31340133"/>
                  </a:ext>
                </a:extLst>
              </a:tr>
              <a:tr h="474503">
                <a:tc>
                  <a:txBody>
                    <a:bodyPr/>
                    <a:lstStyle/>
                    <a:p>
                      <a:r>
                        <a:rPr lang="en-GB" sz="1200" b="1">
                          <a:latin typeface="Aptos"/>
                        </a:rPr>
                        <a:t>End Point Assessment (EPA)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a:solidFill>
                            <a:schemeClr val="dk1"/>
                          </a:solidFill>
                          <a:effectLst/>
                          <a:latin typeface="Aptos"/>
                          <a:ea typeface="+mn-ea"/>
                          <a:cs typeface="+mn-cs"/>
                        </a:rPr>
                        <a:t>The End Point Assessment consists of two parts : </a:t>
                      </a:r>
                      <a:r>
                        <a:rPr lang="en-GB" sz="1200">
                          <a:latin typeface="Aptos"/>
                        </a:rPr>
                        <a:t>Professional Discussion Underpinned by a Portfolio of Evidence and professional discussion</a:t>
                      </a:r>
                      <a:endParaRPr lang="en-GB" sz="1200" b="0" i="0" kern="1200">
                        <a:solidFill>
                          <a:schemeClr val="dk1"/>
                        </a:solidFill>
                        <a:effectLst/>
                        <a:latin typeface="Apto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a:solidFill>
                            <a:schemeClr val="dk1"/>
                          </a:solidFill>
                          <a:effectLst/>
                          <a:latin typeface="Aptos"/>
                          <a:ea typeface="+mn-ea"/>
                          <a:cs typeface="+mn-cs"/>
                        </a:rPr>
                        <a:t> </a:t>
                      </a:r>
                    </a:p>
                  </a:txBody>
                  <a:tcPr/>
                </a:tc>
                <a:extLst>
                  <a:ext uri="{0D108BD9-81ED-4DB2-BD59-A6C34878D82A}">
                    <a16:rowId xmlns:a16="http://schemas.microsoft.com/office/drawing/2014/main" val="188521098"/>
                  </a:ext>
                </a:extLst>
              </a:tr>
              <a:tr h="639204">
                <a:tc>
                  <a:txBody>
                    <a:bodyPr/>
                    <a:lstStyle/>
                    <a:p>
                      <a:r>
                        <a:rPr lang="en-GB" sz="1200" b="1">
                          <a:latin typeface="Aptos"/>
                        </a:rPr>
                        <a:t>Progression routes</a:t>
                      </a:r>
                    </a:p>
                  </a:txBody>
                  <a:tcPr/>
                </a:tc>
                <a:tc>
                  <a:txBody>
                    <a:bodyPr/>
                    <a:lstStyle/>
                    <a:p>
                      <a:r>
                        <a:rPr lang="en-GB" sz="1200">
                          <a:latin typeface="Aptos"/>
                        </a:rPr>
                        <a:t>A natural progression for those who want to deepen their clinical expertise and take on more advanced roles is Enhanced Clinical Practitioner Level 7 apprenticeship</a:t>
                      </a:r>
                    </a:p>
                  </a:txBody>
                  <a:tcPr/>
                </a:tc>
                <a:extLst>
                  <a:ext uri="{0D108BD9-81ED-4DB2-BD59-A6C34878D82A}">
                    <a16:rowId xmlns:a16="http://schemas.microsoft.com/office/drawing/2014/main" val="1184791600"/>
                  </a:ext>
                </a:extLst>
              </a:tr>
            </a:tbl>
          </a:graphicData>
        </a:graphic>
      </p:graphicFrame>
      <p:pic>
        <p:nvPicPr>
          <p:cNvPr id="1026" name="Picture 2" descr="A logo with colorful people&#10;&#10;Description automatically generated">
            <a:extLst>
              <a:ext uri="{FF2B5EF4-FFF2-40B4-BE49-F238E27FC236}">
                <a16:creationId xmlns:a16="http://schemas.microsoft.com/office/drawing/2014/main" id="{C5F56B7C-1C73-3C1B-A7C7-912902719DB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1131" y="106325"/>
            <a:ext cx="1275906" cy="63795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8" name="Picture 4" descr="FE News | Promotional material: Using the #Apprenticeship brand">
            <a:extLst>
              <a:ext uri="{FF2B5EF4-FFF2-40B4-BE49-F238E27FC236}">
                <a16:creationId xmlns:a16="http://schemas.microsoft.com/office/drawing/2014/main" id="{F27DE793-C247-4E9A-E6B6-7833ADF5190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43458" y="3263"/>
            <a:ext cx="1404256" cy="90065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7400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56889" y="1953513"/>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3" name="object 3"/>
          <p:cNvSpPr/>
          <p:nvPr/>
        </p:nvSpPr>
        <p:spPr>
          <a:xfrm>
            <a:off x="2658871" y="2406903"/>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4" name="object 4"/>
          <p:cNvSpPr txBox="1"/>
          <p:nvPr/>
        </p:nvSpPr>
        <p:spPr>
          <a:xfrm>
            <a:off x="5502909" y="1953513"/>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 name="object 5"/>
          <p:cNvSpPr txBox="1"/>
          <p:nvPr/>
        </p:nvSpPr>
        <p:spPr>
          <a:xfrm>
            <a:off x="7661278" y="1952352"/>
            <a:ext cx="2120900" cy="444352"/>
          </a:xfrm>
          <a:prstGeom prst="rect">
            <a:avLst/>
          </a:prstGeom>
        </p:spPr>
        <p:txBody>
          <a:bodyPr vert="horz" wrap="square" lIns="0" tIns="13335" rIns="0" bIns="0" rtlCol="0">
            <a:spAutoFit/>
          </a:bodyPr>
          <a:lstStyle/>
          <a:p>
            <a:pPr marL="12700" marR="5080" indent="-1270" algn="ctr">
              <a:lnSpc>
                <a:spcPct val="100000"/>
              </a:lnSpc>
              <a:spcBef>
                <a:spcPts val="105"/>
              </a:spcBef>
            </a:pPr>
            <a:r>
              <a:rPr lang="en-GB" sz="1400" spc="-10">
                <a:solidFill>
                  <a:srgbClr val="202C3A"/>
                </a:solidFill>
                <a:latin typeface="Arial Black"/>
                <a:cs typeface="Arial Black"/>
              </a:rPr>
              <a:t>S</a:t>
            </a:r>
            <a:r>
              <a:rPr sz="1400" spc="-10" err="1">
                <a:solidFill>
                  <a:srgbClr val="202C3A"/>
                </a:solidFill>
                <a:latin typeface="Arial Black"/>
                <a:cs typeface="Arial Black"/>
              </a:rPr>
              <a:t>upervision</a:t>
            </a:r>
            <a:r>
              <a:rPr sz="1400" spc="-10">
                <a:solidFill>
                  <a:srgbClr val="202C3A"/>
                </a:solidFill>
                <a:latin typeface="Arial Black"/>
                <a:cs typeface="Arial Black"/>
              </a:rPr>
              <a:t> requirements</a:t>
            </a:r>
            <a:endParaRPr sz="1400">
              <a:latin typeface="Arial Black"/>
              <a:cs typeface="Arial Black"/>
            </a:endParaRPr>
          </a:p>
        </p:txBody>
      </p:sp>
      <p:sp>
        <p:nvSpPr>
          <p:cNvPr id="6" name="object 6"/>
          <p:cNvSpPr txBox="1"/>
          <p:nvPr/>
        </p:nvSpPr>
        <p:spPr>
          <a:xfrm>
            <a:off x="10100818" y="1953513"/>
            <a:ext cx="1743710" cy="453390"/>
          </a:xfrm>
          <a:prstGeom prst="rect">
            <a:avLst/>
          </a:prstGeom>
        </p:spPr>
        <p:txBody>
          <a:bodyPr vert="horz" wrap="square" lIns="0" tIns="13335" rIns="0" bIns="0" rtlCol="0">
            <a:spAutoFit/>
          </a:bodyPr>
          <a:lstStyle/>
          <a:p>
            <a:pPr marL="96520">
              <a:lnSpc>
                <a:spcPct val="100000"/>
              </a:lnSpc>
              <a:spcBef>
                <a:spcPts val="105"/>
              </a:spcBef>
            </a:pPr>
            <a:r>
              <a:rPr sz="1400">
                <a:solidFill>
                  <a:srgbClr val="202C3A"/>
                </a:solidFill>
                <a:latin typeface="Arial Black"/>
                <a:cs typeface="Arial Black"/>
              </a:rPr>
              <a:t>Key</a:t>
            </a:r>
            <a:r>
              <a:rPr sz="1400" spc="-45">
                <a:solidFill>
                  <a:srgbClr val="202C3A"/>
                </a:solidFill>
                <a:latin typeface="Arial Black"/>
                <a:cs typeface="Arial Black"/>
              </a:rPr>
              <a:t> </a:t>
            </a:r>
            <a:r>
              <a:rPr lang="en-GB" sz="1400" spc="-45">
                <a:solidFill>
                  <a:srgbClr val="202C3A"/>
                </a:solidFill>
                <a:latin typeface="Arial Black"/>
                <a:cs typeface="Arial Black"/>
              </a:rPr>
              <a:t>r</a:t>
            </a:r>
            <a:r>
              <a:rPr sz="1400" err="1">
                <a:solidFill>
                  <a:srgbClr val="202C3A"/>
                </a:solidFill>
                <a:latin typeface="Arial Black"/>
                <a:cs typeface="Arial Black"/>
              </a:rPr>
              <a:t>ol</a:t>
            </a:r>
            <a:r>
              <a:rPr lang="en-GB" sz="1400">
                <a:solidFill>
                  <a:srgbClr val="202C3A"/>
                </a:solidFill>
                <a:latin typeface="Arial Black"/>
                <a:cs typeface="Arial Black"/>
              </a:rPr>
              <a:t>es </a:t>
            </a:r>
            <a:r>
              <a:rPr sz="1400" spc="-25">
                <a:solidFill>
                  <a:srgbClr val="202C3A"/>
                </a:solidFill>
                <a:latin typeface="Arial Black"/>
                <a:cs typeface="Arial Black"/>
              </a:rPr>
              <a:t>and</a:t>
            </a:r>
            <a:endParaRPr sz="1400">
              <a:latin typeface="Arial Black"/>
              <a:cs typeface="Arial Black"/>
            </a:endParaRPr>
          </a:p>
          <a:p>
            <a:pPr marL="12700">
              <a:lnSpc>
                <a:spcPct val="100000"/>
              </a:lnSpc>
            </a:pPr>
            <a:r>
              <a:rPr sz="1400" spc="-10">
                <a:solidFill>
                  <a:srgbClr val="202C3A"/>
                </a:solidFill>
                <a:latin typeface="Arial Black"/>
                <a:cs typeface="Arial Black"/>
              </a:rPr>
              <a:t>responsibilities</a:t>
            </a:r>
            <a:endParaRPr sz="1400">
              <a:latin typeface="Arial Black"/>
              <a:cs typeface="Arial Black"/>
            </a:endParaRPr>
          </a:p>
        </p:txBody>
      </p:sp>
      <p:pic>
        <p:nvPicPr>
          <p:cNvPr id="8" name="object 8"/>
          <p:cNvPicPr/>
          <p:nvPr/>
        </p:nvPicPr>
        <p:blipFill>
          <a:blip r:embed="rId4" cstate="print"/>
          <a:stretch>
            <a:fillRect/>
          </a:stretch>
        </p:blipFill>
        <p:spPr>
          <a:xfrm>
            <a:off x="5779007" y="1244654"/>
            <a:ext cx="722376" cy="720851"/>
          </a:xfrm>
          <a:prstGeom prst="rect">
            <a:avLst/>
          </a:prstGeom>
        </p:spPr>
      </p:pic>
      <p:pic>
        <p:nvPicPr>
          <p:cNvPr id="9" name="object 9"/>
          <p:cNvPicPr/>
          <p:nvPr/>
        </p:nvPicPr>
        <p:blipFill>
          <a:blip r:embed="rId5" cstate="print"/>
          <a:stretch>
            <a:fillRect/>
          </a:stretch>
        </p:blipFill>
        <p:spPr>
          <a:xfrm>
            <a:off x="3433571" y="1211580"/>
            <a:ext cx="720851" cy="719327"/>
          </a:xfrm>
          <a:prstGeom prst="rect">
            <a:avLst/>
          </a:prstGeom>
        </p:spPr>
      </p:pic>
      <p:pic>
        <p:nvPicPr>
          <p:cNvPr id="10" name="object 10"/>
          <p:cNvPicPr/>
          <p:nvPr/>
        </p:nvPicPr>
        <p:blipFill>
          <a:blip r:embed="rId6" cstate="print"/>
          <a:stretch>
            <a:fillRect/>
          </a:stretch>
        </p:blipFill>
        <p:spPr>
          <a:xfrm>
            <a:off x="8361302" y="1321733"/>
            <a:ext cx="720851" cy="720851"/>
          </a:xfrm>
          <a:prstGeom prst="rect">
            <a:avLst/>
          </a:prstGeom>
        </p:spPr>
      </p:pic>
      <p:sp>
        <p:nvSpPr>
          <p:cNvPr id="20" name="object 20"/>
          <p:cNvSpPr txBox="1"/>
          <p:nvPr/>
        </p:nvSpPr>
        <p:spPr>
          <a:xfrm>
            <a:off x="10173461" y="6674611"/>
            <a:ext cx="1891030" cy="147955"/>
          </a:xfrm>
          <a:prstGeom prst="rect">
            <a:avLst/>
          </a:prstGeom>
        </p:spPr>
        <p:txBody>
          <a:bodyPr vert="horz" wrap="square" lIns="0" tIns="12700" rIns="0" bIns="0" rtlCol="0">
            <a:spAutoFit/>
          </a:bodyPr>
          <a:lstStyle/>
          <a:p>
            <a:pPr marL="12700">
              <a:lnSpc>
                <a:spcPct val="100000"/>
              </a:lnSpc>
              <a:spcBef>
                <a:spcPts val="100"/>
              </a:spcBef>
            </a:pPr>
            <a:r>
              <a:rPr sz="800" i="1">
                <a:solidFill>
                  <a:srgbClr val="7E7E7E"/>
                </a:solidFill>
                <a:latin typeface="Arial"/>
                <a:cs typeface="Arial"/>
              </a:rPr>
              <a:t>Not</a:t>
            </a:r>
            <a:r>
              <a:rPr sz="800" i="1" spc="-20">
                <a:solidFill>
                  <a:srgbClr val="7E7E7E"/>
                </a:solidFill>
                <a:latin typeface="Arial"/>
                <a:cs typeface="Arial"/>
              </a:rPr>
              <a:t> </a:t>
            </a:r>
            <a:r>
              <a:rPr sz="800" i="1">
                <a:solidFill>
                  <a:srgbClr val="7E7E7E"/>
                </a:solidFill>
                <a:latin typeface="Arial"/>
                <a:cs typeface="Arial"/>
              </a:rPr>
              <a:t>to</a:t>
            </a:r>
            <a:r>
              <a:rPr sz="800" i="1" spc="-25">
                <a:solidFill>
                  <a:srgbClr val="7E7E7E"/>
                </a:solidFill>
                <a:latin typeface="Arial"/>
                <a:cs typeface="Arial"/>
              </a:rPr>
              <a:t> </a:t>
            </a:r>
            <a:r>
              <a:rPr sz="800" i="1">
                <a:solidFill>
                  <a:srgbClr val="7E7E7E"/>
                </a:solidFill>
                <a:latin typeface="Arial"/>
                <a:cs typeface="Arial"/>
              </a:rPr>
              <a:t>be</a:t>
            </a:r>
            <a:r>
              <a:rPr sz="800" i="1" spc="-15">
                <a:solidFill>
                  <a:srgbClr val="7E7E7E"/>
                </a:solidFill>
                <a:latin typeface="Arial"/>
                <a:cs typeface="Arial"/>
              </a:rPr>
              <a:t> </a:t>
            </a:r>
            <a:r>
              <a:rPr sz="800" i="1">
                <a:solidFill>
                  <a:srgbClr val="7E7E7E"/>
                </a:solidFill>
                <a:latin typeface="Arial"/>
                <a:cs typeface="Arial"/>
              </a:rPr>
              <a:t>replicated</a:t>
            </a:r>
            <a:r>
              <a:rPr sz="800" i="1" spc="-25">
                <a:solidFill>
                  <a:srgbClr val="7E7E7E"/>
                </a:solidFill>
                <a:latin typeface="Arial"/>
                <a:cs typeface="Arial"/>
              </a:rPr>
              <a:t> </a:t>
            </a:r>
            <a:r>
              <a:rPr sz="800" i="1">
                <a:solidFill>
                  <a:srgbClr val="7E7E7E"/>
                </a:solidFill>
                <a:latin typeface="Arial"/>
                <a:cs typeface="Arial"/>
              </a:rPr>
              <a:t>without</a:t>
            </a:r>
            <a:r>
              <a:rPr sz="800" i="1" spc="-25">
                <a:solidFill>
                  <a:srgbClr val="7E7E7E"/>
                </a:solidFill>
                <a:latin typeface="Arial"/>
                <a:cs typeface="Arial"/>
              </a:rPr>
              <a:t> </a:t>
            </a:r>
            <a:r>
              <a:rPr sz="800" i="1">
                <a:solidFill>
                  <a:srgbClr val="7E7E7E"/>
                </a:solidFill>
                <a:latin typeface="Arial"/>
                <a:cs typeface="Arial"/>
              </a:rPr>
              <a:t>consent</a:t>
            </a:r>
            <a:r>
              <a:rPr sz="800" i="1" spc="-5">
                <a:solidFill>
                  <a:srgbClr val="7E7E7E"/>
                </a:solidFill>
                <a:latin typeface="Arial"/>
                <a:cs typeface="Arial"/>
              </a:rPr>
              <a:t> </a:t>
            </a:r>
            <a:r>
              <a:rPr sz="800" spc="-20">
                <a:solidFill>
                  <a:srgbClr val="7E7E7E"/>
                </a:solidFill>
                <a:latin typeface="Arial"/>
                <a:cs typeface="Arial"/>
              </a:rPr>
              <a:t>V2.2</a:t>
            </a:r>
            <a:endParaRPr sz="800">
              <a:latin typeface="Arial"/>
              <a:cs typeface="Arial"/>
            </a:endParaRPr>
          </a:p>
        </p:txBody>
      </p:sp>
      <p:sp>
        <p:nvSpPr>
          <p:cNvPr id="22" name="object 22"/>
          <p:cNvSpPr txBox="1"/>
          <p:nvPr/>
        </p:nvSpPr>
        <p:spPr>
          <a:xfrm>
            <a:off x="4928742" y="2387035"/>
            <a:ext cx="2237505" cy="3924151"/>
          </a:xfrm>
          <a:prstGeom prst="rect">
            <a:avLst/>
          </a:prstGeom>
        </p:spPr>
        <p:txBody>
          <a:bodyPr vert="horz" wrap="square" lIns="0" tIns="12700" rIns="0" bIns="0" rtlCol="0" anchor="t">
            <a:spAutoFit/>
          </a:bodyPr>
          <a:lstStyle/>
          <a:p>
            <a:pPr algn="l">
              <a:spcBef>
                <a:spcPts val="100"/>
              </a:spcBef>
            </a:pPr>
            <a:r>
              <a:rPr lang="en-GB" sz="1000" spc="-25" dirty="0">
                <a:solidFill>
                  <a:schemeClr val="tx1"/>
                </a:solidFill>
                <a:latin typeface="Arial"/>
                <a:cs typeface="Arial"/>
              </a:rPr>
              <a:t>A qualified AP must ensure through annual appraisal that they continue to meet the capabilities of all 4 pillars as described in the Multi- Professional Framework and any profession specific or prescribing competency frameworks. </a:t>
            </a:r>
          </a:p>
          <a:p>
            <a:pPr algn="l">
              <a:spcBef>
                <a:spcPts val="100"/>
              </a:spcBef>
            </a:pPr>
            <a:endParaRPr lang="en-GB" sz="1000" spc="-25" dirty="0">
              <a:solidFill>
                <a:schemeClr val="tx1"/>
              </a:solidFill>
              <a:highlight>
                <a:srgbClr val="FFFF00"/>
              </a:highlight>
              <a:latin typeface="Arial"/>
              <a:cs typeface="Arial"/>
            </a:endParaRPr>
          </a:p>
          <a:p>
            <a:pPr algn="l">
              <a:spcBef>
                <a:spcPts val="100"/>
              </a:spcBef>
            </a:pPr>
            <a:r>
              <a:rPr lang="en-US" sz="1000" dirty="0">
                <a:solidFill>
                  <a:schemeClr val="tx1"/>
                </a:solidFill>
                <a:latin typeface="Arial"/>
                <a:cs typeface="Arial"/>
              </a:rPr>
              <a:t>They can in time then progress to support other trainee APs and/ or become a Designated Prescribing practitioner for those training in Independent Prescribing.</a:t>
            </a:r>
            <a:r>
              <a:rPr lang="en-GB" sz="1000" spc="-25" dirty="0">
                <a:solidFill>
                  <a:srgbClr val="202C3A"/>
                </a:solidFill>
                <a:latin typeface="Arial"/>
                <a:cs typeface="Arial"/>
              </a:rPr>
              <a:t> </a:t>
            </a:r>
            <a:r>
              <a:rPr lang="en-GB" sz="1000" spc="-25" dirty="0">
                <a:solidFill>
                  <a:srgbClr val="202C3A"/>
                </a:solidFill>
                <a:latin typeface="Arial"/>
                <a:cs typeface="Arial"/>
                <a:hlinkClick r:id="rId7"/>
              </a:rPr>
              <a:t>Designated Prescribing Practitioner Competency</a:t>
            </a:r>
            <a:r>
              <a:rPr lang="en-GB" sz="1000" spc="-25" dirty="0">
                <a:solidFill>
                  <a:srgbClr val="202C3A"/>
                </a:solidFill>
                <a:latin typeface="Arial"/>
                <a:cs typeface="Arial"/>
              </a:rPr>
              <a:t> </a:t>
            </a:r>
          </a:p>
          <a:p>
            <a:pPr algn="l">
              <a:spcBef>
                <a:spcPts val="100"/>
              </a:spcBef>
            </a:pPr>
            <a:endParaRPr lang="en-GB" sz="1000" spc="-25" dirty="0">
              <a:solidFill>
                <a:srgbClr val="202C3A"/>
              </a:solidFill>
              <a:latin typeface="Arial"/>
              <a:cs typeface="Arial"/>
            </a:endParaRPr>
          </a:p>
          <a:p>
            <a:r>
              <a:rPr lang="en-GB" sz="1000" b="1" dirty="0">
                <a:solidFill>
                  <a:schemeClr val="tx1"/>
                </a:solidFill>
              </a:rPr>
              <a:t>Registrable Qualification</a:t>
            </a:r>
          </a:p>
          <a:p>
            <a:r>
              <a:rPr lang="en-GB" sz="1000" dirty="0"/>
              <a:t>An AP or ACP would have a registrable qualification from their initial graduate degree (profession specific):</a:t>
            </a:r>
          </a:p>
          <a:p>
            <a:r>
              <a:rPr lang="en-GB" sz="1000" dirty="0"/>
              <a:t>Examples and not limited to:</a:t>
            </a:r>
          </a:p>
          <a:p>
            <a:pPr marL="171450" indent="-171450">
              <a:buFont typeface="Arial" panose="020B0604020202020204" pitchFamily="34" charset="0"/>
              <a:buChar char="•"/>
            </a:pPr>
            <a:r>
              <a:rPr lang="en-GB" sz="1000" dirty="0"/>
              <a:t>Registered General Nurse</a:t>
            </a:r>
          </a:p>
          <a:p>
            <a:pPr marL="171450" indent="-171450">
              <a:buFont typeface="Arial" panose="020B0604020202020204" pitchFamily="34" charset="0"/>
              <a:buChar char="•"/>
            </a:pPr>
            <a:r>
              <a:rPr lang="en-GB" sz="1000" dirty="0"/>
              <a:t>Qualified Paramedic</a:t>
            </a:r>
          </a:p>
          <a:p>
            <a:pPr marL="171450" indent="-171450">
              <a:buFont typeface="Arial" panose="020B0604020202020204" pitchFamily="34" charset="0"/>
              <a:buChar char="•"/>
            </a:pPr>
            <a:r>
              <a:rPr lang="en-GB" sz="1000" dirty="0"/>
              <a:t>Clinical Pharmacist</a:t>
            </a:r>
          </a:p>
          <a:p>
            <a:pPr marL="171450" indent="-171450">
              <a:buFont typeface="Arial" panose="020B0604020202020204" pitchFamily="34" charset="0"/>
              <a:buChar char="•"/>
            </a:pPr>
            <a:r>
              <a:rPr lang="en-GB" sz="1000" dirty="0"/>
              <a:t>Physiotherapist</a:t>
            </a:r>
          </a:p>
          <a:p>
            <a:pPr algn="l">
              <a:spcBef>
                <a:spcPts val="100"/>
              </a:spcBef>
            </a:pPr>
            <a:endParaRPr lang="en-GB" sz="1000" spc="-25" dirty="0">
              <a:solidFill>
                <a:schemeClr val="tx1"/>
              </a:solidFill>
              <a:latin typeface="Arial"/>
              <a:cs typeface="Arial"/>
            </a:endParaRPr>
          </a:p>
          <a:p>
            <a:pPr marL="12700" marR="5080" indent="3810" algn="ctr">
              <a:spcBef>
                <a:spcPts val="100"/>
              </a:spcBef>
            </a:pPr>
            <a:endParaRPr lang="en-GB" sz="1000" spc="-25" dirty="0">
              <a:solidFill>
                <a:srgbClr val="202C3A"/>
              </a:solidFill>
              <a:latin typeface="Arial"/>
              <a:cs typeface="Arial"/>
            </a:endParaRPr>
          </a:p>
        </p:txBody>
      </p:sp>
      <p:sp>
        <p:nvSpPr>
          <p:cNvPr id="26" name="object 26"/>
          <p:cNvSpPr txBox="1"/>
          <p:nvPr/>
        </p:nvSpPr>
        <p:spPr>
          <a:xfrm>
            <a:off x="2599952" y="2384297"/>
            <a:ext cx="2328790" cy="3783087"/>
          </a:xfrm>
          <a:prstGeom prst="rect">
            <a:avLst/>
          </a:prstGeom>
        </p:spPr>
        <p:txBody>
          <a:bodyPr vert="horz" wrap="square" lIns="0" tIns="12700" rIns="0" bIns="0" rtlCol="0" anchor="ctr">
            <a:spAutoFit/>
          </a:bodyPr>
          <a:lstStyle/>
          <a:p>
            <a:pPr algn="l"/>
            <a:r>
              <a:rPr lang="en-US" sz="1000">
                <a:solidFill>
                  <a:schemeClr val="tx1"/>
                </a:solidFill>
                <a:latin typeface="Arial" panose="020B0604020202020204" pitchFamily="34" charset="0"/>
                <a:cs typeface="Arial" panose="020B0604020202020204" pitchFamily="34" charset="0"/>
              </a:rPr>
              <a:t>Registered </a:t>
            </a:r>
            <a:r>
              <a:rPr lang="en-GB" sz="1000">
                <a:solidFill>
                  <a:schemeClr val="tx1"/>
                </a:solidFill>
                <a:latin typeface="Arial" panose="020B0604020202020204" pitchFamily="34" charset="0"/>
                <a:cs typeface="Arial" panose="020B0604020202020204" pitchFamily="34" charset="0"/>
              </a:rPr>
              <a:t>healthcare professional for example a nurse, pharmacist, physiotherapist, occupational therapist, podiatrist, paramedic or dietitian. </a:t>
            </a:r>
          </a:p>
          <a:p>
            <a:pPr marL="12065" marR="5080" indent="-635" algn="l">
              <a:spcBef>
                <a:spcPts val="100"/>
              </a:spcBef>
            </a:pPr>
            <a:endParaRPr lang="en-GB" sz="1000">
              <a:solidFill>
                <a:schemeClr val="tx1"/>
              </a:solidFill>
              <a:latin typeface="Arial" panose="020B0604020202020204" pitchFamily="34" charset="0"/>
              <a:cs typeface="Arial" panose="020B0604020202020204" pitchFamily="34" charset="0"/>
            </a:endParaRPr>
          </a:p>
          <a:p>
            <a:pPr marL="12065" marR="5080" indent="-635" algn="l">
              <a:spcBef>
                <a:spcPts val="100"/>
              </a:spcBef>
            </a:pPr>
            <a:r>
              <a:rPr lang="en-GB" sz="1000">
                <a:solidFill>
                  <a:schemeClr val="tx1"/>
                </a:solidFill>
                <a:latin typeface="Arial" panose="020B0604020202020204" pitchFamily="34" charset="0"/>
                <a:cs typeface="Arial" panose="020B0604020202020204" pitchFamily="34" charset="0"/>
              </a:rPr>
              <a:t>Educated</a:t>
            </a:r>
            <a:r>
              <a:rPr lang="en-GB" sz="1000" spc="-50">
                <a:solidFill>
                  <a:schemeClr val="tx1"/>
                </a:solidFill>
                <a:latin typeface="Arial" panose="020B0604020202020204" pitchFamily="34" charset="0"/>
                <a:cs typeface="Arial" panose="020B0604020202020204" pitchFamily="34" charset="0"/>
              </a:rPr>
              <a:t> </a:t>
            </a:r>
            <a:r>
              <a:rPr lang="en-GB" sz="1000">
                <a:solidFill>
                  <a:schemeClr val="tx1"/>
                </a:solidFill>
                <a:latin typeface="Arial" panose="020B0604020202020204" pitchFamily="34" charset="0"/>
                <a:cs typeface="Arial" panose="020B0604020202020204" pitchFamily="34" charset="0"/>
              </a:rPr>
              <a:t>to</a:t>
            </a:r>
            <a:r>
              <a:rPr lang="en-GB" sz="1000" spc="-10">
                <a:solidFill>
                  <a:schemeClr val="tx1"/>
                </a:solidFill>
                <a:latin typeface="Arial" panose="020B0604020202020204" pitchFamily="34" charset="0"/>
                <a:cs typeface="Arial" panose="020B0604020202020204" pitchFamily="34" charset="0"/>
              </a:rPr>
              <a:t> </a:t>
            </a:r>
            <a:r>
              <a:rPr lang="en-GB" sz="1000">
                <a:solidFill>
                  <a:schemeClr val="tx1"/>
                </a:solidFill>
                <a:latin typeface="Arial" panose="020B0604020202020204" pitchFamily="34" charset="0"/>
                <a:cs typeface="Arial" panose="020B0604020202020204" pitchFamily="34" charset="0"/>
              </a:rPr>
              <a:t>master’s</a:t>
            </a:r>
            <a:r>
              <a:rPr lang="en-GB" sz="1000" spc="-20">
                <a:solidFill>
                  <a:schemeClr val="tx1"/>
                </a:solidFill>
                <a:latin typeface="Arial" panose="020B0604020202020204" pitchFamily="34" charset="0"/>
                <a:cs typeface="Arial" panose="020B0604020202020204" pitchFamily="34" charset="0"/>
              </a:rPr>
              <a:t> </a:t>
            </a:r>
            <a:r>
              <a:rPr lang="en-GB" sz="1000" spc="-10">
                <a:solidFill>
                  <a:schemeClr val="tx1"/>
                </a:solidFill>
                <a:latin typeface="Arial" panose="020B0604020202020204" pitchFamily="34" charset="0"/>
                <a:cs typeface="Arial" panose="020B0604020202020204" pitchFamily="34" charset="0"/>
              </a:rPr>
              <a:t>degree </a:t>
            </a:r>
            <a:r>
              <a:rPr lang="en-GB" sz="1000">
                <a:solidFill>
                  <a:schemeClr val="tx1"/>
                </a:solidFill>
                <a:latin typeface="Arial" panose="020B0604020202020204" pitchFamily="34" charset="0"/>
                <a:cs typeface="Arial" panose="020B0604020202020204" pitchFamily="34" charset="0"/>
              </a:rPr>
              <a:t>level</a:t>
            </a:r>
            <a:r>
              <a:rPr lang="en-GB" sz="1000" spc="-30">
                <a:solidFill>
                  <a:schemeClr val="tx1"/>
                </a:solidFill>
                <a:latin typeface="Arial" panose="020B0604020202020204" pitchFamily="34" charset="0"/>
                <a:cs typeface="Arial" panose="020B0604020202020204" pitchFamily="34" charset="0"/>
              </a:rPr>
              <a:t> on a </a:t>
            </a:r>
            <a:r>
              <a:rPr lang="en-GB" sz="1000" spc="-30" err="1">
                <a:solidFill>
                  <a:schemeClr val="tx1"/>
                </a:solidFill>
                <a:latin typeface="Arial" panose="020B0604020202020204" pitchFamily="34" charset="0"/>
                <a:cs typeface="Arial" panose="020B0604020202020204" pitchFamily="34" charset="0"/>
              </a:rPr>
              <a:t>CfAP</a:t>
            </a:r>
            <a:r>
              <a:rPr lang="en-GB" sz="1000" spc="-30">
                <a:solidFill>
                  <a:schemeClr val="tx1"/>
                </a:solidFill>
                <a:latin typeface="Arial" panose="020B0604020202020204" pitchFamily="34" charset="0"/>
                <a:cs typeface="Arial" panose="020B0604020202020204" pitchFamily="34" charset="0"/>
              </a:rPr>
              <a:t> accredited programme or via the Supported E-Portfolio Route</a:t>
            </a:r>
            <a:r>
              <a:rPr lang="en-GB" sz="1000" spc="-45">
                <a:solidFill>
                  <a:schemeClr val="tx1"/>
                </a:solidFill>
                <a:latin typeface="Arial" panose="020B0604020202020204" pitchFamily="34" charset="0"/>
                <a:cs typeface="Arial" panose="020B0604020202020204" pitchFamily="34" charset="0"/>
              </a:rPr>
              <a:t> </a:t>
            </a:r>
            <a:r>
              <a:rPr lang="en-GB" sz="1000">
                <a:solidFill>
                  <a:schemeClr val="tx1"/>
                </a:solidFill>
                <a:latin typeface="Arial" panose="020B0604020202020204" pitchFamily="34" charset="0"/>
                <a:cs typeface="Arial" panose="020B0604020202020204" pitchFamily="34" charset="0"/>
              </a:rPr>
              <a:t>so</a:t>
            </a:r>
            <a:r>
              <a:rPr lang="en-GB" sz="1000" spc="-20">
                <a:solidFill>
                  <a:schemeClr val="tx1"/>
                </a:solidFill>
                <a:latin typeface="Arial" panose="020B0604020202020204" pitchFamily="34" charset="0"/>
                <a:cs typeface="Arial" panose="020B0604020202020204" pitchFamily="34" charset="0"/>
              </a:rPr>
              <a:t> </a:t>
            </a:r>
            <a:r>
              <a:rPr lang="en-GB" sz="1000">
                <a:solidFill>
                  <a:schemeClr val="tx1"/>
                </a:solidFill>
                <a:latin typeface="Arial" panose="020B0604020202020204" pitchFamily="34" charset="0"/>
                <a:cs typeface="Arial" panose="020B0604020202020204" pitchFamily="34" charset="0"/>
              </a:rPr>
              <a:t>that</a:t>
            </a:r>
            <a:r>
              <a:rPr lang="en-GB" sz="1000" spc="-40">
                <a:solidFill>
                  <a:schemeClr val="tx1"/>
                </a:solidFill>
                <a:latin typeface="Arial" panose="020B0604020202020204" pitchFamily="34" charset="0"/>
                <a:cs typeface="Arial" panose="020B0604020202020204" pitchFamily="34" charset="0"/>
              </a:rPr>
              <a:t> </a:t>
            </a:r>
            <a:r>
              <a:rPr lang="en-GB" sz="1000" spc="-20">
                <a:solidFill>
                  <a:schemeClr val="tx1"/>
                </a:solidFill>
                <a:latin typeface="Arial" panose="020B0604020202020204" pitchFamily="34" charset="0"/>
                <a:cs typeface="Arial" panose="020B0604020202020204" pitchFamily="34" charset="0"/>
              </a:rPr>
              <a:t>work </a:t>
            </a:r>
            <a:r>
              <a:rPr lang="en-GB" sz="1000">
                <a:solidFill>
                  <a:schemeClr val="tx1"/>
                </a:solidFill>
                <a:latin typeface="Arial" panose="020B0604020202020204" pitchFamily="34" charset="0"/>
                <a:cs typeface="Arial" panose="020B0604020202020204" pitchFamily="34" charset="0"/>
              </a:rPr>
              <a:t>encompasses</a:t>
            </a:r>
            <a:r>
              <a:rPr lang="en-GB" sz="1000" spc="-50">
                <a:solidFill>
                  <a:schemeClr val="tx1"/>
                </a:solidFill>
                <a:latin typeface="Arial" panose="020B0604020202020204" pitchFamily="34" charset="0"/>
                <a:cs typeface="Arial" panose="020B0604020202020204" pitchFamily="34" charset="0"/>
              </a:rPr>
              <a:t> </a:t>
            </a:r>
            <a:r>
              <a:rPr lang="en-GB" sz="1000">
                <a:solidFill>
                  <a:schemeClr val="tx1"/>
                </a:solidFill>
                <a:latin typeface="Arial" panose="020B0604020202020204" pitchFamily="34" charset="0"/>
                <a:cs typeface="Arial" panose="020B0604020202020204" pitchFamily="34" charset="0"/>
              </a:rPr>
              <a:t>the</a:t>
            </a:r>
            <a:r>
              <a:rPr lang="en-GB" sz="1000" spc="-30">
                <a:solidFill>
                  <a:schemeClr val="tx1"/>
                </a:solidFill>
                <a:latin typeface="Arial" panose="020B0604020202020204" pitchFamily="34" charset="0"/>
                <a:cs typeface="Arial" panose="020B0604020202020204" pitchFamily="34" charset="0"/>
              </a:rPr>
              <a:t> </a:t>
            </a:r>
            <a:r>
              <a:rPr lang="en-GB" sz="1000">
                <a:solidFill>
                  <a:schemeClr val="tx1"/>
                </a:solidFill>
                <a:latin typeface="Arial" panose="020B0604020202020204" pitchFamily="34" charset="0"/>
                <a:cs typeface="Arial" panose="020B0604020202020204" pitchFamily="34" charset="0"/>
              </a:rPr>
              <a:t>four</a:t>
            </a:r>
            <a:r>
              <a:rPr lang="en-GB" sz="1000" spc="-35">
                <a:solidFill>
                  <a:schemeClr val="tx1"/>
                </a:solidFill>
                <a:latin typeface="Arial" panose="020B0604020202020204" pitchFamily="34" charset="0"/>
                <a:cs typeface="Arial" panose="020B0604020202020204" pitchFamily="34" charset="0"/>
              </a:rPr>
              <a:t> </a:t>
            </a:r>
            <a:r>
              <a:rPr lang="en-GB" sz="1000">
                <a:solidFill>
                  <a:schemeClr val="tx1"/>
                </a:solidFill>
                <a:latin typeface="Arial" panose="020B0604020202020204" pitchFamily="34" charset="0"/>
                <a:cs typeface="Arial" panose="020B0604020202020204" pitchFamily="34" charset="0"/>
              </a:rPr>
              <a:t>pillars</a:t>
            </a:r>
            <a:r>
              <a:rPr lang="en-GB" sz="1000" spc="-30">
                <a:solidFill>
                  <a:schemeClr val="tx1"/>
                </a:solidFill>
                <a:latin typeface="Arial" panose="020B0604020202020204" pitchFamily="34" charset="0"/>
                <a:cs typeface="Arial" panose="020B0604020202020204" pitchFamily="34" charset="0"/>
              </a:rPr>
              <a:t> </a:t>
            </a:r>
            <a:r>
              <a:rPr lang="en-GB" sz="1000" spc="-25">
                <a:solidFill>
                  <a:schemeClr val="tx1"/>
                </a:solidFill>
                <a:latin typeface="Arial" panose="020B0604020202020204" pitchFamily="34" charset="0"/>
                <a:cs typeface="Arial" panose="020B0604020202020204" pitchFamily="34" charset="0"/>
              </a:rPr>
              <a:t>of </a:t>
            </a:r>
            <a:r>
              <a:rPr lang="en-GB" sz="1000">
                <a:solidFill>
                  <a:schemeClr val="tx1"/>
                </a:solidFill>
                <a:latin typeface="Arial" panose="020B0604020202020204" pitchFamily="34" charset="0"/>
                <a:cs typeface="Arial" panose="020B0604020202020204" pitchFamily="34" charset="0"/>
              </a:rPr>
              <a:t>clinical</a:t>
            </a:r>
            <a:r>
              <a:rPr lang="en-GB" sz="1000" spc="-60">
                <a:solidFill>
                  <a:schemeClr val="tx1"/>
                </a:solidFill>
                <a:latin typeface="Arial" panose="020B0604020202020204" pitchFamily="34" charset="0"/>
                <a:cs typeface="Arial" panose="020B0604020202020204" pitchFamily="34" charset="0"/>
              </a:rPr>
              <a:t> </a:t>
            </a:r>
            <a:r>
              <a:rPr lang="en-GB" sz="1000">
                <a:solidFill>
                  <a:schemeClr val="tx1"/>
                </a:solidFill>
                <a:latin typeface="Arial" panose="020B0604020202020204" pitchFamily="34" charset="0"/>
                <a:cs typeface="Arial" panose="020B0604020202020204" pitchFamily="34" charset="0"/>
              </a:rPr>
              <a:t>practice,</a:t>
            </a:r>
            <a:r>
              <a:rPr lang="en-GB" sz="1000" spc="-40">
                <a:solidFill>
                  <a:schemeClr val="tx1"/>
                </a:solidFill>
                <a:latin typeface="Arial" panose="020B0604020202020204" pitchFamily="34" charset="0"/>
                <a:cs typeface="Arial" panose="020B0604020202020204" pitchFamily="34" charset="0"/>
              </a:rPr>
              <a:t> </a:t>
            </a:r>
            <a:r>
              <a:rPr lang="en-GB" sz="1000">
                <a:solidFill>
                  <a:schemeClr val="tx1"/>
                </a:solidFill>
                <a:latin typeface="Arial" panose="020B0604020202020204" pitchFamily="34" charset="0"/>
                <a:cs typeface="Arial" panose="020B0604020202020204" pitchFamily="34" charset="0"/>
              </a:rPr>
              <a:t>leadership</a:t>
            </a:r>
            <a:r>
              <a:rPr lang="en-GB" sz="1000" spc="-50">
                <a:solidFill>
                  <a:schemeClr val="tx1"/>
                </a:solidFill>
                <a:latin typeface="Arial" panose="020B0604020202020204" pitchFamily="34" charset="0"/>
                <a:cs typeface="Arial" panose="020B0604020202020204" pitchFamily="34" charset="0"/>
              </a:rPr>
              <a:t> </a:t>
            </a:r>
            <a:r>
              <a:rPr lang="en-GB" sz="1000" spc="-25">
                <a:solidFill>
                  <a:schemeClr val="tx1"/>
                </a:solidFill>
                <a:latin typeface="Arial" panose="020B0604020202020204" pitchFamily="34" charset="0"/>
                <a:cs typeface="Arial" panose="020B0604020202020204" pitchFamily="34" charset="0"/>
              </a:rPr>
              <a:t>and </a:t>
            </a:r>
            <a:r>
              <a:rPr lang="en-GB" sz="1000" spc="-10">
                <a:solidFill>
                  <a:schemeClr val="tx1"/>
                </a:solidFill>
                <a:latin typeface="Arial" panose="020B0604020202020204" pitchFamily="34" charset="0"/>
                <a:cs typeface="Arial" panose="020B0604020202020204" pitchFamily="34" charset="0"/>
              </a:rPr>
              <a:t>management,</a:t>
            </a:r>
            <a:r>
              <a:rPr lang="en-GB" sz="1000" spc="15">
                <a:solidFill>
                  <a:schemeClr val="tx1"/>
                </a:solidFill>
                <a:latin typeface="Arial" panose="020B0604020202020204" pitchFamily="34" charset="0"/>
                <a:cs typeface="Arial" panose="020B0604020202020204" pitchFamily="34" charset="0"/>
              </a:rPr>
              <a:t> </a:t>
            </a:r>
            <a:r>
              <a:rPr lang="en-GB" sz="1000" spc="-10">
                <a:solidFill>
                  <a:schemeClr val="tx1"/>
                </a:solidFill>
                <a:latin typeface="Arial" panose="020B0604020202020204" pitchFamily="34" charset="0"/>
                <a:cs typeface="Arial" panose="020B0604020202020204" pitchFamily="34" charset="0"/>
              </a:rPr>
              <a:t>education </a:t>
            </a:r>
            <a:r>
              <a:rPr lang="en-GB" sz="1000">
                <a:solidFill>
                  <a:schemeClr val="tx1"/>
                </a:solidFill>
                <a:latin typeface="Arial" panose="020B0604020202020204" pitchFamily="34" charset="0"/>
                <a:cs typeface="Arial" panose="020B0604020202020204" pitchFamily="34" charset="0"/>
              </a:rPr>
              <a:t>and</a:t>
            </a:r>
            <a:r>
              <a:rPr lang="en-GB" sz="1000" spc="-20">
                <a:solidFill>
                  <a:schemeClr val="tx1"/>
                </a:solidFill>
                <a:latin typeface="Arial" panose="020B0604020202020204" pitchFamily="34" charset="0"/>
                <a:cs typeface="Arial" panose="020B0604020202020204" pitchFamily="34" charset="0"/>
              </a:rPr>
              <a:t> </a:t>
            </a:r>
            <a:r>
              <a:rPr lang="en-GB" sz="1000" spc="-10">
                <a:solidFill>
                  <a:schemeClr val="tx1"/>
                </a:solidFill>
                <a:latin typeface="Arial" panose="020B0604020202020204" pitchFamily="34" charset="0"/>
                <a:cs typeface="Arial" panose="020B0604020202020204" pitchFamily="34" charset="0"/>
              </a:rPr>
              <a:t>research at Level 7 according to the capabilities outlined in the </a:t>
            </a:r>
            <a:r>
              <a:rPr lang="en-GB" sz="1000" spc="-10">
                <a:solidFill>
                  <a:srgbClr val="291EFF"/>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Multi-professional framework for advanced practice in England</a:t>
            </a:r>
            <a:endParaRPr lang="en-GB" sz="1000">
              <a:solidFill>
                <a:srgbClr val="291EFF"/>
              </a:solidFill>
              <a:latin typeface="Arial" panose="020B0604020202020204" pitchFamily="34" charset="0"/>
              <a:cs typeface="Arial" panose="020B0604020202020204" pitchFamily="34" charset="0"/>
            </a:endParaRPr>
          </a:p>
          <a:p>
            <a:pPr marL="12065" marR="5080" indent="-635" algn="l">
              <a:spcBef>
                <a:spcPts val="100"/>
              </a:spcBef>
            </a:pPr>
            <a:endParaRPr lang="en-GB" sz="1000" spc="-10">
              <a:solidFill>
                <a:schemeClr val="tx1"/>
              </a:solidFill>
              <a:latin typeface="Arial" panose="020B0604020202020204" pitchFamily="34" charset="0"/>
              <a:cs typeface="Arial" panose="020B0604020202020204" pitchFamily="34" charset="0"/>
            </a:endParaRPr>
          </a:p>
          <a:p>
            <a:pPr marL="12065" marR="5080" indent="-635" algn="l">
              <a:spcBef>
                <a:spcPts val="100"/>
              </a:spcBef>
            </a:pPr>
            <a:r>
              <a:rPr lang="en-GB" sz="1000" spc="-10">
                <a:solidFill>
                  <a:schemeClr val="tx1"/>
                </a:solidFill>
                <a:latin typeface="Arial" panose="020B0604020202020204" pitchFamily="34" charset="0"/>
                <a:cs typeface="Arial" panose="020B0604020202020204" pitchFamily="34" charset="0"/>
              </a:rPr>
              <a:t>Please see Guidance documents and eligibility criteria for entry onto an accredited pathway on the Training Hub Website as well as here </a:t>
            </a:r>
            <a:r>
              <a:rPr lang="en-GB" sz="1000" spc="-10">
                <a:solidFill>
                  <a:srgbClr val="1F2A2F"/>
                </a:solidFill>
                <a:latin typeface="Arial" panose="020B0604020202020204" pitchFamily="34" charset="0"/>
                <a:cs typeface="Arial" panose="020B0604020202020204" pitchFamily="34" charset="0"/>
                <a:hlinkClick r:id="rId9"/>
              </a:rPr>
              <a:t>NHSE accredited MSc advanced practice programme or the NHS England e- Portfolio (supported) process</a:t>
            </a:r>
            <a:r>
              <a:rPr lang="en-GB" sz="1000" spc="-10">
                <a:solidFill>
                  <a:srgbClr val="1F2A2F"/>
                </a:solidFill>
                <a:latin typeface="Arial" panose="020B0604020202020204" pitchFamily="34" charset="0"/>
                <a:cs typeface="Arial" panose="020B0604020202020204" pitchFamily="34" charset="0"/>
              </a:rPr>
              <a:t> </a:t>
            </a:r>
            <a:endParaRPr lang="en-GB" sz="1000">
              <a:solidFill>
                <a:srgbClr val="000000"/>
              </a:solidFill>
              <a:latin typeface="Arial" panose="020B0604020202020204" pitchFamily="34" charset="0"/>
              <a:cs typeface="Arial" panose="020B0604020202020204" pitchFamily="34" charset="0"/>
            </a:endParaRPr>
          </a:p>
          <a:p>
            <a:pPr marL="12065" marR="5080" indent="-635" algn="l">
              <a:spcBef>
                <a:spcPts val="100"/>
              </a:spcBef>
            </a:pPr>
            <a:endParaRPr lang="en-GB" sz="1000" spc="-10">
              <a:solidFill>
                <a:srgbClr val="1F2A2F"/>
              </a:solidFill>
              <a:latin typeface="Arial" panose="020B0604020202020204" pitchFamily="34" charset="0"/>
              <a:cs typeface="Arial" panose="020B0604020202020204" pitchFamily="34" charset="0"/>
            </a:endParaRPr>
          </a:p>
          <a:p>
            <a:pPr marL="12065" marR="5080" indent="-635" algn="l">
              <a:spcBef>
                <a:spcPts val="100"/>
              </a:spcBef>
            </a:pPr>
            <a:endParaRPr lang="en-GB" sz="1000" spc="-10">
              <a:solidFill>
                <a:srgbClr val="1F2A2F"/>
              </a:solidFill>
              <a:latin typeface="Arial"/>
              <a:cs typeface="Arial"/>
            </a:endParaRPr>
          </a:p>
        </p:txBody>
      </p:sp>
      <p:sp>
        <p:nvSpPr>
          <p:cNvPr id="27" name="object 27"/>
          <p:cNvSpPr txBox="1"/>
          <p:nvPr/>
        </p:nvSpPr>
        <p:spPr>
          <a:xfrm>
            <a:off x="9579824" y="2296538"/>
            <a:ext cx="2563445" cy="4040209"/>
          </a:xfrm>
          <a:prstGeom prst="rect">
            <a:avLst/>
          </a:prstGeom>
        </p:spPr>
        <p:txBody>
          <a:bodyPr vert="horz" wrap="square" lIns="0" tIns="114935" rIns="0" bIns="0" rtlCol="0" anchor="ctr">
            <a:spAutoFit/>
          </a:bodyPr>
          <a:lstStyle/>
          <a:p>
            <a:pPr marL="171450" indent="-171450" algn="l">
              <a:spcBef>
                <a:spcPts val="905"/>
              </a:spcBef>
              <a:buFont typeface="Arial" panose="020B0604020202020204" pitchFamily="34" charset="0"/>
              <a:buChar char="•"/>
            </a:pPr>
            <a:r>
              <a:rPr lang="en-US" sz="1000" dirty="0">
                <a:solidFill>
                  <a:srgbClr val="000000"/>
                </a:solidFill>
                <a:latin typeface="Arial"/>
                <a:cs typeface="Arial"/>
              </a:rPr>
              <a:t>Independently manage complete clinical episodes of care for patients with undifferentiated and undiagnosed conditions, identifying red flags and underlying serious pathology taking appropriate action. Utilise complex decision making to inform diagnosis, investigation, and treatments within a broad scope of practice actively taking a personalised and population-</a:t>
            </a:r>
            <a:r>
              <a:rPr lang="en-US" sz="1000" dirty="0" err="1">
                <a:solidFill>
                  <a:srgbClr val="000000"/>
                </a:solidFill>
                <a:latin typeface="Arial"/>
                <a:cs typeface="Arial"/>
              </a:rPr>
              <a:t>centred</a:t>
            </a:r>
            <a:r>
              <a:rPr lang="en-US" sz="1000" dirty="0">
                <a:solidFill>
                  <a:srgbClr val="000000"/>
                </a:solidFill>
                <a:latin typeface="Arial"/>
                <a:cs typeface="Arial"/>
              </a:rPr>
              <a:t> approach to enable shared decision making with the patient.</a:t>
            </a:r>
            <a:endParaRPr lang="en-US" sz="1000" dirty="0">
              <a:solidFill>
                <a:srgbClr val="000000"/>
              </a:solidFill>
            </a:endParaRPr>
          </a:p>
          <a:p>
            <a:pPr algn="l"/>
            <a:endParaRPr lang="en-US" sz="1000" dirty="0">
              <a:solidFill>
                <a:srgbClr val="000000"/>
              </a:solidFill>
              <a:latin typeface="Arial"/>
              <a:cs typeface="Arial"/>
            </a:endParaRPr>
          </a:p>
          <a:p>
            <a:pPr marL="171450" indent="-171450" algn="l">
              <a:buFont typeface="Arial" panose="020B0604020202020204" pitchFamily="34" charset="0"/>
              <a:buChar char="•"/>
            </a:pPr>
            <a:r>
              <a:rPr lang="en-US" sz="1000" dirty="0">
                <a:solidFill>
                  <a:srgbClr val="000000"/>
                </a:solidFill>
                <a:latin typeface="Arial"/>
                <a:cs typeface="Arial"/>
              </a:rPr>
              <a:t>They have a leadership role within their practice and/or Primary Care Networks (PCN) and possibly also within the Integrated Care System (ICS) around pathways and population health.</a:t>
            </a:r>
          </a:p>
          <a:p>
            <a:pPr algn="l"/>
            <a:endParaRPr lang="en-US" sz="1000" dirty="0">
              <a:solidFill>
                <a:srgbClr val="000000"/>
              </a:solidFill>
              <a:latin typeface="Arial"/>
              <a:cs typeface="Arial"/>
            </a:endParaRPr>
          </a:p>
          <a:p>
            <a:pPr marL="171450" indent="-171450" algn="l">
              <a:buFont typeface="Arial" panose="020B0604020202020204" pitchFamily="34" charset="0"/>
              <a:buChar char="•"/>
            </a:pPr>
            <a:r>
              <a:rPr lang="en-US" sz="1000" dirty="0">
                <a:solidFill>
                  <a:srgbClr val="000000"/>
                </a:solidFill>
                <a:latin typeface="Arial"/>
                <a:cs typeface="Arial"/>
              </a:rPr>
              <a:t>They play an active role in educating others within the Multidisciplinary team and lead on QI/ research initiatives.</a:t>
            </a:r>
          </a:p>
          <a:p>
            <a:pPr algn="l">
              <a:spcBef>
                <a:spcPts val="905"/>
              </a:spcBef>
            </a:pPr>
            <a:endParaRPr lang="en-US" sz="1000" dirty="0">
              <a:solidFill>
                <a:srgbClr val="000000"/>
              </a:solidFill>
              <a:latin typeface="Arial"/>
              <a:cs typeface="Arial"/>
            </a:endParaRPr>
          </a:p>
          <a:p>
            <a:pPr algn="l">
              <a:spcBef>
                <a:spcPts val="905"/>
              </a:spcBef>
            </a:pPr>
            <a:endParaRPr lang="en-US" sz="1000" dirty="0">
              <a:solidFill>
                <a:srgbClr val="000000"/>
              </a:solidFill>
              <a:latin typeface="Arial"/>
              <a:cs typeface="Arial"/>
            </a:endParaRPr>
          </a:p>
        </p:txBody>
      </p:sp>
      <p:sp>
        <p:nvSpPr>
          <p:cNvPr id="30" name="object 30"/>
          <p:cNvSpPr txBox="1"/>
          <p:nvPr/>
        </p:nvSpPr>
        <p:spPr>
          <a:xfrm>
            <a:off x="7186125" y="2376332"/>
            <a:ext cx="2404046" cy="3552254"/>
          </a:xfrm>
          <a:prstGeom prst="rect">
            <a:avLst/>
          </a:prstGeom>
        </p:spPr>
        <p:txBody>
          <a:bodyPr vert="horz" wrap="square" lIns="0" tIns="12700" rIns="0" bIns="0" rtlCol="0" anchor="t">
            <a:spAutoFit/>
          </a:bodyPr>
          <a:lstStyle/>
          <a:p>
            <a:pPr algn="l"/>
            <a:r>
              <a:rPr lang="en-US" sz="1000">
                <a:solidFill>
                  <a:srgbClr val="212B32"/>
                </a:solidFill>
                <a:latin typeface="Arial"/>
                <a:cs typeface="Arial"/>
              </a:rPr>
              <a:t>Supervision for the </a:t>
            </a:r>
            <a:r>
              <a:rPr lang="en-US" sz="1000" b="1" i="1">
                <a:solidFill>
                  <a:srgbClr val="212B32"/>
                </a:solidFill>
                <a:latin typeface="Arial"/>
                <a:cs typeface="Arial"/>
              </a:rPr>
              <a:t>trainee </a:t>
            </a:r>
            <a:r>
              <a:rPr lang="en-US" sz="1000">
                <a:solidFill>
                  <a:srgbClr val="212B32"/>
                </a:solidFill>
                <a:latin typeface="Arial"/>
                <a:cs typeface="Arial"/>
              </a:rPr>
              <a:t>advanced practitioner is mandatory.</a:t>
            </a:r>
            <a:endParaRPr lang="en-US" sz="1000">
              <a:latin typeface="Arial"/>
              <a:cs typeface="Arial"/>
            </a:endParaRPr>
          </a:p>
          <a:p>
            <a:pPr algn="l"/>
            <a:r>
              <a:rPr lang="en-US" sz="1000">
                <a:solidFill>
                  <a:srgbClr val="212B32"/>
                </a:solidFill>
                <a:latin typeface="Arial"/>
                <a:cs typeface="Arial"/>
              </a:rPr>
              <a:t>Throughout the period of training, there must be a minimum of one hour of scheduled supervision every week; of which one in four (once a month) is a scheduled hour with the coordinating education supervisor who provides a consistent relationship throughout training and must have an in-depth understanding of the advanced practitioner’s role within the specialty. Associate workplace supervisors who work collaboratively with the coordinating education supervisor to guide trainee development in one or more of the 4 pillars of advancing practice.</a:t>
            </a:r>
            <a:endParaRPr lang="en-US" sz="1000">
              <a:solidFill>
                <a:srgbClr val="000000"/>
              </a:solidFill>
              <a:latin typeface="Arial"/>
              <a:cs typeface="Arial"/>
            </a:endParaRPr>
          </a:p>
          <a:p>
            <a:pPr algn="l"/>
            <a:endParaRPr lang="en-US" sz="1000">
              <a:solidFill>
                <a:srgbClr val="212B32"/>
              </a:solidFill>
              <a:latin typeface="Arial"/>
              <a:cs typeface="Arial"/>
            </a:endParaRPr>
          </a:p>
          <a:p>
            <a:pPr algn="l"/>
            <a:r>
              <a:rPr lang="en-US" sz="1000">
                <a:solidFill>
                  <a:srgbClr val="212B32"/>
                </a:solidFill>
                <a:latin typeface="Arial"/>
                <a:cs typeface="Arial"/>
              </a:rPr>
              <a:t>Once qualified there are no mandatory supervision requirements for an Advanced Practitioner however ongoing training and development needs must be identified and discussed as relevant with their line manager. </a:t>
            </a:r>
            <a:endParaRPr lang="en-US" sz="1000" b="1">
              <a:solidFill>
                <a:srgbClr val="FFFFFF"/>
              </a:solidFill>
            </a:endParaRPr>
          </a:p>
        </p:txBody>
      </p:sp>
      <p:sp>
        <p:nvSpPr>
          <p:cNvPr id="32" name="object 32"/>
          <p:cNvSpPr txBox="1">
            <a:spLocks noGrp="1"/>
          </p:cNvSpPr>
          <p:nvPr>
            <p:ph type="title"/>
          </p:nvPr>
        </p:nvSpPr>
        <p:spPr>
          <a:xfrm>
            <a:off x="2432305" y="178414"/>
            <a:ext cx="5806174" cy="382156"/>
          </a:xfrm>
          <a:prstGeom prst="rect">
            <a:avLst/>
          </a:prstGeom>
        </p:spPr>
        <p:txBody>
          <a:bodyPr vert="horz" wrap="square" lIns="0" tIns="12700" rIns="0" bIns="0" rtlCol="0" anchor="t">
            <a:spAutoFit/>
          </a:bodyPr>
          <a:lstStyle/>
          <a:p>
            <a:pPr marL="38100">
              <a:spcBef>
                <a:spcPts val="100"/>
              </a:spcBef>
            </a:pPr>
            <a:r>
              <a:rPr lang="en-GB" sz="2400" b="0" spc="-10">
                <a:solidFill>
                  <a:srgbClr val="BE0378"/>
                </a:solidFill>
                <a:latin typeface="Arial Black"/>
                <a:cs typeface="Arial Black"/>
              </a:rPr>
              <a:t>Advanced</a:t>
            </a:r>
            <a:r>
              <a:rPr sz="2400" b="0" spc="-70">
                <a:solidFill>
                  <a:srgbClr val="BE0378"/>
                </a:solidFill>
                <a:latin typeface="Arial Black"/>
                <a:cs typeface="Arial Black"/>
              </a:rPr>
              <a:t> </a:t>
            </a:r>
            <a:r>
              <a:rPr lang="en-GB" sz="2400" b="0">
                <a:solidFill>
                  <a:srgbClr val="BE0378"/>
                </a:solidFill>
                <a:latin typeface="Arial Black"/>
                <a:cs typeface="Arial Black"/>
              </a:rPr>
              <a:t>Practitioner</a:t>
            </a:r>
            <a:r>
              <a:rPr sz="2400" b="0" spc="-40">
                <a:solidFill>
                  <a:srgbClr val="BE0378"/>
                </a:solidFill>
                <a:latin typeface="Arial Black"/>
                <a:cs typeface="Arial Black"/>
              </a:rPr>
              <a:t> </a:t>
            </a:r>
            <a:r>
              <a:rPr sz="2400" b="0">
                <a:solidFill>
                  <a:srgbClr val="BE0378"/>
                </a:solidFill>
                <a:latin typeface="Arial Black"/>
                <a:cs typeface="Arial Black"/>
              </a:rPr>
              <a:t>(</a:t>
            </a:r>
            <a:r>
              <a:rPr lang="en-GB" sz="2400" b="0">
                <a:solidFill>
                  <a:srgbClr val="BE0378"/>
                </a:solidFill>
                <a:latin typeface="Arial Black"/>
                <a:cs typeface="Arial Black"/>
              </a:rPr>
              <a:t>AP</a:t>
            </a:r>
            <a:r>
              <a:rPr sz="2400" b="0">
                <a:solidFill>
                  <a:srgbClr val="BE0378"/>
                </a:solidFill>
                <a:latin typeface="Arial Black"/>
                <a:cs typeface="Arial Black"/>
              </a:rPr>
              <a:t>)</a:t>
            </a:r>
            <a:endParaRPr sz="2400" baseline="27777">
              <a:latin typeface="Arial Black"/>
              <a:cs typeface="Arial Black"/>
            </a:endParaRPr>
          </a:p>
        </p:txBody>
      </p:sp>
      <p:sp>
        <p:nvSpPr>
          <p:cNvPr id="33" name="object 33"/>
          <p:cNvSpPr txBox="1"/>
          <p:nvPr/>
        </p:nvSpPr>
        <p:spPr>
          <a:xfrm>
            <a:off x="2455327" y="649640"/>
            <a:ext cx="7645491" cy="381515"/>
          </a:xfrm>
          <a:prstGeom prst="rect">
            <a:avLst/>
          </a:prstGeom>
        </p:spPr>
        <p:txBody>
          <a:bodyPr vert="horz" wrap="square" lIns="0" tIns="12065" rIns="0" bIns="0" rtlCol="0" anchor="t">
            <a:spAutoFit/>
          </a:bodyPr>
          <a:lstStyle/>
          <a:p>
            <a:pPr marL="12700">
              <a:spcBef>
                <a:spcPts val="95"/>
              </a:spcBef>
            </a:pPr>
            <a:r>
              <a:rPr sz="2400" b="1">
                <a:solidFill>
                  <a:srgbClr val="202C3A"/>
                </a:solidFill>
                <a:latin typeface="Arial"/>
                <a:cs typeface="Arial"/>
              </a:rPr>
              <a:t>Find</a:t>
            </a:r>
            <a:r>
              <a:rPr sz="2400" b="1" spc="-25">
                <a:solidFill>
                  <a:srgbClr val="202C3A"/>
                </a:solidFill>
                <a:latin typeface="Arial"/>
                <a:cs typeface="Arial"/>
              </a:rPr>
              <a:t> </a:t>
            </a:r>
            <a:r>
              <a:rPr sz="2400" b="1">
                <a:solidFill>
                  <a:srgbClr val="202C3A"/>
                </a:solidFill>
                <a:latin typeface="Arial"/>
                <a:cs typeface="Arial"/>
              </a:rPr>
              <a:t>out</a:t>
            </a:r>
            <a:r>
              <a:rPr sz="2400" b="1" spc="-25">
                <a:solidFill>
                  <a:srgbClr val="202C3A"/>
                </a:solidFill>
                <a:latin typeface="Arial"/>
                <a:cs typeface="Arial"/>
              </a:rPr>
              <a:t> </a:t>
            </a:r>
            <a:r>
              <a:rPr sz="2400" b="1">
                <a:solidFill>
                  <a:srgbClr val="202C3A"/>
                </a:solidFill>
                <a:latin typeface="Arial"/>
                <a:cs typeface="Arial"/>
              </a:rPr>
              <a:t>more</a:t>
            </a:r>
            <a:r>
              <a:rPr sz="2400" b="1" spc="-30">
                <a:solidFill>
                  <a:srgbClr val="202C3A"/>
                </a:solidFill>
                <a:latin typeface="Arial"/>
                <a:cs typeface="Arial"/>
              </a:rPr>
              <a:t> </a:t>
            </a:r>
            <a:r>
              <a:rPr sz="2400" b="1">
                <a:solidFill>
                  <a:srgbClr val="202C3A"/>
                </a:solidFill>
                <a:latin typeface="Arial"/>
                <a:cs typeface="Arial"/>
              </a:rPr>
              <a:t>about</a:t>
            </a:r>
            <a:r>
              <a:rPr sz="2400" b="1" spc="-25">
                <a:solidFill>
                  <a:srgbClr val="202C3A"/>
                </a:solidFill>
                <a:latin typeface="Arial"/>
                <a:cs typeface="Arial"/>
              </a:rPr>
              <a:t> </a:t>
            </a:r>
            <a:r>
              <a:rPr sz="2400" b="1">
                <a:solidFill>
                  <a:srgbClr val="202C3A"/>
                </a:solidFill>
                <a:latin typeface="Arial"/>
                <a:cs typeface="Arial"/>
              </a:rPr>
              <a:t>the</a:t>
            </a:r>
            <a:r>
              <a:rPr sz="2400" b="1" spc="-15">
                <a:solidFill>
                  <a:srgbClr val="0070C0"/>
                </a:solidFill>
                <a:latin typeface="Arial"/>
                <a:cs typeface="Arial"/>
              </a:rPr>
              <a:t> </a:t>
            </a:r>
            <a:r>
              <a:rPr lang="en-US" sz="2400" b="1" u="sng">
                <a:solidFill>
                  <a:srgbClr val="0070C0"/>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Advance Levels of Practice</a:t>
            </a:r>
            <a:endParaRPr sz="2400" b="1" u="sng">
              <a:solidFill>
                <a:srgbClr val="0070C0"/>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endParaRPr>
          </a:p>
        </p:txBody>
      </p:sp>
      <p:sp>
        <p:nvSpPr>
          <p:cNvPr id="35" name="object 35"/>
          <p:cNvSpPr txBox="1"/>
          <p:nvPr/>
        </p:nvSpPr>
        <p:spPr>
          <a:xfrm>
            <a:off x="24061666" y="3069328"/>
            <a:ext cx="1800225" cy="269304"/>
          </a:xfrm>
          <a:prstGeom prst="rect">
            <a:avLst/>
          </a:prstGeom>
          <a:solidFill>
            <a:srgbClr val="D9D9D9"/>
          </a:solidFill>
        </p:spPr>
        <p:txBody>
          <a:bodyPr vert="horz" wrap="square" lIns="0" tIns="83820" rIns="0" bIns="0" rtlCol="0" anchor="t">
            <a:spAutoFit/>
          </a:bodyPr>
          <a:lstStyle/>
          <a:p>
            <a:pPr marL="441325">
              <a:lnSpc>
                <a:spcPct val="100000"/>
              </a:lnSpc>
              <a:spcBef>
                <a:spcPts val="660"/>
              </a:spcBef>
            </a:pPr>
            <a:r>
              <a:rPr sz="1200" b="1" spc="-10">
                <a:solidFill>
                  <a:srgbClr val="0070C0"/>
                </a:solidFill>
                <a:latin typeface="Arial"/>
                <a:cs typeface="Arial"/>
              </a:rPr>
              <a:t>Receptionist</a:t>
            </a:r>
            <a:endParaRPr sz="1200">
              <a:solidFill>
                <a:srgbClr val="0070C0"/>
              </a:solidFill>
              <a:latin typeface="Arial"/>
              <a:cs typeface="Arial"/>
            </a:endParaRPr>
          </a:p>
        </p:txBody>
      </p:sp>
      <p:sp>
        <p:nvSpPr>
          <p:cNvPr id="36" name="object 36"/>
          <p:cNvSpPr txBox="1"/>
          <p:nvPr/>
        </p:nvSpPr>
        <p:spPr>
          <a:xfrm>
            <a:off x="24061666" y="3470141"/>
            <a:ext cx="1800225" cy="360045"/>
          </a:xfrm>
          <a:prstGeom prst="rect">
            <a:avLst/>
          </a:prstGeom>
          <a:solidFill>
            <a:srgbClr val="D9D9D9"/>
          </a:solidFill>
        </p:spPr>
        <p:txBody>
          <a:bodyPr vert="horz" wrap="square" lIns="0" tIns="13335" rIns="0" bIns="0" rtlCol="0" anchor="t">
            <a:spAutoFit/>
          </a:bodyPr>
          <a:lstStyle/>
          <a:p>
            <a:pPr marL="328295" marR="290195" indent="-30480">
              <a:lnSpc>
                <a:spcPts val="1300"/>
              </a:lnSpc>
              <a:spcBef>
                <a:spcPts val="105"/>
              </a:spcBef>
            </a:pPr>
            <a:r>
              <a:rPr sz="1200" b="1">
                <a:solidFill>
                  <a:srgbClr val="0070C0"/>
                </a:solidFill>
                <a:latin typeface="Arial"/>
                <a:cs typeface="Arial"/>
                <a:hlinkClick r:id="rId11" action="ppaction://hlinksldjump">
                  <a:extLst>
                    <a:ext uri="{A12FA001-AC4F-418D-AE19-62706E023703}">
                      <ahyp:hlinkClr xmlns:ahyp="http://schemas.microsoft.com/office/drawing/2018/hyperlinkcolor" val="tx"/>
                    </a:ext>
                  </a:extLst>
                </a:hlinkClick>
              </a:rPr>
              <a:t>General</a:t>
            </a:r>
            <a:r>
              <a:rPr sz="1200" b="1" spc="-40">
                <a:solidFill>
                  <a:srgbClr val="0070C0"/>
                </a:solidFill>
                <a:latin typeface="Arial"/>
                <a:cs typeface="Arial"/>
                <a:hlinkClick r:id="rId11" action="ppaction://hlinksldjump">
                  <a:extLst>
                    <a:ext uri="{A12FA001-AC4F-418D-AE19-62706E023703}">
                      <ahyp:hlinkClr xmlns:ahyp="http://schemas.microsoft.com/office/drawing/2018/hyperlinkcolor" val="tx"/>
                    </a:ext>
                  </a:extLst>
                </a:hlinkClick>
              </a:rPr>
              <a:t> </a:t>
            </a:r>
            <a:r>
              <a:rPr sz="1200" b="1" spc="-10">
                <a:solidFill>
                  <a:srgbClr val="0070C0"/>
                </a:solidFill>
                <a:latin typeface="Arial"/>
                <a:cs typeface="Arial"/>
                <a:hlinkClick r:id="rId11" action="ppaction://hlinksldjump">
                  <a:extLst>
                    <a:ext uri="{A12FA001-AC4F-418D-AE19-62706E023703}">
                      <ahyp:hlinkClr xmlns:ahyp="http://schemas.microsoft.com/office/drawing/2018/hyperlinkcolor" val="tx"/>
                    </a:ext>
                  </a:extLst>
                </a:hlinkClick>
              </a:rPr>
              <a:t>Practice </a:t>
            </a:r>
            <a:r>
              <a:rPr sz="1200" b="1">
                <a:solidFill>
                  <a:srgbClr val="0070C0"/>
                </a:solidFill>
                <a:latin typeface="Arial"/>
                <a:cs typeface="Arial"/>
                <a:hlinkClick r:id="rId11" action="ppaction://hlinksldjump">
                  <a:extLst>
                    <a:ext uri="{A12FA001-AC4F-418D-AE19-62706E023703}">
                      <ahyp:hlinkClr xmlns:ahyp="http://schemas.microsoft.com/office/drawing/2018/hyperlinkcolor" val="tx"/>
                    </a:ext>
                  </a:extLst>
                </a:hlinkClick>
              </a:rPr>
              <a:t>Assistant</a:t>
            </a:r>
            <a:r>
              <a:rPr sz="1200" b="1" spc="-60">
                <a:solidFill>
                  <a:srgbClr val="0070C0"/>
                </a:solidFill>
                <a:latin typeface="Arial"/>
                <a:cs typeface="Arial"/>
                <a:hlinkClick r:id="rId11" action="ppaction://hlinksldjump">
                  <a:extLst>
                    <a:ext uri="{A12FA001-AC4F-418D-AE19-62706E023703}">
                      <ahyp:hlinkClr xmlns:ahyp="http://schemas.microsoft.com/office/drawing/2018/hyperlinkcolor" val="tx"/>
                    </a:ext>
                  </a:extLst>
                </a:hlinkClick>
              </a:rPr>
              <a:t> </a:t>
            </a:r>
            <a:r>
              <a:rPr sz="1200" b="1" spc="-20">
                <a:solidFill>
                  <a:srgbClr val="0070C0"/>
                </a:solidFill>
                <a:latin typeface="Arial"/>
                <a:cs typeface="Arial"/>
                <a:hlinkClick r:id="rId11" action="ppaction://hlinksldjump">
                  <a:extLst>
                    <a:ext uri="{A12FA001-AC4F-418D-AE19-62706E023703}">
                      <ahyp:hlinkClr xmlns:ahyp="http://schemas.microsoft.com/office/drawing/2018/hyperlinkcolor" val="tx"/>
                    </a:ext>
                  </a:extLst>
                </a:hlinkClick>
              </a:rPr>
              <a:t>(GPA)</a:t>
            </a:r>
            <a:endParaRPr lang="en-US" sz="1200">
              <a:solidFill>
                <a:srgbClr val="0070C0"/>
              </a:solidFill>
              <a:latin typeface="Arial"/>
              <a:cs typeface="Arial"/>
              <a:hlinkClick r:id="" action="ppaction://noaction">
                <a:extLst>
                  <a:ext uri="{A12FA001-AC4F-418D-AE19-62706E023703}">
                    <ahyp:hlinkClr xmlns:ahyp="http://schemas.microsoft.com/office/drawing/2018/hyperlinkcolor" val="tx"/>
                  </a:ext>
                </a:extLst>
              </a:hlinkClick>
            </a:endParaRPr>
          </a:p>
        </p:txBody>
      </p:sp>
      <p:graphicFrame>
        <p:nvGraphicFramePr>
          <p:cNvPr id="37" name="object 37"/>
          <p:cNvGraphicFramePr>
            <a:graphicFrameLocks noGrp="1"/>
          </p:cNvGraphicFramePr>
          <p:nvPr>
            <p:extLst>
              <p:ext uri="{D42A27DB-BD31-4B8C-83A1-F6EECF244321}">
                <p14:modId xmlns:p14="http://schemas.microsoft.com/office/powerpoint/2010/main" val="58932842"/>
              </p:ext>
            </p:extLst>
          </p:nvPr>
        </p:nvGraphicFramePr>
        <p:xfrm>
          <a:off x="24061666" y="4273288"/>
          <a:ext cx="1868714" cy="1962785"/>
        </p:xfrm>
        <a:graphic>
          <a:graphicData uri="http://schemas.openxmlformats.org/drawingml/2006/table">
            <a:tbl>
              <a:tblPr firstRow="1" bandRow="1">
                <a:tableStyleId>{2D5ABB26-0587-4C30-8999-92F81FD0307C}</a:tableStyleId>
              </a:tblPr>
              <a:tblGrid>
                <a:gridCol w="1868714">
                  <a:extLst>
                    <a:ext uri="{9D8B030D-6E8A-4147-A177-3AD203B41FA5}">
                      <a16:colId xmlns:a16="http://schemas.microsoft.com/office/drawing/2014/main" val="20000"/>
                    </a:ext>
                  </a:extLst>
                </a:gridCol>
              </a:tblGrid>
              <a:tr h="379730">
                <a:tc>
                  <a:txBody>
                    <a:bodyPr/>
                    <a:lstStyle/>
                    <a:p>
                      <a:pPr algn="ctr">
                        <a:lnSpc>
                          <a:spcPct val="100000"/>
                        </a:lnSpc>
                        <a:spcBef>
                          <a:spcPts val="660"/>
                        </a:spcBef>
                      </a:pPr>
                      <a:r>
                        <a:rPr sz="1200" b="1" spc="-10">
                          <a:solidFill>
                            <a:srgbClr val="0070C0"/>
                          </a:solidFill>
                          <a:latin typeface="Arial"/>
                          <a:cs typeface="Arial"/>
                          <a:hlinkClick r:id="rId12" action="ppaction://hlinksldjump">
                            <a:extLst>
                              <a:ext uri="{A12FA001-AC4F-418D-AE19-62706E023703}">
                                <ahyp:hlinkClr xmlns:ahyp="http://schemas.microsoft.com/office/drawing/2018/hyperlinkcolor" val="tx"/>
                              </a:ext>
                            </a:extLst>
                          </a:hlinkClick>
                        </a:rPr>
                        <a:t>Phlebotomist</a:t>
                      </a:r>
                      <a:endParaRPr sz="1200">
                        <a:solidFill>
                          <a:srgbClr val="0070C0"/>
                        </a:solidFill>
                        <a:latin typeface="Arial"/>
                        <a:cs typeface="Arial"/>
                        <a:hlinkClick r:id="rId12" action="ppaction://hlinksldjump">
                          <a:extLst>
                            <a:ext uri="{A12FA001-AC4F-418D-AE19-62706E023703}">
                              <ahyp:hlinkClr xmlns:ahyp="http://schemas.microsoft.com/office/drawing/2018/hyperlinkcolor" val="tx"/>
                            </a:ext>
                          </a:extLst>
                        </a:hlinkClick>
                      </a:endParaRPr>
                    </a:p>
                  </a:txBody>
                  <a:tcPr marL="0" marR="0" marT="83820" marB="0">
                    <a:lnB w="57150">
                      <a:solidFill>
                        <a:srgbClr val="FFFFFF"/>
                      </a:solidFill>
                      <a:prstDash val="solid"/>
                    </a:lnB>
                    <a:solidFill>
                      <a:srgbClr val="D9D9D9"/>
                    </a:solidFill>
                  </a:tcPr>
                </a:tc>
                <a:extLst>
                  <a:ext uri="{0D108BD9-81ED-4DB2-BD59-A6C34878D82A}">
                    <a16:rowId xmlns:a16="http://schemas.microsoft.com/office/drawing/2014/main" val="10000"/>
                  </a:ext>
                </a:extLst>
              </a:tr>
              <a:tr h="400685">
                <a:tc>
                  <a:txBody>
                    <a:bodyPr/>
                    <a:lstStyle/>
                    <a:p>
                      <a:pPr marL="401320" marR="394970" indent="77470">
                        <a:lnSpc>
                          <a:spcPct val="100000"/>
                        </a:lnSpc>
                        <a:spcBef>
                          <a:spcPts val="105"/>
                        </a:spcBef>
                      </a:pPr>
                      <a:r>
                        <a:rPr sz="1200" b="1" spc="-10">
                          <a:solidFill>
                            <a:srgbClr val="0070C0"/>
                          </a:solidFill>
                          <a:latin typeface="Arial"/>
                          <a:cs typeface="Arial"/>
                          <a:hlinkClick r:id="rId13" action="ppaction://hlinksldjump">
                            <a:extLst>
                              <a:ext uri="{A12FA001-AC4F-418D-AE19-62706E023703}">
                                <ahyp:hlinkClr xmlns:ahyp="http://schemas.microsoft.com/office/drawing/2018/hyperlinkcolor" val="tx"/>
                              </a:ext>
                            </a:extLst>
                          </a:hlinkClick>
                        </a:rPr>
                        <a:t>Prescribing Administrator</a:t>
                      </a:r>
                      <a:endParaRPr sz="1200">
                        <a:solidFill>
                          <a:srgbClr val="0070C0"/>
                        </a:solidFill>
                        <a:latin typeface="Arial"/>
                        <a:cs typeface="Arial"/>
                        <a:hlinkClick r:id="rId13" action="ppaction://hlinksldjump">
                          <a:extLst>
                            <a:ext uri="{A12FA001-AC4F-418D-AE19-62706E023703}">
                              <ahyp:hlinkClr xmlns:ahyp="http://schemas.microsoft.com/office/drawing/2018/hyperlinkcolor" val="tx"/>
                            </a:ext>
                          </a:extLst>
                        </a:hlinkClick>
                      </a:endParaRPr>
                    </a:p>
                  </a:txBody>
                  <a:tcPr marL="0" marR="0" marT="13335" marB="0">
                    <a:lnT w="57150">
                      <a:solidFill>
                        <a:srgbClr val="FFFFFF"/>
                      </a:solidFill>
                      <a:prstDash val="solid"/>
                    </a:lnT>
                    <a:lnB w="57150">
                      <a:solidFill>
                        <a:srgbClr val="FFFFFF"/>
                      </a:solidFill>
                      <a:prstDash val="solid"/>
                    </a:lnB>
                    <a:solidFill>
                      <a:srgbClr val="D9D9D9"/>
                    </a:solidFill>
                  </a:tcPr>
                </a:tc>
                <a:extLst>
                  <a:ext uri="{0D108BD9-81ED-4DB2-BD59-A6C34878D82A}">
                    <a16:rowId xmlns:a16="http://schemas.microsoft.com/office/drawing/2014/main" val="10001"/>
                  </a:ext>
                </a:extLst>
              </a:tr>
              <a:tr h="400685">
                <a:tc>
                  <a:txBody>
                    <a:bodyPr/>
                    <a:lstStyle/>
                    <a:p>
                      <a:pPr marL="572135" marR="215900" indent="-347980">
                        <a:lnSpc>
                          <a:spcPct val="100000"/>
                        </a:lnSpc>
                        <a:spcBef>
                          <a:spcPts val="110"/>
                        </a:spcBef>
                      </a:pPr>
                      <a:r>
                        <a:rPr sz="1200" b="1" spc="-25">
                          <a:solidFill>
                            <a:srgbClr val="0070C0"/>
                          </a:solidFill>
                          <a:latin typeface="Arial"/>
                          <a:cs typeface="Arial"/>
                          <a:hlinkClick r:id="rId14" action="ppaction://hlinksldjump">
                            <a:extLst>
                              <a:ext uri="{A12FA001-AC4F-418D-AE19-62706E023703}">
                                <ahyp:hlinkClr xmlns:ahyp="http://schemas.microsoft.com/office/drawing/2018/hyperlinkcolor" val="tx"/>
                              </a:ext>
                            </a:extLst>
                          </a:hlinkClick>
                        </a:rPr>
                        <a:t>Pharmacy</a:t>
                      </a:r>
                      <a:r>
                        <a:rPr sz="1200" b="1" spc="-30">
                          <a:solidFill>
                            <a:srgbClr val="0070C0"/>
                          </a:solidFill>
                          <a:latin typeface="Arial"/>
                          <a:cs typeface="Arial"/>
                          <a:hlinkClick r:id="rId14" action="ppaction://hlinksldjump">
                            <a:extLst>
                              <a:ext uri="{A12FA001-AC4F-418D-AE19-62706E023703}">
                                <ahyp:hlinkClr xmlns:ahyp="http://schemas.microsoft.com/office/drawing/2018/hyperlinkcolor" val="tx"/>
                              </a:ext>
                            </a:extLst>
                          </a:hlinkClick>
                        </a:rPr>
                        <a:t> </a:t>
                      </a:r>
                      <a:r>
                        <a:rPr sz="1200" b="1" spc="-25">
                          <a:solidFill>
                            <a:srgbClr val="0070C0"/>
                          </a:solidFill>
                          <a:latin typeface="Arial"/>
                          <a:cs typeface="Arial"/>
                          <a:hlinkClick r:id="rId14" action="ppaction://hlinksldjump">
                            <a:extLst>
                              <a:ext uri="{A12FA001-AC4F-418D-AE19-62706E023703}">
                                <ahyp:hlinkClr xmlns:ahyp="http://schemas.microsoft.com/office/drawing/2018/hyperlinkcolor" val="tx"/>
                              </a:ext>
                            </a:extLst>
                          </a:hlinkClick>
                        </a:rPr>
                        <a:t>Services </a:t>
                      </a:r>
                      <a:r>
                        <a:rPr sz="1200" b="1" spc="-10">
                          <a:solidFill>
                            <a:srgbClr val="0070C0"/>
                          </a:solidFill>
                          <a:latin typeface="Arial"/>
                          <a:cs typeface="Arial"/>
                          <a:hlinkClick r:id="rId14" action="ppaction://hlinksldjump">
                            <a:extLst>
                              <a:ext uri="{A12FA001-AC4F-418D-AE19-62706E023703}">
                                <ahyp:hlinkClr xmlns:ahyp="http://schemas.microsoft.com/office/drawing/2018/hyperlinkcolor" val="tx"/>
                              </a:ext>
                            </a:extLst>
                          </a:hlinkClick>
                        </a:rPr>
                        <a:t>Assistant</a:t>
                      </a:r>
                      <a:endParaRPr sz="1200">
                        <a:solidFill>
                          <a:srgbClr val="0070C0"/>
                        </a:solidFill>
                        <a:latin typeface="Arial"/>
                        <a:cs typeface="Arial"/>
                        <a:hlinkClick r:id="rId14" action="ppaction://hlinksldjump">
                          <a:extLst>
                            <a:ext uri="{A12FA001-AC4F-418D-AE19-62706E023703}">
                              <ahyp:hlinkClr xmlns:ahyp="http://schemas.microsoft.com/office/drawing/2018/hyperlinkcolor" val="tx"/>
                            </a:ext>
                          </a:extLst>
                        </a:hlinkClick>
                      </a:endParaRPr>
                    </a:p>
                  </a:txBody>
                  <a:tcPr marL="0" marR="0" marT="13970" marB="0">
                    <a:lnT w="57150">
                      <a:solidFill>
                        <a:srgbClr val="FFFFFF"/>
                      </a:solidFill>
                      <a:prstDash val="solid"/>
                    </a:lnT>
                    <a:lnB w="57150">
                      <a:solidFill>
                        <a:srgbClr val="FFFFFF"/>
                      </a:solidFill>
                      <a:prstDash val="solid"/>
                    </a:lnB>
                    <a:solidFill>
                      <a:srgbClr val="D9D9D9"/>
                    </a:solidFill>
                  </a:tcPr>
                </a:tc>
                <a:extLst>
                  <a:ext uri="{0D108BD9-81ED-4DB2-BD59-A6C34878D82A}">
                    <a16:rowId xmlns:a16="http://schemas.microsoft.com/office/drawing/2014/main" val="10002"/>
                  </a:ext>
                </a:extLst>
              </a:tr>
              <a:tr h="401955">
                <a:tc>
                  <a:txBody>
                    <a:bodyPr/>
                    <a:lstStyle/>
                    <a:p>
                      <a:pPr marL="3175" algn="ctr">
                        <a:lnSpc>
                          <a:spcPct val="100000"/>
                        </a:lnSpc>
                        <a:spcBef>
                          <a:spcPts val="835"/>
                        </a:spcBef>
                      </a:pPr>
                      <a:r>
                        <a:rPr sz="1200" b="1" spc="-25">
                          <a:solidFill>
                            <a:srgbClr val="0070C0"/>
                          </a:solidFill>
                          <a:latin typeface="Arial"/>
                          <a:cs typeface="Arial"/>
                          <a:hlinkClick r:id="rId15" action="ppaction://hlinksldjump">
                            <a:extLst>
                              <a:ext uri="{A12FA001-AC4F-418D-AE19-62706E023703}">
                                <ahyp:hlinkClr xmlns:ahyp="http://schemas.microsoft.com/office/drawing/2018/hyperlinkcolor" val="tx"/>
                              </a:ext>
                            </a:extLst>
                          </a:hlinkClick>
                        </a:rPr>
                        <a:t>Pharmacy</a:t>
                      </a:r>
                      <a:r>
                        <a:rPr sz="1200" b="1" spc="-30">
                          <a:solidFill>
                            <a:srgbClr val="0070C0"/>
                          </a:solidFill>
                          <a:latin typeface="Arial"/>
                          <a:cs typeface="Arial"/>
                          <a:hlinkClick r:id="rId15" action="ppaction://hlinksldjump">
                            <a:extLst>
                              <a:ext uri="{A12FA001-AC4F-418D-AE19-62706E023703}">
                                <ahyp:hlinkClr xmlns:ahyp="http://schemas.microsoft.com/office/drawing/2018/hyperlinkcolor" val="tx"/>
                              </a:ext>
                            </a:extLst>
                          </a:hlinkClick>
                        </a:rPr>
                        <a:t> </a:t>
                      </a:r>
                      <a:r>
                        <a:rPr sz="1200" b="1" spc="-10">
                          <a:solidFill>
                            <a:srgbClr val="0070C0"/>
                          </a:solidFill>
                          <a:latin typeface="Arial"/>
                          <a:cs typeface="Arial"/>
                          <a:hlinkClick r:id="rId15" action="ppaction://hlinksldjump">
                            <a:extLst>
                              <a:ext uri="{A12FA001-AC4F-418D-AE19-62706E023703}">
                                <ahyp:hlinkClr xmlns:ahyp="http://schemas.microsoft.com/office/drawing/2018/hyperlinkcolor" val="tx"/>
                              </a:ext>
                            </a:extLst>
                          </a:hlinkClick>
                        </a:rPr>
                        <a:t>Technician</a:t>
                      </a:r>
                      <a:endParaRPr sz="1200">
                        <a:solidFill>
                          <a:srgbClr val="0070C0"/>
                        </a:solidFill>
                        <a:latin typeface="Arial"/>
                        <a:cs typeface="Arial"/>
                        <a:hlinkClick r:id="rId15" action="ppaction://hlinksldjump">
                          <a:extLst>
                            <a:ext uri="{A12FA001-AC4F-418D-AE19-62706E023703}">
                              <ahyp:hlinkClr xmlns:ahyp="http://schemas.microsoft.com/office/drawing/2018/hyperlinkcolor" val="tx"/>
                            </a:ext>
                          </a:extLst>
                        </a:hlinkClick>
                      </a:endParaRPr>
                    </a:p>
                  </a:txBody>
                  <a:tcPr marL="0" marR="0" marT="106045" marB="0">
                    <a:lnT w="57150">
                      <a:solidFill>
                        <a:srgbClr val="FFFFFF"/>
                      </a:solidFill>
                      <a:prstDash val="solid"/>
                    </a:lnT>
                    <a:lnB w="57150">
                      <a:solidFill>
                        <a:srgbClr val="FFFFFF"/>
                      </a:solidFill>
                      <a:prstDash val="solid"/>
                    </a:lnB>
                    <a:solidFill>
                      <a:srgbClr val="D9D9D9"/>
                    </a:solidFill>
                  </a:tcPr>
                </a:tc>
                <a:extLst>
                  <a:ext uri="{0D108BD9-81ED-4DB2-BD59-A6C34878D82A}">
                    <a16:rowId xmlns:a16="http://schemas.microsoft.com/office/drawing/2014/main" val="10003"/>
                  </a:ext>
                </a:extLst>
              </a:tr>
              <a:tr h="379730">
                <a:tc>
                  <a:txBody>
                    <a:bodyPr/>
                    <a:lstStyle/>
                    <a:p>
                      <a:pPr algn="ctr">
                        <a:lnSpc>
                          <a:spcPct val="100000"/>
                        </a:lnSpc>
                        <a:spcBef>
                          <a:spcPts val="825"/>
                        </a:spcBef>
                      </a:pPr>
                      <a:r>
                        <a:rPr sz="1200" b="1">
                          <a:solidFill>
                            <a:srgbClr val="0070C0"/>
                          </a:solidFill>
                          <a:latin typeface="Arial"/>
                          <a:cs typeface="Arial"/>
                          <a:hlinkClick r:id="rId16" action="ppaction://hlinksldjump">
                            <a:extLst>
                              <a:ext uri="{A12FA001-AC4F-418D-AE19-62706E023703}">
                                <ahyp:hlinkClr xmlns:ahyp="http://schemas.microsoft.com/office/drawing/2018/hyperlinkcolor" val="tx"/>
                              </a:ext>
                            </a:extLst>
                          </a:hlinkClick>
                        </a:rPr>
                        <a:t>Healthcare</a:t>
                      </a:r>
                      <a:r>
                        <a:rPr sz="1200" b="1" spc="-80">
                          <a:solidFill>
                            <a:srgbClr val="0070C0"/>
                          </a:solidFill>
                          <a:latin typeface="Arial"/>
                          <a:cs typeface="Arial"/>
                          <a:hlinkClick r:id="rId16" action="ppaction://hlinksldjump">
                            <a:extLst>
                              <a:ext uri="{A12FA001-AC4F-418D-AE19-62706E023703}">
                                <ahyp:hlinkClr xmlns:ahyp="http://schemas.microsoft.com/office/drawing/2018/hyperlinkcolor" val="tx"/>
                              </a:ext>
                            </a:extLst>
                          </a:hlinkClick>
                        </a:rPr>
                        <a:t> </a:t>
                      </a:r>
                      <a:r>
                        <a:rPr sz="1200" b="1" spc="-10">
                          <a:solidFill>
                            <a:srgbClr val="0070C0"/>
                          </a:solidFill>
                          <a:latin typeface="Arial"/>
                          <a:cs typeface="Arial"/>
                          <a:hlinkClick r:id="rId16" action="ppaction://hlinksldjump">
                            <a:extLst>
                              <a:ext uri="{A12FA001-AC4F-418D-AE19-62706E023703}">
                                <ahyp:hlinkClr xmlns:ahyp="http://schemas.microsoft.com/office/drawing/2018/hyperlinkcolor" val="tx"/>
                              </a:ext>
                            </a:extLst>
                          </a:hlinkClick>
                        </a:rPr>
                        <a:t>Assistant</a:t>
                      </a:r>
                      <a:endParaRPr sz="1200">
                        <a:solidFill>
                          <a:srgbClr val="0070C0"/>
                        </a:solidFill>
                        <a:latin typeface="Arial"/>
                        <a:cs typeface="Arial"/>
                        <a:hlinkClick r:id="rId16" action="ppaction://hlinksldjump">
                          <a:extLst>
                            <a:ext uri="{A12FA001-AC4F-418D-AE19-62706E023703}">
                              <ahyp:hlinkClr xmlns:ahyp="http://schemas.microsoft.com/office/drawing/2018/hyperlinkcolor" val="tx"/>
                            </a:ext>
                          </a:extLst>
                        </a:hlinkClick>
                      </a:endParaRPr>
                    </a:p>
                  </a:txBody>
                  <a:tcPr marL="0" marR="0" marT="104775" marB="0">
                    <a:lnT w="57150">
                      <a:solidFill>
                        <a:srgbClr val="FFFFFF"/>
                      </a:solidFill>
                      <a:prstDash val="solid"/>
                    </a:lnT>
                    <a:solidFill>
                      <a:srgbClr val="D9D9D9"/>
                    </a:solidFill>
                  </a:tcPr>
                </a:tc>
                <a:extLst>
                  <a:ext uri="{0D108BD9-81ED-4DB2-BD59-A6C34878D82A}">
                    <a16:rowId xmlns:a16="http://schemas.microsoft.com/office/drawing/2014/main" val="10004"/>
                  </a:ext>
                </a:extLst>
              </a:tr>
            </a:tbl>
          </a:graphicData>
        </a:graphic>
      </p:graphicFrame>
      <p:sp>
        <p:nvSpPr>
          <p:cNvPr id="38" name="object 38"/>
          <p:cNvSpPr txBox="1"/>
          <p:nvPr/>
        </p:nvSpPr>
        <p:spPr>
          <a:xfrm>
            <a:off x="24061666" y="3870953"/>
            <a:ext cx="1800225" cy="360045"/>
          </a:xfrm>
          <a:prstGeom prst="rect">
            <a:avLst/>
          </a:prstGeom>
          <a:solidFill>
            <a:srgbClr val="D9D9D9"/>
          </a:solidFill>
        </p:spPr>
        <p:txBody>
          <a:bodyPr vert="horz" wrap="square" lIns="0" tIns="0" rIns="0" bIns="0" rtlCol="0" anchor="t">
            <a:spAutoFit/>
          </a:bodyPr>
          <a:lstStyle/>
          <a:p>
            <a:pPr algn="ctr">
              <a:lnSpc>
                <a:spcPts val="1315"/>
              </a:lnSpc>
            </a:pPr>
            <a:r>
              <a:rPr sz="1200" b="1">
                <a:solidFill>
                  <a:srgbClr val="0070C0"/>
                </a:solidFill>
                <a:latin typeface="Arial"/>
                <a:cs typeface="Arial"/>
                <a:hlinkClick r:id="rId17" action="ppaction://hlinksldjump">
                  <a:extLst>
                    <a:ext uri="{A12FA001-AC4F-418D-AE19-62706E023703}">
                      <ahyp:hlinkClr xmlns:ahyp="http://schemas.microsoft.com/office/drawing/2018/hyperlinkcolor" val="tx"/>
                    </a:ext>
                  </a:extLst>
                </a:hlinkClick>
              </a:rPr>
              <a:t>Care</a:t>
            </a:r>
            <a:r>
              <a:rPr sz="1200" b="1" spc="-20">
                <a:solidFill>
                  <a:srgbClr val="0070C0"/>
                </a:solidFill>
                <a:latin typeface="Arial"/>
                <a:cs typeface="Arial"/>
                <a:hlinkClick r:id="rId17" action="ppaction://hlinksldjump">
                  <a:extLst>
                    <a:ext uri="{A12FA001-AC4F-418D-AE19-62706E023703}">
                      <ahyp:hlinkClr xmlns:ahyp="http://schemas.microsoft.com/office/drawing/2018/hyperlinkcolor" val="tx"/>
                    </a:ext>
                  </a:extLst>
                </a:hlinkClick>
              </a:rPr>
              <a:t> </a:t>
            </a:r>
            <a:r>
              <a:rPr sz="1200" b="1" spc="-10">
                <a:solidFill>
                  <a:srgbClr val="0070C0"/>
                </a:solidFill>
                <a:latin typeface="Arial"/>
                <a:cs typeface="Arial"/>
                <a:hlinkClick r:id="rId17" action="ppaction://hlinksldjump">
                  <a:extLst>
                    <a:ext uri="{A12FA001-AC4F-418D-AE19-62706E023703}">
                      <ahyp:hlinkClr xmlns:ahyp="http://schemas.microsoft.com/office/drawing/2018/hyperlinkcolor" val="tx"/>
                    </a:ext>
                  </a:extLst>
                </a:hlinkClick>
              </a:rPr>
              <a:t>Navigator/</a:t>
            </a:r>
            <a:endParaRPr sz="1200">
              <a:solidFill>
                <a:srgbClr val="0070C0"/>
              </a:solidFill>
              <a:latin typeface="Arial"/>
              <a:cs typeface="Arial"/>
              <a:hlinkClick r:id="rId17" action="ppaction://hlinksldjump">
                <a:extLst>
                  <a:ext uri="{A12FA001-AC4F-418D-AE19-62706E023703}">
                    <ahyp:hlinkClr xmlns:ahyp="http://schemas.microsoft.com/office/drawing/2018/hyperlinkcolor" val="tx"/>
                  </a:ext>
                </a:extLst>
              </a:hlinkClick>
            </a:endParaRPr>
          </a:p>
          <a:p>
            <a:pPr marL="1905" algn="ctr">
              <a:lnSpc>
                <a:spcPts val="1370"/>
              </a:lnSpc>
            </a:pPr>
            <a:r>
              <a:rPr sz="1200" b="1" spc="-10">
                <a:solidFill>
                  <a:srgbClr val="0070C0"/>
                </a:solidFill>
                <a:latin typeface="Arial"/>
                <a:cs typeface="Arial"/>
                <a:hlinkClick r:id="rId17" action="ppaction://hlinksldjump">
                  <a:extLst>
                    <a:ext uri="{A12FA001-AC4F-418D-AE19-62706E023703}">
                      <ahyp:hlinkClr xmlns:ahyp="http://schemas.microsoft.com/office/drawing/2018/hyperlinkcolor" val="tx"/>
                    </a:ext>
                  </a:extLst>
                </a:hlinkClick>
              </a:rPr>
              <a:t>Coordinator</a:t>
            </a:r>
            <a:endParaRPr sz="1200">
              <a:solidFill>
                <a:srgbClr val="0070C0"/>
              </a:solidFill>
              <a:latin typeface="Arial"/>
              <a:cs typeface="Arial"/>
              <a:hlinkClick r:id="rId17" action="ppaction://hlinksldjump">
                <a:extLst>
                  <a:ext uri="{A12FA001-AC4F-418D-AE19-62706E023703}">
                    <ahyp:hlinkClr xmlns:ahyp="http://schemas.microsoft.com/office/drawing/2018/hyperlinkcolor" val="tx"/>
                  </a:ext>
                </a:extLst>
              </a:hlinkClick>
            </a:endParaRPr>
          </a:p>
        </p:txBody>
      </p:sp>
      <p:sp>
        <p:nvSpPr>
          <p:cNvPr id="45" name="object 45"/>
          <p:cNvSpPr txBox="1"/>
          <p:nvPr/>
        </p:nvSpPr>
        <p:spPr>
          <a:xfrm>
            <a:off x="52584" y="3170309"/>
            <a:ext cx="2277586" cy="477054"/>
          </a:xfrm>
          <a:prstGeom prst="rect">
            <a:avLst/>
          </a:prstGeom>
          <a:solidFill>
            <a:srgbClr val="D9D9D9"/>
          </a:solidFill>
        </p:spPr>
        <p:txBody>
          <a:bodyPr vert="horz" wrap="square" lIns="0" tIns="15240" rIns="0" bIns="0" rtlCol="0" anchor="t">
            <a:spAutoFit/>
          </a:bodyPr>
          <a:lstStyle/>
          <a:p>
            <a:pPr marR="278765" algn="ctr"/>
            <a:r>
              <a:rPr sz="1000" b="1">
                <a:solidFill>
                  <a:srgbClr val="BF0378"/>
                </a:solidFill>
                <a:latin typeface="Arial"/>
                <a:cs typeface="Arial"/>
                <a:hlinkClick r:id="rId18" action="ppaction://hlinksldjump">
                  <a:extLst>
                    <a:ext uri="{A12FA001-AC4F-418D-AE19-62706E023703}">
                      <ahyp:hlinkClr xmlns:ahyp="http://schemas.microsoft.com/office/drawing/2018/hyperlinkcolor" val="tx"/>
                    </a:ext>
                  </a:extLst>
                </a:hlinkClick>
              </a:rPr>
              <a:t>Consultant</a:t>
            </a:r>
            <a:r>
              <a:rPr sz="1000" b="1" spc="-50">
                <a:solidFill>
                  <a:srgbClr val="BF0378"/>
                </a:solidFill>
                <a:latin typeface="Arial"/>
                <a:cs typeface="Arial"/>
                <a:hlinkClick r:id="rId18" action="ppaction://hlinksldjump">
                  <a:extLst>
                    <a:ext uri="{A12FA001-AC4F-418D-AE19-62706E023703}">
                      <ahyp:hlinkClr xmlns:ahyp="http://schemas.microsoft.com/office/drawing/2018/hyperlinkcolor" val="tx"/>
                    </a:ext>
                  </a:extLst>
                </a:hlinkClick>
              </a:rPr>
              <a:t> </a:t>
            </a:r>
            <a:r>
              <a:rPr sz="1000" b="1" spc="-20">
                <a:solidFill>
                  <a:srgbClr val="BF0378"/>
                </a:solidFill>
                <a:latin typeface="Arial"/>
                <a:cs typeface="Arial"/>
                <a:hlinkClick r:id="rId18" action="ppaction://hlinksldjump">
                  <a:extLst>
                    <a:ext uri="{A12FA001-AC4F-418D-AE19-62706E023703}">
                      <ahyp:hlinkClr xmlns:ahyp="http://schemas.microsoft.com/office/drawing/2018/hyperlinkcolor" val="tx"/>
                    </a:ext>
                  </a:extLst>
                </a:hlinkClick>
              </a:rPr>
              <a:t>Level </a:t>
            </a:r>
            <a:endParaRPr lang="en-GB" sz="1000" b="1" spc="-20">
              <a:solidFill>
                <a:srgbClr val="BF0378"/>
              </a:solidFill>
              <a:latin typeface="Arial"/>
              <a:cs typeface="Arial"/>
              <a:hlinkClick r:id="rId18" action="ppaction://hlinksldjump">
                <a:extLst>
                  <a:ext uri="{A12FA001-AC4F-418D-AE19-62706E023703}">
                    <ahyp:hlinkClr xmlns:ahyp="http://schemas.microsoft.com/office/drawing/2018/hyperlinkcolor" val="tx"/>
                  </a:ext>
                </a:extLst>
              </a:hlinkClick>
            </a:endParaRPr>
          </a:p>
          <a:p>
            <a:pPr marR="278765" algn="ctr"/>
            <a:r>
              <a:rPr sz="1000" b="1" spc="-10">
                <a:solidFill>
                  <a:srgbClr val="BF0378"/>
                </a:solidFill>
                <a:latin typeface="Arial"/>
                <a:cs typeface="Arial"/>
                <a:hlinkClick r:id="rId18" action="ppaction://hlinksldjump">
                  <a:extLst>
                    <a:ext uri="{A12FA001-AC4F-418D-AE19-62706E023703}">
                      <ahyp:hlinkClr xmlns:ahyp="http://schemas.microsoft.com/office/drawing/2018/hyperlinkcolor" val="tx"/>
                    </a:ext>
                  </a:extLst>
                </a:hlinkClick>
              </a:rPr>
              <a:t>Practitioner</a:t>
            </a:r>
            <a:endParaRPr lang="en-GB" sz="1000" b="1" spc="-10">
              <a:solidFill>
                <a:srgbClr val="BF0378"/>
              </a:solidFill>
              <a:latin typeface="Arial"/>
              <a:cs typeface="Arial"/>
              <a:hlinkClick r:id="rId18" action="ppaction://hlinksldjump">
                <a:extLst>
                  <a:ext uri="{A12FA001-AC4F-418D-AE19-62706E023703}">
                    <ahyp:hlinkClr xmlns:ahyp="http://schemas.microsoft.com/office/drawing/2018/hyperlinkcolor" val="tx"/>
                  </a:ext>
                </a:extLst>
              </a:hlinkClick>
            </a:endParaRPr>
          </a:p>
          <a:p>
            <a:pPr marR="278765" algn="ctr"/>
            <a:endParaRPr sz="1000">
              <a:solidFill>
                <a:srgbClr val="BF0378"/>
              </a:solidFill>
              <a:latin typeface="Arial"/>
              <a:cs typeface="Arial"/>
              <a:hlinkClick r:id="rId18" action="ppaction://hlinksldjump">
                <a:extLst>
                  <a:ext uri="{A12FA001-AC4F-418D-AE19-62706E023703}">
                    <ahyp:hlinkClr xmlns:ahyp="http://schemas.microsoft.com/office/drawing/2018/hyperlinkcolor" val="tx"/>
                  </a:ext>
                </a:extLst>
              </a:hlinkClick>
            </a:endParaRPr>
          </a:p>
        </p:txBody>
      </p:sp>
      <p:pic>
        <p:nvPicPr>
          <p:cNvPr id="48" name="Picture 47" descr="A logo with colorful people&#10;&#10;Description automatically generated">
            <a:extLst>
              <a:ext uri="{FF2B5EF4-FFF2-40B4-BE49-F238E27FC236}">
                <a16:creationId xmlns:a16="http://schemas.microsoft.com/office/drawing/2014/main" id="{E248F826-DDB9-138C-36EA-13BB3A4004D1}"/>
              </a:ext>
            </a:extLst>
          </p:cNvPr>
          <p:cNvPicPr>
            <a:picLocks noChangeAspect="1"/>
          </p:cNvPicPr>
          <p:nvPr/>
        </p:nvPicPr>
        <p:blipFill>
          <a:blip r:embed="rId19"/>
          <a:stretch>
            <a:fillRect/>
          </a:stretch>
        </p:blipFill>
        <p:spPr>
          <a:xfrm>
            <a:off x="235" y="45135"/>
            <a:ext cx="2150718" cy="1102969"/>
          </a:xfrm>
          <a:prstGeom prst="rect">
            <a:avLst/>
          </a:prstGeom>
          <a:ln>
            <a:noFill/>
          </a:ln>
        </p:spPr>
      </p:pic>
      <p:pic>
        <p:nvPicPr>
          <p:cNvPr id="46" name="object 10">
            <a:extLst>
              <a:ext uri="{FF2B5EF4-FFF2-40B4-BE49-F238E27FC236}">
                <a16:creationId xmlns:a16="http://schemas.microsoft.com/office/drawing/2014/main" id="{49CD080E-3B76-F3B7-F481-E0F318E117E5}"/>
              </a:ext>
            </a:extLst>
          </p:cNvPr>
          <p:cNvPicPr/>
          <p:nvPr/>
        </p:nvPicPr>
        <p:blipFill>
          <a:blip r:embed="rId20" cstate="print"/>
          <a:stretch>
            <a:fillRect/>
          </a:stretch>
        </p:blipFill>
        <p:spPr>
          <a:xfrm>
            <a:off x="10500359" y="1147572"/>
            <a:ext cx="722376" cy="720851"/>
          </a:xfrm>
          <a:prstGeom prst="rect">
            <a:avLst/>
          </a:prstGeom>
        </p:spPr>
      </p:pic>
      <p:pic>
        <p:nvPicPr>
          <p:cNvPr id="54" name="Online Media 53" title="Advanced Practitioners in the workforce">
            <a:hlinkClick r:id="" action="ppaction://media"/>
            <a:extLst>
              <a:ext uri="{FF2B5EF4-FFF2-40B4-BE49-F238E27FC236}">
                <a16:creationId xmlns:a16="http://schemas.microsoft.com/office/drawing/2014/main" id="{9C8F7839-C6E6-AFB1-1EF5-5EAA6735A121}"/>
              </a:ext>
            </a:extLst>
          </p:cNvPr>
          <p:cNvPicPr>
            <a:picLocks noRot="1" noChangeAspect="1"/>
          </p:cNvPicPr>
          <p:nvPr>
            <a:videoFile r:link="rId1"/>
          </p:nvPr>
        </p:nvPicPr>
        <p:blipFill>
          <a:blip r:embed="rId21"/>
          <a:stretch>
            <a:fillRect/>
          </a:stretch>
        </p:blipFill>
        <p:spPr>
          <a:xfrm>
            <a:off x="41932" y="1087424"/>
            <a:ext cx="2150718" cy="1228760"/>
          </a:xfrm>
          <a:prstGeom prst="rect">
            <a:avLst/>
          </a:prstGeom>
        </p:spPr>
      </p:pic>
      <p:sp>
        <p:nvSpPr>
          <p:cNvPr id="11" name="TextBox 10">
            <a:extLst>
              <a:ext uri="{FF2B5EF4-FFF2-40B4-BE49-F238E27FC236}">
                <a16:creationId xmlns:a16="http://schemas.microsoft.com/office/drawing/2014/main" id="{1DD8A509-C425-497D-B809-486A0C75D8E1}"/>
              </a:ext>
            </a:extLst>
          </p:cNvPr>
          <p:cNvSpPr txBox="1"/>
          <p:nvPr/>
        </p:nvSpPr>
        <p:spPr>
          <a:xfrm>
            <a:off x="356653" y="3966177"/>
            <a:ext cx="2038339" cy="1938992"/>
          </a:xfrm>
          <a:prstGeom prst="rect">
            <a:avLst/>
          </a:prstGeom>
          <a:noFill/>
        </p:spPr>
        <p:txBody>
          <a:bodyPr wrap="square" lIns="91440" tIns="45720" rIns="91440" bIns="45720" anchor="t">
            <a:spAutoFit/>
          </a:bodyPr>
          <a:lstStyle/>
          <a:p>
            <a:r>
              <a:rPr lang="en-GB" sz="1000" b="1">
                <a:solidFill>
                  <a:srgbClr val="0069B4"/>
                </a:solidFill>
                <a:latin typeface="Arial"/>
                <a:cs typeface="Arial"/>
              </a:rPr>
              <a:t>As the demands on the healthcare system evolve, clinical professionals are supported to recognise and embrace opportunities to develop their skills within the professional scope of practice to a higher level across all </a:t>
            </a:r>
            <a:r>
              <a:rPr lang="en-GB" sz="1000" b="1">
                <a:solidFill>
                  <a:srgbClr val="0069B4"/>
                </a:solidFill>
                <a:latin typeface="Arial"/>
                <a:cs typeface="Arial"/>
                <a:hlinkClick r:id="rId22" action="ppaction://hlinksldjump"/>
              </a:rPr>
              <a:t>four pillars </a:t>
            </a:r>
            <a:r>
              <a:rPr lang="en-GB" sz="1000" b="1">
                <a:solidFill>
                  <a:srgbClr val="0069B4"/>
                </a:solidFill>
                <a:latin typeface="Arial"/>
                <a:cs typeface="Arial"/>
              </a:rPr>
              <a:t>of practice- Clinical Practice, Leadership and Management, Education and Learning, and Research.</a:t>
            </a:r>
          </a:p>
        </p:txBody>
      </p:sp>
      <p:sp>
        <p:nvSpPr>
          <p:cNvPr id="7" name="object 16">
            <a:extLst>
              <a:ext uri="{FF2B5EF4-FFF2-40B4-BE49-F238E27FC236}">
                <a16:creationId xmlns:a16="http://schemas.microsoft.com/office/drawing/2014/main" id="{1ACF6139-EE29-6296-D790-590BEC4217A9}"/>
              </a:ext>
            </a:extLst>
          </p:cNvPr>
          <p:cNvSpPr txBox="1"/>
          <p:nvPr/>
        </p:nvSpPr>
        <p:spPr>
          <a:xfrm>
            <a:off x="9402754" y="212537"/>
            <a:ext cx="2563445" cy="559127"/>
          </a:xfrm>
          <a:prstGeom prst="rect">
            <a:avLst/>
          </a:prstGeom>
        </p:spPr>
        <p:txBody>
          <a:bodyPr vert="horz" wrap="square" lIns="0" tIns="12700" rIns="0" bIns="0" rtlCol="0">
            <a:spAutoFit/>
          </a:bodyPr>
          <a:lstStyle/>
          <a:p>
            <a:pPr marR="7620" algn="r">
              <a:lnSpc>
                <a:spcPts val="2150"/>
              </a:lnSpc>
              <a:spcBef>
                <a:spcPts val="100"/>
              </a:spcBef>
            </a:pPr>
            <a:r>
              <a:rPr lang="en-GB" sz="1800" b="1" spc="-10">
                <a:solidFill>
                  <a:srgbClr val="006FC0"/>
                </a:solidFill>
                <a:latin typeface="Arial"/>
                <a:cs typeface="Arial"/>
                <a:hlinkClick r:id="rId22" action="ppaction://hlinksldjump"/>
              </a:rPr>
              <a:t>Four </a:t>
            </a:r>
            <a:r>
              <a:rPr lang="en-GB" b="1" spc="-10">
                <a:solidFill>
                  <a:srgbClr val="006FC0"/>
                </a:solidFill>
                <a:latin typeface="Arial"/>
                <a:cs typeface="Arial"/>
                <a:hlinkClick r:id="rId22" action="ppaction://hlinksldjump"/>
              </a:rPr>
              <a:t>P</a:t>
            </a:r>
            <a:r>
              <a:rPr lang="en-GB" sz="1800" b="1" spc="-10">
                <a:solidFill>
                  <a:srgbClr val="006FC0"/>
                </a:solidFill>
                <a:latin typeface="Arial"/>
                <a:cs typeface="Arial"/>
                <a:hlinkClick r:id="rId22" action="ppaction://hlinksldjump"/>
              </a:rPr>
              <a:t>illars of Professional Practice</a:t>
            </a:r>
            <a:endParaRPr sz="1800">
              <a:latin typeface="Arial"/>
              <a:cs typeface="Arial"/>
            </a:endParaRPr>
          </a:p>
        </p:txBody>
      </p:sp>
      <p:sp>
        <p:nvSpPr>
          <p:cNvPr id="12" name="Call-out: Down Arrow 11">
            <a:extLst>
              <a:ext uri="{FF2B5EF4-FFF2-40B4-BE49-F238E27FC236}">
                <a16:creationId xmlns:a16="http://schemas.microsoft.com/office/drawing/2014/main" id="{C4C8F063-C85A-FD3E-E837-6620FCCE5BE9}"/>
              </a:ext>
            </a:extLst>
          </p:cNvPr>
          <p:cNvSpPr/>
          <p:nvPr/>
        </p:nvSpPr>
        <p:spPr>
          <a:xfrm>
            <a:off x="37581" y="2387035"/>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4"/>
                </p:tgtEl>
              </p:cMediaNode>
            </p:video>
            <p:seq concurrent="1" nextAc="seek">
              <p:cTn id="8" restart="whenNotActive" fill="hold" evtFilter="cancelBubble" nodeType="interactiveSeq">
                <p:stCondLst>
                  <p:cond evt="onClick" delay="0">
                    <p:tgtEl>
                      <p:spTgt spid="5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4"/>
                                        </p:tgtEl>
                                      </p:cBhvr>
                                    </p:cmd>
                                  </p:childTnLst>
                                </p:cTn>
                              </p:par>
                            </p:childTnLst>
                          </p:cTn>
                        </p:par>
                      </p:childTnLst>
                    </p:cTn>
                  </p:par>
                </p:childTnLst>
              </p:cTn>
              <p:nextCondLst>
                <p:cond evt="onClick" delay="0">
                  <p:tgtEl>
                    <p:spTgt spid="54"/>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2412BAC-F8FF-9415-1806-FF964A40B7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5889F4-B31E-E1BE-1CCD-AA830AA4EE11}"/>
              </a:ext>
            </a:extLst>
          </p:cNvPr>
          <p:cNvSpPr>
            <a:spLocks noGrp="1"/>
          </p:cNvSpPr>
          <p:nvPr>
            <p:ph type="ctrTitle"/>
          </p:nvPr>
        </p:nvSpPr>
        <p:spPr>
          <a:xfrm>
            <a:off x="1804877" y="112261"/>
            <a:ext cx="7652924" cy="624774"/>
          </a:xfrm>
        </p:spPr>
        <p:txBody>
          <a:bodyPr>
            <a:normAutofit/>
          </a:bodyPr>
          <a:lstStyle/>
          <a:p>
            <a:pPr algn="l"/>
            <a:r>
              <a:rPr lang="en-GB" sz="1800" b="1" i="0" u="none" strike="noStrike" baseline="0">
                <a:solidFill>
                  <a:srgbClr val="000000"/>
                </a:solidFill>
              </a:rPr>
              <a:t>              </a:t>
            </a:r>
            <a:r>
              <a:rPr lang="en-GB" sz="1800" b="1" i="0" u="none" strike="noStrike" baseline="0">
                <a:solidFill>
                  <a:srgbClr val="000000"/>
                </a:solidFill>
                <a:latin typeface="Aptos"/>
              </a:rPr>
              <a:t> </a:t>
            </a:r>
            <a:r>
              <a:rPr lang="en-GB" sz="1800">
                <a:solidFill>
                  <a:srgbClr val="000000"/>
                </a:solidFill>
                <a:latin typeface="Aptos"/>
              </a:rPr>
              <a:t>Advanced Clinical Practitioner Level 7  Apprenticeship</a:t>
            </a:r>
            <a:r>
              <a:rPr lang="en-GB" sz="1800">
                <a:solidFill>
                  <a:srgbClr val="000000"/>
                </a:solidFill>
              </a:rPr>
              <a:t>  </a:t>
            </a:r>
            <a:endParaRPr lang="en-GB" sz="1800" b="1">
              <a:solidFill>
                <a:srgbClr val="000000"/>
              </a:solidFill>
            </a:endParaRPr>
          </a:p>
        </p:txBody>
      </p:sp>
      <p:graphicFrame>
        <p:nvGraphicFramePr>
          <p:cNvPr id="10" name="Table 9">
            <a:extLst>
              <a:ext uri="{FF2B5EF4-FFF2-40B4-BE49-F238E27FC236}">
                <a16:creationId xmlns:a16="http://schemas.microsoft.com/office/drawing/2014/main" id="{D02C1815-0D84-6E52-5696-6533559BA054}"/>
              </a:ext>
            </a:extLst>
          </p:cNvPr>
          <p:cNvGraphicFramePr>
            <a:graphicFrameLocks noGrp="1"/>
          </p:cNvGraphicFramePr>
          <p:nvPr>
            <p:extLst>
              <p:ext uri="{D42A27DB-BD31-4B8C-83A1-F6EECF244321}">
                <p14:modId xmlns:p14="http://schemas.microsoft.com/office/powerpoint/2010/main" val="3984948607"/>
              </p:ext>
            </p:extLst>
          </p:nvPr>
        </p:nvGraphicFramePr>
        <p:xfrm>
          <a:off x="63500" y="846666"/>
          <a:ext cx="12028463" cy="5937321"/>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1640955851"/>
                    </a:ext>
                  </a:extLst>
                </a:gridCol>
                <a:gridCol w="9361463">
                  <a:extLst>
                    <a:ext uri="{9D8B030D-6E8A-4147-A177-3AD203B41FA5}">
                      <a16:colId xmlns:a16="http://schemas.microsoft.com/office/drawing/2014/main" val="4040026358"/>
                    </a:ext>
                  </a:extLst>
                </a:gridCol>
              </a:tblGrid>
              <a:tr h="681841">
                <a:tc>
                  <a:txBody>
                    <a:bodyPr/>
                    <a:lstStyle/>
                    <a:p>
                      <a:r>
                        <a:rPr lang="en-GB" sz="1200">
                          <a:latin typeface="Aptos"/>
                        </a:rPr>
                        <a:t>The Role - </a:t>
                      </a:r>
                      <a:r>
                        <a:rPr lang="en-GB" sz="1200" b="0">
                          <a:solidFill>
                            <a:srgbClr val="FF0000"/>
                          </a:solidFill>
                          <a:latin typeface="Aptos"/>
                        </a:rPr>
                        <a:t> </a:t>
                      </a:r>
                      <a:r>
                        <a:rPr lang="en-GB" sz="1200" b="0" i="0" u="none" strike="noStrike" noProof="0">
                          <a:solidFill>
                            <a:srgbClr val="FF0000"/>
                          </a:solidFill>
                          <a:latin typeface="Aptos"/>
                          <a:hlinkClick r:id="rId3">
                            <a:extLst>
                              <a:ext uri="{A12FA001-AC4F-418D-AE19-62706E023703}">
                                <ahyp:hlinkClr xmlns:ahyp="http://schemas.microsoft.com/office/drawing/2018/hyperlinkcolor" val="tx"/>
                              </a:ext>
                            </a:extLst>
                          </a:hlinkClick>
                        </a:rPr>
                        <a:t>A</a:t>
                      </a:r>
                      <a:r>
                        <a:rPr lang="en-GB" sz="1200" b="1" i="0" u="none" strike="noStrike" noProof="0">
                          <a:solidFill>
                            <a:srgbClr val="FF0000"/>
                          </a:solidFill>
                          <a:latin typeface="Aptos"/>
                          <a:hlinkClick r:id="rId3">
                            <a:extLst>
                              <a:ext uri="{A12FA001-AC4F-418D-AE19-62706E023703}">
                                <ahyp:hlinkClr xmlns:ahyp="http://schemas.microsoft.com/office/drawing/2018/hyperlinkcolor" val="tx"/>
                              </a:ext>
                            </a:extLst>
                          </a:hlinkClick>
                        </a:rPr>
                        <a:t>dvanced Clinical Practitioner </a:t>
                      </a:r>
                    </a:p>
                    <a:p>
                      <a:pPr lvl="0">
                        <a:buNone/>
                      </a:pPr>
                      <a:endParaRPr lang="en-GB" sz="1200">
                        <a:solidFill>
                          <a:srgbClr val="FF0000"/>
                        </a:solidFill>
                        <a:latin typeface="Aptos"/>
                      </a:endParaRPr>
                    </a:p>
                    <a:p>
                      <a:pPr lvl="0">
                        <a:buNone/>
                      </a:pPr>
                      <a:endParaRPr lang="en-GB" sz="1200">
                        <a:solidFill>
                          <a:srgbClr val="FF0000"/>
                        </a:solidFill>
                        <a:latin typeface="Aptos"/>
                      </a:endParaRPr>
                    </a:p>
                    <a:p>
                      <a:pPr lvl="0">
                        <a:buNone/>
                      </a:pPr>
                      <a:endParaRPr lang="en-GB" sz="1200">
                        <a:solidFill>
                          <a:srgbClr val="FF0000"/>
                        </a:solidFill>
                        <a:latin typeface="Aptos"/>
                      </a:endParaRPr>
                    </a:p>
                  </a:txBody>
                  <a:tcPr/>
                </a:tc>
                <a:tc>
                  <a:txBody>
                    <a:bodyPr/>
                    <a:lstStyle/>
                    <a:p>
                      <a:pPr lvl="0">
                        <a:buNone/>
                      </a:pPr>
                      <a:r>
                        <a:rPr lang="en-GB" sz="1100" b="0" i="0" u="none" strike="noStrike" kern="1200" noProof="0">
                          <a:solidFill>
                            <a:schemeClr val="bg1"/>
                          </a:solidFill>
                          <a:effectLst/>
                          <a:latin typeface="Aptos"/>
                        </a:rPr>
                        <a:t>Advanced Clinical Practitioners are experienced clinicians who demonstrate expertise in their scope of practice. They are</a:t>
                      </a:r>
                      <a:r>
                        <a:rPr lang="en-GB" sz="1200" b="0" i="0" u="none" strike="noStrike" kern="1200" noProof="0">
                          <a:solidFill>
                            <a:schemeClr val="bg1"/>
                          </a:solidFill>
                          <a:effectLst/>
                          <a:latin typeface="Aptos"/>
                        </a:rPr>
                        <a:t> healthcare professionals, educated to Master’s level or equivalent, who demonstrate expertise in their scope of practice. Advanced Clinical Practitioners manage defined episodes of clinical care independently, from beginning to end, providing care and treatment from the time an individual first presents through to the end of the episode, which may include admission, referral or discharge, or care at home.</a:t>
                      </a:r>
                      <a:endParaRPr lang="en-US">
                        <a:solidFill>
                          <a:schemeClr val="bg1"/>
                        </a:solidFill>
                        <a:latin typeface="Aptos"/>
                      </a:endParaRPr>
                    </a:p>
                  </a:txBody>
                  <a:tcPr/>
                </a:tc>
                <a:extLst>
                  <a:ext uri="{0D108BD9-81ED-4DB2-BD59-A6C34878D82A}">
                    <a16:rowId xmlns:a16="http://schemas.microsoft.com/office/drawing/2014/main" val="2119577750"/>
                  </a:ext>
                </a:extLst>
              </a:tr>
              <a:tr h="629392">
                <a:tc>
                  <a:txBody>
                    <a:bodyPr/>
                    <a:lstStyle/>
                    <a:p>
                      <a:r>
                        <a:rPr lang="en-GB" sz="1200" b="1">
                          <a:latin typeface="Aptos"/>
                        </a:rPr>
                        <a:t>Who is it for</a:t>
                      </a:r>
                    </a:p>
                  </a:txBody>
                  <a:tcPr/>
                </a:tc>
                <a:tc>
                  <a:txBody>
                    <a:bodyPr/>
                    <a:lstStyle/>
                    <a:p>
                      <a:pPr marL="0" marR="0" lvl="0" indent="0" algn="l">
                        <a:lnSpc>
                          <a:spcPct val="100000"/>
                        </a:lnSpc>
                        <a:spcBef>
                          <a:spcPts val="0"/>
                        </a:spcBef>
                        <a:spcAft>
                          <a:spcPts val="0"/>
                        </a:spcAft>
                        <a:buNone/>
                      </a:pPr>
                      <a:r>
                        <a:rPr lang="en-GB" sz="1200" b="0" i="0" u="none" strike="noStrike" kern="1200" noProof="0">
                          <a:solidFill>
                            <a:srgbClr val="2E2E2E"/>
                          </a:solidFill>
                          <a:effectLst/>
                          <a:latin typeface="Aptos"/>
                        </a:rPr>
                        <a:t>The apprenticeship is aimed at practitioners holding registration with a professional body to </a:t>
                      </a:r>
                      <a:r>
                        <a:rPr lang="en-GB" sz="1200" b="0" i="0" u="none" strike="noStrike" kern="1200" noProof="0">
                          <a:solidFill>
                            <a:srgbClr val="212529"/>
                          </a:solidFill>
                          <a:effectLst/>
                          <a:latin typeface="Aptos"/>
                        </a:rPr>
                        <a:t>develop their clinical skills and knowledge to an advanced level.</a:t>
                      </a:r>
                      <a:r>
                        <a:rPr lang="en-GB" sz="1200" b="0" i="0" u="none" strike="noStrike" kern="1200" noProof="0">
                          <a:solidFill>
                            <a:srgbClr val="2E2E2E"/>
                          </a:solidFill>
                          <a:effectLst/>
                          <a:latin typeface="Aptos"/>
                        </a:rPr>
                        <a:t> It encompasses the four pillars of clinical practice, leadership and management, education and research with demonstration of core capabilities, and field-specific clinical competence.</a:t>
                      </a:r>
                      <a:endParaRPr lang="en-US" sz="1200">
                        <a:latin typeface="Aptos"/>
                      </a:endParaRPr>
                    </a:p>
                  </a:txBody>
                  <a:tcPr/>
                </a:tc>
                <a:extLst>
                  <a:ext uri="{0D108BD9-81ED-4DB2-BD59-A6C34878D82A}">
                    <a16:rowId xmlns:a16="http://schemas.microsoft.com/office/drawing/2014/main" val="2349274408"/>
                  </a:ext>
                </a:extLst>
              </a:tr>
              <a:tr h="402166">
                <a:tc>
                  <a:txBody>
                    <a:bodyPr/>
                    <a:lstStyle/>
                    <a:p>
                      <a:r>
                        <a:rPr lang="en-GB" sz="1200" b="1">
                          <a:latin typeface="Aptos"/>
                        </a:rPr>
                        <a:t>Duration</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200" b="0" i="0" u="none" strike="noStrike" kern="1200" baseline="0">
                          <a:solidFill>
                            <a:schemeClr val="tx1"/>
                          </a:solidFill>
                          <a:latin typeface="Aptos"/>
                          <a:ea typeface="+mn-ea"/>
                          <a:cs typeface="+mn-cs"/>
                        </a:rPr>
                        <a:t>Typically 3 years</a:t>
                      </a:r>
                    </a:p>
                  </a:txBody>
                  <a:tcPr/>
                </a:tc>
                <a:extLst>
                  <a:ext uri="{0D108BD9-81ED-4DB2-BD59-A6C34878D82A}">
                    <a16:rowId xmlns:a16="http://schemas.microsoft.com/office/drawing/2014/main" val="3038289998"/>
                  </a:ext>
                </a:extLst>
              </a:tr>
              <a:tr h="692332">
                <a:tc>
                  <a:txBody>
                    <a:bodyPr/>
                    <a:lstStyle/>
                    <a:p>
                      <a:r>
                        <a:rPr lang="en-GB" sz="1200" b="1">
                          <a:latin typeface="Aptos"/>
                        </a:rPr>
                        <a:t>Funding</a:t>
                      </a:r>
                    </a:p>
                  </a:txBody>
                  <a:tcPr/>
                </a:tc>
                <a:tc>
                  <a:txBody>
                    <a:bodyPr/>
                    <a:lstStyle/>
                    <a:p>
                      <a:r>
                        <a:rPr lang="en-GB" sz="1200" b="0" i="0" u="none" strike="noStrike" kern="1200" baseline="0">
                          <a:solidFill>
                            <a:schemeClr val="tx1"/>
                          </a:solidFill>
                          <a:latin typeface="Aptos"/>
                          <a:ea typeface="+mn-ea"/>
                          <a:cs typeface="+mn-cs"/>
                        </a:rPr>
                        <a:t>Apprenticeship levy (via government co-funding 5% option or request levy gifting ) to pay fees.</a:t>
                      </a:r>
                    </a:p>
                    <a:p>
                      <a:r>
                        <a:rPr lang="en-GB" sz="1200" b="0" i="0" u="none" strike="noStrike" kern="1200" baseline="0">
                          <a:solidFill>
                            <a:schemeClr val="tx1"/>
                          </a:solidFill>
                          <a:latin typeface="Aptos"/>
                          <a:ea typeface="+mn-ea"/>
                          <a:cs typeface="+mn-cs"/>
                        </a:rPr>
                        <a:t>Employer pays salary.	</a:t>
                      </a:r>
                    </a:p>
                    <a:p>
                      <a:endParaRPr lang="en-GB" sz="1200">
                        <a:solidFill>
                          <a:schemeClr val="tx1"/>
                        </a:solidFill>
                        <a:latin typeface="Aptos"/>
                      </a:endParaRPr>
                    </a:p>
                  </a:txBody>
                  <a:tcPr/>
                </a:tc>
                <a:extLst>
                  <a:ext uri="{0D108BD9-81ED-4DB2-BD59-A6C34878D82A}">
                    <a16:rowId xmlns:a16="http://schemas.microsoft.com/office/drawing/2014/main" val="3754566046"/>
                  </a:ext>
                </a:extLst>
              </a:tr>
              <a:tr h="451064">
                <a:tc>
                  <a:txBody>
                    <a:bodyPr/>
                    <a:lstStyle/>
                    <a:p>
                      <a:r>
                        <a:rPr lang="en-GB" sz="1200" b="1">
                          <a:latin typeface="Aptos"/>
                        </a:rPr>
                        <a:t>Find education provider </a:t>
                      </a:r>
                    </a:p>
                  </a:txBody>
                  <a:tcPr/>
                </a:tc>
                <a:tc>
                  <a:txBody>
                    <a:bodyPr/>
                    <a:lstStyle/>
                    <a:p>
                      <a:pPr lvl="0" algn="l">
                        <a:lnSpc>
                          <a:spcPct val="100000"/>
                        </a:lnSpc>
                        <a:spcBef>
                          <a:spcPts val="0"/>
                        </a:spcBef>
                        <a:spcAft>
                          <a:spcPts val="0"/>
                        </a:spcAft>
                        <a:buNone/>
                      </a:pPr>
                      <a:r>
                        <a:rPr lang="en-GB" sz="1200" b="0" i="0" u="none" strike="noStrike" noProof="0">
                          <a:solidFill>
                            <a:srgbClr val="0000FF"/>
                          </a:solidFill>
                          <a:latin typeface="Aptos"/>
                          <a:hlinkClick r:id="rId4"/>
                        </a:rPr>
                        <a:t>Training Providers </a:t>
                      </a:r>
                      <a:endParaRPr lang="en-US">
                        <a:latin typeface="Aptos"/>
                      </a:endParaRPr>
                    </a:p>
                  </a:txBody>
                  <a:tcPr/>
                </a:tc>
                <a:extLst>
                  <a:ext uri="{0D108BD9-81ED-4DB2-BD59-A6C34878D82A}">
                    <a16:rowId xmlns:a16="http://schemas.microsoft.com/office/drawing/2014/main" val="2210445232"/>
                  </a:ext>
                </a:extLst>
              </a:tr>
              <a:tr h="6894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a:solidFill>
                            <a:schemeClr val="dk1"/>
                          </a:solidFill>
                          <a:latin typeface="Aptos"/>
                          <a:ea typeface="+mn-ea"/>
                          <a:cs typeface="+mn-cs"/>
                        </a:rPr>
                        <a:t>Apprenticeship requirements	</a:t>
                      </a:r>
                    </a:p>
                    <a:p>
                      <a:endParaRPr lang="en-GB" sz="1200" b="1">
                        <a:latin typeface="Aptos"/>
                      </a:endParaRPr>
                    </a:p>
                  </a:txBody>
                  <a:tcPr/>
                </a:tc>
                <a:tc>
                  <a:txBody>
                    <a:bodyPr/>
                    <a:lstStyle/>
                    <a:p>
                      <a:pPr marL="0" lvl="0" indent="0" algn="l">
                        <a:lnSpc>
                          <a:spcPct val="100000"/>
                        </a:lnSpc>
                        <a:spcBef>
                          <a:spcPts val="0"/>
                        </a:spcBef>
                        <a:spcAft>
                          <a:spcPts val="0"/>
                        </a:spcAft>
                        <a:buNone/>
                      </a:pPr>
                      <a:r>
                        <a:rPr lang="en-GB" sz="1200" b="0" i="0" u="none" strike="noStrike" kern="1200" baseline="0" noProof="0">
                          <a:solidFill>
                            <a:srgbClr val="212529"/>
                          </a:solidFill>
                          <a:latin typeface="Aptos"/>
                        </a:rPr>
                        <a:t>A registered healthcare practitioner with a relevant professional body (NMC/HCPC) in the UK. Also need working in an appropriate role that will allow the development of advanced clinical practice and have organisational support to undertake the course. </a:t>
                      </a:r>
                      <a:endParaRPr lang="en-GB" sz="1200" b="1" i="0" u="none" strike="noStrike" kern="1200" baseline="0" noProof="0">
                        <a:solidFill>
                          <a:srgbClr val="212529"/>
                        </a:solidFill>
                        <a:latin typeface="Aptos"/>
                      </a:endParaRPr>
                    </a:p>
                  </a:txBody>
                  <a:tcPr/>
                </a:tc>
                <a:extLst>
                  <a:ext uri="{0D108BD9-81ED-4DB2-BD59-A6C34878D82A}">
                    <a16:rowId xmlns:a16="http://schemas.microsoft.com/office/drawing/2014/main" val="2887675852"/>
                  </a:ext>
                </a:extLst>
              </a:tr>
              <a:tr h="7762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a:solidFill>
                            <a:schemeClr val="dk1"/>
                          </a:solidFill>
                          <a:latin typeface="Aptos"/>
                          <a:ea typeface="+mn-ea"/>
                          <a:cs typeface="+mn-cs"/>
                        </a:rPr>
                        <a:t>Supervision &amp; assessment in practice	</a:t>
                      </a:r>
                    </a:p>
                    <a:p>
                      <a:endParaRPr lang="en-GB" sz="1200" b="1">
                        <a:latin typeface="Aptos"/>
                      </a:endParaRPr>
                    </a:p>
                  </a:txBody>
                  <a:tcPr/>
                </a:tc>
                <a:tc>
                  <a:txBody>
                    <a:bodyPr/>
                    <a:lstStyle/>
                    <a:p>
                      <a:pPr marL="0" marR="0" lvl="0" indent="0" algn="l">
                        <a:lnSpc>
                          <a:spcPct val="100000"/>
                        </a:lnSpc>
                        <a:spcBef>
                          <a:spcPts val="0"/>
                        </a:spcBef>
                        <a:spcAft>
                          <a:spcPts val="0"/>
                        </a:spcAft>
                        <a:buNone/>
                      </a:pPr>
                      <a:r>
                        <a:rPr lang="en-GB" sz="1200" b="0" i="0" u="none" strike="noStrike" kern="1200" baseline="0" noProof="0">
                          <a:solidFill>
                            <a:schemeClr val="tx1"/>
                          </a:solidFill>
                          <a:latin typeface="Aptos"/>
                        </a:rPr>
                        <a:t>Apprentices are supported through structured clinical supervision by experienced practitioners, starting with close oversight and progressing to more autonomous practice as confidence grows. They are assessed through observations, case discussions, reflective accounts, and feedback, all mapped to the Multi-professional Framework for Advanced Clinical Practice.</a:t>
                      </a:r>
                      <a:endParaRPr lang="en-GB" b="0">
                        <a:latin typeface="Aptos"/>
                      </a:endParaRPr>
                    </a:p>
                  </a:txBody>
                  <a:tcPr/>
                </a:tc>
                <a:extLst>
                  <a:ext uri="{0D108BD9-81ED-4DB2-BD59-A6C34878D82A}">
                    <a16:rowId xmlns:a16="http://schemas.microsoft.com/office/drawing/2014/main" val="31340133"/>
                  </a:ext>
                </a:extLst>
              </a:tr>
              <a:tr h="629392">
                <a:tc>
                  <a:txBody>
                    <a:bodyPr/>
                    <a:lstStyle/>
                    <a:p>
                      <a:r>
                        <a:rPr lang="en-GB" sz="1200" b="1">
                          <a:latin typeface="Aptos"/>
                        </a:rPr>
                        <a:t>End Point Assessment (EPA)</a:t>
                      </a:r>
                    </a:p>
                  </a:txBody>
                  <a:tcPr/>
                </a:tc>
                <a:tc>
                  <a:txBody>
                    <a:bodyPr/>
                    <a:lstStyle/>
                    <a:p>
                      <a:pPr lvl="0" algn="l">
                        <a:lnSpc>
                          <a:spcPct val="100000"/>
                        </a:lnSpc>
                        <a:spcBef>
                          <a:spcPts val="0"/>
                        </a:spcBef>
                        <a:spcAft>
                          <a:spcPts val="0"/>
                        </a:spcAft>
                        <a:buNone/>
                      </a:pPr>
                      <a:r>
                        <a:rPr lang="en-GB" sz="1200" b="0" i="0" u="none" strike="noStrike" noProof="0">
                          <a:solidFill>
                            <a:srgbClr val="000000"/>
                          </a:solidFill>
                          <a:latin typeface="Aptos"/>
                        </a:rPr>
                        <a:t>Clinical Knowledge Test, Observation of Practice, Professional Discussion and 360-Degree Feedback. In some cases, apprentices may be required to present a clinical case they have managed, discussing the decision-making process and patient outcomes.</a:t>
                      </a:r>
                      <a:endParaRPr lang="en-US">
                        <a:latin typeface="Aptos"/>
                      </a:endParaRPr>
                    </a:p>
                    <a:p>
                      <a:pPr marL="0" marR="0" lvl="0" indent="0" algn="l" defTabSz="914400">
                        <a:lnSpc>
                          <a:spcPct val="100000"/>
                        </a:lnSpc>
                        <a:spcBef>
                          <a:spcPts val="0"/>
                        </a:spcBef>
                        <a:spcAft>
                          <a:spcPts val="0"/>
                        </a:spcAft>
                        <a:buClrTx/>
                        <a:buSzTx/>
                        <a:buFontTx/>
                        <a:buNone/>
                        <a:tabLst/>
                        <a:defRPr/>
                      </a:pPr>
                      <a:endParaRPr lang="en-GB" sz="1200">
                        <a:solidFill>
                          <a:schemeClr val="tx1"/>
                        </a:solidFill>
                        <a:latin typeface="Aptos"/>
                      </a:endParaRPr>
                    </a:p>
                  </a:txBody>
                  <a:tcPr/>
                </a:tc>
                <a:extLst>
                  <a:ext uri="{0D108BD9-81ED-4DB2-BD59-A6C34878D82A}">
                    <a16:rowId xmlns:a16="http://schemas.microsoft.com/office/drawing/2014/main" val="188521098"/>
                  </a:ext>
                </a:extLst>
              </a:tr>
              <a:tr h="576943">
                <a:tc>
                  <a:txBody>
                    <a:bodyPr/>
                    <a:lstStyle/>
                    <a:p>
                      <a:r>
                        <a:rPr lang="en-GB" sz="1200" b="1">
                          <a:latin typeface="Aptos"/>
                        </a:rPr>
                        <a:t>Progression routes</a:t>
                      </a:r>
                    </a:p>
                  </a:txBody>
                  <a:tcPr/>
                </a:tc>
                <a:tc>
                  <a:txBody>
                    <a:bodyPr/>
                    <a:lstStyle/>
                    <a:p>
                      <a:pPr marL="0" lvl="0" indent="0" algn="l">
                        <a:lnSpc>
                          <a:spcPct val="100000"/>
                        </a:lnSpc>
                        <a:spcBef>
                          <a:spcPts val="0"/>
                        </a:spcBef>
                        <a:spcAft>
                          <a:spcPts val="0"/>
                        </a:spcAft>
                        <a:buNone/>
                      </a:pPr>
                      <a:r>
                        <a:rPr lang="en-GB" sz="1200" b="0" i="0" u="none" strike="noStrike" kern="1200" noProof="0">
                          <a:solidFill>
                            <a:schemeClr val="tx1"/>
                          </a:solidFill>
                          <a:effectLst/>
                          <a:latin typeface="Aptos"/>
                        </a:rPr>
                        <a:t>ACPs may pursue doctorates (e.g., </a:t>
                      </a:r>
                      <a:r>
                        <a:rPr lang="en-GB" sz="1200" b="0" i="0" u="none" strike="noStrike" kern="1200" noProof="0" err="1">
                          <a:solidFill>
                            <a:schemeClr val="tx1"/>
                          </a:solidFill>
                          <a:effectLst/>
                          <a:latin typeface="Aptos"/>
                        </a:rPr>
                        <a:t>DProf</a:t>
                      </a:r>
                      <a:r>
                        <a:rPr lang="en-GB" sz="1200" b="0" i="0" u="none" strike="noStrike" kern="1200" noProof="0">
                          <a:solidFill>
                            <a:schemeClr val="tx1"/>
                          </a:solidFill>
                          <a:effectLst/>
                          <a:latin typeface="Aptos"/>
                        </a:rPr>
                        <a:t>, PhD) to enhance research or academic credentials. They could also undertake Postgraduate Certificates in leadership, education, or specialist clinical skills.</a:t>
                      </a:r>
                      <a:endParaRPr lang="en-GB" b="0">
                        <a:latin typeface="Aptos"/>
                      </a:endParaRPr>
                    </a:p>
                    <a:p>
                      <a:pPr lvl="0">
                        <a:buNone/>
                      </a:pPr>
                      <a:endParaRPr lang="en-GB" sz="1200" b="0" i="0" u="none" strike="noStrike" kern="1200" noProof="0">
                        <a:solidFill>
                          <a:schemeClr val="tx1"/>
                        </a:solidFill>
                        <a:effectLst/>
                        <a:latin typeface="Aptos"/>
                      </a:endParaRPr>
                    </a:p>
                  </a:txBody>
                  <a:tcPr/>
                </a:tc>
                <a:extLst>
                  <a:ext uri="{0D108BD9-81ED-4DB2-BD59-A6C34878D82A}">
                    <a16:rowId xmlns:a16="http://schemas.microsoft.com/office/drawing/2014/main" val="1184791600"/>
                  </a:ext>
                </a:extLst>
              </a:tr>
            </a:tbl>
          </a:graphicData>
        </a:graphic>
      </p:graphicFrame>
      <p:pic>
        <p:nvPicPr>
          <p:cNvPr id="1026" name="Picture 2" descr="A logo with colorful people&#10;&#10;Description automatically generated">
            <a:extLst>
              <a:ext uri="{FF2B5EF4-FFF2-40B4-BE49-F238E27FC236}">
                <a16:creationId xmlns:a16="http://schemas.microsoft.com/office/drawing/2014/main" id="{FC79DD81-70E6-DF8E-83DB-C00683BA8B4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1131" y="106325"/>
            <a:ext cx="1275906" cy="63795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 name="Picture 3" descr="A black text on a white background&#10;&#10;AI-generated content may be incorrect.">
            <a:extLst>
              <a:ext uri="{FF2B5EF4-FFF2-40B4-BE49-F238E27FC236}">
                <a16:creationId xmlns:a16="http://schemas.microsoft.com/office/drawing/2014/main" id="{92D277DD-157E-C4B6-80A5-76BEED11DB9E}"/>
              </a:ext>
            </a:extLst>
          </p:cNvPr>
          <p:cNvPicPr>
            <a:picLocks noChangeAspect="1"/>
          </p:cNvPicPr>
          <p:nvPr/>
        </p:nvPicPr>
        <p:blipFill>
          <a:blip r:embed="rId6"/>
          <a:stretch>
            <a:fillRect/>
          </a:stretch>
        </p:blipFill>
        <p:spPr>
          <a:xfrm>
            <a:off x="10165970" y="-5367"/>
            <a:ext cx="2020057" cy="760641"/>
          </a:xfrm>
          <a:prstGeom prst="rect">
            <a:avLst/>
          </a:prstGeom>
          <a:ln>
            <a:noFill/>
          </a:ln>
        </p:spPr>
      </p:pic>
    </p:spTree>
    <p:extLst>
      <p:ext uri="{BB962C8B-B14F-4D97-AF65-F5344CB8AC3E}">
        <p14:creationId xmlns:p14="http://schemas.microsoft.com/office/powerpoint/2010/main" val="4627674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56889" y="1953513"/>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3" name="object 3"/>
          <p:cNvSpPr/>
          <p:nvPr/>
        </p:nvSpPr>
        <p:spPr>
          <a:xfrm>
            <a:off x="2633472" y="2572511"/>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4" name="object 4"/>
          <p:cNvSpPr txBox="1"/>
          <p:nvPr/>
        </p:nvSpPr>
        <p:spPr>
          <a:xfrm>
            <a:off x="5502909" y="1953513"/>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 name="object 5"/>
          <p:cNvSpPr txBox="1"/>
          <p:nvPr/>
        </p:nvSpPr>
        <p:spPr>
          <a:xfrm>
            <a:off x="7432039" y="1933545"/>
            <a:ext cx="2120900" cy="444352"/>
          </a:xfrm>
          <a:prstGeom prst="rect">
            <a:avLst/>
          </a:prstGeom>
        </p:spPr>
        <p:txBody>
          <a:bodyPr vert="horz" wrap="square" lIns="0" tIns="13335" rIns="0" bIns="0" rtlCol="0">
            <a:spAutoFit/>
          </a:bodyPr>
          <a:lstStyle/>
          <a:p>
            <a:pPr marL="12700" marR="5080" indent="-1270" algn="ctr">
              <a:lnSpc>
                <a:spcPct val="100000"/>
              </a:lnSpc>
              <a:spcBef>
                <a:spcPts val="105"/>
              </a:spcBef>
            </a:pPr>
            <a:r>
              <a:rPr lang="en-GB" sz="1400" spc="-10">
                <a:solidFill>
                  <a:srgbClr val="202C3A"/>
                </a:solidFill>
                <a:latin typeface="Arial Black"/>
                <a:cs typeface="Arial Black"/>
              </a:rPr>
              <a:t>S</a:t>
            </a:r>
            <a:r>
              <a:rPr sz="1400" spc="-10" err="1">
                <a:solidFill>
                  <a:srgbClr val="202C3A"/>
                </a:solidFill>
                <a:latin typeface="Arial Black"/>
                <a:cs typeface="Arial Black"/>
              </a:rPr>
              <a:t>upervision</a:t>
            </a:r>
            <a:r>
              <a:rPr sz="1400" spc="-10">
                <a:solidFill>
                  <a:srgbClr val="202C3A"/>
                </a:solidFill>
                <a:latin typeface="Arial Black"/>
                <a:cs typeface="Arial Black"/>
              </a:rPr>
              <a:t> requirements</a:t>
            </a:r>
            <a:endParaRPr sz="1400">
              <a:latin typeface="Arial Black"/>
              <a:cs typeface="Arial Black"/>
            </a:endParaRPr>
          </a:p>
        </p:txBody>
      </p:sp>
      <p:sp>
        <p:nvSpPr>
          <p:cNvPr id="6" name="object 6"/>
          <p:cNvSpPr txBox="1"/>
          <p:nvPr/>
        </p:nvSpPr>
        <p:spPr>
          <a:xfrm>
            <a:off x="10037934" y="1866885"/>
            <a:ext cx="1991425" cy="444352"/>
          </a:xfrm>
          <a:prstGeom prst="rect">
            <a:avLst/>
          </a:prstGeom>
        </p:spPr>
        <p:txBody>
          <a:bodyPr vert="horz" wrap="square" lIns="0" tIns="13335" rIns="0" bIns="0" rtlCol="0" anchor="t">
            <a:spAutoFit/>
          </a:bodyPr>
          <a:lstStyle/>
          <a:p>
            <a:pPr marL="12700" marR="5080" indent="-3810" algn="ctr">
              <a:spcBef>
                <a:spcPts val="105"/>
              </a:spcBef>
            </a:pPr>
            <a:r>
              <a:rPr lang="en-GB" sz="1400">
                <a:solidFill>
                  <a:srgbClr val="202C3A"/>
                </a:solidFill>
                <a:latin typeface="Arial Black"/>
              </a:rPr>
              <a:t>Key roles and responsibilities</a:t>
            </a:r>
            <a:endParaRPr/>
          </a:p>
        </p:txBody>
      </p:sp>
      <p:pic>
        <p:nvPicPr>
          <p:cNvPr id="8" name="object 8"/>
          <p:cNvPicPr/>
          <p:nvPr/>
        </p:nvPicPr>
        <p:blipFill>
          <a:blip r:embed="rId4" cstate="print"/>
          <a:stretch>
            <a:fillRect/>
          </a:stretch>
        </p:blipFill>
        <p:spPr>
          <a:xfrm>
            <a:off x="5789676" y="1147572"/>
            <a:ext cx="722376" cy="720851"/>
          </a:xfrm>
          <a:prstGeom prst="rect">
            <a:avLst/>
          </a:prstGeom>
        </p:spPr>
      </p:pic>
      <p:pic>
        <p:nvPicPr>
          <p:cNvPr id="9" name="object 9"/>
          <p:cNvPicPr/>
          <p:nvPr/>
        </p:nvPicPr>
        <p:blipFill>
          <a:blip r:embed="rId5" cstate="print"/>
          <a:stretch>
            <a:fillRect/>
          </a:stretch>
        </p:blipFill>
        <p:spPr>
          <a:xfrm>
            <a:off x="3433571" y="1211580"/>
            <a:ext cx="720851" cy="719327"/>
          </a:xfrm>
          <a:prstGeom prst="rect">
            <a:avLst/>
          </a:prstGeom>
        </p:spPr>
      </p:pic>
      <p:pic>
        <p:nvPicPr>
          <p:cNvPr id="10" name="object 10"/>
          <p:cNvPicPr/>
          <p:nvPr/>
        </p:nvPicPr>
        <p:blipFill>
          <a:blip r:embed="rId6" cstate="print"/>
          <a:stretch>
            <a:fillRect/>
          </a:stretch>
        </p:blipFill>
        <p:spPr>
          <a:xfrm>
            <a:off x="10500359" y="1147572"/>
            <a:ext cx="722376" cy="720851"/>
          </a:xfrm>
          <a:prstGeom prst="rect">
            <a:avLst/>
          </a:prstGeom>
        </p:spPr>
      </p:pic>
      <p:pic>
        <p:nvPicPr>
          <p:cNvPr id="11" name="object 11"/>
          <p:cNvPicPr/>
          <p:nvPr/>
        </p:nvPicPr>
        <p:blipFill>
          <a:blip r:embed="rId7" cstate="print"/>
          <a:stretch>
            <a:fillRect/>
          </a:stretch>
        </p:blipFill>
        <p:spPr>
          <a:xfrm>
            <a:off x="8132064" y="1147572"/>
            <a:ext cx="720851" cy="720851"/>
          </a:xfrm>
          <a:prstGeom prst="rect">
            <a:avLst/>
          </a:prstGeom>
        </p:spPr>
      </p:pic>
      <p:sp>
        <p:nvSpPr>
          <p:cNvPr id="12" name="object 12"/>
          <p:cNvSpPr txBox="1"/>
          <p:nvPr/>
        </p:nvSpPr>
        <p:spPr>
          <a:xfrm>
            <a:off x="10173461" y="6674611"/>
            <a:ext cx="1891030" cy="147955"/>
          </a:xfrm>
          <a:prstGeom prst="rect">
            <a:avLst/>
          </a:prstGeom>
        </p:spPr>
        <p:txBody>
          <a:bodyPr vert="horz" wrap="square" lIns="0" tIns="12700" rIns="0" bIns="0" rtlCol="0">
            <a:spAutoFit/>
          </a:bodyPr>
          <a:lstStyle/>
          <a:p>
            <a:pPr marL="12700">
              <a:lnSpc>
                <a:spcPct val="100000"/>
              </a:lnSpc>
              <a:spcBef>
                <a:spcPts val="100"/>
              </a:spcBef>
            </a:pPr>
            <a:r>
              <a:rPr sz="800" i="1">
                <a:solidFill>
                  <a:srgbClr val="7E7E7E"/>
                </a:solidFill>
                <a:latin typeface="Arial"/>
                <a:cs typeface="Arial"/>
              </a:rPr>
              <a:t>Not</a:t>
            </a:r>
            <a:r>
              <a:rPr sz="800" i="1" spc="-20">
                <a:solidFill>
                  <a:srgbClr val="7E7E7E"/>
                </a:solidFill>
                <a:latin typeface="Arial"/>
                <a:cs typeface="Arial"/>
              </a:rPr>
              <a:t> </a:t>
            </a:r>
            <a:r>
              <a:rPr sz="800" i="1">
                <a:solidFill>
                  <a:srgbClr val="7E7E7E"/>
                </a:solidFill>
                <a:latin typeface="Arial"/>
                <a:cs typeface="Arial"/>
              </a:rPr>
              <a:t>to</a:t>
            </a:r>
            <a:r>
              <a:rPr sz="800" i="1" spc="-25">
                <a:solidFill>
                  <a:srgbClr val="7E7E7E"/>
                </a:solidFill>
                <a:latin typeface="Arial"/>
                <a:cs typeface="Arial"/>
              </a:rPr>
              <a:t> </a:t>
            </a:r>
            <a:r>
              <a:rPr sz="800" i="1">
                <a:solidFill>
                  <a:srgbClr val="7E7E7E"/>
                </a:solidFill>
                <a:latin typeface="Arial"/>
                <a:cs typeface="Arial"/>
              </a:rPr>
              <a:t>be</a:t>
            </a:r>
            <a:r>
              <a:rPr sz="800" i="1" spc="-15">
                <a:solidFill>
                  <a:srgbClr val="7E7E7E"/>
                </a:solidFill>
                <a:latin typeface="Arial"/>
                <a:cs typeface="Arial"/>
              </a:rPr>
              <a:t> </a:t>
            </a:r>
            <a:r>
              <a:rPr sz="800" i="1">
                <a:solidFill>
                  <a:srgbClr val="7E7E7E"/>
                </a:solidFill>
                <a:latin typeface="Arial"/>
                <a:cs typeface="Arial"/>
              </a:rPr>
              <a:t>replicated</a:t>
            </a:r>
            <a:r>
              <a:rPr sz="800" i="1" spc="-25">
                <a:solidFill>
                  <a:srgbClr val="7E7E7E"/>
                </a:solidFill>
                <a:latin typeface="Arial"/>
                <a:cs typeface="Arial"/>
              </a:rPr>
              <a:t> </a:t>
            </a:r>
            <a:r>
              <a:rPr sz="800" i="1">
                <a:solidFill>
                  <a:srgbClr val="7E7E7E"/>
                </a:solidFill>
                <a:latin typeface="Arial"/>
                <a:cs typeface="Arial"/>
              </a:rPr>
              <a:t>without</a:t>
            </a:r>
            <a:r>
              <a:rPr sz="800" i="1" spc="-25">
                <a:solidFill>
                  <a:srgbClr val="7E7E7E"/>
                </a:solidFill>
                <a:latin typeface="Arial"/>
                <a:cs typeface="Arial"/>
              </a:rPr>
              <a:t> </a:t>
            </a:r>
            <a:r>
              <a:rPr sz="800" i="1">
                <a:solidFill>
                  <a:srgbClr val="7E7E7E"/>
                </a:solidFill>
                <a:latin typeface="Arial"/>
                <a:cs typeface="Arial"/>
              </a:rPr>
              <a:t>consent</a:t>
            </a:r>
            <a:r>
              <a:rPr sz="800" i="1" spc="-5">
                <a:solidFill>
                  <a:srgbClr val="7E7E7E"/>
                </a:solidFill>
                <a:latin typeface="Arial"/>
                <a:cs typeface="Arial"/>
              </a:rPr>
              <a:t> </a:t>
            </a:r>
            <a:r>
              <a:rPr sz="800" spc="-20">
                <a:solidFill>
                  <a:srgbClr val="7E7E7E"/>
                </a:solidFill>
                <a:latin typeface="Arial"/>
                <a:cs typeface="Arial"/>
              </a:rPr>
              <a:t>V2.2</a:t>
            </a:r>
            <a:endParaRPr sz="800">
              <a:latin typeface="Arial"/>
              <a:cs typeface="Arial"/>
            </a:endParaRPr>
          </a:p>
        </p:txBody>
      </p:sp>
      <p:sp>
        <p:nvSpPr>
          <p:cNvPr id="26" name="object 26"/>
          <p:cNvSpPr txBox="1"/>
          <p:nvPr/>
        </p:nvSpPr>
        <p:spPr>
          <a:xfrm>
            <a:off x="5193736" y="2572511"/>
            <a:ext cx="1989471" cy="1705595"/>
          </a:xfrm>
          <a:prstGeom prst="rect">
            <a:avLst/>
          </a:prstGeom>
        </p:spPr>
        <p:txBody>
          <a:bodyPr vert="horz" wrap="square" lIns="0" tIns="12700" rIns="0" bIns="0" rtlCol="0" anchor="t">
            <a:spAutoFit/>
          </a:bodyPr>
          <a:lstStyle/>
          <a:p>
            <a:pPr marR="86360" algn="l"/>
            <a:r>
              <a:rPr lang="en-US" sz="1000" spc="-10">
                <a:solidFill>
                  <a:srgbClr val="212B32"/>
                </a:solidFill>
                <a:latin typeface="Arial"/>
                <a:cs typeface="Arial"/>
              </a:rPr>
              <a:t>NHS England Consultant Practitioner Capability and Impact Framework encompasses the career of the consultant and their expected impact, particularly across integrated systems.</a:t>
            </a:r>
            <a:r>
              <a:rPr lang="en-US" sz="1000" spc="-10">
                <a:solidFill>
                  <a:srgbClr val="212B32"/>
                </a:solidFill>
              </a:rPr>
              <a:t> </a:t>
            </a:r>
            <a:endParaRPr lang="en-US" sz="1000" spc="-10">
              <a:solidFill>
                <a:srgbClr val="000000"/>
              </a:solidFill>
              <a:latin typeface="Arial"/>
              <a:cs typeface="Arial"/>
            </a:endParaRPr>
          </a:p>
          <a:p>
            <a:pPr marR="86360" algn="l"/>
            <a:endParaRPr lang="en-US" sz="1000" spc="-10">
              <a:solidFill>
                <a:srgbClr val="212B32"/>
              </a:solidFill>
            </a:endParaRPr>
          </a:p>
          <a:p>
            <a:pPr marR="86360" algn="l"/>
            <a:r>
              <a:rPr lang="en-US" sz="1000" spc="-10">
                <a:solidFill>
                  <a:srgbClr val="212B32"/>
                </a:solidFill>
                <a:hlinkClick r:id="rId8"/>
              </a:rPr>
              <a:t>Consultant-level practice capability and impact framework - Advanced Practice</a:t>
            </a:r>
            <a:endParaRPr lang="en-US"/>
          </a:p>
          <a:p>
            <a:pPr marL="12700" algn="l"/>
            <a:endParaRPr lang="en-US" sz="1000" spc="-10">
              <a:solidFill>
                <a:schemeClr val="tx1"/>
              </a:solidFill>
              <a:latin typeface="Arial"/>
              <a:cs typeface="Arial"/>
            </a:endParaRPr>
          </a:p>
        </p:txBody>
      </p:sp>
      <p:sp>
        <p:nvSpPr>
          <p:cNvPr id="29" name="object 29"/>
          <p:cNvSpPr txBox="1">
            <a:spLocks noGrp="1"/>
          </p:cNvSpPr>
          <p:nvPr>
            <p:ph type="title"/>
          </p:nvPr>
        </p:nvSpPr>
        <p:spPr>
          <a:xfrm>
            <a:off x="2473197" y="272062"/>
            <a:ext cx="6198529" cy="786754"/>
          </a:xfrm>
          <a:prstGeom prst="rect">
            <a:avLst/>
          </a:prstGeom>
        </p:spPr>
        <p:txBody>
          <a:bodyPr vert="horz" wrap="square" lIns="0" tIns="34925" rIns="0" bIns="0" rtlCol="0" anchor="t">
            <a:spAutoFit/>
          </a:bodyPr>
          <a:lstStyle/>
          <a:p>
            <a:pPr marL="12700">
              <a:spcBef>
                <a:spcPts val="275"/>
              </a:spcBef>
            </a:pPr>
            <a:r>
              <a:rPr lang="en-GB" sz="2400" b="0" spc="-185">
                <a:solidFill>
                  <a:srgbClr val="BE0378"/>
                </a:solidFill>
                <a:latin typeface="Arial Black"/>
                <a:cs typeface="Arial Black"/>
              </a:rPr>
              <a:t>Consultant</a:t>
            </a:r>
            <a:r>
              <a:rPr sz="2400" b="0" spc="-200">
                <a:solidFill>
                  <a:srgbClr val="BE0378"/>
                </a:solidFill>
                <a:latin typeface="Arial Black"/>
                <a:cs typeface="Arial Black"/>
              </a:rPr>
              <a:t> </a:t>
            </a:r>
            <a:r>
              <a:rPr lang="en-GB" sz="2400" b="0" spc="-145">
                <a:solidFill>
                  <a:srgbClr val="BE0378"/>
                </a:solidFill>
                <a:latin typeface="Arial Black"/>
                <a:cs typeface="Arial Black"/>
              </a:rPr>
              <a:t>Level </a:t>
            </a:r>
            <a:r>
              <a:rPr lang="en-GB" sz="2400" b="0" spc="-135">
                <a:solidFill>
                  <a:srgbClr val="BE0378"/>
                </a:solidFill>
                <a:latin typeface="Arial Black"/>
                <a:cs typeface="Arial Black"/>
              </a:rPr>
              <a:t>Practitioner</a:t>
            </a:r>
            <a:endParaRPr sz="2400">
              <a:latin typeface="Arial Black"/>
              <a:cs typeface="Arial Black"/>
            </a:endParaRPr>
          </a:p>
          <a:p>
            <a:pPr marL="12700">
              <a:lnSpc>
                <a:spcPct val="100000"/>
              </a:lnSpc>
              <a:spcBef>
                <a:spcPts val="110"/>
              </a:spcBef>
            </a:pPr>
            <a:r>
              <a:rPr sz="2400">
                <a:solidFill>
                  <a:srgbClr val="202C3A"/>
                </a:solidFill>
              </a:rPr>
              <a:t>Find</a:t>
            </a:r>
            <a:r>
              <a:rPr sz="2400" spc="-25">
                <a:solidFill>
                  <a:srgbClr val="202C3A"/>
                </a:solidFill>
              </a:rPr>
              <a:t> </a:t>
            </a:r>
            <a:r>
              <a:rPr sz="2400">
                <a:solidFill>
                  <a:srgbClr val="202C3A"/>
                </a:solidFill>
              </a:rPr>
              <a:t>out</a:t>
            </a:r>
            <a:r>
              <a:rPr sz="2400" spc="-25">
                <a:solidFill>
                  <a:srgbClr val="202C3A"/>
                </a:solidFill>
              </a:rPr>
              <a:t> </a:t>
            </a:r>
            <a:r>
              <a:rPr sz="2400">
                <a:solidFill>
                  <a:srgbClr val="202C3A"/>
                </a:solidFill>
              </a:rPr>
              <a:t>more</a:t>
            </a:r>
            <a:r>
              <a:rPr sz="2400" spc="-30">
                <a:solidFill>
                  <a:srgbClr val="202C3A"/>
                </a:solidFill>
              </a:rPr>
              <a:t> </a:t>
            </a:r>
            <a:r>
              <a:rPr sz="2400">
                <a:solidFill>
                  <a:srgbClr val="202C3A"/>
                </a:solidFill>
              </a:rPr>
              <a:t>about</a:t>
            </a:r>
            <a:r>
              <a:rPr sz="2400" spc="-25">
                <a:solidFill>
                  <a:srgbClr val="202C3A"/>
                </a:solidFill>
              </a:rPr>
              <a:t> </a:t>
            </a:r>
            <a:r>
              <a:rPr sz="2400">
                <a:solidFill>
                  <a:srgbClr val="202C3A"/>
                </a:solidFill>
              </a:rPr>
              <a:t>the</a:t>
            </a:r>
            <a:r>
              <a:rPr sz="2400" spc="-15">
                <a:solidFill>
                  <a:srgbClr val="0070C0"/>
                </a:solidFill>
              </a:rPr>
              <a:t> </a:t>
            </a:r>
            <a:r>
              <a:rPr sz="2400" u="sng">
                <a:solidFill>
                  <a:srgbClr val="0070C0"/>
                </a:solidFill>
                <a:uFill>
                  <a:solidFill>
                    <a:srgbClr val="1F5AA4"/>
                  </a:solidFill>
                </a:uFill>
              </a:rPr>
              <a:t>Levels</a:t>
            </a:r>
            <a:r>
              <a:rPr sz="2400" u="sng" spc="5">
                <a:solidFill>
                  <a:srgbClr val="0070C0"/>
                </a:solidFill>
                <a:uFill>
                  <a:solidFill>
                    <a:srgbClr val="1F5AA4"/>
                  </a:solidFill>
                </a:uFill>
              </a:rPr>
              <a:t> </a:t>
            </a:r>
            <a:r>
              <a:rPr sz="2400" u="sng">
                <a:solidFill>
                  <a:srgbClr val="0070C0"/>
                </a:solidFill>
                <a:uFill>
                  <a:solidFill>
                    <a:srgbClr val="1F5AA4"/>
                  </a:solidFill>
                </a:uFill>
              </a:rPr>
              <a:t>of</a:t>
            </a:r>
            <a:r>
              <a:rPr sz="2400" u="sng" spc="-40">
                <a:solidFill>
                  <a:srgbClr val="0070C0"/>
                </a:solidFill>
                <a:uFill>
                  <a:solidFill>
                    <a:srgbClr val="1F5AA4"/>
                  </a:solidFill>
                </a:uFill>
              </a:rPr>
              <a:t> </a:t>
            </a:r>
            <a:r>
              <a:rPr sz="2400" u="sng" spc="-10">
                <a:solidFill>
                  <a:srgbClr val="0070C0"/>
                </a:solidFill>
                <a:uFill>
                  <a:solidFill>
                    <a:srgbClr val="1F5AA4"/>
                  </a:solidFill>
                </a:uFill>
              </a:rPr>
              <a:t>Practice</a:t>
            </a:r>
            <a:endParaRPr sz="2400">
              <a:solidFill>
                <a:srgbClr val="0070C0"/>
              </a:solidFill>
              <a:hlinkClick r:id="rId9">
                <a:extLst>
                  <a:ext uri="{A12FA001-AC4F-418D-AE19-62706E023703}">
                    <ahyp:hlinkClr xmlns:ahyp="http://schemas.microsoft.com/office/drawing/2018/hyperlinkcolor" val="tx"/>
                  </a:ext>
                </a:extLst>
              </a:hlinkClick>
            </a:endParaRPr>
          </a:p>
        </p:txBody>
      </p:sp>
      <p:pic>
        <p:nvPicPr>
          <p:cNvPr id="44" name="Picture 43" descr="A logo with colorful people&#10;&#10;Description automatically generated">
            <a:extLst>
              <a:ext uri="{FF2B5EF4-FFF2-40B4-BE49-F238E27FC236}">
                <a16:creationId xmlns:a16="http://schemas.microsoft.com/office/drawing/2014/main" id="{EC0D6495-7574-9CD7-68E2-0F87B589199B}"/>
              </a:ext>
            </a:extLst>
          </p:cNvPr>
          <p:cNvPicPr>
            <a:picLocks noChangeAspect="1"/>
          </p:cNvPicPr>
          <p:nvPr/>
        </p:nvPicPr>
        <p:blipFill>
          <a:blip r:embed="rId10"/>
          <a:stretch>
            <a:fillRect/>
          </a:stretch>
        </p:blipFill>
        <p:spPr>
          <a:xfrm>
            <a:off x="0" y="8644"/>
            <a:ext cx="2213104" cy="1134963"/>
          </a:xfrm>
          <a:prstGeom prst="rect">
            <a:avLst/>
          </a:prstGeom>
        </p:spPr>
      </p:pic>
      <p:sp>
        <p:nvSpPr>
          <p:cNvPr id="43" name="TextBox 42">
            <a:extLst>
              <a:ext uri="{FF2B5EF4-FFF2-40B4-BE49-F238E27FC236}">
                <a16:creationId xmlns:a16="http://schemas.microsoft.com/office/drawing/2014/main" id="{945D7BE1-8875-E7B6-0A7E-7422917E8277}"/>
              </a:ext>
            </a:extLst>
          </p:cNvPr>
          <p:cNvSpPr txBox="1"/>
          <p:nvPr/>
        </p:nvSpPr>
        <p:spPr>
          <a:xfrm>
            <a:off x="9676471" y="2545982"/>
            <a:ext cx="2388020" cy="39395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lgn="l">
              <a:buFont typeface="Arial" panose="020B0604020202020204" pitchFamily="34" charset="0"/>
              <a:buChar char="•"/>
            </a:pPr>
            <a:r>
              <a:rPr lang="en-US" sz="1000">
                <a:solidFill>
                  <a:schemeClr val="tx1"/>
                </a:solidFill>
                <a:latin typeface="Arial"/>
                <a:cs typeface="Arial"/>
              </a:rPr>
              <a:t>Expertise in four pillars of practice necessary for enabling quality care from micro, to </a:t>
            </a:r>
            <a:r>
              <a:rPr lang="en-US" sz="1000" err="1">
                <a:solidFill>
                  <a:schemeClr val="tx1"/>
                </a:solidFill>
                <a:latin typeface="Arial"/>
                <a:cs typeface="Arial"/>
              </a:rPr>
              <a:t>meso</a:t>
            </a:r>
            <a:r>
              <a:rPr lang="en-US" sz="1000">
                <a:solidFill>
                  <a:schemeClr val="tx1"/>
                </a:solidFill>
                <a:latin typeface="Arial"/>
                <a:cs typeface="Arial"/>
              </a:rPr>
              <a:t> and macro levels of the system</a:t>
            </a:r>
          </a:p>
          <a:p>
            <a:pPr algn="l"/>
            <a:endParaRPr lang="en-US" sz="1000">
              <a:solidFill>
                <a:schemeClr val="tx1"/>
              </a:solidFill>
              <a:latin typeface="Arial"/>
              <a:cs typeface="Arial"/>
            </a:endParaRPr>
          </a:p>
          <a:p>
            <a:pPr marL="171450" indent="-171450" algn="l">
              <a:buFont typeface="Arial" panose="020B0604020202020204" pitchFamily="34" charset="0"/>
              <a:buChar char="•"/>
            </a:pPr>
            <a:r>
              <a:rPr lang="en-US" sz="1000">
                <a:solidFill>
                  <a:srgbClr val="212B32"/>
                </a:solidFill>
                <a:latin typeface="Arial"/>
                <a:cs typeface="Arial"/>
              </a:rPr>
              <a:t>The key skill set for systems leadership and systems transformation aided by clinical credibility in own professional field</a:t>
            </a:r>
            <a:endParaRPr lang="en-US" sz="1000">
              <a:latin typeface="Arial"/>
              <a:cs typeface="Arial"/>
            </a:endParaRPr>
          </a:p>
          <a:p>
            <a:pPr algn="l"/>
            <a:endParaRPr lang="en-US" sz="1000">
              <a:solidFill>
                <a:schemeClr val="tx1"/>
              </a:solidFill>
              <a:latin typeface="Arial"/>
              <a:cs typeface="Arial"/>
            </a:endParaRPr>
          </a:p>
          <a:p>
            <a:pPr marL="171450" indent="-171450" algn="l">
              <a:buFont typeface="Arial" panose="020B0604020202020204" pitchFamily="34" charset="0"/>
              <a:buChar char="•"/>
            </a:pPr>
            <a:r>
              <a:rPr lang="en-US" sz="1000">
                <a:solidFill>
                  <a:srgbClr val="212B32"/>
                </a:solidFill>
                <a:latin typeface="Arial"/>
                <a:cs typeface="Arial"/>
              </a:rPr>
              <a:t>This goes beyond developing expertise in professional practice and independent decision-making in complex and unpredictable situations to incorporating both expertise and evidence-based practice across pathways, services, organisations and the system, working with service users, communities and partners.</a:t>
            </a:r>
            <a:endParaRPr lang="en-US" sz="1000">
              <a:latin typeface="Arial"/>
              <a:cs typeface="Arial"/>
            </a:endParaRPr>
          </a:p>
          <a:p>
            <a:pPr algn="l"/>
            <a:endParaRPr lang="en-US" sz="1000">
              <a:solidFill>
                <a:schemeClr val="tx1"/>
              </a:solidFill>
              <a:latin typeface="Arial"/>
              <a:cs typeface="Arial"/>
            </a:endParaRPr>
          </a:p>
          <a:p>
            <a:pPr marL="171450" indent="-171450" algn="l">
              <a:buFont typeface="Arial" panose="020B0604020202020204" pitchFamily="34" charset="0"/>
              <a:buChar char="•"/>
            </a:pPr>
            <a:r>
              <a:rPr lang="en-US" sz="1000">
                <a:solidFill>
                  <a:schemeClr val="tx1"/>
                </a:solidFill>
                <a:latin typeface="Arial"/>
                <a:cs typeface="Arial"/>
              </a:rPr>
              <a:t>Clinical academic role as an embedded researcher</a:t>
            </a:r>
            <a:endParaRPr lang="en-US">
              <a:solidFill>
                <a:schemeClr val="tx1"/>
              </a:solidFill>
              <a:latin typeface="Arial"/>
              <a:cs typeface="Arial"/>
            </a:endParaRPr>
          </a:p>
          <a:p>
            <a:pPr algn="l"/>
            <a:endParaRPr lang="en-US" sz="1000">
              <a:solidFill>
                <a:srgbClr val="212B32"/>
              </a:solidFill>
              <a:latin typeface="Arial"/>
              <a:cs typeface="Arial"/>
            </a:endParaRPr>
          </a:p>
          <a:p>
            <a:pPr algn="l"/>
            <a:endParaRPr lang="en-US" sz="1000" b="1">
              <a:solidFill>
                <a:srgbClr val="212B32"/>
              </a:solidFill>
              <a:latin typeface="Arial"/>
              <a:cs typeface="Arial"/>
            </a:endParaRPr>
          </a:p>
        </p:txBody>
      </p:sp>
      <p:sp>
        <p:nvSpPr>
          <p:cNvPr id="48" name="TextBox 47">
            <a:extLst>
              <a:ext uri="{FF2B5EF4-FFF2-40B4-BE49-F238E27FC236}">
                <a16:creationId xmlns:a16="http://schemas.microsoft.com/office/drawing/2014/main" id="{147FDE6A-094D-3033-3135-F6F71F412DEF}"/>
              </a:ext>
            </a:extLst>
          </p:cNvPr>
          <p:cNvSpPr txBox="1"/>
          <p:nvPr/>
        </p:nvSpPr>
        <p:spPr>
          <a:xfrm>
            <a:off x="2884757" y="2542728"/>
            <a:ext cx="2213713" cy="39395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R="86360" algn="l"/>
            <a:r>
              <a:rPr lang="en-GB" sz="1000">
                <a:solidFill>
                  <a:schemeClr val="tx1"/>
                </a:solidFill>
                <a:latin typeface="Arial"/>
              </a:rPr>
              <a:t>3-5 years minimum working</a:t>
            </a:r>
          </a:p>
          <a:p>
            <a:pPr marR="86360" algn="l"/>
            <a:r>
              <a:rPr lang="en-GB" sz="1000">
                <a:solidFill>
                  <a:schemeClr val="tx1"/>
                </a:solidFill>
                <a:latin typeface="Arial"/>
              </a:rPr>
              <a:t>I</a:t>
            </a:r>
            <a:r>
              <a:rPr lang="en-US" sz="1000">
                <a:solidFill>
                  <a:schemeClr val="tx1"/>
                </a:solidFill>
                <a:latin typeface="Arial"/>
              </a:rPr>
              <a:t>n</a:t>
            </a:r>
            <a:r>
              <a:rPr lang="en-GB" sz="1000">
                <a:solidFill>
                  <a:schemeClr val="tx1"/>
                </a:solidFill>
                <a:latin typeface="Arial"/>
              </a:rPr>
              <a:t> g</a:t>
            </a:r>
            <a:r>
              <a:rPr lang="en-US" sz="1000" err="1">
                <a:solidFill>
                  <a:schemeClr val="tx1"/>
                </a:solidFill>
                <a:latin typeface="Arial"/>
              </a:rPr>
              <a:t>eneral</a:t>
            </a:r>
            <a:r>
              <a:rPr lang="en-US" sz="1000">
                <a:solidFill>
                  <a:schemeClr val="tx1"/>
                </a:solidFill>
                <a:latin typeface="Arial"/>
              </a:rPr>
              <a:t> practice as an</a:t>
            </a:r>
            <a:endParaRPr lang="en-US" sz="1000">
              <a:solidFill>
                <a:schemeClr val="tx1"/>
              </a:solidFill>
              <a:latin typeface="Arial"/>
              <a:cs typeface="Arial"/>
            </a:endParaRPr>
          </a:p>
          <a:p>
            <a:pPr marL="12700" algn="l"/>
            <a:r>
              <a:rPr lang="en-US" sz="1000">
                <a:solidFill>
                  <a:schemeClr val="tx1"/>
                </a:solidFill>
                <a:latin typeface="Arial"/>
              </a:rPr>
              <a:t>Advanced Clinical Practitioner</a:t>
            </a:r>
            <a:endParaRPr lang="en-US">
              <a:solidFill>
                <a:schemeClr val="tx1"/>
              </a:solidFill>
            </a:endParaRPr>
          </a:p>
          <a:p>
            <a:pPr marL="12700" algn="l"/>
            <a:br>
              <a:rPr lang="en-GB" sz="1000">
                <a:latin typeface="Arial"/>
                <a:cs typeface="Arial"/>
              </a:rPr>
            </a:br>
            <a:r>
              <a:rPr lang="en-US" sz="1000">
                <a:solidFill>
                  <a:schemeClr val="tx1"/>
                </a:solidFill>
                <a:latin typeface="Arial"/>
              </a:rPr>
              <a:t>All consultant level registered clinicians will demonstrate Level 8  doctoral level capabilities to act within highly abstract and complex contexts.</a:t>
            </a:r>
          </a:p>
          <a:p>
            <a:pPr marL="12700" algn="l"/>
            <a:endParaRPr lang="en-US" sz="1000">
              <a:solidFill>
                <a:schemeClr val="tx1"/>
              </a:solidFill>
              <a:latin typeface="Arial"/>
              <a:cs typeface="Arial"/>
            </a:endParaRPr>
          </a:p>
          <a:p>
            <a:pPr marL="12700" algn="l"/>
            <a:r>
              <a:rPr lang="en-US" sz="1000">
                <a:solidFill>
                  <a:srgbClr val="212B32"/>
                </a:solidFill>
                <a:latin typeface="Arial"/>
                <a:cs typeface="Arial"/>
              </a:rPr>
              <a:t>Below is a self-assessment guide for practitioners to support the developmental pathway from advanced to consultant level practice. It supports practitioners to evidence the impact of the role on practice. It </a:t>
            </a:r>
            <a:r>
              <a:rPr lang="en-US" sz="1000" err="1">
                <a:solidFill>
                  <a:srgbClr val="212B32"/>
                </a:solidFill>
                <a:latin typeface="Arial"/>
                <a:cs typeface="Arial"/>
              </a:rPr>
              <a:t>recognises</a:t>
            </a:r>
            <a:r>
              <a:rPr lang="en-US" sz="1000">
                <a:solidFill>
                  <a:srgbClr val="212B32"/>
                </a:solidFill>
                <a:latin typeface="Arial"/>
                <a:cs typeface="Arial"/>
              </a:rPr>
              <a:t> that pathways are unique to the learning and development needs of the individual, their practice setting and the needs and priorities of the services in which they work.</a:t>
            </a:r>
            <a:endParaRPr lang="en-US" sz="1000">
              <a:solidFill>
                <a:srgbClr val="000000"/>
              </a:solidFill>
              <a:latin typeface="Arial"/>
              <a:cs typeface="Arial"/>
            </a:endParaRPr>
          </a:p>
          <a:p>
            <a:pPr marL="12700" algn="l"/>
            <a:endParaRPr lang="en-US" sz="1000">
              <a:solidFill>
                <a:srgbClr val="212B32"/>
              </a:solidFill>
              <a:latin typeface="Arial"/>
              <a:cs typeface="Arial"/>
            </a:endParaRPr>
          </a:p>
          <a:p>
            <a:pPr marL="12700" algn="l"/>
            <a:r>
              <a:rPr lang="en-US" sz="1000">
                <a:solidFill>
                  <a:srgbClr val="212B32"/>
                </a:solidFill>
                <a:hlinkClick r:id="rId11"/>
              </a:rPr>
              <a:t>MPCP-Self-Assessment-Tool-June-2023-1.docx</a:t>
            </a:r>
            <a:endParaRPr lang="en-US"/>
          </a:p>
        </p:txBody>
      </p:sp>
      <p:sp>
        <p:nvSpPr>
          <p:cNvPr id="16" name="Rectangle 15">
            <a:extLst>
              <a:ext uri="{FF2B5EF4-FFF2-40B4-BE49-F238E27FC236}">
                <a16:creationId xmlns:a16="http://schemas.microsoft.com/office/drawing/2014/main" id="{256E76C6-FCF8-A66E-8631-F56E71458E41}"/>
              </a:ext>
            </a:extLst>
          </p:cNvPr>
          <p:cNvSpPr/>
          <p:nvPr/>
        </p:nvSpPr>
        <p:spPr>
          <a:xfrm>
            <a:off x="73953" y="3323779"/>
            <a:ext cx="2256218" cy="41282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BF0378"/>
                </a:solidFill>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Leadership &amp; Management</a:t>
            </a:r>
            <a:endParaRPr lang="en-GB" sz="1000" b="1">
              <a:solidFill>
                <a:srgbClr val="BF0378"/>
              </a:solidFill>
              <a:latin typeface="Arial" panose="020B0604020202020204" pitchFamily="34" charset="0"/>
              <a:cs typeface="Arial" panose="020B0604020202020204" pitchFamily="34" charset="0"/>
            </a:endParaRPr>
          </a:p>
        </p:txBody>
      </p:sp>
      <p:pic>
        <p:nvPicPr>
          <p:cNvPr id="17" name="Online Media 19" title="The Vision for Advanced and Consultant Practice">
            <a:hlinkClick r:id="" action="ppaction://media"/>
            <a:extLst>
              <a:ext uri="{FF2B5EF4-FFF2-40B4-BE49-F238E27FC236}">
                <a16:creationId xmlns:a16="http://schemas.microsoft.com/office/drawing/2014/main" id="{7E16DF77-3844-6367-04A6-407BA731DD55}"/>
              </a:ext>
            </a:extLst>
          </p:cNvPr>
          <p:cNvPicPr>
            <a:picLocks noRot="1" noChangeAspect="1"/>
          </p:cNvPicPr>
          <p:nvPr>
            <a:videoFile r:link="rId1"/>
          </p:nvPr>
        </p:nvPicPr>
        <p:blipFill>
          <a:blip r:embed="rId13"/>
          <a:stretch>
            <a:fillRect/>
          </a:stretch>
        </p:blipFill>
        <p:spPr>
          <a:xfrm>
            <a:off x="73953" y="1058816"/>
            <a:ext cx="2218734" cy="1253588"/>
          </a:xfrm>
          <a:prstGeom prst="rect">
            <a:avLst/>
          </a:prstGeom>
        </p:spPr>
      </p:pic>
      <p:sp>
        <p:nvSpPr>
          <p:cNvPr id="14" name="Call-out: Down Arrow 13">
            <a:extLst>
              <a:ext uri="{FF2B5EF4-FFF2-40B4-BE49-F238E27FC236}">
                <a16:creationId xmlns:a16="http://schemas.microsoft.com/office/drawing/2014/main" id="{536A878C-B478-1906-3DBD-C5EC548B8190}"/>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
        <p:nvSpPr>
          <p:cNvPr id="13" name="object 26">
            <a:extLst>
              <a:ext uri="{FF2B5EF4-FFF2-40B4-BE49-F238E27FC236}">
                <a16:creationId xmlns:a16="http://schemas.microsoft.com/office/drawing/2014/main" id="{BD3BE328-821F-ED85-52EB-46011A13E448}"/>
              </a:ext>
            </a:extLst>
          </p:cNvPr>
          <p:cNvSpPr txBox="1"/>
          <p:nvPr/>
        </p:nvSpPr>
        <p:spPr>
          <a:xfrm>
            <a:off x="7563468" y="2573122"/>
            <a:ext cx="1989471" cy="1090042"/>
          </a:xfrm>
          <a:prstGeom prst="rect">
            <a:avLst/>
          </a:prstGeom>
        </p:spPr>
        <p:txBody>
          <a:bodyPr vert="horz" wrap="square" lIns="0" tIns="12700" rIns="0" bIns="0" rtlCol="0" anchor="t">
            <a:spAutoFit/>
          </a:bodyPr>
          <a:lstStyle/>
          <a:p>
            <a:pPr marR="86360" algn="l"/>
            <a:r>
              <a:rPr lang="en-US" sz="1000" spc="-10">
                <a:solidFill>
                  <a:srgbClr val="212B32"/>
                </a:solidFill>
                <a:latin typeface="Arial"/>
                <a:cs typeface="Arial"/>
              </a:rPr>
              <a:t>As per professional registration requirements/ guidance to support Continuing Professional Development, wellbeing and Quality of Care within scope of practice.</a:t>
            </a:r>
          </a:p>
          <a:p>
            <a:pPr marL="12700" algn="l"/>
            <a:endParaRPr lang="en-US" sz="1000" spc="-10">
              <a:solidFill>
                <a:schemeClr val="tx1"/>
              </a:solidFill>
              <a:latin typeface="Arial"/>
              <a:cs typeface="Arial"/>
            </a:endParaRPr>
          </a:p>
        </p:txBody>
      </p:sp>
      <p:sp>
        <p:nvSpPr>
          <p:cNvPr id="19" name="object 16">
            <a:extLst>
              <a:ext uri="{FF2B5EF4-FFF2-40B4-BE49-F238E27FC236}">
                <a16:creationId xmlns:a16="http://schemas.microsoft.com/office/drawing/2014/main" id="{6F27B8E2-0E5B-1E53-37EE-0C1F3D982BE1}"/>
              </a:ext>
            </a:extLst>
          </p:cNvPr>
          <p:cNvSpPr txBox="1"/>
          <p:nvPr/>
        </p:nvSpPr>
        <p:spPr>
          <a:xfrm>
            <a:off x="9402754" y="212537"/>
            <a:ext cx="2563445" cy="559127"/>
          </a:xfrm>
          <a:prstGeom prst="rect">
            <a:avLst/>
          </a:prstGeom>
        </p:spPr>
        <p:txBody>
          <a:bodyPr vert="horz" wrap="square" lIns="0" tIns="12700" rIns="0" bIns="0" rtlCol="0">
            <a:spAutoFit/>
          </a:bodyPr>
          <a:lstStyle/>
          <a:p>
            <a:pPr marR="7620" algn="r">
              <a:lnSpc>
                <a:spcPts val="2150"/>
              </a:lnSpc>
              <a:spcBef>
                <a:spcPts val="100"/>
              </a:spcBef>
            </a:pPr>
            <a:r>
              <a:rPr lang="en-GB" sz="1800" b="1" spc="-10">
                <a:solidFill>
                  <a:srgbClr val="006FC0"/>
                </a:solidFill>
                <a:latin typeface="Arial"/>
                <a:cs typeface="Arial"/>
                <a:hlinkClick r:id="rId14" action="ppaction://hlinksldjump"/>
              </a:rPr>
              <a:t>Four </a:t>
            </a:r>
            <a:r>
              <a:rPr lang="en-GB" b="1" spc="-10">
                <a:solidFill>
                  <a:srgbClr val="006FC0"/>
                </a:solidFill>
                <a:latin typeface="Arial"/>
                <a:cs typeface="Arial"/>
                <a:hlinkClick r:id="rId14" action="ppaction://hlinksldjump"/>
              </a:rPr>
              <a:t>P</a:t>
            </a:r>
            <a:r>
              <a:rPr lang="en-GB" sz="1800" b="1" spc="-10">
                <a:solidFill>
                  <a:srgbClr val="006FC0"/>
                </a:solidFill>
                <a:latin typeface="Arial"/>
                <a:cs typeface="Arial"/>
                <a:hlinkClick r:id="rId14" action="ppaction://hlinksldjump"/>
              </a:rPr>
              <a:t>illars of Professional Practice</a:t>
            </a:r>
            <a:endParaRPr sz="1800">
              <a:latin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7"/>
                                        </p:tgtEl>
                                      </p:cBhvr>
                                    </p:cmd>
                                  </p:childTnLst>
                                </p:cTn>
                              </p:par>
                            </p:childTnLst>
                          </p:cTn>
                        </p:par>
                      </p:childTnLst>
                    </p:cTn>
                  </p:par>
                </p:childTnLst>
              </p:cTn>
              <p:nextCondLst>
                <p:cond evt="onClick" delay="0">
                  <p:tgtEl>
                    <p:spTgt spid="17"/>
                  </p:tgtEl>
                </p:cond>
              </p:nextCondLst>
            </p:seq>
            <p:video>
              <p:cMediaNode vol="80000">
                <p:cTn id="12" fill="hold" display="0">
                  <p:stCondLst>
                    <p:cond delay="indefinite"/>
                  </p:stCondLst>
                </p:cTn>
                <p:tgtEl>
                  <p:spTgt spid="17"/>
                </p:tgtEl>
              </p:cMediaNode>
            </p:video>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4F471EA-4D80-5066-D651-EB46B09BFA9C}"/>
            </a:ext>
          </a:extLst>
        </p:cNvPr>
        <p:cNvGrpSpPr/>
        <p:nvPr/>
      </p:nvGrpSpPr>
      <p:grpSpPr>
        <a:xfrm>
          <a:off x="0" y="0"/>
          <a:ext cx="0" cy="0"/>
          <a:chOff x="0" y="0"/>
          <a:chExt cx="0" cy="0"/>
        </a:xfrm>
      </p:grpSpPr>
      <p:sp>
        <p:nvSpPr>
          <p:cNvPr id="8" name="object 8">
            <a:extLst>
              <a:ext uri="{FF2B5EF4-FFF2-40B4-BE49-F238E27FC236}">
                <a16:creationId xmlns:a16="http://schemas.microsoft.com/office/drawing/2014/main" id="{7725C0D2-B1F4-A0DB-E5EB-F991CB0BB6CE}"/>
              </a:ext>
            </a:extLst>
          </p:cNvPr>
          <p:cNvSpPr txBox="1">
            <a:spLocks noGrp="1"/>
          </p:cNvSpPr>
          <p:nvPr>
            <p:ph type="title"/>
          </p:nvPr>
        </p:nvSpPr>
        <p:spPr>
          <a:xfrm>
            <a:off x="2307082" y="367106"/>
            <a:ext cx="7651750" cy="629018"/>
          </a:xfrm>
          <a:prstGeom prst="rect">
            <a:avLst/>
          </a:prstGeom>
          <a:ln>
            <a:noFill/>
          </a:ln>
        </p:spPr>
        <p:txBody>
          <a:bodyPr vert="horz" wrap="square" lIns="0" tIns="13335" rIns="0" bIns="0" rtlCol="0" anchor="t">
            <a:spAutoFit/>
          </a:bodyPr>
          <a:lstStyle/>
          <a:p>
            <a:pPr marL="12700">
              <a:spcBef>
                <a:spcPts val="105"/>
              </a:spcBef>
            </a:pPr>
            <a:r>
              <a:rPr lang="en-GB" sz="2000" b="0" spc="-25">
                <a:solidFill>
                  <a:srgbClr val="0069B4"/>
                </a:solidFill>
                <a:latin typeface="Arial Black"/>
                <a:cs typeface="Arial Black"/>
              </a:rPr>
              <a:t>Personalised Care </a:t>
            </a:r>
            <a:r>
              <a:rPr lang="en-GB" sz="2000" b="0" spc="-10">
                <a:solidFill>
                  <a:srgbClr val="0069B4"/>
                </a:solidFill>
                <a:latin typeface="Arial Black"/>
                <a:cs typeface="Arial Black"/>
              </a:rPr>
              <a:t>Professional</a:t>
            </a:r>
            <a:r>
              <a:rPr sz="2000" b="0" spc="-60">
                <a:solidFill>
                  <a:srgbClr val="0069B4"/>
                </a:solidFill>
                <a:latin typeface="Arial Black"/>
                <a:cs typeface="Arial Black"/>
              </a:rPr>
              <a:t> </a:t>
            </a:r>
            <a:r>
              <a:rPr lang="en-GB" sz="2000" b="0">
                <a:solidFill>
                  <a:srgbClr val="0069B4"/>
                </a:solidFill>
                <a:latin typeface="Arial Black"/>
                <a:cs typeface="Arial Black"/>
              </a:rPr>
              <a:t>Career</a:t>
            </a:r>
            <a:r>
              <a:rPr sz="2000" b="0" spc="-65">
                <a:solidFill>
                  <a:srgbClr val="0069B4"/>
                </a:solidFill>
                <a:latin typeface="Arial Black"/>
                <a:cs typeface="Arial Black"/>
              </a:rPr>
              <a:t> </a:t>
            </a:r>
            <a:r>
              <a:rPr lang="en-GB" sz="2000" b="0" spc="-70">
                <a:solidFill>
                  <a:srgbClr val="0069B4"/>
                </a:solidFill>
                <a:latin typeface="Arial Black"/>
                <a:cs typeface="Arial Black"/>
              </a:rPr>
              <a:t>Pathways</a:t>
            </a:r>
            <a:r>
              <a:rPr sz="2000" b="0" spc="-55">
                <a:solidFill>
                  <a:srgbClr val="0069B4"/>
                </a:solidFill>
                <a:latin typeface="Arial Black"/>
                <a:cs typeface="Arial Black"/>
              </a:rPr>
              <a:t> </a:t>
            </a:r>
            <a:r>
              <a:rPr lang="en-GB" sz="2000" b="0" spc="-10">
                <a:solidFill>
                  <a:srgbClr val="0069B4"/>
                </a:solidFill>
                <a:latin typeface="Arial Black"/>
                <a:cs typeface="Arial Black"/>
              </a:rPr>
              <a:t>Overview</a:t>
            </a:r>
            <a:endParaRPr sz="2000">
              <a:latin typeface="Arial Black"/>
              <a:cs typeface="Arial Black"/>
            </a:endParaRPr>
          </a:p>
        </p:txBody>
      </p:sp>
      <p:sp>
        <p:nvSpPr>
          <p:cNvPr id="12" name="object 12">
            <a:extLst>
              <a:ext uri="{FF2B5EF4-FFF2-40B4-BE49-F238E27FC236}">
                <a16:creationId xmlns:a16="http://schemas.microsoft.com/office/drawing/2014/main" id="{22DE80B3-8085-195D-86F9-B67C87D641D7}"/>
              </a:ext>
            </a:extLst>
          </p:cNvPr>
          <p:cNvSpPr/>
          <p:nvPr/>
        </p:nvSpPr>
        <p:spPr>
          <a:xfrm>
            <a:off x="5023370" y="2801150"/>
            <a:ext cx="1908175" cy="684530"/>
          </a:xfrm>
          <a:custGeom>
            <a:avLst/>
            <a:gdLst/>
            <a:ahLst/>
            <a:cxnLst/>
            <a:rect l="l" t="t" r="r" b="b"/>
            <a:pathLst>
              <a:path w="1908175" h="684530">
                <a:moveTo>
                  <a:pt x="1908048" y="0"/>
                </a:moveTo>
                <a:lnTo>
                  <a:pt x="0" y="0"/>
                </a:lnTo>
                <a:lnTo>
                  <a:pt x="0" y="684276"/>
                </a:lnTo>
                <a:lnTo>
                  <a:pt x="1908048" y="684276"/>
                </a:lnTo>
                <a:lnTo>
                  <a:pt x="1908048" y="0"/>
                </a:lnTo>
                <a:close/>
              </a:path>
            </a:pathLst>
          </a:custGeom>
          <a:solidFill>
            <a:srgbClr val="92D050"/>
          </a:solidFill>
        </p:spPr>
        <p:txBody>
          <a:bodyPr wrap="square" lIns="0" tIns="0" rIns="0" bIns="0" rtlCol="0"/>
          <a:lstStyle/>
          <a:p>
            <a:pPr algn="ctr"/>
            <a:endParaRPr lang="en-GB" sz="1400" b="1">
              <a:solidFill>
                <a:srgbClr val="0000FF"/>
              </a:solidFill>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endParaRPr>
          </a:p>
          <a:p>
            <a:pPr algn="ctr"/>
            <a:r>
              <a:rPr lang="en-GB" sz="1400" b="1">
                <a:solidFill>
                  <a:schemeClr val="bg1"/>
                </a:solidFill>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Care Coordinator</a:t>
            </a:r>
            <a:endParaRPr sz="1400" b="1">
              <a:solidFill>
                <a:schemeClr val="bg1"/>
              </a:solidFill>
              <a:latin typeface="Arial" panose="020B0604020202020204" pitchFamily="34" charset="0"/>
              <a:cs typeface="Arial" panose="020B0604020202020204" pitchFamily="34" charset="0"/>
            </a:endParaRPr>
          </a:p>
        </p:txBody>
      </p:sp>
      <p:sp>
        <p:nvSpPr>
          <p:cNvPr id="13" name="object 13">
            <a:extLst>
              <a:ext uri="{FF2B5EF4-FFF2-40B4-BE49-F238E27FC236}">
                <a16:creationId xmlns:a16="http://schemas.microsoft.com/office/drawing/2014/main" id="{18D3BF69-FDC5-59F3-DAEF-AD65B94BE4CC}"/>
              </a:ext>
            </a:extLst>
          </p:cNvPr>
          <p:cNvSpPr txBox="1"/>
          <p:nvPr/>
        </p:nvSpPr>
        <p:spPr>
          <a:xfrm>
            <a:off x="2231654" y="3806580"/>
            <a:ext cx="1583055" cy="513080"/>
          </a:xfrm>
          <a:prstGeom prst="rect">
            <a:avLst/>
          </a:prstGeom>
        </p:spPr>
        <p:txBody>
          <a:bodyPr vert="horz" wrap="square" lIns="0" tIns="12065" rIns="0" bIns="0" rtlCol="0" anchor="t">
            <a:spAutoFit/>
          </a:bodyPr>
          <a:lstStyle/>
          <a:p>
            <a:pPr algn="ctr">
              <a:lnSpc>
                <a:spcPct val="100000"/>
              </a:lnSpc>
              <a:spcBef>
                <a:spcPts val="95"/>
              </a:spcBef>
            </a:pPr>
            <a:r>
              <a:rPr lang="en-GB" sz="160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Care</a:t>
            </a:r>
            <a:r>
              <a:rPr lang="en-GB" sz="1600" spc="-8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 </a:t>
            </a:r>
            <a:r>
              <a:rPr lang="en-GB" sz="160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Navigator</a:t>
            </a:r>
            <a:r>
              <a:rPr lang="en-GB" sz="1600" spc="-25">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 </a:t>
            </a:r>
            <a:r>
              <a:rPr lang="en-GB" sz="1600" spc="-5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a:t>
            </a:r>
            <a:endParaRPr lang="en-US" sz="1600">
              <a:solidFill>
                <a:schemeClr val="bg1"/>
              </a:solidFill>
              <a:latin typeface="Arial"/>
              <a:cs typeface="Arial"/>
            </a:endParaRPr>
          </a:p>
          <a:p>
            <a:pPr marL="635" algn="ctr">
              <a:lnSpc>
                <a:spcPct val="100000"/>
              </a:lnSpc>
            </a:pPr>
            <a:r>
              <a:rPr lang="en-GB" sz="1600" spc="-1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Coordinator</a:t>
            </a:r>
            <a:endParaRPr sz="1600">
              <a:solidFill>
                <a:schemeClr val="bg1"/>
              </a:solidFill>
              <a:latin typeface="Arial"/>
              <a:cs typeface="Arial"/>
            </a:endParaRPr>
          </a:p>
        </p:txBody>
      </p:sp>
      <p:sp>
        <p:nvSpPr>
          <p:cNvPr id="14" name="object 14">
            <a:extLst>
              <a:ext uri="{FF2B5EF4-FFF2-40B4-BE49-F238E27FC236}">
                <a16:creationId xmlns:a16="http://schemas.microsoft.com/office/drawing/2014/main" id="{DBFF7965-F82D-FEDC-7BF6-C1AAAEAEC0AE}"/>
              </a:ext>
            </a:extLst>
          </p:cNvPr>
          <p:cNvSpPr/>
          <p:nvPr/>
        </p:nvSpPr>
        <p:spPr>
          <a:xfrm>
            <a:off x="5042178" y="1971679"/>
            <a:ext cx="1898406" cy="684530"/>
          </a:xfrm>
          <a:custGeom>
            <a:avLst/>
            <a:gdLst/>
            <a:ahLst/>
            <a:cxnLst/>
            <a:rect l="l" t="t" r="r" b="b"/>
            <a:pathLst>
              <a:path w="1908175" h="684530">
                <a:moveTo>
                  <a:pt x="1908048" y="0"/>
                </a:moveTo>
                <a:lnTo>
                  <a:pt x="0" y="0"/>
                </a:lnTo>
                <a:lnTo>
                  <a:pt x="0" y="684276"/>
                </a:lnTo>
                <a:lnTo>
                  <a:pt x="1908048" y="684276"/>
                </a:lnTo>
                <a:lnTo>
                  <a:pt x="1908048" y="0"/>
                </a:lnTo>
                <a:close/>
              </a:path>
            </a:pathLst>
          </a:custGeom>
          <a:solidFill>
            <a:srgbClr val="92D050"/>
          </a:solidFill>
        </p:spPr>
        <p:txBody>
          <a:bodyPr wrap="square" lIns="0" tIns="0" rIns="0" bIns="0" rtlCol="0"/>
          <a:lstStyle/>
          <a:p>
            <a:endParaRPr/>
          </a:p>
        </p:txBody>
      </p:sp>
      <p:sp>
        <p:nvSpPr>
          <p:cNvPr id="15" name="object 15">
            <a:extLst>
              <a:ext uri="{FF2B5EF4-FFF2-40B4-BE49-F238E27FC236}">
                <a16:creationId xmlns:a16="http://schemas.microsoft.com/office/drawing/2014/main" id="{0CD50029-01E6-C0A0-4A41-8934980B6A14}"/>
              </a:ext>
            </a:extLst>
          </p:cNvPr>
          <p:cNvSpPr txBox="1"/>
          <p:nvPr/>
        </p:nvSpPr>
        <p:spPr>
          <a:xfrm>
            <a:off x="5107043" y="1975721"/>
            <a:ext cx="1668681" cy="658514"/>
          </a:xfrm>
          <a:prstGeom prst="rect">
            <a:avLst/>
          </a:prstGeom>
        </p:spPr>
        <p:txBody>
          <a:bodyPr vert="horz" wrap="square" lIns="0" tIns="12065" rIns="0" bIns="0" rtlCol="0" anchor="t">
            <a:spAutoFit/>
          </a:bodyPr>
          <a:lstStyle/>
          <a:p>
            <a:pPr marL="12700" algn="ctr">
              <a:spcBef>
                <a:spcPts val="95"/>
              </a:spcBef>
            </a:pPr>
            <a:r>
              <a:rPr lang="en-GB" sz="1400" b="1" spc="-1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Social Prescriber/Link Worker</a:t>
            </a:r>
            <a:endParaRPr lang="en-US" sz="1400" b="1">
              <a:solidFill>
                <a:schemeClr val="bg1"/>
              </a:solidFill>
            </a:endParaRPr>
          </a:p>
        </p:txBody>
      </p:sp>
      <p:pic>
        <p:nvPicPr>
          <p:cNvPr id="5" name="Picture 4" descr="A logo with colorful people&#10;&#10;Description automatically generated">
            <a:extLst>
              <a:ext uri="{FF2B5EF4-FFF2-40B4-BE49-F238E27FC236}">
                <a16:creationId xmlns:a16="http://schemas.microsoft.com/office/drawing/2014/main" id="{9B9ABDC2-C931-501F-D8A1-E7338F9794D5}"/>
              </a:ext>
            </a:extLst>
          </p:cNvPr>
          <p:cNvPicPr>
            <a:picLocks noChangeAspect="1"/>
          </p:cNvPicPr>
          <p:nvPr/>
        </p:nvPicPr>
        <p:blipFill>
          <a:blip r:embed="rId5"/>
          <a:stretch>
            <a:fillRect/>
          </a:stretch>
        </p:blipFill>
        <p:spPr>
          <a:xfrm>
            <a:off x="235" y="-3246"/>
            <a:ext cx="2150718" cy="1102969"/>
          </a:xfrm>
          <a:prstGeom prst="rect">
            <a:avLst/>
          </a:prstGeom>
          <a:ln>
            <a:noFill/>
          </a:ln>
        </p:spPr>
      </p:pic>
      <p:sp>
        <p:nvSpPr>
          <p:cNvPr id="4" name="Rectangle 3">
            <a:extLst>
              <a:ext uri="{FF2B5EF4-FFF2-40B4-BE49-F238E27FC236}">
                <a16:creationId xmlns:a16="http://schemas.microsoft.com/office/drawing/2014/main" id="{1CC9D036-97E2-6599-A676-77354720C72A}"/>
              </a:ext>
            </a:extLst>
          </p:cNvPr>
          <p:cNvSpPr/>
          <p:nvPr/>
        </p:nvSpPr>
        <p:spPr>
          <a:xfrm>
            <a:off x="5038805" y="3599082"/>
            <a:ext cx="1867535" cy="688555"/>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415925" algn="ctr">
              <a:spcBef>
                <a:spcPts val="660"/>
              </a:spcBef>
              <a:defRPr/>
            </a:pPr>
            <a:endParaRPr lang="en-GB" sz="1600" i="0" u="none" strike="noStrike" kern="0" cap="none" spc="-10" normalizeH="0" baseline="0" noProof="0">
              <a:ln>
                <a:noFill/>
              </a:ln>
              <a:solidFill>
                <a:schemeClr val="bg1"/>
              </a:solidFill>
              <a:effectLst/>
              <a:uLnTx/>
              <a:uFillTx/>
              <a:latin typeface="Arial"/>
              <a:cs typeface="Arial"/>
            </a:endParaRPr>
          </a:p>
        </p:txBody>
      </p:sp>
      <p:sp>
        <p:nvSpPr>
          <p:cNvPr id="64" name="TextBox 63">
            <a:extLst>
              <a:ext uri="{FF2B5EF4-FFF2-40B4-BE49-F238E27FC236}">
                <a16:creationId xmlns:a16="http://schemas.microsoft.com/office/drawing/2014/main" id="{3587F57E-BE64-3DE6-2D9E-53F050857B8F}"/>
              </a:ext>
            </a:extLst>
          </p:cNvPr>
          <p:cNvSpPr txBox="1"/>
          <p:nvPr/>
        </p:nvSpPr>
        <p:spPr>
          <a:xfrm>
            <a:off x="5178877" y="3669404"/>
            <a:ext cx="1721608" cy="52322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GB" sz="1400" b="1">
                <a:solidFill>
                  <a:schemeClr val="bg1"/>
                </a:solidFill>
                <a:latin typeface="Arial"/>
                <a:cs typeface="Arial"/>
                <a:hlinkClick r:id="rId6" action="ppaction://hlinksldjump">
                  <a:extLst>
                    <a:ext uri="{A12FA001-AC4F-418D-AE19-62706E023703}">
                      <ahyp:hlinkClr xmlns:ahyp="http://schemas.microsoft.com/office/drawing/2018/hyperlinkcolor" val="tx"/>
                    </a:ext>
                  </a:extLst>
                </a:hlinkClick>
              </a:rPr>
              <a:t>Health &amp; Wellbeing Coach</a:t>
            </a:r>
            <a:endParaRPr lang="en-GB" sz="1400" b="1">
              <a:solidFill>
                <a:schemeClr val="bg1"/>
              </a:solidFill>
              <a:latin typeface="Arial"/>
              <a:cs typeface="Arial"/>
            </a:endParaRPr>
          </a:p>
        </p:txBody>
      </p:sp>
      <p:sp>
        <p:nvSpPr>
          <p:cNvPr id="16" name="Rectangle 15">
            <a:extLst>
              <a:ext uri="{FF2B5EF4-FFF2-40B4-BE49-F238E27FC236}">
                <a16:creationId xmlns:a16="http://schemas.microsoft.com/office/drawing/2014/main" id="{82D7C7A3-1F56-7153-1D80-9DDCE40809AA}"/>
              </a:ext>
            </a:extLst>
          </p:cNvPr>
          <p:cNvSpPr/>
          <p:nvPr/>
        </p:nvSpPr>
        <p:spPr>
          <a:xfrm>
            <a:off x="3932704" y="4482507"/>
            <a:ext cx="2001186" cy="657610"/>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bg1"/>
                </a:solidFill>
                <a:latin typeface="Arial"/>
                <a:cs typeface="Arial"/>
                <a:hlinkClick r:id="rId7" action="ppaction://hlinksldjump">
                  <a:extLst>
                    <a:ext uri="{A12FA001-AC4F-418D-AE19-62706E023703}">
                      <ahyp:hlinkClr xmlns:ahyp="http://schemas.microsoft.com/office/drawing/2018/hyperlinkcolor" val="tx"/>
                    </a:ext>
                  </a:extLst>
                </a:hlinkClick>
              </a:rPr>
              <a:t>Adult Mental Health Practitioner</a:t>
            </a:r>
            <a:endParaRPr lang="en-GB" sz="1400" b="1">
              <a:solidFill>
                <a:schemeClr val="bg1"/>
              </a:solidFill>
              <a:latin typeface="Arial"/>
              <a:cs typeface="Arial"/>
            </a:endParaRPr>
          </a:p>
        </p:txBody>
      </p:sp>
      <p:sp>
        <p:nvSpPr>
          <p:cNvPr id="17" name="Rectangle 16">
            <a:extLst>
              <a:ext uri="{FF2B5EF4-FFF2-40B4-BE49-F238E27FC236}">
                <a16:creationId xmlns:a16="http://schemas.microsoft.com/office/drawing/2014/main" id="{CEE0AF8F-760A-FE26-D1F0-53E554DA6382}"/>
              </a:ext>
            </a:extLst>
          </p:cNvPr>
          <p:cNvSpPr/>
          <p:nvPr/>
        </p:nvSpPr>
        <p:spPr>
          <a:xfrm>
            <a:off x="6258111" y="4482507"/>
            <a:ext cx="2001186" cy="657610"/>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b="1">
                <a:solidFill>
                  <a:schemeClr val="bg1"/>
                </a:solidFill>
                <a:latin typeface="Arial"/>
                <a:cs typeface="Arial"/>
                <a:hlinkClick r:id="rId8" action="ppaction://hlinksldjump">
                  <a:extLst>
                    <a:ext uri="{A12FA001-AC4F-418D-AE19-62706E023703}">
                      <ahyp:hlinkClr xmlns:ahyp="http://schemas.microsoft.com/office/drawing/2018/hyperlinkcolor" val="tx"/>
                    </a:ext>
                  </a:extLst>
                </a:hlinkClick>
              </a:rPr>
              <a:t>Children &amp; Young People's Mental Health Practitioner</a:t>
            </a:r>
            <a:endParaRPr lang="en-GB" sz="1400" b="1">
              <a:solidFill>
                <a:schemeClr val="bg1"/>
              </a:solidFill>
              <a:latin typeface="Arial"/>
              <a:cs typeface="Arial"/>
            </a:endParaRPr>
          </a:p>
        </p:txBody>
      </p:sp>
      <p:sp>
        <p:nvSpPr>
          <p:cNvPr id="2" name="Rectangle 1">
            <a:extLst>
              <a:ext uri="{FF2B5EF4-FFF2-40B4-BE49-F238E27FC236}">
                <a16:creationId xmlns:a16="http://schemas.microsoft.com/office/drawing/2014/main" id="{186F2860-7D6F-AA40-DA78-33448051BEBE}"/>
              </a:ext>
            </a:extLst>
          </p:cNvPr>
          <p:cNvSpPr/>
          <p:nvPr/>
        </p:nvSpPr>
        <p:spPr>
          <a:xfrm>
            <a:off x="6817064" y="6518092"/>
            <a:ext cx="1702611" cy="3125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latin typeface="Arial" panose="020B0604020202020204" pitchFamily="34" charset="0"/>
                <a:cs typeface="Arial" panose="020B0604020202020204" pitchFamily="34" charset="0"/>
                <a:hlinkClick r:id="rId9" action="ppaction://hlinksldjump"/>
              </a:rPr>
              <a:t>Health &amp; Wellbeing</a:t>
            </a:r>
            <a:endParaRPr lang="en-GB" sz="1000" b="1">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7C76F177-8287-384D-5138-FEEB16B5868A}"/>
              </a:ext>
            </a:extLst>
          </p:cNvPr>
          <p:cNvSpPr/>
          <p:nvPr/>
        </p:nvSpPr>
        <p:spPr>
          <a:xfrm>
            <a:off x="8622547" y="6508794"/>
            <a:ext cx="1702610" cy="3306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latin typeface="Arial" panose="020B0604020202020204" pitchFamily="34" charset="0"/>
                <a:cs typeface="Arial" panose="020B0604020202020204" pitchFamily="34" charset="0"/>
                <a:hlinkClick r:id="rId10" action="ppaction://hlinksldjump"/>
              </a:rPr>
              <a:t>Leadership &amp; Management</a:t>
            </a:r>
            <a:endParaRPr lang="en-GB" sz="1000" b="1">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97C2361-04B5-70AA-EFD9-23982406F356}"/>
              </a:ext>
            </a:extLst>
          </p:cNvPr>
          <p:cNvSpPr/>
          <p:nvPr/>
        </p:nvSpPr>
        <p:spPr>
          <a:xfrm>
            <a:off x="10474518" y="6501222"/>
            <a:ext cx="1571814" cy="32729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latin typeface="Arial" panose="020B0604020202020204" pitchFamily="34" charset="0"/>
                <a:cs typeface="Arial" panose="020B0604020202020204" pitchFamily="34" charset="0"/>
                <a:hlinkClick r:id="rId11" action="ppaction://hlinksldjump"/>
              </a:rPr>
              <a:t>ACP Levels</a:t>
            </a:r>
            <a:endParaRPr lang="en-GB" sz="1000" b="1">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75433E20-BF9C-C7AC-6599-3C7C45D447F2}"/>
              </a:ext>
            </a:extLst>
          </p:cNvPr>
          <p:cNvSpPr>
            <a:spLocks/>
          </p:cNvSpPr>
          <p:nvPr/>
        </p:nvSpPr>
        <p:spPr>
          <a:xfrm>
            <a:off x="451240" y="6513371"/>
            <a:ext cx="1473620" cy="3306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bg1"/>
                </a:solidFill>
                <a:latin typeface="Arial" panose="020B0604020202020204" pitchFamily="34" charset="0"/>
                <a:cs typeface="Arial" panose="020B0604020202020204" pitchFamily="34" charset="0"/>
                <a:hlinkClick r:id="rId12" action="ppaction://hlinksldjump"/>
              </a:rPr>
              <a:t>Medical Roles</a:t>
            </a:r>
            <a:endParaRPr lang="en-GB" sz="1000" b="1">
              <a:solidFill>
                <a:schemeClr val="bg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42DCECAD-2F01-D0C8-E3D4-6D5A68E6F242}"/>
              </a:ext>
            </a:extLst>
          </p:cNvPr>
          <p:cNvSpPr>
            <a:spLocks/>
          </p:cNvSpPr>
          <p:nvPr/>
        </p:nvSpPr>
        <p:spPr>
          <a:xfrm>
            <a:off x="3675563" y="6518092"/>
            <a:ext cx="1485378" cy="3212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latin typeface="Arial" panose="020B0604020202020204" pitchFamily="34" charset="0"/>
                <a:cs typeface="Arial" panose="020B0604020202020204" pitchFamily="34" charset="0"/>
                <a:hlinkClick r:id="rId13" action="ppaction://hlinksldjump"/>
              </a:rPr>
              <a:t>AHP</a:t>
            </a:r>
            <a:endParaRPr lang="en-GB" sz="1000" b="1">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5E8581B2-7F86-3C45-095F-19199CDED57A}"/>
              </a:ext>
            </a:extLst>
          </p:cNvPr>
          <p:cNvSpPr>
            <a:spLocks/>
          </p:cNvSpPr>
          <p:nvPr/>
        </p:nvSpPr>
        <p:spPr>
          <a:xfrm>
            <a:off x="5268569" y="6527753"/>
            <a:ext cx="1445623" cy="3212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latin typeface="Arial" panose="020B0604020202020204" pitchFamily="34" charset="0"/>
                <a:cs typeface="Arial" panose="020B0604020202020204" pitchFamily="34" charset="0"/>
                <a:hlinkClick r:id="rId14" action="ppaction://hlinksldjump"/>
              </a:rPr>
              <a:t>Nursing Roles</a:t>
            </a:r>
            <a:endParaRPr lang="en-GB" sz="1000" b="1">
              <a:latin typeface="Arial" panose="020B0604020202020204" pitchFamily="34" charset="0"/>
              <a:cs typeface="Arial" panose="020B0604020202020204" pitchFamily="34" charset="0"/>
            </a:endParaRPr>
          </a:p>
        </p:txBody>
      </p:sp>
      <p:sp>
        <p:nvSpPr>
          <p:cNvPr id="23" name="Rectangle 22">
            <a:hlinkClick r:id="rId15" action="ppaction://hlinksldjump"/>
            <a:extLst>
              <a:ext uri="{FF2B5EF4-FFF2-40B4-BE49-F238E27FC236}">
                <a16:creationId xmlns:a16="http://schemas.microsoft.com/office/drawing/2014/main" id="{7D71DFD3-06DB-DD80-497A-0AAB14DA856F}"/>
              </a:ext>
            </a:extLst>
          </p:cNvPr>
          <p:cNvSpPr>
            <a:spLocks/>
          </p:cNvSpPr>
          <p:nvPr/>
        </p:nvSpPr>
        <p:spPr>
          <a:xfrm>
            <a:off x="2059241" y="6518092"/>
            <a:ext cx="1481941" cy="3212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291EFF"/>
                </a:solidFill>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Non-Clinical Roles</a:t>
            </a:r>
            <a:endParaRPr lang="en-GB" sz="1000" b="1">
              <a:solidFill>
                <a:srgbClr val="291E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73465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object 13"/>
          <p:cNvSpPr/>
          <p:nvPr/>
        </p:nvSpPr>
        <p:spPr>
          <a:xfrm>
            <a:off x="2638853" y="2469988"/>
            <a:ext cx="8753475" cy="0"/>
          </a:xfrm>
          <a:custGeom>
            <a:avLst/>
            <a:gdLst/>
            <a:ahLst/>
            <a:cxnLst/>
            <a:rect l="l" t="t" r="r" b="b"/>
            <a:pathLst>
              <a:path w="8753475">
                <a:moveTo>
                  <a:pt x="0" y="0"/>
                </a:moveTo>
                <a:lnTo>
                  <a:pt x="8753475" y="0"/>
                </a:lnTo>
              </a:path>
            </a:pathLst>
          </a:custGeom>
          <a:ln w="12700">
            <a:solidFill>
              <a:srgbClr val="44247C"/>
            </a:solidFill>
            <a:prstDash val="sysDash"/>
          </a:ln>
        </p:spPr>
        <p:txBody>
          <a:bodyPr wrap="square" lIns="0" tIns="0" rIns="0" bIns="0" rtlCol="0"/>
          <a:lstStyle/>
          <a:p>
            <a:endParaRPr/>
          </a:p>
        </p:txBody>
      </p:sp>
      <p:sp>
        <p:nvSpPr>
          <p:cNvPr id="31" name="object 31"/>
          <p:cNvSpPr txBox="1"/>
          <p:nvPr/>
        </p:nvSpPr>
        <p:spPr>
          <a:xfrm>
            <a:off x="2484781" y="146446"/>
            <a:ext cx="6036256" cy="1453603"/>
          </a:xfrm>
          <a:prstGeom prst="rect">
            <a:avLst/>
          </a:prstGeom>
        </p:spPr>
        <p:txBody>
          <a:bodyPr vert="horz" wrap="square" lIns="0" tIns="12065" rIns="0" bIns="0" rtlCol="0" anchor="t">
            <a:spAutoFit/>
          </a:bodyPr>
          <a:lstStyle/>
          <a:p>
            <a:pPr marL="12700">
              <a:lnSpc>
                <a:spcPct val="100000"/>
              </a:lnSpc>
              <a:spcBef>
                <a:spcPts val="95"/>
              </a:spcBef>
            </a:pPr>
            <a:r>
              <a:rPr sz="2400">
                <a:solidFill>
                  <a:srgbClr val="0070C0"/>
                </a:solidFill>
                <a:latin typeface="Arial Black"/>
                <a:cs typeface="Arial Black"/>
              </a:rPr>
              <a:t>Social</a:t>
            </a:r>
            <a:r>
              <a:rPr sz="2400" spc="-60">
                <a:solidFill>
                  <a:srgbClr val="0070C0"/>
                </a:solidFill>
                <a:latin typeface="Arial Black"/>
                <a:cs typeface="Arial Black"/>
              </a:rPr>
              <a:t> </a:t>
            </a:r>
            <a:r>
              <a:rPr sz="2400">
                <a:solidFill>
                  <a:srgbClr val="0070C0"/>
                </a:solidFill>
                <a:latin typeface="Arial Black"/>
                <a:cs typeface="Arial Black"/>
              </a:rPr>
              <a:t>Prescribing</a:t>
            </a:r>
            <a:r>
              <a:rPr sz="2400" spc="-45">
                <a:solidFill>
                  <a:srgbClr val="0070C0"/>
                </a:solidFill>
                <a:latin typeface="Arial Black"/>
                <a:cs typeface="Arial Black"/>
              </a:rPr>
              <a:t> </a:t>
            </a:r>
            <a:r>
              <a:rPr sz="2400">
                <a:solidFill>
                  <a:srgbClr val="0070C0"/>
                </a:solidFill>
                <a:latin typeface="Arial Black"/>
                <a:cs typeface="Arial Black"/>
              </a:rPr>
              <a:t>Link</a:t>
            </a:r>
            <a:r>
              <a:rPr sz="2400" spc="-60">
                <a:solidFill>
                  <a:srgbClr val="0070C0"/>
                </a:solidFill>
                <a:latin typeface="Arial Black"/>
                <a:cs typeface="Arial Black"/>
              </a:rPr>
              <a:t> </a:t>
            </a:r>
            <a:r>
              <a:rPr sz="2400" spc="-10">
                <a:solidFill>
                  <a:srgbClr val="0070C0"/>
                </a:solidFill>
                <a:latin typeface="Arial Black"/>
                <a:cs typeface="Arial Black"/>
              </a:rPr>
              <a:t>Worker</a:t>
            </a:r>
            <a:endParaRPr lang="en-GB" sz="2400" spc="-10">
              <a:solidFill>
                <a:srgbClr val="0070C0"/>
              </a:solidFill>
              <a:latin typeface="Arial Black"/>
              <a:cs typeface="Arial Black"/>
            </a:endParaRPr>
          </a:p>
          <a:p>
            <a:pPr marL="12700">
              <a:spcBef>
                <a:spcPts val="95"/>
              </a:spcBef>
            </a:pPr>
            <a:r>
              <a:rPr lang="en-GB" sz="2400" b="1">
                <a:solidFill>
                  <a:srgbClr val="202C3A"/>
                </a:solidFill>
              </a:rPr>
              <a:t>Find</a:t>
            </a:r>
            <a:r>
              <a:rPr lang="en-GB" sz="2400" b="1" spc="-25">
                <a:solidFill>
                  <a:srgbClr val="202C3A"/>
                </a:solidFill>
              </a:rPr>
              <a:t> </a:t>
            </a:r>
            <a:r>
              <a:rPr lang="en-GB" sz="2400" b="1">
                <a:solidFill>
                  <a:srgbClr val="202C3A"/>
                </a:solidFill>
              </a:rPr>
              <a:t>out</a:t>
            </a:r>
            <a:r>
              <a:rPr lang="en-GB" sz="2400" b="1" spc="-20">
                <a:solidFill>
                  <a:srgbClr val="202C3A"/>
                </a:solidFill>
              </a:rPr>
              <a:t> </a:t>
            </a:r>
            <a:r>
              <a:rPr lang="en-GB" sz="2400" b="1">
                <a:solidFill>
                  <a:srgbClr val="202C3A"/>
                </a:solidFill>
              </a:rPr>
              <a:t>more about</a:t>
            </a:r>
            <a:r>
              <a:rPr lang="en-GB" sz="2400" b="1" spc="-30">
                <a:solidFill>
                  <a:srgbClr val="202C3A"/>
                </a:solidFill>
              </a:rPr>
              <a:t> </a:t>
            </a:r>
            <a:r>
              <a:rPr lang="en-GB" sz="2400" b="1" spc="-30">
                <a:solidFill>
                  <a:srgbClr val="202C3A"/>
                </a:solidFill>
                <a:hlinkClick r:id="rId3"/>
              </a:rPr>
              <a:t>Social Prescribing Link Worker</a:t>
            </a:r>
            <a:endParaRPr lang="en-US" sz="2400" b="1">
              <a:solidFill>
                <a:srgbClr val="0070C0"/>
              </a:solidFill>
              <a:latin typeface="Arial Black"/>
              <a:cs typeface="Arial Black"/>
            </a:endParaRPr>
          </a:p>
          <a:p>
            <a:pPr marL="12700">
              <a:lnSpc>
                <a:spcPct val="100000"/>
              </a:lnSpc>
              <a:spcBef>
                <a:spcPts val="95"/>
              </a:spcBef>
            </a:pPr>
            <a:endParaRPr sz="2000">
              <a:solidFill>
                <a:srgbClr val="0070C0"/>
              </a:solidFill>
              <a:latin typeface="Arial Black"/>
              <a:cs typeface="Arial Black"/>
            </a:endParaRPr>
          </a:p>
        </p:txBody>
      </p:sp>
      <p:sp>
        <p:nvSpPr>
          <p:cNvPr id="35" name="object 35"/>
          <p:cNvSpPr txBox="1"/>
          <p:nvPr/>
        </p:nvSpPr>
        <p:spPr>
          <a:xfrm>
            <a:off x="9749721" y="2433157"/>
            <a:ext cx="2442279" cy="1993494"/>
          </a:xfrm>
          <a:prstGeom prst="rect">
            <a:avLst/>
          </a:prstGeom>
        </p:spPr>
        <p:txBody>
          <a:bodyPr vert="horz" wrap="square" lIns="0" tIns="13335" rIns="0" bIns="0" rtlCol="0" anchor="t">
            <a:spAutoFit/>
          </a:bodyPr>
          <a:lstStyle/>
          <a:p>
            <a:pPr marL="183515" marR="86360" indent="-171450" algn="l">
              <a:lnSpc>
                <a:spcPct val="100000"/>
              </a:lnSpc>
              <a:spcBef>
                <a:spcPts val="105"/>
              </a:spcBef>
              <a:buFont typeface="Arial" panose="020B0604020202020204" pitchFamily="34" charset="0"/>
              <a:buChar char="•"/>
              <a:tabLst>
                <a:tab pos="184785" algn="l"/>
              </a:tabLst>
            </a:pPr>
            <a:r>
              <a:rPr sz="1000">
                <a:solidFill>
                  <a:schemeClr val="tx1"/>
                </a:solidFill>
                <a:latin typeface="Arial"/>
                <a:cs typeface="Arial"/>
              </a:rPr>
              <a:t>Connects</a:t>
            </a:r>
            <a:r>
              <a:rPr sz="1000" spc="-50">
                <a:solidFill>
                  <a:schemeClr val="tx1"/>
                </a:solidFill>
                <a:latin typeface="Arial"/>
                <a:cs typeface="Arial"/>
              </a:rPr>
              <a:t> </a:t>
            </a:r>
            <a:r>
              <a:rPr sz="1000">
                <a:solidFill>
                  <a:schemeClr val="tx1"/>
                </a:solidFill>
                <a:latin typeface="Arial"/>
                <a:cs typeface="Arial"/>
              </a:rPr>
              <a:t>people</a:t>
            </a:r>
            <a:r>
              <a:rPr sz="1000" spc="-45">
                <a:solidFill>
                  <a:schemeClr val="tx1"/>
                </a:solidFill>
                <a:latin typeface="Arial"/>
                <a:cs typeface="Arial"/>
              </a:rPr>
              <a:t> </a:t>
            </a:r>
            <a:r>
              <a:rPr sz="1000">
                <a:solidFill>
                  <a:schemeClr val="tx1"/>
                </a:solidFill>
                <a:latin typeface="Arial"/>
                <a:cs typeface="Arial"/>
              </a:rPr>
              <a:t>to</a:t>
            </a:r>
            <a:r>
              <a:rPr sz="1000" spc="-35">
                <a:solidFill>
                  <a:schemeClr val="tx1"/>
                </a:solidFill>
                <a:latin typeface="Arial"/>
                <a:cs typeface="Arial"/>
              </a:rPr>
              <a:t> </a:t>
            </a:r>
            <a:r>
              <a:rPr sz="1000" spc="-10">
                <a:solidFill>
                  <a:schemeClr val="tx1"/>
                </a:solidFill>
                <a:latin typeface="Arial"/>
                <a:cs typeface="Arial"/>
              </a:rPr>
              <a:t>non-medical community-</a:t>
            </a:r>
            <a:r>
              <a:rPr sz="1000">
                <a:solidFill>
                  <a:schemeClr val="tx1"/>
                </a:solidFill>
                <a:latin typeface="Arial"/>
                <a:cs typeface="Arial"/>
              </a:rPr>
              <a:t>based </a:t>
            </a:r>
            <a:r>
              <a:rPr sz="1000" spc="-10">
                <a:solidFill>
                  <a:schemeClr val="tx1"/>
                </a:solidFill>
                <a:latin typeface="Arial"/>
                <a:cs typeface="Arial"/>
              </a:rPr>
              <a:t>activities, </a:t>
            </a:r>
            <a:r>
              <a:rPr sz="1000">
                <a:solidFill>
                  <a:schemeClr val="tx1"/>
                </a:solidFill>
                <a:latin typeface="Arial"/>
                <a:cs typeface="Arial"/>
              </a:rPr>
              <a:t>groups</a:t>
            </a:r>
            <a:r>
              <a:rPr sz="1000" spc="-50">
                <a:solidFill>
                  <a:schemeClr val="tx1"/>
                </a:solidFill>
                <a:latin typeface="Arial"/>
                <a:cs typeface="Arial"/>
              </a:rPr>
              <a:t> </a:t>
            </a:r>
            <a:r>
              <a:rPr sz="1000">
                <a:solidFill>
                  <a:schemeClr val="tx1"/>
                </a:solidFill>
                <a:latin typeface="Arial"/>
                <a:cs typeface="Arial"/>
              </a:rPr>
              <a:t>and</a:t>
            </a:r>
            <a:r>
              <a:rPr sz="1000" spc="-20">
                <a:solidFill>
                  <a:schemeClr val="tx1"/>
                </a:solidFill>
                <a:latin typeface="Arial"/>
                <a:cs typeface="Arial"/>
              </a:rPr>
              <a:t> </a:t>
            </a:r>
            <a:r>
              <a:rPr sz="1000">
                <a:solidFill>
                  <a:schemeClr val="tx1"/>
                </a:solidFill>
                <a:latin typeface="Arial"/>
                <a:cs typeface="Arial"/>
              </a:rPr>
              <a:t>services</a:t>
            </a:r>
            <a:r>
              <a:rPr sz="1000" spc="-35">
                <a:solidFill>
                  <a:schemeClr val="tx1"/>
                </a:solidFill>
                <a:latin typeface="Arial"/>
                <a:cs typeface="Arial"/>
              </a:rPr>
              <a:t> </a:t>
            </a:r>
            <a:r>
              <a:rPr sz="1000">
                <a:solidFill>
                  <a:schemeClr val="tx1"/>
                </a:solidFill>
                <a:latin typeface="Arial"/>
                <a:cs typeface="Arial"/>
              </a:rPr>
              <a:t>that</a:t>
            </a:r>
            <a:r>
              <a:rPr sz="1000" spc="-35">
                <a:solidFill>
                  <a:schemeClr val="tx1"/>
                </a:solidFill>
                <a:latin typeface="Arial"/>
                <a:cs typeface="Arial"/>
              </a:rPr>
              <a:t> </a:t>
            </a:r>
            <a:r>
              <a:rPr sz="1000" spc="-20">
                <a:solidFill>
                  <a:schemeClr val="tx1"/>
                </a:solidFill>
                <a:latin typeface="Arial"/>
                <a:cs typeface="Arial"/>
              </a:rPr>
              <a:t>meet </a:t>
            </a:r>
            <a:r>
              <a:rPr sz="1000">
                <a:solidFill>
                  <a:schemeClr val="tx1"/>
                </a:solidFill>
                <a:latin typeface="Arial"/>
                <a:cs typeface="Arial"/>
              </a:rPr>
              <a:t>practical,</a:t>
            </a:r>
            <a:r>
              <a:rPr sz="1000" spc="-55">
                <a:solidFill>
                  <a:schemeClr val="tx1"/>
                </a:solidFill>
                <a:latin typeface="Arial"/>
                <a:cs typeface="Arial"/>
              </a:rPr>
              <a:t> </a:t>
            </a:r>
            <a:r>
              <a:rPr sz="1000">
                <a:solidFill>
                  <a:schemeClr val="tx1"/>
                </a:solidFill>
                <a:latin typeface="Arial"/>
                <a:cs typeface="Arial"/>
              </a:rPr>
              <a:t>social</a:t>
            </a:r>
            <a:r>
              <a:rPr sz="1000" spc="-40">
                <a:solidFill>
                  <a:schemeClr val="tx1"/>
                </a:solidFill>
                <a:latin typeface="Arial"/>
                <a:cs typeface="Arial"/>
              </a:rPr>
              <a:t> </a:t>
            </a:r>
            <a:r>
              <a:rPr sz="1000">
                <a:solidFill>
                  <a:schemeClr val="tx1"/>
                </a:solidFill>
                <a:latin typeface="Arial"/>
                <a:cs typeface="Arial"/>
              </a:rPr>
              <a:t>and</a:t>
            </a:r>
            <a:r>
              <a:rPr sz="1000" spc="-30">
                <a:solidFill>
                  <a:schemeClr val="tx1"/>
                </a:solidFill>
                <a:latin typeface="Arial"/>
                <a:cs typeface="Arial"/>
              </a:rPr>
              <a:t> </a:t>
            </a:r>
            <a:r>
              <a:rPr sz="1000" spc="-10">
                <a:solidFill>
                  <a:schemeClr val="tx1"/>
                </a:solidFill>
                <a:latin typeface="Arial"/>
                <a:cs typeface="Arial"/>
              </a:rPr>
              <a:t>emotional </a:t>
            </a:r>
            <a:r>
              <a:rPr sz="1000">
                <a:solidFill>
                  <a:schemeClr val="tx1"/>
                </a:solidFill>
                <a:latin typeface="Arial"/>
                <a:cs typeface="Arial"/>
              </a:rPr>
              <a:t>needs,</a:t>
            </a:r>
            <a:r>
              <a:rPr sz="1000" spc="-45">
                <a:solidFill>
                  <a:schemeClr val="tx1"/>
                </a:solidFill>
                <a:latin typeface="Arial"/>
                <a:cs typeface="Arial"/>
              </a:rPr>
              <a:t> </a:t>
            </a:r>
            <a:r>
              <a:rPr sz="1000">
                <a:solidFill>
                  <a:schemeClr val="tx1"/>
                </a:solidFill>
                <a:latin typeface="Arial"/>
                <a:cs typeface="Arial"/>
              </a:rPr>
              <a:t>including</a:t>
            </a:r>
            <a:r>
              <a:rPr sz="1000" spc="-45">
                <a:solidFill>
                  <a:schemeClr val="tx1"/>
                </a:solidFill>
                <a:latin typeface="Arial"/>
                <a:cs typeface="Arial"/>
              </a:rPr>
              <a:t> </a:t>
            </a:r>
            <a:r>
              <a:rPr sz="1000">
                <a:solidFill>
                  <a:schemeClr val="tx1"/>
                </a:solidFill>
                <a:latin typeface="Arial"/>
                <a:cs typeface="Arial"/>
              </a:rPr>
              <a:t>specialist</a:t>
            </a:r>
            <a:r>
              <a:rPr sz="1000" spc="-55">
                <a:solidFill>
                  <a:schemeClr val="tx1"/>
                </a:solidFill>
                <a:latin typeface="Arial"/>
                <a:cs typeface="Arial"/>
              </a:rPr>
              <a:t> </a:t>
            </a:r>
            <a:r>
              <a:rPr sz="1000" spc="-10">
                <a:solidFill>
                  <a:schemeClr val="tx1"/>
                </a:solidFill>
                <a:latin typeface="Arial"/>
                <a:cs typeface="Arial"/>
              </a:rPr>
              <a:t>advice </a:t>
            </a:r>
            <a:r>
              <a:rPr sz="1000">
                <a:solidFill>
                  <a:schemeClr val="tx1"/>
                </a:solidFill>
                <a:latin typeface="Arial"/>
                <a:cs typeface="Arial"/>
              </a:rPr>
              <a:t>services</a:t>
            </a:r>
            <a:r>
              <a:rPr sz="1000" spc="-40">
                <a:solidFill>
                  <a:schemeClr val="tx1"/>
                </a:solidFill>
                <a:latin typeface="Arial"/>
                <a:cs typeface="Arial"/>
              </a:rPr>
              <a:t> </a:t>
            </a:r>
            <a:r>
              <a:rPr sz="1000">
                <a:solidFill>
                  <a:schemeClr val="tx1"/>
                </a:solidFill>
                <a:latin typeface="Arial"/>
                <a:cs typeface="Arial"/>
              </a:rPr>
              <a:t>and</a:t>
            </a:r>
            <a:r>
              <a:rPr sz="1000" spc="-30">
                <a:solidFill>
                  <a:schemeClr val="tx1"/>
                </a:solidFill>
                <a:latin typeface="Arial"/>
                <a:cs typeface="Arial"/>
              </a:rPr>
              <a:t> </a:t>
            </a:r>
            <a:r>
              <a:rPr sz="1000">
                <a:solidFill>
                  <a:schemeClr val="tx1"/>
                </a:solidFill>
                <a:latin typeface="Arial"/>
                <a:cs typeface="Arial"/>
              </a:rPr>
              <a:t>the</a:t>
            </a:r>
            <a:r>
              <a:rPr sz="1000" spc="-30">
                <a:solidFill>
                  <a:schemeClr val="tx1"/>
                </a:solidFill>
                <a:latin typeface="Arial"/>
                <a:cs typeface="Arial"/>
              </a:rPr>
              <a:t> </a:t>
            </a:r>
            <a:r>
              <a:rPr sz="1000">
                <a:solidFill>
                  <a:schemeClr val="tx1"/>
                </a:solidFill>
                <a:latin typeface="Arial"/>
                <a:cs typeface="Arial"/>
              </a:rPr>
              <a:t>arts,</a:t>
            </a:r>
            <a:r>
              <a:rPr sz="1000" spc="-35">
                <a:solidFill>
                  <a:schemeClr val="tx1"/>
                </a:solidFill>
                <a:latin typeface="Arial"/>
                <a:cs typeface="Arial"/>
              </a:rPr>
              <a:t> </a:t>
            </a:r>
            <a:r>
              <a:rPr sz="1000" spc="-10">
                <a:solidFill>
                  <a:schemeClr val="tx1"/>
                </a:solidFill>
                <a:latin typeface="Arial"/>
                <a:cs typeface="Arial"/>
              </a:rPr>
              <a:t>physical </a:t>
            </a:r>
            <a:r>
              <a:rPr sz="1000">
                <a:solidFill>
                  <a:schemeClr val="tx1"/>
                </a:solidFill>
                <a:latin typeface="Arial"/>
                <a:cs typeface="Arial"/>
              </a:rPr>
              <a:t>activity</a:t>
            </a:r>
            <a:r>
              <a:rPr sz="1000" spc="-35">
                <a:solidFill>
                  <a:schemeClr val="tx1"/>
                </a:solidFill>
                <a:latin typeface="Arial"/>
                <a:cs typeface="Arial"/>
              </a:rPr>
              <a:t> </a:t>
            </a:r>
            <a:r>
              <a:rPr sz="1000">
                <a:solidFill>
                  <a:schemeClr val="tx1"/>
                </a:solidFill>
                <a:latin typeface="Arial"/>
                <a:cs typeface="Arial"/>
              </a:rPr>
              <a:t>and</a:t>
            </a:r>
            <a:r>
              <a:rPr sz="1000" spc="-30">
                <a:solidFill>
                  <a:schemeClr val="tx1"/>
                </a:solidFill>
                <a:latin typeface="Arial"/>
                <a:cs typeface="Arial"/>
              </a:rPr>
              <a:t> </a:t>
            </a:r>
            <a:r>
              <a:rPr sz="1000" spc="-10">
                <a:solidFill>
                  <a:schemeClr val="tx1"/>
                </a:solidFill>
                <a:latin typeface="Arial"/>
                <a:cs typeface="Arial"/>
              </a:rPr>
              <a:t>nature</a:t>
            </a:r>
            <a:r>
              <a:rPr lang="en-GB" sz="1000" spc="-10">
                <a:solidFill>
                  <a:schemeClr val="tx1"/>
                </a:solidFill>
                <a:latin typeface="Arial"/>
                <a:cs typeface="Arial"/>
              </a:rPr>
              <a:t>.</a:t>
            </a:r>
          </a:p>
          <a:p>
            <a:pPr marL="183515" marR="86360" indent="-171450" algn="l">
              <a:lnSpc>
                <a:spcPct val="100000"/>
              </a:lnSpc>
              <a:spcBef>
                <a:spcPts val="105"/>
              </a:spcBef>
              <a:buFont typeface="Arial" panose="020B0604020202020204" pitchFamily="34" charset="0"/>
              <a:buChar char="•"/>
              <a:tabLst>
                <a:tab pos="184785" algn="l"/>
              </a:tabLst>
            </a:pPr>
            <a:r>
              <a:rPr sz="1000">
                <a:solidFill>
                  <a:schemeClr val="tx1"/>
                </a:solidFill>
                <a:latin typeface="Arial"/>
                <a:cs typeface="Arial"/>
              </a:rPr>
              <a:t>Helps</a:t>
            </a:r>
            <a:r>
              <a:rPr sz="1000" spc="-35">
                <a:solidFill>
                  <a:schemeClr val="tx1"/>
                </a:solidFill>
                <a:latin typeface="Arial"/>
                <a:cs typeface="Arial"/>
              </a:rPr>
              <a:t> </a:t>
            </a:r>
            <a:r>
              <a:rPr sz="1000">
                <a:solidFill>
                  <a:schemeClr val="tx1"/>
                </a:solidFill>
                <a:latin typeface="Arial"/>
                <a:cs typeface="Arial"/>
              </a:rPr>
              <a:t>people</a:t>
            </a:r>
            <a:r>
              <a:rPr sz="1000" spc="-50">
                <a:solidFill>
                  <a:schemeClr val="tx1"/>
                </a:solidFill>
                <a:latin typeface="Arial"/>
                <a:cs typeface="Arial"/>
              </a:rPr>
              <a:t> </a:t>
            </a:r>
            <a:r>
              <a:rPr sz="1000">
                <a:solidFill>
                  <a:schemeClr val="tx1"/>
                </a:solidFill>
                <a:latin typeface="Arial"/>
                <a:cs typeface="Arial"/>
              </a:rPr>
              <a:t>identify</a:t>
            </a:r>
            <a:r>
              <a:rPr sz="1000" spc="-40">
                <a:solidFill>
                  <a:schemeClr val="tx1"/>
                </a:solidFill>
                <a:latin typeface="Arial"/>
                <a:cs typeface="Arial"/>
              </a:rPr>
              <a:t> </a:t>
            </a:r>
            <a:r>
              <a:rPr sz="1000">
                <a:solidFill>
                  <a:schemeClr val="tx1"/>
                </a:solidFill>
                <a:latin typeface="Arial"/>
                <a:cs typeface="Arial"/>
              </a:rPr>
              <a:t>issues</a:t>
            </a:r>
            <a:r>
              <a:rPr sz="1000" spc="-50">
                <a:solidFill>
                  <a:schemeClr val="tx1"/>
                </a:solidFill>
                <a:latin typeface="Arial"/>
                <a:cs typeface="Arial"/>
              </a:rPr>
              <a:t> </a:t>
            </a:r>
            <a:r>
              <a:rPr sz="1000" spc="-20">
                <a:solidFill>
                  <a:schemeClr val="tx1"/>
                </a:solidFill>
                <a:latin typeface="Arial"/>
                <a:cs typeface="Arial"/>
              </a:rPr>
              <a:t>that </a:t>
            </a:r>
            <a:r>
              <a:rPr sz="1000">
                <a:solidFill>
                  <a:schemeClr val="tx1"/>
                </a:solidFill>
                <a:latin typeface="Arial"/>
                <a:cs typeface="Arial"/>
              </a:rPr>
              <a:t>affect</a:t>
            </a:r>
            <a:r>
              <a:rPr sz="1000" spc="-50">
                <a:solidFill>
                  <a:schemeClr val="tx1"/>
                </a:solidFill>
                <a:latin typeface="Arial"/>
                <a:cs typeface="Arial"/>
              </a:rPr>
              <a:t> </a:t>
            </a:r>
            <a:r>
              <a:rPr sz="1000">
                <a:solidFill>
                  <a:schemeClr val="tx1"/>
                </a:solidFill>
                <a:latin typeface="Arial"/>
                <a:cs typeface="Arial"/>
              </a:rPr>
              <a:t>their</a:t>
            </a:r>
            <a:r>
              <a:rPr sz="1000" spc="-45">
                <a:solidFill>
                  <a:schemeClr val="tx1"/>
                </a:solidFill>
                <a:latin typeface="Arial"/>
                <a:cs typeface="Arial"/>
              </a:rPr>
              <a:t> </a:t>
            </a:r>
            <a:r>
              <a:rPr sz="1000">
                <a:solidFill>
                  <a:schemeClr val="tx1"/>
                </a:solidFill>
                <a:latin typeface="Arial"/>
                <a:cs typeface="Arial"/>
              </a:rPr>
              <a:t>health</a:t>
            </a:r>
            <a:r>
              <a:rPr sz="1000" spc="-45">
                <a:solidFill>
                  <a:schemeClr val="tx1"/>
                </a:solidFill>
                <a:latin typeface="Arial"/>
                <a:cs typeface="Arial"/>
              </a:rPr>
              <a:t> </a:t>
            </a:r>
            <a:r>
              <a:rPr sz="1000">
                <a:solidFill>
                  <a:schemeClr val="tx1"/>
                </a:solidFill>
                <a:latin typeface="Arial"/>
                <a:cs typeface="Arial"/>
              </a:rPr>
              <a:t>and</a:t>
            </a:r>
            <a:r>
              <a:rPr sz="1000" spc="-30">
                <a:solidFill>
                  <a:schemeClr val="tx1"/>
                </a:solidFill>
                <a:latin typeface="Arial"/>
                <a:cs typeface="Arial"/>
              </a:rPr>
              <a:t> </a:t>
            </a:r>
            <a:r>
              <a:rPr sz="1000" spc="-10">
                <a:solidFill>
                  <a:schemeClr val="tx1"/>
                </a:solidFill>
                <a:latin typeface="Arial"/>
                <a:cs typeface="Arial"/>
              </a:rPr>
              <a:t>wellbeing </a:t>
            </a:r>
            <a:r>
              <a:rPr sz="1000">
                <a:solidFill>
                  <a:schemeClr val="tx1"/>
                </a:solidFill>
                <a:latin typeface="Arial"/>
                <a:cs typeface="Arial"/>
              </a:rPr>
              <a:t>when</a:t>
            </a:r>
            <a:r>
              <a:rPr sz="1000" spc="-30">
                <a:solidFill>
                  <a:schemeClr val="tx1"/>
                </a:solidFill>
                <a:latin typeface="Arial"/>
                <a:cs typeface="Arial"/>
              </a:rPr>
              <a:t> </a:t>
            </a:r>
            <a:r>
              <a:rPr sz="1000">
                <a:solidFill>
                  <a:schemeClr val="tx1"/>
                </a:solidFill>
                <a:latin typeface="Arial"/>
                <a:cs typeface="Arial"/>
              </a:rPr>
              <a:t>co-producing</a:t>
            </a:r>
            <a:r>
              <a:rPr sz="1000" spc="-55">
                <a:solidFill>
                  <a:schemeClr val="tx1"/>
                </a:solidFill>
                <a:latin typeface="Arial"/>
                <a:cs typeface="Arial"/>
              </a:rPr>
              <a:t> </a:t>
            </a:r>
            <a:r>
              <a:rPr sz="1000">
                <a:solidFill>
                  <a:schemeClr val="tx1"/>
                </a:solidFill>
                <a:latin typeface="Arial"/>
                <a:cs typeface="Arial"/>
              </a:rPr>
              <a:t>a</a:t>
            </a:r>
            <a:r>
              <a:rPr sz="1000" spc="-40">
                <a:solidFill>
                  <a:schemeClr val="tx1"/>
                </a:solidFill>
                <a:latin typeface="Arial"/>
                <a:cs typeface="Arial"/>
              </a:rPr>
              <a:t> </a:t>
            </a:r>
            <a:r>
              <a:rPr sz="1000" spc="-10">
                <a:solidFill>
                  <a:schemeClr val="tx1"/>
                </a:solidFill>
                <a:latin typeface="Arial"/>
                <a:cs typeface="Arial"/>
              </a:rPr>
              <a:t>personalised </a:t>
            </a:r>
            <a:r>
              <a:rPr sz="1000">
                <a:solidFill>
                  <a:schemeClr val="tx1"/>
                </a:solidFill>
                <a:latin typeface="Arial"/>
                <a:cs typeface="Arial"/>
              </a:rPr>
              <a:t>care</a:t>
            </a:r>
            <a:r>
              <a:rPr sz="1000" spc="-40">
                <a:solidFill>
                  <a:schemeClr val="tx1"/>
                </a:solidFill>
                <a:latin typeface="Arial"/>
                <a:cs typeface="Arial"/>
              </a:rPr>
              <a:t> </a:t>
            </a:r>
            <a:r>
              <a:rPr sz="1000">
                <a:solidFill>
                  <a:schemeClr val="tx1"/>
                </a:solidFill>
                <a:latin typeface="Arial"/>
                <a:cs typeface="Arial"/>
              </a:rPr>
              <a:t>and</a:t>
            </a:r>
            <a:r>
              <a:rPr sz="1000" spc="-25">
                <a:solidFill>
                  <a:schemeClr val="tx1"/>
                </a:solidFill>
                <a:latin typeface="Arial"/>
                <a:cs typeface="Arial"/>
              </a:rPr>
              <a:t> </a:t>
            </a:r>
            <a:r>
              <a:rPr sz="1000">
                <a:solidFill>
                  <a:schemeClr val="tx1"/>
                </a:solidFill>
                <a:latin typeface="Arial"/>
                <a:cs typeface="Arial"/>
              </a:rPr>
              <a:t>support</a:t>
            </a:r>
            <a:r>
              <a:rPr sz="1000" spc="-45">
                <a:solidFill>
                  <a:schemeClr val="tx1"/>
                </a:solidFill>
                <a:latin typeface="Arial"/>
                <a:cs typeface="Arial"/>
              </a:rPr>
              <a:t> </a:t>
            </a:r>
            <a:r>
              <a:rPr sz="1000" spc="-20">
                <a:solidFill>
                  <a:schemeClr val="tx1"/>
                </a:solidFill>
                <a:latin typeface="Arial"/>
                <a:cs typeface="Arial"/>
              </a:rPr>
              <a:t>plan</a:t>
            </a:r>
            <a:r>
              <a:rPr lang="en-GB" sz="1000" spc="-20">
                <a:solidFill>
                  <a:schemeClr val="tx1"/>
                </a:solidFill>
                <a:latin typeface="Arial"/>
                <a:cs typeface="Arial"/>
              </a:rPr>
              <a:t>.</a:t>
            </a:r>
            <a:endParaRPr sz="1000" spc="-20">
              <a:solidFill>
                <a:schemeClr val="tx1"/>
              </a:solidFill>
              <a:latin typeface="Arial"/>
              <a:cs typeface="Arial"/>
            </a:endParaRPr>
          </a:p>
          <a:p>
            <a:pPr marL="183515" marR="5080" indent="-171450" algn="l">
              <a:spcBef>
                <a:spcPts val="810"/>
              </a:spcBef>
              <a:buFont typeface="Arial" panose="020B0604020202020204" pitchFamily="34" charset="0"/>
              <a:buChar char="•"/>
              <a:tabLst>
                <a:tab pos="184785" algn="l"/>
              </a:tabLst>
            </a:pPr>
            <a:r>
              <a:rPr lang="en-GB" sz="1100" spc="-20">
                <a:solidFill>
                  <a:srgbClr val="0000FF"/>
                </a:solidFill>
                <a:latin typeface="Arial"/>
                <a:ea typeface="Lato"/>
                <a:cs typeface="Lato"/>
              </a:rPr>
              <a:t>(</a:t>
            </a:r>
            <a:r>
              <a:rPr lang="en-GB" sz="1100" spc="-20">
                <a:solidFill>
                  <a:srgbClr val="0000FF"/>
                </a:solidFill>
                <a:latin typeface="Arial"/>
                <a:ea typeface="Lato"/>
                <a:cs typeface="Lato"/>
                <a:hlinkClick r:id="rId4">
                  <a:extLst>
                    <a:ext uri="{A12FA001-AC4F-418D-AE19-62706E023703}">
                      <ahyp:hlinkClr xmlns:ahyp="http://schemas.microsoft.com/office/drawing/2018/hyperlinkcolor" val="tx"/>
                    </a:ext>
                  </a:extLst>
                </a:hlinkClick>
              </a:rPr>
              <a:t>NHS England » What is personalised care?</a:t>
            </a:r>
            <a:r>
              <a:rPr lang="en-GB" sz="1100" spc="-20">
                <a:solidFill>
                  <a:srgbClr val="0000FF"/>
                </a:solidFill>
                <a:latin typeface="Arial"/>
                <a:ea typeface="Lato"/>
                <a:cs typeface="Lato"/>
              </a:rPr>
              <a:t>)</a:t>
            </a:r>
            <a:endParaRPr lang="en-GB" sz="1100" spc="-20">
              <a:solidFill>
                <a:srgbClr val="0000FF"/>
              </a:solidFill>
              <a:latin typeface="Arial"/>
              <a:cs typeface="Arial"/>
            </a:endParaRPr>
          </a:p>
        </p:txBody>
      </p:sp>
      <p:sp>
        <p:nvSpPr>
          <p:cNvPr id="38" name="object 38"/>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36" name="object 36"/>
          <p:cNvSpPr txBox="1"/>
          <p:nvPr/>
        </p:nvSpPr>
        <p:spPr>
          <a:xfrm>
            <a:off x="2484781" y="2453181"/>
            <a:ext cx="2395018" cy="4424929"/>
          </a:xfrm>
          <a:prstGeom prst="rect">
            <a:avLst/>
          </a:prstGeom>
        </p:spPr>
        <p:txBody>
          <a:bodyPr vert="horz" wrap="square" lIns="0" tIns="13335" rIns="0" bIns="0" rtlCol="0" anchor="t">
            <a:spAutoFit/>
          </a:bodyPr>
          <a:lstStyle/>
          <a:p>
            <a:pPr marL="12700" algn="l">
              <a:lnSpc>
                <a:spcPct val="100000"/>
              </a:lnSpc>
              <a:spcBef>
                <a:spcPts val="105"/>
              </a:spcBef>
            </a:pPr>
            <a:r>
              <a:rPr sz="1000">
                <a:solidFill>
                  <a:schemeClr val="tx1"/>
                </a:solidFill>
                <a:latin typeface="Arial"/>
                <a:cs typeface="Arial"/>
              </a:rPr>
              <a:t>Completed</a:t>
            </a:r>
            <a:r>
              <a:rPr sz="1000" spc="-60">
                <a:solidFill>
                  <a:schemeClr val="tx1"/>
                </a:solidFill>
                <a:latin typeface="Arial"/>
                <a:cs typeface="Arial"/>
              </a:rPr>
              <a:t> </a:t>
            </a:r>
            <a:r>
              <a:rPr sz="1000">
                <a:solidFill>
                  <a:schemeClr val="tx1"/>
                </a:solidFill>
                <a:latin typeface="Arial"/>
                <a:cs typeface="Arial"/>
              </a:rPr>
              <a:t>the</a:t>
            </a:r>
            <a:r>
              <a:rPr sz="1000" spc="-55">
                <a:solidFill>
                  <a:schemeClr val="tx1"/>
                </a:solidFill>
                <a:latin typeface="Arial"/>
                <a:cs typeface="Arial"/>
              </a:rPr>
              <a:t> </a:t>
            </a:r>
            <a:r>
              <a:rPr sz="1000">
                <a:solidFill>
                  <a:schemeClr val="tx1"/>
                </a:solidFill>
                <a:latin typeface="Arial"/>
                <a:cs typeface="Arial"/>
              </a:rPr>
              <a:t>eLearning</a:t>
            </a:r>
            <a:r>
              <a:rPr sz="1000" spc="-65">
                <a:solidFill>
                  <a:schemeClr val="tx1"/>
                </a:solidFill>
                <a:latin typeface="Arial"/>
                <a:cs typeface="Arial"/>
              </a:rPr>
              <a:t> </a:t>
            </a:r>
            <a:r>
              <a:rPr sz="1000" spc="-25">
                <a:solidFill>
                  <a:schemeClr val="tx1"/>
                </a:solidFill>
                <a:latin typeface="Arial"/>
                <a:cs typeface="Arial"/>
              </a:rPr>
              <a:t>for</a:t>
            </a:r>
            <a:endParaRPr sz="1000">
              <a:solidFill>
                <a:schemeClr val="tx1"/>
              </a:solidFill>
              <a:latin typeface="Arial"/>
              <a:cs typeface="Arial"/>
            </a:endParaRPr>
          </a:p>
          <a:p>
            <a:pPr marL="12700" marR="180340" algn="l">
              <a:lnSpc>
                <a:spcPct val="100000"/>
              </a:lnSpc>
            </a:pPr>
            <a:r>
              <a:rPr sz="1000">
                <a:solidFill>
                  <a:schemeClr val="tx1"/>
                </a:solidFill>
                <a:latin typeface="Arial"/>
                <a:cs typeface="Arial"/>
              </a:rPr>
              <a:t>Health</a:t>
            </a:r>
            <a:r>
              <a:rPr sz="1000" spc="-50">
                <a:solidFill>
                  <a:schemeClr val="tx1"/>
                </a:solidFill>
                <a:latin typeface="Arial"/>
                <a:cs typeface="Arial"/>
              </a:rPr>
              <a:t> </a:t>
            </a:r>
            <a:r>
              <a:rPr sz="1000">
                <a:solidFill>
                  <a:schemeClr val="tx1"/>
                </a:solidFill>
                <a:latin typeface="Arial"/>
                <a:cs typeface="Arial"/>
              </a:rPr>
              <a:t>online</a:t>
            </a:r>
            <a:r>
              <a:rPr sz="1000" spc="-55">
                <a:solidFill>
                  <a:schemeClr val="tx1"/>
                </a:solidFill>
                <a:latin typeface="Arial"/>
                <a:cs typeface="Arial"/>
              </a:rPr>
              <a:t> </a:t>
            </a:r>
            <a:r>
              <a:rPr lang="en-US" sz="1000">
                <a:solidFill>
                  <a:schemeClr val="tx1"/>
                </a:solidFill>
                <a:latin typeface="Arial"/>
                <a:cs typeface="Arial"/>
              </a:rPr>
              <a:t>programme</a:t>
            </a:r>
            <a:r>
              <a:rPr sz="1000" spc="-45">
                <a:solidFill>
                  <a:schemeClr val="tx1"/>
                </a:solidFill>
                <a:latin typeface="Arial"/>
                <a:cs typeface="Arial"/>
              </a:rPr>
              <a:t> </a:t>
            </a:r>
            <a:r>
              <a:rPr sz="1000" spc="-10">
                <a:solidFill>
                  <a:srgbClr val="0070C0"/>
                </a:solidFill>
                <a:latin typeface="Arial"/>
                <a:cs typeface="Arial"/>
              </a:rPr>
              <a:t>‘</a:t>
            </a:r>
            <a:r>
              <a:rPr lang="en-GB" sz="1000" u="sng" spc="-10">
                <a:solidFill>
                  <a:srgbClr val="0000FF"/>
                </a:solidFill>
                <a:uFill>
                  <a:solidFill>
                    <a:srgbClr val="1F5AA4"/>
                  </a:solidFill>
                </a:uFill>
                <a:latin typeface="Arial"/>
                <a:cs typeface="Arial"/>
                <a:hlinkClick r:id="rId5">
                  <a:extLst>
                    <a:ext uri="{A12FA001-AC4F-418D-AE19-62706E023703}">
                      <ahyp:hlinkClr xmlns:ahyp="http://schemas.microsoft.com/office/drawing/2018/hyperlinkcolor" val="tx"/>
                    </a:ext>
                  </a:extLst>
                </a:hlinkClick>
              </a:rPr>
              <a:t>Social</a:t>
            </a:r>
            <a:r>
              <a:rPr lang="en-GB" sz="1000" spc="-10">
                <a:solidFill>
                  <a:srgbClr val="0000FF"/>
                </a:solidFill>
                <a:latin typeface="Arial"/>
                <a:cs typeface="Arial"/>
              </a:rPr>
              <a:t> </a:t>
            </a:r>
            <a:r>
              <a:rPr lang="en-GB" sz="1000" u="sng">
                <a:solidFill>
                  <a:srgbClr val="0000FF"/>
                </a:solidFill>
                <a:uFill>
                  <a:solidFill>
                    <a:srgbClr val="1F5AA4"/>
                  </a:solidFill>
                </a:uFill>
                <a:latin typeface="Arial"/>
                <a:cs typeface="Arial"/>
                <a:hlinkClick r:id="rId5">
                  <a:extLst>
                    <a:ext uri="{A12FA001-AC4F-418D-AE19-62706E023703}">
                      <ahyp:hlinkClr xmlns:ahyp="http://schemas.microsoft.com/office/drawing/2018/hyperlinkcolor" val="tx"/>
                    </a:ext>
                  </a:extLst>
                </a:hlinkClick>
              </a:rPr>
              <a:t>Prescribing</a:t>
            </a:r>
            <a:r>
              <a:rPr lang="en-GB" sz="1000" u="sng" spc="-45">
                <a:solidFill>
                  <a:srgbClr val="0000FF"/>
                </a:solidFill>
                <a:uFill>
                  <a:solidFill>
                    <a:srgbClr val="1F5AA4"/>
                  </a:solidFill>
                </a:uFill>
                <a:latin typeface="Arial"/>
                <a:cs typeface="Arial"/>
                <a:hlinkClick r:id="rId5">
                  <a:extLst>
                    <a:ext uri="{A12FA001-AC4F-418D-AE19-62706E023703}">
                      <ahyp:hlinkClr xmlns:ahyp="http://schemas.microsoft.com/office/drawing/2018/hyperlinkcolor" val="tx"/>
                    </a:ext>
                  </a:extLst>
                </a:hlinkClick>
              </a:rPr>
              <a:t> </a:t>
            </a:r>
            <a:r>
              <a:rPr lang="en-GB" sz="1000" u="sng">
                <a:solidFill>
                  <a:srgbClr val="0000FF"/>
                </a:solidFill>
                <a:uFill>
                  <a:solidFill>
                    <a:srgbClr val="1F5AA4"/>
                  </a:solidFill>
                </a:uFill>
                <a:latin typeface="Arial"/>
                <a:cs typeface="Arial"/>
                <a:hlinkClick r:id="rId5">
                  <a:extLst>
                    <a:ext uri="{A12FA001-AC4F-418D-AE19-62706E023703}">
                      <ahyp:hlinkClr xmlns:ahyp="http://schemas.microsoft.com/office/drawing/2018/hyperlinkcolor" val="tx"/>
                    </a:ext>
                  </a:extLst>
                </a:hlinkClick>
              </a:rPr>
              <a:t>–</a:t>
            </a:r>
            <a:r>
              <a:rPr lang="en-GB" sz="1000" u="sng" spc="-30">
                <a:solidFill>
                  <a:srgbClr val="0000FF"/>
                </a:solidFill>
                <a:uFill>
                  <a:solidFill>
                    <a:srgbClr val="1F5AA4"/>
                  </a:solidFill>
                </a:uFill>
                <a:latin typeface="Arial"/>
                <a:cs typeface="Arial"/>
                <a:hlinkClick r:id="rId5">
                  <a:extLst>
                    <a:ext uri="{A12FA001-AC4F-418D-AE19-62706E023703}">
                      <ahyp:hlinkClr xmlns:ahyp="http://schemas.microsoft.com/office/drawing/2018/hyperlinkcolor" val="tx"/>
                    </a:ext>
                  </a:extLst>
                </a:hlinkClick>
              </a:rPr>
              <a:t> </a:t>
            </a:r>
            <a:r>
              <a:rPr lang="en-GB" sz="1000" u="sng">
                <a:solidFill>
                  <a:srgbClr val="0000FF"/>
                </a:solidFill>
                <a:uFill>
                  <a:solidFill>
                    <a:srgbClr val="1F5AA4"/>
                  </a:solidFill>
                </a:uFill>
                <a:latin typeface="Arial"/>
                <a:cs typeface="Arial"/>
                <a:hlinkClick r:id="rId5">
                  <a:extLst>
                    <a:ext uri="{A12FA001-AC4F-418D-AE19-62706E023703}">
                      <ahyp:hlinkClr xmlns:ahyp="http://schemas.microsoft.com/office/drawing/2018/hyperlinkcolor" val="tx"/>
                    </a:ext>
                  </a:extLst>
                </a:hlinkClick>
              </a:rPr>
              <a:t>learning</a:t>
            </a:r>
            <a:r>
              <a:rPr lang="en-GB" sz="1000" u="sng" spc="-40">
                <a:solidFill>
                  <a:srgbClr val="0000FF"/>
                </a:solidFill>
                <a:uFill>
                  <a:solidFill>
                    <a:srgbClr val="1F5AA4"/>
                  </a:solidFill>
                </a:uFill>
                <a:latin typeface="Arial"/>
                <a:cs typeface="Arial"/>
                <a:hlinkClick r:id="rId5">
                  <a:extLst>
                    <a:ext uri="{A12FA001-AC4F-418D-AE19-62706E023703}">
                      <ahyp:hlinkClr xmlns:ahyp="http://schemas.microsoft.com/office/drawing/2018/hyperlinkcolor" val="tx"/>
                    </a:ext>
                  </a:extLst>
                </a:hlinkClick>
              </a:rPr>
              <a:t> </a:t>
            </a:r>
            <a:r>
              <a:rPr lang="en-GB" sz="1000" u="sng">
                <a:solidFill>
                  <a:srgbClr val="0000FF"/>
                </a:solidFill>
                <a:uFill>
                  <a:solidFill>
                    <a:srgbClr val="1F5AA4"/>
                  </a:solidFill>
                </a:uFill>
                <a:latin typeface="Arial"/>
                <a:cs typeface="Arial"/>
                <a:hlinkClick r:id="rId5">
                  <a:extLst>
                    <a:ext uri="{A12FA001-AC4F-418D-AE19-62706E023703}">
                      <ahyp:hlinkClr xmlns:ahyp="http://schemas.microsoft.com/office/drawing/2018/hyperlinkcolor" val="tx"/>
                    </a:ext>
                  </a:extLst>
                </a:hlinkClick>
              </a:rPr>
              <a:t>for</a:t>
            </a:r>
            <a:r>
              <a:rPr lang="en-GB" sz="1000" u="sng" spc="-25">
                <a:solidFill>
                  <a:srgbClr val="0000FF"/>
                </a:solidFill>
                <a:uFill>
                  <a:solidFill>
                    <a:srgbClr val="1F5AA4"/>
                  </a:solidFill>
                </a:uFill>
                <a:latin typeface="Arial"/>
                <a:cs typeface="Arial"/>
                <a:hlinkClick r:id="rId5">
                  <a:extLst>
                    <a:ext uri="{A12FA001-AC4F-418D-AE19-62706E023703}">
                      <ahyp:hlinkClr xmlns:ahyp="http://schemas.microsoft.com/office/drawing/2018/hyperlinkcolor" val="tx"/>
                    </a:ext>
                  </a:extLst>
                </a:hlinkClick>
              </a:rPr>
              <a:t> </a:t>
            </a:r>
            <a:r>
              <a:rPr lang="en-GB" sz="1000" u="sng" spc="-20">
                <a:solidFill>
                  <a:srgbClr val="0000FF"/>
                </a:solidFill>
                <a:uFill>
                  <a:solidFill>
                    <a:srgbClr val="1F5AA4"/>
                  </a:solidFill>
                </a:uFill>
                <a:latin typeface="Arial"/>
                <a:cs typeface="Arial"/>
                <a:hlinkClick r:id="rId5">
                  <a:extLst>
                    <a:ext uri="{A12FA001-AC4F-418D-AE19-62706E023703}">
                      <ahyp:hlinkClr xmlns:ahyp="http://schemas.microsoft.com/office/drawing/2018/hyperlinkcolor" val="tx"/>
                    </a:ext>
                  </a:extLst>
                </a:hlinkClick>
              </a:rPr>
              <a:t>link</a:t>
            </a:r>
            <a:r>
              <a:rPr lang="en-GB" sz="1000" spc="-20">
                <a:solidFill>
                  <a:srgbClr val="0000FF"/>
                </a:solidFill>
                <a:latin typeface="Arial"/>
                <a:cs typeface="Arial"/>
              </a:rPr>
              <a:t> </a:t>
            </a:r>
            <a:r>
              <a:rPr lang="en-GB" sz="1000" u="sng" spc="-10">
                <a:solidFill>
                  <a:srgbClr val="0000FF"/>
                </a:solidFill>
                <a:uFill>
                  <a:solidFill>
                    <a:srgbClr val="1F5AA4"/>
                  </a:solidFill>
                </a:uFill>
                <a:latin typeface="Arial"/>
                <a:cs typeface="Arial"/>
                <a:hlinkClick r:id="rId5">
                  <a:extLst>
                    <a:ext uri="{A12FA001-AC4F-418D-AE19-62706E023703}">
                      <ahyp:hlinkClr xmlns:ahyp="http://schemas.microsoft.com/office/drawing/2018/hyperlinkcolor" val="tx"/>
                    </a:ext>
                  </a:extLst>
                </a:hlinkClick>
              </a:rPr>
              <a:t>workers’</a:t>
            </a:r>
            <a:endParaRPr lang="en-GB" sz="1000">
              <a:solidFill>
                <a:srgbClr val="0000FF"/>
              </a:solidFill>
              <a:latin typeface="Arial"/>
              <a:cs typeface="Arial"/>
              <a:hlinkClick r:id="rId5">
                <a:extLst>
                  <a:ext uri="{A12FA001-AC4F-418D-AE19-62706E023703}">
                    <ahyp:hlinkClr xmlns:ahyp="http://schemas.microsoft.com/office/drawing/2018/hyperlinkcolor" val="tx"/>
                  </a:ext>
                </a:extLst>
              </a:hlinkClick>
            </a:endParaRPr>
          </a:p>
          <a:p>
            <a:pPr marL="12700" marR="78740" algn="l">
              <a:lnSpc>
                <a:spcPct val="100000"/>
              </a:lnSpc>
              <a:spcBef>
                <a:spcPts val="805"/>
              </a:spcBef>
            </a:pPr>
            <a:r>
              <a:rPr sz="1000">
                <a:solidFill>
                  <a:srgbClr val="1F2A2F"/>
                </a:solidFill>
                <a:latin typeface="Arial"/>
                <a:cs typeface="Arial"/>
              </a:rPr>
              <a:t>Enrolled</a:t>
            </a:r>
            <a:r>
              <a:rPr sz="1000" spc="-50">
                <a:solidFill>
                  <a:srgbClr val="1F2A2F"/>
                </a:solidFill>
                <a:latin typeface="Arial"/>
                <a:cs typeface="Arial"/>
              </a:rPr>
              <a:t> </a:t>
            </a:r>
            <a:r>
              <a:rPr sz="1000">
                <a:solidFill>
                  <a:srgbClr val="1F2A2F"/>
                </a:solidFill>
                <a:latin typeface="Arial"/>
                <a:cs typeface="Arial"/>
              </a:rPr>
              <a:t>in</a:t>
            </a:r>
            <a:r>
              <a:rPr sz="1000" spc="-30">
                <a:solidFill>
                  <a:srgbClr val="1F2A2F"/>
                </a:solidFill>
                <a:latin typeface="Arial"/>
                <a:cs typeface="Arial"/>
              </a:rPr>
              <a:t> </a:t>
            </a:r>
            <a:r>
              <a:rPr sz="1000">
                <a:solidFill>
                  <a:srgbClr val="1F2A2F"/>
                </a:solidFill>
                <a:latin typeface="Arial"/>
                <a:cs typeface="Arial"/>
              </a:rPr>
              <a:t>or</a:t>
            </a:r>
            <a:r>
              <a:rPr sz="1000" spc="-30">
                <a:solidFill>
                  <a:srgbClr val="1F2A2F"/>
                </a:solidFill>
                <a:latin typeface="Arial"/>
                <a:cs typeface="Arial"/>
              </a:rPr>
              <a:t> </a:t>
            </a:r>
            <a:r>
              <a:rPr sz="1000">
                <a:solidFill>
                  <a:srgbClr val="1F2A2F"/>
                </a:solidFill>
                <a:latin typeface="Arial"/>
                <a:cs typeface="Arial"/>
              </a:rPr>
              <a:t>qualified</a:t>
            </a:r>
            <a:r>
              <a:rPr sz="1000" spc="-60">
                <a:solidFill>
                  <a:srgbClr val="1F2A2F"/>
                </a:solidFill>
                <a:latin typeface="Arial"/>
                <a:cs typeface="Arial"/>
              </a:rPr>
              <a:t> </a:t>
            </a:r>
            <a:r>
              <a:rPr sz="1000" spc="-20">
                <a:solidFill>
                  <a:srgbClr val="1F2A2F"/>
                </a:solidFill>
                <a:latin typeface="Arial"/>
                <a:cs typeface="Arial"/>
              </a:rPr>
              <a:t>from </a:t>
            </a:r>
            <a:r>
              <a:rPr sz="1000">
                <a:solidFill>
                  <a:srgbClr val="1F2A2F"/>
                </a:solidFill>
                <a:latin typeface="Arial"/>
                <a:cs typeface="Arial"/>
              </a:rPr>
              <a:t>appropriate</a:t>
            </a:r>
            <a:r>
              <a:rPr sz="1000" spc="-60">
                <a:solidFill>
                  <a:srgbClr val="1F2A2F"/>
                </a:solidFill>
                <a:latin typeface="Arial"/>
                <a:cs typeface="Arial"/>
              </a:rPr>
              <a:t> </a:t>
            </a:r>
            <a:r>
              <a:rPr sz="1000">
                <a:solidFill>
                  <a:srgbClr val="1F2A2F"/>
                </a:solidFill>
                <a:latin typeface="Arial"/>
                <a:cs typeface="Arial"/>
              </a:rPr>
              <a:t>training</a:t>
            </a:r>
            <a:r>
              <a:rPr sz="1000" spc="-60">
                <a:solidFill>
                  <a:srgbClr val="1F2A2F"/>
                </a:solidFill>
                <a:latin typeface="Arial"/>
                <a:cs typeface="Arial"/>
              </a:rPr>
              <a:t> </a:t>
            </a:r>
            <a:r>
              <a:rPr lang="en-GB" sz="1000" u="sng">
                <a:solidFill>
                  <a:srgbClr val="0000FF"/>
                </a:solidFill>
                <a:uFill>
                  <a:solidFill>
                    <a:srgbClr val="1F5AA4"/>
                  </a:solidFill>
                </a:uFill>
                <a:latin typeface="Arial"/>
                <a:cs typeface="Arial"/>
                <a:hlinkClick r:id="rId6">
                  <a:extLst>
                    <a:ext uri="{A12FA001-AC4F-418D-AE19-62706E023703}">
                      <ahyp:hlinkClr xmlns:ahyp="http://schemas.microsoft.com/office/drawing/2018/hyperlinkcolor" val="tx"/>
                    </a:ext>
                  </a:extLst>
                </a:hlinkClick>
              </a:rPr>
              <a:t>as</a:t>
            </a:r>
            <a:r>
              <a:rPr lang="en-GB" sz="1000" u="sng" spc="-15">
                <a:solidFill>
                  <a:srgbClr val="0000FF"/>
                </a:solidFill>
                <a:uFill>
                  <a:solidFill>
                    <a:srgbClr val="1F5AA4"/>
                  </a:solidFill>
                </a:uFill>
                <a:latin typeface="Arial"/>
                <a:cs typeface="Arial"/>
                <a:hlinkClick r:id="rId6">
                  <a:extLst>
                    <a:ext uri="{A12FA001-AC4F-418D-AE19-62706E023703}">
                      <ahyp:hlinkClr xmlns:ahyp="http://schemas.microsoft.com/office/drawing/2018/hyperlinkcolor" val="tx"/>
                    </a:ext>
                  </a:extLst>
                </a:hlinkClick>
              </a:rPr>
              <a:t> </a:t>
            </a:r>
            <a:r>
              <a:rPr lang="en-GB" sz="1000" u="sng" spc="-10">
                <a:solidFill>
                  <a:srgbClr val="0000FF"/>
                </a:solidFill>
                <a:uFill>
                  <a:solidFill>
                    <a:srgbClr val="1F5AA4"/>
                  </a:solidFill>
                </a:uFill>
                <a:latin typeface="Arial"/>
                <a:cs typeface="Arial"/>
                <a:hlinkClick r:id="rId6">
                  <a:extLst>
                    <a:ext uri="{A12FA001-AC4F-418D-AE19-62706E023703}">
                      <ahyp:hlinkClr xmlns:ahyp="http://schemas.microsoft.com/office/drawing/2018/hyperlinkcolor" val="tx"/>
                    </a:ext>
                  </a:extLst>
                </a:hlinkClick>
              </a:rPr>
              <a:t>accredited</a:t>
            </a:r>
            <a:r>
              <a:rPr lang="en-GB" sz="1000" spc="-10">
                <a:solidFill>
                  <a:srgbClr val="0000FF"/>
                </a:solidFill>
                <a:latin typeface="Arial"/>
                <a:cs typeface="Arial"/>
              </a:rPr>
              <a:t> </a:t>
            </a:r>
            <a:r>
              <a:rPr lang="en-GB" sz="1000" u="sng">
                <a:solidFill>
                  <a:srgbClr val="0000FF"/>
                </a:solidFill>
                <a:uFill>
                  <a:solidFill>
                    <a:srgbClr val="1F5AA4"/>
                  </a:solidFill>
                </a:uFill>
                <a:latin typeface="Arial"/>
                <a:cs typeface="Arial"/>
                <a:hlinkClick r:id="rId6">
                  <a:extLst>
                    <a:ext uri="{A12FA001-AC4F-418D-AE19-62706E023703}">
                      <ahyp:hlinkClr xmlns:ahyp="http://schemas.microsoft.com/office/drawing/2018/hyperlinkcolor" val="tx"/>
                    </a:ext>
                  </a:extLst>
                </a:hlinkClick>
              </a:rPr>
              <a:t>by</a:t>
            </a:r>
            <a:r>
              <a:rPr lang="en-GB" sz="1000" u="sng" spc="-30">
                <a:solidFill>
                  <a:srgbClr val="0000FF"/>
                </a:solidFill>
                <a:uFill>
                  <a:solidFill>
                    <a:srgbClr val="1F5AA4"/>
                  </a:solidFill>
                </a:uFill>
                <a:latin typeface="Arial"/>
                <a:cs typeface="Arial"/>
                <a:hlinkClick r:id="rId6">
                  <a:extLst>
                    <a:ext uri="{A12FA001-AC4F-418D-AE19-62706E023703}">
                      <ahyp:hlinkClr xmlns:ahyp="http://schemas.microsoft.com/office/drawing/2018/hyperlinkcolor" val="tx"/>
                    </a:ext>
                  </a:extLst>
                </a:hlinkClick>
              </a:rPr>
              <a:t> </a:t>
            </a:r>
            <a:r>
              <a:rPr lang="en-GB" sz="1000" u="sng">
                <a:solidFill>
                  <a:srgbClr val="0000FF"/>
                </a:solidFill>
                <a:uFill>
                  <a:solidFill>
                    <a:srgbClr val="1F5AA4"/>
                  </a:solidFill>
                </a:uFill>
                <a:latin typeface="Arial"/>
                <a:cs typeface="Arial"/>
                <a:hlinkClick r:id="rId6">
                  <a:extLst>
                    <a:ext uri="{A12FA001-AC4F-418D-AE19-62706E023703}">
                      <ahyp:hlinkClr xmlns:ahyp="http://schemas.microsoft.com/office/drawing/2018/hyperlinkcolor" val="tx"/>
                    </a:ext>
                  </a:extLst>
                </a:hlinkClick>
              </a:rPr>
              <a:t>the</a:t>
            </a:r>
            <a:r>
              <a:rPr lang="en-GB" sz="1000" u="sng" spc="-40">
                <a:solidFill>
                  <a:srgbClr val="0000FF"/>
                </a:solidFill>
                <a:uFill>
                  <a:solidFill>
                    <a:srgbClr val="1F5AA4"/>
                  </a:solidFill>
                </a:uFill>
                <a:latin typeface="Arial"/>
                <a:cs typeface="Arial"/>
                <a:hlinkClick r:id="rId6">
                  <a:extLst>
                    <a:ext uri="{A12FA001-AC4F-418D-AE19-62706E023703}">
                      <ahyp:hlinkClr xmlns:ahyp="http://schemas.microsoft.com/office/drawing/2018/hyperlinkcolor" val="tx"/>
                    </a:ext>
                  </a:extLst>
                </a:hlinkClick>
              </a:rPr>
              <a:t> </a:t>
            </a:r>
            <a:r>
              <a:rPr lang="en-GB" sz="1000" u="sng">
                <a:solidFill>
                  <a:srgbClr val="0000FF"/>
                </a:solidFill>
                <a:uFill>
                  <a:solidFill>
                    <a:srgbClr val="1F5AA4"/>
                  </a:solidFill>
                </a:uFill>
                <a:latin typeface="Arial"/>
                <a:cs typeface="Arial"/>
                <a:hlinkClick r:id="rId6">
                  <a:extLst>
                    <a:ext uri="{A12FA001-AC4F-418D-AE19-62706E023703}">
                      <ahyp:hlinkClr xmlns:ahyp="http://schemas.microsoft.com/office/drawing/2018/hyperlinkcolor" val="tx"/>
                    </a:ext>
                  </a:extLst>
                </a:hlinkClick>
              </a:rPr>
              <a:t>Personalised</a:t>
            </a:r>
            <a:r>
              <a:rPr lang="en-GB" sz="1000" u="sng" spc="-55">
                <a:solidFill>
                  <a:srgbClr val="0000FF"/>
                </a:solidFill>
                <a:uFill>
                  <a:solidFill>
                    <a:srgbClr val="1F5AA4"/>
                  </a:solidFill>
                </a:uFill>
                <a:latin typeface="Arial"/>
                <a:cs typeface="Arial"/>
                <a:hlinkClick r:id="rId6">
                  <a:extLst>
                    <a:ext uri="{A12FA001-AC4F-418D-AE19-62706E023703}">
                      <ahyp:hlinkClr xmlns:ahyp="http://schemas.microsoft.com/office/drawing/2018/hyperlinkcolor" val="tx"/>
                    </a:ext>
                  </a:extLst>
                </a:hlinkClick>
              </a:rPr>
              <a:t> </a:t>
            </a:r>
            <a:r>
              <a:rPr lang="en-GB" sz="1000" u="sng">
                <a:solidFill>
                  <a:srgbClr val="0000FF"/>
                </a:solidFill>
                <a:uFill>
                  <a:solidFill>
                    <a:srgbClr val="1F5AA4"/>
                  </a:solidFill>
                </a:uFill>
                <a:latin typeface="Arial"/>
                <a:cs typeface="Arial"/>
                <a:hlinkClick r:id="rId6">
                  <a:extLst>
                    <a:ext uri="{A12FA001-AC4F-418D-AE19-62706E023703}">
                      <ahyp:hlinkClr xmlns:ahyp="http://schemas.microsoft.com/office/drawing/2018/hyperlinkcolor" val="tx"/>
                    </a:ext>
                  </a:extLst>
                </a:hlinkClick>
              </a:rPr>
              <a:t>Care</a:t>
            </a:r>
            <a:r>
              <a:rPr lang="en-GB" sz="1000" u="sng" spc="-25">
                <a:solidFill>
                  <a:srgbClr val="0000FF"/>
                </a:solidFill>
                <a:uFill>
                  <a:solidFill>
                    <a:srgbClr val="1F5AA4"/>
                  </a:solidFill>
                </a:uFill>
                <a:latin typeface="Arial"/>
                <a:cs typeface="Arial"/>
                <a:hlinkClick r:id="rId6">
                  <a:extLst>
                    <a:ext uri="{A12FA001-AC4F-418D-AE19-62706E023703}">
                      <ahyp:hlinkClr xmlns:ahyp="http://schemas.microsoft.com/office/drawing/2018/hyperlinkcolor" val="tx"/>
                    </a:ext>
                  </a:extLst>
                </a:hlinkClick>
              </a:rPr>
              <a:t> </a:t>
            </a:r>
            <a:r>
              <a:rPr lang="en-GB" sz="1000" u="sng" spc="-10">
                <a:solidFill>
                  <a:srgbClr val="0000FF"/>
                </a:solidFill>
                <a:uFill>
                  <a:solidFill>
                    <a:srgbClr val="1F5AA4"/>
                  </a:solidFill>
                </a:uFill>
                <a:latin typeface="Arial"/>
                <a:cs typeface="Arial"/>
                <a:hlinkClick r:id="rId6">
                  <a:extLst>
                    <a:ext uri="{A12FA001-AC4F-418D-AE19-62706E023703}">
                      <ahyp:hlinkClr xmlns:ahyp="http://schemas.microsoft.com/office/drawing/2018/hyperlinkcolor" val="tx"/>
                    </a:ext>
                  </a:extLst>
                </a:hlinkClick>
              </a:rPr>
              <a:t>Institute</a:t>
            </a:r>
            <a:endParaRPr lang="en-GB" sz="1000">
              <a:solidFill>
                <a:srgbClr val="0000FF"/>
              </a:solidFill>
              <a:latin typeface="Arial"/>
              <a:cs typeface="Arial"/>
              <a:hlinkClick r:id="rId6">
                <a:extLst>
                  <a:ext uri="{A12FA001-AC4F-418D-AE19-62706E023703}">
                    <ahyp:hlinkClr xmlns:ahyp="http://schemas.microsoft.com/office/drawing/2018/hyperlinkcolor" val="tx"/>
                  </a:ext>
                </a:extLst>
              </a:hlinkClick>
            </a:endParaRPr>
          </a:p>
          <a:p>
            <a:pPr marL="12700" marR="5080" algn="l">
              <a:lnSpc>
                <a:spcPct val="100000"/>
              </a:lnSpc>
              <a:spcBef>
                <a:spcPts val="810"/>
              </a:spcBef>
            </a:pPr>
            <a:r>
              <a:rPr lang="en-GB" sz="1000">
                <a:solidFill>
                  <a:schemeClr val="tx1"/>
                </a:solidFill>
                <a:latin typeface="Arial"/>
                <a:cs typeface="Arial"/>
              </a:rPr>
              <a:t>Attends</a:t>
            </a:r>
            <a:r>
              <a:rPr lang="en-GB" sz="1000" spc="-55">
                <a:solidFill>
                  <a:schemeClr val="tx1"/>
                </a:solidFill>
                <a:latin typeface="Arial"/>
                <a:cs typeface="Arial"/>
              </a:rPr>
              <a:t> </a:t>
            </a:r>
            <a:r>
              <a:rPr lang="en-GB" sz="1000">
                <a:solidFill>
                  <a:schemeClr val="tx1"/>
                </a:solidFill>
                <a:latin typeface="Arial"/>
                <a:cs typeface="Arial"/>
              </a:rPr>
              <a:t>the</a:t>
            </a:r>
            <a:r>
              <a:rPr lang="en-GB" sz="1000" spc="-20">
                <a:solidFill>
                  <a:schemeClr val="tx1"/>
                </a:solidFill>
                <a:latin typeface="Arial"/>
                <a:cs typeface="Arial"/>
              </a:rPr>
              <a:t> </a:t>
            </a:r>
            <a:r>
              <a:rPr lang="en-GB" sz="1000">
                <a:solidFill>
                  <a:schemeClr val="tx1"/>
                </a:solidFill>
                <a:latin typeface="Arial"/>
                <a:cs typeface="Arial"/>
              </a:rPr>
              <a:t>peer</a:t>
            </a:r>
            <a:r>
              <a:rPr lang="en-GB" sz="1000" spc="-35">
                <a:solidFill>
                  <a:schemeClr val="tx1"/>
                </a:solidFill>
                <a:latin typeface="Arial"/>
                <a:cs typeface="Arial"/>
              </a:rPr>
              <a:t> </a:t>
            </a:r>
            <a:r>
              <a:rPr lang="en-GB" sz="1000">
                <a:solidFill>
                  <a:schemeClr val="tx1"/>
                </a:solidFill>
                <a:latin typeface="Arial"/>
                <a:cs typeface="Arial"/>
              </a:rPr>
              <a:t>support</a:t>
            </a:r>
            <a:r>
              <a:rPr lang="en-GB" sz="1000" spc="-40">
                <a:solidFill>
                  <a:schemeClr val="tx1"/>
                </a:solidFill>
                <a:latin typeface="Arial"/>
                <a:cs typeface="Arial"/>
              </a:rPr>
              <a:t> </a:t>
            </a:r>
            <a:r>
              <a:rPr lang="en-GB" sz="1000" spc="-10">
                <a:solidFill>
                  <a:schemeClr val="tx1"/>
                </a:solidFill>
                <a:latin typeface="Arial"/>
                <a:cs typeface="Arial"/>
              </a:rPr>
              <a:t>networks </a:t>
            </a:r>
            <a:r>
              <a:rPr lang="en-GB" sz="1000">
                <a:solidFill>
                  <a:schemeClr val="tx1"/>
                </a:solidFill>
                <a:latin typeface="Arial"/>
                <a:cs typeface="Arial"/>
              </a:rPr>
              <a:t>delivered</a:t>
            </a:r>
            <a:r>
              <a:rPr lang="en-GB" sz="1000" spc="-30">
                <a:solidFill>
                  <a:schemeClr val="tx1"/>
                </a:solidFill>
                <a:latin typeface="Arial"/>
                <a:cs typeface="Arial"/>
              </a:rPr>
              <a:t> </a:t>
            </a:r>
            <a:r>
              <a:rPr lang="en-GB" sz="1000">
                <a:solidFill>
                  <a:schemeClr val="tx1"/>
                </a:solidFill>
                <a:latin typeface="Arial"/>
                <a:cs typeface="Arial"/>
              </a:rPr>
              <a:t>at</a:t>
            </a:r>
            <a:r>
              <a:rPr lang="en-GB" sz="1000" spc="-25">
                <a:solidFill>
                  <a:schemeClr val="tx1"/>
                </a:solidFill>
                <a:latin typeface="Arial"/>
                <a:cs typeface="Arial"/>
              </a:rPr>
              <a:t> </a:t>
            </a:r>
            <a:r>
              <a:rPr lang="en-GB" sz="1000">
                <a:solidFill>
                  <a:schemeClr val="tx1"/>
                </a:solidFill>
                <a:latin typeface="Arial"/>
                <a:cs typeface="Arial"/>
              </a:rPr>
              <a:t>place</a:t>
            </a:r>
            <a:r>
              <a:rPr lang="en-GB" sz="1000" spc="-30">
                <a:solidFill>
                  <a:schemeClr val="tx1"/>
                </a:solidFill>
                <a:latin typeface="Arial"/>
                <a:cs typeface="Arial"/>
              </a:rPr>
              <a:t> </a:t>
            </a:r>
            <a:r>
              <a:rPr lang="en-GB" sz="1000">
                <a:solidFill>
                  <a:schemeClr val="tx1"/>
                </a:solidFill>
                <a:latin typeface="Arial"/>
                <a:cs typeface="Arial"/>
              </a:rPr>
              <a:t>or</a:t>
            </a:r>
            <a:r>
              <a:rPr lang="en-GB" sz="1000" spc="-30">
                <a:solidFill>
                  <a:schemeClr val="tx1"/>
                </a:solidFill>
                <a:latin typeface="Arial"/>
                <a:cs typeface="Arial"/>
              </a:rPr>
              <a:t> </a:t>
            </a:r>
            <a:r>
              <a:rPr lang="en-GB" sz="1000">
                <a:solidFill>
                  <a:schemeClr val="tx1"/>
                </a:solidFill>
                <a:latin typeface="Arial"/>
                <a:cs typeface="Arial"/>
              </a:rPr>
              <a:t>system</a:t>
            </a:r>
            <a:r>
              <a:rPr lang="en-GB" sz="1000" spc="-35">
                <a:solidFill>
                  <a:schemeClr val="tx1"/>
                </a:solidFill>
                <a:latin typeface="Arial"/>
                <a:cs typeface="Arial"/>
              </a:rPr>
              <a:t> </a:t>
            </a:r>
            <a:r>
              <a:rPr lang="en-GB" sz="1000">
                <a:solidFill>
                  <a:schemeClr val="tx1"/>
                </a:solidFill>
                <a:latin typeface="Arial"/>
                <a:cs typeface="Arial"/>
              </a:rPr>
              <a:t>by</a:t>
            </a:r>
            <a:r>
              <a:rPr lang="en-GB" sz="1000" spc="-20">
                <a:solidFill>
                  <a:schemeClr val="tx1"/>
                </a:solidFill>
                <a:latin typeface="Arial"/>
                <a:cs typeface="Arial"/>
              </a:rPr>
              <a:t> </a:t>
            </a:r>
            <a:r>
              <a:rPr lang="en-GB" sz="1000" spc="-25">
                <a:solidFill>
                  <a:schemeClr val="tx1"/>
                </a:solidFill>
                <a:latin typeface="Arial"/>
                <a:cs typeface="Arial"/>
              </a:rPr>
              <a:t>the </a:t>
            </a:r>
            <a:r>
              <a:rPr lang="en-GB" sz="1000">
                <a:solidFill>
                  <a:schemeClr val="tx1"/>
                </a:solidFill>
                <a:latin typeface="Arial"/>
                <a:cs typeface="Arial"/>
              </a:rPr>
              <a:t>integrated</a:t>
            </a:r>
            <a:r>
              <a:rPr lang="en-GB" sz="1000" spc="-60">
                <a:solidFill>
                  <a:schemeClr val="tx1"/>
                </a:solidFill>
                <a:latin typeface="Arial"/>
                <a:cs typeface="Arial"/>
              </a:rPr>
              <a:t> </a:t>
            </a:r>
            <a:r>
              <a:rPr lang="en-GB" sz="1000">
                <a:solidFill>
                  <a:schemeClr val="tx1"/>
                </a:solidFill>
                <a:latin typeface="Arial"/>
                <a:cs typeface="Arial"/>
              </a:rPr>
              <a:t>care</a:t>
            </a:r>
            <a:r>
              <a:rPr lang="en-GB" sz="1000" spc="-45">
                <a:solidFill>
                  <a:schemeClr val="tx1"/>
                </a:solidFill>
                <a:latin typeface="Arial"/>
                <a:cs typeface="Arial"/>
              </a:rPr>
              <a:t> </a:t>
            </a:r>
            <a:r>
              <a:rPr lang="en-GB" sz="1000">
                <a:solidFill>
                  <a:schemeClr val="tx1"/>
                </a:solidFill>
                <a:latin typeface="Arial"/>
                <a:cs typeface="Arial"/>
              </a:rPr>
              <a:t>system</a:t>
            </a:r>
            <a:r>
              <a:rPr lang="en-GB" sz="1000" spc="-35">
                <a:solidFill>
                  <a:schemeClr val="tx1"/>
                </a:solidFill>
                <a:latin typeface="Arial"/>
                <a:cs typeface="Arial"/>
              </a:rPr>
              <a:t> </a:t>
            </a:r>
            <a:r>
              <a:rPr lang="en-GB" sz="1000">
                <a:solidFill>
                  <a:schemeClr val="tx1"/>
                </a:solidFill>
                <a:latin typeface="Arial"/>
                <a:cs typeface="Arial"/>
              </a:rPr>
              <a:t>(ICS)</a:t>
            </a:r>
            <a:r>
              <a:rPr lang="en-GB" sz="1000" spc="-20">
                <a:solidFill>
                  <a:schemeClr val="tx1"/>
                </a:solidFill>
                <a:latin typeface="Arial"/>
                <a:cs typeface="Arial"/>
              </a:rPr>
              <a:t> </a:t>
            </a:r>
            <a:r>
              <a:rPr lang="en-GB" sz="1000">
                <a:solidFill>
                  <a:schemeClr val="tx1"/>
                </a:solidFill>
                <a:latin typeface="Arial"/>
                <a:cs typeface="Arial"/>
              </a:rPr>
              <a:t>and</a:t>
            </a:r>
            <a:r>
              <a:rPr lang="en-GB" sz="1000" spc="-30">
                <a:solidFill>
                  <a:schemeClr val="tx1"/>
                </a:solidFill>
                <a:latin typeface="Arial"/>
                <a:cs typeface="Arial"/>
              </a:rPr>
              <a:t> </a:t>
            </a:r>
            <a:r>
              <a:rPr lang="en-GB" sz="1000" spc="-50">
                <a:solidFill>
                  <a:schemeClr val="tx1"/>
                </a:solidFill>
                <a:latin typeface="Arial"/>
                <a:cs typeface="Arial"/>
              </a:rPr>
              <a:t>/ </a:t>
            </a:r>
            <a:r>
              <a:rPr lang="en-GB" sz="1000">
                <a:solidFill>
                  <a:schemeClr val="tx1"/>
                </a:solidFill>
                <a:latin typeface="Arial"/>
                <a:cs typeface="Arial"/>
              </a:rPr>
              <a:t>or</a:t>
            </a:r>
            <a:r>
              <a:rPr lang="en-GB" sz="1000" spc="-35">
                <a:solidFill>
                  <a:schemeClr val="tx1"/>
                </a:solidFill>
                <a:latin typeface="Arial"/>
                <a:cs typeface="Arial"/>
              </a:rPr>
              <a:t> </a:t>
            </a:r>
            <a:r>
              <a:rPr lang="en-GB" sz="1000">
                <a:solidFill>
                  <a:schemeClr val="tx1"/>
                </a:solidFill>
                <a:latin typeface="Arial"/>
                <a:cs typeface="Arial"/>
              </a:rPr>
              <a:t>NHS England</a:t>
            </a:r>
            <a:r>
              <a:rPr lang="en-GB" sz="1000" spc="-50">
                <a:solidFill>
                  <a:schemeClr val="tx1"/>
                </a:solidFill>
                <a:latin typeface="Arial"/>
                <a:cs typeface="Arial"/>
              </a:rPr>
              <a:t> </a:t>
            </a:r>
            <a:r>
              <a:rPr lang="en-GB" sz="1000">
                <a:solidFill>
                  <a:schemeClr val="tx1"/>
                </a:solidFill>
                <a:latin typeface="Arial"/>
                <a:cs typeface="Arial"/>
              </a:rPr>
              <a:t>in</a:t>
            </a:r>
            <a:r>
              <a:rPr lang="en-GB" sz="1000" spc="-25">
                <a:solidFill>
                  <a:schemeClr val="tx1"/>
                </a:solidFill>
                <a:latin typeface="Arial"/>
                <a:cs typeface="Arial"/>
              </a:rPr>
              <a:t> </a:t>
            </a:r>
            <a:r>
              <a:rPr lang="en-GB" sz="1000">
                <a:solidFill>
                  <a:schemeClr val="tx1"/>
                </a:solidFill>
                <a:latin typeface="Arial"/>
                <a:cs typeface="Arial"/>
              </a:rPr>
              <a:t>the</a:t>
            </a:r>
            <a:r>
              <a:rPr lang="en-GB" sz="1000" spc="-30">
                <a:solidFill>
                  <a:schemeClr val="tx1"/>
                </a:solidFill>
                <a:latin typeface="Arial"/>
                <a:cs typeface="Arial"/>
              </a:rPr>
              <a:t> </a:t>
            </a:r>
            <a:r>
              <a:rPr lang="en-GB" sz="1000" spc="-10">
                <a:solidFill>
                  <a:schemeClr val="tx1"/>
                </a:solidFill>
                <a:latin typeface="Arial"/>
                <a:cs typeface="Arial"/>
              </a:rPr>
              <a:t>region.</a:t>
            </a:r>
          </a:p>
          <a:p>
            <a:pPr marL="12700" marR="5080" algn="l">
              <a:lnSpc>
                <a:spcPct val="100000"/>
              </a:lnSpc>
              <a:spcBef>
                <a:spcPts val="810"/>
              </a:spcBef>
            </a:pPr>
            <a:r>
              <a:rPr lang="en-GB" sz="1000">
                <a:hlinkClick r:id="rId7"/>
              </a:rPr>
              <a:t>NHS England » Social prescribing link worker welcome pack</a:t>
            </a:r>
            <a:endParaRPr lang="en-GB" sz="1000" spc="-10">
              <a:solidFill>
                <a:schemeClr val="tx1"/>
              </a:solidFill>
              <a:latin typeface="Arial"/>
              <a:cs typeface="Arial"/>
            </a:endParaRPr>
          </a:p>
          <a:p>
            <a:pPr marL="12700" marR="5080" algn="l">
              <a:spcBef>
                <a:spcPts val="810"/>
              </a:spcBef>
            </a:pPr>
            <a:r>
              <a:rPr lang="en-GB" sz="1000" spc="-10">
                <a:solidFill>
                  <a:schemeClr val="tx1"/>
                </a:solidFill>
                <a:latin typeface="Arial"/>
                <a:ea typeface="Calibri"/>
                <a:cs typeface="Calibri"/>
              </a:rPr>
              <a:t>NHSE has developed a package of learning and support for care coordinators and SPLWs including webinars, online learning programme, regional training workshops and informal peer support. To access this please email </a:t>
            </a:r>
            <a:r>
              <a:rPr lang="en-GB" sz="1000" spc="-10">
                <a:solidFill>
                  <a:srgbClr val="0000FF"/>
                </a:solidFill>
                <a:latin typeface="Arial"/>
                <a:cs typeface="Arial"/>
                <a:hlinkClick r:id="rId5">
                  <a:extLst>
                    <a:ext uri="{A12FA001-AC4F-418D-AE19-62706E023703}">
                      <ahyp:hlinkClr xmlns:ahyp="http://schemas.microsoft.com/office/drawing/2018/hyperlinkcolor" val="tx"/>
                    </a:ext>
                  </a:extLst>
                </a:hlinkClick>
              </a:rPr>
              <a:t>Social Prescribing - eLearning for healthcare</a:t>
            </a:r>
            <a:r>
              <a:rPr lang="en-GB" sz="1000" spc="-10">
                <a:solidFill>
                  <a:srgbClr val="0000FF"/>
                </a:solidFill>
                <a:latin typeface="Arial"/>
                <a:ea typeface="Calibri"/>
                <a:cs typeface="Calibri"/>
              </a:rPr>
              <a:t> </a:t>
            </a:r>
          </a:p>
          <a:p>
            <a:pPr marL="12700" marR="5080" algn="l">
              <a:spcBef>
                <a:spcPts val="810"/>
              </a:spcBef>
            </a:pPr>
            <a:r>
              <a:rPr lang="en-US" sz="1000">
                <a:solidFill>
                  <a:srgbClr val="0000FF"/>
                </a:solidFill>
                <a:latin typeface="Arial"/>
                <a:cs typeface="Arial"/>
                <a:hlinkClick r:id="rId8">
                  <a:extLst>
                    <a:ext uri="{A12FA001-AC4F-418D-AE19-62706E023703}">
                      <ahyp:hlinkClr xmlns:ahyp="http://schemas.microsoft.com/office/drawing/2018/hyperlinkcolor" val="tx"/>
                    </a:ext>
                  </a:extLst>
                </a:hlinkClick>
              </a:rPr>
              <a:t>Care Certificate</a:t>
            </a:r>
            <a:r>
              <a:rPr lang="en-US" sz="1000" b="1">
                <a:solidFill>
                  <a:srgbClr val="0000FF"/>
                </a:solidFill>
                <a:latin typeface="Arial"/>
                <a:cs typeface="Arial"/>
              </a:rPr>
              <a:t> </a:t>
            </a:r>
            <a:r>
              <a:rPr lang="en-US" sz="1000">
                <a:solidFill>
                  <a:schemeClr val="tx1"/>
                </a:solidFill>
                <a:latin typeface="Arial"/>
                <a:cs typeface="Arial"/>
              </a:rPr>
              <a:t>(strongly recommended to build foundation learning whilst in role)</a:t>
            </a:r>
            <a:endParaRPr lang="en-GB" sz="1000">
              <a:solidFill>
                <a:schemeClr val="tx1"/>
              </a:solidFill>
              <a:latin typeface="Arial"/>
              <a:cs typeface="Arial"/>
            </a:endParaRPr>
          </a:p>
          <a:p>
            <a:pPr marL="12700" marR="5080" algn="l">
              <a:spcBef>
                <a:spcPts val="810"/>
              </a:spcBef>
            </a:pPr>
            <a:r>
              <a:rPr lang="en-US" sz="1000" spc="-10">
                <a:solidFill>
                  <a:schemeClr val="tx1"/>
                </a:solidFill>
                <a:latin typeface="Arial"/>
                <a:cs typeface="Arial"/>
              </a:rPr>
              <a:t>Training can also be accessed through the </a:t>
            </a:r>
            <a:r>
              <a:rPr lang="en-US" sz="1000" spc="-10">
                <a:solidFill>
                  <a:schemeClr val="tx1"/>
                </a:solidFill>
                <a:latin typeface="Arial"/>
                <a:cs typeface="Arial"/>
                <a:hlinkClick r:id="rId9"/>
              </a:rPr>
              <a:t>LMC</a:t>
            </a:r>
            <a:endParaRPr lang="en-US" sz="1000" spc="-10">
              <a:solidFill>
                <a:schemeClr val="tx1"/>
              </a:solidFill>
              <a:latin typeface="Arial"/>
              <a:cs typeface="Arial"/>
            </a:endParaRPr>
          </a:p>
          <a:p>
            <a:pPr marL="12700" marR="5080" algn="l">
              <a:spcBef>
                <a:spcPts val="810"/>
              </a:spcBef>
            </a:pPr>
            <a:endParaRPr lang="en-GB" sz="1000" spc="-10">
              <a:solidFill>
                <a:srgbClr val="0000FF"/>
              </a:solidFill>
              <a:latin typeface="Arial"/>
              <a:ea typeface="Calibri"/>
              <a:cs typeface="Calibri"/>
            </a:endParaRPr>
          </a:p>
        </p:txBody>
      </p:sp>
      <p:sp>
        <p:nvSpPr>
          <p:cNvPr id="37" name="object 37"/>
          <p:cNvSpPr txBox="1"/>
          <p:nvPr/>
        </p:nvSpPr>
        <p:spPr>
          <a:xfrm>
            <a:off x="7280520" y="2453181"/>
            <a:ext cx="2238873" cy="2321789"/>
          </a:xfrm>
          <a:prstGeom prst="rect">
            <a:avLst/>
          </a:prstGeom>
        </p:spPr>
        <p:txBody>
          <a:bodyPr vert="horz" wrap="square" lIns="0" tIns="13335" rIns="0" bIns="0" rtlCol="0" anchor="t">
            <a:spAutoFit/>
          </a:bodyPr>
          <a:lstStyle/>
          <a:p>
            <a:pPr marL="12700" marR="53975" algn="l">
              <a:lnSpc>
                <a:spcPct val="100000"/>
              </a:lnSpc>
              <a:spcBef>
                <a:spcPts val="105"/>
              </a:spcBef>
            </a:pPr>
            <a:r>
              <a:rPr sz="1000">
                <a:solidFill>
                  <a:srgbClr val="1F2A2F"/>
                </a:solidFill>
                <a:latin typeface="Arial"/>
                <a:cs typeface="Arial"/>
              </a:rPr>
              <a:t>A</a:t>
            </a:r>
            <a:r>
              <a:rPr sz="1000" spc="-85">
                <a:solidFill>
                  <a:srgbClr val="1F2A2F"/>
                </a:solidFill>
                <a:latin typeface="Arial"/>
                <a:cs typeface="Arial"/>
              </a:rPr>
              <a:t> </a:t>
            </a:r>
            <a:r>
              <a:rPr sz="1000">
                <a:solidFill>
                  <a:srgbClr val="1F2A2F"/>
                </a:solidFill>
                <a:latin typeface="Arial"/>
                <a:cs typeface="Arial"/>
              </a:rPr>
              <a:t>named</a:t>
            </a:r>
            <a:r>
              <a:rPr sz="1000" spc="-35">
                <a:solidFill>
                  <a:srgbClr val="1F2A2F"/>
                </a:solidFill>
                <a:latin typeface="Arial"/>
                <a:cs typeface="Arial"/>
              </a:rPr>
              <a:t> </a:t>
            </a:r>
            <a:r>
              <a:rPr sz="1000">
                <a:solidFill>
                  <a:srgbClr val="1F2A2F"/>
                </a:solidFill>
                <a:latin typeface="Arial"/>
                <a:cs typeface="Arial"/>
              </a:rPr>
              <a:t>first</a:t>
            </a:r>
            <a:r>
              <a:rPr sz="1000" spc="-30">
                <a:solidFill>
                  <a:srgbClr val="1F2A2F"/>
                </a:solidFill>
                <a:latin typeface="Arial"/>
                <a:cs typeface="Arial"/>
              </a:rPr>
              <a:t> </a:t>
            </a:r>
            <a:r>
              <a:rPr sz="1000">
                <a:solidFill>
                  <a:srgbClr val="1F2A2F"/>
                </a:solidFill>
                <a:latin typeface="Arial"/>
                <a:cs typeface="Arial"/>
              </a:rPr>
              <a:t>point</a:t>
            </a:r>
            <a:r>
              <a:rPr sz="1000" spc="-20">
                <a:solidFill>
                  <a:srgbClr val="1F2A2F"/>
                </a:solidFill>
                <a:latin typeface="Arial"/>
                <a:cs typeface="Arial"/>
              </a:rPr>
              <a:t> </a:t>
            </a:r>
            <a:r>
              <a:rPr sz="1000">
                <a:solidFill>
                  <a:srgbClr val="1F2A2F"/>
                </a:solidFill>
                <a:latin typeface="Arial"/>
                <a:cs typeface="Arial"/>
              </a:rPr>
              <a:t>of</a:t>
            </a:r>
            <a:r>
              <a:rPr sz="1000" spc="-20">
                <a:solidFill>
                  <a:srgbClr val="1F2A2F"/>
                </a:solidFill>
                <a:latin typeface="Arial"/>
                <a:cs typeface="Arial"/>
              </a:rPr>
              <a:t> </a:t>
            </a:r>
            <a:r>
              <a:rPr sz="1000">
                <a:solidFill>
                  <a:srgbClr val="1F2A2F"/>
                </a:solidFill>
                <a:latin typeface="Arial"/>
                <a:cs typeface="Arial"/>
              </a:rPr>
              <a:t>contact</a:t>
            </a:r>
            <a:r>
              <a:rPr sz="1000" spc="-55">
                <a:solidFill>
                  <a:srgbClr val="1F2A2F"/>
                </a:solidFill>
                <a:latin typeface="Arial"/>
                <a:cs typeface="Arial"/>
              </a:rPr>
              <a:t> </a:t>
            </a:r>
            <a:r>
              <a:rPr sz="1000">
                <a:solidFill>
                  <a:srgbClr val="1F2A2F"/>
                </a:solidFill>
                <a:latin typeface="Arial"/>
                <a:cs typeface="Arial"/>
              </a:rPr>
              <a:t>in</a:t>
            </a:r>
            <a:r>
              <a:rPr sz="1000" spc="-10">
                <a:solidFill>
                  <a:srgbClr val="1F2A2F"/>
                </a:solidFill>
                <a:latin typeface="Arial"/>
                <a:cs typeface="Arial"/>
              </a:rPr>
              <a:t> </a:t>
            </a:r>
            <a:r>
              <a:rPr sz="1000" spc="-25">
                <a:solidFill>
                  <a:srgbClr val="1F2A2F"/>
                </a:solidFill>
                <a:latin typeface="Arial"/>
                <a:cs typeface="Arial"/>
              </a:rPr>
              <a:t>the </a:t>
            </a:r>
            <a:r>
              <a:rPr sz="1000">
                <a:solidFill>
                  <a:srgbClr val="1F2A2F"/>
                </a:solidFill>
                <a:latin typeface="Arial"/>
                <a:cs typeface="Arial"/>
              </a:rPr>
              <a:t>PCN</a:t>
            </a:r>
            <a:r>
              <a:rPr sz="1000" spc="-20">
                <a:solidFill>
                  <a:srgbClr val="1F2A2F"/>
                </a:solidFill>
                <a:latin typeface="Arial"/>
                <a:cs typeface="Arial"/>
              </a:rPr>
              <a:t> </a:t>
            </a:r>
            <a:r>
              <a:rPr sz="1000">
                <a:solidFill>
                  <a:srgbClr val="1F2A2F"/>
                </a:solidFill>
                <a:latin typeface="Arial"/>
                <a:cs typeface="Arial"/>
              </a:rPr>
              <a:t>(including</a:t>
            </a:r>
            <a:r>
              <a:rPr sz="1000" spc="-65">
                <a:solidFill>
                  <a:srgbClr val="1F2A2F"/>
                </a:solidFill>
                <a:latin typeface="Arial"/>
                <a:cs typeface="Arial"/>
              </a:rPr>
              <a:t> </a:t>
            </a:r>
            <a:r>
              <a:rPr sz="1000">
                <a:solidFill>
                  <a:srgbClr val="1F2A2F"/>
                </a:solidFill>
                <a:latin typeface="Arial"/>
                <a:cs typeface="Arial"/>
              </a:rPr>
              <a:t>a</a:t>
            </a:r>
            <a:r>
              <a:rPr sz="1000" spc="-20">
                <a:solidFill>
                  <a:srgbClr val="1F2A2F"/>
                </a:solidFill>
                <a:latin typeface="Arial"/>
                <a:cs typeface="Arial"/>
              </a:rPr>
              <a:t> </a:t>
            </a:r>
            <a:r>
              <a:rPr sz="1000">
                <a:solidFill>
                  <a:srgbClr val="1F2A2F"/>
                </a:solidFill>
                <a:latin typeface="Arial"/>
                <a:cs typeface="Arial"/>
              </a:rPr>
              <a:t>GP);</a:t>
            </a:r>
            <a:r>
              <a:rPr sz="1000" spc="-30">
                <a:solidFill>
                  <a:srgbClr val="1F2A2F"/>
                </a:solidFill>
                <a:latin typeface="Arial"/>
                <a:cs typeface="Arial"/>
              </a:rPr>
              <a:t> </a:t>
            </a:r>
            <a:r>
              <a:rPr sz="1000" spc="-10">
                <a:solidFill>
                  <a:srgbClr val="1F2A2F"/>
                </a:solidFill>
                <a:latin typeface="Arial"/>
                <a:cs typeface="Arial"/>
              </a:rPr>
              <a:t>including </a:t>
            </a:r>
            <a:r>
              <a:rPr sz="1000">
                <a:solidFill>
                  <a:srgbClr val="1F2A2F"/>
                </a:solidFill>
                <a:latin typeface="Arial"/>
                <a:cs typeface="Arial"/>
              </a:rPr>
              <a:t>access</a:t>
            </a:r>
            <a:r>
              <a:rPr sz="1000" spc="-50">
                <a:solidFill>
                  <a:srgbClr val="1F2A2F"/>
                </a:solidFill>
                <a:latin typeface="Arial"/>
                <a:cs typeface="Arial"/>
              </a:rPr>
              <a:t> </a:t>
            </a:r>
            <a:r>
              <a:rPr sz="1000">
                <a:solidFill>
                  <a:srgbClr val="1F2A2F"/>
                </a:solidFill>
                <a:latin typeface="Arial"/>
                <a:cs typeface="Arial"/>
              </a:rPr>
              <a:t>to</a:t>
            </a:r>
            <a:r>
              <a:rPr sz="1000" spc="-35">
                <a:solidFill>
                  <a:srgbClr val="1F2A2F"/>
                </a:solidFill>
                <a:latin typeface="Arial"/>
                <a:cs typeface="Arial"/>
              </a:rPr>
              <a:t> </a:t>
            </a:r>
            <a:r>
              <a:rPr sz="1000">
                <a:solidFill>
                  <a:srgbClr val="1F2A2F"/>
                </a:solidFill>
                <a:latin typeface="Arial"/>
                <a:cs typeface="Arial"/>
              </a:rPr>
              <a:t>monthly</a:t>
            </a:r>
            <a:r>
              <a:rPr sz="1000" spc="-35">
                <a:solidFill>
                  <a:srgbClr val="1F2A2F"/>
                </a:solidFill>
                <a:latin typeface="Arial"/>
                <a:cs typeface="Arial"/>
              </a:rPr>
              <a:t> </a:t>
            </a:r>
            <a:r>
              <a:rPr sz="1000">
                <a:solidFill>
                  <a:srgbClr val="1F2A2F"/>
                </a:solidFill>
                <a:latin typeface="Arial"/>
                <a:cs typeface="Arial"/>
              </a:rPr>
              <a:t>supervision</a:t>
            </a:r>
            <a:r>
              <a:rPr sz="1000" spc="-50">
                <a:solidFill>
                  <a:srgbClr val="1F2A2F"/>
                </a:solidFill>
                <a:latin typeface="Arial"/>
                <a:cs typeface="Arial"/>
              </a:rPr>
              <a:t> </a:t>
            </a:r>
            <a:r>
              <a:rPr sz="1000" spc="-20">
                <a:solidFill>
                  <a:srgbClr val="1F2A2F"/>
                </a:solidFill>
                <a:latin typeface="Arial"/>
                <a:cs typeface="Arial"/>
              </a:rPr>
              <a:t>from </a:t>
            </a:r>
            <a:r>
              <a:rPr sz="1000">
                <a:solidFill>
                  <a:srgbClr val="1F2A2F"/>
                </a:solidFill>
                <a:latin typeface="Arial"/>
                <a:cs typeface="Arial"/>
              </a:rPr>
              <a:t>an</a:t>
            </a:r>
            <a:r>
              <a:rPr sz="1000" spc="-45">
                <a:solidFill>
                  <a:srgbClr val="1F2A2F"/>
                </a:solidFill>
                <a:latin typeface="Arial"/>
                <a:cs typeface="Arial"/>
              </a:rPr>
              <a:t> </a:t>
            </a:r>
            <a:r>
              <a:rPr sz="1000">
                <a:solidFill>
                  <a:srgbClr val="1F2A2F"/>
                </a:solidFill>
                <a:latin typeface="Arial"/>
                <a:cs typeface="Arial"/>
              </a:rPr>
              <a:t>appropriate</a:t>
            </a:r>
            <a:r>
              <a:rPr sz="1000" spc="-60">
                <a:solidFill>
                  <a:srgbClr val="1F2A2F"/>
                </a:solidFill>
                <a:latin typeface="Arial"/>
                <a:cs typeface="Arial"/>
              </a:rPr>
              <a:t> </a:t>
            </a:r>
            <a:r>
              <a:rPr sz="1000">
                <a:solidFill>
                  <a:srgbClr val="1F2A2F"/>
                </a:solidFill>
                <a:latin typeface="Arial"/>
                <a:cs typeface="Arial"/>
              </a:rPr>
              <a:t>health</a:t>
            </a:r>
            <a:r>
              <a:rPr sz="1000" spc="-40">
                <a:solidFill>
                  <a:srgbClr val="1F2A2F"/>
                </a:solidFill>
                <a:latin typeface="Arial"/>
                <a:cs typeface="Arial"/>
              </a:rPr>
              <a:t> </a:t>
            </a:r>
            <a:r>
              <a:rPr sz="1000" spc="-10">
                <a:solidFill>
                  <a:srgbClr val="1F2A2F"/>
                </a:solidFill>
                <a:latin typeface="Arial"/>
                <a:cs typeface="Arial"/>
              </a:rPr>
              <a:t>professional </a:t>
            </a:r>
            <a:r>
              <a:rPr sz="1000">
                <a:solidFill>
                  <a:srgbClr val="1F2A2F"/>
                </a:solidFill>
                <a:latin typeface="Arial"/>
                <a:cs typeface="Arial"/>
              </a:rPr>
              <a:t>(e.g.</a:t>
            </a:r>
            <a:r>
              <a:rPr sz="1000" spc="-65">
                <a:solidFill>
                  <a:srgbClr val="1F2A2F"/>
                </a:solidFill>
                <a:latin typeface="Arial"/>
                <a:cs typeface="Arial"/>
              </a:rPr>
              <a:t> </a:t>
            </a:r>
            <a:r>
              <a:rPr sz="1000">
                <a:solidFill>
                  <a:srgbClr val="1F2A2F"/>
                </a:solidFill>
                <a:latin typeface="Arial"/>
                <a:cs typeface="Arial"/>
              </a:rPr>
              <a:t>allied</a:t>
            </a:r>
            <a:r>
              <a:rPr sz="1000" spc="-40">
                <a:solidFill>
                  <a:srgbClr val="1F2A2F"/>
                </a:solidFill>
                <a:latin typeface="Arial"/>
                <a:cs typeface="Arial"/>
              </a:rPr>
              <a:t> </a:t>
            </a:r>
            <a:r>
              <a:rPr sz="1000">
                <a:solidFill>
                  <a:srgbClr val="1F2A2F"/>
                </a:solidFill>
                <a:latin typeface="Arial"/>
                <a:cs typeface="Arial"/>
              </a:rPr>
              <a:t>health</a:t>
            </a:r>
            <a:r>
              <a:rPr sz="1000" spc="-50">
                <a:solidFill>
                  <a:srgbClr val="1F2A2F"/>
                </a:solidFill>
                <a:latin typeface="Arial"/>
                <a:cs typeface="Arial"/>
              </a:rPr>
              <a:t> </a:t>
            </a:r>
            <a:r>
              <a:rPr sz="1000">
                <a:solidFill>
                  <a:srgbClr val="1F2A2F"/>
                </a:solidFill>
                <a:latin typeface="Arial"/>
                <a:cs typeface="Arial"/>
              </a:rPr>
              <a:t>professional,</a:t>
            </a:r>
            <a:r>
              <a:rPr sz="1000" spc="-70">
                <a:solidFill>
                  <a:srgbClr val="1F2A2F"/>
                </a:solidFill>
                <a:latin typeface="Arial"/>
                <a:cs typeface="Arial"/>
              </a:rPr>
              <a:t> </a:t>
            </a:r>
            <a:r>
              <a:rPr sz="1000" spc="-25">
                <a:solidFill>
                  <a:srgbClr val="1F2A2F"/>
                </a:solidFill>
                <a:latin typeface="Arial"/>
                <a:cs typeface="Arial"/>
              </a:rPr>
              <a:t>GP)</a:t>
            </a:r>
            <a:r>
              <a:rPr lang="en-GB" sz="1000" spc="-25">
                <a:solidFill>
                  <a:srgbClr val="1F2A2F"/>
                </a:solidFill>
                <a:latin typeface="Arial"/>
                <a:cs typeface="Arial"/>
              </a:rPr>
              <a:t>.</a:t>
            </a:r>
            <a:endParaRPr sz="1000">
              <a:latin typeface="Arial"/>
              <a:cs typeface="Arial"/>
            </a:endParaRPr>
          </a:p>
          <a:p>
            <a:pPr marL="12700" marR="5080" algn="l">
              <a:lnSpc>
                <a:spcPct val="100000"/>
              </a:lnSpc>
              <a:spcBef>
                <a:spcPts val="805"/>
              </a:spcBef>
            </a:pPr>
            <a:r>
              <a:rPr sz="1000">
                <a:solidFill>
                  <a:srgbClr val="1F2A2F"/>
                </a:solidFill>
                <a:latin typeface="Arial"/>
                <a:cs typeface="Arial"/>
              </a:rPr>
              <a:t>Further</a:t>
            </a:r>
            <a:r>
              <a:rPr sz="1000" spc="-65">
                <a:solidFill>
                  <a:srgbClr val="1F2A2F"/>
                </a:solidFill>
                <a:latin typeface="Arial"/>
                <a:cs typeface="Arial"/>
              </a:rPr>
              <a:t> </a:t>
            </a:r>
            <a:r>
              <a:rPr sz="1000">
                <a:solidFill>
                  <a:srgbClr val="1F2A2F"/>
                </a:solidFill>
                <a:latin typeface="Arial"/>
                <a:cs typeface="Arial"/>
              </a:rPr>
              <a:t>guidance</a:t>
            </a:r>
            <a:r>
              <a:rPr sz="1000" spc="-55">
                <a:solidFill>
                  <a:srgbClr val="1F2A2F"/>
                </a:solidFill>
                <a:latin typeface="Arial"/>
                <a:cs typeface="Arial"/>
              </a:rPr>
              <a:t> </a:t>
            </a:r>
            <a:r>
              <a:rPr sz="1000">
                <a:solidFill>
                  <a:srgbClr val="1F2A2F"/>
                </a:solidFill>
                <a:latin typeface="Arial"/>
                <a:cs typeface="Arial"/>
              </a:rPr>
              <a:t>on</a:t>
            </a:r>
            <a:r>
              <a:rPr sz="1000" spc="-25">
                <a:solidFill>
                  <a:srgbClr val="1F2A2F"/>
                </a:solidFill>
                <a:latin typeface="Arial"/>
                <a:cs typeface="Arial"/>
              </a:rPr>
              <a:t> </a:t>
            </a:r>
            <a:r>
              <a:rPr sz="1000" spc="-10">
                <a:solidFill>
                  <a:srgbClr val="1F2A2F"/>
                </a:solidFill>
                <a:latin typeface="Arial"/>
                <a:cs typeface="Arial"/>
              </a:rPr>
              <a:t>supervision, </a:t>
            </a:r>
            <a:r>
              <a:rPr sz="1000">
                <a:solidFill>
                  <a:srgbClr val="1F2A2F"/>
                </a:solidFill>
                <a:latin typeface="Arial"/>
                <a:cs typeface="Arial"/>
              </a:rPr>
              <a:t>education</a:t>
            </a:r>
            <a:r>
              <a:rPr sz="1000" spc="-70">
                <a:solidFill>
                  <a:srgbClr val="1F2A2F"/>
                </a:solidFill>
                <a:latin typeface="Arial"/>
                <a:cs typeface="Arial"/>
              </a:rPr>
              <a:t> </a:t>
            </a:r>
            <a:r>
              <a:rPr sz="1000">
                <a:solidFill>
                  <a:srgbClr val="1F2A2F"/>
                </a:solidFill>
                <a:latin typeface="Arial"/>
                <a:cs typeface="Arial"/>
              </a:rPr>
              <a:t>and</a:t>
            </a:r>
            <a:r>
              <a:rPr sz="1000" spc="-30">
                <a:solidFill>
                  <a:srgbClr val="1F2A2F"/>
                </a:solidFill>
                <a:latin typeface="Arial"/>
                <a:cs typeface="Arial"/>
              </a:rPr>
              <a:t> </a:t>
            </a:r>
            <a:r>
              <a:rPr sz="1000">
                <a:solidFill>
                  <a:srgbClr val="1F2A2F"/>
                </a:solidFill>
                <a:latin typeface="Arial"/>
                <a:cs typeface="Arial"/>
              </a:rPr>
              <a:t>training</a:t>
            </a:r>
            <a:r>
              <a:rPr sz="1000" spc="-45">
                <a:solidFill>
                  <a:srgbClr val="1F2A2F"/>
                </a:solidFill>
                <a:latin typeface="Arial"/>
                <a:cs typeface="Arial"/>
              </a:rPr>
              <a:t> </a:t>
            </a:r>
            <a:r>
              <a:rPr sz="1000">
                <a:solidFill>
                  <a:srgbClr val="1F2A2F"/>
                </a:solidFill>
                <a:latin typeface="Arial"/>
                <a:cs typeface="Arial"/>
              </a:rPr>
              <a:t>can</a:t>
            </a:r>
            <a:r>
              <a:rPr sz="1000" spc="-30">
                <a:solidFill>
                  <a:srgbClr val="1F2A2F"/>
                </a:solidFill>
                <a:latin typeface="Arial"/>
                <a:cs typeface="Arial"/>
              </a:rPr>
              <a:t> </a:t>
            </a:r>
            <a:r>
              <a:rPr sz="1000">
                <a:solidFill>
                  <a:srgbClr val="1F2A2F"/>
                </a:solidFill>
                <a:latin typeface="Arial"/>
                <a:cs typeface="Arial"/>
              </a:rPr>
              <a:t>be</a:t>
            </a:r>
            <a:r>
              <a:rPr sz="1000" spc="-30">
                <a:solidFill>
                  <a:srgbClr val="1F2A2F"/>
                </a:solidFill>
                <a:latin typeface="Arial"/>
                <a:cs typeface="Arial"/>
              </a:rPr>
              <a:t> </a:t>
            </a:r>
            <a:r>
              <a:rPr sz="1000" spc="-10">
                <a:solidFill>
                  <a:srgbClr val="1F2A2F"/>
                </a:solidFill>
                <a:latin typeface="Arial"/>
                <a:cs typeface="Arial"/>
              </a:rPr>
              <a:t>found </a:t>
            </a:r>
            <a:r>
              <a:rPr sz="1000">
                <a:solidFill>
                  <a:srgbClr val="1F2A2F"/>
                </a:solidFill>
                <a:latin typeface="Arial"/>
                <a:cs typeface="Arial"/>
              </a:rPr>
              <a:t>in</a:t>
            </a:r>
            <a:r>
              <a:rPr sz="1000" spc="-25">
                <a:solidFill>
                  <a:srgbClr val="1F2A2F"/>
                </a:solidFill>
                <a:latin typeface="Arial"/>
                <a:cs typeface="Arial"/>
              </a:rPr>
              <a:t> </a:t>
            </a:r>
            <a:r>
              <a:rPr sz="1000">
                <a:solidFill>
                  <a:srgbClr val="1F2A2F"/>
                </a:solidFill>
                <a:latin typeface="Arial"/>
                <a:cs typeface="Arial"/>
              </a:rPr>
              <a:t>the</a:t>
            </a:r>
            <a:r>
              <a:rPr sz="1000" spc="-35">
                <a:solidFill>
                  <a:srgbClr val="1F2A2F"/>
                </a:solidFill>
                <a:latin typeface="Arial"/>
                <a:cs typeface="Arial"/>
              </a:rPr>
              <a:t> </a:t>
            </a:r>
            <a:r>
              <a:rPr lang="en-GB" sz="1000" u="sng">
                <a:solidFill>
                  <a:srgbClr val="0000FF"/>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workforce</a:t>
            </a:r>
            <a:r>
              <a:rPr lang="en-GB" sz="1000" u="sng" spc="-55">
                <a:solidFill>
                  <a:srgbClr val="0000FF"/>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 </a:t>
            </a:r>
            <a:r>
              <a:rPr lang="en-GB" sz="1000" u="sng" spc="-10">
                <a:solidFill>
                  <a:srgbClr val="0000FF"/>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development</a:t>
            </a:r>
            <a:r>
              <a:rPr lang="en-GB" sz="1000" spc="-10">
                <a:solidFill>
                  <a:srgbClr val="0000FF"/>
                </a:solidFill>
                <a:latin typeface="Arial"/>
                <a:cs typeface="Arial"/>
              </a:rPr>
              <a:t> </a:t>
            </a:r>
            <a:r>
              <a:rPr lang="en-GB" sz="1000" u="sng">
                <a:solidFill>
                  <a:srgbClr val="0000FF"/>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framework</a:t>
            </a:r>
            <a:r>
              <a:rPr lang="en-GB" sz="1000" u="sng" spc="-50">
                <a:solidFill>
                  <a:srgbClr val="0000FF"/>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 </a:t>
            </a:r>
            <a:r>
              <a:rPr lang="en-GB" sz="1000" u="sng">
                <a:solidFill>
                  <a:srgbClr val="0000FF"/>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for</a:t>
            </a:r>
            <a:r>
              <a:rPr lang="en-GB" sz="1000" u="sng" spc="-40">
                <a:solidFill>
                  <a:srgbClr val="0000FF"/>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 </a:t>
            </a:r>
            <a:r>
              <a:rPr lang="en-GB" sz="1000" u="sng">
                <a:solidFill>
                  <a:srgbClr val="0000FF"/>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social</a:t>
            </a:r>
            <a:r>
              <a:rPr lang="en-GB" sz="1000" u="sng" spc="-50">
                <a:solidFill>
                  <a:srgbClr val="0000FF"/>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 </a:t>
            </a:r>
            <a:r>
              <a:rPr lang="en-GB" sz="1000" u="sng">
                <a:solidFill>
                  <a:srgbClr val="0000FF"/>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prescribing</a:t>
            </a:r>
            <a:r>
              <a:rPr lang="en-GB" sz="1000" u="sng" spc="-65">
                <a:solidFill>
                  <a:srgbClr val="0000FF"/>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 </a:t>
            </a:r>
            <a:r>
              <a:rPr lang="en-GB" sz="1000" u="sng" spc="-20">
                <a:solidFill>
                  <a:srgbClr val="0000FF"/>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link</a:t>
            </a:r>
            <a:r>
              <a:rPr lang="en-GB" sz="1000" spc="-20">
                <a:solidFill>
                  <a:srgbClr val="0000FF"/>
                </a:solidFill>
                <a:latin typeface="Arial"/>
                <a:cs typeface="Arial"/>
              </a:rPr>
              <a:t> </a:t>
            </a:r>
            <a:r>
              <a:rPr lang="en-GB" sz="1000" u="sng" spc="-10">
                <a:solidFill>
                  <a:srgbClr val="0000FF"/>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workers</a:t>
            </a:r>
            <a:endParaRPr lang="en-GB" sz="1000">
              <a:solidFill>
                <a:srgbClr val="0000FF"/>
              </a:solidFill>
              <a:latin typeface="Arial"/>
              <a:cs typeface="Arial"/>
              <a:hlinkClick r:id="" action="ppaction://noaction">
                <a:extLst>
                  <a:ext uri="{A12FA001-AC4F-418D-AE19-62706E023703}">
                    <ahyp:hlinkClr xmlns:ahyp="http://schemas.microsoft.com/office/drawing/2018/hyperlinkcolor" val="tx"/>
                  </a:ext>
                </a:extLst>
              </a:hlinkClick>
            </a:endParaRPr>
          </a:p>
          <a:p>
            <a:pPr marL="12700" marR="5080" algn="l">
              <a:spcBef>
                <a:spcPts val="805"/>
              </a:spcBef>
            </a:pPr>
            <a:r>
              <a:rPr lang="en-GB" sz="1000">
                <a:latin typeface="Arial" panose="020B0604020202020204" pitchFamily="34" charset="0"/>
                <a:cs typeface="Arial" panose="020B0604020202020204" pitchFamily="34" charset="0"/>
                <a:hlinkClick r:id="rId11"/>
              </a:rPr>
              <a:t>NHS England » Social prescribing link workers</a:t>
            </a:r>
            <a:endParaRPr lang="en-GB" sz="1000">
              <a:latin typeface="Arial" panose="020B0604020202020204" pitchFamily="34" charset="0"/>
              <a:cs typeface="Arial" panose="020B0604020202020204" pitchFamily="34" charset="0"/>
            </a:endParaRPr>
          </a:p>
          <a:p>
            <a:pPr marL="12700" marR="5080" algn="l">
              <a:spcBef>
                <a:spcPts val="805"/>
              </a:spcBef>
            </a:pPr>
            <a:r>
              <a:rPr lang="en-GB" sz="1000">
                <a:hlinkClick r:id="rId12"/>
              </a:rPr>
              <a:t>Welcome to NHS England's Social Prescribing Network</a:t>
            </a:r>
            <a:endParaRPr lang="en-GB" sz="1000" u="sng" spc="-10">
              <a:solidFill>
                <a:srgbClr val="1F5AA4"/>
              </a:solidFill>
              <a:uFill>
                <a:solidFill>
                  <a:srgbClr val="1F5AA4"/>
                </a:solidFill>
              </a:uFill>
              <a:latin typeface="Arial"/>
              <a:cs typeface="Arial"/>
            </a:endParaRPr>
          </a:p>
        </p:txBody>
      </p:sp>
      <p:pic>
        <p:nvPicPr>
          <p:cNvPr id="39" name="Picture 38" descr="A logo with colorful people&#10;&#10;Description automatically generated">
            <a:extLst>
              <a:ext uri="{FF2B5EF4-FFF2-40B4-BE49-F238E27FC236}">
                <a16:creationId xmlns:a16="http://schemas.microsoft.com/office/drawing/2014/main" id="{5F70F2A2-16A8-B7D7-7302-88319ABAE49F}"/>
              </a:ext>
            </a:extLst>
          </p:cNvPr>
          <p:cNvPicPr>
            <a:picLocks noChangeAspect="1"/>
          </p:cNvPicPr>
          <p:nvPr/>
        </p:nvPicPr>
        <p:blipFill>
          <a:blip r:embed="rId13"/>
          <a:stretch>
            <a:fillRect/>
          </a:stretch>
        </p:blipFill>
        <p:spPr>
          <a:xfrm>
            <a:off x="7931" y="-1047"/>
            <a:ext cx="2263703" cy="1160912"/>
          </a:xfrm>
          <a:prstGeom prst="rect">
            <a:avLst/>
          </a:prstGeom>
          <a:ln>
            <a:noFill/>
          </a:ln>
        </p:spPr>
      </p:pic>
      <p:graphicFrame>
        <p:nvGraphicFramePr>
          <p:cNvPr id="40" name="Table 39">
            <a:extLst>
              <a:ext uri="{FF2B5EF4-FFF2-40B4-BE49-F238E27FC236}">
                <a16:creationId xmlns:a16="http://schemas.microsoft.com/office/drawing/2014/main" id="{5CF8F6D4-B6BB-E229-867E-FE1D1973A5E1}"/>
              </a:ext>
            </a:extLst>
          </p:cNvPr>
          <p:cNvGraphicFramePr>
            <a:graphicFrameLocks noGrp="1"/>
          </p:cNvGraphicFramePr>
          <p:nvPr>
            <p:extLst>
              <p:ext uri="{D42A27DB-BD31-4B8C-83A1-F6EECF244321}">
                <p14:modId xmlns:p14="http://schemas.microsoft.com/office/powerpoint/2010/main" val="1091173221"/>
              </p:ext>
            </p:extLst>
          </p:nvPr>
        </p:nvGraphicFramePr>
        <p:xfrm>
          <a:off x="4833688" y="2466663"/>
          <a:ext cx="2395704" cy="1083609"/>
        </p:xfrm>
        <a:graphic>
          <a:graphicData uri="http://schemas.openxmlformats.org/drawingml/2006/table">
            <a:tbl>
              <a:tblPr bandRow="1">
                <a:tableStyleId>{5C22544A-7EE6-4342-B048-85BDC9FD1C3A}</a:tableStyleId>
              </a:tblPr>
              <a:tblGrid>
                <a:gridCol w="2395704">
                  <a:extLst>
                    <a:ext uri="{9D8B030D-6E8A-4147-A177-3AD203B41FA5}">
                      <a16:colId xmlns:a16="http://schemas.microsoft.com/office/drawing/2014/main" val="3348635472"/>
                    </a:ext>
                  </a:extLst>
                </a:gridCol>
              </a:tblGrid>
              <a:tr h="1083609">
                <a:tc>
                  <a:txBody>
                    <a:bodyPr/>
                    <a:lstStyle/>
                    <a:p>
                      <a:pPr algn="l"/>
                      <a:r>
                        <a:rPr lang="en-GB" sz="1000">
                          <a:effectLst/>
                          <a:latin typeface="Arial"/>
                        </a:rPr>
                        <a:t>NHSE advises PCI accredited 4-day health coaching.  Please attend the 2-day booking via the links. For the additional 2 day top up please contact the PCWC inbox for more info. </a:t>
                      </a:r>
                    </a:p>
                  </a:txBody>
                  <a:tcPr marL="114300" marR="114300" marT="0" marB="0">
                    <a:lnL>
                      <a:noFill/>
                    </a:lnL>
                    <a:lnR>
                      <a:noFill/>
                    </a:lnR>
                    <a:lnT>
                      <a:noFill/>
                    </a:lnT>
                    <a:lnB>
                      <a:noFill/>
                    </a:lnB>
                    <a:noFill/>
                  </a:tcPr>
                </a:tc>
                <a:extLst>
                  <a:ext uri="{0D108BD9-81ED-4DB2-BD59-A6C34878D82A}">
                    <a16:rowId xmlns:a16="http://schemas.microsoft.com/office/drawing/2014/main" val="2946202577"/>
                  </a:ext>
                </a:extLst>
              </a:tr>
            </a:tbl>
          </a:graphicData>
        </a:graphic>
      </p:graphicFrame>
      <p:sp>
        <p:nvSpPr>
          <p:cNvPr id="41" name="TextBox 40">
            <a:extLst>
              <a:ext uri="{FF2B5EF4-FFF2-40B4-BE49-F238E27FC236}">
                <a16:creationId xmlns:a16="http://schemas.microsoft.com/office/drawing/2014/main" id="{6E820522-E2AC-41EA-8F0A-14A4F0F166CF}"/>
              </a:ext>
            </a:extLst>
          </p:cNvPr>
          <p:cNvSpPr txBox="1"/>
          <p:nvPr/>
        </p:nvSpPr>
        <p:spPr>
          <a:xfrm>
            <a:off x="4846768" y="3220511"/>
            <a:ext cx="2311707"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solidFill>
                  <a:srgbClr val="0000FF"/>
                </a:solidFill>
                <a:latin typeface="Arial"/>
                <a:ea typeface="Lato"/>
                <a:cs typeface="Lato"/>
                <a:hlinkClick r:id="rId14">
                  <a:extLst>
                    <a:ext uri="{A12FA001-AC4F-418D-AE19-62706E023703}">
                      <ahyp:hlinkClr xmlns:ahyp="http://schemas.microsoft.com/office/drawing/2018/hyperlinkcolor" val="tx"/>
                    </a:ext>
                  </a:extLst>
                </a:hlinkClick>
              </a:rPr>
              <a:t>Shared decision making</a:t>
            </a:r>
            <a:endParaRPr lang="en-US" sz="1000">
              <a:solidFill>
                <a:srgbClr val="0000FF"/>
              </a:solidFill>
              <a:latin typeface="Arial"/>
              <a:cs typeface="Arial"/>
              <a:hlinkClick r:id="" action="ppaction://noaction">
                <a:extLst>
                  <a:ext uri="{A12FA001-AC4F-418D-AE19-62706E023703}">
                    <ahyp:hlinkClr xmlns:ahyp="http://schemas.microsoft.com/office/drawing/2018/hyperlinkcolor" val="tx"/>
                  </a:ext>
                </a:extLst>
              </a:hlinkClick>
            </a:endParaRPr>
          </a:p>
          <a:p>
            <a:pPr algn="l"/>
            <a:r>
              <a:rPr lang="en-US" sz="1000" err="1">
                <a:solidFill>
                  <a:srgbClr val="0000FF"/>
                </a:solidFill>
                <a:latin typeface="Arial"/>
                <a:ea typeface="Lato"/>
                <a:cs typeface="Lato"/>
                <a:hlinkClick r:id="rId15">
                  <a:extLst>
                    <a:ext uri="{A12FA001-AC4F-418D-AE19-62706E023703}">
                      <ahyp:hlinkClr xmlns:ahyp="http://schemas.microsoft.com/office/drawing/2018/hyperlinkcolor" val="tx"/>
                    </a:ext>
                  </a:extLst>
                </a:hlinkClick>
              </a:rPr>
              <a:t>Personalised</a:t>
            </a:r>
            <a:r>
              <a:rPr lang="en-US" sz="1000">
                <a:solidFill>
                  <a:srgbClr val="0000FF"/>
                </a:solidFill>
                <a:latin typeface="Arial"/>
                <a:ea typeface="Lato"/>
                <a:cs typeface="Lato"/>
                <a:hlinkClick r:id="rId15">
                  <a:extLst>
                    <a:ext uri="{A12FA001-AC4F-418D-AE19-62706E023703}">
                      <ahyp:hlinkClr xmlns:ahyp="http://schemas.microsoft.com/office/drawing/2018/hyperlinkcolor" val="tx"/>
                    </a:ext>
                  </a:extLst>
                </a:hlinkClick>
              </a:rPr>
              <a:t> care and support planning</a:t>
            </a:r>
            <a:endParaRPr lang="en-US" sz="1000">
              <a:solidFill>
                <a:srgbClr val="0000FF"/>
              </a:solidFill>
              <a:latin typeface="Arial"/>
              <a:ea typeface="Lato"/>
              <a:cs typeface="Lato"/>
            </a:endParaRPr>
          </a:p>
          <a:p>
            <a:pPr algn="l"/>
            <a:r>
              <a:rPr lang="en-US" sz="1000">
                <a:solidFill>
                  <a:srgbClr val="0000FF"/>
                </a:solidFill>
                <a:latin typeface="Arial"/>
                <a:ea typeface="Lato"/>
                <a:cs typeface="Lato"/>
                <a:hlinkClick r:id="rId16">
                  <a:extLst>
                    <a:ext uri="{A12FA001-AC4F-418D-AE19-62706E023703}">
                      <ahyp:hlinkClr xmlns:ahyp="http://schemas.microsoft.com/office/drawing/2018/hyperlinkcolor" val="tx"/>
                    </a:ext>
                  </a:extLst>
                </a:hlinkClick>
              </a:rPr>
              <a:t>Enabling choice, including legal rights to choice</a:t>
            </a:r>
            <a:endParaRPr lang="en-US" sz="1000">
              <a:solidFill>
                <a:srgbClr val="0000FF"/>
              </a:solidFill>
              <a:latin typeface="Arial"/>
              <a:ea typeface="Lato"/>
              <a:cs typeface="Lato"/>
            </a:endParaRPr>
          </a:p>
          <a:p>
            <a:pPr algn="l"/>
            <a:r>
              <a:rPr lang="en-US" sz="1000">
                <a:solidFill>
                  <a:srgbClr val="0000FF"/>
                </a:solidFill>
                <a:latin typeface="Arial"/>
                <a:ea typeface="Lato"/>
                <a:cs typeface="Lato"/>
                <a:hlinkClick r:id="rId17">
                  <a:extLst>
                    <a:ext uri="{A12FA001-AC4F-418D-AE19-62706E023703}">
                      <ahyp:hlinkClr xmlns:ahyp="http://schemas.microsoft.com/office/drawing/2018/hyperlinkcolor" val="tx"/>
                    </a:ext>
                  </a:extLst>
                </a:hlinkClick>
              </a:rPr>
              <a:t>Social prescribing and community-based support</a:t>
            </a:r>
            <a:endParaRPr lang="en-US" sz="1000">
              <a:solidFill>
                <a:srgbClr val="0000FF"/>
              </a:solidFill>
              <a:latin typeface="Arial"/>
              <a:ea typeface="Lato"/>
              <a:cs typeface="Lato"/>
            </a:endParaRPr>
          </a:p>
          <a:p>
            <a:pPr algn="l"/>
            <a:r>
              <a:rPr lang="en-US" sz="1000">
                <a:solidFill>
                  <a:srgbClr val="0000FF"/>
                </a:solidFill>
                <a:latin typeface="Arial"/>
                <a:ea typeface="Lato"/>
                <a:cs typeface="Lato"/>
                <a:hlinkClick r:id="rId18">
                  <a:extLst>
                    <a:ext uri="{A12FA001-AC4F-418D-AE19-62706E023703}">
                      <ahyp:hlinkClr xmlns:ahyp="http://schemas.microsoft.com/office/drawing/2018/hyperlinkcolor" val="tx"/>
                    </a:ext>
                  </a:extLst>
                </a:hlinkClick>
              </a:rPr>
              <a:t>Supported self-management</a:t>
            </a:r>
            <a:endParaRPr lang="en-US" sz="1000">
              <a:solidFill>
                <a:srgbClr val="0000FF"/>
              </a:solidFill>
              <a:latin typeface="Arial"/>
              <a:ea typeface="Lato"/>
              <a:cs typeface="Lato"/>
            </a:endParaRPr>
          </a:p>
          <a:p>
            <a:pPr algn="l"/>
            <a:r>
              <a:rPr lang="en-US" sz="1000">
                <a:solidFill>
                  <a:srgbClr val="0000FF"/>
                </a:solidFill>
                <a:latin typeface="Arial"/>
                <a:ea typeface="Lato"/>
                <a:cs typeface="Lato"/>
                <a:hlinkClick r:id="rId19">
                  <a:extLst>
                    <a:ext uri="{A12FA001-AC4F-418D-AE19-62706E023703}">
                      <ahyp:hlinkClr xmlns:ahyp="http://schemas.microsoft.com/office/drawing/2018/hyperlinkcolor" val="tx"/>
                    </a:ext>
                  </a:extLst>
                </a:hlinkClick>
              </a:rPr>
              <a:t>Personal health budgets</a:t>
            </a:r>
            <a:r>
              <a:rPr lang="en-US" sz="1000">
                <a:solidFill>
                  <a:srgbClr val="0000FF"/>
                </a:solidFill>
                <a:latin typeface="Arial"/>
                <a:ea typeface="Lato"/>
                <a:cs typeface="Lato"/>
              </a:rPr>
              <a:t> </a:t>
            </a:r>
            <a:r>
              <a:rPr lang="en-US" sz="1000">
                <a:solidFill>
                  <a:schemeClr val="tx1"/>
                </a:solidFill>
                <a:latin typeface="Arial"/>
                <a:ea typeface="Lato"/>
                <a:cs typeface="Lato"/>
              </a:rPr>
              <a:t>and integrated personal budgets</a:t>
            </a:r>
          </a:p>
        </p:txBody>
      </p:sp>
      <p:sp>
        <p:nvSpPr>
          <p:cNvPr id="42" name="object 2">
            <a:extLst>
              <a:ext uri="{FF2B5EF4-FFF2-40B4-BE49-F238E27FC236}">
                <a16:creationId xmlns:a16="http://schemas.microsoft.com/office/drawing/2014/main" id="{B9E48E79-64F9-F40B-C73E-403E4219C4A2}"/>
              </a:ext>
            </a:extLst>
          </p:cNvPr>
          <p:cNvSpPr txBox="1"/>
          <p:nvPr/>
        </p:nvSpPr>
        <p:spPr>
          <a:xfrm>
            <a:off x="3056889" y="1953513"/>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44" name="object 4">
            <a:extLst>
              <a:ext uri="{FF2B5EF4-FFF2-40B4-BE49-F238E27FC236}">
                <a16:creationId xmlns:a16="http://schemas.microsoft.com/office/drawing/2014/main" id="{B9F713AB-E9D9-0CC3-BD7E-0F978B29BF52}"/>
              </a:ext>
            </a:extLst>
          </p:cNvPr>
          <p:cNvSpPr txBox="1"/>
          <p:nvPr/>
        </p:nvSpPr>
        <p:spPr>
          <a:xfrm>
            <a:off x="5502909" y="1953513"/>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46" name="object 5">
            <a:extLst>
              <a:ext uri="{FF2B5EF4-FFF2-40B4-BE49-F238E27FC236}">
                <a16:creationId xmlns:a16="http://schemas.microsoft.com/office/drawing/2014/main" id="{35031683-7052-C86B-3048-972B2509B7BB}"/>
              </a:ext>
            </a:extLst>
          </p:cNvPr>
          <p:cNvSpPr txBox="1"/>
          <p:nvPr/>
        </p:nvSpPr>
        <p:spPr>
          <a:xfrm>
            <a:off x="7432929" y="1846833"/>
            <a:ext cx="2120900" cy="666750"/>
          </a:xfrm>
          <a:prstGeom prst="rect">
            <a:avLst/>
          </a:prstGeom>
        </p:spPr>
        <p:txBody>
          <a:bodyPr vert="horz" wrap="square" lIns="0" tIns="13335" rIns="0" bIns="0" rtlCol="0">
            <a:spAutoFit/>
          </a:bodyPr>
          <a:lstStyle/>
          <a:p>
            <a:pPr marL="12700" marR="5080" indent="-1270" algn="ctr">
              <a:lnSpc>
                <a:spcPct val="100000"/>
              </a:lnSpc>
              <a:spcBef>
                <a:spcPts val="105"/>
              </a:spcBef>
            </a:pPr>
            <a:r>
              <a:rPr sz="1400" spc="-10">
                <a:solidFill>
                  <a:srgbClr val="202C3A"/>
                </a:solidFill>
                <a:latin typeface="Arial Black"/>
                <a:cs typeface="Arial Black"/>
              </a:rPr>
              <a:t>Consolidated</a:t>
            </a:r>
            <a:r>
              <a:rPr sz="1400" spc="500">
                <a:solidFill>
                  <a:srgbClr val="202C3A"/>
                </a:solidFill>
                <a:latin typeface="Arial Black"/>
                <a:cs typeface="Arial Black"/>
              </a:rPr>
              <a:t> </a:t>
            </a:r>
            <a:r>
              <a:rPr sz="1400">
                <a:solidFill>
                  <a:srgbClr val="202C3A"/>
                </a:solidFill>
                <a:latin typeface="Arial Black"/>
                <a:cs typeface="Arial Black"/>
              </a:rPr>
              <a:t>learning</a:t>
            </a:r>
            <a:r>
              <a:rPr sz="1400" spc="15">
                <a:solidFill>
                  <a:srgbClr val="202C3A"/>
                </a:solidFill>
                <a:latin typeface="Arial Black"/>
                <a:cs typeface="Arial Black"/>
              </a:rPr>
              <a:t> </a:t>
            </a:r>
            <a:r>
              <a:rPr sz="1400">
                <a:solidFill>
                  <a:srgbClr val="202C3A"/>
                </a:solidFill>
                <a:latin typeface="Arial Black"/>
                <a:cs typeface="Arial Black"/>
              </a:rPr>
              <a:t>/</a:t>
            </a:r>
            <a:r>
              <a:rPr sz="1400" spc="30">
                <a:solidFill>
                  <a:srgbClr val="202C3A"/>
                </a:solidFill>
                <a:latin typeface="Arial Black"/>
                <a:cs typeface="Arial Black"/>
              </a:rPr>
              <a:t> </a:t>
            </a:r>
            <a:r>
              <a:rPr sz="1400" spc="-10">
                <a:solidFill>
                  <a:srgbClr val="202C3A"/>
                </a:solidFill>
                <a:latin typeface="Arial Black"/>
                <a:cs typeface="Arial Black"/>
              </a:rPr>
              <a:t>supervision requirements</a:t>
            </a:r>
            <a:endParaRPr sz="1400">
              <a:latin typeface="Arial Black"/>
              <a:cs typeface="Arial Black"/>
            </a:endParaRPr>
          </a:p>
        </p:txBody>
      </p:sp>
      <p:sp>
        <p:nvSpPr>
          <p:cNvPr id="48" name="object 6">
            <a:extLst>
              <a:ext uri="{FF2B5EF4-FFF2-40B4-BE49-F238E27FC236}">
                <a16:creationId xmlns:a16="http://schemas.microsoft.com/office/drawing/2014/main" id="{4FD61383-2E3B-57AA-E095-729A88A9467F}"/>
              </a:ext>
            </a:extLst>
          </p:cNvPr>
          <p:cNvSpPr txBox="1"/>
          <p:nvPr/>
        </p:nvSpPr>
        <p:spPr>
          <a:xfrm>
            <a:off x="9967145" y="1928614"/>
            <a:ext cx="1881136" cy="444352"/>
          </a:xfrm>
          <a:prstGeom prst="rect">
            <a:avLst/>
          </a:prstGeom>
        </p:spPr>
        <p:txBody>
          <a:bodyPr vert="horz" wrap="square" lIns="0" tIns="13335" rIns="0" bIns="0" rtlCol="0" anchor="t">
            <a:spAutoFit/>
          </a:bodyPr>
          <a:lstStyle/>
          <a:p>
            <a:pPr marL="12700" marR="5080" indent="-3810" algn="ctr">
              <a:spcBef>
                <a:spcPts val="105"/>
              </a:spcBef>
            </a:pPr>
            <a:r>
              <a:rPr lang="en-GB" sz="1400">
                <a:solidFill>
                  <a:srgbClr val="202C3A"/>
                </a:solidFill>
                <a:latin typeface="Arial Black"/>
              </a:rPr>
              <a:t>Key roles &amp; responsibilities</a:t>
            </a:r>
            <a:endParaRPr err="1"/>
          </a:p>
        </p:txBody>
      </p:sp>
      <p:pic>
        <p:nvPicPr>
          <p:cNvPr id="50" name="object 8" descr="A purple book with black lines&#10;&#10;AI-generated content may be incorrect.">
            <a:extLst>
              <a:ext uri="{FF2B5EF4-FFF2-40B4-BE49-F238E27FC236}">
                <a16:creationId xmlns:a16="http://schemas.microsoft.com/office/drawing/2014/main" id="{28FFF9CD-C5D2-4AC5-AC42-C85C8B85EBC3}"/>
              </a:ext>
            </a:extLst>
          </p:cNvPr>
          <p:cNvPicPr/>
          <p:nvPr/>
        </p:nvPicPr>
        <p:blipFill>
          <a:blip r:embed="rId20" cstate="print"/>
          <a:stretch>
            <a:fillRect/>
          </a:stretch>
        </p:blipFill>
        <p:spPr>
          <a:xfrm>
            <a:off x="5789676" y="1147572"/>
            <a:ext cx="722376" cy="720851"/>
          </a:xfrm>
          <a:prstGeom prst="rect">
            <a:avLst/>
          </a:prstGeom>
        </p:spPr>
      </p:pic>
      <p:pic>
        <p:nvPicPr>
          <p:cNvPr id="52" name="object 9" descr="A purple certificate with a flower and a ribbon&#10;&#10;AI-generated content may be incorrect.">
            <a:extLst>
              <a:ext uri="{FF2B5EF4-FFF2-40B4-BE49-F238E27FC236}">
                <a16:creationId xmlns:a16="http://schemas.microsoft.com/office/drawing/2014/main" id="{243B1AAD-1168-542E-E87D-5B6EAF9EF5DE}"/>
              </a:ext>
            </a:extLst>
          </p:cNvPr>
          <p:cNvPicPr/>
          <p:nvPr/>
        </p:nvPicPr>
        <p:blipFill>
          <a:blip r:embed="rId21" cstate="print"/>
          <a:stretch>
            <a:fillRect/>
          </a:stretch>
        </p:blipFill>
        <p:spPr>
          <a:xfrm>
            <a:off x="3433571" y="1211580"/>
            <a:ext cx="720851" cy="719327"/>
          </a:xfrm>
          <a:prstGeom prst="rect">
            <a:avLst/>
          </a:prstGeom>
        </p:spPr>
      </p:pic>
      <p:pic>
        <p:nvPicPr>
          <p:cNvPr id="54" name="object 10" descr="A pink scale on a black background&#10;&#10;AI-generated content may be incorrect.">
            <a:extLst>
              <a:ext uri="{FF2B5EF4-FFF2-40B4-BE49-F238E27FC236}">
                <a16:creationId xmlns:a16="http://schemas.microsoft.com/office/drawing/2014/main" id="{BF2CB7E4-0B4E-5229-8F3B-2652CFFD992A}"/>
              </a:ext>
            </a:extLst>
          </p:cNvPr>
          <p:cNvPicPr/>
          <p:nvPr/>
        </p:nvPicPr>
        <p:blipFill>
          <a:blip r:embed="rId22" cstate="print"/>
          <a:stretch>
            <a:fillRect/>
          </a:stretch>
        </p:blipFill>
        <p:spPr>
          <a:xfrm>
            <a:off x="10500359" y="1147572"/>
            <a:ext cx="722376" cy="720851"/>
          </a:xfrm>
          <a:prstGeom prst="rect">
            <a:avLst/>
          </a:prstGeom>
        </p:spPr>
      </p:pic>
      <p:pic>
        <p:nvPicPr>
          <p:cNvPr id="56" name="object 11">
            <a:extLst>
              <a:ext uri="{FF2B5EF4-FFF2-40B4-BE49-F238E27FC236}">
                <a16:creationId xmlns:a16="http://schemas.microsoft.com/office/drawing/2014/main" id="{600AA428-F637-CAAC-97B1-83CB8B17DE59}"/>
              </a:ext>
            </a:extLst>
          </p:cNvPr>
          <p:cNvPicPr/>
          <p:nvPr/>
        </p:nvPicPr>
        <p:blipFill>
          <a:blip r:embed="rId23" cstate="print"/>
          <a:stretch>
            <a:fillRect/>
          </a:stretch>
        </p:blipFill>
        <p:spPr>
          <a:xfrm>
            <a:off x="8132064" y="1147572"/>
            <a:ext cx="720851" cy="720851"/>
          </a:xfrm>
          <a:prstGeom prst="rect">
            <a:avLst/>
          </a:prstGeom>
        </p:spPr>
      </p:pic>
      <p:sp>
        <p:nvSpPr>
          <p:cNvPr id="57" name="TextBox 56">
            <a:extLst>
              <a:ext uri="{FF2B5EF4-FFF2-40B4-BE49-F238E27FC236}">
                <a16:creationId xmlns:a16="http://schemas.microsoft.com/office/drawing/2014/main" id="{B31EE2AF-0475-A996-45A0-5476A429F3E9}"/>
              </a:ext>
            </a:extLst>
          </p:cNvPr>
          <p:cNvSpPr txBox="1"/>
          <p:nvPr/>
        </p:nvSpPr>
        <p:spPr>
          <a:xfrm>
            <a:off x="4833688" y="4785229"/>
            <a:ext cx="2395018" cy="20928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latin typeface="Arial"/>
              </a:rPr>
              <a:t>Once you have gained enough skill and experience you may want to explore other roles such as a general practice assistant (GPA) </a:t>
            </a:r>
            <a:r>
              <a:rPr lang="en-US" sz="1000" u="sng">
                <a:solidFill>
                  <a:srgbClr val="0000FF"/>
                </a:solidFill>
                <a:latin typeface="Arial"/>
                <a:cs typeface="Segoe UI"/>
                <a:hlinkClick r:id="rId24"/>
              </a:rPr>
              <a:t>General Practice Assistant - eLearning for healthcare</a:t>
            </a:r>
            <a:r>
              <a:rPr lang="en-US" sz="1000">
                <a:solidFill>
                  <a:srgbClr val="212529"/>
                </a:solidFill>
                <a:latin typeface="Arial"/>
              </a:rPr>
              <a:t> </a:t>
            </a:r>
            <a:r>
              <a:rPr lang="en-US" sz="1000">
                <a:latin typeface="Arial"/>
              </a:rPr>
              <a:t>may be able to progress to a clinical role </a:t>
            </a:r>
            <a:r>
              <a:rPr lang="en-US" sz="1000" u="sng">
                <a:solidFill>
                  <a:srgbClr val="0000FF"/>
                </a:solidFill>
                <a:latin typeface="Arial"/>
                <a:cs typeface="Segoe UI"/>
                <a:hlinkClick r:id="rId25"/>
              </a:rPr>
              <a:t>What is a Healthcare Assistant (HCA)? Responsibilities &amp; Career Path</a:t>
            </a:r>
            <a:r>
              <a:rPr lang="en-US" sz="1000">
                <a:solidFill>
                  <a:srgbClr val="212529"/>
                </a:solidFill>
                <a:latin typeface="Arial"/>
              </a:rPr>
              <a:t> </a:t>
            </a:r>
            <a:r>
              <a:rPr lang="en-US" sz="1000">
                <a:latin typeface="Arial"/>
              </a:rPr>
              <a:t>which involves more duties and responsibilities. After a further period of time, you may be able to train as a</a:t>
            </a:r>
            <a:r>
              <a:rPr lang="en-US" sz="1000">
                <a:solidFill>
                  <a:srgbClr val="212529"/>
                </a:solidFill>
                <a:latin typeface="Arial"/>
              </a:rPr>
              <a:t> </a:t>
            </a:r>
            <a:r>
              <a:rPr lang="en-US" sz="1000" u="sng">
                <a:solidFill>
                  <a:srgbClr val="0000FF"/>
                </a:solidFill>
                <a:latin typeface="Arial"/>
                <a:cs typeface="Segoe UI"/>
                <a:hlinkClick r:id="rId26"/>
              </a:rPr>
              <a:t>Nursing Associate </a:t>
            </a:r>
            <a:r>
              <a:rPr lang="en-US" sz="1000">
                <a:latin typeface="Arial"/>
              </a:rPr>
              <a:t>and later on train to be a</a:t>
            </a:r>
            <a:r>
              <a:rPr lang="en-US" sz="1000">
                <a:solidFill>
                  <a:srgbClr val="212529"/>
                </a:solidFill>
                <a:latin typeface="Arial"/>
              </a:rPr>
              <a:t> </a:t>
            </a:r>
            <a:r>
              <a:rPr lang="en-US" sz="1000" u="sng">
                <a:solidFill>
                  <a:srgbClr val="0000FF"/>
                </a:solidFill>
                <a:latin typeface="Arial"/>
                <a:cs typeface="Segoe UI"/>
                <a:hlinkClick r:id="rId27"/>
              </a:rPr>
              <a:t>registered Nurse</a:t>
            </a:r>
            <a:r>
              <a:rPr lang="en-US" sz="1000">
                <a:solidFill>
                  <a:srgbClr val="212529"/>
                </a:solidFill>
                <a:latin typeface="Arial"/>
              </a:rPr>
              <a:t>. </a:t>
            </a:r>
            <a:endParaRPr lang="en-GB">
              <a:latin typeface="Arial"/>
              <a:cs typeface="Arial"/>
            </a:endParaRPr>
          </a:p>
        </p:txBody>
      </p:sp>
      <p:pic>
        <p:nvPicPr>
          <p:cNvPr id="2" name="Online Media 1" title="Meet the NHS's healthcare team working with your GP so your needs are met in the best possible way.">
            <a:hlinkClick r:id="" action="ppaction://media"/>
            <a:extLst>
              <a:ext uri="{FF2B5EF4-FFF2-40B4-BE49-F238E27FC236}">
                <a16:creationId xmlns:a16="http://schemas.microsoft.com/office/drawing/2014/main" id="{97C8CEAF-3B0E-E7A5-9C2D-839D3854DA5E}"/>
              </a:ext>
            </a:extLst>
          </p:cNvPr>
          <p:cNvPicPr>
            <a:picLocks noRot="1" noChangeAspect="1"/>
          </p:cNvPicPr>
          <p:nvPr>
            <a:videoFile r:link="rId1"/>
          </p:nvPr>
        </p:nvPicPr>
        <p:blipFill>
          <a:blip r:embed="rId28"/>
          <a:stretch>
            <a:fillRect/>
          </a:stretch>
        </p:blipFill>
        <p:spPr>
          <a:xfrm>
            <a:off x="60324" y="1159865"/>
            <a:ext cx="2263703" cy="1160912"/>
          </a:xfrm>
          <a:prstGeom prst="rect">
            <a:avLst/>
          </a:prstGeom>
        </p:spPr>
      </p:pic>
      <p:sp>
        <p:nvSpPr>
          <p:cNvPr id="4" name="TextBox 3">
            <a:extLst>
              <a:ext uri="{FF2B5EF4-FFF2-40B4-BE49-F238E27FC236}">
                <a16:creationId xmlns:a16="http://schemas.microsoft.com/office/drawing/2014/main" id="{48E51227-1655-F3C7-6240-DA9FC6905047}"/>
              </a:ext>
            </a:extLst>
          </p:cNvPr>
          <p:cNvSpPr txBox="1"/>
          <p:nvPr/>
        </p:nvSpPr>
        <p:spPr>
          <a:xfrm>
            <a:off x="9695579" y="4423327"/>
            <a:ext cx="2442278" cy="2246769"/>
          </a:xfrm>
          <a:prstGeom prst="rect">
            <a:avLst/>
          </a:prstGeom>
          <a:noFill/>
        </p:spPr>
        <p:txBody>
          <a:bodyPr wrap="square">
            <a:spAutoFit/>
          </a:bodyPr>
          <a:lstStyle/>
          <a:p>
            <a:pPr marL="171450" indent="-171450">
              <a:buFont typeface="Arial" panose="020B0604020202020204" pitchFamily="34" charset="0"/>
              <a:buChar char="•"/>
            </a:pPr>
            <a:r>
              <a:rPr lang="en-GB" sz="1000">
                <a:solidFill>
                  <a:schemeClr val="tx1"/>
                </a:solidFill>
                <a:effectLst/>
                <a:latin typeface="Arial" panose="020B0604020202020204" pitchFamily="34" charset="0"/>
                <a:ea typeface="Times New Roman" panose="02020603050405020304" pitchFamily="18" charset="0"/>
                <a:cs typeface="Arial" panose="020B0604020202020204" pitchFamily="34" charset="0"/>
              </a:rPr>
              <a:t>NASP articles and webinars really useful too : </a:t>
            </a:r>
            <a:r>
              <a:rPr lang="en-GB" sz="1000" u="sng">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29" tooltip="https://socialprescribingacademy.org.uk/"/>
              </a:rPr>
              <a:t>The National Academy for Social Prescribing | NASP</a:t>
            </a:r>
            <a:endParaRPr lang="en-GB" sz="1000">
              <a:effectLst/>
              <a:latin typeface="Arial" panose="020B0604020202020204" pitchFamily="34" charset="0"/>
              <a:ea typeface="Aptos" panose="020B0004020202020204" pitchFamily="34" charset="0"/>
              <a:cs typeface="Arial" panose="020B0604020202020204" pitchFamily="34" charset="0"/>
            </a:endParaRPr>
          </a:p>
          <a:p>
            <a:pPr marL="171450" indent="-171450">
              <a:buFont typeface="Arial" panose="020B0604020202020204" pitchFamily="34" charset="0"/>
              <a:buChar char="•"/>
            </a:pPr>
            <a:r>
              <a:rPr lang="en-GB" sz="1000" u="sng">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30" tooltip="https://socialprescribingacademy.org.uk/resources/how-to-become-a-social-prescribing-link-worker/"/>
              </a:rPr>
              <a:t>How to become a Social Prescribing Link Worker – latest blog from National Academy for Social Prescribing | NASP</a:t>
            </a:r>
            <a:endParaRPr lang="en-GB" sz="1000" u="sng">
              <a:solidFill>
                <a:srgbClr val="0000FF"/>
              </a:solidFill>
              <a:effectLst/>
              <a:latin typeface="Arial" panose="020B0604020202020204" pitchFamily="34" charset="0"/>
              <a:ea typeface="Times New Roman" panose="02020603050405020304" pitchFamily="18" charset="0"/>
              <a:cs typeface="Arial" panose="020B0604020202020204" pitchFamily="34" charset="0"/>
            </a:endParaRPr>
          </a:p>
          <a:p>
            <a:pPr marL="171450" indent="-171450">
              <a:buFont typeface="Arial" panose="020B0604020202020204" pitchFamily="34" charset="0"/>
              <a:buChar char="•"/>
            </a:pPr>
            <a:r>
              <a:rPr lang="en-GB"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Another key part of the role is building strong local relationships with VCSE sector organisations and community groups. I've attached the PCN reference guide that might be helpful for explaining this element?</a:t>
            </a:r>
            <a:endParaRPr lang="en-GB" sz="1000">
              <a:effectLst/>
              <a:latin typeface="Arial" panose="020B0604020202020204" pitchFamily="34" charset="0"/>
              <a:ea typeface="Aptos" panose="020B0004020202020204" pitchFamily="34" charset="0"/>
              <a:cs typeface="Arial" panose="020B0604020202020204" pitchFamily="34" charset="0"/>
            </a:endParaRPr>
          </a:p>
        </p:txBody>
      </p:sp>
      <p:sp>
        <p:nvSpPr>
          <p:cNvPr id="9" name="object 32">
            <a:extLst>
              <a:ext uri="{FF2B5EF4-FFF2-40B4-BE49-F238E27FC236}">
                <a16:creationId xmlns:a16="http://schemas.microsoft.com/office/drawing/2014/main" id="{9AEB472F-D221-DB64-301F-BD66078047FB}"/>
              </a:ext>
            </a:extLst>
          </p:cNvPr>
          <p:cNvSpPr txBox="1">
            <a:spLocks noGrp="1"/>
          </p:cNvSpPr>
          <p:nvPr>
            <p:ph type="title"/>
          </p:nvPr>
        </p:nvSpPr>
        <p:spPr>
          <a:xfrm>
            <a:off x="8282622" y="119312"/>
            <a:ext cx="3781677" cy="835152"/>
          </a:xfrm>
          <a:prstGeom prst="rect">
            <a:avLst/>
          </a:prstGeom>
        </p:spPr>
        <p:txBody>
          <a:bodyPr vert="horz" wrap="square" lIns="0" tIns="278435" rIns="0" bIns="0" rtlCol="0">
            <a:spAutoFit/>
          </a:bodyPr>
          <a:lstStyle/>
          <a:p>
            <a:pPr marL="394970" algn="r">
              <a:lnSpc>
                <a:spcPct val="100000"/>
              </a:lnSpc>
              <a:spcBef>
                <a:spcPts val="100"/>
              </a:spcBef>
            </a:pPr>
            <a:r>
              <a:rPr lang="en-GB">
                <a:hlinkClick r:id="rId31" action="ppaction://hlinksldjump"/>
              </a:rPr>
              <a:t>Personalised Care</a:t>
            </a:r>
            <a:r>
              <a:rPr spc="-45">
                <a:hlinkClick r:id="rId31" action="ppaction://hlinksldjump"/>
              </a:rPr>
              <a:t> </a:t>
            </a:r>
            <a:r>
              <a:rPr lang="en-GB" spc="-45">
                <a:hlinkClick r:id="rId31" action="ppaction://hlinksldjump"/>
              </a:rPr>
              <a:t>Professionals Career Pathway</a:t>
            </a:r>
            <a:endParaRPr spc="-10"/>
          </a:p>
        </p:txBody>
      </p:sp>
      <p:sp>
        <p:nvSpPr>
          <p:cNvPr id="7" name="object 28">
            <a:extLst>
              <a:ext uri="{FF2B5EF4-FFF2-40B4-BE49-F238E27FC236}">
                <a16:creationId xmlns:a16="http://schemas.microsoft.com/office/drawing/2014/main" id="{4CD089FC-7A83-DC35-381A-9E127B64F8D7}"/>
              </a:ext>
            </a:extLst>
          </p:cNvPr>
          <p:cNvSpPr txBox="1"/>
          <p:nvPr/>
        </p:nvSpPr>
        <p:spPr>
          <a:xfrm>
            <a:off x="63563" y="3614075"/>
            <a:ext cx="2259276" cy="321242"/>
          </a:xfrm>
          <a:prstGeom prst="rect">
            <a:avLst/>
          </a:prstGeom>
          <a:solidFill>
            <a:srgbClr val="D9D9D9"/>
          </a:solidFill>
        </p:spPr>
        <p:txBody>
          <a:bodyPr vert="horz" wrap="square" lIns="0" tIns="13335" rIns="0" bIns="0" rtlCol="0" anchor="t">
            <a:spAutoFit/>
          </a:bodyPr>
          <a:lstStyle/>
          <a:p>
            <a:pPr marL="216000" marR="290195" algn="ctr"/>
            <a:r>
              <a:rPr lang="en-GB" sz="1000" b="1">
                <a:solidFill>
                  <a:srgbClr val="BF0378"/>
                </a:solidFill>
                <a:latin typeface="Arial"/>
                <a:cs typeface="Arial"/>
                <a:hlinkClick r:id="rId32" action="ppaction://hlinksldjump">
                  <a:extLst>
                    <a:ext uri="{A12FA001-AC4F-418D-AE19-62706E023703}">
                      <ahyp:hlinkClr xmlns:ahyp="http://schemas.microsoft.com/office/drawing/2018/hyperlinkcolor" val="tx"/>
                    </a:ext>
                  </a:extLst>
                </a:hlinkClick>
              </a:rPr>
              <a:t>General</a:t>
            </a:r>
            <a:r>
              <a:rPr lang="en-GB" sz="1000" b="1" spc="-40">
                <a:solidFill>
                  <a:srgbClr val="BF0378"/>
                </a:solidFill>
                <a:latin typeface="Arial"/>
                <a:cs typeface="Arial"/>
                <a:hlinkClick r:id="rId32" action="ppaction://hlinksldjump">
                  <a:extLst>
                    <a:ext uri="{A12FA001-AC4F-418D-AE19-62706E023703}">
                      <ahyp:hlinkClr xmlns:ahyp="http://schemas.microsoft.com/office/drawing/2018/hyperlinkcolor" val="tx"/>
                    </a:ext>
                  </a:extLst>
                </a:hlinkClick>
              </a:rPr>
              <a:t> </a:t>
            </a:r>
            <a:r>
              <a:rPr lang="en-GB" sz="1000" b="1" spc="-10">
                <a:solidFill>
                  <a:srgbClr val="BF0378"/>
                </a:solidFill>
                <a:latin typeface="Arial"/>
                <a:cs typeface="Arial"/>
                <a:hlinkClick r:id="rId32" action="ppaction://hlinksldjump">
                  <a:extLst>
                    <a:ext uri="{A12FA001-AC4F-418D-AE19-62706E023703}">
                      <ahyp:hlinkClr xmlns:ahyp="http://schemas.microsoft.com/office/drawing/2018/hyperlinkcolor" val="tx"/>
                    </a:ext>
                  </a:extLst>
                </a:hlinkClick>
              </a:rPr>
              <a:t>Practice </a:t>
            </a:r>
            <a:r>
              <a:rPr lang="en-GB" sz="1000" b="1">
                <a:solidFill>
                  <a:srgbClr val="BF0378"/>
                </a:solidFill>
                <a:latin typeface="Arial"/>
                <a:cs typeface="Arial"/>
                <a:hlinkClick r:id="rId32" action="ppaction://hlinksldjump">
                  <a:extLst>
                    <a:ext uri="{A12FA001-AC4F-418D-AE19-62706E023703}">
                      <ahyp:hlinkClr xmlns:ahyp="http://schemas.microsoft.com/office/drawing/2018/hyperlinkcolor" val="tx"/>
                    </a:ext>
                  </a:extLst>
                </a:hlinkClick>
              </a:rPr>
              <a:t>Assistant</a:t>
            </a:r>
            <a:r>
              <a:rPr lang="en-GB" sz="1000" b="1" spc="-60">
                <a:solidFill>
                  <a:srgbClr val="BF0378"/>
                </a:solidFill>
                <a:latin typeface="Arial"/>
                <a:cs typeface="Arial"/>
                <a:hlinkClick r:id="rId32" action="ppaction://hlinksldjump">
                  <a:extLst>
                    <a:ext uri="{A12FA001-AC4F-418D-AE19-62706E023703}">
                      <ahyp:hlinkClr xmlns:ahyp="http://schemas.microsoft.com/office/drawing/2018/hyperlinkcolor" val="tx"/>
                    </a:ext>
                  </a:extLst>
                </a:hlinkClick>
              </a:rPr>
              <a:t> </a:t>
            </a:r>
            <a:r>
              <a:rPr lang="en-GB" sz="1000" b="1" spc="-20">
                <a:solidFill>
                  <a:srgbClr val="BF0378"/>
                </a:solidFill>
                <a:latin typeface="Arial"/>
                <a:cs typeface="Arial"/>
                <a:hlinkClick r:id="rId32" action="ppaction://hlinksldjump">
                  <a:extLst>
                    <a:ext uri="{A12FA001-AC4F-418D-AE19-62706E023703}">
                      <ahyp:hlinkClr xmlns:ahyp="http://schemas.microsoft.com/office/drawing/2018/hyperlinkcolor" val="tx"/>
                    </a:ext>
                  </a:extLst>
                </a:hlinkClick>
              </a:rPr>
              <a:t>(GPA)</a:t>
            </a:r>
            <a:endParaRPr lang="en-GB" sz="1000">
              <a:solidFill>
                <a:srgbClr val="BF0378"/>
              </a:solidFill>
              <a:latin typeface="Arial"/>
              <a:cs typeface="Arial"/>
              <a:hlinkClick r:id="" action="ppaction://noaction">
                <a:extLst>
                  <a:ext uri="{A12FA001-AC4F-418D-AE19-62706E023703}">
                    <ahyp:hlinkClr xmlns:ahyp="http://schemas.microsoft.com/office/drawing/2018/hyperlinkcolor" val="tx"/>
                  </a:ext>
                </a:extLst>
              </a:hlinkClick>
            </a:endParaRPr>
          </a:p>
        </p:txBody>
      </p:sp>
      <p:sp>
        <p:nvSpPr>
          <p:cNvPr id="8" name="Call-out: Down Arrow 7">
            <a:extLst>
              <a:ext uri="{FF2B5EF4-FFF2-40B4-BE49-F238E27FC236}">
                <a16:creationId xmlns:a16="http://schemas.microsoft.com/office/drawing/2014/main" id="{4B7F8D03-479E-8EEE-E09A-A9EC59D8A88B}"/>
              </a:ext>
            </a:extLst>
          </p:cNvPr>
          <p:cNvSpPr/>
          <p:nvPr/>
        </p:nvSpPr>
        <p:spPr>
          <a:xfrm>
            <a:off x="45253" y="2501184"/>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
        <p:nvSpPr>
          <p:cNvPr id="10" name="Rectangle 9">
            <a:extLst>
              <a:ext uri="{FF2B5EF4-FFF2-40B4-BE49-F238E27FC236}">
                <a16:creationId xmlns:a16="http://schemas.microsoft.com/office/drawing/2014/main" id="{5569DF19-3AA7-7E49-D5AA-FCE2F9D305A7}"/>
              </a:ext>
            </a:extLst>
          </p:cNvPr>
          <p:cNvSpPr/>
          <p:nvPr/>
        </p:nvSpPr>
        <p:spPr>
          <a:xfrm>
            <a:off x="45253" y="3132947"/>
            <a:ext cx="2277586" cy="329184"/>
          </a:xfrm>
          <a:prstGeom prst="rect">
            <a:avLst/>
          </a:prstGeom>
          <a:solidFill>
            <a:srgbClr val="D9D9D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0000"/>
              </a:lnSpc>
            </a:pPr>
            <a:r>
              <a:rPr lang="en-GB" sz="1000" b="1">
                <a:solidFill>
                  <a:srgbClr val="BF0378"/>
                </a:solidFill>
                <a:latin typeface="Arial"/>
                <a:cs typeface="Arial"/>
                <a:hlinkClick r:id="rId33" action="ppaction://hlinksldjump">
                  <a:extLst>
                    <a:ext uri="{A12FA001-AC4F-418D-AE19-62706E023703}">
                      <ahyp:hlinkClr xmlns:ahyp="http://schemas.microsoft.com/office/drawing/2018/hyperlinkcolor" val="tx"/>
                    </a:ext>
                  </a:extLst>
                </a:hlinkClick>
              </a:rPr>
              <a:t>Student Nursing</a:t>
            </a:r>
            <a:r>
              <a:rPr lang="en-GB" sz="1000" b="1" spc="-80">
                <a:solidFill>
                  <a:srgbClr val="BF0378"/>
                </a:solidFill>
                <a:latin typeface="Arial"/>
                <a:cs typeface="Arial"/>
                <a:hlinkClick r:id="rId33" action="ppaction://hlinksldjump">
                  <a:extLst>
                    <a:ext uri="{A12FA001-AC4F-418D-AE19-62706E023703}">
                      <ahyp:hlinkClr xmlns:ahyp="http://schemas.microsoft.com/office/drawing/2018/hyperlinkcolor" val="tx"/>
                    </a:ext>
                  </a:extLst>
                </a:hlinkClick>
              </a:rPr>
              <a:t> </a:t>
            </a:r>
            <a:r>
              <a:rPr lang="en-GB" sz="1000" b="1" spc="-10">
                <a:solidFill>
                  <a:srgbClr val="BF0378"/>
                </a:solidFill>
                <a:latin typeface="Arial"/>
                <a:cs typeface="Arial"/>
                <a:hlinkClick r:id="rId33" action="ppaction://hlinksldjump">
                  <a:extLst>
                    <a:ext uri="{A12FA001-AC4F-418D-AE19-62706E023703}">
                      <ahyp:hlinkClr xmlns:ahyp="http://schemas.microsoft.com/office/drawing/2018/hyperlinkcolor" val="tx"/>
                    </a:ext>
                  </a:extLst>
                </a:hlinkClick>
              </a:rPr>
              <a:t>Associate</a:t>
            </a:r>
            <a:endParaRPr lang="en-GB" sz="1000" b="1" spc="-10">
              <a:solidFill>
                <a:srgbClr val="BF0378"/>
              </a:solidFill>
              <a:latin typeface="Arial"/>
              <a:cs typeface="Arial"/>
              <a:hlinkClick r:id="rId34" action="ppaction://hlinksldjump">
                <a:extLst>
                  <a:ext uri="{A12FA001-AC4F-418D-AE19-62706E023703}">
                    <ahyp:hlinkClr xmlns:ahyp="http://schemas.microsoft.com/office/drawing/2018/hyperlinkcolor" val="tx"/>
                  </a:ext>
                </a:extLst>
              </a:hlinkClick>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C83F77-5CA5-315A-807D-FD5075AC434E}"/>
              </a:ext>
            </a:extLst>
          </p:cNvPr>
          <p:cNvPicPr>
            <a:picLocks noChangeAspect="1"/>
          </p:cNvPicPr>
          <p:nvPr/>
        </p:nvPicPr>
        <p:blipFill>
          <a:blip r:embed="rId2"/>
          <a:stretch>
            <a:fillRect/>
          </a:stretch>
        </p:blipFill>
        <p:spPr>
          <a:xfrm>
            <a:off x="5567498" y="1667391"/>
            <a:ext cx="4993260" cy="3251462"/>
          </a:xfrm>
          <a:prstGeom prst="rect">
            <a:avLst/>
          </a:prstGeom>
        </p:spPr>
      </p:pic>
      <p:pic>
        <p:nvPicPr>
          <p:cNvPr id="4" name="Picture 3">
            <a:extLst>
              <a:ext uri="{FF2B5EF4-FFF2-40B4-BE49-F238E27FC236}">
                <a16:creationId xmlns:a16="http://schemas.microsoft.com/office/drawing/2014/main" id="{C213D773-A1B8-30B7-C9C1-86B0CB40C9DE}"/>
              </a:ext>
            </a:extLst>
          </p:cNvPr>
          <p:cNvPicPr>
            <a:picLocks noChangeAspect="1"/>
          </p:cNvPicPr>
          <p:nvPr/>
        </p:nvPicPr>
        <p:blipFill>
          <a:blip r:embed="rId3"/>
          <a:stretch>
            <a:fillRect/>
          </a:stretch>
        </p:blipFill>
        <p:spPr>
          <a:xfrm>
            <a:off x="675883" y="1724234"/>
            <a:ext cx="4381343" cy="2473977"/>
          </a:xfrm>
          <a:prstGeom prst="rect">
            <a:avLst/>
          </a:prstGeom>
        </p:spPr>
      </p:pic>
      <p:grpSp>
        <p:nvGrpSpPr>
          <p:cNvPr id="51" name="object 51"/>
          <p:cNvGrpSpPr/>
          <p:nvPr/>
        </p:nvGrpSpPr>
        <p:grpSpPr>
          <a:xfrm>
            <a:off x="10059278" y="5782055"/>
            <a:ext cx="290195" cy="412115"/>
            <a:chOff x="10694788" y="5956563"/>
            <a:chExt cx="290195" cy="412115"/>
          </a:xfrm>
        </p:grpSpPr>
        <p:sp>
          <p:nvSpPr>
            <p:cNvPr id="52" name="object 52"/>
            <p:cNvSpPr/>
            <p:nvPr/>
          </p:nvSpPr>
          <p:spPr>
            <a:xfrm>
              <a:off x="10702473" y="6037061"/>
              <a:ext cx="274320" cy="323850"/>
            </a:xfrm>
            <a:custGeom>
              <a:avLst/>
              <a:gdLst/>
              <a:ahLst/>
              <a:cxnLst/>
              <a:rect l="l" t="t" r="r" b="b"/>
              <a:pathLst>
                <a:path w="274320" h="323850">
                  <a:moveTo>
                    <a:pt x="251274" y="143386"/>
                  </a:moveTo>
                  <a:lnTo>
                    <a:pt x="247646" y="143364"/>
                  </a:lnTo>
                  <a:lnTo>
                    <a:pt x="244051" y="144174"/>
                  </a:lnTo>
                  <a:lnTo>
                    <a:pt x="240772" y="145760"/>
                  </a:lnTo>
                  <a:lnTo>
                    <a:pt x="236861" y="147690"/>
                  </a:lnTo>
                  <a:lnTo>
                    <a:pt x="233614" y="150762"/>
                  </a:lnTo>
                  <a:lnTo>
                    <a:pt x="231447" y="154600"/>
                  </a:lnTo>
                  <a:lnTo>
                    <a:pt x="228342" y="159880"/>
                  </a:lnTo>
                  <a:lnTo>
                    <a:pt x="214073" y="123118"/>
                  </a:lnTo>
                  <a:lnTo>
                    <a:pt x="205540" y="121757"/>
                  </a:lnTo>
                  <a:lnTo>
                    <a:pt x="198318" y="121635"/>
                  </a:lnTo>
                  <a:lnTo>
                    <a:pt x="184297" y="135211"/>
                  </a:lnTo>
                  <a:lnTo>
                    <a:pt x="182609" y="139171"/>
                  </a:lnTo>
                  <a:lnTo>
                    <a:pt x="168320" y="101739"/>
                  </a:lnTo>
                  <a:lnTo>
                    <a:pt x="159731" y="100394"/>
                  </a:lnTo>
                  <a:lnTo>
                    <a:pt x="151783" y="101541"/>
                  </a:lnTo>
                  <a:lnTo>
                    <a:pt x="144963" y="105289"/>
                  </a:lnTo>
                  <a:lnTo>
                    <a:pt x="139799" y="111173"/>
                  </a:lnTo>
                  <a:lnTo>
                    <a:pt x="136875" y="118729"/>
                  </a:lnTo>
                  <a:lnTo>
                    <a:pt x="136875" y="25201"/>
                  </a:lnTo>
                  <a:lnTo>
                    <a:pt x="134402" y="15030"/>
                  </a:lnTo>
                  <a:lnTo>
                    <a:pt x="128495" y="6902"/>
                  </a:lnTo>
                  <a:lnTo>
                    <a:pt x="120027" y="1622"/>
                  </a:lnTo>
                  <a:lnTo>
                    <a:pt x="109869" y="0"/>
                  </a:lnTo>
                  <a:lnTo>
                    <a:pt x="109738" y="11"/>
                  </a:lnTo>
                  <a:lnTo>
                    <a:pt x="99590" y="1626"/>
                  </a:lnTo>
                  <a:lnTo>
                    <a:pt x="91170" y="6846"/>
                  </a:lnTo>
                  <a:lnTo>
                    <a:pt x="85264" y="14882"/>
                  </a:lnTo>
                  <a:lnTo>
                    <a:pt x="82724" y="24945"/>
                  </a:lnTo>
                  <a:lnTo>
                    <a:pt x="82724" y="189818"/>
                  </a:lnTo>
                  <a:lnTo>
                    <a:pt x="78837" y="184283"/>
                  </a:lnTo>
                  <a:lnTo>
                    <a:pt x="49041" y="143786"/>
                  </a:lnTo>
                  <a:lnTo>
                    <a:pt x="41118" y="136769"/>
                  </a:lnTo>
                  <a:lnTo>
                    <a:pt x="31555" y="133211"/>
                  </a:lnTo>
                  <a:lnTo>
                    <a:pt x="21375" y="133290"/>
                  </a:lnTo>
                  <a:lnTo>
                    <a:pt x="11600" y="137186"/>
                  </a:lnTo>
                  <a:lnTo>
                    <a:pt x="4647" y="143338"/>
                  </a:lnTo>
                  <a:lnTo>
                    <a:pt x="686" y="151442"/>
                  </a:lnTo>
                  <a:lnTo>
                    <a:pt x="0" y="160465"/>
                  </a:lnTo>
                  <a:lnTo>
                    <a:pt x="2869" y="169375"/>
                  </a:lnTo>
                  <a:lnTo>
                    <a:pt x="3348" y="170251"/>
                  </a:lnTo>
                  <a:lnTo>
                    <a:pt x="3892" y="171072"/>
                  </a:lnTo>
                  <a:lnTo>
                    <a:pt x="4476" y="171882"/>
                  </a:lnTo>
                  <a:lnTo>
                    <a:pt x="10046" y="180057"/>
                  </a:lnTo>
                  <a:lnTo>
                    <a:pt x="31811" y="209084"/>
                  </a:lnTo>
                  <a:lnTo>
                    <a:pt x="79874" y="273317"/>
                  </a:lnTo>
                  <a:lnTo>
                    <a:pt x="84330" y="279939"/>
                  </a:lnTo>
                  <a:lnTo>
                    <a:pt x="89176" y="286284"/>
                  </a:lnTo>
                  <a:lnTo>
                    <a:pt x="129517" y="315553"/>
                  </a:lnTo>
                  <a:lnTo>
                    <a:pt x="170691" y="323441"/>
                  </a:lnTo>
                  <a:lnTo>
                    <a:pt x="178515" y="323331"/>
                  </a:lnTo>
                  <a:lnTo>
                    <a:pt x="229385" y="310494"/>
                  </a:lnTo>
                  <a:lnTo>
                    <a:pt x="267257" y="268076"/>
                  </a:lnTo>
                  <a:lnTo>
                    <a:pt x="274326" y="239154"/>
                  </a:lnTo>
                  <a:lnTo>
                    <a:pt x="274325" y="164628"/>
                  </a:lnTo>
                  <a:lnTo>
                    <a:pt x="251448" y="143375"/>
                  </a:lnTo>
                  <a:lnTo>
                    <a:pt x="251274" y="143386"/>
                  </a:lnTo>
                  <a:close/>
                </a:path>
              </a:pathLst>
            </a:custGeom>
            <a:ln w="15367">
              <a:solidFill>
                <a:srgbClr val="FFFFFF"/>
              </a:solidFill>
            </a:ln>
          </p:spPr>
          <p:txBody>
            <a:bodyPr wrap="square" lIns="0" tIns="0" rIns="0" bIns="0" rtlCol="0"/>
            <a:lstStyle/>
            <a:p>
              <a:endParaRPr/>
            </a:p>
          </p:txBody>
        </p:sp>
        <p:sp>
          <p:nvSpPr>
            <p:cNvPr id="53" name="object 53"/>
            <p:cNvSpPr/>
            <p:nvPr/>
          </p:nvSpPr>
          <p:spPr>
            <a:xfrm>
              <a:off x="10838575" y="6146284"/>
              <a:ext cx="93345" cy="60325"/>
            </a:xfrm>
            <a:custGeom>
              <a:avLst/>
              <a:gdLst/>
              <a:ahLst/>
              <a:cxnLst/>
              <a:rect l="l" t="t" r="r" b="b"/>
              <a:pathLst>
                <a:path w="93345" h="60325">
                  <a:moveTo>
                    <a:pt x="92751" y="34695"/>
                  </a:moveTo>
                  <a:lnTo>
                    <a:pt x="92751" y="60152"/>
                  </a:lnTo>
                </a:path>
                <a:path w="93345" h="60325">
                  <a:moveTo>
                    <a:pt x="46245" y="16094"/>
                  </a:moveTo>
                  <a:lnTo>
                    <a:pt x="46245" y="47485"/>
                  </a:lnTo>
                </a:path>
                <a:path w="93345" h="60325">
                  <a:moveTo>
                    <a:pt x="0" y="0"/>
                  </a:moveTo>
                  <a:lnTo>
                    <a:pt x="0" y="35882"/>
                  </a:lnTo>
                </a:path>
              </a:pathLst>
            </a:custGeom>
            <a:ln w="15390">
              <a:solidFill>
                <a:srgbClr val="FFFFFF"/>
              </a:solidFill>
            </a:ln>
          </p:spPr>
          <p:txBody>
            <a:bodyPr wrap="square" lIns="0" tIns="0" rIns="0" bIns="0" rtlCol="0"/>
            <a:lstStyle/>
            <a:p>
              <a:endParaRPr/>
            </a:p>
          </p:txBody>
        </p:sp>
        <p:pic>
          <p:nvPicPr>
            <p:cNvPr id="54" name="object 54"/>
            <p:cNvPicPr/>
            <p:nvPr/>
          </p:nvPicPr>
          <p:blipFill>
            <a:blip r:embed="rId4" cstate="print"/>
            <a:stretch>
              <a:fillRect/>
            </a:stretch>
          </p:blipFill>
          <p:spPr>
            <a:xfrm>
              <a:off x="10712234" y="5956563"/>
              <a:ext cx="200513" cy="178765"/>
            </a:xfrm>
            <a:prstGeom prst="rect">
              <a:avLst/>
            </a:prstGeom>
          </p:spPr>
        </p:pic>
      </p:grpSp>
      <p:sp>
        <p:nvSpPr>
          <p:cNvPr id="7" name="object 7"/>
          <p:cNvSpPr txBox="1">
            <a:spLocks noGrp="1"/>
          </p:cNvSpPr>
          <p:nvPr>
            <p:ph type="title"/>
          </p:nvPr>
        </p:nvSpPr>
        <p:spPr>
          <a:xfrm>
            <a:off x="2314383" y="336987"/>
            <a:ext cx="8395970" cy="382797"/>
          </a:xfrm>
          <a:prstGeom prst="rect">
            <a:avLst/>
          </a:prstGeom>
        </p:spPr>
        <p:txBody>
          <a:bodyPr vert="horz" wrap="square" lIns="0" tIns="13335" rIns="0" bIns="0" rtlCol="0" anchor="t">
            <a:spAutoFit/>
          </a:bodyPr>
          <a:lstStyle/>
          <a:p>
            <a:pPr marL="12700">
              <a:lnSpc>
                <a:spcPct val="100000"/>
              </a:lnSpc>
              <a:spcBef>
                <a:spcPts val="105"/>
              </a:spcBef>
            </a:pPr>
            <a:r>
              <a:rPr sz="2400" b="0">
                <a:latin typeface="Arial Black"/>
                <a:cs typeface="Arial Black"/>
              </a:rPr>
              <a:t>How</a:t>
            </a:r>
            <a:r>
              <a:rPr sz="2400" b="0" spc="-30">
                <a:latin typeface="Arial Black"/>
                <a:cs typeface="Arial Black"/>
              </a:rPr>
              <a:t> </a:t>
            </a:r>
            <a:r>
              <a:rPr sz="2400" b="0">
                <a:latin typeface="Arial Black"/>
                <a:cs typeface="Arial Black"/>
              </a:rPr>
              <a:t>to</a:t>
            </a:r>
            <a:r>
              <a:rPr sz="2400" b="0" spc="-40">
                <a:latin typeface="Arial Black"/>
                <a:cs typeface="Arial Black"/>
              </a:rPr>
              <a:t> </a:t>
            </a:r>
            <a:r>
              <a:rPr sz="2400" b="0">
                <a:latin typeface="Arial Black"/>
                <a:cs typeface="Arial Black"/>
              </a:rPr>
              <a:t>use</a:t>
            </a:r>
            <a:r>
              <a:rPr sz="2400" b="0" spc="-25">
                <a:latin typeface="Arial Black"/>
                <a:cs typeface="Arial Black"/>
              </a:rPr>
              <a:t> </a:t>
            </a:r>
            <a:r>
              <a:rPr sz="2400" b="0">
                <a:latin typeface="Arial Black"/>
                <a:cs typeface="Arial Black"/>
              </a:rPr>
              <a:t>this</a:t>
            </a:r>
            <a:r>
              <a:rPr sz="2400" b="0" spc="-60">
                <a:latin typeface="Arial Black"/>
                <a:cs typeface="Arial Black"/>
              </a:rPr>
              <a:t> </a:t>
            </a:r>
            <a:r>
              <a:rPr sz="2400" b="0">
                <a:latin typeface="Arial Black"/>
                <a:cs typeface="Arial Black"/>
              </a:rPr>
              <a:t>interactive</a:t>
            </a:r>
            <a:r>
              <a:rPr sz="2400" b="0" spc="-55">
                <a:latin typeface="Arial Black"/>
                <a:cs typeface="Arial Black"/>
              </a:rPr>
              <a:t> </a:t>
            </a:r>
            <a:r>
              <a:rPr sz="2400" b="0" spc="-10">
                <a:latin typeface="Arial Black"/>
                <a:cs typeface="Arial Black"/>
              </a:rPr>
              <a:t>document</a:t>
            </a:r>
            <a:endParaRPr lang="en-US" sz="2400">
              <a:latin typeface="Arial Black"/>
              <a:cs typeface="Arial Black"/>
            </a:endParaRPr>
          </a:p>
        </p:txBody>
      </p:sp>
      <p:sp>
        <p:nvSpPr>
          <p:cNvPr id="8" name="object 8"/>
          <p:cNvSpPr txBox="1"/>
          <p:nvPr/>
        </p:nvSpPr>
        <p:spPr>
          <a:xfrm>
            <a:off x="877824" y="5782055"/>
            <a:ext cx="6004560" cy="634148"/>
          </a:xfrm>
          <a:prstGeom prst="rect">
            <a:avLst/>
          </a:prstGeom>
          <a:solidFill>
            <a:srgbClr val="F1F1F1"/>
          </a:solidFill>
        </p:spPr>
        <p:txBody>
          <a:bodyPr vert="horz" wrap="square" lIns="0" tIns="140335" rIns="0" bIns="0" rtlCol="0" anchor="t">
            <a:spAutoFit/>
          </a:bodyPr>
          <a:lstStyle/>
          <a:p>
            <a:pPr marL="144145" marR="281940">
              <a:lnSpc>
                <a:spcPct val="100000"/>
              </a:lnSpc>
              <a:spcBef>
                <a:spcPts val="1105"/>
              </a:spcBef>
            </a:pPr>
            <a:r>
              <a:rPr sz="1600">
                <a:solidFill>
                  <a:srgbClr val="202C3A"/>
                </a:solidFill>
                <a:latin typeface="Arial"/>
                <a:cs typeface="Arial"/>
              </a:rPr>
              <a:t>If</a:t>
            </a:r>
            <a:r>
              <a:rPr sz="1600" spc="-30">
                <a:solidFill>
                  <a:srgbClr val="202C3A"/>
                </a:solidFill>
                <a:latin typeface="Arial"/>
                <a:cs typeface="Arial"/>
              </a:rPr>
              <a:t> </a:t>
            </a:r>
            <a:r>
              <a:rPr sz="1600">
                <a:solidFill>
                  <a:srgbClr val="202C3A"/>
                </a:solidFill>
                <a:latin typeface="Arial"/>
                <a:cs typeface="Arial"/>
              </a:rPr>
              <a:t>you have</a:t>
            </a:r>
            <a:r>
              <a:rPr sz="1600" spc="-40">
                <a:solidFill>
                  <a:srgbClr val="202C3A"/>
                </a:solidFill>
                <a:latin typeface="Arial"/>
                <a:cs typeface="Arial"/>
              </a:rPr>
              <a:t> </a:t>
            </a:r>
            <a:r>
              <a:rPr sz="1600">
                <a:solidFill>
                  <a:srgbClr val="202C3A"/>
                </a:solidFill>
                <a:latin typeface="Arial"/>
                <a:cs typeface="Arial"/>
              </a:rPr>
              <a:t>any</a:t>
            </a:r>
            <a:r>
              <a:rPr sz="1600" spc="-30">
                <a:solidFill>
                  <a:srgbClr val="202C3A"/>
                </a:solidFill>
                <a:latin typeface="Arial"/>
                <a:cs typeface="Arial"/>
              </a:rPr>
              <a:t> </a:t>
            </a:r>
            <a:r>
              <a:rPr sz="1600">
                <a:solidFill>
                  <a:srgbClr val="202C3A"/>
                </a:solidFill>
                <a:latin typeface="Arial"/>
                <a:cs typeface="Arial"/>
              </a:rPr>
              <a:t>comments,</a:t>
            </a:r>
            <a:r>
              <a:rPr sz="1600" spc="-25">
                <a:solidFill>
                  <a:srgbClr val="202C3A"/>
                </a:solidFill>
                <a:latin typeface="Arial"/>
                <a:cs typeface="Arial"/>
              </a:rPr>
              <a:t> </a:t>
            </a:r>
            <a:r>
              <a:rPr sz="1600">
                <a:solidFill>
                  <a:srgbClr val="202C3A"/>
                </a:solidFill>
                <a:latin typeface="Arial"/>
                <a:cs typeface="Arial"/>
              </a:rPr>
              <a:t>questions</a:t>
            </a:r>
            <a:r>
              <a:rPr sz="1600" spc="-30">
                <a:solidFill>
                  <a:srgbClr val="202C3A"/>
                </a:solidFill>
                <a:latin typeface="Arial"/>
                <a:cs typeface="Arial"/>
              </a:rPr>
              <a:t> </a:t>
            </a:r>
            <a:r>
              <a:rPr sz="1600">
                <a:solidFill>
                  <a:srgbClr val="202C3A"/>
                </a:solidFill>
                <a:latin typeface="Arial"/>
                <a:cs typeface="Arial"/>
              </a:rPr>
              <a:t>or</a:t>
            </a:r>
            <a:r>
              <a:rPr sz="1600" spc="-30">
                <a:solidFill>
                  <a:srgbClr val="202C3A"/>
                </a:solidFill>
                <a:latin typeface="Arial"/>
                <a:cs typeface="Arial"/>
              </a:rPr>
              <a:t> </a:t>
            </a:r>
            <a:r>
              <a:rPr sz="1600">
                <a:solidFill>
                  <a:srgbClr val="202C3A"/>
                </a:solidFill>
                <a:latin typeface="Arial"/>
                <a:cs typeface="Arial"/>
              </a:rPr>
              <a:t>feedback</a:t>
            </a:r>
            <a:r>
              <a:rPr sz="1600" spc="-35">
                <a:solidFill>
                  <a:srgbClr val="202C3A"/>
                </a:solidFill>
                <a:latin typeface="Arial"/>
                <a:cs typeface="Arial"/>
              </a:rPr>
              <a:t> </a:t>
            </a:r>
            <a:r>
              <a:rPr sz="1600">
                <a:solidFill>
                  <a:srgbClr val="202C3A"/>
                </a:solidFill>
                <a:latin typeface="Arial"/>
                <a:cs typeface="Arial"/>
              </a:rPr>
              <a:t>on</a:t>
            </a:r>
            <a:r>
              <a:rPr sz="1600" spc="-40">
                <a:solidFill>
                  <a:srgbClr val="202C3A"/>
                </a:solidFill>
                <a:latin typeface="Arial"/>
                <a:cs typeface="Arial"/>
              </a:rPr>
              <a:t> </a:t>
            </a:r>
            <a:r>
              <a:rPr sz="1600">
                <a:solidFill>
                  <a:srgbClr val="202C3A"/>
                </a:solidFill>
                <a:latin typeface="Arial"/>
                <a:cs typeface="Arial"/>
              </a:rPr>
              <a:t>this</a:t>
            </a:r>
            <a:r>
              <a:rPr sz="1600" spc="-35">
                <a:solidFill>
                  <a:srgbClr val="202C3A"/>
                </a:solidFill>
                <a:latin typeface="Arial"/>
                <a:cs typeface="Arial"/>
              </a:rPr>
              <a:t> </a:t>
            </a:r>
            <a:r>
              <a:rPr sz="1600" spc="-10">
                <a:solidFill>
                  <a:srgbClr val="202C3A"/>
                </a:solidFill>
                <a:latin typeface="Arial"/>
                <a:cs typeface="Arial"/>
              </a:rPr>
              <a:t>tool, </a:t>
            </a:r>
            <a:r>
              <a:rPr sz="1600">
                <a:solidFill>
                  <a:srgbClr val="202C3A"/>
                </a:solidFill>
                <a:latin typeface="Arial"/>
                <a:cs typeface="Arial"/>
              </a:rPr>
              <a:t>please</a:t>
            </a:r>
            <a:r>
              <a:rPr sz="1600" spc="-55">
                <a:solidFill>
                  <a:srgbClr val="202C3A"/>
                </a:solidFill>
                <a:latin typeface="Arial"/>
                <a:cs typeface="Arial"/>
              </a:rPr>
              <a:t> </a:t>
            </a:r>
            <a:r>
              <a:rPr sz="1600" spc="-10">
                <a:solidFill>
                  <a:srgbClr val="202C3A"/>
                </a:solidFill>
                <a:latin typeface="Arial"/>
                <a:cs typeface="Arial"/>
              </a:rPr>
              <a:t>contact</a:t>
            </a:r>
            <a:r>
              <a:rPr sz="1600" spc="-100">
                <a:solidFill>
                  <a:srgbClr val="202C3A"/>
                </a:solidFill>
                <a:latin typeface="Arial"/>
                <a:cs typeface="Arial"/>
              </a:rPr>
              <a:t> </a:t>
            </a:r>
            <a:r>
              <a:rPr lang="en-GB" sz="1600" b="1" u="sng" spc="-10">
                <a:solidFill>
                  <a:srgbClr val="0000FF"/>
                </a:solidFill>
                <a:uFill>
                  <a:solidFill>
                    <a:srgbClr val="202C3A"/>
                  </a:solidFill>
                </a:uFill>
                <a:latin typeface="Arial"/>
                <a:cs typeface="Arial"/>
                <a:hlinkClick r:id="rId5">
                  <a:extLst>
                    <a:ext uri="{A12FA001-AC4F-418D-AE19-62706E023703}">
                      <ahyp:hlinkClr xmlns:ahyp="http://schemas.microsoft.com/office/drawing/2018/hyperlinkcolor" val="tx"/>
                    </a:ext>
                  </a:extLst>
                </a:hlinkClick>
              </a:rPr>
              <a:t>Alexandria.dyer4@</a:t>
            </a:r>
            <a:r>
              <a:rPr sz="1600" b="1" u="sng" spc="-10">
                <a:solidFill>
                  <a:srgbClr val="0000FF"/>
                </a:solidFill>
                <a:uFill>
                  <a:solidFill>
                    <a:srgbClr val="202C3A"/>
                  </a:solidFill>
                </a:uFill>
                <a:latin typeface="Arial"/>
                <a:cs typeface="Arial"/>
                <a:hlinkClick r:id="rId5">
                  <a:extLst>
                    <a:ext uri="{A12FA001-AC4F-418D-AE19-62706E023703}">
                      <ahyp:hlinkClr xmlns:ahyp="http://schemas.microsoft.com/office/drawing/2018/hyperlinkcolor" val="tx"/>
                    </a:ext>
                  </a:extLst>
                </a:hlinkClick>
              </a:rPr>
              <a:t>nhs.net</a:t>
            </a:r>
            <a:endParaRPr sz="1600">
              <a:solidFill>
                <a:srgbClr val="0000FF"/>
              </a:solidFill>
              <a:latin typeface="Arial"/>
              <a:cs typeface="Arial"/>
              <a:hlinkClick r:id="rId5">
                <a:extLst>
                  <a:ext uri="{A12FA001-AC4F-418D-AE19-62706E023703}">
                    <ahyp:hlinkClr xmlns:ahyp="http://schemas.microsoft.com/office/drawing/2018/hyperlinkcolor" val="tx"/>
                  </a:ext>
                </a:extLst>
              </a:hlinkClick>
            </a:endParaRPr>
          </a:p>
        </p:txBody>
      </p:sp>
      <p:sp>
        <p:nvSpPr>
          <p:cNvPr id="13" name="object 13"/>
          <p:cNvSpPr txBox="1"/>
          <p:nvPr/>
        </p:nvSpPr>
        <p:spPr>
          <a:xfrm>
            <a:off x="1426844" y="1034712"/>
            <a:ext cx="10309469" cy="2201244"/>
          </a:xfrm>
          <a:prstGeom prst="rect">
            <a:avLst/>
          </a:prstGeom>
        </p:spPr>
        <p:txBody>
          <a:bodyPr vert="horz" wrap="square" lIns="0" tIns="13335" rIns="0" bIns="0" rtlCol="0" anchor="t">
            <a:spAutoFit/>
          </a:bodyPr>
          <a:lstStyle/>
          <a:p>
            <a:pPr marL="12700">
              <a:spcBef>
                <a:spcPts val="105"/>
              </a:spcBef>
              <a:tabLst>
                <a:tab pos="5191760" algn="l"/>
              </a:tabLst>
            </a:pPr>
            <a:r>
              <a:rPr lang="en-GB" sz="2400" b="1">
                <a:solidFill>
                  <a:srgbClr val="0070C0"/>
                </a:solidFill>
                <a:latin typeface="Arial"/>
                <a:cs typeface="Arial"/>
                <a:hlinkClick r:id="" action="ppaction://noaction">
                  <a:extLst>
                    <a:ext uri="{A12FA001-AC4F-418D-AE19-62706E023703}">
                      <ahyp:hlinkClr xmlns:ahyp="http://schemas.microsoft.com/office/drawing/2018/hyperlinkcolor" val="tx"/>
                    </a:ext>
                  </a:extLst>
                </a:hlinkClick>
              </a:rPr>
              <a:t>Career</a:t>
            </a:r>
            <a:r>
              <a:rPr lang="en-GB" sz="2400" b="1" spc="-30">
                <a:solidFill>
                  <a:srgbClr val="0070C0"/>
                </a:solidFill>
                <a:latin typeface="Arial"/>
                <a:cs typeface="Arial"/>
                <a:hlinkClick r:id="" action="ppaction://noaction">
                  <a:extLst>
                    <a:ext uri="{A12FA001-AC4F-418D-AE19-62706E023703}">
                      <ahyp:hlinkClr xmlns:ahyp="http://schemas.microsoft.com/office/drawing/2018/hyperlinkcolor" val="tx"/>
                    </a:ext>
                  </a:extLst>
                </a:hlinkClick>
              </a:rPr>
              <a:t> </a:t>
            </a:r>
            <a:r>
              <a:rPr lang="en-GB" sz="2400" b="1">
                <a:solidFill>
                  <a:srgbClr val="0070C0"/>
                </a:solidFill>
                <a:latin typeface="Arial"/>
                <a:cs typeface="Arial"/>
                <a:hlinkClick r:id="" action="ppaction://noaction">
                  <a:extLst>
                    <a:ext uri="{A12FA001-AC4F-418D-AE19-62706E023703}">
                      <ahyp:hlinkClr xmlns:ahyp="http://schemas.microsoft.com/office/drawing/2018/hyperlinkcolor" val="tx"/>
                    </a:ext>
                  </a:extLst>
                </a:hlinkClick>
              </a:rPr>
              <a:t>Pathway</a:t>
            </a:r>
            <a:r>
              <a:rPr lang="en-GB" sz="2400" b="1" spc="-35">
                <a:solidFill>
                  <a:srgbClr val="0070C0"/>
                </a:solidFill>
                <a:latin typeface="Arial"/>
                <a:cs typeface="Arial"/>
                <a:hlinkClick r:id="" action="ppaction://noaction">
                  <a:extLst>
                    <a:ext uri="{A12FA001-AC4F-418D-AE19-62706E023703}">
                      <ahyp:hlinkClr xmlns:ahyp="http://schemas.microsoft.com/office/drawing/2018/hyperlinkcolor" val="tx"/>
                    </a:ext>
                  </a:extLst>
                </a:hlinkClick>
              </a:rPr>
              <a:t> </a:t>
            </a:r>
            <a:r>
              <a:rPr lang="en-GB" sz="2400" b="1" spc="-10">
                <a:solidFill>
                  <a:srgbClr val="0070C0"/>
                </a:solidFill>
                <a:latin typeface="Arial"/>
                <a:cs typeface="Arial"/>
                <a:hlinkClick r:id="" action="ppaction://noaction">
                  <a:extLst>
                    <a:ext uri="{A12FA001-AC4F-418D-AE19-62706E023703}">
                      <ahyp:hlinkClr xmlns:ahyp="http://schemas.microsoft.com/office/drawing/2018/hyperlinkcolor" val="tx"/>
                    </a:ext>
                  </a:extLst>
                </a:hlinkClick>
              </a:rPr>
              <a:t>Overview</a:t>
            </a:r>
            <a:r>
              <a:rPr sz="2000" b="1">
                <a:solidFill>
                  <a:srgbClr val="0070C0"/>
                </a:solidFill>
                <a:latin typeface="Arial"/>
                <a:cs typeface="Arial"/>
              </a:rPr>
              <a:t>	</a:t>
            </a:r>
            <a:r>
              <a:rPr lang="en-GB" sz="2000" b="1">
                <a:solidFill>
                  <a:srgbClr val="0070C0"/>
                </a:solidFill>
                <a:latin typeface="Arial"/>
                <a:cs typeface="Arial"/>
              </a:rPr>
              <a:t>         </a:t>
            </a:r>
            <a:r>
              <a:rPr sz="2400" b="1">
                <a:solidFill>
                  <a:srgbClr val="0070C0"/>
                </a:solidFill>
                <a:latin typeface="Arial"/>
                <a:cs typeface="Arial"/>
                <a:hlinkClick r:id="rId6" action="ppaction://hlinksldjump">
                  <a:extLst>
                    <a:ext uri="{A12FA001-AC4F-418D-AE19-62706E023703}">
                      <ahyp:hlinkClr xmlns:ahyp="http://schemas.microsoft.com/office/drawing/2018/hyperlinkcolor" val="tx"/>
                    </a:ext>
                  </a:extLst>
                </a:hlinkClick>
              </a:rPr>
              <a:t>Role</a:t>
            </a:r>
            <a:r>
              <a:rPr lang="en-GB" sz="2400" b="1" spc="-70">
                <a:solidFill>
                  <a:srgbClr val="0070C0"/>
                </a:solidFill>
                <a:latin typeface="Arial"/>
                <a:cs typeface="Arial"/>
                <a:hlinkClick r:id="" action="ppaction://noaction">
                  <a:extLst>
                    <a:ext uri="{A12FA001-AC4F-418D-AE19-62706E023703}">
                      <ahyp:hlinkClr xmlns:ahyp="http://schemas.microsoft.com/office/drawing/2018/hyperlinkcolor" val="tx"/>
                    </a:ext>
                  </a:extLst>
                </a:hlinkClick>
              </a:rPr>
              <a:t> </a:t>
            </a:r>
            <a:r>
              <a:rPr lang="en-GB" sz="2400" b="1">
                <a:solidFill>
                  <a:srgbClr val="0070C0"/>
                </a:solidFill>
                <a:latin typeface="Arial"/>
                <a:cs typeface="Arial"/>
                <a:hlinkClick r:id="" action="ppaction://noaction">
                  <a:extLst>
                    <a:ext uri="{A12FA001-AC4F-418D-AE19-62706E023703}">
                      <ahyp:hlinkClr xmlns:ahyp="http://schemas.microsoft.com/office/drawing/2018/hyperlinkcolor" val="tx"/>
                    </a:ext>
                  </a:extLst>
                </a:hlinkClick>
              </a:rPr>
              <a:t>Requirements</a:t>
            </a:r>
            <a:r>
              <a:rPr lang="en-GB" sz="2400" b="1" spc="-75">
                <a:solidFill>
                  <a:srgbClr val="0070C0"/>
                </a:solidFill>
                <a:latin typeface="Arial"/>
                <a:cs typeface="Arial"/>
                <a:hlinkClick r:id="" action="ppaction://noaction">
                  <a:extLst>
                    <a:ext uri="{A12FA001-AC4F-418D-AE19-62706E023703}">
                      <ahyp:hlinkClr xmlns:ahyp="http://schemas.microsoft.com/office/drawing/2018/hyperlinkcolor" val="tx"/>
                    </a:ext>
                  </a:extLst>
                </a:hlinkClick>
              </a:rPr>
              <a:t> </a:t>
            </a:r>
            <a:r>
              <a:rPr lang="en-GB" sz="2400" b="1" spc="-10">
                <a:solidFill>
                  <a:srgbClr val="0070C0"/>
                </a:solidFill>
                <a:latin typeface="Arial"/>
                <a:cs typeface="Arial"/>
                <a:hlinkClick r:id="" action="ppaction://noaction">
                  <a:extLst>
                    <a:ext uri="{A12FA001-AC4F-418D-AE19-62706E023703}">
                      <ahyp:hlinkClr xmlns:ahyp="http://schemas.microsoft.com/office/drawing/2018/hyperlinkcolor" val="tx"/>
                    </a:ext>
                  </a:extLst>
                </a:hlinkClick>
              </a:rPr>
              <a:t>Overview</a:t>
            </a:r>
            <a:endParaRPr lang="en-GB" sz="2400">
              <a:solidFill>
                <a:srgbClr val="0070C0"/>
              </a:solidFill>
              <a:latin typeface="Arial"/>
              <a:cs typeface="Arial"/>
              <a:hlinkClick r:id="" action="ppaction://noaction">
                <a:extLst>
                  <a:ext uri="{A12FA001-AC4F-418D-AE19-62706E023703}">
                    <ahyp:hlinkClr xmlns:ahyp="http://schemas.microsoft.com/office/drawing/2018/hyperlinkcolor" val="tx"/>
                  </a:ext>
                </a:extLst>
              </a:hlinkClick>
            </a:endParaRPr>
          </a:p>
          <a:p>
            <a:pPr>
              <a:lnSpc>
                <a:spcPct val="100000"/>
              </a:lnSpc>
              <a:spcBef>
                <a:spcPts val="1705"/>
              </a:spcBef>
            </a:pPr>
            <a:endParaRPr sz="2000">
              <a:latin typeface="Arial"/>
              <a:cs typeface="Arial"/>
            </a:endParaRPr>
          </a:p>
          <a:p>
            <a:pPr marL="9436100" marR="5080">
              <a:lnSpc>
                <a:spcPct val="100000"/>
              </a:lnSpc>
            </a:pPr>
            <a:r>
              <a:rPr sz="1400" i="1">
                <a:solidFill>
                  <a:srgbClr val="202C3A"/>
                </a:solidFill>
                <a:latin typeface="Arial"/>
                <a:cs typeface="Arial"/>
              </a:rPr>
              <a:t>Click</a:t>
            </a:r>
            <a:r>
              <a:rPr sz="1400" i="1" spc="-20">
                <a:solidFill>
                  <a:srgbClr val="202C3A"/>
                </a:solidFill>
                <a:latin typeface="Arial"/>
                <a:cs typeface="Arial"/>
              </a:rPr>
              <a:t> </a:t>
            </a:r>
            <a:r>
              <a:rPr sz="1400" i="1" spc="-25">
                <a:solidFill>
                  <a:srgbClr val="202C3A"/>
                </a:solidFill>
                <a:latin typeface="Arial"/>
                <a:cs typeface="Arial"/>
              </a:rPr>
              <a:t>the </a:t>
            </a:r>
            <a:r>
              <a:rPr sz="1400" i="1">
                <a:solidFill>
                  <a:srgbClr val="202C3A"/>
                </a:solidFill>
                <a:latin typeface="Arial"/>
                <a:cs typeface="Arial"/>
              </a:rPr>
              <a:t>home</a:t>
            </a:r>
            <a:r>
              <a:rPr sz="1400" i="1" spc="-40">
                <a:solidFill>
                  <a:srgbClr val="202C3A"/>
                </a:solidFill>
                <a:latin typeface="Arial"/>
                <a:cs typeface="Arial"/>
              </a:rPr>
              <a:t> </a:t>
            </a:r>
            <a:r>
              <a:rPr sz="1400" i="1" spc="-20">
                <a:solidFill>
                  <a:srgbClr val="202C3A"/>
                </a:solidFill>
                <a:latin typeface="Arial"/>
                <a:cs typeface="Arial"/>
              </a:rPr>
              <a:t>icon </a:t>
            </a:r>
            <a:r>
              <a:rPr sz="1400" i="1">
                <a:solidFill>
                  <a:srgbClr val="202C3A"/>
                </a:solidFill>
                <a:latin typeface="Arial"/>
                <a:cs typeface="Arial"/>
              </a:rPr>
              <a:t>to</a:t>
            </a:r>
            <a:r>
              <a:rPr sz="1400" i="1" spc="-25">
                <a:solidFill>
                  <a:srgbClr val="202C3A"/>
                </a:solidFill>
                <a:latin typeface="Arial"/>
                <a:cs typeface="Arial"/>
              </a:rPr>
              <a:t> </a:t>
            </a:r>
            <a:r>
              <a:rPr sz="1400" i="1">
                <a:solidFill>
                  <a:srgbClr val="202C3A"/>
                </a:solidFill>
                <a:latin typeface="Arial"/>
                <a:cs typeface="Arial"/>
              </a:rPr>
              <a:t>view</a:t>
            </a:r>
            <a:r>
              <a:rPr sz="1400" i="1" spc="-20">
                <a:solidFill>
                  <a:srgbClr val="202C3A"/>
                </a:solidFill>
                <a:latin typeface="Arial"/>
                <a:cs typeface="Arial"/>
              </a:rPr>
              <a:t> </a:t>
            </a:r>
            <a:r>
              <a:rPr sz="1400" i="1" spc="-25">
                <a:solidFill>
                  <a:srgbClr val="202C3A"/>
                </a:solidFill>
                <a:latin typeface="Arial"/>
                <a:cs typeface="Arial"/>
              </a:rPr>
              <a:t>the </a:t>
            </a:r>
            <a:r>
              <a:rPr sz="1400" i="1" spc="-10">
                <a:solidFill>
                  <a:srgbClr val="202C3A"/>
                </a:solidFill>
                <a:latin typeface="Arial"/>
                <a:cs typeface="Arial"/>
              </a:rPr>
              <a:t>career pathway overview</a:t>
            </a:r>
            <a:endParaRPr sz="1400">
              <a:latin typeface="Arial"/>
              <a:cs typeface="Arial"/>
            </a:endParaRPr>
          </a:p>
        </p:txBody>
      </p:sp>
      <p:grpSp>
        <p:nvGrpSpPr>
          <p:cNvPr id="14" name="object 14"/>
          <p:cNvGrpSpPr/>
          <p:nvPr/>
        </p:nvGrpSpPr>
        <p:grpSpPr>
          <a:xfrm>
            <a:off x="1724914" y="3338829"/>
            <a:ext cx="3353435" cy="1336675"/>
            <a:chOff x="1724914" y="3338829"/>
            <a:chExt cx="3353435" cy="1336675"/>
          </a:xfrm>
        </p:grpSpPr>
        <p:sp>
          <p:nvSpPr>
            <p:cNvPr id="15" name="object 15"/>
            <p:cNvSpPr/>
            <p:nvPr/>
          </p:nvSpPr>
          <p:spPr>
            <a:xfrm>
              <a:off x="4244340" y="3345179"/>
              <a:ext cx="828040" cy="467995"/>
            </a:xfrm>
            <a:custGeom>
              <a:avLst/>
              <a:gdLst/>
              <a:ahLst/>
              <a:cxnLst/>
              <a:rect l="l" t="t" r="r" b="b"/>
              <a:pathLst>
                <a:path w="828039" h="467995">
                  <a:moveTo>
                    <a:pt x="827532" y="0"/>
                  </a:moveTo>
                  <a:lnTo>
                    <a:pt x="0" y="0"/>
                  </a:lnTo>
                  <a:lnTo>
                    <a:pt x="0" y="467868"/>
                  </a:lnTo>
                  <a:lnTo>
                    <a:pt x="827532" y="467868"/>
                  </a:lnTo>
                  <a:lnTo>
                    <a:pt x="827532" y="0"/>
                  </a:lnTo>
                  <a:close/>
                </a:path>
              </a:pathLst>
            </a:custGeom>
            <a:solidFill>
              <a:srgbClr val="FFFFFF">
                <a:alpha val="50195"/>
              </a:srgbClr>
            </a:solidFill>
          </p:spPr>
          <p:txBody>
            <a:bodyPr wrap="square" lIns="0" tIns="0" rIns="0" bIns="0" rtlCol="0"/>
            <a:lstStyle/>
            <a:p>
              <a:endParaRPr/>
            </a:p>
          </p:txBody>
        </p:sp>
        <p:sp>
          <p:nvSpPr>
            <p:cNvPr id="16" name="object 16"/>
            <p:cNvSpPr/>
            <p:nvPr/>
          </p:nvSpPr>
          <p:spPr>
            <a:xfrm>
              <a:off x="4244340" y="3345179"/>
              <a:ext cx="828040" cy="467995"/>
            </a:xfrm>
            <a:custGeom>
              <a:avLst/>
              <a:gdLst/>
              <a:ahLst/>
              <a:cxnLst/>
              <a:rect l="l" t="t" r="r" b="b"/>
              <a:pathLst>
                <a:path w="828039" h="467995">
                  <a:moveTo>
                    <a:pt x="0" y="467868"/>
                  </a:moveTo>
                  <a:lnTo>
                    <a:pt x="827532" y="467868"/>
                  </a:lnTo>
                  <a:lnTo>
                    <a:pt x="827532" y="0"/>
                  </a:lnTo>
                  <a:lnTo>
                    <a:pt x="0" y="0"/>
                  </a:lnTo>
                  <a:lnTo>
                    <a:pt x="0" y="467868"/>
                  </a:lnTo>
                  <a:close/>
                </a:path>
              </a:pathLst>
            </a:custGeom>
            <a:ln w="12700">
              <a:solidFill>
                <a:srgbClr val="44247C"/>
              </a:solidFill>
            </a:ln>
          </p:spPr>
          <p:txBody>
            <a:bodyPr wrap="square" lIns="0" tIns="0" rIns="0" bIns="0" rtlCol="0"/>
            <a:lstStyle/>
            <a:p>
              <a:endParaRPr/>
            </a:p>
          </p:txBody>
        </p:sp>
        <p:sp>
          <p:nvSpPr>
            <p:cNvPr id="17" name="object 17"/>
            <p:cNvSpPr/>
            <p:nvPr/>
          </p:nvSpPr>
          <p:spPr>
            <a:xfrm>
              <a:off x="4514088" y="3813047"/>
              <a:ext cx="0" cy="859790"/>
            </a:xfrm>
            <a:custGeom>
              <a:avLst/>
              <a:gdLst/>
              <a:ahLst/>
              <a:cxnLst/>
              <a:rect l="l" t="t" r="r" b="b"/>
              <a:pathLst>
                <a:path h="859789">
                  <a:moveTo>
                    <a:pt x="0" y="0"/>
                  </a:moveTo>
                  <a:lnTo>
                    <a:pt x="0" y="859535"/>
                  </a:lnTo>
                </a:path>
              </a:pathLst>
            </a:custGeom>
            <a:ln w="6350">
              <a:solidFill>
                <a:srgbClr val="44247C"/>
              </a:solidFill>
            </a:ln>
          </p:spPr>
          <p:txBody>
            <a:bodyPr wrap="square" lIns="0" tIns="0" rIns="0" bIns="0" rtlCol="0"/>
            <a:lstStyle/>
            <a:p>
              <a:endParaRPr/>
            </a:p>
          </p:txBody>
        </p:sp>
        <p:sp>
          <p:nvSpPr>
            <p:cNvPr id="18" name="object 18"/>
            <p:cNvSpPr/>
            <p:nvPr/>
          </p:nvSpPr>
          <p:spPr>
            <a:xfrm>
              <a:off x="1731264" y="4009643"/>
              <a:ext cx="2745105" cy="251460"/>
            </a:xfrm>
            <a:custGeom>
              <a:avLst/>
              <a:gdLst/>
              <a:ahLst/>
              <a:cxnLst/>
              <a:rect l="l" t="t" r="r" b="b"/>
              <a:pathLst>
                <a:path w="2745104" h="251460">
                  <a:moveTo>
                    <a:pt x="2744724" y="0"/>
                  </a:moveTo>
                  <a:lnTo>
                    <a:pt x="0" y="0"/>
                  </a:lnTo>
                  <a:lnTo>
                    <a:pt x="0" y="251459"/>
                  </a:lnTo>
                  <a:lnTo>
                    <a:pt x="2744724" y="251459"/>
                  </a:lnTo>
                  <a:lnTo>
                    <a:pt x="2744724" y="0"/>
                  </a:lnTo>
                  <a:close/>
                </a:path>
              </a:pathLst>
            </a:custGeom>
            <a:solidFill>
              <a:srgbClr val="FFFFFF">
                <a:alpha val="50195"/>
              </a:srgbClr>
            </a:solidFill>
          </p:spPr>
          <p:txBody>
            <a:bodyPr wrap="square" lIns="0" tIns="0" rIns="0" bIns="0" rtlCol="0"/>
            <a:lstStyle/>
            <a:p>
              <a:endParaRPr/>
            </a:p>
          </p:txBody>
        </p:sp>
        <p:sp>
          <p:nvSpPr>
            <p:cNvPr id="19" name="object 19"/>
            <p:cNvSpPr/>
            <p:nvPr/>
          </p:nvSpPr>
          <p:spPr>
            <a:xfrm>
              <a:off x="1731264" y="4009643"/>
              <a:ext cx="2745105" cy="251460"/>
            </a:xfrm>
            <a:custGeom>
              <a:avLst/>
              <a:gdLst/>
              <a:ahLst/>
              <a:cxnLst/>
              <a:rect l="l" t="t" r="r" b="b"/>
              <a:pathLst>
                <a:path w="2745104" h="251460">
                  <a:moveTo>
                    <a:pt x="0" y="251459"/>
                  </a:moveTo>
                  <a:lnTo>
                    <a:pt x="2744724" y="251459"/>
                  </a:lnTo>
                  <a:lnTo>
                    <a:pt x="2744724" y="0"/>
                  </a:lnTo>
                  <a:lnTo>
                    <a:pt x="0" y="0"/>
                  </a:lnTo>
                  <a:lnTo>
                    <a:pt x="0" y="251459"/>
                  </a:lnTo>
                  <a:close/>
                </a:path>
              </a:pathLst>
            </a:custGeom>
            <a:ln w="12700">
              <a:solidFill>
                <a:srgbClr val="44247C"/>
              </a:solidFill>
            </a:ln>
          </p:spPr>
          <p:txBody>
            <a:bodyPr wrap="square" lIns="0" tIns="0" rIns="0" bIns="0" rtlCol="0"/>
            <a:lstStyle/>
            <a:p>
              <a:endParaRPr/>
            </a:p>
          </p:txBody>
        </p:sp>
        <p:sp>
          <p:nvSpPr>
            <p:cNvPr id="20" name="object 20"/>
            <p:cNvSpPr/>
            <p:nvPr/>
          </p:nvSpPr>
          <p:spPr>
            <a:xfrm>
              <a:off x="2197608" y="4261103"/>
              <a:ext cx="906780" cy="411480"/>
            </a:xfrm>
            <a:custGeom>
              <a:avLst/>
              <a:gdLst/>
              <a:ahLst/>
              <a:cxnLst/>
              <a:rect l="l" t="t" r="r" b="b"/>
              <a:pathLst>
                <a:path w="906780" h="411479">
                  <a:moveTo>
                    <a:pt x="906653" y="0"/>
                  </a:moveTo>
                  <a:lnTo>
                    <a:pt x="906653" y="205613"/>
                  </a:lnTo>
                  <a:lnTo>
                    <a:pt x="0" y="205613"/>
                  </a:lnTo>
                  <a:lnTo>
                    <a:pt x="0" y="411226"/>
                  </a:lnTo>
                </a:path>
              </a:pathLst>
            </a:custGeom>
            <a:ln w="6349">
              <a:solidFill>
                <a:srgbClr val="44247C"/>
              </a:solidFill>
            </a:ln>
          </p:spPr>
          <p:txBody>
            <a:bodyPr wrap="square" lIns="0" tIns="0" rIns="0" bIns="0" rtlCol="0"/>
            <a:lstStyle/>
            <a:p>
              <a:endParaRPr/>
            </a:p>
          </p:txBody>
        </p:sp>
      </p:grpSp>
      <p:sp>
        <p:nvSpPr>
          <p:cNvPr id="29" name="object 29"/>
          <p:cNvSpPr txBox="1"/>
          <p:nvPr/>
        </p:nvSpPr>
        <p:spPr>
          <a:xfrm>
            <a:off x="4003928" y="4701032"/>
            <a:ext cx="1220470" cy="666750"/>
          </a:xfrm>
          <a:prstGeom prst="rect">
            <a:avLst/>
          </a:prstGeom>
        </p:spPr>
        <p:txBody>
          <a:bodyPr vert="horz" wrap="square" lIns="0" tIns="12700" rIns="0" bIns="0" rtlCol="0">
            <a:spAutoFit/>
          </a:bodyPr>
          <a:lstStyle/>
          <a:p>
            <a:pPr marL="12700" marR="5080">
              <a:lnSpc>
                <a:spcPct val="100000"/>
              </a:lnSpc>
              <a:spcBef>
                <a:spcPts val="100"/>
              </a:spcBef>
            </a:pPr>
            <a:r>
              <a:rPr sz="1400" i="1">
                <a:solidFill>
                  <a:srgbClr val="202C3A"/>
                </a:solidFill>
                <a:latin typeface="Arial"/>
                <a:cs typeface="Arial"/>
              </a:rPr>
              <a:t>Click</a:t>
            </a:r>
            <a:r>
              <a:rPr sz="1400" i="1" spc="-20">
                <a:solidFill>
                  <a:srgbClr val="202C3A"/>
                </a:solidFill>
                <a:latin typeface="Arial"/>
                <a:cs typeface="Arial"/>
              </a:rPr>
              <a:t> </a:t>
            </a:r>
            <a:r>
              <a:rPr sz="1400" i="1">
                <a:solidFill>
                  <a:srgbClr val="202C3A"/>
                </a:solidFill>
                <a:latin typeface="Arial"/>
                <a:cs typeface="Arial"/>
              </a:rPr>
              <a:t>on</a:t>
            </a:r>
            <a:r>
              <a:rPr sz="1400" i="1" spc="-15">
                <a:solidFill>
                  <a:srgbClr val="202C3A"/>
                </a:solidFill>
                <a:latin typeface="Arial"/>
                <a:cs typeface="Arial"/>
              </a:rPr>
              <a:t> </a:t>
            </a:r>
            <a:r>
              <a:rPr sz="1400" i="1">
                <a:solidFill>
                  <a:srgbClr val="202C3A"/>
                </a:solidFill>
                <a:latin typeface="Arial"/>
                <a:cs typeface="Arial"/>
              </a:rPr>
              <a:t>a</a:t>
            </a:r>
            <a:r>
              <a:rPr sz="1400" i="1" spc="-10">
                <a:solidFill>
                  <a:srgbClr val="202C3A"/>
                </a:solidFill>
                <a:latin typeface="Arial"/>
                <a:cs typeface="Arial"/>
              </a:rPr>
              <a:t> </a:t>
            </a:r>
            <a:r>
              <a:rPr sz="1400" i="1" spc="-20">
                <a:solidFill>
                  <a:srgbClr val="202C3A"/>
                </a:solidFill>
                <a:latin typeface="Arial"/>
                <a:cs typeface="Arial"/>
              </a:rPr>
              <a:t>role </a:t>
            </a:r>
            <a:r>
              <a:rPr sz="1400" i="1">
                <a:solidFill>
                  <a:srgbClr val="202C3A"/>
                </a:solidFill>
                <a:latin typeface="Arial"/>
                <a:cs typeface="Arial"/>
              </a:rPr>
              <a:t>to</a:t>
            </a:r>
            <a:r>
              <a:rPr sz="1400" i="1" spc="-25">
                <a:solidFill>
                  <a:srgbClr val="202C3A"/>
                </a:solidFill>
                <a:latin typeface="Arial"/>
                <a:cs typeface="Arial"/>
              </a:rPr>
              <a:t> </a:t>
            </a:r>
            <a:r>
              <a:rPr sz="1400" i="1">
                <a:solidFill>
                  <a:srgbClr val="202C3A"/>
                </a:solidFill>
                <a:latin typeface="Arial"/>
                <a:cs typeface="Arial"/>
              </a:rPr>
              <a:t>view</a:t>
            </a:r>
            <a:r>
              <a:rPr sz="1400" i="1" spc="-20">
                <a:solidFill>
                  <a:srgbClr val="202C3A"/>
                </a:solidFill>
                <a:latin typeface="Arial"/>
                <a:cs typeface="Arial"/>
              </a:rPr>
              <a:t> </a:t>
            </a:r>
            <a:r>
              <a:rPr sz="1400" i="1">
                <a:solidFill>
                  <a:srgbClr val="202C3A"/>
                </a:solidFill>
                <a:latin typeface="Arial"/>
                <a:cs typeface="Arial"/>
              </a:rPr>
              <a:t>the</a:t>
            </a:r>
            <a:r>
              <a:rPr sz="1400" i="1" spc="-25">
                <a:solidFill>
                  <a:srgbClr val="202C3A"/>
                </a:solidFill>
                <a:latin typeface="Arial"/>
                <a:cs typeface="Arial"/>
              </a:rPr>
              <a:t> </a:t>
            </a:r>
            <a:r>
              <a:rPr sz="1400" i="1" spc="-20">
                <a:solidFill>
                  <a:srgbClr val="202C3A"/>
                </a:solidFill>
                <a:latin typeface="Arial"/>
                <a:cs typeface="Arial"/>
              </a:rPr>
              <a:t>role </a:t>
            </a:r>
            <a:r>
              <a:rPr sz="1400" i="1" spc="-10">
                <a:solidFill>
                  <a:srgbClr val="202C3A"/>
                </a:solidFill>
                <a:latin typeface="Arial"/>
                <a:cs typeface="Arial"/>
              </a:rPr>
              <a:t>requirements</a:t>
            </a:r>
            <a:endParaRPr sz="1400">
              <a:latin typeface="Arial"/>
              <a:cs typeface="Arial"/>
            </a:endParaRPr>
          </a:p>
        </p:txBody>
      </p:sp>
      <p:grpSp>
        <p:nvGrpSpPr>
          <p:cNvPr id="30" name="object 30"/>
          <p:cNvGrpSpPr/>
          <p:nvPr/>
        </p:nvGrpSpPr>
        <p:grpSpPr>
          <a:xfrm>
            <a:off x="3629524" y="4731267"/>
            <a:ext cx="290195" cy="412115"/>
            <a:chOff x="3629524" y="4731267"/>
            <a:chExt cx="290195" cy="412115"/>
          </a:xfrm>
        </p:grpSpPr>
        <p:sp>
          <p:nvSpPr>
            <p:cNvPr id="31" name="object 31"/>
            <p:cNvSpPr/>
            <p:nvPr/>
          </p:nvSpPr>
          <p:spPr>
            <a:xfrm>
              <a:off x="3637209" y="4811765"/>
              <a:ext cx="274320" cy="323850"/>
            </a:xfrm>
            <a:custGeom>
              <a:avLst/>
              <a:gdLst/>
              <a:ahLst/>
              <a:cxnLst/>
              <a:rect l="l" t="t" r="r" b="b"/>
              <a:pathLst>
                <a:path w="274320" h="323850">
                  <a:moveTo>
                    <a:pt x="251274" y="143386"/>
                  </a:moveTo>
                  <a:lnTo>
                    <a:pt x="247646" y="143364"/>
                  </a:lnTo>
                  <a:lnTo>
                    <a:pt x="244051" y="144174"/>
                  </a:lnTo>
                  <a:lnTo>
                    <a:pt x="240772" y="145760"/>
                  </a:lnTo>
                  <a:lnTo>
                    <a:pt x="236861" y="147690"/>
                  </a:lnTo>
                  <a:lnTo>
                    <a:pt x="233614" y="150763"/>
                  </a:lnTo>
                  <a:lnTo>
                    <a:pt x="231447" y="154600"/>
                  </a:lnTo>
                  <a:lnTo>
                    <a:pt x="228342" y="159880"/>
                  </a:lnTo>
                  <a:lnTo>
                    <a:pt x="214073" y="123118"/>
                  </a:lnTo>
                  <a:lnTo>
                    <a:pt x="205541" y="121757"/>
                  </a:lnTo>
                  <a:lnTo>
                    <a:pt x="184297" y="135211"/>
                  </a:lnTo>
                  <a:lnTo>
                    <a:pt x="182609" y="139171"/>
                  </a:lnTo>
                  <a:lnTo>
                    <a:pt x="168320" y="101739"/>
                  </a:lnTo>
                  <a:lnTo>
                    <a:pt x="159687" y="100394"/>
                  </a:lnTo>
                  <a:lnTo>
                    <a:pt x="151783" y="101541"/>
                  </a:lnTo>
                  <a:lnTo>
                    <a:pt x="144963" y="105289"/>
                  </a:lnTo>
                  <a:lnTo>
                    <a:pt x="139799" y="111173"/>
                  </a:lnTo>
                  <a:lnTo>
                    <a:pt x="136875" y="118729"/>
                  </a:lnTo>
                  <a:lnTo>
                    <a:pt x="136875" y="25201"/>
                  </a:lnTo>
                  <a:lnTo>
                    <a:pt x="134402" y="15030"/>
                  </a:lnTo>
                  <a:lnTo>
                    <a:pt x="128495" y="6902"/>
                  </a:lnTo>
                  <a:lnTo>
                    <a:pt x="120027" y="1622"/>
                  </a:lnTo>
                  <a:lnTo>
                    <a:pt x="109869" y="0"/>
                  </a:lnTo>
                  <a:lnTo>
                    <a:pt x="109738" y="11"/>
                  </a:lnTo>
                  <a:lnTo>
                    <a:pt x="99590" y="1626"/>
                  </a:lnTo>
                  <a:lnTo>
                    <a:pt x="91170" y="6846"/>
                  </a:lnTo>
                  <a:lnTo>
                    <a:pt x="85264" y="14882"/>
                  </a:lnTo>
                  <a:lnTo>
                    <a:pt x="82724" y="24945"/>
                  </a:lnTo>
                  <a:lnTo>
                    <a:pt x="82724" y="189817"/>
                  </a:lnTo>
                  <a:lnTo>
                    <a:pt x="78837" y="184283"/>
                  </a:lnTo>
                  <a:lnTo>
                    <a:pt x="49041" y="143786"/>
                  </a:lnTo>
                  <a:lnTo>
                    <a:pt x="41118" y="136769"/>
                  </a:lnTo>
                  <a:lnTo>
                    <a:pt x="31555" y="133211"/>
                  </a:lnTo>
                  <a:lnTo>
                    <a:pt x="21375" y="133290"/>
                  </a:lnTo>
                  <a:lnTo>
                    <a:pt x="11601" y="137186"/>
                  </a:lnTo>
                  <a:lnTo>
                    <a:pt x="4647" y="143338"/>
                  </a:lnTo>
                  <a:lnTo>
                    <a:pt x="686" y="151442"/>
                  </a:lnTo>
                  <a:lnTo>
                    <a:pt x="0" y="160464"/>
                  </a:lnTo>
                  <a:lnTo>
                    <a:pt x="2869" y="169375"/>
                  </a:lnTo>
                  <a:lnTo>
                    <a:pt x="3348" y="170251"/>
                  </a:lnTo>
                  <a:lnTo>
                    <a:pt x="3892" y="171072"/>
                  </a:lnTo>
                  <a:lnTo>
                    <a:pt x="4476" y="171882"/>
                  </a:lnTo>
                  <a:lnTo>
                    <a:pt x="10046" y="180056"/>
                  </a:lnTo>
                  <a:lnTo>
                    <a:pt x="31811" y="209084"/>
                  </a:lnTo>
                  <a:lnTo>
                    <a:pt x="79874" y="273317"/>
                  </a:lnTo>
                  <a:lnTo>
                    <a:pt x="84330" y="279939"/>
                  </a:lnTo>
                  <a:lnTo>
                    <a:pt x="89176" y="286284"/>
                  </a:lnTo>
                  <a:lnTo>
                    <a:pt x="129517" y="315553"/>
                  </a:lnTo>
                  <a:lnTo>
                    <a:pt x="170691" y="323441"/>
                  </a:lnTo>
                  <a:lnTo>
                    <a:pt x="178515" y="323331"/>
                  </a:lnTo>
                  <a:lnTo>
                    <a:pt x="229385" y="310494"/>
                  </a:lnTo>
                  <a:lnTo>
                    <a:pt x="267257" y="268076"/>
                  </a:lnTo>
                  <a:lnTo>
                    <a:pt x="274326" y="239154"/>
                  </a:lnTo>
                  <a:lnTo>
                    <a:pt x="274325" y="164628"/>
                  </a:lnTo>
                  <a:lnTo>
                    <a:pt x="251448" y="143375"/>
                  </a:lnTo>
                  <a:lnTo>
                    <a:pt x="251274" y="143386"/>
                  </a:lnTo>
                  <a:close/>
                </a:path>
              </a:pathLst>
            </a:custGeom>
            <a:ln w="15367">
              <a:solidFill>
                <a:srgbClr val="44247C"/>
              </a:solidFill>
            </a:ln>
          </p:spPr>
          <p:txBody>
            <a:bodyPr wrap="square" lIns="0" tIns="0" rIns="0" bIns="0" rtlCol="0"/>
            <a:lstStyle/>
            <a:p>
              <a:endParaRPr/>
            </a:p>
          </p:txBody>
        </p:sp>
        <p:sp>
          <p:nvSpPr>
            <p:cNvPr id="32" name="object 32"/>
            <p:cNvSpPr/>
            <p:nvPr/>
          </p:nvSpPr>
          <p:spPr>
            <a:xfrm>
              <a:off x="3773311" y="4920989"/>
              <a:ext cx="93345" cy="60325"/>
            </a:xfrm>
            <a:custGeom>
              <a:avLst/>
              <a:gdLst/>
              <a:ahLst/>
              <a:cxnLst/>
              <a:rect l="l" t="t" r="r" b="b"/>
              <a:pathLst>
                <a:path w="93345" h="60325">
                  <a:moveTo>
                    <a:pt x="92751" y="34695"/>
                  </a:moveTo>
                  <a:lnTo>
                    <a:pt x="92751" y="60152"/>
                  </a:lnTo>
                </a:path>
                <a:path w="93345" h="60325">
                  <a:moveTo>
                    <a:pt x="46245" y="16094"/>
                  </a:moveTo>
                  <a:lnTo>
                    <a:pt x="46245" y="47485"/>
                  </a:lnTo>
                </a:path>
                <a:path w="93345" h="60325">
                  <a:moveTo>
                    <a:pt x="0" y="0"/>
                  </a:moveTo>
                  <a:lnTo>
                    <a:pt x="0" y="35882"/>
                  </a:lnTo>
                </a:path>
              </a:pathLst>
            </a:custGeom>
            <a:ln w="15390">
              <a:solidFill>
                <a:srgbClr val="44247C"/>
              </a:solidFill>
            </a:ln>
          </p:spPr>
          <p:txBody>
            <a:bodyPr wrap="square" lIns="0" tIns="0" rIns="0" bIns="0" rtlCol="0"/>
            <a:lstStyle/>
            <a:p>
              <a:endParaRPr/>
            </a:p>
          </p:txBody>
        </p:sp>
        <p:pic>
          <p:nvPicPr>
            <p:cNvPr id="33" name="object 33"/>
            <p:cNvPicPr/>
            <p:nvPr/>
          </p:nvPicPr>
          <p:blipFill>
            <a:blip r:embed="rId7" cstate="print"/>
            <a:stretch>
              <a:fillRect/>
            </a:stretch>
          </p:blipFill>
          <p:spPr>
            <a:xfrm>
              <a:off x="3646970" y="4731267"/>
              <a:ext cx="200513" cy="178765"/>
            </a:xfrm>
            <a:prstGeom prst="rect">
              <a:avLst/>
            </a:prstGeom>
          </p:spPr>
        </p:pic>
      </p:grpSp>
      <p:sp>
        <p:nvSpPr>
          <p:cNvPr id="34" name="object 34"/>
          <p:cNvSpPr txBox="1"/>
          <p:nvPr/>
        </p:nvSpPr>
        <p:spPr>
          <a:xfrm>
            <a:off x="1426844" y="4701032"/>
            <a:ext cx="1498600" cy="452755"/>
          </a:xfrm>
          <a:prstGeom prst="rect">
            <a:avLst/>
          </a:prstGeom>
        </p:spPr>
        <p:txBody>
          <a:bodyPr vert="horz" wrap="square" lIns="0" tIns="12700" rIns="0" bIns="0" rtlCol="0">
            <a:spAutoFit/>
          </a:bodyPr>
          <a:lstStyle/>
          <a:p>
            <a:pPr marL="12700" marR="5080">
              <a:lnSpc>
                <a:spcPct val="100000"/>
              </a:lnSpc>
              <a:spcBef>
                <a:spcPts val="100"/>
              </a:spcBef>
            </a:pPr>
            <a:r>
              <a:rPr sz="1400" i="1">
                <a:solidFill>
                  <a:srgbClr val="202C3A"/>
                </a:solidFill>
                <a:latin typeface="Arial"/>
                <a:cs typeface="Arial"/>
              </a:rPr>
              <a:t>Click</a:t>
            </a:r>
            <a:r>
              <a:rPr sz="1400" i="1" spc="-20">
                <a:solidFill>
                  <a:srgbClr val="202C3A"/>
                </a:solidFill>
                <a:latin typeface="Arial"/>
                <a:cs typeface="Arial"/>
              </a:rPr>
              <a:t> </a:t>
            </a:r>
            <a:r>
              <a:rPr sz="1400" i="1">
                <a:solidFill>
                  <a:srgbClr val="202C3A"/>
                </a:solidFill>
                <a:latin typeface="Arial"/>
                <a:cs typeface="Arial"/>
              </a:rPr>
              <a:t>to</a:t>
            </a:r>
            <a:r>
              <a:rPr sz="1400" i="1" spc="-10">
                <a:solidFill>
                  <a:srgbClr val="202C3A"/>
                </a:solidFill>
                <a:latin typeface="Arial"/>
                <a:cs typeface="Arial"/>
              </a:rPr>
              <a:t> switch </a:t>
            </a:r>
            <a:r>
              <a:rPr sz="1400" i="1">
                <a:solidFill>
                  <a:srgbClr val="202C3A"/>
                </a:solidFill>
                <a:latin typeface="Arial"/>
                <a:cs typeface="Arial"/>
              </a:rPr>
              <a:t>between</a:t>
            </a:r>
            <a:r>
              <a:rPr sz="1400" i="1" spc="-55">
                <a:solidFill>
                  <a:srgbClr val="202C3A"/>
                </a:solidFill>
                <a:latin typeface="Arial"/>
                <a:cs typeface="Arial"/>
              </a:rPr>
              <a:t> </a:t>
            </a:r>
            <a:r>
              <a:rPr sz="1400" i="1" spc="-10">
                <a:solidFill>
                  <a:srgbClr val="202C3A"/>
                </a:solidFill>
                <a:latin typeface="Arial"/>
                <a:cs typeface="Arial"/>
              </a:rPr>
              <a:t>pathways</a:t>
            </a:r>
            <a:endParaRPr sz="1400">
              <a:latin typeface="Arial"/>
              <a:cs typeface="Arial"/>
            </a:endParaRPr>
          </a:p>
        </p:txBody>
      </p:sp>
      <p:grpSp>
        <p:nvGrpSpPr>
          <p:cNvPr id="35" name="object 35"/>
          <p:cNvGrpSpPr/>
          <p:nvPr/>
        </p:nvGrpSpPr>
        <p:grpSpPr>
          <a:xfrm>
            <a:off x="1052499" y="4731263"/>
            <a:ext cx="291465" cy="412115"/>
            <a:chOff x="1052499" y="4731263"/>
            <a:chExt cx="291465" cy="412115"/>
          </a:xfrm>
        </p:grpSpPr>
        <p:sp>
          <p:nvSpPr>
            <p:cNvPr id="36" name="object 36"/>
            <p:cNvSpPr/>
            <p:nvPr/>
          </p:nvSpPr>
          <p:spPr>
            <a:xfrm>
              <a:off x="1060206" y="4811766"/>
              <a:ext cx="276225" cy="323850"/>
            </a:xfrm>
            <a:custGeom>
              <a:avLst/>
              <a:gdLst/>
              <a:ahLst/>
              <a:cxnLst/>
              <a:rect l="l" t="t" r="r" b="b"/>
              <a:pathLst>
                <a:path w="276225" h="323850">
                  <a:moveTo>
                    <a:pt x="252531" y="143386"/>
                  </a:moveTo>
                  <a:lnTo>
                    <a:pt x="248885" y="143364"/>
                  </a:lnTo>
                  <a:lnTo>
                    <a:pt x="245272" y="144174"/>
                  </a:lnTo>
                  <a:lnTo>
                    <a:pt x="241977" y="145760"/>
                  </a:lnTo>
                  <a:lnTo>
                    <a:pt x="238046" y="147690"/>
                  </a:lnTo>
                  <a:lnTo>
                    <a:pt x="234784" y="150763"/>
                  </a:lnTo>
                  <a:lnTo>
                    <a:pt x="232605" y="154600"/>
                  </a:lnTo>
                  <a:lnTo>
                    <a:pt x="229485" y="159880"/>
                  </a:lnTo>
                  <a:lnTo>
                    <a:pt x="215144" y="123118"/>
                  </a:lnTo>
                  <a:lnTo>
                    <a:pt x="206569" y="121757"/>
                  </a:lnTo>
                  <a:lnTo>
                    <a:pt x="185220" y="135211"/>
                  </a:lnTo>
                  <a:lnTo>
                    <a:pt x="183523" y="139171"/>
                  </a:lnTo>
                  <a:lnTo>
                    <a:pt x="169162" y="101739"/>
                  </a:lnTo>
                  <a:lnTo>
                    <a:pt x="160520" y="100394"/>
                  </a:lnTo>
                  <a:lnTo>
                    <a:pt x="152543" y="101541"/>
                  </a:lnTo>
                  <a:lnTo>
                    <a:pt x="145688" y="105289"/>
                  </a:lnTo>
                  <a:lnTo>
                    <a:pt x="140499" y="111173"/>
                  </a:lnTo>
                  <a:lnTo>
                    <a:pt x="137560" y="118729"/>
                  </a:lnTo>
                  <a:lnTo>
                    <a:pt x="137560" y="25201"/>
                  </a:lnTo>
                  <a:lnTo>
                    <a:pt x="135075" y="15030"/>
                  </a:lnTo>
                  <a:lnTo>
                    <a:pt x="129138" y="6902"/>
                  </a:lnTo>
                  <a:lnTo>
                    <a:pt x="120627" y="1622"/>
                  </a:lnTo>
                  <a:lnTo>
                    <a:pt x="110419" y="0"/>
                  </a:lnTo>
                  <a:lnTo>
                    <a:pt x="110288" y="11"/>
                  </a:lnTo>
                  <a:lnTo>
                    <a:pt x="100089" y="1626"/>
                  </a:lnTo>
                  <a:lnTo>
                    <a:pt x="91626" y="6846"/>
                  </a:lnTo>
                  <a:lnTo>
                    <a:pt x="85691" y="14882"/>
                  </a:lnTo>
                  <a:lnTo>
                    <a:pt x="83138" y="24945"/>
                  </a:lnTo>
                  <a:lnTo>
                    <a:pt x="83138" y="189817"/>
                  </a:lnTo>
                  <a:lnTo>
                    <a:pt x="79232" y="184283"/>
                  </a:lnTo>
                  <a:lnTo>
                    <a:pt x="49287" y="143786"/>
                  </a:lnTo>
                  <a:lnTo>
                    <a:pt x="41323" y="136769"/>
                  </a:lnTo>
                  <a:lnTo>
                    <a:pt x="31713" y="133211"/>
                  </a:lnTo>
                  <a:lnTo>
                    <a:pt x="21482" y="133290"/>
                  </a:lnTo>
                  <a:lnTo>
                    <a:pt x="11659" y="137186"/>
                  </a:lnTo>
                  <a:lnTo>
                    <a:pt x="4670" y="143338"/>
                  </a:lnTo>
                  <a:lnTo>
                    <a:pt x="689" y="151442"/>
                  </a:lnTo>
                  <a:lnTo>
                    <a:pt x="0" y="160464"/>
                  </a:lnTo>
                  <a:lnTo>
                    <a:pt x="2883" y="169375"/>
                  </a:lnTo>
                  <a:lnTo>
                    <a:pt x="3365" y="170251"/>
                  </a:lnTo>
                  <a:lnTo>
                    <a:pt x="3911" y="171072"/>
                  </a:lnTo>
                  <a:lnTo>
                    <a:pt x="4498" y="171882"/>
                  </a:lnTo>
                  <a:lnTo>
                    <a:pt x="10096" y="180056"/>
                  </a:lnTo>
                  <a:lnTo>
                    <a:pt x="31970" y="209084"/>
                  </a:lnTo>
                  <a:lnTo>
                    <a:pt x="80273" y="273317"/>
                  </a:lnTo>
                  <a:lnTo>
                    <a:pt x="84752" y="279939"/>
                  </a:lnTo>
                  <a:lnTo>
                    <a:pt x="89622" y="286284"/>
                  </a:lnTo>
                  <a:lnTo>
                    <a:pt x="130165" y="315553"/>
                  </a:lnTo>
                  <a:lnTo>
                    <a:pt x="171545" y="323441"/>
                  </a:lnTo>
                  <a:lnTo>
                    <a:pt x="179408" y="323331"/>
                  </a:lnTo>
                  <a:lnTo>
                    <a:pt x="230533" y="310494"/>
                  </a:lnTo>
                  <a:lnTo>
                    <a:pt x="268595" y="268076"/>
                  </a:lnTo>
                  <a:lnTo>
                    <a:pt x="275698" y="239154"/>
                  </a:lnTo>
                  <a:lnTo>
                    <a:pt x="275698" y="164628"/>
                  </a:lnTo>
                  <a:lnTo>
                    <a:pt x="252706" y="143375"/>
                  </a:lnTo>
                  <a:lnTo>
                    <a:pt x="252531" y="143386"/>
                  </a:lnTo>
                  <a:close/>
                </a:path>
              </a:pathLst>
            </a:custGeom>
            <a:ln w="15412">
              <a:solidFill>
                <a:srgbClr val="44247C"/>
              </a:solidFill>
            </a:ln>
          </p:spPr>
          <p:txBody>
            <a:bodyPr wrap="square" lIns="0" tIns="0" rIns="0" bIns="0" rtlCol="0"/>
            <a:lstStyle/>
            <a:p>
              <a:endParaRPr/>
            </a:p>
          </p:txBody>
        </p:sp>
        <p:sp>
          <p:nvSpPr>
            <p:cNvPr id="37" name="object 37"/>
            <p:cNvSpPr/>
            <p:nvPr/>
          </p:nvSpPr>
          <p:spPr>
            <a:xfrm>
              <a:off x="1196989" y="4920989"/>
              <a:ext cx="93345" cy="60325"/>
            </a:xfrm>
            <a:custGeom>
              <a:avLst/>
              <a:gdLst/>
              <a:ahLst/>
              <a:cxnLst/>
              <a:rect l="l" t="t" r="r" b="b"/>
              <a:pathLst>
                <a:path w="93344" h="60325">
                  <a:moveTo>
                    <a:pt x="93216" y="34695"/>
                  </a:moveTo>
                  <a:lnTo>
                    <a:pt x="93216" y="60152"/>
                  </a:lnTo>
                </a:path>
                <a:path w="93344" h="60325">
                  <a:moveTo>
                    <a:pt x="46476" y="16094"/>
                  </a:moveTo>
                  <a:lnTo>
                    <a:pt x="46476" y="47485"/>
                  </a:lnTo>
                </a:path>
                <a:path w="93344" h="60325">
                  <a:moveTo>
                    <a:pt x="0" y="0"/>
                  </a:moveTo>
                  <a:lnTo>
                    <a:pt x="0" y="35882"/>
                  </a:lnTo>
                </a:path>
              </a:pathLst>
            </a:custGeom>
            <a:ln w="15428">
              <a:solidFill>
                <a:srgbClr val="44247C"/>
              </a:solidFill>
            </a:ln>
          </p:spPr>
          <p:txBody>
            <a:bodyPr wrap="square" lIns="0" tIns="0" rIns="0" bIns="0" rtlCol="0"/>
            <a:lstStyle/>
            <a:p>
              <a:endParaRPr/>
            </a:p>
          </p:txBody>
        </p:sp>
        <p:pic>
          <p:nvPicPr>
            <p:cNvPr id="38" name="object 38"/>
            <p:cNvPicPr/>
            <p:nvPr/>
          </p:nvPicPr>
          <p:blipFill>
            <a:blip r:embed="rId8" cstate="print"/>
            <a:stretch>
              <a:fillRect/>
            </a:stretch>
          </p:blipFill>
          <p:spPr>
            <a:xfrm>
              <a:off x="1070018" y="4731263"/>
              <a:ext cx="201506" cy="178805"/>
            </a:xfrm>
            <a:prstGeom prst="rect">
              <a:avLst/>
            </a:prstGeom>
          </p:spPr>
        </p:pic>
      </p:grpSp>
      <p:sp>
        <p:nvSpPr>
          <p:cNvPr id="39" name="object 39"/>
          <p:cNvSpPr txBox="1"/>
          <p:nvPr/>
        </p:nvSpPr>
        <p:spPr>
          <a:xfrm>
            <a:off x="5831467" y="4741174"/>
            <a:ext cx="1673225" cy="659155"/>
          </a:xfrm>
          <a:prstGeom prst="rect">
            <a:avLst/>
          </a:prstGeom>
        </p:spPr>
        <p:txBody>
          <a:bodyPr vert="horz" wrap="square" lIns="0" tIns="12700" rIns="0" bIns="0" rtlCol="0" anchor="t">
            <a:spAutoFit/>
          </a:bodyPr>
          <a:lstStyle/>
          <a:p>
            <a:pPr marL="12700" marR="5080">
              <a:lnSpc>
                <a:spcPct val="100000"/>
              </a:lnSpc>
              <a:spcBef>
                <a:spcPts val="100"/>
              </a:spcBef>
            </a:pPr>
            <a:r>
              <a:rPr sz="1400" i="1">
                <a:solidFill>
                  <a:srgbClr val="202C3A"/>
                </a:solidFill>
                <a:latin typeface="Arial"/>
                <a:cs typeface="Arial"/>
              </a:rPr>
              <a:t>Click</a:t>
            </a:r>
            <a:r>
              <a:rPr sz="1400" i="1" spc="-20">
                <a:solidFill>
                  <a:srgbClr val="202C3A"/>
                </a:solidFill>
                <a:latin typeface="Arial"/>
                <a:cs typeface="Arial"/>
              </a:rPr>
              <a:t> </a:t>
            </a:r>
            <a:r>
              <a:rPr sz="1400" i="1">
                <a:solidFill>
                  <a:srgbClr val="202C3A"/>
                </a:solidFill>
                <a:latin typeface="Arial"/>
                <a:cs typeface="Arial"/>
              </a:rPr>
              <a:t>these</a:t>
            </a:r>
            <a:r>
              <a:rPr sz="1400" i="1" spc="-30">
                <a:solidFill>
                  <a:srgbClr val="202C3A"/>
                </a:solidFill>
                <a:latin typeface="Arial"/>
                <a:cs typeface="Arial"/>
              </a:rPr>
              <a:t> </a:t>
            </a:r>
            <a:r>
              <a:rPr sz="1400" i="1">
                <a:solidFill>
                  <a:srgbClr val="202C3A"/>
                </a:solidFill>
                <a:latin typeface="Arial"/>
                <a:cs typeface="Arial"/>
              </a:rPr>
              <a:t>boxes</a:t>
            </a:r>
            <a:r>
              <a:rPr sz="1400" i="1" spc="-30">
                <a:solidFill>
                  <a:srgbClr val="202C3A"/>
                </a:solidFill>
                <a:latin typeface="Arial"/>
                <a:cs typeface="Arial"/>
              </a:rPr>
              <a:t> </a:t>
            </a:r>
            <a:r>
              <a:rPr sz="1400" i="1" spc="-25">
                <a:solidFill>
                  <a:srgbClr val="202C3A"/>
                </a:solidFill>
                <a:latin typeface="Arial"/>
                <a:cs typeface="Arial"/>
              </a:rPr>
              <a:t>to </a:t>
            </a:r>
            <a:r>
              <a:rPr sz="1400" i="1">
                <a:solidFill>
                  <a:srgbClr val="202C3A"/>
                </a:solidFill>
                <a:latin typeface="Arial"/>
                <a:cs typeface="Arial"/>
              </a:rPr>
              <a:t>switch</a:t>
            </a:r>
            <a:r>
              <a:rPr sz="1400" i="1" spc="-50">
                <a:solidFill>
                  <a:srgbClr val="202C3A"/>
                </a:solidFill>
                <a:latin typeface="Arial"/>
                <a:cs typeface="Arial"/>
              </a:rPr>
              <a:t> </a:t>
            </a:r>
            <a:r>
              <a:rPr sz="1400" i="1">
                <a:solidFill>
                  <a:srgbClr val="202C3A"/>
                </a:solidFill>
                <a:latin typeface="Arial"/>
                <a:cs typeface="Arial"/>
              </a:rPr>
              <a:t>between</a:t>
            </a:r>
            <a:r>
              <a:rPr sz="1400" i="1" spc="-45">
                <a:solidFill>
                  <a:srgbClr val="202C3A"/>
                </a:solidFill>
                <a:latin typeface="Arial"/>
                <a:cs typeface="Arial"/>
              </a:rPr>
              <a:t> </a:t>
            </a:r>
            <a:r>
              <a:rPr sz="1400" i="1" spc="-10">
                <a:solidFill>
                  <a:srgbClr val="202C3A"/>
                </a:solidFill>
                <a:latin typeface="Arial"/>
                <a:cs typeface="Arial"/>
              </a:rPr>
              <a:t>roles</a:t>
            </a:r>
            <a:r>
              <a:rPr lang="en-US" sz="1400" i="1" spc="-10">
                <a:solidFill>
                  <a:srgbClr val="202C3A"/>
                </a:solidFill>
                <a:latin typeface="Arial"/>
                <a:cs typeface="Arial"/>
              </a:rPr>
              <a:t>.......</a:t>
            </a:r>
            <a:endParaRPr sz="1400">
              <a:latin typeface="Arial"/>
              <a:cs typeface="Arial"/>
            </a:endParaRPr>
          </a:p>
        </p:txBody>
      </p:sp>
      <p:grpSp>
        <p:nvGrpSpPr>
          <p:cNvPr id="40" name="object 40"/>
          <p:cNvGrpSpPr/>
          <p:nvPr/>
        </p:nvGrpSpPr>
        <p:grpSpPr>
          <a:xfrm>
            <a:off x="5566587" y="4731263"/>
            <a:ext cx="291465" cy="412115"/>
            <a:chOff x="5566587" y="4731263"/>
            <a:chExt cx="291465" cy="412115"/>
          </a:xfrm>
        </p:grpSpPr>
        <p:sp>
          <p:nvSpPr>
            <p:cNvPr id="41" name="object 41"/>
            <p:cNvSpPr/>
            <p:nvPr/>
          </p:nvSpPr>
          <p:spPr>
            <a:xfrm>
              <a:off x="5574294" y="4811766"/>
              <a:ext cx="276225" cy="323850"/>
            </a:xfrm>
            <a:custGeom>
              <a:avLst/>
              <a:gdLst/>
              <a:ahLst/>
              <a:cxnLst/>
              <a:rect l="l" t="t" r="r" b="b"/>
              <a:pathLst>
                <a:path w="276225" h="323850">
                  <a:moveTo>
                    <a:pt x="252531" y="143386"/>
                  </a:moveTo>
                  <a:lnTo>
                    <a:pt x="248885" y="143364"/>
                  </a:lnTo>
                  <a:lnTo>
                    <a:pt x="245272" y="144174"/>
                  </a:lnTo>
                  <a:lnTo>
                    <a:pt x="241977" y="145760"/>
                  </a:lnTo>
                  <a:lnTo>
                    <a:pt x="238046" y="147690"/>
                  </a:lnTo>
                  <a:lnTo>
                    <a:pt x="234784" y="150763"/>
                  </a:lnTo>
                  <a:lnTo>
                    <a:pt x="232605" y="154600"/>
                  </a:lnTo>
                  <a:lnTo>
                    <a:pt x="229485" y="159880"/>
                  </a:lnTo>
                  <a:lnTo>
                    <a:pt x="215144" y="123118"/>
                  </a:lnTo>
                  <a:lnTo>
                    <a:pt x="206569" y="121757"/>
                  </a:lnTo>
                  <a:lnTo>
                    <a:pt x="185220" y="135211"/>
                  </a:lnTo>
                  <a:lnTo>
                    <a:pt x="183523" y="139171"/>
                  </a:lnTo>
                  <a:lnTo>
                    <a:pt x="169162" y="101739"/>
                  </a:lnTo>
                  <a:lnTo>
                    <a:pt x="160520" y="100394"/>
                  </a:lnTo>
                  <a:lnTo>
                    <a:pt x="152543" y="101541"/>
                  </a:lnTo>
                  <a:lnTo>
                    <a:pt x="145688" y="105289"/>
                  </a:lnTo>
                  <a:lnTo>
                    <a:pt x="140499" y="111173"/>
                  </a:lnTo>
                  <a:lnTo>
                    <a:pt x="137560" y="118729"/>
                  </a:lnTo>
                  <a:lnTo>
                    <a:pt x="137560" y="25201"/>
                  </a:lnTo>
                  <a:lnTo>
                    <a:pt x="135075" y="15030"/>
                  </a:lnTo>
                  <a:lnTo>
                    <a:pt x="129138" y="6902"/>
                  </a:lnTo>
                  <a:lnTo>
                    <a:pt x="120627" y="1622"/>
                  </a:lnTo>
                  <a:lnTo>
                    <a:pt x="110419" y="0"/>
                  </a:lnTo>
                  <a:lnTo>
                    <a:pt x="110287" y="11"/>
                  </a:lnTo>
                  <a:lnTo>
                    <a:pt x="100089" y="1626"/>
                  </a:lnTo>
                  <a:lnTo>
                    <a:pt x="91626" y="6846"/>
                  </a:lnTo>
                  <a:lnTo>
                    <a:pt x="85691" y="14882"/>
                  </a:lnTo>
                  <a:lnTo>
                    <a:pt x="83138" y="24945"/>
                  </a:lnTo>
                  <a:lnTo>
                    <a:pt x="83138" y="189817"/>
                  </a:lnTo>
                  <a:lnTo>
                    <a:pt x="79232" y="184283"/>
                  </a:lnTo>
                  <a:lnTo>
                    <a:pt x="49287" y="143786"/>
                  </a:lnTo>
                  <a:lnTo>
                    <a:pt x="41323" y="136769"/>
                  </a:lnTo>
                  <a:lnTo>
                    <a:pt x="31712" y="133211"/>
                  </a:lnTo>
                  <a:lnTo>
                    <a:pt x="21482" y="133290"/>
                  </a:lnTo>
                  <a:lnTo>
                    <a:pt x="11659" y="137186"/>
                  </a:lnTo>
                  <a:lnTo>
                    <a:pt x="4670" y="143338"/>
                  </a:lnTo>
                  <a:lnTo>
                    <a:pt x="689" y="151442"/>
                  </a:lnTo>
                  <a:lnTo>
                    <a:pt x="0" y="160464"/>
                  </a:lnTo>
                  <a:lnTo>
                    <a:pt x="2883" y="169375"/>
                  </a:lnTo>
                  <a:lnTo>
                    <a:pt x="3365" y="170251"/>
                  </a:lnTo>
                  <a:lnTo>
                    <a:pt x="3911" y="171072"/>
                  </a:lnTo>
                  <a:lnTo>
                    <a:pt x="4498" y="171882"/>
                  </a:lnTo>
                  <a:lnTo>
                    <a:pt x="10096" y="180056"/>
                  </a:lnTo>
                  <a:lnTo>
                    <a:pt x="31970" y="209084"/>
                  </a:lnTo>
                  <a:lnTo>
                    <a:pt x="80273" y="273317"/>
                  </a:lnTo>
                  <a:lnTo>
                    <a:pt x="84752" y="279939"/>
                  </a:lnTo>
                  <a:lnTo>
                    <a:pt x="89622" y="286284"/>
                  </a:lnTo>
                  <a:lnTo>
                    <a:pt x="130165" y="315553"/>
                  </a:lnTo>
                  <a:lnTo>
                    <a:pt x="171545" y="323441"/>
                  </a:lnTo>
                  <a:lnTo>
                    <a:pt x="179408" y="323331"/>
                  </a:lnTo>
                  <a:lnTo>
                    <a:pt x="230533" y="310494"/>
                  </a:lnTo>
                  <a:lnTo>
                    <a:pt x="268595" y="268076"/>
                  </a:lnTo>
                  <a:lnTo>
                    <a:pt x="275699" y="239154"/>
                  </a:lnTo>
                  <a:lnTo>
                    <a:pt x="275698" y="164628"/>
                  </a:lnTo>
                  <a:lnTo>
                    <a:pt x="252706" y="143375"/>
                  </a:lnTo>
                  <a:lnTo>
                    <a:pt x="252531" y="143386"/>
                  </a:lnTo>
                  <a:close/>
                </a:path>
              </a:pathLst>
            </a:custGeom>
            <a:ln w="15412">
              <a:solidFill>
                <a:srgbClr val="44247C"/>
              </a:solidFill>
            </a:ln>
          </p:spPr>
          <p:txBody>
            <a:bodyPr wrap="square" lIns="0" tIns="0" rIns="0" bIns="0" rtlCol="0"/>
            <a:lstStyle/>
            <a:p>
              <a:endParaRPr/>
            </a:p>
          </p:txBody>
        </p:sp>
        <p:sp>
          <p:nvSpPr>
            <p:cNvPr id="42" name="object 42"/>
            <p:cNvSpPr/>
            <p:nvPr/>
          </p:nvSpPr>
          <p:spPr>
            <a:xfrm>
              <a:off x="5711077" y="4920989"/>
              <a:ext cx="93345" cy="60325"/>
            </a:xfrm>
            <a:custGeom>
              <a:avLst/>
              <a:gdLst/>
              <a:ahLst/>
              <a:cxnLst/>
              <a:rect l="l" t="t" r="r" b="b"/>
              <a:pathLst>
                <a:path w="93345" h="60325">
                  <a:moveTo>
                    <a:pt x="93216" y="34695"/>
                  </a:moveTo>
                  <a:lnTo>
                    <a:pt x="93216" y="60152"/>
                  </a:lnTo>
                </a:path>
                <a:path w="93345" h="60325">
                  <a:moveTo>
                    <a:pt x="46476" y="16094"/>
                  </a:moveTo>
                  <a:lnTo>
                    <a:pt x="46476" y="47485"/>
                  </a:lnTo>
                </a:path>
                <a:path w="93345" h="60325">
                  <a:moveTo>
                    <a:pt x="0" y="0"/>
                  </a:moveTo>
                  <a:lnTo>
                    <a:pt x="0" y="35882"/>
                  </a:lnTo>
                </a:path>
              </a:pathLst>
            </a:custGeom>
            <a:ln w="15428">
              <a:solidFill>
                <a:srgbClr val="44247C"/>
              </a:solidFill>
            </a:ln>
          </p:spPr>
          <p:txBody>
            <a:bodyPr wrap="square" lIns="0" tIns="0" rIns="0" bIns="0" rtlCol="0"/>
            <a:lstStyle/>
            <a:p>
              <a:endParaRPr/>
            </a:p>
          </p:txBody>
        </p:sp>
        <p:pic>
          <p:nvPicPr>
            <p:cNvPr id="43" name="object 43"/>
            <p:cNvPicPr/>
            <p:nvPr/>
          </p:nvPicPr>
          <p:blipFill>
            <a:blip r:embed="rId9" cstate="print"/>
            <a:stretch>
              <a:fillRect/>
            </a:stretch>
          </p:blipFill>
          <p:spPr>
            <a:xfrm>
              <a:off x="5584106" y="4731263"/>
              <a:ext cx="201506" cy="178805"/>
            </a:xfrm>
            <a:prstGeom prst="rect">
              <a:avLst/>
            </a:prstGeom>
          </p:spPr>
        </p:pic>
      </p:grpSp>
      <p:sp>
        <p:nvSpPr>
          <p:cNvPr id="44" name="object 44"/>
          <p:cNvSpPr txBox="1"/>
          <p:nvPr/>
        </p:nvSpPr>
        <p:spPr>
          <a:xfrm>
            <a:off x="8558101" y="4910032"/>
            <a:ext cx="1467485" cy="452755"/>
          </a:xfrm>
          <a:prstGeom prst="rect">
            <a:avLst/>
          </a:prstGeom>
        </p:spPr>
        <p:txBody>
          <a:bodyPr vert="horz" wrap="square" lIns="0" tIns="12700" rIns="0" bIns="0" rtlCol="0">
            <a:spAutoFit/>
          </a:bodyPr>
          <a:lstStyle/>
          <a:p>
            <a:pPr marL="12700" marR="5080">
              <a:lnSpc>
                <a:spcPct val="100000"/>
              </a:lnSpc>
              <a:spcBef>
                <a:spcPts val="100"/>
              </a:spcBef>
            </a:pPr>
            <a:r>
              <a:rPr sz="1400" i="1">
                <a:solidFill>
                  <a:srgbClr val="202C3A"/>
                </a:solidFill>
                <a:latin typeface="Arial"/>
                <a:cs typeface="Arial"/>
              </a:rPr>
              <a:t>Click</a:t>
            </a:r>
            <a:r>
              <a:rPr sz="1400" i="1" spc="-20">
                <a:solidFill>
                  <a:srgbClr val="202C3A"/>
                </a:solidFill>
                <a:latin typeface="Arial"/>
                <a:cs typeface="Arial"/>
              </a:rPr>
              <a:t> </a:t>
            </a:r>
            <a:r>
              <a:rPr sz="1400" i="1">
                <a:solidFill>
                  <a:srgbClr val="202C3A"/>
                </a:solidFill>
                <a:latin typeface="Arial"/>
                <a:cs typeface="Arial"/>
              </a:rPr>
              <a:t>links</a:t>
            </a:r>
            <a:r>
              <a:rPr sz="1400" i="1" spc="-15">
                <a:solidFill>
                  <a:srgbClr val="202C3A"/>
                </a:solidFill>
                <a:latin typeface="Arial"/>
                <a:cs typeface="Arial"/>
              </a:rPr>
              <a:t> </a:t>
            </a:r>
            <a:r>
              <a:rPr sz="1400" i="1" spc="-25">
                <a:solidFill>
                  <a:srgbClr val="202C3A"/>
                </a:solidFill>
                <a:latin typeface="Arial"/>
                <a:cs typeface="Arial"/>
              </a:rPr>
              <a:t>for </a:t>
            </a:r>
            <a:r>
              <a:rPr sz="1400" i="1">
                <a:solidFill>
                  <a:srgbClr val="202C3A"/>
                </a:solidFill>
                <a:latin typeface="Arial"/>
                <a:cs typeface="Arial"/>
              </a:rPr>
              <a:t>further</a:t>
            </a:r>
            <a:r>
              <a:rPr sz="1400" i="1" spc="-45">
                <a:solidFill>
                  <a:srgbClr val="202C3A"/>
                </a:solidFill>
                <a:latin typeface="Arial"/>
                <a:cs typeface="Arial"/>
              </a:rPr>
              <a:t> </a:t>
            </a:r>
            <a:r>
              <a:rPr sz="1400" i="1" spc="-10">
                <a:solidFill>
                  <a:srgbClr val="202C3A"/>
                </a:solidFill>
                <a:latin typeface="Arial"/>
                <a:cs typeface="Arial"/>
              </a:rPr>
              <a:t>information</a:t>
            </a:r>
            <a:endParaRPr sz="1400">
              <a:latin typeface="Arial"/>
              <a:cs typeface="Arial"/>
            </a:endParaRPr>
          </a:p>
        </p:txBody>
      </p:sp>
      <p:grpSp>
        <p:nvGrpSpPr>
          <p:cNvPr id="45" name="object 45"/>
          <p:cNvGrpSpPr/>
          <p:nvPr/>
        </p:nvGrpSpPr>
        <p:grpSpPr>
          <a:xfrm>
            <a:off x="8143745" y="4938338"/>
            <a:ext cx="291465" cy="412115"/>
            <a:chOff x="8099475" y="4729739"/>
            <a:chExt cx="291465" cy="412115"/>
          </a:xfrm>
        </p:grpSpPr>
        <p:sp>
          <p:nvSpPr>
            <p:cNvPr id="46" name="object 46"/>
            <p:cNvSpPr/>
            <p:nvPr/>
          </p:nvSpPr>
          <p:spPr>
            <a:xfrm>
              <a:off x="8107182" y="4810242"/>
              <a:ext cx="276225" cy="323850"/>
            </a:xfrm>
            <a:custGeom>
              <a:avLst/>
              <a:gdLst/>
              <a:ahLst/>
              <a:cxnLst/>
              <a:rect l="l" t="t" r="r" b="b"/>
              <a:pathLst>
                <a:path w="276225" h="323850">
                  <a:moveTo>
                    <a:pt x="252531" y="143386"/>
                  </a:moveTo>
                  <a:lnTo>
                    <a:pt x="248885" y="143364"/>
                  </a:lnTo>
                  <a:lnTo>
                    <a:pt x="245272" y="144174"/>
                  </a:lnTo>
                  <a:lnTo>
                    <a:pt x="241977" y="145760"/>
                  </a:lnTo>
                  <a:lnTo>
                    <a:pt x="238046" y="147690"/>
                  </a:lnTo>
                  <a:lnTo>
                    <a:pt x="234784" y="150763"/>
                  </a:lnTo>
                  <a:lnTo>
                    <a:pt x="232605" y="154600"/>
                  </a:lnTo>
                  <a:lnTo>
                    <a:pt x="229485" y="159880"/>
                  </a:lnTo>
                  <a:lnTo>
                    <a:pt x="215144" y="123118"/>
                  </a:lnTo>
                  <a:lnTo>
                    <a:pt x="206569" y="121757"/>
                  </a:lnTo>
                  <a:lnTo>
                    <a:pt x="199310" y="121635"/>
                  </a:lnTo>
                  <a:lnTo>
                    <a:pt x="185220" y="135211"/>
                  </a:lnTo>
                  <a:lnTo>
                    <a:pt x="183523" y="139171"/>
                  </a:lnTo>
                  <a:lnTo>
                    <a:pt x="169162" y="101739"/>
                  </a:lnTo>
                  <a:lnTo>
                    <a:pt x="160520" y="100394"/>
                  </a:lnTo>
                  <a:lnTo>
                    <a:pt x="152543" y="101541"/>
                  </a:lnTo>
                  <a:lnTo>
                    <a:pt x="145688" y="105289"/>
                  </a:lnTo>
                  <a:lnTo>
                    <a:pt x="140499" y="111173"/>
                  </a:lnTo>
                  <a:lnTo>
                    <a:pt x="137560" y="118729"/>
                  </a:lnTo>
                  <a:lnTo>
                    <a:pt x="137560" y="25201"/>
                  </a:lnTo>
                  <a:lnTo>
                    <a:pt x="135075" y="15030"/>
                  </a:lnTo>
                  <a:lnTo>
                    <a:pt x="129138" y="6902"/>
                  </a:lnTo>
                  <a:lnTo>
                    <a:pt x="120627" y="1622"/>
                  </a:lnTo>
                  <a:lnTo>
                    <a:pt x="110419" y="0"/>
                  </a:lnTo>
                  <a:lnTo>
                    <a:pt x="110287" y="11"/>
                  </a:lnTo>
                  <a:lnTo>
                    <a:pt x="100089" y="1626"/>
                  </a:lnTo>
                  <a:lnTo>
                    <a:pt x="91626" y="6846"/>
                  </a:lnTo>
                  <a:lnTo>
                    <a:pt x="85691" y="14882"/>
                  </a:lnTo>
                  <a:lnTo>
                    <a:pt x="83138" y="24945"/>
                  </a:lnTo>
                  <a:lnTo>
                    <a:pt x="83139" y="189817"/>
                  </a:lnTo>
                  <a:lnTo>
                    <a:pt x="79232" y="184283"/>
                  </a:lnTo>
                  <a:lnTo>
                    <a:pt x="49287" y="143786"/>
                  </a:lnTo>
                  <a:lnTo>
                    <a:pt x="41323" y="136769"/>
                  </a:lnTo>
                  <a:lnTo>
                    <a:pt x="31712" y="133211"/>
                  </a:lnTo>
                  <a:lnTo>
                    <a:pt x="21482" y="133290"/>
                  </a:lnTo>
                  <a:lnTo>
                    <a:pt x="11659" y="137186"/>
                  </a:lnTo>
                  <a:lnTo>
                    <a:pt x="4670" y="143338"/>
                  </a:lnTo>
                  <a:lnTo>
                    <a:pt x="689" y="151442"/>
                  </a:lnTo>
                  <a:lnTo>
                    <a:pt x="0" y="160464"/>
                  </a:lnTo>
                  <a:lnTo>
                    <a:pt x="2883" y="169375"/>
                  </a:lnTo>
                  <a:lnTo>
                    <a:pt x="3365" y="170251"/>
                  </a:lnTo>
                  <a:lnTo>
                    <a:pt x="3911" y="171072"/>
                  </a:lnTo>
                  <a:lnTo>
                    <a:pt x="4498" y="171882"/>
                  </a:lnTo>
                  <a:lnTo>
                    <a:pt x="10096" y="180056"/>
                  </a:lnTo>
                  <a:lnTo>
                    <a:pt x="31970" y="209084"/>
                  </a:lnTo>
                  <a:lnTo>
                    <a:pt x="80273" y="273317"/>
                  </a:lnTo>
                  <a:lnTo>
                    <a:pt x="84752" y="279939"/>
                  </a:lnTo>
                  <a:lnTo>
                    <a:pt x="89622" y="286284"/>
                  </a:lnTo>
                  <a:lnTo>
                    <a:pt x="130165" y="315553"/>
                  </a:lnTo>
                  <a:lnTo>
                    <a:pt x="171545" y="323441"/>
                  </a:lnTo>
                  <a:lnTo>
                    <a:pt x="179408" y="323331"/>
                  </a:lnTo>
                  <a:lnTo>
                    <a:pt x="230533" y="310494"/>
                  </a:lnTo>
                  <a:lnTo>
                    <a:pt x="268595" y="268076"/>
                  </a:lnTo>
                  <a:lnTo>
                    <a:pt x="275699" y="239154"/>
                  </a:lnTo>
                  <a:lnTo>
                    <a:pt x="275698" y="164628"/>
                  </a:lnTo>
                  <a:lnTo>
                    <a:pt x="252706" y="143375"/>
                  </a:lnTo>
                  <a:lnTo>
                    <a:pt x="252531" y="143386"/>
                  </a:lnTo>
                  <a:close/>
                </a:path>
              </a:pathLst>
            </a:custGeom>
            <a:ln w="15412">
              <a:solidFill>
                <a:srgbClr val="44247C"/>
              </a:solidFill>
            </a:ln>
          </p:spPr>
          <p:txBody>
            <a:bodyPr wrap="square" lIns="0" tIns="0" rIns="0" bIns="0" rtlCol="0"/>
            <a:lstStyle/>
            <a:p>
              <a:endParaRPr/>
            </a:p>
          </p:txBody>
        </p:sp>
        <p:sp>
          <p:nvSpPr>
            <p:cNvPr id="47" name="object 47"/>
            <p:cNvSpPr/>
            <p:nvPr/>
          </p:nvSpPr>
          <p:spPr>
            <a:xfrm>
              <a:off x="8243965" y="4919465"/>
              <a:ext cx="93345" cy="60325"/>
            </a:xfrm>
            <a:custGeom>
              <a:avLst/>
              <a:gdLst/>
              <a:ahLst/>
              <a:cxnLst/>
              <a:rect l="l" t="t" r="r" b="b"/>
              <a:pathLst>
                <a:path w="93345" h="60325">
                  <a:moveTo>
                    <a:pt x="93216" y="34695"/>
                  </a:moveTo>
                  <a:lnTo>
                    <a:pt x="93216" y="60152"/>
                  </a:lnTo>
                </a:path>
                <a:path w="93345" h="60325">
                  <a:moveTo>
                    <a:pt x="46476" y="16094"/>
                  </a:moveTo>
                  <a:lnTo>
                    <a:pt x="46476" y="47485"/>
                  </a:lnTo>
                </a:path>
                <a:path w="93345" h="60325">
                  <a:moveTo>
                    <a:pt x="0" y="0"/>
                  </a:moveTo>
                  <a:lnTo>
                    <a:pt x="0" y="35882"/>
                  </a:lnTo>
                </a:path>
              </a:pathLst>
            </a:custGeom>
            <a:ln w="15428">
              <a:solidFill>
                <a:srgbClr val="44247C"/>
              </a:solidFill>
            </a:ln>
          </p:spPr>
          <p:txBody>
            <a:bodyPr wrap="square" lIns="0" tIns="0" rIns="0" bIns="0" rtlCol="0"/>
            <a:lstStyle/>
            <a:p>
              <a:endParaRPr/>
            </a:p>
          </p:txBody>
        </p:sp>
        <p:pic>
          <p:nvPicPr>
            <p:cNvPr id="48" name="object 48"/>
            <p:cNvPicPr/>
            <p:nvPr/>
          </p:nvPicPr>
          <p:blipFill>
            <a:blip r:embed="rId10" cstate="print"/>
            <a:stretch>
              <a:fillRect/>
            </a:stretch>
          </p:blipFill>
          <p:spPr>
            <a:xfrm>
              <a:off x="8116994" y="4729739"/>
              <a:ext cx="201506" cy="178805"/>
            </a:xfrm>
            <a:prstGeom prst="rect">
              <a:avLst/>
            </a:prstGeom>
          </p:spPr>
        </p:pic>
      </p:grpSp>
      <p:pic>
        <p:nvPicPr>
          <p:cNvPr id="6" name="Picture 5" descr="A logo with colorful people&#10;&#10;Description automatically generated">
            <a:extLst>
              <a:ext uri="{FF2B5EF4-FFF2-40B4-BE49-F238E27FC236}">
                <a16:creationId xmlns:a16="http://schemas.microsoft.com/office/drawing/2014/main" id="{2E0136CB-542B-8A72-C133-D1AF96D71A5E}"/>
              </a:ext>
            </a:extLst>
          </p:cNvPr>
          <p:cNvPicPr>
            <a:picLocks noChangeAspect="1"/>
          </p:cNvPicPr>
          <p:nvPr/>
        </p:nvPicPr>
        <p:blipFill>
          <a:blip r:embed="rId11"/>
          <a:stretch>
            <a:fillRect/>
          </a:stretch>
        </p:blipFill>
        <p:spPr>
          <a:xfrm>
            <a:off x="-4882" y="-3711"/>
            <a:ext cx="1730641" cy="927123"/>
          </a:xfrm>
          <a:prstGeom prst="rect">
            <a:avLst/>
          </a:prstGeom>
          <a:ln>
            <a:noFill/>
          </a:ln>
        </p:spPr>
      </p:pic>
      <p:grpSp>
        <p:nvGrpSpPr>
          <p:cNvPr id="21" name="object 21"/>
          <p:cNvGrpSpPr/>
          <p:nvPr/>
        </p:nvGrpSpPr>
        <p:grpSpPr>
          <a:xfrm>
            <a:off x="5567498" y="1734868"/>
            <a:ext cx="5605562" cy="3076014"/>
            <a:chOff x="6370320" y="2077211"/>
            <a:chExt cx="5029524" cy="2596515"/>
          </a:xfrm>
        </p:grpSpPr>
        <p:sp>
          <p:nvSpPr>
            <p:cNvPr id="22" name="object 22"/>
            <p:cNvSpPr/>
            <p:nvPr/>
          </p:nvSpPr>
          <p:spPr>
            <a:xfrm>
              <a:off x="10796594" y="2098869"/>
              <a:ext cx="603250" cy="153035"/>
            </a:xfrm>
            <a:custGeom>
              <a:avLst/>
              <a:gdLst/>
              <a:ahLst/>
              <a:cxnLst/>
              <a:rect l="l" t="t" r="r" b="b"/>
              <a:pathLst>
                <a:path w="603250" h="153035">
                  <a:moveTo>
                    <a:pt x="0" y="0"/>
                  </a:moveTo>
                  <a:lnTo>
                    <a:pt x="603123" y="0"/>
                  </a:lnTo>
                  <a:lnTo>
                    <a:pt x="603123" y="153035"/>
                  </a:lnTo>
                </a:path>
              </a:pathLst>
            </a:custGeom>
            <a:ln w="6350">
              <a:solidFill>
                <a:srgbClr val="44247C"/>
              </a:solidFill>
            </a:ln>
          </p:spPr>
          <p:txBody>
            <a:bodyPr wrap="square" lIns="0" tIns="0" rIns="0" bIns="0" rtlCol="0"/>
            <a:lstStyle/>
            <a:p>
              <a:endParaRPr/>
            </a:p>
          </p:txBody>
        </p:sp>
        <p:sp>
          <p:nvSpPr>
            <p:cNvPr id="24" name="object 24"/>
            <p:cNvSpPr/>
            <p:nvPr/>
          </p:nvSpPr>
          <p:spPr>
            <a:xfrm>
              <a:off x="6370320" y="2077211"/>
              <a:ext cx="829310" cy="2170430"/>
            </a:xfrm>
            <a:custGeom>
              <a:avLst/>
              <a:gdLst/>
              <a:ahLst/>
              <a:cxnLst/>
              <a:rect l="l" t="t" r="r" b="b"/>
              <a:pathLst>
                <a:path w="829309" h="2170429">
                  <a:moveTo>
                    <a:pt x="0" y="2170176"/>
                  </a:moveTo>
                  <a:lnTo>
                    <a:pt x="829055" y="2170176"/>
                  </a:lnTo>
                  <a:lnTo>
                    <a:pt x="829055" y="0"/>
                  </a:lnTo>
                  <a:lnTo>
                    <a:pt x="0" y="0"/>
                  </a:lnTo>
                  <a:lnTo>
                    <a:pt x="0" y="2170176"/>
                  </a:lnTo>
                  <a:close/>
                </a:path>
              </a:pathLst>
            </a:custGeom>
            <a:ln w="12700">
              <a:solidFill>
                <a:srgbClr val="44247C"/>
              </a:solidFill>
            </a:ln>
          </p:spPr>
          <p:txBody>
            <a:bodyPr wrap="square" lIns="0" tIns="0" rIns="0" bIns="0" rtlCol="0"/>
            <a:lstStyle/>
            <a:p>
              <a:endParaRPr/>
            </a:p>
          </p:txBody>
        </p:sp>
        <p:sp>
          <p:nvSpPr>
            <p:cNvPr id="26" name="object 26"/>
            <p:cNvSpPr/>
            <p:nvPr/>
          </p:nvSpPr>
          <p:spPr>
            <a:xfrm>
              <a:off x="8115300" y="3488435"/>
              <a:ext cx="828040" cy="181610"/>
            </a:xfrm>
            <a:custGeom>
              <a:avLst/>
              <a:gdLst/>
              <a:ahLst/>
              <a:cxnLst/>
              <a:rect l="l" t="t" r="r" b="b"/>
              <a:pathLst>
                <a:path w="828040" h="181610">
                  <a:moveTo>
                    <a:pt x="827531" y="0"/>
                  </a:moveTo>
                  <a:lnTo>
                    <a:pt x="0" y="0"/>
                  </a:lnTo>
                  <a:lnTo>
                    <a:pt x="0" y="181356"/>
                  </a:lnTo>
                  <a:lnTo>
                    <a:pt x="827531" y="181356"/>
                  </a:lnTo>
                  <a:lnTo>
                    <a:pt x="827531" y="0"/>
                  </a:lnTo>
                  <a:close/>
                </a:path>
              </a:pathLst>
            </a:custGeom>
            <a:solidFill>
              <a:srgbClr val="FFFFFF">
                <a:alpha val="50195"/>
              </a:srgbClr>
            </a:solidFill>
          </p:spPr>
          <p:txBody>
            <a:bodyPr wrap="square" lIns="0" tIns="0" rIns="0" bIns="0" rtlCol="0"/>
            <a:lstStyle/>
            <a:p>
              <a:endParaRPr/>
            </a:p>
          </p:txBody>
        </p:sp>
        <p:sp>
          <p:nvSpPr>
            <p:cNvPr id="27" name="object 27"/>
            <p:cNvSpPr/>
            <p:nvPr/>
          </p:nvSpPr>
          <p:spPr>
            <a:xfrm>
              <a:off x="8115300" y="3488435"/>
              <a:ext cx="828040" cy="181610"/>
            </a:xfrm>
            <a:custGeom>
              <a:avLst/>
              <a:gdLst/>
              <a:ahLst/>
              <a:cxnLst/>
              <a:rect l="l" t="t" r="r" b="b"/>
              <a:pathLst>
                <a:path w="828040" h="181610">
                  <a:moveTo>
                    <a:pt x="0" y="181356"/>
                  </a:moveTo>
                  <a:lnTo>
                    <a:pt x="827531" y="181356"/>
                  </a:lnTo>
                  <a:lnTo>
                    <a:pt x="827531" y="0"/>
                  </a:lnTo>
                  <a:lnTo>
                    <a:pt x="0" y="0"/>
                  </a:lnTo>
                  <a:lnTo>
                    <a:pt x="0" y="181356"/>
                  </a:lnTo>
                  <a:close/>
                </a:path>
              </a:pathLst>
            </a:custGeom>
            <a:ln w="12700">
              <a:solidFill>
                <a:srgbClr val="44247C"/>
              </a:solidFill>
            </a:ln>
          </p:spPr>
          <p:txBody>
            <a:bodyPr wrap="square" lIns="0" tIns="0" rIns="0" bIns="0" rtlCol="0"/>
            <a:lstStyle/>
            <a:p>
              <a:endParaRPr/>
            </a:p>
          </p:txBody>
        </p:sp>
        <p:sp>
          <p:nvSpPr>
            <p:cNvPr id="28" name="object 28"/>
            <p:cNvSpPr/>
            <p:nvPr/>
          </p:nvSpPr>
          <p:spPr>
            <a:xfrm>
              <a:off x="8529827" y="3669791"/>
              <a:ext cx="751205" cy="1003935"/>
            </a:xfrm>
            <a:custGeom>
              <a:avLst/>
              <a:gdLst/>
              <a:ahLst/>
              <a:cxnLst/>
              <a:rect l="l" t="t" r="r" b="b"/>
              <a:pathLst>
                <a:path w="751204" h="1003935">
                  <a:moveTo>
                    <a:pt x="0" y="0"/>
                  </a:moveTo>
                  <a:lnTo>
                    <a:pt x="0" y="718565"/>
                  </a:lnTo>
                  <a:lnTo>
                    <a:pt x="750697" y="718565"/>
                  </a:lnTo>
                  <a:lnTo>
                    <a:pt x="750697" y="1003934"/>
                  </a:lnTo>
                </a:path>
              </a:pathLst>
            </a:custGeom>
            <a:ln w="6350">
              <a:solidFill>
                <a:srgbClr val="44247C"/>
              </a:solidFill>
            </a:ln>
          </p:spPr>
          <p:txBody>
            <a:bodyPr wrap="square" lIns="0" tIns="0" rIns="0" bIns="0" rtlCol="0"/>
            <a:lstStyle/>
            <a:p>
              <a:endParaRPr/>
            </a:p>
          </p:txBody>
        </p:sp>
        <p:sp>
          <p:nvSpPr>
            <p:cNvPr id="25" name="object 25"/>
            <p:cNvSpPr/>
            <p:nvPr/>
          </p:nvSpPr>
          <p:spPr>
            <a:xfrm>
              <a:off x="6666478" y="4247387"/>
              <a:ext cx="0" cy="426084"/>
            </a:xfrm>
            <a:custGeom>
              <a:avLst/>
              <a:gdLst/>
              <a:ahLst/>
              <a:cxnLst/>
              <a:rect l="l" t="t" r="r" b="b"/>
              <a:pathLst>
                <a:path h="426085">
                  <a:moveTo>
                    <a:pt x="0" y="0"/>
                  </a:moveTo>
                  <a:lnTo>
                    <a:pt x="0" y="425831"/>
                  </a:lnTo>
                </a:path>
              </a:pathLst>
            </a:custGeom>
            <a:ln w="6350">
              <a:solidFill>
                <a:srgbClr val="44247C"/>
              </a:solidFill>
            </a:ln>
          </p:spPr>
          <p:txBody>
            <a:bodyPr wrap="square" lIns="0" tIns="0" rIns="0" bIns="0" rtlCol="0"/>
            <a:lstStyle/>
            <a:p>
              <a:endParaRPr/>
            </a:p>
          </p:txBody>
        </p:sp>
        <p:sp>
          <p:nvSpPr>
            <p:cNvPr id="23" name="object 23"/>
            <p:cNvSpPr/>
            <p:nvPr/>
          </p:nvSpPr>
          <p:spPr>
            <a:xfrm>
              <a:off x="6370320" y="2077211"/>
              <a:ext cx="829310" cy="2170430"/>
            </a:xfrm>
            <a:custGeom>
              <a:avLst/>
              <a:gdLst/>
              <a:ahLst/>
              <a:cxnLst/>
              <a:rect l="l" t="t" r="r" b="b"/>
              <a:pathLst>
                <a:path w="829309" h="2170429">
                  <a:moveTo>
                    <a:pt x="829055" y="0"/>
                  </a:moveTo>
                  <a:lnTo>
                    <a:pt x="0" y="0"/>
                  </a:lnTo>
                  <a:lnTo>
                    <a:pt x="0" y="2170176"/>
                  </a:lnTo>
                  <a:lnTo>
                    <a:pt x="829055" y="2170176"/>
                  </a:lnTo>
                  <a:lnTo>
                    <a:pt x="829055" y="0"/>
                  </a:lnTo>
                  <a:close/>
                </a:path>
              </a:pathLst>
            </a:custGeom>
            <a:solidFill>
              <a:srgbClr val="FFFFFF">
                <a:alpha val="50195"/>
              </a:srgbClr>
            </a:solidFill>
          </p:spPr>
          <p:txBody>
            <a:bodyPr wrap="square" lIns="0" tIns="0" rIns="0" bIns="0" rtlCol="0"/>
            <a:lstStyle/>
            <a:p>
              <a:endParaRP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 name="Picture 24" descr="A logo with colorful people&#10;&#10;Description automatically generated">
            <a:extLst>
              <a:ext uri="{FF2B5EF4-FFF2-40B4-BE49-F238E27FC236}">
                <a16:creationId xmlns:a16="http://schemas.microsoft.com/office/drawing/2014/main" id="{2A4DB1C3-D34E-5EED-AADE-242EAE876A5D}"/>
              </a:ext>
            </a:extLst>
          </p:cNvPr>
          <p:cNvPicPr>
            <a:picLocks noChangeAspect="1"/>
          </p:cNvPicPr>
          <p:nvPr/>
        </p:nvPicPr>
        <p:blipFill>
          <a:blip r:embed="rId4"/>
          <a:stretch>
            <a:fillRect/>
          </a:stretch>
        </p:blipFill>
        <p:spPr>
          <a:xfrm>
            <a:off x="-2334" y="0"/>
            <a:ext cx="2150718" cy="1102969"/>
          </a:xfrm>
          <a:prstGeom prst="rect">
            <a:avLst/>
          </a:prstGeom>
          <a:ln>
            <a:noFill/>
          </a:ln>
        </p:spPr>
      </p:pic>
      <p:sp>
        <p:nvSpPr>
          <p:cNvPr id="2" name="object 2"/>
          <p:cNvSpPr txBox="1"/>
          <p:nvPr/>
        </p:nvSpPr>
        <p:spPr>
          <a:xfrm>
            <a:off x="3056889" y="1953513"/>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3" name="object 3"/>
          <p:cNvSpPr/>
          <p:nvPr/>
        </p:nvSpPr>
        <p:spPr>
          <a:xfrm>
            <a:off x="2633472" y="2572511"/>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4" name="object 4"/>
          <p:cNvSpPr txBox="1"/>
          <p:nvPr/>
        </p:nvSpPr>
        <p:spPr>
          <a:xfrm>
            <a:off x="5502909" y="1953513"/>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 name="object 5"/>
          <p:cNvSpPr txBox="1"/>
          <p:nvPr/>
        </p:nvSpPr>
        <p:spPr>
          <a:xfrm>
            <a:off x="7432929" y="1846833"/>
            <a:ext cx="2120900" cy="666750"/>
          </a:xfrm>
          <a:prstGeom prst="rect">
            <a:avLst/>
          </a:prstGeom>
        </p:spPr>
        <p:txBody>
          <a:bodyPr vert="horz" wrap="square" lIns="0" tIns="13335" rIns="0" bIns="0" rtlCol="0">
            <a:spAutoFit/>
          </a:bodyPr>
          <a:lstStyle/>
          <a:p>
            <a:pPr marL="12700" marR="5080" indent="-1270" algn="ctr">
              <a:lnSpc>
                <a:spcPct val="100000"/>
              </a:lnSpc>
              <a:spcBef>
                <a:spcPts val="105"/>
              </a:spcBef>
            </a:pPr>
            <a:r>
              <a:rPr sz="1400" spc="-10">
                <a:solidFill>
                  <a:srgbClr val="202C3A"/>
                </a:solidFill>
                <a:latin typeface="Arial Black"/>
                <a:cs typeface="Arial Black"/>
              </a:rPr>
              <a:t>Consolidated</a:t>
            </a:r>
            <a:r>
              <a:rPr sz="1400" spc="500">
                <a:solidFill>
                  <a:srgbClr val="202C3A"/>
                </a:solidFill>
                <a:latin typeface="Arial Black"/>
                <a:cs typeface="Arial Black"/>
              </a:rPr>
              <a:t> </a:t>
            </a:r>
            <a:r>
              <a:rPr sz="1400">
                <a:solidFill>
                  <a:srgbClr val="202C3A"/>
                </a:solidFill>
                <a:latin typeface="Arial Black"/>
                <a:cs typeface="Arial Black"/>
              </a:rPr>
              <a:t>learning</a:t>
            </a:r>
            <a:r>
              <a:rPr sz="1400" spc="15">
                <a:solidFill>
                  <a:srgbClr val="202C3A"/>
                </a:solidFill>
                <a:latin typeface="Arial Black"/>
                <a:cs typeface="Arial Black"/>
              </a:rPr>
              <a:t> </a:t>
            </a:r>
            <a:r>
              <a:rPr sz="1400">
                <a:solidFill>
                  <a:srgbClr val="202C3A"/>
                </a:solidFill>
                <a:latin typeface="Arial Black"/>
                <a:cs typeface="Arial Black"/>
              </a:rPr>
              <a:t>/</a:t>
            </a:r>
            <a:r>
              <a:rPr sz="1400" spc="30">
                <a:solidFill>
                  <a:srgbClr val="202C3A"/>
                </a:solidFill>
                <a:latin typeface="Arial Black"/>
                <a:cs typeface="Arial Black"/>
              </a:rPr>
              <a:t> </a:t>
            </a:r>
            <a:r>
              <a:rPr sz="1400" spc="-10">
                <a:solidFill>
                  <a:srgbClr val="202C3A"/>
                </a:solidFill>
                <a:latin typeface="Arial Black"/>
                <a:cs typeface="Arial Black"/>
              </a:rPr>
              <a:t>supervision requirements</a:t>
            </a:r>
            <a:endParaRPr sz="1400">
              <a:latin typeface="Arial Black"/>
              <a:cs typeface="Arial Black"/>
            </a:endParaRPr>
          </a:p>
        </p:txBody>
      </p:sp>
      <p:sp>
        <p:nvSpPr>
          <p:cNvPr id="6" name="object 6"/>
          <p:cNvSpPr txBox="1"/>
          <p:nvPr/>
        </p:nvSpPr>
        <p:spPr>
          <a:xfrm>
            <a:off x="10100818" y="1953513"/>
            <a:ext cx="1523365" cy="453390"/>
          </a:xfrm>
          <a:prstGeom prst="rect">
            <a:avLst/>
          </a:prstGeom>
        </p:spPr>
        <p:txBody>
          <a:bodyPr vert="horz" wrap="square" lIns="0" tIns="13335" rIns="0" bIns="0" rtlCol="0">
            <a:spAutoFit/>
          </a:bodyPr>
          <a:lstStyle/>
          <a:p>
            <a:pPr marL="96520">
              <a:lnSpc>
                <a:spcPct val="100000"/>
              </a:lnSpc>
              <a:spcBef>
                <a:spcPts val="105"/>
              </a:spcBef>
            </a:pPr>
            <a:r>
              <a:rPr sz="1400">
                <a:solidFill>
                  <a:srgbClr val="202C3A"/>
                </a:solidFill>
                <a:latin typeface="Arial Black"/>
                <a:cs typeface="Arial Black"/>
              </a:rPr>
              <a:t>Key</a:t>
            </a:r>
            <a:r>
              <a:rPr sz="1400" spc="-45">
                <a:solidFill>
                  <a:srgbClr val="202C3A"/>
                </a:solidFill>
                <a:latin typeface="Arial Black"/>
                <a:cs typeface="Arial Black"/>
              </a:rPr>
              <a:t> </a:t>
            </a:r>
            <a:r>
              <a:rPr sz="1400">
                <a:solidFill>
                  <a:srgbClr val="202C3A"/>
                </a:solidFill>
                <a:latin typeface="Arial Black"/>
                <a:cs typeface="Arial Black"/>
              </a:rPr>
              <a:t>roles</a:t>
            </a:r>
            <a:r>
              <a:rPr sz="1400" spc="-40">
                <a:solidFill>
                  <a:srgbClr val="202C3A"/>
                </a:solidFill>
                <a:latin typeface="Arial Black"/>
                <a:cs typeface="Arial Black"/>
              </a:rPr>
              <a:t> </a:t>
            </a:r>
            <a:r>
              <a:rPr sz="1400" spc="-25">
                <a:solidFill>
                  <a:srgbClr val="202C3A"/>
                </a:solidFill>
                <a:latin typeface="Arial Black"/>
                <a:cs typeface="Arial Black"/>
              </a:rPr>
              <a:t>and</a:t>
            </a:r>
            <a:endParaRPr sz="1400">
              <a:latin typeface="Arial Black"/>
              <a:cs typeface="Arial Black"/>
            </a:endParaRPr>
          </a:p>
          <a:p>
            <a:pPr marL="12700">
              <a:lnSpc>
                <a:spcPct val="100000"/>
              </a:lnSpc>
            </a:pPr>
            <a:r>
              <a:rPr sz="1400" spc="-10">
                <a:solidFill>
                  <a:srgbClr val="202C3A"/>
                </a:solidFill>
                <a:latin typeface="Arial Black"/>
                <a:cs typeface="Arial Black"/>
              </a:rPr>
              <a:t>responsibilities</a:t>
            </a:r>
            <a:endParaRPr sz="1400">
              <a:latin typeface="Arial Black"/>
              <a:cs typeface="Arial Black"/>
            </a:endParaRPr>
          </a:p>
        </p:txBody>
      </p:sp>
      <p:pic>
        <p:nvPicPr>
          <p:cNvPr id="8" name="object 8"/>
          <p:cNvPicPr/>
          <p:nvPr/>
        </p:nvPicPr>
        <p:blipFill>
          <a:blip r:embed="rId5" cstate="print"/>
          <a:stretch>
            <a:fillRect/>
          </a:stretch>
        </p:blipFill>
        <p:spPr>
          <a:xfrm>
            <a:off x="5789676" y="1147572"/>
            <a:ext cx="722376" cy="720851"/>
          </a:xfrm>
          <a:prstGeom prst="rect">
            <a:avLst/>
          </a:prstGeom>
        </p:spPr>
      </p:pic>
      <p:pic>
        <p:nvPicPr>
          <p:cNvPr id="9" name="object 9"/>
          <p:cNvPicPr/>
          <p:nvPr/>
        </p:nvPicPr>
        <p:blipFill>
          <a:blip r:embed="rId6" cstate="print"/>
          <a:stretch>
            <a:fillRect/>
          </a:stretch>
        </p:blipFill>
        <p:spPr>
          <a:xfrm>
            <a:off x="3433571" y="1211580"/>
            <a:ext cx="720851" cy="719327"/>
          </a:xfrm>
          <a:prstGeom prst="rect">
            <a:avLst/>
          </a:prstGeom>
        </p:spPr>
      </p:pic>
      <p:pic>
        <p:nvPicPr>
          <p:cNvPr id="10" name="object 10"/>
          <p:cNvPicPr/>
          <p:nvPr/>
        </p:nvPicPr>
        <p:blipFill>
          <a:blip r:embed="rId7" cstate="print"/>
          <a:stretch>
            <a:fillRect/>
          </a:stretch>
        </p:blipFill>
        <p:spPr>
          <a:xfrm>
            <a:off x="8125968" y="1147572"/>
            <a:ext cx="720851" cy="720851"/>
          </a:xfrm>
          <a:prstGeom prst="rect">
            <a:avLst/>
          </a:prstGeom>
        </p:spPr>
      </p:pic>
      <p:sp>
        <p:nvSpPr>
          <p:cNvPr id="22" name="object 22"/>
          <p:cNvSpPr txBox="1"/>
          <p:nvPr/>
        </p:nvSpPr>
        <p:spPr>
          <a:xfrm>
            <a:off x="2346325" y="386038"/>
            <a:ext cx="8053046" cy="774699"/>
          </a:xfrm>
          <a:prstGeom prst="rect">
            <a:avLst/>
          </a:prstGeom>
        </p:spPr>
        <p:txBody>
          <a:bodyPr vert="horz" wrap="square" lIns="0" tIns="12065" rIns="0" bIns="0" rtlCol="0" anchor="t">
            <a:spAutoFit/>
          </a:bodyPr>
          <a:lstStyle/>
          <a:p>
            <a:pPr marL="12700">
              <a:lnSpc>
                <a:spcPts val="2585"/>
              </a:lnSpc>
              <a:spcBef>
                <a:spcPts val="95"/>
              </a:spcBef>
            </a:pPr>
            <a:r>
              <a:rPr lang="en-GB" sz="2400">
                <a:solidFill>
                  <a:srgbClr val="7B2854"/>
                </a:solidFill>
                <a:latin typeface="Arial Black"/>
                <a:cs typeface="Arial Black"/>
              </a:rPr>
              <a:t>Care</a:t>
            </a:r>
            <a:r>
              <a:rPr sz="2400" spc="-60">
                <a:solidFill>
                  <a:srgbClr val="7B2854"/>
                </a:solidFill>
                <a:latin typeface="Arial Black"/>
                <a:cs typeface="Arial Black"/>
              </a:rPr>
              <a:t> </a:t>
            </a:r>
            <a:r>
              <a:rPr lang="en-GB" sz="2400" spc="-25">
                <a:solidFill>
                  <a:srgbClr val="7B2854"/>
                </a:solidFill>
                <a:latin typeface="Arial Black"/>
                <a:cs typeface="Arial Black"/>
              </a:rPr>
              <a:t>Coordinator</a:t>
            </a:r>
            <a:endParaRPr sz="2400">
              <a:latin typeface="Arial Black"/>
              <a:cs typeface="Arial Black"/>
            </a:endParaRPr>
          </a:p>
          <a:p>
            <a:pPr marL="12700">
              <a:lnSpc>
                <a:spcPts val="1625"/>
              </a:lnSpc>
            </a:pPr>
            <a:endParaRPr lang="en-GB" sz="2400" b="1">
              <a:solidFill>
                <a:srgbClr val="202C3A"/>
              </a:solidFill>
              <a:latin typeface="Arial"/>
              <a:cs typeface="Arial"/>
            </a:endParaRPr>
          </a:p>
          <a:p>
            <a:pPr marL="12700">
              <a:lnSpc>
                <a:spcPts val="1625"/>
              </a:lnSpc>
            </a:pPr>
            <a:r>
              <a:rPr sz="2400" b="1">
                <a:solidFill>
                  <a:srgbClr val="202C3A"/>
                </a:solidFill>
                <a:latin typeface="Arial"/>
                <a:cs typeface="Arial"/>
              </a:rPr>
              <a:t>Find</a:t>
            </a:r>
            <a:r>
              <a:rPr sz="2400" b="1" spc="-35">
                <a:solidFill>
                  <a:srgbClr val="202C3A"/>
                </a:solidFill>
                <a:latin typeface="Arial"/>
                <a:cs typeface="Arial"/>
              </a:rPr>
              <a:t> </a:t>
            </a:r>
            <a:r>
              <a:rPr sz="2400" b="1">
                <a:solidFill>
                  <a:srgbClr val="202C3A"/>
                </a:solidFill>
                <a:latin typeface="Arial"/>
                <a:cs typeface="Arial"/>
              </a:rPr>
              <a:t>out</a:t>
            </a:r>
            <a:r>
              <a:rPr sz="2400" b="1" spc="-10">
                <a:solidFill>
                  <a:srgbClr val="202C3A"/>
                </a:solidFill>
                <a:latin typeface="Arial"/>
                <a:cs typeface="Arial"/>
              </a:rPr>
              <a:t> </a:t>
            </a:r>
            <a:r>
              <a:rPr sz="2400" b="1">
                <a:solidFill>
                  <a:srgbClr val="202C3A"/>
                </a:solidFill>
                <a:latin typeface="Arial"/>
                <a:cs typeface="Arial"/>
              </a:rPr>
              <a:t>more</a:t>
            </a:r>
            <a:r>
              <a:rPr sz="2400" b="1" spc="-30">
                <a:solidFill>
                  <a:srgbClr val="202C3A"/>
                </a:solidFill>
                <a:latin typeface="Arial"/>
                <a:cs typeface="Arial"/>
              </a:rPr>
              <a:t> </a:t>
            </a:r>
            <a:r>
              <a:rPr sz="2400" b="1">
                <a:solidFill>
                  <a:srgbClr val="202C3A"/>
                </a:solidFill>
                <a:latin typeface="Arial"/>
                <a:cs typeface="Arial"/>
              </a:rPr>
              <a:t>about</a:t>
            </a:r>
            <a:r>
              <a:rPr sz="2400" b="1" spc="-25">
                <a:solidFill>
                  <a:srgbClr val="202C3A"/>
                </a:solidFill>
                <a:latin typeface="Arial"/>
                <a:cs typeface="Arial"/>
              </a:rPr>
              <a:t> </a:t>
            </a:r>
            <a:r>
              <a:rPr sz="2400" b="1">
                <a:solidFill>
                  <a:srgbClr val="202C3A"/>
                </a:solidFill>
                <a:latin typeface="Arial"/>
                <a:cs typeface="Arial"/>
              </a:rPr>
              <a:t>the</a:t>
            </a:r>
            <a:r>
              <a:rPr sz="2400" b="1" spc="-25">
                <a:solidFill>
                  <a:srgbClr val="202C3A"/>
                </a:solidFill>
                <a:latin typeface="Arial"/>
                <a:cs typeface="Arial"/>
              </a:rPr>
              <a:t> </a:t>
            </a:r>
            <a:r>
              <a:rPr sz="2400" b="1" u="sng">
                <a:solidFill>
                  <a:srgbClr val="0070C0"/>
                </a:solidFill>
                <a:uFill>
                  <a:solidFill>
                    <a:srgbClr val="1F5AA4"/>
                  </a:solidFill>
                </a:uFill>
                <a:latin typeface="Arial"/>
                <a:cs typeface="Arial"/>
                <a:hlinkClick r:id="rId8"/>
              </a:rPr>
              <a:t>Care</a:t>
            </a:r>
            <a:r>
              <a:rPr sz="2400" b="1" u="sng" spc="-15">
                <a:solidFill>
                  <a:srgbClr val="0070C0"/>
                </a:solidFill>
                <a:uFill>
                  <a:solidFill>
                    <a:srgbClr val="1F5AA4"/>
                  </a:solidFill>
                </a:uFill>
                <a:latin typeface="Arial"/>
                <a:cs typeface="Arial"/>
                <a:hlinkClick r:id="rId8"/>
              </a:rPr>
              <a:t> </a:t>
            </a:r>
            <a:r>
              <a:rPr sz="2400" b="1" u="sng">
                <a:solidFill>
                  <a:srgbClr val="0070C0"/>
                </a:solidFill>
                <a:uFill>
                  <a:solidFill>
                    <a:srgbClr val="1F5AA4"/>
                  </a:solidFill>
                </a:uFill>
                <a:latin typeface="Arial"/>
                <a:cs typeface="Arial"/>
                <a:hlinkClick r:id="rId8"/>
              </a:rPr>
              <a:t>Coordinator</a:t>
            </a:r>
            <a:r>
              <a:rPr sz="2400" b="1" u="sng" spc="-35">
                <a:solidFill>
                  <a:srgbClr val="0070C0"/>
                </a:solidFill>
                <a:uFill>
                  <a:solidFill>
                    <a:srgbClr val="1F5AA4"/>
                  </a:solidFill>
                </a:uFill>
                <a:latin typeface="Arial"/>
                <a:cs typeface="Arial"/>
                <a:hlinkClick r:id="rId8"/>
              </a:rPr>
              <a:t> </a:t>
            </a:r>
            <a:r>
              <a:rPr sz="2400" b="1" u="sng">
                <a:solidFill>
                  <a:srgbClr val="0070C0"/>
                </a:solidFill>
                <a:uFill>
                  <a:solidFill>
                    <a:srgbClr val="1F5AA4"/>
                  </a:solidFill>
                </a:uFill>
                <a:latin typeface="Arial"/>
                <a:cs typeface="Arial"/>
                <a:hlinkClick r:id="rId8"/>
              </a:rPr>
              <a:t>role</a:t>
            </a:r>
            <a:r>
              <a:rPr sz="2400" b="1" spc="-25">
                <a:solidFill>
                  <a:srgbClr val="1F5AA4"/>
                </a:solidFill>
                <a:latin typeface="Arial"/>
                <a:cs typeface="Arial"/>
                <a:hlinkClick r:id="rId8"/>
              </a:rPr>
              <a:t> </a:t>
            </a:r>
            <a:endParaRPr sz="2400">
              <a:solidFill>
                <a:srgbClr val="0070C0"/>
              </a:solidFill>
              <a:latin typeface="Arial"/>
              <a:cs typeface="Arial"/>
              <a:hlinkClick r:id="rId9">
                <a:extLst>
                  <a:ext uri="{A12FA001-AC4F-418D-AE19-62706E023703}">
                    <ahyp:hlinkClr xmlns:ahyp="http://schemas.microsoft.com/office/drawing/2018/hyperlinkcolor" val="tx"/>
                  </a:ext>
                </a:extLst>
              </a:hlinkClick>
            </a:endParaRPr>
          </a:p>
        </p:txBody>
      </p:sp>
      <p:sp>
        <p:nvSpPr>
          <p:cNvPr id="30" name="object 30"/>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31" name="object 23">
            <a:extLst>
              <a:ext uri="{FF2B5EF4-FFF2-40B4-BE49-F238E27FC236}">
                <a16:creationId xmlns:a16="http://schemas.microsoft.com/office/drawing/2014/main" id="{9DD39A3A-E3E1-FC40-77C0-F4E5FDC2973E}"/>
              </a:ext>
            </a:extLst>
          </p:cNvPr>
          <p:cNvSpPr txBox="1"/>
          <p:nvPr/>
        </p:nvSpPr>
        <p:spPr>
          <a:xfrm>
            <a:off x="2774735" y="2581401"/>
            <a:ext cx="2175510" cy="4376839"/>
          </a:xfrm>
          <a:prstGeom prst="rect">
            <a:avLst/>
          </a:prstGeom>
        </p:spPr>
        <p:txBody>
          <a:bodyPr vert="horz" wrap="square" lIns="0" tIns="13335" rIns="0" bIns="0" rtlCol="0" anchor="t">
            <a:spAutoFit/>
          </a:bodyPr>
          <a:lstStyle>
            <a:defPPr>
              <a:defRPr kern="0"/>
            </a:defPPr>
          </a:lstStyle>
          <a:p>
            <a:pPr marL="12700" marR="5080" algn="l">
              <a:spcBef>
                <a:spcPts val="105"/>
              </a:spcBef>
            </a:pPr>
            <a:r>
              <a:rPr lang="en-US" sz="1000" spc="-10">
                <a:solidFill>
                  <a:schemeClr val="tx1"/>
                </a:solidFill>
                <a:latin typeface="Arial"/>
                <a:cs typeface="Arial"/>
              </a:rPr>
              <a:t>Recommended 1-year minimum (reception experience or equivalent experience)</a:t>
            </a:r>
          </a:p>
          <a:p>
            <a:pPr marL="12700" marR="5080" algn="l">
              <a:spcBef>
                <a:spcPts val="105"/>
              </a:spcBef>
            </a:pPr>
            <a:r>
              <a:rPr lang="en-GB" sz="1000" spc="-10">
                <a:solidFill>
                  <a:srgbClr val="202C3A"/>
                </a:solidFill>
                <a:latin typeface="Arial"/>
                <a:cs typeface="Arial"/>
                <a:hlinkClick r:id="rId10"/>
              </a:rPr>
              <a:t>Receptionists in Primary Care - Practice Index Training</a:t>
            </a:r>
            <a:r>
              <a:rPr lang="en-GB" sz="1000" spc="-10">
                <a:solidFill>
                  <a:srgbClr val="000000"/>
                </a:solidFill>
                <a:latin typeface="Arial"/>
                <a:cs typeface="Arial"/>
              </a:rPr>
              <a:t> include </a:t>
            </a:r>
            <a:r>
              <a:rPr lang="en-GB" sz="1000" spc="-10">
                <a:solidFill>
                  <a:schemeClr val="tx1"/>
                </a:solidFill>
                <a:latin typeface="Arial"/>
                <a:cs typeface="Arial"/>
              </a:rPr>
              <a:t>specific training courses in:</a:t>
            </a:r>
          </a:p>
          <a:p>
            <a:pPr marL="171450" indent="-171450" algn="l">
              <a:spcBef>
                <a:spcPts val="800"/>
              </a:spcBef>
              <a:buFont typeface="Arial" panose="020B0604020202020204" pitchFamily="34" charset="0"/>
              <a:buChar char="•"/>
            </a:pPr>
            <a:r>
              <a:rPr lang="en-US" sz="1000" spc="-10">
                <a:solidFill>
                  <a:schemeClr val="tx1"/>
                </a:solidFill>
                <a:latin typeface="Arial"/>
                <a:cs typeface="Arial"/>
              </a:rPr>
              <a:t>Reception Master Classes</a:t>
            </a:r>
          </a:p>
          <a:p>
            <a:pPr marL="171450" indent="-171450" algn="l">
              <a:spcBef>
                <a:spcPts val="795"/>
              </a:spcBef>
              <a:buFont typeface="Arial" panose="020B0604020202020204" pitchFamily="34" charset="0"/>
              <a:buChar char="•"/>
            </a:pPr>
            <a:r>
              <a:rPr lang="en-US" sz="1000" spc="-10">
                <a:solidFill>
                  <a:schemeClr val="tx1"/>
                </a:solidFill>
                <a:latin typeface="Arial"/>
                <a:cs typeface="Arial"/>
              </a:rPr>
              <a:t>Taking Control of the</a:t>
            </a:r>
          </a:p>
          <a:p>
            <a:pPr marL="172085" indent="-171450" algn="l">
              <a:buFont typeface="Arial" panose="020B0604020202020204" pitchFamily="34" charset="0"/>
              <a:buChar char="•"/>
            </a:pPr>
            <a:r>
              <a:rPr lang="en-US" sz="1000" spc="-10">
                <a:solidFill>
                  <a:schemeClr val="tx1"/>
                </a:solidFill>
                <a:latin typeface="Arial"/>
                <a:cs typeface="Arial"/>
              </a:rPr>
              <a:t>Customer Conversation</a:t>
            </a:r>
          </a:p>
          <a:p>
            <a:pPr marL="171450" marR="127000" indent="-171450" algn="l">
              <a:buFont typeface="Arial" panose="020B0604020202020204" pitchFamily="34" charset="0"/>
              <a:buChar char="•"/>
            </a:pPr>
            <a:r>
              <a:rPr lang="en-US" sz="1000" spc="-10">
                <a:solidFill>
                  <a:schemeClr val="tx1"/>
                </a:solidFill>
                <a:latin typeface="Arial"/>
                <a:cs typeface="Arial"/>
              </a:rPr>
              <a:t>Conflict Resolution </a:t>
            </a:r>
          </a:p>
          <a:p>
            <a:pPr marL="171450" marR="127000" indent="-171450" algn="l">
              <a:buFont typeface="Arial" panose="020B0604020202020204" pitchFamily="34" charset="0"/>
              <a:buChar char="•"/>
            </a:pPr>
            <a:r>
              <a:rPr lang="en-US" sz="1000" spc="-10">
                <a:solidFill>
                  <a:schemeClr val="tx1"/>
                </a:solidFill>
                <a:latin typeface="Arial"/>
                <a:cs typeface="Arial"/>
              </a:rPr>
              <a:t>Resolving telephone conflict</a:t>
            </a:r>
          </a:p>
          <a:p>
            <a:pPr marL="171450" marR="127000" indent="-171450" algn="l">
              <a:buFont typeface="Arial" panose="020B0604020202020204" pitchFamily="34" charset="0"/>
              <a:buChar char="•"/>
            </a:pPr>
            <a:r>
              <a:rPr lang="en-US" sz="1000" spc="-10">
                <a:solidFill>
                  <a:schemeClr val="tx1"/>
                </a:solidFill>
                <a:latin typeface="Arial"/>
                <a:cs typeface="Arial"/>
              </a:rPr>
              <a:t>Telephone Signposting and Triage for Receptionists and HCSWs</a:t>
            </a:r>
          </a:p>
          <a:p>
            <a:pPr marL="171450" indent="-171450" algn="l">
              <a:lnSpc>
                <a:spcPts val="1050"/>
              </a:lnSpc>
              <a:buFont typeface="Arial" panose="020B0604020202020204" pitchFamily="34" charset="0"/>
              <a:buChar char="•"/>
            </a:pPr>
            <a:r>
              <a:rPr lang="en-US" sz="1000" spc="-10">
                <a:solidFill>
                  <a:schemeClr val="tx1"/>
                </a:solidFill>
                <a:latin typeface="Arial"/>
                <a:cs typeface="Arial"/>
              </a:rPr>
              <a:t>QOF training for receptionists / medical secretaries </a:t>
            </a:r>
          </a:p>
          <a:p>
            <a:pPr algn="l">
              <a:lnSpc>
                <a:spcPts val="1050"/>
              </a:lnSpc>
            </a:pPr>
            <a:endParaRPr lang="en-US" sz="1000" spc="-10">
              <a:solidFill>
                <a:schemeClr val="tx1"/>
              </a:solidFill>
              <a:latin typeface="Arial"/>
              <a:cs typeface="Arial"/>
            </a:endParaRPr>
          </a:p>
          <a:p>
            <a:pPr algn="l">
              <a:lnSpc>
                <a:spcPts val="1050"/>
              </a:lnSpc>
            </a:pPr>
            <a:r>
              <a:rPr lang="en-US" sz="1000">
                <a:solidFill>
                  <a:srgbClr val="0000FF"/>
                </a:solidFill>
                <a:latin typeface="Arial"/>
                <a:cs typeface="Arial"/>
                <a:hlinkClick r:id="rId11">
                  <a:extLst>
                    <a:ext uri="{A12FA001-AC4F-418D-AE19-62706E023703}">
                      <ahyp:hlinkClr xmlns:ahyp="http://schemas.microsoft.com/office/drawing/2018/hyperlinkcolor" val="tx"/>
                    </a:ext>
                  </a:extLst>
                </a:hlinkClick>
              </a:rPr>
              <a:t>Care Certificate</a:t>
            </a:r>
            <a:r>
              <a:rPr lang="en-US" sz="1000" b="1">
                <a:solidFill>
                  <a:srgbClr val="0000FF"/>
                </a:solidFill>
                <a:latin typeface="Arial"/>
                <a:cs typeface="Arial"/>
              </a:rPr>
              <a:t> </a:t>
            </a:r>
            <a:r>
              <a:rPr lang="en-US" sz="1000">
                <a:solidFill>
                  <a:schemeClr val="tx1"/>
                </a:solidFill>
                <a:latin typeface="Arial"/>
                <a:cs typeface="Arial"/>
              </a:rPr>
              <a:t>(strongly recommended to build foundation learning whilst in role)</a:t>
            </a:r>
            <a:endParaRPr lang="en-GB" sz="1000">
              <a:solidFill>
                <a:schemeClr val="tx1"/>
              </a:solidFill>
              <a:latin typeface="Arial"/>
              <a:cs typeface="Arial"/>
            </a:endParaRPr>
          </a:p>
          <a:p>
            <a:pPr algn="l">
              <a:lnSpc>
                <a:spcPts val="1050"/>
              </a:lnSpc>
            </a:pPr>
            <a:endParaRPr lang="en-US" sz="1000" spc="-10">
              <a:solidFill>
                <a:schemeClr val="tx1"/>
              </a:solidFill>
              <a:latin typeface="Arial"/>
              <a:cs typeface="Arial"/>
            </a:endParaRPr>
          </a:p>
          <a:p>
            <a:pPr algn="l">
              <a:lnSpc>
                <a:spcPts val="1050"/>
              </a:lnSpc>
            </a:pPr>
            <a:r>
              <a:rPr lang="en-US" sz="1000" spc="-10">
                <a:solidFill>
                  <a:schemeClr val="tx1"/>
                </a:solidFill>
                <a:latin typeface="Arial"/>
                <a:cs typeface="Arial"/>
              </a:rPr>
              <a:t>Training can also be accessed through the </a:t>
            </a:r>
            <a:r>
              <a:rPr lang="en-US" sz="1000" spc="-10">
                <a:solidFill>
                  <a:schemeClr val="tx1"/>
                </a:solidFill>
                <a:latin typeface="Arial"/>
                <a:cs typeface="Arial"/>
                <a:hlinkClick r:id="rId12"/>
              </a:rPr>
              <a:t>LMC</a:t>
            </a:r>
            <a:endParaRPr lang="en-US" sz="1000" spc="-10">
              <a:solidFill>
                <a:schemeClr val="tx1"/>
              </a:solidFill>
              <a:latin typeface="Arial"/>
              <a:cs typeface="Arial"/>
            </a:endParaRPr>
          </a:p>
          <a:p>
            <a:pPr algn="l">
              <a:lnSpc>
                <a:spcPts val="1050"/>
              </a:lnSpc>
            </a:pPr>
            <a:endParaRPr lang="en-US" sz="1000" spc="-10">
              <a:solidFill>
                <a:schemeClr val="tx1"/>
              </a:solidFill>
              <a:latin typeface="Arial"/>
              <a:cs typeface="Arial"/>
            </a:endParaRPr>
          </a:p>
          <a:p>
            <a:pPr marL="103505" marR="95250" algn="ctr">
              <a:lnSpc>
                <a:spcPct val="160900"/>
              </a:lnSpc>
              <a:spcBef>
                <a:spcPts val="5"/>
              </a:spcBef>
            </a:pPr>
            <a:endParaRPr lang="en-GB" sz="1100" spc="-10">
              <a:solidFill>
                <a:srgbClr val="202C3A"/>
              </a:solidFill>
              <a:latin typeface="Calibri"/>
              <a:ea typeface="Calibri"/>
              <a:cs typeface="Calibri"/>
            </a:endParaRPr>
          </a:p>
          <a:p>
            <a:pPr marL="21590" marR="13970" algn="ctr">
              <a:lnSpc>
                <a:spcPct val="100000"/>
              </a:lnSpc>
              <a:spcBef>
                <a:spcPts val="105"/>
              </a:spcBef>
            </a:pPr>
            <a:endParaRPr sz="1000" spc="-10">
              <a:solidFill>
                <a:srgbClr val="202C3A"/>
              </a:solidFill>
              <a:latin typeface="Arial"/>
              <a:cs typeface="Arial"/>
            </a:endParaRPr>
          </a:p>
        </p:txBody>
      </p:sp>
      <p:sp>
        <p:nvSpPr>
          <p:cNvPr id="32" name="object 3">
            <a:extLst>
              <a:ext uri="{FF2B5EF4-FFF2-40B4-BE49-F238E27FC236}">
                <a16:creationId xmlns:a16="http://schemas.microsoft.com/office/drawing/2014/main" id="{CEE14869-1F5F-B7B1-CEFE-EC5448ADD1FB}"/>
              </a:ext>
            </a:extLst>
          </p:cNvPr>
          <p:cNvSpPr/>
          <p:nvPr/>
        </p:nvSpPr>
        <p:spPr>
          <a:xfrm>
            <a:off x="2593367" y="2572511"/>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defPPr>
              <a:defRPr kern="0"/>
            </a:defPPr>
          </a:lstStyle>
          <a:p>
            <a:endParaRPr/>
          </a:p>
        </p:txBody>
      </p:sp>
      <p:sp>
        <p:nvSpPr>
          <p:cNvPr id="33" name="object 21">
            <a:extLst>
              <a:ext uri="{FF2B5EF4-FFF2-40B4-BE49-F238E27FC236}">
                <a16:creationId xmlns:a16="http://schemas.microsoft.com/office/drawing/2014/main" id="{0723AAC8-33AF-4152-7FD0-243E1219A5BB}"/>
              </a:ext>
            </a:extLst>
          </p:cNvPr>
          <p:cNvSpPr txBox="1"/>
          <p:nvPr/>
        </p:nvSpPr>
        <p:spPr>
          <a:xfrm>
            <a:off x="5091456" y="2567684"/>
            <a:ext cx="2175510" cy="936795"/>
          </a:xfrm>
          <a:prstGeom prst="rect">
            <a:avLst/>
          </a:prstGeom>
        </p:spPr>
        <p:txBody>
          <a:bodyPr vert="horz" wrap="square" lIns="0" tIns="13335" rIns="0" bIns="0" rtlCol="0" anchor="t">
            <a:spAutoFit/>
          </a:bodyPr>
          <a:lstStyle>
            <a:defPPr>
              <a:defRPr kern="0"/>
            </a:defPPr>
          </a:lstStyle>
          <a:p>
            <a:pPr algn="l">
              <a:lnSpc>
                <a:spcPct val="100000"/>
              </a:lnSpc>
              <a:spcBef>
                <a:spcPts val="105"/>
              </a:spcBef>
            </a:pPr>
            <a:r>
              <a:rPr sz="1000" spc="-10">
                <a:solidFill>
                  <a:schemeClr val="tx1"/>
                </a:solidFill>
                <a:latin typeface="Arial"/>
                <a:cs typeface="Arial"/>
              </a:rPr>
              <a:t>Apprenticeship</a:t>
            </a:r>
            <a:endParaRPr sz="1000">
              <a:solidFill>
                <a:schemeClr val="tx1"/>
              </a:solidFill>
              <a:latin typeface="Arial"/>
              <a:cs typeface="Arial"/>
            </a:endParaRPr>
          </a:p>
          <a:p>
            <a:pPr marR="107950" algn="l">
              <a:lnSpc>
                <a:spcPct val="100000"/>
              </a:lnSpc>
            </a:pPr>
            <a:r>
              <a:rPr sz="1000">
                <a:solidFill>
                  <a:schemeClr val="tx1"/>
                </a:solidFill>
                <a:latin typeface="Arial"/>
                <a:cs typeface="Arial"/>
              </a:rPr>
              <a:t>Level</a:t>
            </a:r>
            <a:r>
              <a:rPr sz="1000" spc="-25">
                <a:solidFill>
                  <a:schemeClr val="tx1"/>
                </a:solidFill>
                <a:latin typeface="Arial"/>
                <a:cs typeface="Arial"/>
              </a:rPr>
              <a:t> </a:t>
            </a:r>
            <a:r>
              <a:rPr sz="1000">
                <a:solidFill>
                  <a:schemeClr val="tx1"/>
                </a:solidFill>
                <a:latin typeface="Arial"/>
                <a:cs typeface="Arial"/>
              </a:rPr>
              <a:t>3</a:t>
            </a:r>
            <a:r>
              <a:rPr sz="1000" spc="-35">
                <a:solidFill>
                  <a:schemeClr val="tx1"/>
                </a:solidFill>
                <a:latin typeface="Arial"/>
                <a:cs typeface="Arial"/>
              </a:rPr>
              <a:t> </a:t>
            </a:r>
            <a:r>
              <a:rPr sz="1000">
                <a:solidFill>
                  <a:schemeClr val="tx1"/>
                </a:solidFill>
                <a:latin typeface="Arial"/>
                <a:cs typeface="Arial"/>
              </a:rPr>
              <a:t>or</a:t>
            </a:r>
            <a:r>
              <a:rPr sz="1000" spc="-45">
                <a:solidFill>
                  <a:schemeClr val="tx1"/>
                </a:solidFill>
                <a:latin typeface="Arial"/>
                <a:cs typeface="Arial"/>
              </a:rPr>
              <a:t> </a:t>
            </a:r>
            <a:r>
              <a:rPr sz="1000">
                <a:solidFill>
                  <a:schemeClr val="tx1"/>
                </a:solidFill>
                <a:latin typeface="Arial"/>
                <a:cs typeface="Arial"/>
              </a:rPr>
              <a:t>similar</a:t>
            </a:r>
            <a:r>
              <a:rPr sz="1000" spc="-20">
                <a:solidFill>
                  <a:schemeClr val="tx1"/>
                </a:solidFill>
                <a:latin typeface="Arial"/>
                <a:cs typeface="Arial"/>
              </a:rPr>
              <a:t> </a:t>
            </a:r>
            <a:r>
              <a:rPr lang="en-GB" sz="1000">
                <a:solidFill>
                  <a:schemeClr val="tx1"/>
                </a:solidFill>
                <a:latin typeface="Arial"/>
                <a:cs typeface="Arial"/>
              </a:rPr>
              <a:t>focusing</a:t>
            </a:r>
            <a:r>
              <a:rPr sz="1000" spc="-55">
                <a:solidFill>
                  <a:schemeClr val="tx1"/>
                </a:solidFill>
                <a:latin typeface="Arial"/>
                <a:cs typeface="Arial"/>
              </a:rPr>
              <a:t> </a:t>
            </a:r>
            <a:r>
              <a:rPr sz="1000" spc="-25">
                <a:solidFill>
                  <a:schemeClr val="tx1"/>
                </a:solidFill>
                <a:latin typeface="Arial"/>
                <a:cs typeface="Arial"/>
              </a:rPr>
              <a:t>on </a:t>
            </a:r>
            <a:r>
              <a:rPr sz="1000">
                <a:solidFill>
                  <a:schemeClr val="tx1"/>
                </a:solidFill>
                <a:latin typeface="Arial"/>
                <a:cs typeface="Arial"/>
              </a:rPr>
              <a:t>health</a:t>
            </a:r>
            <a:r>
              <a:rPr sz="1000" spc="-55">
                <a:solidFill>
                  <a:schemeClr val="tx1"/>
                </a:solidFill>
                <a:latin typeface="Arial"/>
                <a:cs typeface="Arial"/>
              </a:rPr>
              <a:t> </a:t>
            </a:r>
            <a:r>
              <a:rPr sz="1000">
                <a:solidFill>
                  <a:schemeClr val="tx1"/>
                </a:solidFill>
                <a:latin typeface="Arial"/>
                <a:cs typeface="Arial"/>
              </a:rPr>
              <a:t>and</a:t>
            </a:r>
            <a:r>
              <a:rPr sz="1000" spc="-55">
                <a:solidFill>
                  <a:schemeClr val="tx1"/>
                </a:solidFill>
                <a:latin typeface="Arial"/>
                <a:cs typeface="Arial"/>
              </a:rPr>
              <a:t> </a:t>
            </a:r>
            <a:r>
              <a:rPr sz="1000">
                <a:solidFill>
                  <a:schemeClr val="tx1"/>
                </a:solidFill>
                <a:latin typeface="Arial"/>
                <a:cs typeface="Arial"/>
              </a:rPr>
              <a:t>wellbeing</a:t>
            </a:r>
            <a:r>
              <a:rPr sz="1000" spc="-10">
                <a:solidFill>
                  <a:schemeClr val="tx1"/>
                </a:solidFill>
                <a:latin typeface="Arial"/>
                <a:cs typeface="Arial"/>
              </a:rPr>
              <a:t> </a:t>
            </a:r>
            <a:r>
              <a:rPr sz="1000" spc="-20">
                <a:solidFill>
                  <a:schemeClr val="tx1"/>
                </a:solidFill>
                <a:latin typeface="Arial"/>
                <a:cs typeface="Arial"/>
              </a:rPr>
              <a:t>e.g.</a:t>
            </a:r>
            <a:endParaRPr sz="1000">
              <a:solidFill>
                <a:schemeClr val="tx1"/>
              </a:solidFill>
              <a:latin typeface="Arial"/>
              <a:cs typeface="Arial"/>
            </a:endParaRPr>
          </a:p>
          <a:p>
            <a:pPr algn="l">
              <a:lnSpc>
                <a:spcPct val="100000"/>
              </a:lnSpc>
              <a:spcBef>
                <a:spcPts val="600"/>
              </a:spcBef>
            </a:pPr>
            <a:r>
              <a:rPr sz="1000" u="sng">
                <a:solidFill>
                  <a:srgbClr val="0000E8"/>
                </a:solidFill>
                <a:uFill>
                  <a:solidFill>
                    <a:srgbClr val="1F5AA4"/>
                  </a:solidFill>
                </a:uFill>
                <a:latin typeface="Arial"/>
                <a:cs typeface="Arial"/>
                <a:hlinkClick r:id="rId13">
                  <a:extLst>
                    <a:ext uri="{A12FA001-AC4F-418D-AE19-62706E023703}">
                      <ahyp:hlinkClr xmlns:ahyp="http://schemas.microsoft.com/office/drawing/2018/hyperlinkcolor" val="tx"/>
                    </a:ext>
                  </a:extLst>
                </a:hlinkClick>
              </a:rPr>
              <a:t>Click</a:t>
            </a:r>
            <a:r>
              <a:rPr sz="1000" u="sng" spc="-15">
                <a:solidFill>
                  <a:srgbClr val="0000E8"/>
                </a:solidFill>
                <a:uFill>
                  <a:solidFill>
                    <a:srgbClr val="1F5AA4"/>
                  </a:solidFill>
                </a:uFill>
                <a:latin typeface="Arial"/>
                <a:cs typeface="Arial"/>
                <a:hlinkClick r:id="rId13">
                  <a:extLst>
                    <a:ext uri="{A12FA001-AC4F-418D-AE19-62706E023703}">
                      <ahyp:hlinkClr xmlns:ahyp="http://schemas.microsoft.com/office/drawing/2018/hyperlinkcolor" val="tx"/>
                    </a:ext>
                  </a:extLst>
                </a:hlinkClick>
              </a:rPr>
              <a:t> </a:t>
            </a:r>
            <a:r>
              <a:rPr sz="1000" u="sng">
                <a:solidFill>
                  <a:srgbClr val="0000E8"/>
                </a:solidFill>
                <a:uFill>
                  <a:solidFill>
                    <a:srgbClr val="1F5AA4"/>
                  </a:solidFill>
                </a:uFill>
                <a:latin typeface="Arial"/>
                <a:cs typeface="Arial"/>
                <a:hlinkClick r:id="rId13">
                  <a:extLst>
                    <a:ext uri="{A12FA001-AC4F-418D-AE19-62706E023703}">
                      <ahyp:hlinkClr xmlns:ahyp="http://schemas.microsoft.com/office/drawing/2018/hyperlinkcolor" val="tx"/>
                    </a:ext>
                  </a:extLst>
                </a:hlinkClick>
              </a:rPr>
              <a:t>for</a:t>
            </a:r>
            <a:r>
              <a:rPr sz="1000" u="sng" spc="-65">
                <a:solidFill>
                  <a:srgbClr val="0000E8"/>
                </a:solidFill>
                <a:uFill>
                  <a:solidFill>
                    <a:srgbClr val="1F5AA4"/>
                  </a:solidFill>
                </a:uFill>
                <a:latin typeface="Arial"/>
                <a:cs typeface="Arial"/>
                <a:hlinkClick r:id="rId13">
                  <a:extLst>
                    <a:ext uri="{A12FA001-AC4F-418D-AE19-62706E023703}">
                      <ahyp:hlinkClr xmlns:ahyp="http://schemas.microsoft.com/office/drawing/2018/hyperlinkcolor" val="tx"/>
                    </a:ext>
                  </a:extLst>
                </a:hlinkClick>
              </a:rPr>
              <a:t> </a:t>
            </a:r>
            <a:r>
              <a:rPr sz="1000" u="sng">
                <a:solidFill>
                  <a:srgbClr val="0000E8"/>
                </a:solidFill>
                <a:uFill>
                  <a:solidFill>
                    <a:srgbClr val="1F5AA4"/>
                  </a:solidFill>
                </a:uFill>
                <a:latin typeface="Arial"/>
                <a:cs typeface="Arial"/>
                <a:hlinkClick r:id="rId13">
                  <a:extLst>
                    <a:ext uri="{A12FA001-AC4F-418D-AE19-62706E023703}">
                      <ahyp:hlinkClr xmlns:ahyp="http://schemas.microsoft.com/office/drawing/2018/hyperlinkcolor" val="tx"/>
                    </a:ext>
                  </a:extLst>
                </a:hlinkClick>
              </a:rPr>
              <a:t>PMA</a:t>
            </a:r>
            <a:r>
              <a:rPr sz="1000" u="sng" spc="-15">
                <a:solidFill>
                  <a:srgbClr val="0000E8"/>
                </a:solidFill>
                <a:uFill>
                  <a:solidFill>
                    <a:srgbClr val="1F5AA4"/>
                  </a:solidFill>
                </a:uFill>
                <a:latin typeface="Arial"/>
                <a:cs typeface="Arial"/>
                <a:hlinkClick r:id="rId13">
                  <a:extLst>
                    <a:ext uri="{A12FA001-AC4F-418D-AE19-62706E023703}">
                      <ahyp:hlinkClr xmlns:ahyp="http://schemas.microsoft.com/office/drawing/2018/hyperlinkcolor" val="tx"/>
                    </a:ext>
                  </a:extLst>
                </a:hlinkClick>
              </a:rPr>
              <a:t> </a:t>
            </a:r>
            <a:r>
              <a:rPr sz="1000" u="sng">
                <a:solidFill>
                  <a:srgbClr val="0000E8"/>
                </a:solidFill>
                <a:uFill>
                  <a:solidFill>
                    <a:srgbClr val="1F5AA4"/>
                  </a:solidFill>
                </a:uFill>
                <a:latin typeface="Arial"/>
                <a:cs typeface="Arial"/>
                <a:hlinkClick r:id="rId13">
                  <a:extLst>
                    <a:ext uri="{A12FA001-AC4F-418D-AE19-62706E023703}">
                      <ahyp:hlinkClr xmlns:ahyp="http://schemas.microsoft.com/office/drawing/2018/hyperlinkcolor" val="tx"/>
                    </a:ext>
                  </a:extLst>
                </a:hlinkClick>
              </a:rPr>
              <a:t>training</a:t>
            </a:r>
            <a:r>
              <a:rPr sz="1000" u="sng" spc="-40">
                <a:solidFill>
                  <a:srgbClr val="0000E8"/>
                </a:solidFill>
                <a:uFill>
                  <a:solidFill>
                    <a:srgbClr val="1F5AA4"/>
                  </a:solidFill>
                </a:uFill>
                <a:latin typeface="Arial"/>
                <a:cs typeface="Arial"/>
                <a:hlinkClick r:id="rId13">
                  <a:extLst>
                    <a:ext uri="{A12FA001-AC4F-418D-AE19-62706E023703}">
                      <ahyp:hlinkClr xmlns:ahyp="http://schemas.microsoft.com/office/drawing/2018/hyperlinkcolor" val="tx"/>
                    </a:ext>
                  </a:extLst>
                </a:hlinkClick>
              </a:rPr>
              <a:t> </a:t>
            </a:r>
            <a:r>
              <a:rPr sz="1000" u="sng" spc="-20">
                <a:solidFill>
                  <a:srgbClr val="0000E8"/>
                </a:solidFill>
                <a:uFill>
                  <a:solidFill>
                    <a:srgbClr val="1F5AA4"/>
                  </a:solidFill>
                </a:uFill>
                <a:latin typeface="Arial"/>
                <a:cs typeface="Arial"/>
                <a:hlinkClick r:id="rId13">
                  <a:extLst>
                    <a:ext uri="{A12FA001-AC4F-418D-AE19-62706E023703}">
                      <ahyp:hlinkClr xmlns:ahyp="http://schemas.microsoft.com/office/drawing/2018/hyperlinkcolor" val="tx"/>
                    </a:ext>
                  </a:extLst>
                </a:hlinkClick>
              </a:rPr>
              <a:t>info</a:t>
            </a:r>
            <a:endParaRPr sz="1000">
              <a:solidFill>
                <a:srgbClr val="0000E8"/>
              </a:solidFill>
              <a:latin typeface="Arial"/>
              <a:cs typeface="Arial"/>
            </a:endParaRPr>
          </a:p>
          <a:p>
            <a:pPr marL="12700" marR="5080" algn="l">
              <a:lnSpc>
                <a:spcPct val="100000"/>
              </a:lnSpc>
              <a:spcBef>
                <a:spcPts val="600"/>
              </a:spcBef>
            </a:pPr>
            <a:r>
              <a:rPr lang="en-GB" sz="1000" u="sng" spc="-10">
                <a:solidFill>
                  <a:srgbClr val="0000E8"/>
                </a:solidFill>
                <a:uFill>
                  <a:solidFill>
                    <a:srgbClr val="006FC0"/>
                  </a:solidFill>
                </a:uFill>
                <a:latin typeface="Arial"/>
                <a:cs typeface="Arial"/>
                <a:hlinkClick r:id="rId14">
                  <a:extLst>
                    <a:ext uri="{A12FA001-AC4F-418D-AE19-62706E023703}">
                      <ahyp:hlinkClr xmlns:ahyp="http://schemas.microsoft.com/office/drawing/2018/hyperlinkcolor" val="tx"/>
                    </a:ext>
                  </a:extLst>
                </a:hlinkClick>
              </a:rPr>
              <a:t>Apprenticeships</a:t>
            </a:r>
            <a:endParaRPr sz="1000">
              <a:solidFill>
                <a:srgbClr val="0000E8"/>
              </a:solidFill>
              <a:latin typeface="Arial"/>
              <a:cs typeface="Arial"/>
            </a:endParaRPr>
          </a:p>
        </p:txBody>
      </p:sp>
      <p:sp>
        <p:nvSpPr>
          <p:cNvPr id="34" name="object 22">
            <a:extLst>
              <a:ext uri="{FF2B5EF4-FFF2-40B4-BE49-F238E27FC236}">
                <a16:creationId xmlns:a16="http://schemas.microsoft.com/office/drawing/2014/main" id="{29D78FE3-5B70-037F-9B07-92B199A5BDBE}"/>
              </a:ext>
            </a:extLst>
          </p:cNvPr>
          <p:cNvSpPr txBox="1"/>
          <p:nvPr/>
        </p:nvSpPr>
        <p:spPr>
          <a:xfrm>
            <a:off x="5081973" y="3544913"/>
            <a:ext cx="2194476" cy="2321148"/>
          </a:xfrm>
          <a:prstGeom prst="rect">
            <a:avLst/>
          </a:prstGeom>
        </p:spPr>
        <p:txBody>
          <a:bodyPr vert="horz" wrap="square" lIns="0" tIns="88900" rIns="0" bIns="0" rtlCol="0" anchor="t">
            <a:spAutoFit/>
          </a:bodyPr>
          <a:lstStyle>
            <a:defPPr>
              <a:defRPr kern="0"/>
            </a:defPPr>
          </a:lstStyle>
          <a:p>
            <a:pPr marR="196215" algn="l"/>
            <a:r>
              <a:rPr lang="en-GB" sz="1000" u="sng">
                <a:solidFill>
                  <a:srgbClr val="0000FF"/>
                </a:solidFill>
                <a:uFill>
                  <a:solidFill>
                    <a:srgbClr val="1F5AA4"/>
                  </a:solidFill>
                </a:uFill>
                <a:latin typeface="Arial"/>
                <a:cs typeface="Arial"/>
                <a:hlinkClick r:id="rId15">
                  <a:extLst>
                    <a:ext uri="{A12FA001-AC4F-418D-AE19-62706E023703}">
                      <ahyp:hlinkClr xmlns:ahyp="http://schemas.microsoft.com/office/drawing/2018/hyperlinkcolor" val="tx"/>
                    </a:ext>
                  </a:extLst>
                </a:hlinkClick>
              </a:rPr>
              <a:t>Leadership and Management</a:t>
            </a:r>
            <a:r>
              <a:rPr lang="en-GB" sz="1000">
                <a:solidFill>
                  <a:srgbClr val="0000FF"/>
                </a:solidFill>
                <a:latin typeface="Arial"/>
                <a:cs typeface="Arial"/>
              </a:rPr>
              <a:t> </a:t>
            </a:r>
            <a:r>
              <a:rPr sz="1000">
                <a:solidFill>
                  <a:schemeClr val="tx1"/>
                </a:solidFill>
                <a:latin typeface="Arial"/>
                <a:cs typeface="Arial"/>
              </a:rPr>
              <a:t>to</a:t>
            </a:r>
            <a:r>
              <a:rPr sz="1000" spc="-50">
                <a:solidFill>
                  <a:schemeClr val="tx1"/>
                </a:solidFill>
                <a:latin typeface="Arial"/>
                <a:cs typeface="Arial"/>
              </a:rPr>
              <a:t> </a:t>
            </a:r>
            <a:r>
              <a:rPr sz="1000" spc="-10">
                <a:solidFill>
                  <a:schemeClr val="tx1"/>
                </a:solidFill>
                <a:latin typeface="Arial"/>
                <a:cs typeface="Arial"/>
              </a:rPr>
              <a:t>support </a:t>
            </a:r>
            <a:r>
              <a:rPr sz="1000">
                <a:solidFill>
                  <a:schemeClr val="tx1"/>
                </a:solidFill>
                <a:latin typeface="Arial"/>
                <a:cs typeface="Arial"/>
              </a:rPr>
              <a:t>Wellbeing,</a:t>
            </a:r>
            <a:r>
              <a:rPr sz="1000" spc="-75">
                <a:solidFill>
                  <a:schemeClr val="tx1"/>
                </a:solidFill>
                <a:latin typeface="Arial"/>
                <a:cs typeface="Arial"/>
              </a:rPr>
              <a:t> </a:t>
            </a:r>
            <a:r>
              <a:rPr sz="1000">
                <a:solidFill>
                  <a:schemeClr val="tx1"/>
                </a:solidFill>
                <a:latin typeface="Arial"/>
                <a:cs typeface="Arial"/>
              </a:rPr>
              <a:t>Resilience</a:t>
            </a:r>
            <a:r>
              <a:rPr sz="1000" spc="-65">
                <a:solidFill>
                  <a:schemeClr val="tx1"/>
                </a:solidFill>
                <a:latin typeface="Arial"/>
                <a:cs typeface="Arial"/>
              </a:rPr>
              <a:t> </a:t>
            </a:r>
            <a:r>
              <a:rPr sz="1000" spc="-25">
                <a:solidFill>
                  <a:schemeClr val="tx1"/>
                </a:solidFill>
                <a:latin typeface="Arial"/>
                <a:cs typeface="Arial"/>
              </a:rPr>
              <a:t>and </a:t>
            </a:r>
            <a:r>
              <a:rPr sz="1000" spc="-10">
                <a:solidFill>
                  <a:schemeClr val="tx1"/>
                </a:solidFill>
                <a:latin typeface="Arial"/>
                <a:cs typeface="Arial"/>
              </a:rPr>
              <a:t>Leadership</a:t>
            </a:r>
            <a:endParaRPr sz="1000">
              <a:solidFill>
                <a:schemeClr val="tx1"/>
              </a:solidFill>
              <a:latin typeface="Arial"/>
              <a:cs typeface="Arial"/>
            </a:endParaRPr>
          </a:p>
          <a:p>
            <a:pPr marL="12700" marR="5080" indent="-4445" algn="l">
              <a:lnSpc>
                <a:spcPct val="100000"/>
              </a:lnSpc>
              <a:spcBef>
                <a:spcPts val="600"/>
              </a:spcBef>
            </a:pPr>
            <a:r>
              <a:rPr sz="1000">
                <a:solidFill>
                  <a:schemeClr val="tx1"/>
                </a:solidFill>
                <a:latin typeface="Arial"/>
                <a:cs typeface="Arial"/>
              </a:rPr>
              <a:t>Enrolled</a:t>
            </a:r>
            <a:r>
              <a:rPr sz="1000" spc="-40">
                <a:solidFill>
                  <a:schemeClr val="tx1"/>
                </a:solidFill>
                <a:latin typeface="Arial"/>
                <a:cs typeface="Arial"/>
              </a:rPr>
              <a:t> </a:t>
            </a:r>
            <a:r>
              <a:rPr sz="1000">
                <a:solidFill>
                  <a:schemeClr val="tx1"/>
                </a:solidFill>
                <a:latin typeface="Arial"/>
                <a:cs typeface="Arial"/>
              </a:rPr>
              <a:t>in,</a:t>
            </a:r>
            <a:r>
              <a:rPr sz="1000" spc="-40">
                <a:solidFill>
                  <a:schemeClr val="tx1"/>
                </a:solidFill>
                <a:latin typeface="Arial"/>
                <a:cs typeface="Arial"/>
              </a:rPr>
              <a:t> </a:t>
            </a:r>
            <a:r>
              <a:rPr sz="1000">
                <a:solidFill>
                  <a:schemeClr val="tx1"/>
                </a:solidFill>
                <a:latin typeface="Arial"/>
                <a:cs typeface="Arial"/>
              </a:rPr>
              <a:t>undertaking</a:t>
            </a:r>
            <a:r>
              <a:rPr lang="en-GB" sz="1000">
                <a:solidFill>
                  <a:schemeClr val="tx1"/>
                </a:solidFill>
                <a:latin typeface="Arial"/>
                <a:cs typeface="Arial"/>
              </a:rPr>
              <a:t>,</a:t>
            </a:r>
            <a:r>
              <a:rPr sz="1000" spc="-60">
                <a:solidFill>
                  <a:schemeClr val="tx1"/>
                </a:solidFill>
                <a:latin typeface="Arial"/>
                <a:cs typeface="Arial"/>
              </a:rPr>
              <a:t> </a:t>
            </a:r>
            <a:r>
              <a:rPr sz="1000" spc="-25">
                <a:solidFill>
                  <a:schemeClr val="tx1"/>
                </a:solidFill>
                <a:latin typeface="Arial"/>
                <a:cs typeface="Arial"/>
              </a:rPr>
              <a:t>or </a:t>
            </a:r>
            <a:r>
              <a:rPr sz="1000">
                <a:solidFill>
                  <a:schemeClr val="tx1"/>
                </a:solidFill>
                <a:latin typeface="Arial"/>
                <a:cs typeface="Arial"/>
              </a:rPr>
              <a:t>qualified</a:t>
            </a:r>
            <a:r>
              <a:rPr sz="1000" spc="-20">
                <a:solidFill>
                  <a:schemeClr val="tx1"/>
                </a:solidFill>
                <a:latin typeface="Arial"/>
                <a:cs typeface="Arial"/>
              </a:rPr>
              <a:t> </a:t>
            </a:r>
            <a:r>
              <a:rPr sz="1000">
                <a:solidFill>
                  <a:schemeClr val="tx1"/>
                </a:solidFill>
                <a:latin typeface="Arial"/>
                <a:cs typeface="Arial"/>
              </a:rPr>
              <a:t>from</a:t>
            </a:r>
            <a:r>
              <a:rPr sz="1000" spc="-60">
                <a:solidFill>
                  <a:schemeClr val="tx1"/>
                </a:solidFill>
                <a:latin typeface="Arial"/>
                <a:cs typeface="Arial"/>
              </a:rPr>
              <a:t> </a:t>
            </a:r>
            <a:r>
              <a:rPr sz="1000">
                <a:solidFill>
                  <a:schemeClr val="tx1"/>
                </a:solidFill>
                <a:latin typeface="Arial"/>
                <a:cs typeface="Arial"/>
              </a:rPr>
              <a:t>appropriate</a:t>
            </a:r>
            <a:r>
              <a:rPr sz="1000" spc="-30">
                <a:solidFill>
                  <a:schemeClr val="tx1"/>
                </a:solidFill>
                <a:latin typeface="Arial"/>
                <a:cs typeface="Arial"/>
              </a:rPr>
              <a:t> </a:t>
            </a:r>
            <a:r>
              <a:rPr sz="1000" spc="-10">
                <a:solidFill>
                  <a:schemeClr val="tx1"/>
                </a:solidFill>
                <a:latin typeface="Arial"/>
                <a:cs typeface="Arial"/>
              </a:rPr>
              <a:t>two-</a:t>
            </a:r>
            <a:r>
              <a:rPr sz="1000" spc="-25">
                <a:solidFill>
                  <a:schemeClr val="tx1"/>
                </a:solidFill>
                <a:latin typeface="Arial"/>
                <a:cs typeface="Arial"/>
              </a:rPr>
              <a:t>day </a:t>
            </a:r>
            <a:r>
              <a:rPr sz="1000">
                <a:solidFill>
                  <a:schemeClr val="tx1"/>
                </a:solidFill>
                <a:latin typeface="Arial"/>
                <a:cs typeface="Arial"/>
              </a:rPr>
              <a:t>care</a:t>
            </a:r>
            <a:r>
              <a:rPr sz="1000" spc="-40">
                <a:solidFill>
                  <a:schemeClr val="tx1"/>
                </a:solidFill>
                <a:latin typeface="Arial"/>
                <a:cs typeface="Arial"/>
              </a:rPr>
              <a:t> </a:t>
            </a:r>
            <a:r>
              <a:rPr sz="1000" spc="-10">
                <a:solidFill>
                  <a:schemeClr val="tx1"/>
                </a:solidFill>
                <a:latin typeface="Arial"/>
                <a:cs typeface="Arial"/>
              </a:rPr>
              <a:t>co-</a:t>
            </a:r>
            <a:r>
              <a:rPr sz="1000">
                <a:solidFill>
                  <a:schemeClr val="tx1"/>
                </a:solidFill>
                <a:latin typeface="Arial"/>
                <a:cs typeface="Arial"/>
              </a:rPr>
              <a:t>ordination</a:t>
            </a:r>
            <a:r>
              <a:rPr sz="1000" spc="-45">
                <a:solidFill>
                  <a:schemeClr val="tx1"/>
                </a:solidFill>
                <a:latin typeface="Arial"/>
                <a:cs typeface="Arial"/>
              </a:rPr>
              <a:t> </a:t>
            </a:r>
            <a:r>
              <a:rPr sz="1000" spc="-10">
                <a:solidFill>
                  <a:schemeClr val="tx1"/>
                </a:solidFill>
                <a:latin typeface="Arial"/>
                <a:cs typeface="Arial"/>
              </a:rPr>
              <a:t>training</a:t>
            </a:r>
            <a:r>
              <a:rPr lang="en-GB" sz="1000" spc="-10">
                <a:solidFill>
                  <a:schemeClr val="tx1"/>
                </a:solidFill>
                <a:latin typeface="Arial"/>
                <a:cs typeface="Arial"/>
              </a:rPr>
              <a:t> </a:t>
            </a:r>
            <a:r>
              <a:rPr sz="1000">
                <a:solidFill>
                  <a:schemeClr val="tx1"/>
                </a:solidFill>
                <a:uFill>
                  <a:solidFill>
                    <a:srgbClr val="1F5AA4"/>
                  </a:solidFill>
                </a:uFill>
                <a:latin typeface="Arial"/>
                <a:cs typeface="Arial"/>
                <a:hlinkClick r:id="rId16">
                  <a:extLst>
                    <a:ext uri="{A12FA001-AC4F-418D-AE19-62706E023703}">
                      <ahyp:hlinkClr xmlns:ahyp="http://schemas.microsoft.com/office/drawing/2018/hyperlinkcolor" val="tx"/>
                    </a:ext>
                  </a:extLst>
                </a:hlinkClick>
              </a:rPr>
              <a:t>as</a:t>
            </a:r>
            <a:r>
              <a:rPr sz="1000" spc="-25">
                <a:solidFill>
                  <a:schemeClr val="tx1"/>
                </a:solidFill>
                <a:uFill>
                  <a:solidFill>
                    <a:srgbClr val="1F5AA4"/>
                  </a:solidFill>
                </a:uFill>
                <a:latin typeface="Arial"/>
                <a:cs typeface="Arial"/>
                <a:hlinkClick r:id="rId16">
                  <a:extLst>
                    <a:ext uri="{A12FA001-AC4F-418D-AE19-62706E023703}">
                      <ahyp:hlinkClr xmlns:ahyp="http://schemas.microsoft.com/office/drawing/2018/hyperlinkcolor" val="tx"/>
                    </a:ext>
                  </a:extLst>
                </a:hlinkClick>
              </a:rPr>
              <a:t> </a:t>
            </a:r>
            <a:r>
              <a:rPr sz="1000">
                <a:solidFill>
                  <a:schemeClr val="tx1"/>
                </a:solidFill>
                <a:uFill>
                  <a:solidFill>
                    <a:srgbClr val="1F5AA4"/>
                  </a:solidFill>
                </a:uFill>
                <a:latin typeface="Arial"/>
                <a:cs typeface="Arial"/>
                <a:hlinkClick r:id="rId16">
                  <a:extLst>
                    <a:ext uri="{A12FA001-AC4F-418D-AE19-62706E023703}">
                      <ahyp:hlinkClr xmlns:ahyp="http://schemas.microsoft.com/office/drawing/2018/hyperlinkcolor" val="tx"/>
                    </a:ext>
                  </a:extLst>
                </a:hlinkClick>
              </a:rPr>
              <a:t>accredited</a:t>
            </a:r>
            <a:r>
              <a:rPr sz="1000" spc="-40">
                <a:solidFill>
                  <a:schemeClr val="tx1"/>
                </a:solidFill>
                <a:uFill>
                  <a:solidFill>
                    <a:srgbClr val="1F5AA4"/>
                  </a:solidFill>
                </a:uFill>
                <a:latin typeface="Arial"/>
                <a:cs typeface="Arial"/>
                <a:hlinkClick r:id="rId16">
                  <a:extLst>
                    <a:ext uri="{A12FA001-AC4F-418D-AE19-62706E023703}">
                      <ahyp:hlinkClr xmlns:ahyp="http://schemas.microsoft.com/office/drawing/2018/hyperlinkcolor" val="tx"/>
                    </a:ext>
                  </a:extLst>
                </a:hlinkClick>
              </a:rPr>
              <a:t> </a:t>
            </a:r>
            <a:r>
              <a:rPr sz="1000">
                <a:solidFill>
                  <a:schemeClr val="tx1"/>
                </a:solidFill>
                <a:uFill>
                  <a:solidFill>
                    <a:srgbClr val="1F5AA4"/>
                  </a:solidFill>
                </a:uFill>
                <a:latin typeface="Arial"/>
                <a:cs typeface="Arial"/>
                <a:hlinkClick r:id="rId16">
                  <a:extLst>
                    <a:ext uri="{A12FA001-AC4F-418D-AE19-62706E023703}">
                      <ahyp:hlinkClr xmlns:ahyp="http://schemas.microsoft.com/office/drawing/2018/hyperlinkcolor" val="tx"/>
                    </a:ext>
                  </a:extLst>
                </a:hlinkClick>
              </a:rPr>
              <a:t>by</a:t>
            </a:r>
            <a:r>
              <a:rPr sz="1000" spc="-20">
                <a:solidFill>
                  <a:schemeClr val="tx1"/>
                </a:solidFill>
                <a:uFill>
                  <a:solidFill>
                    <a:srgbClr val="1F5AA4"/>
                  </a:solidFill>
                </a:uFill>
                <a:latin typeface="Arial"/>
                <a:cs typeface="Arial"/>
                <a:hlinkClick r:id="rId16">
                  <a:extLst>
                    <a:ext uri="{A12FA001-AC4F-418D-AE19-62706E023703}">
                      <ahyp:hlinkClr xmlns:ahyp="http://schemas.microsoft.com/office/drawing/2018/hyperlinkcolor" val="tx"/>
                    </a:ext>
                  </a:extLst>
                </a:hlinkClick>
              </a:rPr>
              <a:t> </a:t>
            </a:r>
            <a:r>
              <a:rPr sz="1000" spc="-25">
                <a:solidFill>
                  <a:schemeClr val="tx1"/>
                </a:solidFill>
                <a:uFill>
                  <a:solidFill>
                    <a:srgbClr val="1F5AA4"/>
                  </a:solidFill>
                </a:uFill>
                <a:latin typeface="Arial"/>
                <a:cs typeface="Arial"/>
                <a:hlinkClick r:id="rId16">
                  <a:extLst>
                    <a:ext uri="{A12FA001-AC4F-418D-AE19-62706E023703}">
                      <ahyp:hlinkClr xmlns:ahyp="http://schemas.microsoft.com/office/drawing/2018/hyperlinkcolor" val="tx"/>
                    </a:ext>
                  </a:extLst>
                </a:hlinkClick>
              </a:rPr>
              <a:t>the</a:t>
            </a:r>
            <a:r>
              <a:rPr sz="1000" spc="-25">
                <a:solidFill>
                  <a:schemeClr val="tx1"/>
                </a:solidFill>
                <a:latin typeface="Arial"/>
                <a:cs typeface="Arial"/>
              </a:rPr>
              <a:t> </a:t>
            </a:r>
            <a:r>
              <a:rPr sz="1000" u="sng" spc="-10" err="1">
                <a:solidFill>
                  <a:srgbClr val="0000E8"/>
                </a:solidFill>
                <a:uFill>
                  <a:solidFill>
                    <a:srgbClr val="1F5AA4"/>
                  </a:solidFill>
                </a:uFill>
                <a:latin typeface="Arial"/>
                <a:cs typeface="Arial"/>
                <a:hlinkClick r:id="rId16">
                  <a:extLst>
                    <a:ext uri="{A12FA001-AC4F-418D-AE19-62706E023703}">
                      <ahyp:hlinkClr xmlns:ahyp="http://schemas.microsoft.com/office/drawing/2018/hyperlinkcolor" val="tx"/>
                    </a:ext>
                  </a:extLst>
                </a:hlinkClick>
              </a:rPr>
              <a:t>Personalised</a:t>
            </a:r>
            <a:r>
              <a:rPr sz="1000" u="sng" spc="5">
                <a:solidFill>
                  <a:srgbClr val="0000E8"/>
                </a:solidFill>
                <a:uFill>
                  <a:solidFill>
                    <a:srgbClr val="1F5AA4"/>
                  </a:solidFill>
                </a:uFill>
                <a:latin typeface="Arial"/>
                <a:cs typeface="Arial"/>
                <a:hlinkClick r:id="rId16">
                  <a:extLst>
                    <a:ext uri="{A12FA001-AC4F-418D-AE19-62706E023703}">
                      <ahyp:hlinkClr xmlns:ahyp="http://schemas.microsoft.com/office/drawing/2018/hyperlinkcolor" val="tx"/>
                    </a:ext>
                  </a:extLst>
                </a:hlinkClick>
              </a:rPr>
              <a:t> </a:t>
            </a:r>
            <a:r>
              <a:rPr sz="1000" u="sng">
                <a:solidFill>
                  <a:srgbClr val="0000E8"/>
                </a:solidFill>
                <a:uFill>
                  <a:solidFill>
                    <a:srgbClr val="1F5AA4"/>
                  </a:solidFill>
                </a:uFill>
                <a:latin typeface="Arial"/>
                <a:cs typeface="Arial"/>
                <a:hlinkClick r:id="rId16">
                  <a:extLst>
                    <a:ext uri="{A12FA001-AC4F-418D-AE19-62706E023703}">
                      <ahyp:hlinkClr xmlns:ahyp="http://schemas.microsoft.com/office/drawing/2018/hyperlinkcolor" val="tx"/>
                    </a:ext>
                  </a:extLst>
                </a:hlinkClick>
              </a:rPr>
              <a:t>Care</a:t>
            </a:r>
            <a:r>
              <a:rPr sz="1000" u="sng" spc="-5">
                <a:solidFill>
                  <a:srgbClr val="0000E8"/>
                </a:solidFill>
                <a:uFill>
                  <a:solidFill>
                    <a:srgbClr val="1F5AA4"/>
                  </a:solidFill>
                </a:uFill>
                <a:latin typeface="Arial"/>
                <a:cs typeface="Arial"/>
                <a:hlinkClick r:id="rId16">
                  <a:extLst>
                    <a:ext uri="{A12FA001-AC4F-418D-AE19-62706E023703}">
                      <ahyp:hlinkClr xmlns:ahyp="http://schemas.microsoft.com/office/drawing/2018/hyperlinkcolor" val="tx"/>
                    </a:ext>
                  </a:extLst>
                </a:hlinkClick>
              </a:rPr>
              <a:t> </a:t>
            </a:r>
            <a:r>
              <a:rPr sz="1000" u="sng" spc="-10">
                <a:solidFill>
                  <a:srgbClr val="0000E8"/>
                </a:solidFill>
                <a:uFill>
                  <a:solidFill>
                    <a:srgbClr val="1F5AA4"/>
                  </a:solidFill>
                </a:uFill>
                <a:latin typeface="Arial"/>
                <a:cs typeface="Arial"/>
                <a:hlinkClick r:id="rId16">
                  <a:extLst>
                    <a:ext uri="{A12FA001-AC4F-418D-AE19-62706E023703}">
                      <ahyp:hlinkClr xmlns:ahyp="http://schemas.microsoft.com/office/drawing/2018/hyperlinkcolor" val="tx"/>
                    </a:ext>
                  </a:extLst>
                </a:hlinkClick>
              </a:rPr>
              <a:t>Institute</a:t>
            </a:r>
            <a:endParaRPr sz="1000">
              <a:solidFill>
                <a:srgbClr val="0000E8"/>
              </a:solidFill>
              <a:latin typeface="Arial"/>
              <a:cs typeface="Arial"/>
            </a:endParaRPr>
          </a:p>
          <a:p>
            <a:pPr marR="83185" algn="l">
              <a:lnSpc>
                <a:spcPct val="100000"/>
              </a:lnSpc>
            </a:pPr>
            <a:r>
              <a:rPr sz="1000">
                <a:solidFill>
                  <a:schemeClr val="tx1"/>
                </a:solidFill>
                <a:latin typeface="Arial"/>
                <a:cs typeface="Arial"/>
              </a:rPr>
              <a:t>Accredited</a:t>
            </a:r>
            <a:r>
              <a:rPr sz="1000" spc="-75">
                <a:solidFill>
                  <a:schemeClr val="tx1"/>
                </a:solidFill>
                <a:latin typeface="Arial"/>
                <a:cs typeface="Arial"/>
              </a:rPr>
              <a:t> </a:t>
            </a:r>
            <a:r>
              <a:rPr lang="en-GB" sz="1000">
                <a:solidFill>
                  <a:schemeClr val="tx1"/>
                </a:solidFill>
                <a:latin typeface="Arial"/>
                <a:cs typeface="Arial"/>
              </a:rPr>
              <a:t>e-learning</a:t>
            </a:r>
            <a:r>
              <a:rPr sz="1000" spc="-45">
                <a:solidFill>
                  <a:schemeClr val="tx1"/>
                </a:solidFill>
                <a:latin typeface="Arial"/>
                <a:cs typeface="Arial"/>
              </a:rPr>
              <a:t> </a:t>
            </a:r>
            <a:r>
              <a:rPr sz="1000" spc="-10">
                <a:solidFill>
                  <a:schemeClr val="tx1"/>
                </a:solidFill>
                <a:latin typeface="Arial"/>
                <a:cs typeface="Arial"/>
              </a:rPr>
              <a:t>completed </a:t>
            </a:r>
            <a:r>
              <a:rPr sz="1000">
                <a:solidFill>
                  <a:schemeClr val="tx1"/>
                </a:solidFill>
                <a:latin typeface="Arial"/>
                <a:cs typeface="Arial"/>
              </a:rPr>
              <a:t>in</a:t>
            </a:r>
            <a:r>
              <a:rPr sz="1000" spc="-35">
                <a:solidFill>
                  <a:schemeClr val="tx1"/>
                </a:solidFill>
                <a:latin typeface="Arial"/>
                <a:cs typeface="Arial"/>
              </a:rPr>
              <a:t> </a:t>
            </a:r>
            <a:r>
              <a:rPr sz="1000" err="1">
                <a:solidFill>
                  <a:schemeClr val="tx1"/>
                </a:solidFill>
                <a:latin typeface="Arial"/>
                <a:cs typeface="Arial"/>
              </a:rPr>
              <a:t>personalised</a:t>
            </a:r>
            <a:r>
              <a:rPr sz="1000" spc="-30">
                <a:solidFill>
                  <a:schemeClr val="tx1"/>
                </a:solidFill>
                <a:latin typeface="Arial"/>
                <a:cs typeface="Arial"/>
              </a:rPr>
              <a:t> </a:t>
            </a:r>
            <a:r>
              <a:rPr sz="1000">
                <a:solidFill>
                  <a:schemeClr val="tx1"/>
                </a:solidFill>
                <a:latin typeface="Arial"/>
                <a:cs typeface="Arial"/>
              </a:rPr>
              <a:t>care</a:t>
            </a:r>
            <a:r>
              <a:rPr sz="1000" spc="-50">
                <a:solidFill>
                  <a:schemeClr val="tx1"/>
                </a:solidFill>
                <a:latin typeface="Arial"/>
                <a:cs typeface="Arial"/>
              </a:rPr>
              <a:t> </a:t>
            </a:r>
            <a:r>
              <a:rPr sz="1000" spc="-25">
                <a:solidFill>
                  <a:schemeClr val="tx1"/>
                </a:solidFill>
                <a:latin typeface="Arial"/>
                <a:cs typeface="Arial"/>
              </a:rPr>
              <a:t>and </a:t>
            </a:r>
            <a:r>
              <a:rPr sz="1000">
                <a:solidFill>
                  <a:schemeClr val="tx1"/>
                </a:solidFill>
                <a:latin typeface="Arial"/>
                <a:cs typeface="Arial"/>
              </a:rPr>
              <a:t>support</a:t>
            </a:r>
            <a:r>
              <a:rPr sz="1000" spc="-65">
                <a:solidFill>
                  <a:schemeClr val="tx1"/>
                </a:solidFill>
                <a:latin typeface="Arial"/>
                <a:cs typeface="Arial"/>
              </a:rPr>
              <a:t> </a:t>
            </a:r>
            <a:r>
              <a:rPr sz="1000">
                <a:solidFill>
                  <a:schemeClr val="tx1"/>
                </a:solidFill>
                <a:latin typeface="Arial"/>
                <a:cs typeface="Arial"/>
              </a:rPr>
              <a:t>planning</a:t>
            </a:r>
            <a:r>
              <a:rPr sz="1000" spc="-30">
                <a:solidFill>
                  <a:schemeClr val="tx1"/>
                </a:solidFill>
                <a:latin typeface="Arial"/>
                <a:cs typeface="Arial"/>
              </a:rPr>
              <a:t> </a:t>
            </a:r>
            <a:r>
              <a:rPr sz="1000" spc="-25">
                <a:solidFill>
                  <a:schemeClr val="tx1"/>
                </a:solidFill>
                <a:latin typeface="Arial"/>
                <a:cs typeface="Arial"/>
              </a:rPr>
              <a:t>and</a:t>
            </a:r>
            <a:r>
              <a:rPr lang="en-GB" sz="1000" spc="-25">
                <a:solidFill>
                  <a:schemeClr val="tx1"/>
                </a:solidFill>
                <a:latin typeface="Arial"/>
                <a:cs typeface="Arial"/>
              </a:rPr>
              <a:t> </a:t>
            </a:r>
            <a:r>
              <a:rPr sz="1000">
                <a:solidFill>
                  <a:schemeClr val="tx1"/>
                </a:solidFill>
                <a:latin typeface="Arial"/>
                <a:cs typeface="Arial"/>
              </a:rPr>
              <a:t>shared</a:t>
            </a:r>
            <a:r>
              <a:rPr sz="1000" spc="-70">
                <a:solidFill>
                  <a:schemeClr val="tx1"/>
                </a:solidFill>
                <a:latin typeface="Arial"/>
                <a:cs typeface="Arial"/>
              </a:rPr>
              <a:t> </a:t>
            </a:r>
            <a:r>
              <a:rPr sz="1000">
                <a:solidFill>
                  <a:schemeClr val="tx1"/>
                </a:solidFill>
                <a:latin typeface="Arial"/>
                <a:cs typeface="Arial"/>
              </a:rPr>
              <a:t>decision</a:t>
            </a:r>
            <a:r>
              <a:rPr sz="1000" spc="-40">
                <a:solidFill>
                  <a:schemeClr val="tx1"/>
                </a:solidFill>
                <a:latin typeface="Arial"/>
                <a:cs typeface="Arial"/>
              </a:rPr>
              <a:t> </a:t>
            </a:r>
            <a:r>
              <a:rPr sz="1000" spc="-10">
                <a:solidFill>
                  <a:schemeClr val="tx1"/>
                </a:solidFill>
                <a:latin typeface="Arial"/>
                <a:cs typeface="Arial"/>
              </a:rPr>
              <a:t>making</a:t>
            </a:r>
          </a:p>
          <a:p>
            <a:pPr algn="l"/>
            <a:r>
              <a:rPr lang="en-GB" sz="1000" spc="-10">
                <a:solidFill>
                  <a:srgbClr val="1F2A2F"/>
                </a:solidFill>
                <a:latin typeface="Arial"/>
                <a:cs typeface="Arial"/>
                <a:hlinkClick r:id="rId16"/>
              </a:rPr>
              <a:t>Accredited Training Menu - Personalised Care Institute</a:t>
            </a:r>
            <a:endParaRPr lang="en-GB" sz="1000" spc="-10">
              <a:solidFill>
                <a:srgbClr val="1F2A2F"/>
              </a:solidFill>
              <a:latin typeface="Arial"/>
              <a:cs typeface="Arial"/>
            </a:endParaRPr>
          </a:p>
          <a:p>
            <a:pPr algn="l"/>
            <a:endParaRPr lang="en-GB" sz="1000" spc="-10">
              <a:solidFill>
                <a:srgbClr val="1F2A2F"/>
              </a:solidFill>
              <a:latin typeface="Arial"/>
              <a:cs typeface="Arial"/>
            </a:endParaRPr>
          </a:p>
          <a:p>
            <a:pPr algn="l"/>
            <a:endParaRPr lang="en-GB" sz="1000">
              <a:latin typeface="Arial"/>
              <a:cs typeface="Arial"/>
            </a:endParaRPr>
          </a:p>
        </p:txBody>
      </p:sp>
      <p:sp>
        <p:nvSpPr>
          <p:cNvPr id="35" name="object 24">
            <a:extLst>
              <a:ext uri="{FF2B5EF4-FFF2-40B4-BE49-F238E27FC236}">
                <a16:creationId xmlns:a16="http://schemas.microsoft.com/office/drawing/2014/main" id="{CD9EED4B-19BE-0646-8B84-164E001982DA}"/>
              </a:ext>
            </a:extLst>
          </p:cNvPr>
          <p:cNvSpPr txBox="1"/>
          <p:nvPr/>
        </p:nvSpPr>
        <p:spPr>
          <a:xfrm>
            <a:off x="7423123" y="2584194"/>
            <a:ext cx="2194476" cy="4124847"/>
          </a:xfrm>
          <a:prstGeom prst="rect">
            <a:avLst/>
          </a:prstGeom>
        </p:spPr>
        <p:txBody>
          <a:bodyPr vert="horz" wrap="square" lIns="0" tIns="13335" rIns="0" bIns="0" rtlCol="0" anchor="t">
            <a:spAutoFit/>
          </a:bodyPr>
          <a:lstStyle>
            <a:defPPr>
              <a:defRPr kern="0"/>
            </a:defPPr>
          </a:lstStyle>
          <a:p>
            <a:pPr marR="49530" indent="635" algn="l"/>
            <a:r>
              <a:rPr lang="en-GB" sz="1000" spc="-10">
                <a:solidFill>
                  <a:schemeClr val="tx1">
                    <a:lumMod val="95000"/>
                    <a:lumOff val="5000"/>
                  </a:schemeClr>
                </a:solidFill>
                <a:latin typeface="Arial"/>
                <a:cs typeface="Arial"/>
              </a:rPr>
              <a:t>Access to local and regional networks / local integrated action learning sets</a:t>
            </a:r>
          </a:p>
          <a:p>
            <a:pPr algn="l"/>
            <a:r>
              <a:rPr lang="en-GB" sz="1000" spc="-10">
                <a:solidFill>
                  <a:srgbClr val="000000"/>
                </a:solidFill>
                <a:latin typeface="Arial"/>
                <a:ea typeface="Calibri"/>
                <a:cs typeface="Calibri"/>
                <a:hlinkClick r:id="rId17"/>
              </a:rPr>
              <a:t>The National Academy for Social Prescribing | NASP</a:t>
            </a:r>
            <a:endParaRPr lang="en-GB" sz="1000">
              <a:latin typeface="Arial"/>
              <a:cs typeface="Arial"/>
            </a:endParaRPr>
          </a:p>
          <a:p>
            <a:pPr algn="l"/>
            <a:r>
              <a:rPr lang="en-GB" sz="1000" spc="-10" err="1">
                <a:solidFill>
                  <a:srgbClr val="000000"/>
                </a:solidFill>
                <a:latin typeface="Arial"/>
                <a:ea typeface="Calibri"/>
                <a:cs typeface="Calibri"/>
                <a:hlinkClick r:id="rId18"/>
              </a:rPr>
              <a:t>FutureNHS</a:t>
            </a:r>
            <a:r>
              <a:rPr lang="en-GB" sz="1000" spc="-10">
                <a:solidFill>
                  <a:srgbClr val="000000"/>
                </a:solidFill>
                <a:latin typeface="Arial"/>
                <a:ea typeface="Calibri"/>
                <a:cs typeface="Calibri"/>
                <a:hlinkClick r:id="rId18"/>
              </a:rPr>
              <a:t> Collaboration Platform</a:t>
            </a:r>
            <a:endParaRPr lang="en-GB" sz="1000">
              <a:latin typeface="Arial"/>
            </a:endParaRPr>
          </a:p>
          <a:p>
            <a:pPr algn="l"/>
            <a:r>
              <a:rPr lang="en-GB" sz="1000" spc="-10">
                <a:solidFill>
                  <a:srgbClr val="000000"/>
                </a:solidFill>
                <a:latin typeface="Arial"/>
                <a:cs typeface="Arial"/>
              </a:rPr>
              <a:t>Get in touch to express your interest</a:t>
            </a:r>
            <a:endParaRPr lang="en-GB" sz="1000">
              <a:latin typeface="Arial"/>
              <a:cs typeface="Arial"/>
            </a:endParaRPr>
          </a:p>
          <a:p>
            <a:pPr algn="l"/>
            <a:r>
              <a:rPr lang="en-GB" sz="1000" spc="-10">
                <a:solidFill>
                  <a:srgbClr val="000000"/>
                </a:solidFill>
                <a:latin typeface="Arial"/>
                <a:cs typeface="Arial"/>
                <a:hlinkClick r:id="rId19"/>
              </a:rPr>
              <a:t>Helen.rotonen@surreycc.gov.uk</a:t>
            </a:r>
            <a:r>
              <a:rPr lang="en-GB" sz="1000" spc="-10">
                <a:solidFill>
                  <a:schemeClr val="tx1">
                    <a:lumMod val="95000"/>
                    <a:lumOff val="5000"/>
                  </a:schemeClr>
                </a:solidFill>
                <a:latin typeface="Arial"/>
                <a:cs typeface="Arial"/>
              </a:rPr>
              <a:t> </a:t>
            </a:r>
            <a:r>
              <a:rPr lang="en-GB" sz="1000" spc="-10">
                <a:solidFill>
                  <a:schemeClr val="tx1">
                    <a:lumMod val="95000"/>
                    <a:lumOff val="5000"/>
                  </a:schemeClr>
                </a:solidFill>
              </a:rPr>
              <a:t>Coaching and Mentoring  support</a:t>
            </a:r>
            <a:endParaRPr lang="en-GB" sz="1000" spc="-10">
              <a:solidFill>
                <a:schemeClr val="tx1">
                  <a:lumMod val="95000"/>
                  <a:lumOff val="5000"/>
                </a:schemeClr>
              </a:solidFill>
              <a:latin typeface="Arial"/>
              <a:cs typeface="Arial"/>
            </a:endParaRPr>
          </a:p>
          <a:p>
            <a:pPr marR="49530" indent="635" algn="l"/>
            <a:r>
              <a:rPr lang="en-GB" sz="1000" spc="-10">
                <a:solidFill>
                  <a:schemeClr val="tx1">
                    <a:lumMod val="95000"/>
                    <a:lumOff val="5000"/>
                  </a:schemeClr>
                </a:solidFill>
                <a:latin typeface="Arial"/>
                <a:cs typeface="Arial"/>
              </a:rPr>
              <a:t>Expressions of interest to</a:t>
            </a:r>
            <a:r>
              <a:rPr lang="en-GB" sz="1000" spc="-10">
                <a:solidFill>
                  <a:srgbClr val="202C3A"/>
                </a:solidFill>
                <a:latin typeface="Arial"/>
                <a:cs typeface="Arial"/>
              </a:rPr>
              <a:t> </a:t>
            </a:r>
          </a:p>
          <a:p>
            <a:pPr marR="49530" indent="635" algn="l"/>
            <a:r>
              <a:rPr lang="en-GB" sz="1000" spc="-10">
                <a:solidFill>
                  <a:srgbClr val="202C3A"/>
                </a:solidFill>
                <a:latin typeface="Arial"/>
                <a:cs typeface="Arial"/>
                <a:hlinkClick r:id="rId20"/>
              </a:rPr>
              <a:t>Coaching and Mentoring Hub : NHS Leadership Academy</a:t>
            </a:r>
            <a:endParaRPr lang="en-GB" sz="1000">
              <a:latin typeface="Arial"/>
              <a:cs typeface="Arial"/>
            </a:endParaRPr>
          </a:p>
          <a:p>
            <a:pPr algn="l"/>
            <a:r>
              <a:rPr lang="en-GB" sz="1000" spc="-10">
                <a:solidFill>
                  <a:schemeClr val="tx1">
                    <a:lumMod val="95000"/>
                    <a:lumOff val="5000"/>
                  </a:schemeClr>
                </a:solidFill>
                <a:latin typeface="Arial"/>
                <a:cs typeface="Arial"/>
              </a:rPr>
              <a:t>A named first point of contact in the PCN (including GP). Monthly supervision can be provided by an appropriate member of the MDT including an advanced practitioner</a:t>
            </a:r>
          </a:p>
          <a:p>
            <a:pPr algn="l">
              <a:spcBef>
                <a:spcPts val="700"/>
              </a:spcBef>
            </a:pPr>
            <a:r>
              <a:rPr lang="en-US" sz="1000" spc="-10">
                <a:solidFill>
                  <a:schemeClr val="tx1">
                    <a:lumMod val="95000"/>
                    <a:lumOff val="5000"/>
                  </a:schemeClr>
                </a:solidFill>
                <a:latin typeface="Arial"/>
                <a:cs typeface="Arial"/>
              </a:rPr>
              <a:t>Further guidance on supervision, education and training can be found in the</a:t>
            </a:r>
            <a:r>
              <a:rPr lang="en-US" sz="1000" spc="-10">
                <a:solidFill>
                  <a:srgbClr val="0000FF"/>
                </a:solidFill>
                <a:latin typeface="Arial"/>
                <a:cs typeface="Arial"/>
              </a:rPr>
              <a:t> </a:t>
            </a:r>
            <a:r>
              <a:rPr lang="en-US" sz="1000" spc="-10">
                <a:solidFill>
                  <a:srgbClr val="0000FF"/>
                </a:solidFill>
                <a:latin typeface="Arial"/>
                <a:cs typeface="Arial"/>
                <a:hlinkClick r:id="rId21">
                  <a:extLst>
                    <a:ext uri="{A12FA001-AC4F-418D-AE19-62706E023703}">
                      <ahyp:hlinkClr xmlns:ahyp="http://schemas.microsoft.com/office/drawing/2018/hyperlinkcolor" val="tx"/>
                    </a:ext>
                  </a:extLst>
                </a:hlinkClick>
              </a:rPr>
              <a:t>workforce</a:t>
            </a:r>
            <a:r>
              <a:rPr lang="en-US" sz="1000" spc="-10">
                <a:solidFill>
                  <a:srgbClr val="0000FF"/>
                </a:solidFill>
                <a:latin typeface="Arial"/>
                <a:cs typeface="Arial"/>
              </a:rPr>
              <a:t> </a:t>
            </a:r>
            <a:r>
              <a:rPr lang="en-US" sz="1000" spc="-10">
                <a:solidFill>
                  <a:srgbClr val="0000FF"/>
                </a:solidFill>
                <a:latin typeface="Arial"/>
                <a:cs typeface="Arial"/>
                <a:hlinkClick r:id="rId21">
                  <a:extLst>
                    <a:ext uri="{A12FA001-AC4F-418D-AE19-62706E023703}">
                      <ahyp:hlinkClr xmlns:ahyp="http://schemas.microsoft.com/office/drawing/2018/hyperlinkcolor" val="tx"/>
                    </a:ext>
                  </a:extLst>
                </a:hlinkClick>
              </a:rPr>
              <a:t>development framework for care</a:t>
            </a:r>
            <a:r>
              <a:rPr lang="en-US" sz="1000" spc="-10">
                <a:solidFill>
                  <a:srgbClr val="0000FF"/>
                </a:solidFill>
                <a:latin typeface="Arial"/>
                <a:cs typeface="Arial"/>
              </a:rPr>
              <a:t> </a:t>
            </a:r>
            <a:r>
              <a:rPr lang="en-US" sz="1000" spc="-10">
                <a:solidFill>
                  <a:srgbClr val="0000FF"/>
                </a:solidFill>
                <a:latin typeface="Arial"/>
                <a:cs typeface="Arial"/>
                <a:hlinkClick r:id="rId21">
                  <a:extLst>
                    <a:ext uri="{A12FA001-AC4F-418D-AE19-62706E023703}">
                      <ahyp:hlinkClr xmlns:ahyp="http://schemas.microsoft.com/office/drawing/2018/hyperlinkcolor" val="tx"/>
                    </a:ext>
                  </a:extLst>
                </a:hlinkClick>
              </a:rPr>
              <a:t>coordinators</a:t>
            </a:r>
            <a:endParaRPr lang="en-US" sz="1000" spc="-10">
              <a:solidFill>
                <a:srgbClr val="0000FF"/>
              </a:solidFill>
              <a:latin typeface="Arial"/>
              <a:cs typeface="Arial"/>
            </a:endParaRPr>
          </a:p>
          <a:p>
            <a:pPr algn="l">
              <a:spcBef>
                <a:spcPts val="700"/>
              </a:spcBef>
            </a:pPr>
            <a:endParaRPr lang="en-GB" sz="1000" spc="-10">
              <a:solidFill>
                <a:srgbClr val="202C3A"/>
              </a:solidFill>
              <a:latin typeface="Arial"/>
              <a:cs typeface="Arial"/>
            </a:endParaRPr>
          </a:p>
          <a:p>
            <a:pPr marL="56515" marR="49530" indent="635" algn="l">
              <a:spcBef>
                <a:spcPts val="600"/>
              </a:spcBef>
            </a:pPr>
            <a:r>
              <a:rPr lang="en-GB" sz="1000" spc="-10">
                <a:solidFill>
                  <a:srgbClr val="202C3A"/>
                </a:solidFill>
                <a:latin typeface="Arial"/>
                <a:cs typeface="Arial"/>
              </a:rPr>
              <a:t> </a:t>
            </a:r>
            <a:endParaRPr lang="en-US" sz="1000" spc="-10">
              <a:solidFill>
                <a:srgbClr val="000000"/>
              </a:solidFill>
              <a:latin typeface="Arial"/>
              <a:cs typeface="Arial"/>
            </a:endParaRPr>
          </a:p>
          <a:p>
            <a:pPr marL="56515" marR="49530" indent="635" algn="ctr">
              <a:lnSpc>
                <a:spcPct val="100000"/>
              </a:lnSpc>
              <a:spcBef>
                <a:spcPts val="600"/>
              </a:spcBef>
            </a:pPr>
            <a:endParaRPr lang="en-GB" sz="1000" spc="-10">
              <a:solidFill>
                <a:srgbClr val="202C3A"/>
              </a:solidFill>
              <a:latin typeface="Arial"/>
              <a:cs typeface="Arial"/>
            </a:endParaRPr>
          </a:p>
          <a:p>
            <a:pPr marL="41275" marR="33020" indent="635" algn="ctr">
              <a:spcBef>
                <a:spcPts val="600"/>
              </a:spcBef>
            </a:pPr>
            <a:endParaRPr lang="en-US" sz="1050" spc="-10">
              <a:solidFill>
                <a:srgbClr val="202C3A"/>
              </a:solidFill>
              <a:latin typeface="Arial"/>
              <a:cs typeface="Arial"/>
            </a:endParaRPr>
          </a:p>
        </p:txBody>
      </p:sp>
      <p:sp>
        <p:nvSpPr>
          <p:cNvPr id="36" name="object 24">
            <a:extLst>
              <a:ext uri="{FF2B5EF4-FFF2-40B4-BE49-F238E27FC236}">
                <a16:creationId xmlns:a16="http://schemas.microsoft.com/office/drawing/2014/main" id="{D4C9C6A1-F72C-1174-CDD2-AB3F2ACBA8E1}"/>
              </a:ext>
            </a:extLst>
          </p:cNvPr>
          <p:cNvSpPr txBox="1"/>
          <p:nvPr/>
        </p:nvSpPr>
        <p:spPr>
          <a:xfrm>
            <a:off x="9774538" y="2584194"/>
            <a:ext cx="2305164" cy="3245119"/>
          </a:xfrm>
          <a:prstGeom prst="rect">
            <a:avLst/>
          </a:prstGeom>
        </p:spPr>
        <p:txBody>
          <a:bodyPr vert="horz" wrap="square" lIns="0" tIns="13335" rIns="0" bIns="0" rtlCol="0" anchor="t">
            <a:spAutoFit/>
          </a:bodyPr>
          <a:lstStyle>
            <a:defPPr>
              <a:defRPr kern="0"/>
            </a:defPPr>
          </a:lstStyle>
          <a:p>
            <a:pPr marL="171450" marR="86995" indent="-171450" algn="l">
              <a:lnSpc>
                <a:spcPct val="100000"/>
              </a:lnSpc>
              <a:buFont typeface="Arial" panose="020B0604020202020204" pitchFamily="34" charset="0"/>
              <a:buChar char="•"/>
            </a:pPr>
            <a:r>
              <a:rPr sz="1000">
                <a:solidFill>
                  <a:srgbClr val="202C3A"/>
                </a:solidFill>
                <a:latin typeface="Arial"/>
                <a:cs typeface="Arial"/>
              </a:rPr>
              <a:t>Provides</a:t>
            </a:r>
            <a:r>
              <a:rPr sz="1000" spc="10">
                <a:solidFill>
                  <a:srgbClr val="202C3A"/>
                </a:solidFill>
                <a:latin typeface="Arial"/>
                <a:cs typeface="Arial"/>
              </a:rPr>
              <a:t> </a:t>
            </a:r>
            <a:r>
              <a:rPr sz="1000" spc="-10">
                <a:solidFill>
                  <a:srgbClr val="202C3A"/>
                </a:solidFill>
                <a:latin typeface="Arial"/>
                <a:cs typeface="Arial"/>
              </a:rPr>
              <a:t>co-ordination</a:t>
            </a:r>
            <a:r>
              <a:rPr sz="1000" spc="5">
                <a:solidFill>
                  <a:srgbClr val="202C3A"/>
                </a:solidFill>
                <a:latin typeface="Arial"/>
                <a:cs typeface="Arial"/>
              </a:rPr>
              <a:t> </a:t>
            </a:r>
            <a:r>
              <a:rPr sz="1000" spc="-25">
                <a:solidFill>
                  <a:srgbClr val="202C3A"/>
                </a:solidFill>
                <a:latin typeface="Arial"/>
                <a:cs typeface="Arial"/>
              </a:rPr>
              <a:t>and </a:t>
            </a:r>
            <a:r>
              <a:rPr sz="1000">
                <a:solidFill>
                  <a:srgbClr val="202C3A"/>
                </a:solidFill>
                <a:latin typeface="Arial"/>
                <a:cs typeface="Arial"/>
              </a:rPr>
              <a:t>navigation</a:t>
            </a:r>
            <a:r>
              <a:rPr sz="1000" spc="-40">
                <a:solidFill>
                  <a:srgbClr val="202C3A"/>
                </a:solidFill>
                <a:latin typeface="Arial"/>
                <a:cs typeface="Arial"/>
              </a:rPr>
              <a:t> </a:t>
            </a:r>
            <a:r>
              <a:rPr sz="1000">
                <a:solidFill>
                  <a:srgbClr val="202C3A"/>
                </a:solidFill>
                <a:latin typeface="Arial"/>
                <a:cs typeface="Arial"/>
              </a:rPr>
              <a:t>through</a:t>
            </a:r>
            <a:r>
              <a:rPr sz="1000" spc="-40">
                <a:solidFill>
                  <a:srgbClr val="202C3A"/>
                </a:solidFill>
                <a:latin typeface="Arial"/>
                <a:cs typeface="Arial"/>
              </a:rPr>
              <a:t> </a:t>
            </a:r>
            <a:r>
              <a:rPr sz="1000">
                <a:solidFill>
                  <a:srgbClr val="202C3A"/>
                </a:solidFill>
                <a:latin typeface="Arial"/>
                <a:cs typeface="Arial"/>
              </a:rPr>
              <a:t>the</a:t>
            </a:r>
            <a:r>
              <a:rPr sz="1000" spc="-40">
                <a:solidFill>
                  <a:srgbClr val="202C3A"/>
                </a:solidFill>
                <a:latin typeface="Arial"/>
                <a:cs typeface="Arial"/>
              </a:rPr>
              <a:t> </a:t>
            </a:r>
            <a:r>
              <a:rPr sz="1000">
                <a:solidFill>
                  <a:srgbClr val="202C3A"/>
                </a:solidFill>
                <a:latin typeface="Arial"/>
                <a:cs typeface="Arial"/>
              </a:rPr>
              <a:t>health</a:t>
            </a:r>
            <a:r>
              <a:rPr sz="1000" spc="-55">
                <a:solidFill>
                  <a:srgbClr val="202C3A"/>
                </a:solidFill>
                <a:latin typeface="Arial"/>
                <a:cs typeface="Arial"/>
              </a:rPr>
              <a:t> </a:t>
            </a:r>
            <a:r>
              <a:rPr sz="1000" spc="-25">
                <a:solidFill>
                  <a:srgbClr val="202C3A"/>
                </a:solidFill>
                <a:latin typeface="Arial"/>
                <a:cs typeface="Arial"/>
              </a:rPr>
              <a:t>and </a:t>
            </a:r>
            <a:r>
              <a:rPr sz="1000">
                <a:solidFill>
                  <a:srgbClr val="202C3A"/>
                </a:solidFill>
                <a:latin typeface="Arial"/>
                <a:cs typeface="Arial"/>
              </a:rPr>
              <a:t>care</a:t>
            </a:r>
            <a:r>
              <a:rPr sz="1000" spc="-35">
                <a:solidFill>
                  <a:srgbClr val="202C3A"/>
                </a:solidFill>
                <a:latin typeface="Arial"/>
                <a:cs typeface="Arial"/>
              </a:rPr>
              <a:t> </a:t>
            </a:r>
            <a:r>
              <a:rPr sz="1000" spc="-10">
                <a:solidFill>
                  <a:srgbClr val="202C3A"/>
                </a:solidFill>
                <a:latin typeface="Arial"/>
                <a:cs typeface="Arial"/>
              </a:rPr>
              <a:t>systems</a:t>
            </a:r>
            <a:endParaRPr sz="1000">
              <a:latin typeface="Arial"/>
              <a:cs typeface="Arial"/>
            </a:endParaRPr>
          </a:p>
          <a:p>
            <a:pPr marL="172720" indent="-171450" algn="l">
              <a:lnSpc>
                <a:spcPct val="100000"/>
              </a:lnSpc>
              <a:spcBef>
                <a:spcPts val="600"/>
              </a:spcBef>
              <a:buFont typeface="Arial" panose="020B0604020202020204" pitchFamily="34" charset="0"/>
              <a:buChar char="•"/>
            </a:pPr>
            <a:r>
              <a:rPr sz="1000">
                <a:solidFill>
                  <a:srgbClr val="202C3A"/>
                </a:solidFill>
                <a:latin typeface="Arial"/>
                <a:cs typeface="Arial"/>
              </a:rPr>
              <a:t>Facilitates</a:t>
            </a:r>
            <a:r>
              <a:rPr sz="1000" spc="-55">
                <a:solidFill>
                  <a:srgbClr val="202C3A"/>
                </a:solidFill>
                <a:latin typeface="Arial"/>
                <a:cs typeface="Arial"/>
              </a:rPr>
              <a:t> </a:t>
            </a:r>
            <a:r>
              <a:rPr sz="1000">
                <a:solidFill>
                  <a:srgbClr val="202C3A"/>
                </a:solidFill>
                <a:latin typeface="Arial"/>
                <a:cs typeface="Arial"/>
              </a:rPr>
              <a:t>joint</a:t>
            </a:r>
            <a:r>
              <a:rPr sz="1000" spc="-45">
                <a:solidFill>
                  <a:srgbClr val="202C3A"/>
                </a:solidFill>
                <a:latin typeface="Arial"/>
                <a:cs typeface="Arial"/>
              </a:rPr>
              <a:t> </a:t>
            </a:r>
            <a:r>
              <a:rPr sz="1000">
                <a:solidFill>
                  <a:srgbClr val="202C3A"/>
                </a:solidFill>
                <a:latin typeface="Arial"/>
                <a:cs typeface="Arial"/>
              </a:rPr>
              <a:t>working</a:t>
            </a:r>
            <a:r>
              <a:rPr sz="1000" spc="-40">
                <a:solidFill>
                  <a:srgbClr val="202C3A"/>
                </a:solidFill>
                <a:latin typeface="Arial"/>
                <a:cs typeface="Arial"/>
              </a:rPr>
              <a:t> </a:t>
            </a:r>
            <a:r>
              <a:rPr sz="1000" spc="-10">
                <a:solidFill>
                  <a:srgbClr val="202C3A"/>
                </a:solidFill>
                <a:latin typeface="Arial"/>
                <a:cs typeface="Arial"/>
              </a:rPr>
              <a:t>across</a:t>
            </a:r>
            <a:endParaRPr lang="en-GB" sz="1000" spc="-10">
              <a:solidFill>
                <a:srgbClr val="202C3A"/>
              </a:solidFill>
              <a:latin typeface="Arial"/>
              <a:cs typeface="Arial"/>
            </a:endParaRPr>
          </a:p>
          <a:p>
            <a:pPr marL="635" algn="l">
              <a:lnSpc>
                <a:spcPct val="100000"/>
              </a:lnSpc>
            </a:pPr>
            <a:r>
              <a:rPr lang="en-GB" sz="1000" spc="-10">
                <a:solidFill>
                  <a:srgbClr val="202C3A"/>
                </a:solidFill>
                <a:latin typeface="Arial"/>
                <a:cs typeface="Arial"/>
              </a:rPr>
              <a:t>      </a:t>
            </a:r>
            <a:r>
              <a:rPr sz="1000">
                <a:solidFill>
                  <a:srgbClr val="202C3A"/>
                </a:solidFill>
                <a:latin typeface="Arial"/>
                <a:cs typeface="Arial"/>
              </a:rPr>
              <a:t>organisations</a:t>
            </a:r>
            <a:r>
              <a:rPr sz="1000" spc="-45">
                <a:solidFill>
                  <a:srgbClr val="202C3A"/>
                </a:solidFill>
                <a:latin typeface="Arial"/>
                <a:cs typeface="Arial"/>
              </a:rPr>
              <a:t> </a:t>
            </a:r>
            <a:r>
              <a:rPr sz="1000">
                <a:solidFill>
                  <a:srgbClr val="202C3A"/>
                </a:solidFill>
                <a:latin typeface="Arial"/>
                <a:cs typeface="Arial"/>
              </a:rPr>
              <a:t>and</a:t>
            </a:r>
            <a:r>
              <a:rPr sz="1000" spc="-35">
                <a:solidFill>
                  <a:srgbClr val="202C3A"/>
                </a:solidFill>
                <a:latin typeface="Arial"/>
                <a:cs typeface="Arial"/>
              </a:rPr>
              <a:t> </a:t>
            </a:r>
            <a:r>
              <a:rPr sz="1000" spc="-20">
                <a:solidFill>
                  <a:srgbClr val="202C3A"/>
                </a:solidFill>
                <a:latin typeface="Arial"/>
                <a:cs typeface="Arial"/>
              </a:rPr>
              <a:t>MDTs</a:t>
            </a:r>
            <a:endParaRPr sz="1000">
              <a:latin typeface="Arial"/>
              <a:cs typeface="Arial"/>
            </a:endParaRPr>
          </a:p>
          <a:p>
            <a:pPr marL="171450" marR="33020" indent="-171450" algn="l">
              <a:lnSpc>
                <a:spcPct val="100000"/>
              </a:lnSpc>
              <a:buFont typeface="Arial" panose="020B0604020202020204" pitchFamily="34" charset="0"/>
              <a:buChar char="•"/>
            </a:pPr>
            <a:r>
              <a:rPr sz="1000">
                <a:solidFill>
                  <a:srgbClr val="202C3A"/>
                </a:solidFill>
                <a:latin typeface="Arial"/>
                <a:cs typeface="Arial"/>
              </a:rPr>
              <a:t>Makes</a:t>
            </a:r>
            <a:r>
              <a:rPr sz="1000" spc="-45">
                <a:solidFill>
                  <a:srgbClr val="202C3A"/>
                </a:solidFill>
                <a:latin typeface="Arial"/>
                <a:cs typeface="Arial"/>
              </a:rPr>
              <a:t> </a:t>
            </a:r>
            <a:r>
              <a:rPr sz="1000">
                <a:solidFill>
                  <a:srgbClr val="202C3A"/>
                </a:solidFill>
                <a:latin typeface="Arial"/>
                <a:cs typeface="Arial"/>
              </a:rPr>
              <a:t>referrals</a:t>
            </a:r>
            <a:r>
              <a:rPr sz="1000" spc="-30">
                <a:solidFill>
                  <a:srgbClr val="202C3A"/>
                </a:solidFill>
                <a:latin typeface="Arial"/>
                <a:cs typeface="Arial"/>
              </a:rPr>
              <a:t> </a:t>
            </a:r>
            <a:r>
              <a:rPr sz="1000">
                <a:solidFill>
                  <a:srgbClr val="202C3A"/>
                </a:solidFill>
                <a:latin typeface="Arial"/>
                <a:cs typeface="Arial"/>
              </a:rPr>
              <a:t>to</a:t>
            </a:r>
            <a:r>
              <a:rPr sz="1000" spc="-15">
                <a:solidFill>
                  <a:srgbClr val="202C3A"/>
                </a:solidFill>
                <a:latin typeface="Arial"/>
                <a:cs typeface="Arial"/>
              </a:rPr>
              <a:t> </a:t>
            </a:r>
            <a:r>
              <a:rPr sz="1000">
                <a:solidFill>
                  <a:srgbClr val="202C3A"/>
                </a:solidFill>
                <a:latin typeface="Arial"/>
                <a:cs typeface="Arial"/>
              </a:rPr>
              <a:t>services</a:t>
            </a:r>
            <a:r>
              <a:rPr sz="1000" spc="-15">
                <a:solidFill>
                  <a:srgbClr val="202C3A"/>
                </a:solidFill>
                <a:latin typeface="Arial"/>
                <a:cs typeface="Arial"/>
              </a:rPr>
              <a:t> </a:t>
            </a:r>
            <a:r>
              <a:rPr sz="1000" spc="-25">
                <a:solidFill>
                  <a:srgbClr val="202C3A"/>
                </a:solidFill>
                <a:latin typeface="Arial"/>
                <a:cs typeface="Arial"/>
              </a:rPr>
              <a:t>and </a:t>
            </a:r>
            <a:r>
              <a:rPr sz="1000">
                <a:solidFill>
                  <a:srgbClr val="202C3A"/>
                </a:solidFill>
                <a:latin typeface="Arial"/>
                <a:cs typeface="Arial"/>
              </a:rPr>
              <a:t>other</a:t>
            </a:r>
            <a:r>
              <a:rPr sz="1000" spc="-35">
                <a:solidFill>
                  <a:srgbClr val="202C3A"/>
                </a:solidFill>
                <a:latin typeface="Arial"/>
                <a:cs typeface="Arial"/>
              </a:rPr>
              <a:t> </a:t>
            </a:r>
            <a:r>
              <a:rPr sz="1000">
                <a:solidFill>
                  <a:schemeClr val="tx1"/>
                </a:solidFill>
                <a:latin typeface="Arial"/>
                <a:cs typeface="Arial"/>
              </a:rPr>
              <a:t>health</a:t>
            </a:r>
            <a:r>
              <a:rPr sz="1000" spc="-40">
                <a:solidFill>
                  <a:schemeClr val="tx1"/>
                </a:solidFill>
                <a:latin typeface="Arial"/>
                <a:cs typeface="Arial"/>
              </a:rPr>
              <a:t> </a:t>
            </a:r>
            <a:r>
              <a:rPr sz="1000">
                <a:solidFill>
                  <a:schemeClr val="tx1"/>
                </a:solidFill>
                <a:latin typeface="Arial"/>
                <a:cs typeface="Arial"/>
              </a:rPr>
              <a:t>and</a:t>
            </a:r>
            <a:r>
              <a:rPr sz="1000" spc="-25">
                <a:solidFill>
                  <a:schemeClr val="tx1"/>
                </a:solidFill>
                <a:latin typeface="Arial"/>
                <a:cs typeface="Arial"/>
              </a:rPr>
              <a:t> </a:t>
            </a:r>
            <a:r>
              <a:rPr sz="1000">
                <a:solidFill>
                  <a:schemeClr val="tx1"/>
                </a:solidFill>
                <a:latin typeface="Arial"/>
                <a:cs typeface="Arial"/>
              </a:rPr>
              <a:t>care</a:t>
            </a:r>
            <a:r>
              <a:rPr sz="1000" spc="-25">
                <a:solidFill>
                  <a:schemeClr val="tx1"/>
                </a:solidFill>
                <a:latin typeface="Arial"/>
                <a:cs typeface="Arial"/>
              </a:rPr>
              <a:t> </a:t>
            </a:r>
            <a:r>
              <a:rPr sz="1000" spc="-10">
                <a:solidFill>
                  <a:schemeClr val="tx1"/>
                </a:solidFill>
                <a:latin typeface="Arial"/>
                <a:cs typeface="Arial"/>
              </a:rPr>
              <a:t>professionals</a:t>
            </a:r>
            <a:endParaRPr lang="en-GB" sz="1000" spc="-10">
              <a:solidFill>
                <a:schemeClr val="tx1"/>
              </a:solidFill>
              <a:latin typeface="Arial"/>
              <a:cs typeface="Arial"/>
            </a:endParaRPr>
          </a:p>
          <a:p>
            <a:pPr marL="171450" marR="33020" indent="-171450" algn="l">
              <a:lnSpc>
                <a:spcPct val="100000"/>
              </a:lnSpc>
              <a:buFont typeface="Arial" panose="020B0604020202020204" pitchFamily="34" charset="0"/>
              <a:buChar char="•"/>
            </a:pPr>
            <a:r>
              <a:rPr sz="1000">
                <a:solidFill>
                  <a:schemeClr val="tx1"/>
                </a:solidFill>
                <a:latin typeface="Arial"/>
                <a:cs typeface="Arial"/>
              </a:rPr>
              <a:t>Helps</a:t>
            </a:r>
            <a:r>
              <a:rPr sz="1000" spc="-30">
                <a:solidFill>
                  <a:schemeClr val="tx1"/>
                </a:solidFill>
                <a:latin typeface="Arial"/>
                <a:cs typeface="Arial"/>
              </a:rPr>
              <a:t> </a:t>
            </a:r>
            <a:r>
              <a:rPr sz="1000">
                <a:solidFill>
                  <a:schemeClr val="tx1"/>
                </a:solidFill>
                <a:latin typeface="Arial"/>
                <a:cs typeface="Arial"/>
              </a:rPr>
              <a:t>patients</a:t>
            </a:r>
            <a:r>
              <a:rPr sz="1000" spc="-30">
                <a:solidFill>
                  <a:schemeClr val="tx1"/>
                </a:solidFill>
                <a:latin typeface="Arial"/>
                <a:cs typeface="Arial"/>
              </a:rPr>
              <a:t> </a:t>
            </a:r>
            <a:r>
              <a:rPr sz="1000">
                <a:solidFill>
                  <a:schemeClr val="tx1"/>
                </a:solidFill>
                <a:latin typeface="Arial"/>
                <a:cs typeface="Arial"/>
              </a:rPr>
              <a:t>prepare</a:t>
            </a:r>
            <a:r>
              <a:rPr sz="1000" spc="-10">
                <a:solidFill>
                  <a:schemeClr val="tx1"/>
                </a:solidFill>
                <a:latin typeface="Arial"/>
                <a:cs typeface="Arial"/>
              </a:rPr>
              <a:t> </a:t>
            </a:r>
            <a:r>
              <a:rPr sz="1000">
                <a:solidFill>
                  <a:schemeClr val="tx1"/>
                </a:solidFill>
                <a:latin typeface="Arial"/>
                <a:cs typeface="Arial"/>
              </a:rPr>
              <a:t>for</a:t>
            </a:r>
            <a:r>
              <a:rPr sz="1000" spc="-30">
                <a:solidFill>
                  <a:schemeClr val="tx1"/>
                </a:solidFill>
                <a:latin typeface="Arial"/>
                <a:cs typeface="Arial"/>
              </a:rPr>
              <a:t> </a:t>
            </a:r>
            <a:r>
              <a:rPr sz="1000" spc="-50">
                <a:solidFill>
                  <a:schemeClr val="tx1"/>
                </a:solidFill>
                <a:latin typeface="Arial"/>
                <a:cs typeface="Arial"/>
              </a:rPr>
              <a:t>/ </a:t>
            </a:r>
            <a:r>
              <a:rPr sz="1000" spc="-10">
                <a:solidFill>
                  <a:schemeClr val="tx1"/>
                </a:solidFill>
                <a:latin typeface="Arial"/>
                <a:cs typeface="Arial"/>
              </a:rPr>
              <a:t>follow-</a:t>
            </a:r>
            <a:r>
              <a:rPr sz="1000" spc="-25">
                <a:solidFill>
                  <a:schemeClr val="tx1"/>
                </a:solidFill>
                <a:latin typeface="Arial"/>
                <a:cs typeface="Arial"/>
              </a:rPr>
              <a:t>up</a:t>
            </a:r>
            <a:endParaRPr lang="en-GB" sz="1000" spc="-25">
              <a:solidFill>
                <a:schemeClr val="tx1"/>
              </a:solidFill>
              <a:latin typeface="Arial"/>
              <a:cs typeface="Arial"/>
            </a:endParaRPr>
          </a:p>
          <a:p>
            <a:pPr marL="171450" marR="33020" indent="-171450" algn="l">
              <a:lnSpc>
                <a:spcPct val="100000"/>
              </a:lnSpc>
              <a:buFont typeface="Arial" panose="020B0604020202020204" pitchFamily="34" charset="0"/>
              <a:buChar char="•"/>
            </a:pPr>
            <a:r>
              <a:rPr sz="1000">
                <a:solidFill>
                  <a:schemeClr val="tx1"/>
                </a:solidFill>
                <a:latin typeface="Arial"/>
                <a:cs typeface="Arial"/>
              </a:rPr>
              <a:t>Supports</a:t>
            </a:r>
            <a:r>
              <a:rPr sz="1000" spc="-45">
                <a:solidFill>
                  <a:schemeClr val="tx1"/>
                </a:solidFill>
                <a:latin typeface="Arial"/>
                <a:cs typeface="Arial"/>
              </a:rPr>
              <a:t> </a:t>
            </a:r>
            <a:r>
              <a:rPr sz="1000">
                <a:solidFill>
                  <a:schemeClr val="tx1"/>
                </a:solidFill>
                <a:latin typeface="Arial"/>
                <a:cs typeface="Arial"/>
              </a:rPr>
              <a:t>patients</a:t>
            </a:r>
            <a:r>
              <a:rPr sz="1000" spc="-45">
                <a:solidFill>
                  <a:schemeClr val="tx1"/>
                </a:solidFill>
                <a:latin typeface="Arial"/>
                <a:cs typeface="Arial"/>
              </a:rPr>
              <a:t> </a:t>
            </a:r>
            <a:r>
              <a:rPr sz="1000">
                <a:solidFill>
                  <a:schemeClr val="tx1"/>
                </a:solidFill>
                <a:latin typeface="Arial"/>
                <a:cs typeface="Arial"/>
              </a:rPr>
              <a:t>to</a:t>
            </a:r>
            <a:r>
              <a:rPr sz="1000" spc="-30">
                <a:solidFill>
                  <a:schemeClr val="tx1"/>
                </a:solidFill>
                <a:latin typeface="Arial"/>
                <a:cs typeface="Arial"/>
              </a:rPr>
              <a:t> </a:t>
            </a:r>
            <a:r>
              <a:rPr sz="1000" spc="-20">
                <a:solidFill>
                  <a:schemeClr val="tx1"/>
                </a:solidFill>
                <a:latin typeface="Arial"/>
                <a:cs typeface="Arial"/>
              </a:rPr>
              <a:t>book </a:t>
            </a:r>
            <a:r>
              <a:rPr sz="1000" spc="-10">
                <a:solidFill>
                  <a:schemeClr val="tx1"/>
                </a:solidFill>
                <a:latin typeface="Arial"/>
                <a:cs typeface="Arial"/>
              </a:rPr>
              <a:t>appointments</a:t>
            </a:r>
            <a:endParaRPr sz="1000">
              <a:solidFill>
                <a:schemeClr val="tx1"/>
              </a:solidFill>
              <a:latin typeface="Arial"/>
              <a:cs typeface="Arial"/>
            </a:endParaRPr>
          </a:p>
          <a:p>
            <a:pPr marL="173355" indent="-171450" algn="l">
              <a:lnSpc>
                <a:spcPct val="100000"/>
              </a:lnSpc>
              <a:spcBef>
                <a:spcPts val="600"/>
              </a:spcBef>
              <a:buFont typeface="Arial" panose="020B0604020202020204" pitchFamily="34" charset="0"/>
              <a:buChar char="•"/>
            </a:pPr>
            <a:r>
              <a:rPr sz="1000">
                <a:solidFill>
                  <a:schemeClr val="tx1"/>
                </a:solidFill>
                <a:latin typeface="Arial"/>
                <a:cs typeface="Arial"/>
              </a:rPr>
              <a:t>Signposts</a:t>
            </a:r>
            <a:r>
              <a:rPr sz="1000" spc="-45">
                <a:solidFill>
                  <a:schemeClr val="tx1"/>
                </a:solidFill>
                <a:latin typeface="Arial"/>
                <a:cs typeface="Arial"/>
              </a:rPr>
              <a:t> </a:t>
            </a:r>
            <a:r>
              <a:rPr sz="1000">
                <a:solidFill>
                  <a:schemeClr val="tx1"/>
                </a:solidFill>
                <a:latin typeface="Arial"/>
                <a:cs typeface="Arial"/>
              </a:rPr>
              <a:t>patients</a:t>
            </a:r>
            <a:r>
              <a:rPr sz="1000" spc="-15">
                <a:solidFill>
                  <a:schemeClr val="tx1"/>
                </a:solidFill>
                <a:latin typeface="Arial"/>
                <a:cs typeface="Arial"/>
              </a:rPr>
              <a:t> </a:t>
            </a:r>
            <a:r>
              <a:rPr sz="1000">
                <a:solidFill>
                  <a:schemeClr val="tx1"/>
                </a:solidFill>
                <a:latin typeface="Arial"/>
                <a:cs typeface="Arial"/>
              </a:rPr>
              <a:t>to</a:t>
            </a:r>
            <a:r>
              <a:rPr sz="1000" spc="-35">
                <a:solidFill>
                  <a:schemeClr val="tx1"/>
                </a:solidFill>
                <a:latin typeface="Arial"/>
                <a:cs typeface="Arial"/>
              </a:rPr>
              <a:t> </a:t>
            </a:r>
            <a:r>
              <a:rPr sz="1000" spc="-10">
                <a:solidFill>
                  <a:schemeClr val="tx1"/>
                </a:solidFill>
                <a:latin typeface="Arial"/>
                <a:cs typeface="Arial"/>
              </a:rPr>
              <a:t>information</a:t>
            </a:r>
            <a:endParaRPr sz="1000">
              <a:solidFill>
                <a:schemeClr val="tx1"/>
              </a:solidFill>
              <a:latin typeface="Arial"/>
              <a:cs typeface="Arial"/>
            </a:endParaRPr>
          </a:p>
          <a:p>
            <a:pPr marL="183515" marR="5080" indent="-171450" algn="l">
              <a:lnSpc>
                <a:spcPct val="100000"/>
              </a:lnSpc>
              <a:spcBef>
                <a:spcPts val="605"/>
              </a:spcBef>
              <a:buFont typeface="Arial" panose="020B0604020202020204" pitchFamily="34" charset="0"/>
              <a:buChar char="•"/>
            </a:pPr>
            <a:r>
              <a:rPr sz="1000">
                <a:solidFill>
                  <a:schemeClr val="tx1"/>
                </a:solidFill>
                <a:latin typeface="Arial"/>
                <a:cs typeface="Arial"/>
              </a:rPr>
              <a:t>Works</a:t>
            </a:r>
            <a:r>
              <a:rPr sz="1000" spc="-60">
                <a:solidFill>
                  <a:schemeClr val="tx1"/>
                </a:solidFill>
                <a:latin typeface="Arial"/>
                <a:cs typeface="Arial"/>
              </a:rPr>
              <a:t> </a:t>
            </a:r>
            <a:r>
              <a:rPr sz="1000">
                <a:solidFill>
                  <a:schemeClr val="tx1"/>
                </a:solidFill>
                <a:latin typeface="Arial"/>
                <a:cs typeface="Arial"/>
              </a:rPr>
              <a:t>in</a:t>
            </a:r>
            <a:r>
              <a:rPr sz="1000" spc="-20">
                <a:solidFill>
                  <a:schemeClr val="tx1"/>
                </a:solidFill>
                <a:latin typeface="Arial"/>
                <a:cs typeface="Arial"/>
              </a:rPr>
              <a:t> </a:t>
            </a:r>
            <a:r>
              <a:rPr sz="1000">
                <a:solidFill>
                  <a:schemeClr val="tx1"/>
                </a:solidFill>
                <a:latin typeface="Arial"/>
                <a:cs typeface="Arial"/>
              </a:rPr>
              <a:t>partnership</a:t>
            </a:r>
            <a:r>
              <a:rPr sz="1000" spc="-35">
                <a:solidFill>
                  <a:schemeClr val="tx1"/>
                </a:solidFill>
                <a:latin typeface="Arial"/>
                <a:cs typeface="Arial"/>
              </a:rPr>
              <a:t> </a:t>
            </a:r>
            <a:r>
              <a:rPr sz="1000">
                <a:solidFill>
                  <a:schemeClr val="tx1"/>
                </a:solidFill>
                <a:latin typeface="Arial"/>
                <a:cs typeface="Arial"/>
              </a:rPr>
              <a:t>with</a:t>
            </a:r>
            <a:r>
              <a:rPr sz="1000" spc="-20">
                <a:solidFill>
                  <a:schemeClr val="tx1"/>
                </a:solidFill>
                <a:latin typeface="Arial"/>
                <a:cs typeface="Arial"/>
              </a:rPr>
              <a:t> </a:t>
            </a:r>
            <a:r>
              <a:rPr sz="1000" spc="-25">
                <a:solidFill>
                  <a:schemeClr val="tx1"/>
                </a:solidFill>
                <a:latin typeface="Arial"/>
                <a:cs typeface="Arial"/>
              </a:rPr>
              <a:t>MDT </a:t>
            </a:r>
            <a:r>
              <a:rPr sz="1000" spc="-10">
                <a:solidFill>
                  <a:schemeClr val="tx1"/>
                </a:solidFill>
                <a:latin typeface="Arial"/>
                <a:cs typeface="Arial"/>
              </a:rPr>
              <a:t>colleagues</a:t>
            </a:r>
            <a:r>
              <a:rPr sz="1000" spc="10">
                <a:solidFill>
                  <a:schemeClr val="tx1"/>
                </a:solidFill>
                <a:latin typeface="Arial"/>
                <a:cs typeface="Arial"/>
              </a:rPr>
              <a:t> </a:t>
            </a:r>
            <a:r>
              <a:rPr sz="1000" spc="-10">
                <a:solidFill>
                  <a:schemeClr val="tx1"/>
                </a:solidFill>
                <a:latin typeface="Arial"/>
                <a:cs typeface="Arial"/>
              </a:rPr>
              <a:t>including</a:t>
            </a:r>
            <a:r>
              <a:rPr sz="1000" spc="20">
                <a:solidFill>
                  <a:schemeClr val="tx1"/>
                </a:solidFill>
                <a:latin typeface="Arial"/>
                <a:cs typeface="Arial"/>
              </a:rPr>
              <a:t> </a:t>
            </a:r>
            <a:r>
              <a:rPr sz="1000" spc="-10">
                <a:solidFill>
                  <a:schemeClr val="tx1"/>
                </a:solidFill>
                <a:latin typeface="Arial"/>
                <a:cs typeface="Arial"/>
              </a:rPr>
              <a:t>social </a:t>
            </a:r>
            <a:r>
              <a:rPr sz="1000">
                <a:solidFill>
                  <a:schemeClr val="tx1"/>
                </a:solidFill>
                <a:latin typeface="Arial"/>
                <a:cs typeface="Arial"/>
              </a:rPr>
              <a:t>prescribing</a:t>
            </a:r>
            <a:r>
              <a:rPr sz="1000" spc="-40">
                <a:solidFill>
                  <a:schemeClr val="tx1"/>
                </a:solidFill>
                <a:latin typeface="Arial"/>
                <a:cs typeface="Arial"/>
              </a:rPr>
              <a:t> </a:t>
            </a:r>
            <a:r>
              <a:rPr sz="1000">
                <a:solidFill>
                  <a:schemeClr val="tx1"/>
                </a:solidFill>
                <a:latin typeface="Arial"/>
                <a:cs typeface="Arial"/>
              </a:rPr>
              <a:t>link</a:t>
            </a:r>
            <a:r>
              <a:rPr sz="1000" spc="-40">
                <a:solidFill>
                  <a:schemeClr val="tx1"/>
                </a:solidFill>
                <a:latin typeface="Arial"/>
                <a:cs typeface="Arial"/>
              </a:rPr>
              <a:t> </a:t>
            </a:r>
            <a:r>
              <a:rPr sz="1000">
                <a:solidFill>
                  <a:schemeClr val="tx1"/>
                </a:solidFill>
                <a:latin typeface="Arial"/>
                <a:cs typeface="Arial"/>
              </a:rPr>
              <a:t>worker(s)</a:t>
            </a:r>
            <a:r>
              <a:rPr sz="1000" spc="-35">
                <a:solidFill>
                  <a:schemeClr val="tx1"/>
                </a:solidFill>
                <a:latin typeface="Arial"/>
                <a:cs typeface="Arial"/>
              </a:rPr>
              <a:t> </a:t>
            </a:r>
            <a:r>
              <a:rPr sz="1000">
                <a:solidFill>
                  <a:schemeClr val="tx1"/>
                </a:solidFill>
                <a:latin typeface="Arial"/>
                <a:cs typeface="Arial"/>
              </a:rPr>
              <a:t>and</a:t>
            </a:r>
            <a:r>
              <a:rPr sz="1000" spc="-25">
                <a:solidFill>
                  <a:schemeClr val="tx1"/>
                </a:solidFill>
                <a:latin typeface="Arial"/>
                <a:cs typeface="Arial"/>
              </a:rPr>
              <a:t> </a:t>
            </a:r>
            <a:r>
              <a:rPr sz="1000" spc="-10">
                <a:solidFill>
                  <a:schemeClr val="tx1"/>
                </a:solidFill>
                <a:latin typeface="Arial"/>
                <a:cs typeface="Arial"/>
              </a:rPr>
              <a:t>health </a:t>
            </a:r>
            <a:r>
              <a:rPr sz="1000">
                <a:solidFill>
                  <a:schemeClr val="tx1"/>
                </a:solidFill>
                <a:latin typeface="Arial"/>
                <a:cs typeface="Arial"/>
              </a:rPr>
              <a:t>and </a:t>
            </a:r>
            <a:r>
              <a:rPr sz="1000" spc="-10">
                <a:solidFill>
                  <a:schemeClr val="tx1"/>
                </a:solidFill>
                <a:latin typeface="Arial"/>
                <a:cs typeface="Arial"/>
              </a:rPr>
              <a:t>wellbeing</a:t>
            </a:r>
            <a:r>
              <a:rPr sz="1000" spc="-15">
                <a:solidFill>
                  <a:schemeClr val="tx1"/>
                </a:solidFill>
                <a:latin typeface="Arial"/>
                <a:cs typeface="Arial"/>
              </a:rPr>
              <a:t> </a:t>
            </a:r>
            <a:r>
              <a:rPr sz="1000" spc="-10">
                <a:solidFill>
                  <a:schemeClr val="tx1"/>
                </a:solidFill>
                <a:latin typeface="Arial"/>
                <a:cs typeface="Arial"/>
              </a:rPr>
              <a:t>coach(es)</a:t>
            </a:r>
            <a:endParaRPr sz="1000">
              <a:solidFill>
                <a:schemeClr val="tx1"/>
              </a:solidFill>
              <a:latin typeface="Arial"/>
              <a:cs typeface="Arial"/>
            </a:endParaRPr>
          </a:p>
          <a:p>
            <a:pPr marL="171450" indent="-171450" algn="l">
              <a:lnSpc>
                <a:spcPct val="100000"/>
              </a:lnSpc>
              <a:spcBef>
                <a:spcPts val="600"/>
              </a:spcBef>
              <a:buFont typeface="Arial" panose="020B0604020202020204" pitchFamily="34" charset="0"/>
              <a:buChar char="•"/>
            </a:pPr>
            <a:r>
              <a:rPr sz="1000">
                <a:solidFill>
                  <a:srgbClr val="202C3A"/>
                </a:solidFill>
                <a:latin typeface="Arial"/>
                <a:cs typeface="Arial"/>
              </a:rPr>
              <a:t>See</a:t>
            </a:r>
            <a:r>
              <a:rPr sz="1000" spc="-25">
                <a:solidFill>
                  <a:srgbClr val="0070C0"/>
                </a:solidFill>
                <a:latin typeface="Arial"/>
                <a:cs typeface="Arial"/>
              </a:rPr>
              <a:t> </a:t>
            </a:r>
            <a:r>
              <a:rPr sz="1000" u="sng">
                <a:solidFill>
                  <a:srgbClr val="0000FF"/>
                </a:solidFill>
                <a:uFill>
                  <a:solidFill>
                    <a:srgbClr val="006FC0"/>
                  </a:solidFill>
                </a:uFill>
                <a:latin typeface="Arial"/>
                <a:cs typeface="Arial"/>
                <a:hlinkClick r:id="rId22">
                  <a:extLst>
                    <a:ext uri="{A12FA001-AC4F-418D-AE19-62706E023703}">
                      <ahyp:hlinkClr xmlns:ahyp="http://schemas.microsoft.com/office/drawing/2018/hyperlinkcolor" val="tx"/>
                    </a:ext>
                  </a:extLst>
                </a:hlinkClick>
              </a:rPr>
              <a:t>competency</a:t>
            </a:r>
            <a:r>
              <a:rPr sz="1000" u="sng" spc="-40">
                <a:solidFill>
                  <a:srgbClr val="0000FF"/>
                </a:solidFill>
                <a:uFill>
                  <a:solidFill>
                    <a:srgbClr val="006FC0"/>
                  </a:solidFill>
                </a:uFill>
                <a:latin typeface="Arial"/>
                <a:cs typeface="Arial"/>
                <a:hlinkClick r:id="rId22">
                  <a:extLst>
                    <a:ext uri="{A12FA001-AC4F-418D-AE19-62706E023703}">
                      <ahyp:hlinkClr xmlns:ahyp="http://schemas.microsoft.com/office/drawing/2018/hyperlinkcolor" val="tx"/>
                    </a:ext>
                  </a:extLst>
                </a:hlinkClick>
              </a:rPr>
              <a:t> </a:t>
            </a:r>
            <a:r>
              <a:rPr sz="1000" u="sng" spc="-10">
                <a:solidFill>
                  <a:srgbClr val="0000FF"/>
                </a:solidFill>
                <a:uFill>
                  <a:solidFill>
                    <a:srgbClr val="006FC0"/>
                  </a:solidFill>
                </a:uFill>
                <a:latin typeface="Arial"/>
                <a:cs typeface="Arial"/>
                <a:hlinkClick r:id="rId22">
                  <a:extLst>
                    <a:ext uri="{A12FA001-AC4F-418D-AE19-62706E023703}">
                      <ahyp:hlinkClr xmlns:ahyp="http://schemas.microsoft.com/office/drawing/2018/hyperlinkcolor" val="tx"/>
                    </a:ext>
                  </a:extLst>
                </a:hlinkClick>
              </a:rPr>
              <a:t>framework</a:t>
            </a:r>
            <a:endParaRPr lang="en-GB" sz="1000" u="sng" spc="-10">
              <a:solidFill>
                <a:srgbClr val="0000FF"/>
              </a:solidFill>
              <a:uFill>
                <a:solidFill>
                  <a:srgbClr val="006FC0"/>
                </a:solidFill>
              </a:uFill>
              <a:latin typeface="Arial"/>
              <a:cs typeface="Arial"/>
            </a:endParaRPr>
          </a:p>
          <a:p>
            <a:pPr marR="26670" algn="l">
              <a:lnSpc>
                <a:spcPct val="100000"/>
              </a:lnSpc>
            </a:pPr>
            <a:r>
              <a:rPr lang="en-GB" sz="1000">
                <a:solidFill>
                  <a:schemeClr val="tx1"/>
                </a:solidFill>
                <a:latin typeface="Arial"/>
                <a:cs typeface="Arial"/>
              </a:rPr>
              <a:t>     </a:t>
            </a:r>
            <a:r>
              <a:rPr sz="1000">
                <a:solidFill>
                  <a:schemeClr val="tx1"/>
                </a:solidFill>
                <a:latin typeface="Arial"/>
                <a:cs typeface="Arial"/>
              </a:rPr>
              <a:t>as</a:t>
            </a:r>
            <a:r>
              <a:rPr sz="1000" spc="-25">
                <a:solidFill>
                  <a:schemeClr val="tx1"/>
                </a:solidFill>
                <a:latin typeface="Arial"/>
                <a:cs typeface="Arial"/>
              </a:rPr>
              <a:t> </a:t>
            </a:r>
            <a:r>
              <a:rPr sz="1000">
                <a:solidFill>
                  <a:schemeClr val="tx1"/>
                </a:solidFill>
                <a:latin typeface="Arial"/>
                <a:cs typeface="Arial"/>
              </a:rPr>
              <a:t>there</a:t>
            </a:r>
            <a:r>
              <a:rPr sz="1000" spc="-25">
                <a:solidFill>
                  <a:schemeClr val="tx1"/>
                </a:solidFill>
                <a:latin typeface="Arial"/>
                <a:cs typeface="Arial"/>
              </a:rPr>
              <a:t> </a:t>
            </a:r>
            <a:r>
              <a:rPr sz="1000">
                <a:solidFill>
                  <a:schemeClr val="tx1"/>
                </a:solidFill>
                <a:latin typeface="Arial"/>
                <a:cs typeface="Arial"/>
              </a:rPr>
              <a:t>is</a:t>
            </a:r>
            <a:r>
              <a:rPr sz="1000" spc="-35">
                <a:solidFill>
                  <a:schemeClr val="tx1"/>
                </a:solidFill>
                <a:latin typeface="Arial"/>
                <a:cs typeface="Arial"/>
              </a:rPr>
              <a:t> </a:t>
            </a:r>
            <a:r>
              <a:rPr sz="1000">
                <a:solidFill>
                  <a:schemeClr val="tx1"/>
                </a:solidFill>
                <a:latin typeface="Arial"/>
                <a:cs typeface="Arial"/>
              </a:rPr>
              <a:t>continuous</a:t>
            </a:r>
            <a:r>
              <a:rPr sz="1000" spc="-40">
                <a:solidFill>
                  <a:schemeClr val="tx1"/>
                </a:solidFill>
                <a:latin typeface="Arial"/>
                <a:cs typeface="Arial"/>
              </a:rPr>
              <a:t> </a:t>
            </a:r>
            <a:r>
              <a:rPr sz="1000" spc="-10">
                <a:solidFill>
                  <a:schemeClr val="tx1"/>
                </a:solidFill>
                <a:latin typeface="Arial"/>
                <a:cs typeface="Arial"/>
              </a:rPr>
              <a:t>development</a:t>
            </a:r>
            <a:endParaRPr lang="en-GB" sz="1000" spc="-10">
              <a:solidFill>
                <a:schemeClr val="tx1"/>
              </a:solidFill>
              <a:latin typeface="Arial"/>
              <a:cs typeface="Arial"/>
            </a:endParaRPr>
          </a:p>
          <a:p>
            <a:pPr marR="26670" algn="l">
              <a:lnSpc>
                <a:spcPct val="100000"/>
              </a:lnSpc>
            </a:pPr>
            <a:r>
              <a:rPr lang="en-GB" sz="1000" spc="-10">
                <a:solidFill>
                  <a:schemeClr val="tx1"/>
                </a:solidFill>
                <a:latin typeface="Arial"/>
                <a:cs typeface="Arial"/>
              </a:rPr>
              <a:t>     </a:t>
            </a:r>
            <a:r>
              <a:rPr sz="1000" spc="-10">
                <a:solidFill>
                  <a:schemeClr val="tx1"/>
                </a:solidFill>
                <a:latin typeface="Arial"/>
                <a:cs typeface="Arial"/>
              </a:rPr>
              <a:t> </a:t>
            </a:r>
            <a:r>
              <a:rPr sz="1000">
                <a:solidFill>
                  <a:schemeClr val="tx1"/>
                </a:solidFill>
                <a:latin typeface="Arial"/>
                <a:cs typeface="Arial"/>
              </a:rPr>
              <a:t>in</a:t>
            </a:r>
            <a:r>
              <a:rPr sz="1000" spc="-20">
                <a:solidFill>
                  <a:schemeClr val="tx1"/>
                </a:solidFill>
                <a:latin typeface="Arial"/>
                <a:cs typeface="Arial"/>
              </a:rPr>
              <a:t> </a:t>
            </a:r>
            <a:r>
              <a:rPr sz="1000">
                <a:solidFill>
                  <a:schemeClr val="tx1"/>
                </a:solidFill>
                <a:latin typeface="Arial"/>
                <a:cs typeface="Arial"/>
              </a:rPr>
              <a:t>role</a:t>
            </a:r>
            <a:r>
              <a:rPr sz="1000" spc="-20">
                <a:solidFill>
                  <a:schemeClr val="tx1"/>
                </a:solidFill>
                <a:latin typeface="Arial"/>
                <a:cs typeface="Arial"/>
              </a:rPr>
              <a:t> </a:t>
            </a:r>
            <a:r>
              <a:rPr sz="1000">
                <a:solidFill>
                  <a:schemeClr val="tx1"/>
                </a:solidFill>
                <a:latin typeface="Arial"/>
                <a:cs typeface="Arial"/>
              </a:rPr>
              <a:t>to</a:t>
            </a:r>
            <a:r>
              <a:rPr sz="1000" spc="-35">
                <a:solidFill>
                  <a:schemeClr val="tx1"/>
                </a:solidFill>
                <a:latin typeface="Arial"/>
                <a:cs typeface="Arial"/>
              </a:rPr>
              <a:t> </a:t>
            </a:r>
            <a:r>
              <a:rPr sz="1000">
                <a:solidFill>
                  <a:schemeClr val="tx1"/>
                </a:solidFill>
                <a:latin typeface="Arial"/>
                <a:cs typeface="Arial"/>
              </a:rPr>
              <a:t>work</a:t>
            </a:r>
            <a:r>
              <a:rPr sz="1000" spc="-10">
                <a:solidFill>
                  <a:schemeClr val="tx1"/>
                </a:solidFill>
                <a:latin typeface="Arial"/>
                <a:cs typeface="Arial"/>
              </a:rPr>
              <a:t> </a:t>
            </a:r>
            <a:r>
              <a:rPr sz="1000">
                <a:solidFill>
                  <a:schemeClr val="tx1"/>
                </a:solidFill>
                <a:latin typeface="Arial"/>
                <a:cs typeface="Arial"/>
              </a:rPr>
              <a:t>through</a:t>
            </a:r>
            <a:r>
              <a:rPr sz="1000" spc="-25">
                <a:solidFill>
                  <a:schemeClr val="tx1"/>
                </a:solidFill>
                <a:latin typeface="Arial"/>
                <a:cs typeface="Arial"/>
              </a:rPr>
              <a:t> </a:t>
            </a:r>
            <a:r>
              <a:rPr sz="1000" spc="-10">
                <a:solidFill>
                  <a:schemeClr val="tx1"/>
                </a:solidFill>
                <a:latin typeface="Arial"/>
                <a:cs typeface="Arial"/>
              </a:rPr>
              <a:t>Bronze,</a:t>
            </a:r>
            <a:endParaRPr lang="en-GB" sz="1000" spc="-10">
              <a:solidFill>
                <a:schemeClr val="tx1"/>
              </a:solidFill>
              <a:latin typeface="Arial"/>
              <a:cs typeface="Arial"/>
            </a:endParaRPr>
          </a:p>
          <a:p>
            <a:pPr marR="26670" algn="l">
              <a:lnSpc>
                <a:spcPct val="100000"/>
              </a:lnSpc>
            </a:pPr>
            <a:r>
              <a:rPr lang="en-GB" sz="1000" spc="-10">
                <a:solidFill>
                  <a:schemeClr val="tx1"/>
                </a:solidFill>
                <a:latin typeface="Arial"/>
                <a:cs typeface="Arial"/>
              </a:rPr>
              <a:t>     </a:t>
            </a:r>
            <a:r>
              <a:rPr sz="1000" spc="-10">
                <a:solidFill>
                  <a:schemeClr val="tx1"/>
                </a:solidFill>
                <a:latin typeface="Arial"/>
                <a:cs typeface="Arial"/>
              </a:rPr>
              <a:t> </a:t>
            </a:r>
            <a:r>
              <a:rPr sz="1000">
                <a:solidFill>
                  <a:schemeClr val="tx1"/>
                </a:solidFill>
                <a:latin typeface="Arial"/>
                <a:cs typeface="Arial"/>
              </a:rPr>
              <a:t>Silver</a:t>
            </a:r>
            <a:r>
              <a:rPr sz="1000" spc="-35">
                <a:solidFill>
                  <a:schemeClr val="tx1"/>
                </a:solidFill>
                <a:latin typeface="Arial"/>
                <a:cs typeface="Arial"/>
              </a:rPr>
              <a:t> </a:t>
            </a:r>
            <a:r>
              <a:rPr sz="1000">
                <a:solidFill>
                  <a:schemeClr val="tx1"/>
                </a:solidFill>
                <a:latin typeface="Arial"/>
                <a:cs typeface="Arial"/>
              </a:rPr>
              <a:t>and</a:t>
            </a:r>
            <a:r>
              <a:rPr sz="1000" spc="-25">
                <a:solidFill>
                  <a:schemeClr val="tx1"/>
                </a:solidFill>
                <a:latin typeface="Arial"/>
                <a:cs typeface="Arial"/>
              </a:rPr>
              <a:t> </a:t>
            </a:r>
            <a:r>
              <a:rPr sz="1000">
                <a:solidFill>
                  <a:schemeClr val="tx1"/>
                </a:solidFill>
                <a:latin typeface="Arial"/>
                <a:cs typeface="Arial"/>
              </a:rPr>
              <a:t>Gold</a:t>
            </a:r>
            <a:r>
              <a:rPr sz="1000" spc="-40">
                <a:solidFill>
                  <a:schemeClr val="tx1"/>
                </a:solidFill>
                <a:latin typeface="Arial"/>
                <a:cs typeface="Arial"/>
              </a:rPr>
              <a:t> </a:t>
            </a:r>
            <a:r>
              <a:rPr sz="1000" spc="-10">
                <a:solidFill>
                  <a:schemeClr val="tx1"/>
                </a:solidFill>
                <a:latin typeface="Arial"/>
                <a:cs typeface="Arial"/>
              </a:rPr>
              <a:t>levels</a:t>
            </a:r>
            <a:endParaRPr sz="1000">
              <a:solidFill>
                <a:schemeClr val="tx1"/>
              </a:solidFill>
              <a:latin typeface="Arial"/>
              <a:cs typeface="Arial"/>
            </a:endParaRPr>
          </a:p>
        </p:txBody>
      </p:sp>
      <p:pic>
        <p:nvPicPr>
          <p:cNvPr id="26" name="object 10" descr="A pink scale on a black background&#10;&#10;AI-generated content may be incorrect.">
            <a:extLst>
              <a:ext uri="{FF2B5EF4-FFF2-40B4-BE49-F238E27FC236}">
                <a16:creationId xmlns:a16="http://schemas.microsoft.com/office/drawing/2014/main" id="{182255E7-C0F5-A428-07AA-20490C5A1737}"/>
              </a:ext>
            </a:extLst>
          </p:cNvPr>
          <p:cNvPicPr/>
          <p:nvPr/>
        </p:nvPicPr>
        <p:blipFill>
          <a:blip r:embed="rId23" cstate="print"/>
          <a:stretch>
            <a:fillRect/>
          </a:stretch>
        </p:blipFill>
        <p:spPr>
          <a:xfrm>
            <a:off x="10399371" y="1230199"/>
            <a:ext cx="722376" cy="720851"/>
          </a:xfrm>
          <a:prstGeom prst="rect">
            <a:avLst/>
          </a:prstGeom>
        </p:spPr>
      </p:pic>
      <p:sp>
        <p:nvSpPr>
          <p:cNvPr id="7" name="object 28">
            <a:extLst>
              <a:ext uri="{FF2B5EF4-FFF2-40B4-BE49-F238E27FC236}">
                <a16:creationId xmlns:a16="http://schemas.microsoft.com/office/drawing/2014/main" id="{95EC274A-5C9B-3113-11B1-0A16CDC43BCA}"/>
              </a:ext>
            </a:extLst>
          </p:cNvPr>
          <p:cNvSpPr txBox="1"/>
          <p:nvPr/>
        </p:nvSpPr>
        <p:spPr>
          <a:xfrm>
            <a:off x="112298" y="3235631"/>
            <a:ext cx="2217873" cy="334387"/>
          </a:xfrm>
          <a:prstGeom prst="rect">
            <a:avLst/>
          </a:prstGeom>
          <a:solidFill>
            <a:srgbClr val="D9D9D9"/>
          </a:solidFill>
        </p:spPr>
        <p:txBody>
          <a:bodyPr vert="horz" wrap="square" lIns="0" tIns="13335" rIns="0" bIns="0" rtlCol="0" anchor="t">
            <a:spAutoFit/>
          </a:bodyPr>
          <a:lstStyle/>
          <a:p>
            <a:pPr marL="328295" marR="290195" indent="-30480" algn="ctr">
              <a:lnSpc>
                <a:spcPts val="1300"/>
              </a:lnSpc>
              <a:spcBef>
                <a:spcPts val="105"/>
              </a:spcBef>
            </a:pPr>
            <a:r>
              <a:rPr sz="1000" b="1">
                <a:solidFill>
                  <a:srgbClr val="BF0378"/>
                </a:solidFill>
                <a:latin typeface="Arial"/>
                <a:cs typeface="Arial"/>
                <a:hlinkClick r:id="rId24" action="ppaction://hlinksldjump">
                  <a:extLst>
                    <a:ext uri="{A12FA001-AC4F-418D-AE19-62706E023703}">
                      <ahyp:hlinkClr xmlns:ahyp="http://schemas.microsoft.com/office/drawing/2018/hyperlinkcolor" val="tx"/>
                    </a:ext>
                  </a:extLst>
                </a:hlinkClick>
              </a:rPr>
              <a:t>General</a:t>
            </a:r>
            <a:r>
              <a:rPr sz="1000" b="1" spc="-40">
                <a:solidFill>
                  <a:srgbClr val="BF0378"/>
                </a:solidFill>
                <a:latin typeface="Arial"/>
                <a:cs typeface="Arial"/>
                <a:hlinkClick r:id="rId24" action="ppaction://hlinksldjump">
                  <a:extLst>
                    <a:ext uri="{A12FA001-AC4F-418D-AE19-62706E023703}">
                      <ahyp:hlinkClr xmlns:ahyp="http://schemas.microsoft.com/office/drawing/2018/hyperlinkcolor" val="tx"/>
                    </a:ext>
                  </a:extLst>
                </a:hlinkClick>
              </a:rPr>
              <a:t> </a:t>
            </a:r>
            <a:r>
              <a:rPr sz="1000" b="1" spc="-10">
                <a:solidFill>
                  <a:srgbClr val="BF0378"/>
                </a:solidFill>
                <a:latin typeface="Arial"/>
                <a:cs typeface="Arial"/>
                <a:hlinkClick r:id="rId24" action="ppaction://hlinksldjump">
                  <a:extLst>
                    <a:ext uri="{A12FA001-AC4F-418D-AE19-62706E023703}">
                      <ahyp:hlinkClr xmlns:ahyp="http://schemas.microsoft.com/office/drawing/2018/hyperlinkcolor" val="tx"/>
                    </a:ext>
                  </a:extLst>
                </a:hlinkClick>
              </a:rPr>
              <a:t>Practice </a:t>
            </a:r>
            <a:r>
              <a:rPr sz="1000" b="1">
                <a:solidFill>
                  <a:srgbClr val="BF0378"/>
                </a:solidFill>
                <a:latin typeface="Arial"/>
                <a:cs typeface="Arial"/>
                <a:hlinkClick r:id="rId24" action="ppaction://hlinksldjump">
                  <a:extLst>
                    <a:ext uri="{A12FA001-AC4F-418D-AE19-62706E023703}">
                      <ahyp:hlinkClr xmlns:ahyp="http://schemas.microsoft.com/office/drawing/2018/hyperlinkcolor" val="tx"/>
                    </a:ext>
                  </a:extLst>
                </a:hlinkClick>
              </a:rPr>
              <a:t>Assistant</a:t>
            </a:r>
            <a:r>
              <a:rPr sz="1000" b="1" spc="-60">
                <a:solidFill>
                  <a:srgbClr val="BF0378"/>
                </a:solidFill>
                <a:latin typeface="Arial"/>
                <a:cs typeface="Arial"/>
                <a:hlinkClick r:id="rId24" action="ppaction://hlinksldjump">
                  <a:extLst>
                    <a:ext uri="{A12FA001-AC4F-418D-AE19-62706E023703}">
                      <ahyp:hlinkClr xmlns:ahyp="http://schemas.microsoft.com/office/drawing/2018/hyperlinkcolor" val="tx"/>
                    </a:ext>
                  </a:extLst>
                </a:hlinkClick>
              </a:rPr>
              <a:t> </a:t>
            </a:r>
            <a:r>
              <a:rPr sz="1000" b="1" spc="-20">
                <a:solidFill>
                  <a:srgbClr val="BF0378"/>
                </a:solidFill>
                <a:latin typeface="Arial"/>
                <a:cs typeface="Arial"/>
                <a:hlinkClick r:id="rId24" action="ppaction://hlinksldjump">
                  <a:extLst>
                    <a:ext uri="{A12FA001-AC4F-418D-AE19-62706E023703}">
                      <ahyp:hlinkClr xmlns:ahyp="http://schemas.microsoft.com/office/drawing/2018/hyperlinkcolor" val="tx"/>
                    </a:ext>
                  </a:extLst>
                </a:hlinkClick>
              </a:rPr>
              <a:t>(GPA)</a:t>
            </a:r>
            <a:endParaRPr sz="1000">
              <a:solidFill>
                <a:srgbClr val="BF0378"/>
              </a:solidFill>
              <a:latin typeface="Arial"/>
              <a:cs typeface="Arial"/>
              <a:hlinkClick r:id="rId24" action="ppaction://hlinksldjump">
                <a:extLst>
                  <a:ext uri="{A12FA001-AC4F-418D-AE19-62706E023703}">
                    <ahyp:hlinkClr xmlns:ahyp="http://schemas.microsoft.com/office/drawing/2018/hyperlinkcolor" val="tx"/>
                  </a:ext>
                </a:extLst>
              </a:hlinkClick>
            </a:endParaRPr>
          </a:p>
        </p:txBody>
      </p:sp>
      <p:sp>
        <p:nvSpPr>
          <p:cNvPr id="12" name="Rectangle 11">
            <a:extLst>
              <a:ext uri="{FF2B5EF4-FFF2-40B4-BE49-F238E27FC236}">
                <a16:creationId xmlns:a16="http://schemas.microsoft.com/office/drawing/2014/main" id="{213CBE3D-5DCD-504D-B652-03BA87939669}"/>
              </a:ext>
            </a:extLst>
          </p:cNvPr>
          <p:cNvSpPr/>
          <p:nvPr/>
        </p:nvSpPr>
        <p:spPr>
          <a:xfrm>
            <a:off x="127094" y="3634154"/>
            <a:ext cx="2217873" cy="334387"/>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BF0378"/>
                </a:solidFill>
                <a:latin typeface="Arial" panose="020B0604020202020204" pitchFamily="34" charset="0"/>
                <a:cs typeface="Arial" panose="020B0604020202020204" pitchFamily="34" charset="0"/>
                <a:hlinkClick r:id="rId25" action="ppaction://hlinksldjump">
                  <a:extLst>
                    <a:ext uri="{A12FA001-AC4F-418D-AE19-62706E023703}">
                      <ahyp:hlinkClr xmlns:ahyp="http://schemas.microsoft.com/office/drawing/2018/hyperlinkcolor" val="tx"/>
                    </a:ext>
                  </a:extLst>
                </a:hlinkClick>
              </a:rPr>
              <a:t>Social Prescriber/Link Worker</a:t>
            </a:r>
            <a:endParaRPr lang="en-GB" sz="1000" b="1">
              <a:solidFill>
                <a:srgbClr val="BF0378"/>
              </a:solidFill>
              <a:latin typeface="Arial" panose="020B0604020202020204" pitchFamily="34" charset="0"/>
              <a:cs typeface="Arial" panose="020B0604020202020204" pitchFamily="34" charset="0"/>
            </a:endParaRPr>
          </a:p>
        </p:txBody>
      </p:sp>
      <p:sp>
        <p:nvSpPr>
          <p:cNvPr id="15" name="object 32">
            <a:extLst>
              <a:ext uri="{FF2B5EF4-FFF2-40B4-BE49-F238E27FC236}">
                <a16:creationId xmlns:a16="http://schemas.microsoft.com/office/drawing/2014/main" id="{6D4B8944-B9DA-F71A-49B5-CC3FDB00C50D}"/>
              </a:ext>
            </a:extLst>
          </p:cNvPr>
          <p:cNvSpPr txBox="1">
            <a:spLocks noGrp="1"/>
          </p:cNvSpPr>
          <p:nvPr>
            <p:ph type="title"/>
          </p:nvPr>
        </p:nvSpPr>
        <p:spPr>
          <a:xfrm>
            <a:off x="8282622" y="-234840"/>
            <a:ext cx="3781677" cy="835152"/>
          </a:xfrm>
          <a:prstGeom prst="rect">
            <a:avLst/>
          </a:prstGeom>
        </p:spPr>
        <p:txBody>
          <a:bodyPr vert="horz" wrap="square" lIns="0" tIns="278435" rIns="0" bIns="0" rtlCol="0">
            <a:spAutoFit/>
          </a:bodyPr>
          <a:lstStyle/>
          <a:p>
            <a:pPr marL="394970" algn="r">
              <a:lnSpc>
                <a:spcPct val="100000"/>
              </a:lnSpc>
              <a:spcBef>
                <a:spcPts val="100"/>
              </a:spcBef>
            </a:pPr>
            <a:r>
              <a:rPr lang="en-GB">
                <a:hlinkClick r:id="rId26" action="ppaction://hlinksldjump"/>
              </a:rPr>
              <a:t>Personalised Care</a:t>
            </a:r>
            <a:r>
              <a:rPr spc="-45">
                <a:hlinkClick r:id="rId26" action="ppaction://hlinksldjump"/>
              </a:rPr>
              <a:t> </a:t>
            </a:r>
            <a:r>
              <a:rPr lang="en-GB" spc="-45">
                <a:hlinkClick r:id="rId26" action="ppaction://hlinksldjump"/>
              </a:rPr>
              <a:t>Professionals Career Pathway</a:t>
            </a:r>
            <a:endParaRPr spc="-10"/>
          </a:p>
        </p:txBody>
      </p:sp>
      <p:sp>
        <p:nvSpPr>
          <p:cNvPr id="13" name="Rectangle 12">
            <a:extLst>
              <a:ext uri="{FF2B5EF4-FFF2-40B4-BE49-F238E27FC236}">
                <a16:creationId xmlns:a16="http://schemas.microsoft.com/office/drawing/2014/main" id="{DCF202C9-BFC4-B83B-CFE7-47F0471A4BF6}"/>
              </a:ext>
            </a:extLst>
          </p:cNvPr>
          <p:cNvSpPr/>
          <p:nvPr/>
        </p:nvSpPr>
        <p:spPr>
          <a:xfrm>
            <a:off x="110107" y="4036982"/>
            <a:ext cx="2217873" cy="334387"/>
          </a:xfrm>
          <a:prstGeom prst="rect">
            <a:avLst/>
          </a:prstGeom>
          <a:solidFill>
            <a:schemeClr val="bg1">
              <a:lumMod val="8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a:solidFill>
                  <a:srgbClr val="BF0378"/>
                </a:solidFill>
                <a:hlinkClick r:id="rId27" action="ppaction://hlinksldjump">
                  <a:extLst>
                    <a:ext uri="{A12FA001-AC4F-418D-AE19-62706E023703}">
                      <ahyp:hlinkClr xmlns:ahyp="http://schemas.microsoft.com/office/drawing/2018/hyperlinkcolor" val="tx"/>
                    </a:ext>
                  </a:extLst>
                </a:hlinkClick>
              </a:rPr>
              <a:t>Student Nursing Associate</a:t>
            </a:r>
            <a:endParaRPr lang="en-GB" sz="1200" b="1">
              <a:solidFill>
                <a:srgbClr val="BF0378"/>
              </a:solidFill>
            </a:endParaRPr>
          </a:p>
        </p:txBody>
      </p:sp>
      <p:sp>
        <p:nvSpPr>
          <p:cNvPr id="20" name="TextBox 19">
            <a:extLst>
              <a:ext uri="{FF2B5EF4-FFF2-40B4-BE49-F238E27FC236}">
                <a16:creationId xmlns:a16="http://schemas.microsoft.com/office/drawing/2014/main" id="{9225EC74-E1AB-CB9F-5759-CBC915A2D1A0}"/>
              </a:ext>
            </a:extLst>
          </p:cNvPr>
          <p:cNvSpPr txBox="1"/>
          <p:nvPr/>
        </p:nvSpPr>
        <p:spPr>
          <a:xfrm>
            <a:off x="3294847" y="6424916"/>
            <a:ext cx="700438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solidFill>
                  <a:srgbClr val="BF0378"/>
                </a:solidFill>
                <a:latin typeface="Arial"/>
                <a:cs typeface="Arial"/>
                <a:hlinkClick r:id="rId28">
                  <a:extLst>
                    <a:ext uri="{A12FA001-AC4F-418D-AE19-62706E023703}">
                      <ahyp:hlinkClr xmlns:ahyp="http://schemas.microsoft.com/office/drawing/2018/hyperlinkcolor" val="tx"/>
                    </a:ext>
                  </a:extLst>
                </a:hlinkClick>
              </a:rPr>
              <a:t>Meet our care coordinator - working alongside GPs to meet patients' healthcare needs.</a:t>
            </a:r>
          </a:p>
        </p:txBody>
      </p:sp>
      <p:sp>
        <p:nvSpPr>
          <p:cNvPr id="11" name="Call-out: Down Arrow 10">
            <a:extLst>
              <a:ext uri="{FF2B5EF4-FFF2-40B4-BE49-F238E27FC236}">
                <a16:creationId xmlns:a16="http://schemas.microsoft.com/office/drawing/2014/main" id="{3137A644-6558-D355-40A1-B8040D39FE28}"/>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pic>
        <p:nvPicPr>
          <p:cNvPr id="18" name="Online Media 17" title="Meet our care coordinator - working alongside GPs to meet patients' healthcare needs.">
            <a:hlinkClick r:id="" action="ppaction://media"/>
            <a:extLst>
              <a:ext uri="{FF2B5EF4-FFF2-40B4-BE49-F238E27FC236}">
                <a16:creationId xmlns:a16="http://schemas.microsoft.com/office/drawing/2014/main" id="{732A280A-1B58-CD13-D667-E78E6C4EDAEC}"/>
              </a:ext>
            </a:extLst>
          </p:cNvPr>
          <p:cNvPicPr>
            <a:picLocks noRot="1" noChangeAspect="1"/>
          </p:cNvPicPr>
          <p:nvPr>
            <a:videoFile r:link="rId1"/>
          </p:nvPr>
        </p:nvPicPr>
        <p:blipFill>
          <a:blip r:embed="rId29"/>
          <a:stretch>
            <a:fillRect/>
          </a:stretch>
        </p:blipFill>
        <p:spPr>
          <a:xfrm>
            <a:off x="52585" y="1199158"/>
            <a:ext cx="2241129" cy="126624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8"/>
                </p:tgtEl>
              </p:cMediaNode>
            </p:video>
            <p:seq concurrent="1" nextAc="seek">
              <p:cTn id="8" restart="whenNotActive" fill="hold" evtFilter="cancelBubble" nodeType="interactiveSeq">
                <p:stCondLst>
                  <p:cond evt="onClick" delay="0">
                    <p:tgtEl>
                      <p:spTgt spid="1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8"/>
                                        </p:tgtEl>
                                      </p:cBhvr>
                                    </p:cmd>
                                  </p:childTnLst>
                                </p:cTn>
                              </p:par>
                            </p:childTnLst>
                          </p:cTn>
                        </p:par>
                      </p:childTnLst>
                    </p:cTn>
                  </p:par>
                </p:childTnLst>
              </p:cTn>
              <p:nextCondLst>
                <p:cond evt="onClick" delay="0">
                  <p:tgtEl>
                    <p:spTgt spid="18"/>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2BE08-FFDC-758E-0A4C-08306FEA462B}"/>
              </a:ext>
            </a:extLst>
          </p:cNvPr>
          <p:cNvSpPr>
            <a:spLocks noGrp="1"/>
          </p:cNvSpPr>
          <p:nvPr>
            <p:ph type="ctrTitle"/>
          </p:nvPr>
        </p:nvSpPr>
        <p:spPr>
          <a:xfrm>
            <a:off x="2743200" y="206829"/>
            <a:ext cx="6165130" cy="537449"/>
          </a:xfrm>
        </p:spPr>
        <p:txBody>
          <a:bodyPr>
            <a:normAutofit fontScale="90000"/>
          </a:bodyPr>
          <a:lstStyle/>
          <a:p>
            <a:pPr algn="l"/>
            <a:r>
              <a:rPr lang="en-GB" sz="1800" b="1">
                <a:solidFill>
                  <a:srgbClr val="000000"/>
                </a:solidFill>
                <a:latin typeface="Aptos"/>
              </a:rPr>
              <a:t>Community Health and Wellbeing Worker</a:t>
            </a:r>
            <a:r>
              <a:rPr lang="en-GB" sz="1800" b="1" i="0" u="none" strike="noStrike" baseline="0">
                <a:solidFill>
                  <a:srgbClr val="000000"/>
                </a:solidFill>
                <a:latin typeface="Aptos"/>
              </a:rPr>
              <a:t> Level 3</a:t>
            </a:r>
            <a:r>
              <a:rPr lang="en-GB" sz="1800" b="1">
                <a:solidFill>
                  <a:srgbClr val="000000"/>
                </a:solidFill>
                <a:latin typeface="Aptos"/>
              </a:rPr>
              <a:t> </a:t>
            </a:r>
            <a:r>
              <a:rPr lang="en-GB" sz="1800" b="1" i="0" u="none" strike="noStrike" baseline="0">
                <a:solidFill>
                  <a:srgbClr val="000000"/>
                </a:solidFill>
                <a:latin typeface="Aptos"/>
              </a:rPr>
              <a:t>Apprenticeship</a:t>
            </a:r>
            <a:endParaRPr lang="en-GB" b="1">
              <a:latin typeface="Aptos"/>
            </a:endParaRPr>
          </a:p>
        </p:txBody>
      </p:sp>
      <p:graphicFrame>
        <p:nvGraphicFramePr>
          <p:cNvPr id="10" name="Table 9">
            <a:extLst>
              <a:ext uri="{FF2B5EF4-FFF2-40B4-BE49-F238E27FC236}">
                <a16:creationId xmlns:a16="http://schemas.microsoft.com/office/drawing/2014/main" id="{D9EE970F-BD29-1B21-5706-C1E720AF39E9}"/>
              </a:ext>
            </a:extLst>
          </p:cNvPr>
          <p:cNvGraphicFramePr>
            <a:graphicFrameLocks noGrp="1"/>
          </p:cNvGraphicFramePr>
          <p:nvPr>
            <p:extLst>
              <p:ext uri="{D42A27DB-BD31-4B8C-83A1-F6EECF244321}">
                <p14:modId xmlns:p14="http://schemas.microsoft.com/office/powerpoint/2010/main" val="1325435054"/>
              </p:ext>
            </p:extLst>
          </p:nvPr>
        </p:nvGraphicFramePr>
        <p:xfrm>
          <a:off x="96253" y="914400"/>
          <a:ext cx="12012327" cy="5853050"/>
        </p:xfrm>
        <a:graphic>
          <a:graphicData uri="http://schemas.openxmlformats.org/drawingml/2006/table">
            <a:tbl>
              <a:tblPr firstRow="1" bandRow="1">
                <a:tableStyleId>{5C22544A-7EE6-4342-B048-85BDC9FD1C3A}</a:tableStyleId>
              </a:tblPr>
              <a:tblGrid>
                <a:gridCol w="2683714">
                  <a:extLst>
                    <a:ext uri="{9D8B030D-6E8A-4147-A177-3AD203B41FA5}">
                      <a16:colId xmlns:a16="http://schemas.microsoft.com/office/drawing/2014/main" val="1640955851"/>
                    </a:ext>
                  </a:extLst>
                </a:gridCol>
                <a:gridCol w="9328613">
                  <a:extLst>
                    <a:ext uri="{9D8B030D-6E8A-4147-A177-3AD203B41FA5}">
                      <a16:colId xmlns:a16="http://schemas.microsoft.com/office/drawing/2014/main" val="4040026358"/>
                    </a:ext>
                  </a:extLst>
                </a:gridCol>
              </a:tblGrid>
              <a:tr h="9468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Aptos"/>
                        </a:rPr>
                        <a:t>The Role -</a:t>
                      </a:r>
                      <a:r>
                        <a:rPr lang="en-GB" sz="1800" b="1" kern="1200">
                          <a:solidFill>
                            <a:schemeClr val="lt1"/>
                          </a:solidFill>
                          <a:effectLst/>
                          <a:latin typeface="Aptos"/>
                          <a:ea typeface="+mn-ea"/>
                          <a:cs typeface="+mn-cs"/>
                        </a:rPr>
                        <a:t> </a:t>
                      </a:r>
                      <a:r>
                        <a:rPr lang="en-GB" sz="1200" b="1" u="sng" kern="1200">
                          <a:solidFill>
                            <a:srgbClr val="FF0000"/>
                          </a:solidFill>
                          <a:effectLst/>
                          <a:latin typeface="Aptos"/>
                          <a:ea typeface="+mn-ea"/>
                          <a:cs typeface="+mn-cs"/>
                          <a:hlinkClick r:id="rId3">
                            <a:extLst>
                              <a:ext uri="{A12FA001-AC4F-418D-AE19-62706E023703}">
                                <ahyp:hlinkClr xmlns:ahyp="http://schemas.microsoft.com/office/drawing/2018/hyperlinkcolor" val="tx"/>
                              </a:ext>
                            </a:extLst>
                          </a:hlinkClick>
                        </a:rPr>
                        <a:t>CHWW</a:t>
                      </a:r>
                      <a:endParaRPr lang="en-GB" sz="1200" b="1" kern="1200">
                        <a:solidFill>
                          <a:srgbClr val="FF0000"/>
                        </a:solidFill>
                        <a:effectLst/>
                        <a:latin typeface="Aptos"/>
                        <a:ea typeface="+mn-ea"/>
                        <a:cs typeface="+mn-cs"/>
                      </a:endParaRPr>
                    </a:p>
                    <a:p>
                      <a:endParaRPr lang="en-GB" sz="1200" b="1" kern="1200">
                        <a:solidFill>
                          <a:srgbClr val="FF0000"/>
                        </a:solidFill>
                        <a:effectLst/>
                        <a:latin typeface="Apto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a:solidFill>
                          <a:srgbClr val="FF0000"/>
                        </a:solidFill>
                        <a:effectLst/>
                        <a:latin typeface="Apto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none" kern="1200">
                        <a:solidFill>
                          <a:srgbClr val="FF0000"/>
                        </a:solidFill>
                        <a:effectLst/>
                        <a:latin typeface="Aptos"/>
                        <a:ea typeface="+mn-ea"/>
                        <a:cs typeface="+mn-cs"/>
                      </a:endParaRPr>
                    </a:p>
                  </a:txBody>
                  <a:tcPr/>
                </a:tc>
                <a:tc>
                  <a:txBody>
                    <a:bodyPr/>
                    <a:lstStyle/>
                    <a:p>
                      <a:r>
                        <a:rPr lang="en-GB" sz="1100" b="0" i="0" kern="1200">
                          <a:solidFill>
                            <a:schemeClr val="lt1"/>
                          </a:solidFill>
                          <a:effectLst/>
                          <a:latin typeface="Aptos"/>
                          <a:ea typeface="+mn-ea"/>
                          <a:cs typeface="+mn-cs"/>
                        </a:rPr>
                        <a:t>The broad purpose of the Community Health and Wellbeing Worker (CHWW) role is to work in partnership with individuals and their communities to identify and address health and wellbeing needs, improve health, prevent ill-health and reduce inequalities.</a:t>
                      </a:r>
                      <a:endParaRPr lang="en-GB" sz="1800" b="1" i="0" kern="1200">
                        <a:solidFill>
                          <a:schemeClr val="lt1"/>
                        </a:solidFill>
                        <a:effectLst/>
                        <a:latin typeface="Aptos"/>
                        <a:ea typeface="+mn-ea"/>
                        <a:cs typeface="+mn-cs"/>
                      </a:endParaRPr>
                    </a:p>
                    <a:p>
                      <a:r>
                        <a:rPr lang="en-GB" sz="1100" b="0" i="0" kern="1200">
                          <a:solidFill>
                            <a:schemeClr val="lt1"/>
                          </a:solidFill>
                          <a:effectLst/>
                          <a:latin typeface="Aptos"/>
                          <a:ea typeface="+mn-ea"/>
                          <a:cs typeface="+mn-cs"/>
                        </a:rPr>
                        <a:t>The role of CHWW is to understand local provision, develop relationships with individuals, communities and supporting organisations, and build on individual and community strengths to enable people to achieve what matters to them regarding their health and wellbeing.</a:t>
                      </a:r>
                      <a:endParaRPr lang="en-GB" sz="1100" b="0">
                        <a:latin typeface="Aptos"/>
                      </a:endParaRPr>
                    </a:p>
                  </a:txBody>
                  <a:tcPr/>
                </a:tc>
                <a:extLst>
                  <a:ext uri="{0D108BD9-81ED-4DB2-BD59-A6C34878D82A}">
                    <a16:rowId xmlns:a16="http://schemas.microsoft.com/office/drawing/2014/main" val="2119577750"/>
                  </a:ext>
                </a:extLst>
              </a:tr>
              <a:tr h="1087048">
                <a:tc>
                  <a:txBody>
                    <a:bodyPr/>
                    <a:lstStyle/>
                    <a:p>
                      <a:r>
                        <a:rPr lang="en-GB" sz="1100" b="1">
                          <a:latin typeface="Aptos"/>
                        </a:rPr>
                        <a:t>Who is it for</a:t>
                      </a:r>
                    </a:p>
                  </a:txBody>
                  <a:tcPr/>
                </a:tc>
                <a:tc>
                  <a:txBody>
                    <a:bodyPr/>
                    <a:lstStyle/>
                    <a:p>
                      <a:r>
                        <a:rPr lang="en-GB" sz="1100" b="0" i="0" kern="1200">
                          <a:solidFill>
                            <a:schemeClr val="dk1"/>
                          </a:solidFill>
                          <a:effectLst/>
                          <a:latin typeface="Aptos"/>
                          <a:ea typeface="+mn-ea"/>
                          <a:cs typeface="+mn-cs"/>
                        </a:rPr>
                        <a:t>The CHWW apprenticeship is applicable to a wide range of roles, including but not limited to: Social Prescribing link Worker, Community Connector, Care Navigator, Health Champion Health Trainers and Live Well Coaches.</a:t>
                      </a:r>
                    </a:p>
                    <a:p>
                      <a:r>
                        <a:rPr lang="en-GB" sz="1100">
                          <a:latin typeface="Aptos"/>
                        </a:rPr>
                        <a:t>The course covers how to support community health by building local resilience, identifying resources, and promoting wellbeing. Apprentices learn to give informed advice on local services, use preventative approaches to tackle the root causes of ill health, and apply behavioural science to help individuals and communities make healthier choices.</a:t>
                      </a:r>
                      <a:endParaRPr lang="en-GB" sz="1100" b="0" i="0" kern="1200">
                        <a:solidFill>
                          <a:schemeClr val="dk1"/>
                        </a:solidFill>
                        <a:effectLst/>
                        <a:latin typeface="Apto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a:solidFill>
                          <a:schemeClr val="tx1"/>
                        </a:solidFill>
                        <a:latin typeface="Aptos"/>
                      </a:endParaRPr>
                    </a:p>
                  </a:txBody>
                  <a:tcPr/>
                </a:tc>
                <a:extLst>
                  <a:ext uri="{0D108BD9-81ED-4DB2-BD59-A6C34878D82A}">
                    <a16:rowId xmlns:a16="http://schemas.microsoft.com/office/drawing/2014/main" val="2349274408"/>
                  </a:ext>
                </a:extLst>
              </a:tr>
              <a:tr h="392282">
                <a:tc>
                  <a:txBody>
                    <a:bodyPr/>
                    <a:lstStyle/>
                    <a:p>
                      <a:r>
                        <a:rPr lang="en-GB" sz="1100" b="1">
                          <a:latin typeface="Aptos"/>
                        </a:rPr>
                        <a:t>Duration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latin typeface="Aptos"/>
                        </a:rPr>
                        <a:t>12-15 months </a:t>
                      </a:r>
                    </a:p>
                  </a:txBody>
                  <a:tcPr/>
                </a:tc>
                <a:extLst>
                  <a:ext uri="{0D108BD9-81ED-4DB2-BD59-A6C34878D82A}">
                    <a16:rowId xmlns:a16="http://schemas.microsoft.com/office/drawing/2014/main" val="3038289998"/>
                  </a:ext>
                </a:extLst>
              </a:tr>
              <a:tr h="700157">
                <a:tc>
                  <a:txBody>
                    <a:bodyPr/>
                    <a:lstStyle/>
                    <a:p>
                      <a:r>
                        <a:rPr lang="en-GB" sz="1100" b="1">
                          <a:latin typeface="Aptos"/>
                        </a:rPr>
                        <a:t>Funding</a:t>
                      </a:r>
                    </a:p>
                  </a:txBody>
                  <a:tcPr/>
                </a:tc>
                <a:tc>
                  <a:txBody>
                    <a:bodyPr/>
                    <a:lstStyle/>
                    <a:p>
                      <a:r>
                        <a:rPr lang="en-GB" sz="1100" b="0" i="0" u="none" strike="noStrike" kern="1200" baseline="0">
                          <a:solidFill>
                            <a:schemeClr val="dk1"/>
                          </a:solidFill>
                          <a:latin typeface="Aptos"/>
                          <a:ea typeface="+mn-ea"/>
                          <a:cs typeface="+mn-cs"/>
                        </a:rPr>
                        <a:t>Apprenticeship levy (via government co-funding 5% option or request levy gifting ) to pay fees.</a:t>
                      </a:r>
                    </a:p>
                    <a:p>
                      <a:r>
                        <a:rPr lang="en-GB" sz="1100" b="0" i="0" u="none" strike="noStrike" kern="1200" baseline="0">
                          <a:solidFill>
                            <a:schemeClr val="dk1"/>
                          </a:solidFill>
                          <a:latin typeface="Aptos"/>
                          <a:ea typeface="+mn-ea"/>
                          <a:cs typeface="+mn-cs"/>
                        </a:rPr>
                        <a:t>Employer pays salary.</a:t>
                      </a:r>
                    </a:p>
                  </a:txBody>
                  <a:tcPr/>
                </a:tc>
                <a:extLst>
                  <a:ext uri="{0D108BD9-81ED-4DB2-BD59-A6C34878D82A}">
                    <a16:rowId xmlns:a16="http://schemas.microsoft.com/office/drawing/2014/main" val="3754566046"/>
                  </a:ext>
                </a:extLst>
              </a:tr>
              <a:tr h="441881">
                <a:tc>
                  <a:txBody>
                    <a:bodyPr/>
                    <a:lstStyle/>
                    <a:p>
                      <a:r>
                        <a:rPr lang="en-GB" sz="1100" b="1">
                          <a:latin typeface="Aptos"/>
                        </a:rPr>
                        <a:t>Find education provider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u="sng" kern="1200">
                          <a:solidFill>
                            <a:schemeClr val="dk1"/>
                          </a:solidFill>
                          <a:effectLst/>
                          <a:latin typeface="Aptos"/>
                          <a:ea typeface="+mn-ea"/>
                          <a:cs typeface="+mn-cs"/>
                          <a:hlinkClick r:id="rId4"/>
                        </a:rPr>
                        <a:t>Training Providers </a:t>
                      </a:r>
                      <a:endParaRPr lang="en-GB" sz="1100" kern="1200">
                        <a:solidFill>
                          <a:schemeClr val="dk1"/>
                        </a:solidFill>
                        <a:effectLst/>
                        <a:latin typeface="Apto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kern="1200">
                        <a:solidFill>
                          <a:schemeClr val="dk1"/>
                        </a:solidFill>
                        <a:effectLst/>
                        <a:latin typeface="Aptos"/>
                        <a:ea typeface="+mn-ea"/>
                        <a:cs typeface="+mn-cs"/>
                      </a:endParaRPr>
                    </a:p>
                  </a:txBody>
                  <a:tcPr/>
                </a:tc>
                <a:extLst>
                  <a:ext uri="{0D108BD9-81ED-4DB2-BD59-A6C34878D82A}">
                    <a16:rowId xmlns:a16="http://schemas.microsoft.com/office/drawing/2014/main" val="2210445232"/>
                  </a:ext>
                </a:extLst>
              </a:tr>
              <a:tr h="5888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0" u="none" strike="noStrike" kern="1200" baseline="0">
                          <a:solidFill>
                            <a:schemeClr val="dk1"/>
                          </a:solidFill>
                          <a:latin typeface="Aptos"/>
                          <a:ea typeface="+mn-ea"/>
                          <a:cs typeface="+mn-cs"/>
                        </a:rPr>
                        <a:t>Apprenticeship requirements	</a:t>
                      </a:r>
                    </a:p>
                    <a:p>
                      <a:endParaRPr lang="en-GB" sz="1100" b="1">
                        <a:latin typeface="Aptos"/>
                      </a:endParaRPr>
                    </a:p>
                  </a:txBody>
                  <a:tcPr/>
                </a:tc>
                <a:tc>
                  <a:txBody>
                    <a:bodyPr/>
                    <a:lstStyle/>
                    <a:p>
                      <a:r>
                        <a:rPr lang="en-GB" sz="1100" b="0" i="0" u="none" strike="noStrike" kern="1200" baseline="0">
                          <a:solidFill>
                            <a:schemeClr val="dk1"/>
                          </a:solidFill>
                          <a:latin typeface="Aptos"/>
                          <a:ea typeface="+mn-ea"/>
                          <a:cs typeface="+mn-cs"/>
                        </a:rPr>
                        <a:t>20% 'off the job' protected learning - </a:t>
                      </a:r>
                      <a:r>
                        <a:rPr lang="en-GB" sz="1100" b="0" i="0" kern="1200">
                          <a:solidFill>
                            <a:schemeClr val="dk1"/>
                          </a:solidFill>
                          <a:effectLst/>
                          <a:latin typeface="Aptos"/>
                          <a:ea typeface="+mn-ea"/>
                          <a:cs typeface="+mn-cs"/>
                        </a:rPr>
                        <a:t>Approximately one day a week of an apprentice's contractual working time over the duration of the programme will be given over to study.</a:t>
                      </a:r>
                      <a:endParaRPr lang="en-GB" sz="1100">
                        <a:latin typeface="Aptos"/>
                      </a:endParaRPr>
                    </a:p>
                  </a:txBody>
                  <a:tcPr/>
                </a:tc>
                <a:extLst>
                  <a:ext uri="{0D108BD9-81ED-4DB2-BD59-A6C34878D82A}">
                    <a16:rowId xmlns:a16="http://schemas.microsoft.com/office/drawing/2014/main" val="2887675852"/>
                  </a:ext>
                </a:extLst>
              </a:tr>
              <a:tr h="745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0" u="none" strike="noStrike" kern="1200" baseline="0">
                          <a:solidFill>
                            <a:schemeClr val="dk1"/>
                          </a:solidFill>
                          <a:latin typeface="Aptos"/>
                          <a:ea typeface="+mn-ea"/>
                          <a:cs typeface="+mn-cs"/>
                        </a:rPr>
                        <a:t>Supervision &amp; assessment in practice	</a:t>
                      </a:r>
                    </a:p>
                  </a:txBody>
                  <a:tcPr/>
                </a:tc>
                <a:tc>
                  <a:txBody>
                    <a:bodyPr/>
                    <a:lstStyle/>
                    <a:p>
                      <a:r>
                        <a:rPr lang="en-GB" sz="1100" b="0">
                          <a:latin typeface="Aptos"/>
                        </a:rPr>
                        <a:t>Regular guidance from a workplace mentor or supervisor, reflective practice and feedback to support development and progress reviews with employer and training provider</a:t>
                      </a:r>
                    </a:p>
                  </a:txBody>
                  <a:tcPr/>
                </a:tc>
                <a:extLst>
                  <a:ext uri="{0D108BD9-81ED-4DB2-BD59-A6C34878D82A}">
                    <a16:rowId xmlns:a16="http://schemas.microsoft.com/office/drawing/2014/main" val="31340133"/>
                  </a:ext>
                </a:extLst>
              </a:tr>
              <a:tr h="517127">
                <a:tc>
                  <a:txBody>
                    <a:bodyPr/>
                    <a:lstStyle/>
                    <a:p>
                      <a:r>
                        <a:rPr lang="en-GB" sz="1100" b="1">
                          <a:latin typeface="Aptos"/>
                        </a:rPr>
                        <a:t>End Point Assessment (EPA)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kern="1200">
                          <a:solidFill>
                            <a:schemeClr val="dk1"/>
                          </a:solidFill>
                          <a:effectLst/>
                          <a:latin typeface="Aptos"/>
                          <a:ea typeface="+mn-ea"/>
                          <a:cs typeface="+mn-cs"/>
                        </a:rPr>
                        <a:t>Multiple-choice Test, Demonstration of Practice and Professional Discussion underpinned by a Portfolio of Evidence.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i="0" kern="1200">
                        <a:solidFill>
                          <a:schemeClr val="dk1"/>
                        </a:solidFill>
                        <a:effectLst/>
                        <a:latin typeface="Aptos"/>
                        <a:ea typeface="+mn-ea"/>
                        <a:cs typeface="+mn-cs"/>
                      </a:endParaRPr>
                    </a:p>
                  </a:txBody>
                  <a:tcPr/>
                </a:tc>
                <a:extLst>
                  <a:ext uri="{0D108BD9-81ED-4DB2-BD59-A6C34878D82A}">
                    <a16:rowId xmlns:a16="http://schemas.microsoft.com/office/drawing/2014/main" val="188521098"/>
                  </a:ext>
                </a:extLst>
              </a:tr>
              <a:tr h="417513">
                <a:tc>
                  <a:txBody>
                    <a:bodyPr/>
                    <a:lstStyle/>
                    <a:p>
                      <a:r>
                        <a:rPr lang="en-GB" sz="1100" b="1">
                          <a:latin typeface="Aptos"/>
                        </a:rPr>
                        <a:t>Progression routes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a:latin typeface="Aptos"/>
                        </a:rPr>
                        <a:t>After completing a Level 3 CHWW Apprenticeship, typical progression routes include: Nursing Associate level 5  and Assistant Practitioner Level 5</a:t>
                      </a:r>
                    </a:p>
                  </a:txBody>
                  <a:tcPr/>
                </a:tc>
                <a:extLst>
                  <a:ext uri="{0D108BD9-81ED-4DB2-BD59-A6C34878D82A}">
                    <a16:rowId xmlns:a16="http://schemas.microsoft.com/office/drawing/2014/main" val="1184791600"/>
                  </a:ext>
                </a:extLst>
              </a:tr>
            </a:tbl>
          </a:graphicData>
        </a:graphic>
      </p:graphicFrame>
      <p:pic>
        <p:nvPicPr>
          <p:cNvPr id="1026" name="Picture 2" descr="A logo with colorful people&#10;&#10;Description automatically generated">
            <a:extLst>
              <a:ext uri="{FF2B5EF4-FFF2-40B4-BE49-F238E27FC236}">
                <a16:creationId xmlns:a16="http://schemas.microsoft.com/office/drawing/2014/main" id="{C5F56B7C-1C73-3C1B-A7C7-912902719D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131" y="106325"/>
            <a:ext cx="1275906" cy="63795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8" name="Picture 4" descr="FE News | Promotional material: Using the #Apprenticeship brand">
            <a:extLst>
              <a:ext uri="{FF2B5EF4-FFF2-40B4-BE49-F238E27FC236}">
                <a16:creationId xmlns:a16="http://schemas.microsoft.com/office/drawing/2014/main" id="{F27DE793-C247-4E9A-E6B6-7833ADF519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43458" y="3263"/>
            <a:ext cx="1404256" cy="90065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47539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object 13"/>
          <p:cNvSpPr/>
          <p:nvPr/>
        </p:nvSpPr>
        <p:spPr>
          <a:xfrm>
            <a:off x="2623128" y="2526792"/>
            <a:ext cx="8763820" cy="45719"/>
          </a:xfrm>
          <a:custGeom>
            <a:avLst/>
            <a:gdLst/>
            <a:ahLst/>
            <a:cxnLst/>
            <a:rect l="l" t="t" r="r" b="b"/>
            <a:pathLst>
              <a:path w="8753475">
                <a:moveTo>
                  <a:pt x="0" y="0"/>
                </a:moveTo>
                <a:lnTo>
                  <a:pt x="8753475" y="0"/>
                </a:lnTo>
              </a:path>
            </a:pathLst>
          </a:custGeom>
          <a:ln w="12700">
            <a:solidFill>
              <a:srgbClr val="44247C"/>
            </a:solidFill>
            <a:prstDash val="sysDash"/>
          </a:ln>
        </p:spPr>
        <p:txBody>
          <a:bodyPr wrap="square" lIns="0" tIns="0" rIns="0" bIns="0" rtlCol="0"/>
          <a:lstStyle/>
          <a:p>
            <a:endParaRPr/>
          </a:p>
        </p:txBody>
      </p:sp>
      <p:sp>
        <p:nvSpPr>
          <p:cNvPr id="31" name="object 31"/>
          <p:cNvSpPr txBox="1"/>
          <p:nvPr/>
        </p:nvSpPr>
        <p:spPr>
          <a:xfrm>
            <a:off x="2419047" y="286506"/>
            <a:ext cx="7124456" cy="1084271"/>
          </a:xfrm>
          <a:prstGeom prst="rect">
            <a:avLst/>
          </a:prstGeom>
        </p:spPr>
        <p:txBody>
          <a:bodyPr vert="horz" wrap="square" lIns="0" tIns="12065" rIns="0" bIns="0" rtlCol="0" anchor="t">
            <a:spAutoFit/>
          </a:bodyPr>
          <a:lstStyle/>
          <a:p>
            <a:pPr marL="12700">
              <a:lnSpc>
                <a:spcPct val="100000"/>
              </a:lnSpc>
              <a:spcBef>
                <a:spcPts val="95"/>
              </a:spcBef>
            </a:pPr>
            <a:r>
              <a:rPr sz="2400">
                <a:solidFill>
                  <a:srgbClr val="0070C0"/>
                </a:solidFill>
                <a:latin typeface="Arial Black"/>
                <a:cs typeface="Arial Black"/>
              </a:rPr>
              <a:t>Health</a:t>
            </a:r>
            <a:r>
              <a:rPr sz="2400" spc="-80">
                <a:solidFill>
                  <a:srgbClr val="0070C0"/>
                </a:solidFill>
                <a:latin typeface="Arial Black"/>
                <a:cs typeface="Arial Black"/>
              </a:rPr>
              <a:t> </a:t>
            </a:r>
            <a:r>
              <a:rPr sz="2400">
                <a:solidFill>
                  <a:srgbClr val="0070C0"/>
                </a:solidFill>
                <a:latin typeface="Arial Black"/>
                <a:cs typeface="Arial Black"/>
              </a:rPr>
              <a:t>and</a:t>
            </a:r>
            <a:r>
              <a:rPr sz="2400" spc="-95">
                <a:solidFill>
                  <a:srgbClr val="0070C0"/>
                </a:solidFill>
                <a:latin typeface="Arial Black"/>
                <a:cs typeface="Arial Black"/>
              </a:rPr>
              <a:t> </a:t>
            </a:r>
            <a:r>
              <a:rPr sz="2400">
                <a:solidFill>
                  <a:srgbClr val="0070C0"/>
                </a:solidFill>
                <a:latin typeface="Arial Black"/>
                <a:cs typeface="Arial Black"/>
              </a:rPr>
              <a:t>Wellbeing</a:t>
            </a:r>
            <a:r>
              <a:rPr sz="2400" spc="-75">
                <a:solidFill>
                  <a:srgbClr val="0070C0"/>
                </a:solidFill>
                <a:latin typeface="Arial Black"/>
                <a:cs typeface="Arial Black"/>
              </a:rPr>
              <a:t> </a:t>
            </a:r>
            <a:r>
              <a:rPr sz="2400" spc="-10">
                <a:solidFill>
                  <a:srgbClr val="0070C0"/>
                </a:solidFill>
                <a:latin typeface="Arial Black"/>
                <a:cs typeface="Arial Black"/>
              </a:rPr>
              <a:t>Coach</a:t>
            </a:r>
            <a:endParaRPr lang="en-GB" sz="2400" spc="-10">
              <a:solidFill>
                <a:srgbClr val="0070C0"/>
              </a:solidFill>
              <a:latin typeface="Arial Black"/>
              <a:cs typeface="Arial Black"/>
            </a:endParaRPr>
          </a:p>
          <a:p>
            <a:pPr marL="12700">
              <a:spcBef>
                <a:spcPts val="95"/>
              </a:spcBef>
            </a:pPr>
            <a:r>
              <a:rPr lang="en-GB" sz="2400" b="1">
                <a:solidFill>
                  <a:srgbClr val="202C3A"/>
                </a:solidFill>
              </a:rPr>
              <a:t>Find</a:t>
            </a:r>
            <a:r>
              <a:rPr lang="en-GB" sz="2400" b="1" spc="-25">
                <a:solidFill>
                  <a:srgbClr val="202C3A"/>
                </a:solidFill>
              </a:rPr>
              <a:t> </a:t>
            </a:r>
            <a:r>
              <a:rPr lang="en-GB" sz="2400" b="1">
                <a:solidFill>
                  <a:srgbClr val="202C3A"/>
                </a:solidFill>
              </a:rPr>
              <a:t>out</a:t>
            </a:r>
            <a:r>
              <a:rPr lang="en-GB" sz="2400" b="1" spc="-20">
                <a:solidFill>
                  <a:srgbClr val="202C3A"/>
                </a:solidFill>
              </a:rPr>
              <a:t> </a:t>
            </a:r>
            <a:r>
              <a:rPr lang="en-GB" sz="2400" b="1">
                <a:solidFill>
                  <a:srgbClr val="202C3A"/>
                </a:solidFill>
              </a:rPr>
              <a:t>more</a:t>
            </a:r>
            <a:r>
              <a:rPr lang="en-GB" sz="2400" b="1" spc="-30">
                <a:solidFill>
                  <a:srgbClr val="202C3A"/>
                </a:solidFill>
              </a:rPr>
              <a:t> </a:t>
            </a:r>
            <a:r>
              <a:rPr lang="en-GB" sz="2400" b="1">
                <a:solidFill>
                  <a:srgbClr val="202C3A"/>
                </a:solidFill>
              </a:rPr>
              <a:t>about</a:t>
            </a:r>
            <a:r>
              <a:rPr lang="en-GB" sz="2400" b="1" spc="-20">
                <a:solidFill>
                  <a:srgbClr val="202C3A"/>
                </a:solidFill>
              </a:rPr>
              <a:t> </a:t>
            </a:r>
            <a:r>
              <a:rPr lang="en-GB" sz="2400" b="1" u="sng">
                <a:solidFill>
                  <a:srgbClr val="291EFF"/>
                </a:solidFill>
                <a:uFill>
                  <a:solidFill>
                    <a:srgbClr val="1F5AA4"/>
                  </a:solidFill>
                </a:uFill>
                <a:latin typeface="Arial"/>
                <a:cs typeface="Arial"/>
                <a:hlinkClick r:id="rId4"/>
              </a:rPr>
              <a:t>Health &amp; Wellbeing Coach</a:t>
            </a:r>
            <a:endParaRPr lang="en-US" sz="2400" b="1">
              <a:solidFill>
                <a:srgbClr val="0070C0"/>
              </a:solidFill>
              <a:latin typeface="Arial Black"/>
              <a:cs typeface="Arial Black"/>
            </a:endParaRPr>
          </a:p>
          <a:p>
            <a:pPr marL="12700">
              <a:lnSpc>
                <a:spcPct val="100000"/>
              </a:lnSpc>
              <a:spcBef>
                <a:spcPts val="95"/>
              </a:spcBef>
            </a:pPr>
            <a:endParaRPr sz="2000">
              <a:solidFill>
                <a:srgbClr val="0070C0"/>
              </a:solidFill>
              <a:latin typeface="Arial Black"/>
              <a:cs typeface="Arial Black"/>
            </a:endParaRPr>
          </a:p>
        </p:txBody>
      </p:sp>
      <p:sp>
        <p:nvSpPr>
          <p:cNvPr id="35" name="object 35"/>
          <p:cNvSpPr txBox="1"/>
          <p:nvPr/>
        </p:nvSpPr>
        <p:spPr>
          <a:xfrm>
            <a:off x="9753669" y="2526792"/>
            <a:ext cx="2385746" cy="1654940"/>
          </a:xfrm>
          <a:prstGeom prst="rect">
            <a:avLst/>
          </a:prstGeom>
        </p:spPr>
        <p:txBody>
          <a:bodyPr vert="horz" wrap="square" lIns="0" tIns="13335" rIns="0" bIns="0" rtlCol="0" anchor="t">
            <a:spAutoFit/>
          </a:bodyPr>
          <a:lstStyle/>
          <a:p>
            <a:pPr marL="183515" marR="5080" indent="-171450" algn="l">
              <a:spcBef>
                <a:spcPts val="105"/>
              </a:spcBef>
              <a:buFont typeface="Arial" panose="020B0604020202020204" pitchFamily="34" charset="0"/>
              <a:buChar char="•"/>
              <a:tabLst>
                <a:tab pos="184785" algn="l"/>
              </a:tabLst>
            </a:pPr>
            <a:r>
              <a:rPr lang="en-GB" sz="1000">
                <a:solidFill>
                  <a:schemeClr val="tx1"/>
                </a:solidFill>
                <a:latin typeface="Arial"/>
                <a:cs typeface="Arial"/>
              </a:rPr>
              <a:t>Uses</a:t>
            </a:r>
            <a:r>
              <a:rPr lang="en-GB" sz="1000" spc="-30">
                <a:solidFill>
                  <a:schemeClr val="tx1"/>
                </a:solidFill>
                <a:latin typeface="Arial"/>
                <a:cs typeface="Arial"/>
              </a:rPr>
              <a:t> </a:t>
            </a:r>
            <a:r>
              <a:rPr lang="en-GB" sz="1000">
                <a:solidFill>
                  <a:schemeClr val="tx1"/>
                </a:solidFill>
                <a:latin typeface="Arial"/>
                <a:cs typeface="Arial"/>
              </a:rPr>
              <a:t>coaching</a:t>
            </a:r>
            <a:r>
              <a:rPr lang="en-GB" sz="1000" spc="-55">
                <a:solidFill>
                  <a:schemeClr val="tx1"/>
                </a:solidFill>
                <a:latin typeface="Arial"/>
                <a:cs typeface="Arial"/>
              </a:rPr>
              <a:t> </a:t>
            </a:r>
            <a:r>
              <a:rPr lang="en-GB" sz="1000">
                <a:solidFill>
                  <a:schemeClr val="tx1"/>
                </a:solidFill>
                <a:latin typeface="Arial"/>
                <a:cs typeface="Arial"/>
              </a:rPr>
              <a:t>skills</a:t>
            </a:r>
            <a:r>
              <a:rPr lang="en-GB" sz="1000" spc="-35">
                <a:solidFill>
                  <a:schemeClr val="tx1"/>
                </a:solidFill>
                <a:latin typeface="Arial"/>
                <a:cs typeface="Arial"/>
              </a:rPr>
              <a:t> </a:t>
            </a:r>
            <a:r>
              <a:rPr lang="en-GB" sz="1000">
                <a:solidFill>
                  <a:schemeClr val="tx1"/>
                </a:solidFill>
                <a:latin typeface="Arial"/>
                <a:cs typeface="Arial"/>
              </a:rPr>
              <a:t>to</a:t>
            </a:r>
            <a:r>
              <a:rPr lang="en-GB" sz="1000" spc="-30">
                <a:solidFill>
                  <a:schemeClr val="tx1"/>
                </a:solidFill>
                <a:latin typeface="Arial"/>
                <a:cs typeface="Arial"/>
              </a:rPr>
              <a:t> </a:t>
            </a:r>
            <a:r>
              <a:rPr lang="en-GB" sz="1000" spc="-10">
                <a:solidFill>
                  <a:schemeClr val="tx1"/>
                </a:solidFill>
                <a:latin typeface="Arial"/>
                <a:cs typeface="Arial"/>
              </a:rPr>
              <a:t>support </a:t>
            </a:r>
            <a:r>
              <a:rPr lang="en-GB" sz="1000">
                <a:solidFill>
                  <a:schemeClr val="tx1"/>
                </a:solidFill>
                <a:latin typeface="Arial"/>
                <a:cs typeface="Arial"/>
              </a:rPr>
              <a:t>people</a:t>
            </a:r>
            <a:r>
              <a:rPr lang="en-GB" sz="1000" spc="-50">
                <a:solidFill>
                  <a:schemeClr val="tx1"/>
                </a:solidFill>
                <a:latin typeface="Arial"/>
                <a:cs typeface="Arial"/>
              </a:rPr>
              <a:t> </a:t>
            </a:r>
            <a:r>
              <a:rPr lang="en-GB" sz="1000">
                <a:solidFill>
                  <a:schemeClr val="tx1"/>
                </a:solidFill>
                <a:latin typeface="Arial"/>
                <a:cs typeface="Arial"/>
              </a:rPr>
              <a:t>to</a:t>
            </a:r>
            <a:r>
              <a:rPr lang="en-GB" sz="1000" spc="-40">
                <a:solidFill>
                  <a:schemeClr val="tx1"/>
                </a:solidFill>
                <a:latin typeface="Arial"/>
                <a:cs typeface="Arial"/>
              </a:rPr>
              <a:t> </a:t>
            </a:r>
            <a:r>
              <a:rPr lang="en-GB" sz="1000">
                <a:solidFill>
                  <a:schemeClr val="tx1"/>
                </a:solidFill>
                <a:latin typeface="Arial"/>
                <a:cs typeface="Arial"/>
              </a:rPr>
              <a:t>make</a:t>
            </a:r>
            <a:r>
              <a:rPr lang="en-GB" sz="1000" spc="-35">
                <a:solidFill>
                  <a:schemeClr val="tx1"/>
                </a:solidFill>
                <a:latin typeface="Arial"/>
                <a:cs typeface="Arial"/>
              </a:rPr>
              <a:t> </a:t>
            </a:r>
            <a:r>
              <a:rPr lang="en-GB" sz="1000">
                <a:solidFill>
                  <a:schemeClr val="tx1"/>
                </a:solidFill>
                <a:latin typeface="Arial"/>
                <a:cs typeface="Arial"/>
              </a:rPr>
              <a:t>conscious</a:t>
            </a:r>
            <a:r>
              <a:rPr lang="en-GB" sz="1000" spc="-50">
                <a:solidFill>
                  <a:schemeClr val="tx1"/>
                </a:solidFill>
                <a:latin typeface="Arial"/>
                <a:cs typeface="Arial"/>
              </a:rPr>
              <a:t> </a:t>
            </a:r>
            <a:r>
              <a:rPr lang="en-GB" sz="1000" spc="-25">
                <a:solidFill>
                  <a:schemeClr val="tx1"/>
                </a:solidFill>
                <a:latin typeface="Arial"/>
                <a:cs typeface="Arial"/>
              </a:rPr>
              <a:t>and </a:t>
            </a:r>
            <a:r>
              <a:rPr lang="en-GB" sz="1000">
                <a:solidFill>
                  <a:schemeClr val="tx1"/>
                </a:solidFill>
                <a:latin typeface="Arial"/>
                <a:cs typeface="Arial"/>
              </a:rPr>
              <a:t>informed</a:t>
            </a:r>
            <a:r>
              <a:rPr lang="en-GB" sz="1000" spc="-60">
                <a:solidFill>
                  <a:schemeClr val="tx1"/>
                </a:solidFill>
                <a:latin typeface="Arial"/>
                <a:cs typeface="Arial"/>
              </a:rPr>
              <a:t> </a:t>
            </a:r>
            <a:r>
              <a:rPr lang="en-GB" sz="1000">
                <a:solidFill>
                  <a:schemeClr val="tx1"/>
                </a:solidFill>
                <a:latin typeface="Arial"/>
                <a:cs typeface="Arial"/>
              </a:rPr>
              <a:t>health</a:t>
            </a:r>
            <a:r>
              <a:rPr lang="en-GB" sz="1000" spc="-45">
                <a:solidFill>
                  <a:schemeClr val="tx1"/>
                </a:solidFill>
                <a:latin typeface="Arial"/>
                <a:cs typeface="Arial"/>
              </a:rPr>
              <a:t> </a:t>
            </a:r>
            <a:r>
              <a:rPr lang="en-GB" sz="1000">
                <a:solidFill>
                  <a:schemeClr val="tx1"/>
                </a:solidFill>
                <a:latin typeface="Arial"/>
                <a:cs typeface="Arial"/>
              </a:rPr>
              <a:t>choices,</a:t>
            </a:r>
            <a:r>
              <a:rPr lang="en-GB" sz="1000" spc="-50">
                <a:solidFill>
                  <a:schemeClr val="tx1"/>
                </a:solidFill>
                <a:latin typeface="Arial"/>
                <a:cs typeface="Arial"/>
              </a:rPr>
              <a:t> </a:t>
            </a:r>
            <a:r>
              <a:rPr lang="en-GB" sz="1000" spc="-10">
                <a:solidFill>
                  <a:schemeClr val="tx1"/>
                </a:solidFill>
                <a:latin typeface="Arial"/>
                <a:cs typeface="Arial"/>
              </a:rPr>
              <a:t>change </a:t>
            </a:r>
            <a:r>
              <a:rPr lang="en-GB" sz="1000">
                <a:solidFill>
                  <a:schemeClr val="tx1"/>
                </a:solidFill>
                <a:latin typeface="Arial"/>
                <a:cs typeface="Arial"/>
              </a:rPr>
              <a:t>behaviours</a:t>
            </a:r>
            <a:r>
              <a:rPr lang="en-GB" sz="1000" spc="-50">
                <a:solidFill>
                  <a:schemeClr val="tx1"/>
                </a:solidFill>
                <a:latin typeface="Arial"/>
                <a:cs typeface="Arial"/>
              </a:rPr>
              <a:t> </a:t>
            </a:r>
            <a:r>
              <a:rPr lang="en-GB" sz="1000">
                <a:solidFill>
                  <a:schemeClr val="tx1"/>
                </a:solidFill>
                <a:latin typeface="Arial"/>
                <a:cs typeface="Arial"/>
              </a:rPr>
              <a:t>and</a:t>
            </a:r>
            <a:r>
              <a:rPr lang="en-GB" sz="1000" spc="-35">
                <a:solidFill>
                  <a:schemeClr val="tx1"/>
                </a:solidFill>
                <a:latin typeface="Arial"/>
                <a:cs typeface="Arial"/>
              </a:rPr>
              <a:t> </a:t>
            </a:r>
            <a:r>
              <a:rPr lang="en-GB" sz="1000" spc="-10">
                <a:solidFill>
                  <a:schemeClr val="tx1"/>
                </a:solidFill>
                <a:latin typeface="Arial"/>
                <a:cs typeface="Arial"/>
              </a:rPr>
              <a:t>encourage </a:t>
            </a:r>
            <a:r>
              <a:rPr lang="en-GB" sz="1000">
                <a:solidFill>
                  <a:schemeClr val="tx1"/>
                </a:solidFill>
                <a:latin typeface="Arial"/>
                <a:cs typeface="Arial"/>
              </a:rPr>
              <a:t>proactive</a:t>
            </a:r>
            <a:r>
              <a:rPr lang="en-GB" sz="1000" spc="-55">
                <a:solidFill>
                  <a:schemeClr val="tx1"/>
                </a:solidFill>
                <a:latin typeface="Arial"/>
                <a:cs typeface="Arial"/>
              </a:rPr>
              <a:t> </a:t>
            </a:r>
            <a:r>
              <a:rPr lang="en-GB" sz="1000">
                <a:solidFill>
                  <a:schemeClr val="tx1"/>
                </a:solidFill>
                <a:latin typeface="Arial"/>
                <a:cs typeface="Arial"/>
              </a:rPr>
              <a:t>management</a:t>
            </a:r>
            <a:r>
              <a:rPr lang="en-GB" sz="1000" spc="-55">
                <a:solidFill>
                  <a:schemeClr val="tx1"/>
                </a:solidFill>
                <a:latin typeface="Arial"/>
                <a:cs typeface="Arial"/>
              </a:rPr>
              <a:t> </a:t>
            </a:r>
            <a:r>
              <a:rPr lang="en-GB" sz="1000" spc="-25">
                <a:solidFill>
                  <a:schemeClr val="tx1"/>
                </a:solidFill>
                <a:latin typeface="Arial"/>
                <a:cs typeface="Arial"/>
              </a:rPr>
              <a:t>and </a:t>
            </a:r>
            <a:r>
              <a:rPr lang="en-GB" sz="1000">
                <a:solidFill>
                  <a:schemeClr val="tx1"/>
                </a:solidFill>
                <a:latin typeface="Arial"/>
                <a:cs typeface="Arial"/>
              </a:rPr>
              <a:t>prevention</a:t>
            </a:r>
            <a:r>
              <a:rPr lang="en-GB" sz="1000" spc="-45">
                <a:solidFill>
                  <a:schemeClr val="tx1"/>
                </a:solidFill>
                <a:latin typeface="Arial"/>
                <a:cs typeface="Arial"/>
              </a:rPr>
              <a:t> </a:t>
            </a:r>
            <a:r>
              <a:rPr lang="en-GB" sz="1000">
                <a:solidFill>
                  <a:schemeClr val="tx1"/>
                </a:solidFill>
                <a:latin typeface="Arial"/>
                <a:cs typeface="Arial"/>
              </a:rPr>
              <a:t>of</a:t>
            </a:r>
            <a:r>
              <a:rPr lang="en-GB" sz="1000" spc="-30">
                <a:solidFill>
                  <a:schemeClr val="tx1"/>
                </a:solidFill>
                <a:latin typeface="Arial"/>
                <a:cs typeface="Arial"/>
              </a:rPr>
              <a:t> </a:t>
            </a:r>
            <a:r>
              <a:rPr lang="en-GB" sz="1000" spc="-10">
                <a:solidFill>
                  <a:schemeClr val="tx1"/>
                </a:solidFill>
                <a:latin typeface="Arial"/>
                <a:cs typeface="Arial"/>
              </a:rPr>
              <a:t>illness</a:t>
            </a:r>
            <a:endParaRPr lang="en-GB" sz="1000">
              <a:solidFill>
                <a:schemeClr val="tx1"/>
              </a:solidFill>
              <a:latin typeface="Arial"/>
              <a:cs typeface="Arial"/>
            </a:endParaRPr>
          </a:p>
          <a:p>
            <a:pPr marL="183515" marR="264795" indent="-171450" algn="l">
              <a:lnSpc>
                <a:spcPct val="100000"/>
              </a:lnSpc>
              <a:spcBef>
                <a:spcPts val="805"/>
              </a:spcBef>
              <a:buFont typeface="Arial" panose="020B0604020202020204" pitchFamily="34" charset="0"/>
              <a:buChar char="•"/>
              <a:tabLst>
                <a:tab pos="184785" algn="l"/>
              </a:tabLst>
            </a:pPr>
            <a:r>
              <a:rPr lang="en-GB" sz="1000">
                <a:solidFill>
                  <a:schemeClr val="tx1"/>
                </a:solidFill>
                <a:latin typeface="Arial"/>
                <a:cs typeface="Arial"/>
              </a:rPr>
              <a:t>Works</a:t>
            </a:r>
            <a:r>
              <a:rPr lang="en-GB" sz="1000" spc="-60">
                <a:solidFill>
                  <a:schemeClr val="tx1"/>
                </a:solidFill>
                <a:latin typeface="Arial"/>
                <a:cs typeface="Arial"/>
              </a:rPr>
              <a:t> </a:t>
            </a:r>
            <a:r>
              <a:rPr lang="en-GB" sz="1000">
                <a:solidFill>
                  <a:schemeClr val="tx1"/>
                </a:solidFill>
                <a:latin typeface="Arial"/>
                <a:cs typeface="Arial"/>
              </a:rPr>
              <a:t>closely</a:t>
            </a:r>
            <a:r>
              <a:rPr lang="en-GB" sz="1000" spc="-35">
                <a:solidFill>
                  <a:schemeClr val="tx1"/>
                </a:solidFill>
                <a:latin typeface="Arial"/>
                <a:cs typeface="Arial"/>
              </a:rPr>
              <a:t> </a:t>
            </a:r>
            <a:r>
              <a:rPr lang="en-GB" sz="1000">
                <a:solidFill>
                  <a:schemeClr val="tx1"/>
                </a:solidFill>
                <a:latin typeface="Arial"/>
                <a:cs typeface="Arial"/>
              </a:rPr>
              <a:t>with </a:t>
            </a:r>
            <a:r>
              <a:rPr lang="en-GB" sz="1000" spc="-25">
                <a:solidFill>
                  <a:schemeClr val="tx1"/>
                </a:solidFill>
                <a:latin typeface="Arial"/>
                <a:cs typeface="Arial"/>
              </a:rPr>
              <a:t>MDT </a:t>
            </a:r>
            <a:r>
              <a:rPr lang="en-GB" sz="1000">
                <a:solidFill>
                  <a:schemeClr val="tx1"/>
                </a:solidFill>
                <a:latin typeface="Arial"/>
                <a:cs typeface="Arial"/>
              </a:rPr>
              <a:t>colleagues,</a:t>
            </a:r>
            <a:r>
              <a:rPr lang="en-GB" sz="1000" spc="-60">
                <a:solidFill>
                  <a:schemeClr val="tx1"/>
                </a:solidFill>
                <a:latin typeface="Arial"/>
                <a:cs typeface="Arial"/>
              </a:rPr>
              <a:t> </a:t>
            </a:r>
            <a:r>
              <a:rPr lang="en-GB" sz="1000">
                <a:solidFill>
                  <a:schemeClr val="tx1"/>
                </a:solidFill>
                <a:latin typeface="Arial"/>
                <a:cs typeface="Arial"/>
              </a:rPr>
              <a:t>including</a:t>
            </a:r>
            <a:r>
              <a:rPr lang="en-GB" sz="1000" spc="-50">
                <a:solidFill>
                  <a:schemeClr val="tx1"/>
                </a:solidFill>
                <a:latin typeface="Arial"/>
                <a:cs typeface="Arial"/>
              </a:rPr>
              <a:t> </a:t>
            </a:r>
            <a:r>
              <a:rPr lang="en-GB" sz="1000" spc="-20">
                <a:solidFill>
                  <a:schemeClr val="tx1"/>
                </a:solidFill>
                <a:latin typeface="Arial"/>
                <a:cs typeface="Arial"/>
              </a:rPr>
              <a:t>link </a:t>
            </a:r>
            <a:r>
              <a:rPr lang="en-GB" sz="1000">
                <a:solidFill>
                  <a:schemeClr val="tx1"/>
                </a:solidFill>
                <a:latin typeface="Arial"/>
                <a:cs typeface="Arial"/>
              </a:rPr>
              <a:t>workers,</a:t>
            </a:r>
            <a:r>
              <a:rPr lang="en-GB" sz="1000" spc="-45">
                <a:solidFill>
                  <a:schemeClr val="tx1"/>
                </a:solidFill>
                <a:latin typeface="Arial"/>
                <a:cs typeface="Arial"/>
              </a:rPr>
              <a:t> </a:t>
            </a:r>
            <a:r>
              <a:rPr lang="en-GB" sz="1000">
                <a:solidFill>
                  <a:schemeClr val="tx1"/>
                </a:solidFill>
                <a:latin typeface="Arial"/>
                <a:cs typeface="Arial"/>
              </a:rPr>
              <a:t>to</a:t>
            </a:r>
            <a:r>
              <a:rPr lang="en-GB" sz="1000" spc="-35">
                <a:solidFill>
                  <a:schemeClr val="tx1"/>
                </a:solidFill>
                <a:latin typeface="Arial"/>
                <a:cs typeface="Arial"/>
              </a:rPr>
              <a:t> </a:t>
            </a:r>
            <a:r>
              <a:rPr lang="en-GB" sz="1000">
                <a:solidFill>
                  <a:schemeClr val="tx1"/>
                </a:solidFill>
                <a:latin typeface="Arial"/>
                <a:cs typeface="Arial"/>
              </a:rPr>
              <a:t>provide</a:t>
            </a:r>
            <a:r>
              <a:rPr lang="en-GB" sz="1000" spc="-20">
                <a:solidFill>
                  <a:schemeClr val="tx1"/>
                </a:solidFill>
                <a:latin typeface="Arial"/>
                <a:cs typeface="Arial"/>
              </a:rPr>
              <a:t> </a:t>
            </a:r>
            <a:r>
              <a:rPr lang="en-GB" sz="1000">
                <a:solidFill>
                  <a:schemeClr val="tx1"/>
                </a:solidFill>
                <a:latin typeface="Arial"/>
                <a:cs typeface="Arial"/>
              </a:rPr>
              <a:t>access</a:t>
            </a:r>
            <a:r>
              <a:rPr lang="en-GB" sz="1000" spc="-60">
                <a:solidFill>
                  <a:schemeClr val="tx1"/>
                </a:solidFill>
                <a:latin typeface="Arial"/>
                <a:cs typeface="Arial"/>
              </a:rPr>
              <a:t> </a:t>
            </a:r>
            <a:r>
              <a:rPr lang="en-GB" sz="1000" spc="-25">
                <a:solidFill>
                  <a:schemeClr val="tx1"/>
                </a:solidFill>
                <a:latin typeface="Arial"/>
                <a:cs typeface="Arial"/>
              </a:rPr>
              <a:t>to </a:t>
            </a:r>
            <a:r>
              <a:rPr lang="en-GB" sz="1000">
                <a:solidFill>
                  <a:schemeClr val="tx1"/>
                </a:solidFill>
                <a:latin typeface="Arial"/>
                <a:cs typeface="Arial"/>
              </a:rPr>
              <a:t>self-</a:t>
            </a:r>
            <a:r>
              <a:rPr lang="en-GB" sz="1000" spc="-10">
                <a:solidFill>
                  <a:schemeClr val="tx1"/>
                </a:solidFill>
                <a:latin typeface="Arial"/>
                <a:cs typeface="Arial"/>
              </a:rPr>
              <a:t>management</a:t>
            </a:r>
            <a:r>
              <a:rPr lang="en-GB" sz="1000">
                <a:solidFill>
                  <a:schemeClr val="tx1"/>
                </a:solidFill>
                <a:latin typeface="Arial"/>
                <a:cs typeface="Arial"/>
              </a:rPr>
              <a:t> </a:t>
            </a:r>
            <a:r>
              <a:rPr lang="en-GB" sz="1000" spc="-10">
                <a:solidFill>
                  <a:schemeClr val="tx1"/>
                </a:solidFill>
                <a:latin typeface="Arial"/>
                <a:cs typeface="Arial"/>
              </a:rPr>
              <a:t>education, </a:t>
            </a:r>
            <a:r>
              <a:rPr lang="en-GB" sz="1000">
                <a:solidFill>
                  <a:schemeClr val="tx1"/>
                </a:solidFill>
                <a:latin typeface="Arial"/>
                <a:cs typeface="Arial"/>
              </a:rPr>
              <a:t>peer</a:t>
            </a:r>
            <a:r>
              <a:rPr lang="en-GB" sz="1000" spc="-25">
                <a:solidFill>
                  <a:schemeClr val="tx1"/>
                </a:solidFill>
                <a:latin typeface="Arial"/>
                <a:cs typeface="Arial"/>
              </a:rPr>
              <a:t> </a:t>
            </a:r>
            <a:r>
              <a:rPr lang="en-GB" sz="1000">
                <a:solidFill>
                  <a:schemeClr val="tx1"/>
                </a:solidFill>
                <a:latin typeface="Arial"/>
                <a:cs typeface="Arial"/>
              </a:rPr>
              <a:t>support</a:t>
            </a:r>
            <a:r>
              <a:rPr lang="en-GB" sz="1000" spc="-55">
                <a:solidFill>
                  <a:schemeClr val="tx1"/>
                </a:solidFill>
                <a:latin typeface="Arial"/>
                <a:cs typeface="Arial"/>
              </a:rPr>
              <a:t> </a:t>
            </a:r>
            <a:r>
              <a:rPr lang="en-GB" sz="1000">
                <a:solidFill>
                  <a:schemeClr val="tx1"/>
                </a:solidFill>
                <a:latin typeface="Arial"/>
                <a:cs typeface="Arial"/>
              </a:rPr>
              <a:t>and</a:t>
            </a:r>
            <a:r>
              <a:rPr lang="en-GB" sz="1000" spc="-20">
                <a:solidFill>
                  <a:schemeClr val="tx1"/>
                </a:solidFill>
                <a:latin typeface="Arial"/>
                <a:cs typeface="Arial"/>
              </a:rPr>
              <a:t> </a:t>
            </a:r>
            <a:r>
              <a:rPr lang="en-GB" sz="1000" spc="-10">
                <a:solidFill>
                  <a:schemeClr val="tx1"/>
                </a:solidFill>
                <a:latin typeface="Arial"/>
                <a:cs typeface="Arial"/>
              </a:rPr>
              <a:t>social prescribing</a:t>
            </a:r>
            <a:endParaRPr lang="en-GB" sz="1000">
              <a:solidFill>
                <a:schemeClr val="tx1"/>
              </a:solidFill>
              <a:latin typeface="Arial"/>
              <a:cs typeface="Arial"/>
            </a:endParaRPr>
          </a:p>
        </p:txBody>
      </p:sp>
      <p:sp>
        <p:nvSpPr>
          <p:cNvPr id="38" name="object 38"/>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37" name="object 37"/>
          <p:cNvSpPr txBox="1"/>
          <p:nvPr/>
        </p:nvSpPr>
        <p:spPr>
          <a:xfrm>
            <a:off x="7626883" y="2519289"/>
            <a:ext cx="2091613" cy="2116605"/>
          </a:xfrm>
          <a:prstGeom prst="rect">
            <a:avLst/>
          </a:prstGeom>
        </p:spPr>
        <p:txBody>
          <a:bodyPr vert="horz" wrap="square" lIns="0" tIns="13335" rIns="0" bIns="0" rtlCol="0" anchor="t">
            <a:spAutoFit/>
          </a:bodyPr>
          <a:lstStyle/>
          <a:p>
            <a:pPr marL="12700" marR="42545" algn="l">
              <a:lnSpc>
                <a:spcPct val="100000"/>
              </a:lnSpc>
              <a:spcBef>
                <a:spcPts val="105"/>
              </a:spcBef>
            </a:pPr>
            <a:r>
              <a:rPr lang="en-GB" sz="1000" dirty="0">
                <a:solidFill>
                  <a:schemeClr val="tx1"/>
                </a:solidFill>
                <a:latin typeface="Arial"/>
                <a:cs typeface="Arial"/>
              </a:rPr>
              <a:t>A</a:t>
            </a:r>
            <a:r>
              <a:rPr lang="en-GB" sz="1000" spc="-85" dirty="0">
                <a:solidFill>
                  <a:schemeClr val="tx1"/>
                </a:solidFill>
                <a:latin typeface="Arial"/>
                <a:cs typeface="Arial"/>
              </a:rPr>
              <a:t> </a:t>
            </a:r>
            <a:r>
              <a:rPr lang="en-GB" sz="1000" dirty="0">
                <a:solidFill>
                  <a:schemeClr val="tx1"/>
                </a:solidFill>
                <a:latin typeface="Arial"/>
                <a:cs typeface="Arial"/>
              </a:rPr>
              <a:t>named</a:t>
            </a:r>
            <a:r>
              <a:rPr lang="en-GB" sz="1000" spc="-35" dirty="0">
                <a:solidFill>
                  <a:schemeClr val="tx1"/>
                </a:solidFill>
                <a:latin typeface="Arial"/>
                <a:cs typeface="Arial"/>
              </a:rPr>
              <a:t> </a:t>
            </a:r>
            <a:r>
              <a:rPr lang="en-GB" sz="1000" dirty="0">
                <a:solidFill>
                  <a:schemeClr val="tx1"/>
                </a:solidFill>
                <a:latin typeface="Arial"/>
                <a:cs typeface="Arial"/>
              </a:rPr>
              <a:t>first</a:t>
            </a:r>
            <a:r>
              <a:rPr lang="en-GB" sz="1000" spc="-30" dirty="0">
                <a:solidFill>
                  <a:schemeClr val="tx1"/>
                </a:solidFill>
                <a:latin typeface="Arial"/>
                <a:cs typeface="Arial"/>
              </a:rPr>
              <a:t> </a:t>
            </a:r>
            <a:r>
              <a:rPr lang="en-GB" sz="1000" dirty="0">
                <a:solidFill>
                  <a:schemeClr val="tx1"/>
                </a:solidFill>
                <a:latin typeface="Arial"/>
                <a:cs typeface="Arial"/>
              </a:rPr>
              <a:t>point</a:t>
            </a:r>
            <a:r>
              <a:rPr lang="en-GB" sz="1000" spc="-20" dirty="0">
                <a:solidFill>
                  <a:schemeClr val="tx1"/>
                </a:solidFill>
                <a:latin typeface="Arial"/>
                <a:cs typeface="Arial"/>
              </a:rPr>
              <a:t> </a:t>
            </a:r>
            <a:r>
              <a:rPr lang="en-GB" sz="1000" dirty="0">
                <a:solidFill>
                  <a:schemeClr val="tx1"/>
                </a:solidFill>
                <a:latin typeface="Arial"/>
                <a:cs typeface="Arial"/>
              </a:rPr>
              <a:t>of</a:t>
            </a:r>
            <a:r>
              <a:rPr lang="en-GB" sz="1000" spc="-20" dirty="0">
                <a:solidFill>
                  <a:schemeClr val="tx1"/>
                </a:solidFill>
                <a:latin typeface="Arial"/>
                <a:cs typeface="Arial"/>
              </a:rPr>
              <a:t> </a:t>
            </a:r>
            <a:r>
              <a:rPr lang="en-GB" sz="1000" dirty="0">
                <a:solidFill>
                  <a:schemeClr val="tx1"/>
                </a:solidFill>
                <a:latin typeface="Arial"/>
                <a:cs typeface="Arial"/>
              </a:rPr>
              <a:t>contact</a:t>
            </a:r>
            <a:r>
              <a:rPr lang="en-GB" sz="1000" spc="-55" dirty="0">
                <a:solidFill>
                  <a:schemeClr val="tx1"/>
                </a:solidFill>
                <a:latin typeface="Arial"/>
                <a:cs typeface="Arial"/>
              </a:rPr>
              <a:t> </a:t>
            </a:r>
            <a:r>
              <a:rPr lang="en-GB" sz="1000" dirty="0">
                <a:solidFill>
                  <a:schemeClr val="tx1"/>
                </a:solidFill>
                <a:latin typeface="Arial"/>
                <a:cs typeface="Arial"/>
              </a:rPr>
              <a:t>in</a:t>
            </a:r>
            <a:r>
              <a:rPr lang="en-GB" sz="1000" spc="-10" dirty="0">
                <a:solidFill>
                  <a:schemeClr val="tx1"/>
                </a:solidFill>
                <a:latin typeface="Arial"/>
                <a:cs typeface="Arial"/>
              </a:rPr>
              <a:t> </a:t>
            </a:r>
            <a:r>
              <a:rPr lang="en-GB" sz="1000" spc="-25" dirty="0">
                <a:solidFill>
                  <a:schemeClr val="tx1"/>
                </a:solidFill>
                <a:latin typeface="Arial"/>
                <a:cs typeface="Arial"/>
              </a:rPr>
              <a:t>the </a:t>
            </a:r>
            <a:r>
              <a:rPr lang="en-GB" sz="1000" dirty="0">
                <a:solidFill>
                  <a:schemeClr val="tx1"/>
                </a:solidFill>
                <a:latin typeface="Arial"/>
                <a:cs typeface="Arial"/>
              </a:rPr>
              <a:t>PCN</a:t>
            </a:r>
            <a:r>
              <a:rPr lang="en-GB" sz="1000" spc="-25" dirty="0">
                <a:solidFill>
                  <a:schemeClr val="tx1"/>
                </a:solidFill>
                <a:latin typeface="Arial"/>
                <a:cs typeface="Arial"/>
              </a:rPr>
              <a:t> </a:t>
            </a:r>
            <a:r>
              <a:rPr lang="en-GB" sz="1000" dirty="0">
                <a:solidFill>
                  <a:schemeClr val="tx1"/>
                </a:solidFill>
                <a:latin typeface="Arial"/>
                <a:cs typeface="Arial"/>
              </a:rPr>
              <a:t>(including</a:t>
            </a:r>
            <a:r>
              <a:rPr lang="en-GB" sz="1000" spc="-65" dirty="0">
                <a:solidFill>
                  <a:schemeClr val="tx1"/>
                </a:solidFill>
                <a:latin typeface="Arial"/>
                <a:cs typeface="Arial"/>
              </a:rPr>
              <a:t> </a:t>
            </a:r>
            <a:r>
              <a:rPr lang="en-GB" sz="1000" dirty="0">
                <a:solidFill>
                  <a:schemeClr val="tx1"/>
                </a:solidFill>
                <a:latin typeface="Arial"/>
                <a:cs typeface="Arial"/>
              </a:rPr>
              <a:t>a</a:t>
            </a:r>
            <a:r>
              <a:rPr lang="en-GB" sz="1000" spc="-25" dirty="0">
                <a:solidFill>
                  <a:schemeClr val="tx1"/>
                </a:solidFill>
                <a:latin typeface="Arial"/>
                <a:cs typeface="Arial"/>
              </a:rPr>
              <a:t> </a:t>
            </a:r>
            <a:r>
              <a:rPr lang="en-GB" sz="1000" dirty="0">
                <a:solidFill>
                  <a:schemeClr val="tx1"/>
                </a:solidFill>
                <a:latin typeface="Arial"/>
                <a:cs typeface="Arial"/>
              </a:rPr>
              <a:t>GP).</a:t>
            </a:r>
            <a:r>
              <a:rPr lang="en-GB" sz="1000" spc="-35" dirty="0">
                <a:solidFill>
                  <a:schemeClr val="tx1"/>
                </a:solidFill>
                <a:latin typeface="Arial"/>
                <a:cs typeface="Arial"/>
              </a:rPr>
              <a:t> </a:t>
            </a:r>
            <a:r>
              <a:rPr lang="en-GB" sz="1000" dirty="0">
                <a:solidFill>
                  <a:schemeClr val="tx1"/>
                </a:solidFill>
                <a:latin typeface="Arial"/>
                <a:cs typeface="Arial"/>
              </a:rPr>
              <a:t>Should</a:t>
            </a:r>
            <a:r>
              <a:rPr lang="en-GB" sz="1000" spc="-40" dirty="0">
                <a:solidFill>
                  <a:schemeClr val="tx1"/>
                </a:solidFill>
                <a:latin typeface="Arial"/>
                <a:cs typeface="Arial"/>
              </a:rPr>
              <a:t> </a:t>
            </a:r>
            <a:r>
              <a:rPr lang="en-GB" sz="1000" spc="-20" dirty="0">
                <a:solidFill>
                  <a:schemeClr val="tx1"/>
                </a:solidFill>
                <a:latin typeface="Arial"/>
                <a:cs typeface="Arial"/>
              </a:rPr>
              <a:t>have </a:t>
            </a:r>
            <a:r>
              <a:rPr lang="en-GB" sz="1000" dirty="0">
                <a:solidFill>
                  <a:schemeClr val="tx1"/>
                </a:solidFill>
                <a:latin typeface="Arial"/>
                <a:cs typeface="Arial"/>
              </a:rPr>
              <a:t>access</a:t>
            </a:r>
            <a:r>
              <a:rPr lang="en-GB" sz="1000" spc="-50" dirty="0">
                <a:solidFill>
                  <a:schemeClr val="tx1"/>
                </a:solidFill>
                <a:latin typeface="Arial"/>
                <a:cs typeface="Arial"/>
              </a:rPr>
              <a:t> </a:t>
            </a:r>
            <a:r>
              <a:rPr lang="en-GB" sz="1000" dirty="0">
                <a:solidFill>
                  <a:schemeClr val="tx1"/>
                </a:solidFill>
                <a:latin typeface="Arial"/>
                <a:cs typeface="Arial"/>
              </a:rPr>
              <a:t>to</a:t>
            </a:r>
            <a:r>
              <a:rPr lang="en-GB" sz="1000" spc="-35" dirty="0">
                <a:solidFill>
                  <a:schemeClr val="tx1"/>
                </a:solidFill>
                <a:latin typeface="Arial"/>
                <a:cs typeface="Arial"/>
              </a:rPr>
              <a:t> </a:t>
            </a:r>
            <a:r>
              <a:rPr lang="en-GB" sz="1000" dirty="0">
                <a:solidFill>
                  <a:schemeClr val="tx1"/>
                </a:solidFill>
                <a:latin typeface="Arial"/>
                <a:cs typeface="Arial"/>
              </a:rPr>
              <a:t>monthly</a:t>
            </a:r>
            <a:r>
              <a:rPr lang="en-GB" sz="1000" spc="-35" dirty="0">
                <a:solidFill>
                  <a:schemeClr val="tx1"/>
                </a:solidFill>
                <a:latin typeface="Arial"/>
                <a:cs typeface="Arial"/>
              </a:rPr>
              <a:t> </a:t>
            </a:r>
            <a:r>
              <a:rPr lang="en-GB" sz="1000" dirty="0">
                <a:solidFill>
                  <a:schemeClr val="tx1"/>
                </a:solidFill>
                <a:latin typeface="Arial"/>
                <a:cs typeface="Arial"/>
              </a:rPr>
              <a:t>supervision</a:t>
            </a:r>
            <a:r>
              <a:rPr lang="en-GB" sz="1000" spc="-50" dirty="0">
                <a:solidFill>
                  <a:schemeClr val="tx1"/>
                </a:solidFill>
                <a:latin typeface="Arial"/>
                <a:cs typeface="Arial"/>
              </a:rPr>
              <a:t> </a:t>
            </a:r>
            <a:r>
              <a:rPr lang="en-GB" sz="1000" spc="-20" dirty="0">
                <a:solidFill>
                  <a:schemeClr val="tx1"/>
                </a:solidFill>
                <a:latin typeface="Arial"/>
                <a:cs typeface="Arial"/>
              </a:rPr>
              <a:t>from </a:t>
            </a:r>
            <a:r>
              <a:rPr lang="en-GB" sz="1000" dirty="0">
                <a:solidFill>
                  <a:schemeClr val="tx1"/>
                </a:solidFill>
                <a:latin typeface="Arial"/>
                <a:cs typeface="Arial"/>
              </a:rPr>
              <a:t>an</a:t>
            </a:r>
            <a:r>
              <a:rPr lang="en-GB" sz="1000" spc="-30" dirty="0">
                <a:solidFill>
                  <a:schemeClr val="tx1"/>
                </a:solidFill>
                <a:latin typeface="Arial"/>
                <a:cs typeface="Arial"/>
              </a:rPr>
              <a:t> </a:t>
            </a:r>
            <a:r>
              <a:rPr lang="en-GB" sz="1000" dirty="0">
                <a:solidFill>
                  <a:schemeClr val="tx1"/>
                </a:solidFill>
                <a:latin typeface="Arial"/>
                <a:cs typeface="Arial"/>
              </a:rPr>
              <a:t>appropriate</a:t>
            </a:r>
            <a:r>
              <a:rPr lang="en-GB" sz="1000" spc="-55" dirty="0">
                <a:solidFill>
                  <a:schemeClr val="tx1"/>
                </a:solidFill>
                <a:latin typeface="Arial"/>
                <a:cs typeface="Arial"/>
              </a:rPr>
              <a:t> </a:t>
            </a:r>
            <a:r>
              <a:rPr lang="en-GB" sz="1000" dirty="0">
                <a:solidFill>
                  <a:schemeClr val="tx1"/>
                </a:solidFill>
                <a:latin typeface="Arial"/>
                <a:cs typeface="Arial"/>
              </a:rPr>
              <a:t>member</a:t>
            </a:r>
            <a:r>
              <a:rPr lang="en-GB" sz="1000" spc="-25" dirty="0">
                <a:solidFill>
                  <a:schemeClr val="tx1"/>
                </a:solidFill>
                <a:latin typeface="Arial"/>
                <a:cs typeface="Arial"/>
              </a:rPr>
              <a:t> </a:t>
            </a:r>
            <a:r>
              <a:rPr lang="en-GB" sz="1000" dirty="0">
                <a:solidFill>
                  <a:schemeClr val="tx1"/>
                </a:solidFill>
                <a:latin typeface="Arial"/>
                <a:cs typeface="Arial"/>
              </a:rPr>
              <a:t>of</a:t>
            </a:r>
            <a:r>
              <a:rPr lang="en-GB" sz="1000" spc="-25" dirty="0">
                <a:solidFill>
                  <a:schemeClr val="tx1"/>
                </a:solidFill>
                <a:latin typeface="Arial"/>
                <a:cs typeface="Arial"/>
              </a:rPr>
              <a:t> </a:t>
            </a:r>
            <a:r>
              <a:rPr lang="en-GB" sz="1000" dirty="0">
                <a:solidFill>
                  <a:schemeClr val="tx1"/>
                </a:solidFill>
                <a:latin typeface="Arial"/>
                <a:cs typeface="Arial"/>
              </a:rPr>
              <a:t>the</a:t>
            </a:r>
            <a:r>
              <a:rPr lang="en-GB" sz="1000" spc="-25" dirty="0">
                <a:solidFill>
                  <a:schemeClr val="tx1"/>
                </a:solidFill>
                <a:latin typeface="Arial"/>
                <a:cs typeface="Arial"/>
              </a:rPr>
              <a:t> MDT </a:t>
            </a:r>
            <a:r>
              <a:rPr lang="en-GB" sz="1000" dirty="0">
                <a:solidFill>
                  <a:schemeClr val="tx1"/>
                </a:solidFill>
                <a:latin typeface="Arial"/>
                <a:cs typeface="Arial"/>
              </a:rPr>
              <a:t>including</a:t>
            </a:r>
            <a:r>
              <a:rPr lang="en-GB" sz="1000" spc="-55" dirty="0">
                <a:solidFill>
                  <a:schemeClr val="tx1"/>
                </a:solidFill>
                <a:latin typeface="Arial"/>
                <a:cs typeface="Arial"/>
              </a:rPr>
              <a:t> </a:t>
            </a:r>
            <a:r>
              <a:rPr lang="en-GB" sz="1000" dirty="0">
                <a:solidFill>
                  <a:schemeClr val="tx1"/>
                </a:solidFill>
                <a:latin typeface="Arial"/>
                <a:cs typeface="Arial"/>
              </a:rPr>
              <a:t>an</a:t>
            </a:r>
            <a:r>
              <a:rPr lang="en-GB" sz="1000" spc="-40" dirty="0">
                <a:solidFill>
                  <a:schemeClr val="tx1"/>
                </a:solidFill>
                <a:latin typeface="Arial"/>
                <a:cs typeface="Arial"/>
              </a:rPr>
              <a:t> </a:t>
            </a:r>
            <a:r>
              <a:rPr lang="en-GB" sz="1000" dirty="0">
                <a:solidFill>
                  <a:schemeClr val="tx1"/>
                </a:solidFill>
                <a:latin typeface="Arial"/>
                <a:cs typeface="Arial"/>
              </a:rPr>
              <a:t>advanced</a:t>
            </a:r>
            <a:r>
              <a:rPr lang="en-GB" sz="1000" spc="-35" dirty="0">
                <a:solidFill>
                  <a:schemeClr val="tx1"/>
                </a:solidFill>
                <a:latin typeface="Arial"/>
                <a:cs typeface="Arial"/>
              </a:rPr>
              <a:t> </a:t>
            </a:r>
            <a:r>
              <a:rPr lang="en-GB" sz="1000" spc="-10" dirty="0">
                <a:solidFill>
                  <a:schemeClr val="tx1"/>
                </a:solidFill>
                <a:latin typeface="Arial"/>
                <a:cs typeface="Arial"/>
              </a:rPr>
              <a:t>practitioner </a:t>
            </a:r>
            <a:r>
              <a:rPr lang="en-GB" sz="1000" dirty="0">
                <a:solidFill>
                  <a:schemeClr val="tx1"/>
                </a:solidFill>
                <a:latin typeface="Arial"/>
                <a:cs typeface="Arial"/>
              </a:rPr>
              <a:t>and</a:t>
            </a:r>
            <a:r>
              <a:rPr lang="en-GB" sz="1000" spc="-40" dirty="0">
                <a:solidFill>
                  <a:schemeClr val="tx1"/>
                </a:solidFill>
                <a:latin typeface="Arial"/>
                <a:cs typeface="Arial"/>
              </a:rPr>
              <a:t> </a:t>
            </a:r>
            <a:r>
              <a:rPr lang="en-GB" sz="1000" dirty="0">
                <a:solidFill>
                  <a:schemeClr val="tx1"/>
                </a:solidFill>
                <a:latin typeface="Arial"/>
                <a:cs typeface="Arial"/>
              </a:rPr>
              <a:t>health</a:t>
            </a:r>
            <a:r>
              <a:rPr lang="en-GB" sz="1000" spc="-45" dirty="0">
                <a:solidFill>
                  <a:schemeClr val="tx1"/>
                </a:solidFill>
                <a:latin typeface="Arial"/>
                <a:cs typeface="Arial"/>
              </a:rPr>
              <a:t> </a:t>
            </a:r>
            <a:r>
              <a:rPr lang="en-GB" sz="1000" dirty="0">
                <a:solidFill>
                  <a:schemeClr val="tx1"/>
                </a:solidFill>
                <a:latin typeface="Arial"/>
                <a:cs typeface="Arial"/>
              </a:rPr>
              <a:t>coaching</a:t>
            </a:r>
            <a:r>
              <a:rPr lang="en-GB" sz="1000" spc="-60" dirty="0">
                <a:solidFill>
                  <a:schemeClr val="tx1"/>
                </a:solidFill>
                <a:latin typeface="Arial"/>
                <a:cs typeface="Arial"/>
              </a:rPr>
              <a:t> </a:t>
            </a:r>
            <a:r>
              <a:rPr lang="en-GB" sz="1000" spc="-10" dirty="0">
                <a:solidFill>
                  <a:schemeClr val="tx1"/>
                </a:solidFill>
                <a:latin typeface="Arial"/>
                <a:cs typeface="Arial"/>
              </a:rPr>
              <a:t>mentor.</a:t>
            </a:r>
            <a:r>
              <a:rPr lang="en-GB" sz="1000" spc="-55" dirty="0">
                <a:solidFill>
                  <a:schemeClr val="tx1"/>
                </a:solidFill>
                <a:latin typeface="Arial"/>
                <a:cs typeface="Arial"/>
              </a:rPr>
              <a:t> </a:t>
            </a:r>
            <a:r>
              <a:rPr lang="en-GB" sz="1000" spc="-10" dirty="0">
                <a:solidFill>
                  <a:schemeClr val="tx1"/>
                </a:solidFill>
                <a:latin typeface="Arial"/>
                <a:cs typeface="Arial"/>
              </a:rPr>
              <a:t>Group </a:t>
            </a:r>
            <a:r>
              <a:rPr lang="en-GB" sz="1000" dirty="0">
                <a:solidFill>
                  <a:schemeClr val="tx1"/>
                </a:solidFill>
                <a:latin typeface="Arial"/>
                <a:cs typeface="Arial"/>
              </a:rPr>
              <a:t>coaching</a:t>
            </a:r>
            <a:r>
              <a:rPr lang="en-GB" sz="1000" spc="-60" dirty="0">
                <a:solidFill>
                  <a:schemeClr val="tx1"/>
                </a:solidFill>
                <a:latin typeface="Arial"/>
                <a:cs typeface="Arial"/>
              </a:rPr>
              <a:t> </a:t>
            </a:r>
            <a:r>
              <a:rPr lang="en-GB" sz="1000" dirty="0">
                <a:solidFill>
                  <a:schemeClr val="tx1"/>
                </a:solidFill>
                <a:latin typeface="Arial"/>
                <a:cs typeface="Arial"/>
              </a:rPr>
              <a:t>supervision</a:t>
            </a:r>
            <a:r>
              <a:rPr lang="en-GB" sz="1000" spc="-45" dirty="0">
                <a:solidFill>
                  <a:schemeClr val="tx1"/>
                </a:solidFill>
                <a:latin typeface="Arial"/>
                <a:cs typeface="Arial"/>
              </a:rPr>
              <a:t> </a:t>
            </a:r>
            <a:r>
              <a:rPr lang="en-GB" sz="1000" dirty="0">
                <a:solidFill>
                  <a:schemeClr val="tx1"/>
                </a:solidFill>
                <a:latin typeface="Arial"/>
                <a:cs typeface="Arial"/>
              </a:rPr>
              <a:t>is</a:t>
            </a:r>
            <a:r>
              <a:rPr lang="en-GB" sz="1000" spc="-30" dirty="0">
                <a:solidFill>
                  <a:schemeClr val="tx1"/>
                </a:solidFill>
                <a:latin typeface="Arial"/>
                <a:cs typeface="Arial"/>
              </a:rPr>
              <a:t> </a:t>
            </a:r>
            <a:r>
              <a:rPr lang="en-GB" sz="1000" spc="-20" dirty="0">
                <a:solidFill>
                  <a:schemeClr val="tx1"/>
                </a:solidFill>
                <a:latin typeface="Arial"/>
                <a:cs typeface="Arial"/>
              </a:rPr>
              <a:t>also </a:t>
            </a:r>
            <a:r>
              <a:rPr lang="en-GB" sz="1000" spc="-10" dirty="0">
                <a:solidFill>
                  <a:schemeClr val="tx1"/>
                </a:solidFill>
                <a:latin typeface="Arial"/>
                <a:cs typeface="Arial"/>
              </a:rPr>
              <a:t>encouraged.</a:t>
            </a:r>
            <a:endParaRPr lang="en-GB" sz="1000" dirty="0">
              <a:solidFill>
                <a:schemeClr val="tx1"/>
              </a:solidFill>
              <a:latin typeface="Arial"/>
              <a:cs typeface="Arial"/>
            </a:endParaRPr>
          </a:p>
          <a:p>
            <a:pPr marL="12700" marR="5080" algn="l">
              <a:lnSpc>
                <a:spcPct val="100000"/>
              </a:lnSpc>
              <a:spcBef>
                <a:spcPts val="805"/>
              </a:spcBef>
            </a:pPr>
            <a:r>
              <a:rPr lang="en-GB" sz="1000" dirty="0">
                <a:solidFill>
                  <a:schemeClr val="tx1"/>
                </a:solidFill>
                <a:latin typeface="Arial"/>
                <a:cs typeface="Arial"/>
              </a:rPr>
              <a:t>Further</a:t>
            </a:r>
            <a:r>
              <a:rPr lang="en-GB" sz="1000" spc="-65" dirty="0">
                <a:solidFill>
                  <a:schemeClr val="tx1"/>
                </a:solidFill>
                <a:latin typeface="Arial"/>
                <a:cs typeface="Arial"/>
              </a:rPr>
              <a:t> </a:t>
            </a:r>
            <a:r>
              <a:rPr lang="en-GB" sz="1000" dirty="0">
                <a:solidFill>
                  <a:schemeClr val="tx1"/>
                </a:solidFill>
                <a:latin typeface="Arial"/>
                <a:cs typeface="Arial"/>
              </a:rPr>
              <a:t>guidance</a:t>
            </a:r>
            <a:r>
              <a:rPr lang="en-GB" sz="1000" spc="-55" dirty="0">
                <a:solidFill>
                  <a:schemeClr val="tx1"/>
                </a:solidFill>
                <a:latin typeface="Arial"/>
                <a:cs typeface="Arial"/>
              </a:rPr>
              <a:t> </a:t>
            </a:r>
            <a:r>
              <a:rPr lang="en-GB" sz="1000" dirty="0">
                <a:solidFill>
                  <a:schemeClr val="tx1"/>
                </a:solidFill>
                <a:latin typeface="Arial"/>
                <a:cs typeface="Arial"/>
              </a:rPr>
              <a:t>on</a:t>
            </a:r>
            <a:r>
              <a:rPr lang="en-GB" sz="1000" spc="-25" dirty="0">
                <a:solidFill>
                  <a:schemeClr val="tx1"/>
                </a:solidFill>
                <a:latin typeface="Arial"/>
                <a:cs typeface="Arial"/>
              </a:rPr>
              <a:t> </a:t>
            </a:r>
            <a:r>
              <a:rPr lang="en-GB" sz="1000" spc="-10" dirty="0">
                <a:solidFill>
                  <a:schemeClr val="tx1"/>
                </a:solidFill>
                <a:latin typeface="Arial"/>
                <a:cs typeface="Arial"/>
              </a:rPr>
              <a:t>supervision,</a:t>
            </a:r>
            <a:r>
              <a:rPr lang="en-GB" sz="1000" spc="-10" dirty="0">
                <a:solidFill>
                  <a:srgbClr val="0070C0"/>
                </a:solidFill>
                <a:latin typeface="Arial"/>
                <a:cs typeface="Arial"/>
              </a:rPr>
              <a:t> </a:t>
            </a:r>
            <a:r>
              <a:rPr lang="en-GB" sz="1000" dirty="0">
                <a:solidFill>
                  <a:srgbClr val="0000FF"/>
                </a:solidFill>
                <a:latin typeface="Arial"/>
                <a:cs typeface="Arial"/>
              </a:rPr>
              <a:t>education</a:t>
            </a:r>
            <a:r>
              <a:rPr lang="en-GB" sz="1000" spc="-70" dirty="0">
                <a:solidFill>
                  <a:srgbClr val="0000FF"/>
                </a:solidFill>
                <a:latin typeface="Arial"/>
                <a:cs typeface="Arial"/>
              </a:rPr>
              <a:t> </a:t>
            </a:r>
            <a:r>
              <a:rPr lang="en-GB" sz="1000" dirty="0">
                <a:solidFill>
                  <a:srgbClr val="0000FF"/>
                </a:solidFill>
                <a:latin typeface="Arial"/>
                <a:cs typeface="Arial"/>
              </a:rPr>
              <a:t>and</a:t>
            </a:r>
            <a:r>
              <a:rPr lang="en-GB" sz="1000" spc="-30" dirty="0">
                <a:solidFill>
                  <a:srgbClr val="0000FF"/>
                </a:solidFill>
                <a:latin typeface="Arial"/>
                <a:cs typeface="Arial"/>
              </a:rPr>
              <a:t> </a:t>
            </a:r>
            <a:r>
              <a:rPr lang="en-GB" sz="1000" dirty="0">
                <a:solidFill>
                  <a:srgbClr val="0000FF"/>
                </a:solidFill>
                <a:latin typeface="Arial"/>
                <a:cs typeface="Arial"/>
              </a:rPr>
              <a:t>training</a:t>
            </a:r>
            <a:r>
              <a:rPr lang="en-GB" sz="1000" spc="-45" dirty="0">
                <a:solidFill>
                  <a:srgbClr val="0000FF"/>
                </a:solidFill>
                <a:latin typeface="Arial"/>
                <a:cs typeface="Arial"/>
              </a:rPr>
              <a:t> </a:t>
            </a:r>
            <a:r>
              <a:rPr lang="en-GB" sz="1000" dirty="0">
                <a:solidFill>
                  <a:srgbClr val="0000FF"/>
                </a:solidFill>
                <a:latin typeface="Arial"/>
                <a:cs typeface="Arial"/>
              </a:rPr>
              <a:t>can</a:t>
            </a:r>
            <a:r>
              <a:rPr lang="en-GB" sz="1000" spc="-30" dirty="0">
                <a:solidFill>
                  <a:srgbClr val="0000FF"/>
                </a:solidFill>
                <a:latin typeface="Arial"/>
                <a:cs typeface="Arial"/>
              </a:rPr>
              <a:t> </a:t>
            </a:r>
            <a:r>
              <a:rPr lang="en-GB" sz="1000" dirty="0">
                <a:solidFill>
                  <a:srgbClr val="0000FF"/>
                </a:solidFill>
                <a:latin typeface="Arial"/>
                <a:cs typeface="Arial"/>
              </a:rPr>
              <a:t>be</a:t>
            </a:r>
            <a:r>
              <a:rPr lang="en-GB" sz="1000" spc="-30" dirty="0">
                <a:solidFill>
                  <a:srgbClr val="0000FF"/>
                </a:solidFill>
                <a:latin typeface="Arial"/>
                <a:cs typeface="Arial"/>
              </a:rPr>
              <a:t> </a:t>
            </a:r>
            <a:r>
              <a:rPr lang="en-GB" sz="1000" spc="-10" dirty="0">
                <a:solidFill>
                  <a:srgbClr val="0000FF"/>
                </a:solidFill>
                <a:latin typeface="Arial"/>
                <a:cs typeface="Arial"/>
              </a:rPr>
              <a:t>found </a:t>
            </a:r>
            <a:r>
              <a:rPr lang="en-GB" sz="1000" dirty="0">
                <a:solidFill>
                  <a:srgbClr val="0000FF"/>
                </a:solidFill>
                <a:latin typeface="Arial"/>
                <a:cs typeface="Arial"/>
              </a:rPr>
              <a:t>in</a:t>
            </a:r>
            <a:r>
              <a:rPr lang="en-GB" sz="1000" spc="-35" dirty="0">
                <a:solidFill>
                  <a:srgbClr val="0000FF"/>
                </a:solidFill>
                <a:latin typeface="Arial"/>
                <a:cs typeface="Arial"/>
              </a:rPr>
              <a:t> </a:t>
            </a:r>
            <a:r>
              <a:rPr lang="en-GB" sz="1000" dirty="0">
                <a:solidFill>
                  <a:srgbClr val="0000FF"/>
                </a:solidFill>
                <a:latin typeface="Arial"/>
                <a:cs typeface="Arial"/>
              </a:rPr>
              <a:t>the</a:t>
            </a:r>
            <a:r>
              <a:rPr lang="en-GB" sz="1000" spc="-30" dirty="0">
                <a:solidFill>
                  <a:srgbClr val="0000FF"/>
                </a:solidFill>
                <a:latin typeface="Arial"/>
                <a:cs typeface="Arial"/>
              </a:rPr>
              <a:t> </a:t>
            </a:r>
            <a:r>
              <a:rPr lang="en-GB" sz="1000" u="sng" dirty="0">
                <a:solidFill>
                  <a:srgbClr val="0000FF"/>
                </a:solidFill>
                <a:uFill>
                  <a:solidFill>
                    <a:srgbClr val="1F5AA4"/>
                  </a:solidFill>
                </a:uFill>
                <a:latin typeface="Arial"/>
                <a:cs typeface="Arial"/>
                <a:hlinkClick r:id="rId5">
                  <a:extLst>
                    <a:ext uri="{A12FA001-AC4F-418D-AE19-62706E023703}">
                      <ahyp:hlinkClr xmlns:ahyp="http://schemas.microsoft.com/office/drawing/2018/hyperlinkcolor" val="tx"/>
                    </a:ext>
                  </a:extLst>
                </a:hlinkClick>
              </a:rPr>
              <a:t>workforce</a:t>
            </a:r>
            <a:r>
              <a:rPr lang="en-GB" sz="1000" u="sng" spc="-50" dirty="0">
                <a:solidFill>
                  <a:srgbClr val="0000FF"/>
                </a:solidFill>
                <a:uFill>
                  <a:solidFill>
                    <a:srgbClr val="1F5AA4"/>
                  </a:solidFill>
                </a:uFill>
                <a:latin typeface="Arial"/>
                <a:cs typeface="Arial"/>
                <a:hlinkClick r:id="rId5">
                  <a:extLst>
                    <a:ext uri="{A12FA001-AC4F-418D-AE19-62706E023703}">
                      <ahyp:hlinkClr xmlns:ahyp="http://schemas.microsoft.com/office/drawing/2018/hyperlinkcolor" val="tx"/>
                    </a:ext>
                  </a:extLst>
                </a:hlinkClick>
              </a:rPr>
              <a:t> </a:t>
            </a:r>
            <a:r>
              <a:rPr lang="en-GB" sz="1000" u="sng" spc="-10" dirty="0">
                <a:solidFill>
                  <a:srgbClr val="0000FF"/>
                </a:solidFill>
                <a:uFill>
                  <a:solidFill>
                    <a:srgbClr val="1F5AA4"/>
                  </a:solidFill>
                </a:uFill>
                <a:latin typeface="Arial"/>
                <a:cs typeface="Arial"/>
                <a:hlinkClick r:id="rId5">
                  <a:extLst>
                    <a:ext uri="{A12FA001-AC4F-418D-AE19-62706E023703}">
                      <ahyp:hlinkClr xmlns:ahyp="http://schemas.microsoft.com/office/drawing/2018/hyperlinkcolor" val="tx"/>
                    </a:ext>
                  </a:extLst>
                </a:hlinkClick>
              </a:rPr>
              <a:t>development</a:t>
            </a:r>
            <a:r>
              <a:rPr lang="en-GB" sz="1000" spc="-10" dirty="0">
                <a:solidFill>
                  <a:srgbClr val="0000FF"/>
                </a:solidFill>
                <a:latin typeface="Arial"/>
                <a:cs typeface="Arial"/>
              </a:rPr>
              <a:t> </a:t>
            </a:r>
            <a:r>
              <a:rPr lang="en-GB" sz="1000" u="sng" dirty="0">
                <a:solidFill>
                  <a:srgbClr val="0000FF"/>
                </a:solidFill>
                <a:uFill>
                  <a:solidFill>
                    <a:srgbClr val="1F5AA4"/>
                  </a:solidFill>
                </a:uFill>
                <a:latin typeface="Arial"/>
                <a:cs typeface="Arial"/>
                <a:hlinkClick r:id="rId5">
                  <a:extLst>
                    <a:ext uri="{A12FA001-AC4F-418D-AE19-62706E023703}">
                      <ahyp:hlinkClr xmlns:ahyp="http://schemas.microsoft.com/office/drawing/2018/hyperlinkcolor" val="tx"/>
                    </a:ext>
                  </a:extLst>
                </a:hlinkClick>
              </a:rPr>
              <a:t>framework</a:t>
            </a:r>
            <a:r>
              <a:rPr lang="en-GB" sz="1000" u="sng" spc="-50" dirty="0">
                <a:solidFill>
                  <a:srgbClr val="0000FF"/>
                </a:solidFill>
                <a:uFill>
                  <a:solidFill>
                    <a:srgbClr val="1F5AA4"/>
                  </a:solidFill>
                </a:uFill>
                <a:latin typeface="Arial"/>
                <a:cs typeface="Arial"/>
                <a:hlinkClick r:id="rId5">
                  <a:extLst>
                    <a:ext uri="{A12FA001-AC4F-418D-AE19-62706E023703}">
                      <ahyp:hlinkClr xmlns:ahyp="http://schemas.microsoft.com/office/drawing/2018/hyperlinkcolor" val="tx"/>
                    </a:ext>
                  </a:extLst>
                </a:hlinkClick>
              </a:rPr>
              <a:t> </a:t>
            </a:r>
            <a:r>
              <a:rPr lang="en-GB" sz="1000" u="sng" dirty="0">
                <a:solidFill>
                  <a:srgbClr val="0000FF"/>
                </a:solidFill>
                <a:uFill>
                  <a:solidFill>
                    <a:srgbClr val="1F5AA4"/>
                  </a:solidFill>
                </a:uFill>
                <a:latin typeface="Arial"/>
                <a:cs typeface="Arial"/>
                <a:hlinkClick r:id="rId5">
                  <a:extLst>
                    <a:ext uri="{A12FA001-AC4F-418D-AE19-62706E023703}">
                      <ahyp:hlinkClr xmlns:ahyp="http://schemas.microsoft.com/office/drawing/2018/hyperlinkcolor" val="tx"/>
                    </a:ext>
                  </a:extLst>
                </a:hlinkClick>
              </a:rPr>
              <a:t>for</a:t>
            </a:r>
            <a:r>
              <a:rPr lang="en-GB" sz="1000" u="sng" spc="-35" dirty="0">
                <a:solidFill>
                  <a:srgbClr val="0000FF"/>
                </a:solidFill>
                <a:uFill>
                  <a:solidFill>
                    <a:srgbClr val="1F5AA4"/>
                  </a:solidFill>
                </a:uFill>
                <a:latin typeface="Arial"/>
                <a:cs typeface="Arial"/>
                <a:hlinkClick r:id="rId5">
                  <a:extLst>
                    <a:ext uri="{A12FA001-AC4F-418D-AE19-62706E023703}">
                      <ahyp:hlinkClr xmlns:ahyp="http://schemas.microsoft.com/office/drawing/2018/hyperlinkcolor" val="tx"/>
                    </a:ext>
                  </a:extLst>
                </a:hlinkClick>
              </a:rPr>
              <a:t> </a:t>
            </a:r>
            <a:r>
              <a:rPr lang="en-GB" sz="1000" u="sng" dirty="0">
                <a:solidFill>
                  <a:srgbClr val="0000FF"/>
                </a:solidFill>
                <a:uFill>
                  <a:solidFill>
                    <a:srgbClr val="1F5AA4"/>
                  </a:solidFill>
                </a:uFill>
                <a:latin typeface="Arial"/>
                <a:cs typeface="Arial"/>
                <a:hlinkClick r:id="rId5">
                  <a:extLst>
                    <a:ext uri="{A12FA001-AC4F-418D-AE19-62706E023703}">
                      <ahyp:hlinkClr xmlns:ahyp="http://schemas.microsoft.com/office/drawing/2018/hyperlinkcolor" val="tx"/>
                    </a:ext>
                  </a:extLst>
                </a:hlinkClick>
              </a:rPr>
              <a:t>health</a:t>
            </a:r>
            <a:r>
              <a:rPr lang="en-GB" sz="1000" u="sng" spc="-45" dirty="0">
                <a:solidFill>
                  <a:srgbClr val="0000FF"/>
                </a:solidFill>
                <a:uFill>
                  <a:solidFill>
                    <a:srgbClr val="1F5AA4"/>
                  </a:solidFill>
                </a:uFill>
                <a:latin typeface="Arial"/>
                <a:cs typeface="Arial"/>
                <a:hlinkClick r:id="rId5">
                  <a:extLst>
                    <a:ext uri="{A12FA001-AC4F-418D-AE19-62706E023703}">
                      <ahyp:hlinkClr xmlns:ahyp="http://schemas.microsoft.com/office/drawing/2018/hyperlinkcolor" val="tx"/>
                    </a:ext>
                  </a:extLst>
                </a:hlinkClick>
              </a:rPr>
              <a:t> </a:t>
            </a:r>
            <a:r>
              <a:rPr lang="en-GB" sz="1000" u="sng" dirty="0">
                <a:solidFill>
                  <a:srgbClr val="0000FF"/>
                </a:solidFill>
                <a:uFill>
                  <a:solidFill>
                    <a:srgbClr val="1F5AA4"/>
                  </a:solidFill>
                </a:uFill>
                <a:latin typeface="Arial"/>
                <a:cs typeface="Arial"/>
                <a:hlinkClick r:id="rId5">
                  <a:extLst>
                    <a:ext uri="{A12FA001-AC4F-418D-AE19-62706E023703}">
                      <ahyp:hlinkClr xmlns:ahyp="http://schemas.microsoft.com/office/drawing/2018/hyperlinkcolor" val="tx"/>
                    </a:ext>
                  </a:extLst>
                </a:hlinkClick>
              </a:rPr>
              <a:t>and</a:t>
            </a:r>
            <a:r>
              <a:rPr lang="en-GB" sz="1000" u="sng" spc="-40" dirty="0">
                <a:solidFill>
                  <a:srgbClr val="0000FF"/>
                </a:solidFill>
                <a:uFill>
                  <a:solidFill>
                    <a:srgbClr val="1F5AA4"/>
                  </a:solidFill>
                </a:uFill>
                <a:latin typeface="Arial"/>
                <a:cs typeface="Arial"/>
                <a:hlinkClick r:id="rId5">
                  <a:extLst>
                    <a:ext uri="{A12FA001-AC4F-418D-AE19-62706E023703}">
                      <ahyp:hlinkClr xmlns:ahyp="http://schemas.microsoft.com/office/drawing/2018/hyperlinkcolor" val="tx"/>
                    </a:ext>
                  </a:extLst>
                </a:hlinkClick>
              </a:rPr>
              <a:t> </a:t>
            </a:r>
            <a:r>
              <a:rPr lang="en-GB" sz="1000" u="sng" spc="-10" dirty="0">
                <a:solidFill>
                  <a:srgbClr val="0000FF"/>
                </a:solidFill>
                <a:uFill>
                  <a:solidFill>
                    <a:srgbClr val="1F5AA4"/>
                  </a:solidFill>
                </a:uFill>
                <a:latin typeface="Arial"/>
                <a:cs typeface="Arial"/>
                <a:hlinkClick r:id="rId5">
                  <a:extLst>
                    <a:ext uri="{A12FA001-AC4F-418D-AE19-62706E023703}">
                      <ahyp:hlinkClr xmlns:ahyp="http://schemas.microsoft.com/office/drawing/2018/hyperlinkcolor" val="tx"/>
                    </a:ext>
                  </a:extLst>
                </a:hlinkClick>
              </a:rPr>
              <a:t>wellbeing</a:t>
            </a:r>
            <a:r>
              <a:rPr lang="en-GB" sz="1000" spc="-10" dirty="0">
                <a:solidFill>
                  <a:srgbClr val="0000FF"/>
                </a:solidFill>
                <a:latin typeface="Arial"/>
                <a:cs typeface="Arial"/>
              </a:rPr>
              <a:t> </a:t>
            </a:r>
            <a:r>
              <a:rPr lang="en-GB" sz="1000" u="sng" spc="-10" dirty="0">
                <a:solidFill>
                  <a:srgbClr val="0000FF"/>
                </a:solidFill>
                <a:uFill>
                  <a:solidFill>
                    <a:srgbClr val="1F5AA4"/>
                  </a:solidFill>
                </a:uFill>
                <a:latin typeface="Arial"/>
                <a:cs typeface="Arial"/>
                <a:hlinkClick r:id="rId5">
                  <a:extLst>
                    <a:ext uri="{A12FA001-AC4F-418D-AE19-62706E023703}">
                      <ahyp:hlinkClr xmlns:ahyp="http://schemas.microsoft.com/office/drawing/2018/hyperlinkcolor" val="tx"/>
                    </a:ext>
                  </a:extLst>
                </a:hlinkClick>
              </a:rPr>
              <a:t>coaches</a:t>
            </a:r>
            <a:endParaRPr lang="en-GB" sz="1000" dirty="0">
              <a:solidFill>
                <a:srgbClr val="0000FF"/>
              </a:solidFill>
              <a:latin typeface="Arial"/>
              <a:cs typeface="Arial"/>
            </a:endParaRPr>
          </a:p>
        </p:txBody>
      </p:sp>
      <p:pic>
        <p:nvPicPr>
          <p:cNvPr id="16" name="Picture 15" descr="A logo with colorful people&#10;&#10;Description automatically generated">
            <a:extLst>
              <a:ext uri="{FF2B5EF4-FFF2-40B4-BE49-F238E27FC236}">
                <a16:creationId xmlns:a16="http://schemas.microsoft.com/office/drawing/2014/main" id="{24CC21A7-0F02-52C5-2DD7-8065E5BED9F2}"/>
              </a:ext>
            </a:extLst>
          </p:cNvPr>
          <p:cNvPicPr>
            <a:picLocks noChangeAspect="1"/>
          </p:cNvPicPr>
          <p:nvPr/>
        </p:nvPicPr>
        <p:blipFill>
          <a:blip r:embed="rId6"/>
          <a:stretch>
            <a:fillRect/>
          </a:stretch>
        </p:blipFill>
        <p:spPr>
          <a:xfrm>
            <a:off x="0" y="25392"/>
            <a:ext cx="2195956" cy="1126169"/>
          </a:xfrm>
          <a:prstGeom prst="rect">
            <a:avLst/>
          </a:prstGeom>
          <a:ln>
            <a:noFill/>
          </a:ln>
        </p:spPr>
      </p:pic>
      <p:sp>
        <p:nvSpPr>
          <p:cNvPr id="39" name="object 2">
            <a:extLst>
              <a:ext uri="{FF2B5EF4-FFF2-40B4-BE49-F238E27FC236}">
                <a16:creationId xmlns:a16="http://schemas.microsoft.com/office/drawing/2014/main" id="{57248DCD-3C78-96BA-3397-06D7B691D68B}"/>
              </a:ext>
            </a:extLst>
          </p:cNvPr>
          <p:cNvSpPr txBox="1"/>
          <p:nvPr/>
        </p:nvSpPr>
        <p:spPr>
          <a:xfrm>
            <a:off x="3056889" y="1953513"/>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41" name="object 4">
            <a:extLst>
              <a:ext uri="{FF2B5EF4-FFF2-40B4-BE49-F238E27FC236}">
                <a16:creationId xmlns:a16="http://schemas.microsoft.com/office/drawing/2014/main" id="{1E68A2CB-A888-BEDC-FCFA-DCB15427A5A0}"/>
              </a:ext>
            </a:extLst>
          </p:cNvPr>
          <p:cNvSpPr txBox="1"/>
          <p:nvPr/>
        </p:nvSpPr>
        <p:spPr>
          <a:xfrm>
            <a:off x="5502909" y="1953513"/>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43" name="object 5">
            <a:extLst>
              <a:ext uri="{FF2B5EF4-FFF2-40B4-BE49-F238E27FC236}">
                <a16:creationId xmlns:a16="http://schemas.microsoft.com/office/drawing/2014/main" id="{E7E10618-479F-F502-705F-9E9F38538284}"/>
              </a:ext>
            </a:extLst>
          </p:cNvPr>
          <p:cNvSpPr txBox="1"/>
          <p:nvPr/>
        </p:nvSpPr>
        <p:spPr>
          <a:xfrm>
            <a:off x="7286037" y="1810110"/>
            <a:ext cx="2120900" cy="666750"/>
          </a:xfrm>
          <a:prstGeom prst="rect">
            <a:avLst/>
          </a:prstGeom>
        </p:spPr>
        <p:txBody>
          <a:bodyPr vert="horz" wrap="square" lIns="0" tIns="13335" rIns="0" bIns="0" rtlCol="0">
            <a:spAutoFit/>
          </a:bodyPr>
          <a:lstStyle/>
          <a:p>
            <a:pPr marL="12700" marR="5080" indent="-1270" algn="ctr">
              <a:lnSpc>
                <a:spcPct val="100000"/>
              </a:lnSpc>
              <a:spcBef>
                <a:spcPts val="105"/>
              </a:spcBef>
            </a:pPr>
            <a:r>
              <a:rPr sz="1400" spc="-10">
                <a:solidFill>
                  <a:srgbClr val="202C3A"/>
                </a:solidFill>
                <a:latin typeface="Arial Black"/>
                <a:cs typeface="Arial Black"/>
              </a:rPr>
              <a:t>Consolidated</a:t>
            </a:r>
            <a:r>
              <a:rPr sz="1400" spc="500">
                <a:solidFill>
                  <a:srgbClr val="202C3A"/>
                </a:solidFill>
                <a:latin typeface="Arial Black"/>
                <a:cs typeface="Arial Black"/>
              </a:rPr>
              <a:t> </a:t>
            </a:r>
            <a:r>
              <a:rPr sz="1400">
                <a:solidFill>
                  <a:srgbClr val="202C3A"/>
                </a:solidFill>
                <a:latin typeface="Arial Black"/>
                <a:cs typeface="Arial Black"/>
              </a:rPr>
              <a:t>learning</a:t>
            </a:r>
            <a:r>
              <a:rPr sz="1400" spc="15">
                <a:solidFill>
                  <a:srgbClr val="202C3A"/>
                </a:solidFill>
                <a:latin typeface="Arial Black"/>
                <a:cs typeface="Arial Black"/>
              </a:rPr>
              <a:t> </a:t>
            </a:r>
            <a:r>
              <a:rPr sz="1400">
                <a:solidFill>
                  <a:srgbClr val="202C3A"/>
                </a:solidFill>
                <a:latin typeface="Arial Black"/>
                <a:cs typeface="Arial Black"/>
              </a:rPr>
              <a:t>/</a:t>
            </a:r>
            <a:r>
              <a:rPr sz="1400" spc="30">
                <a:solidFill>
                  <a:srgbClr val="202C3A"/>
                </a:solidFill>
                <a:latin typeface="Arial Black"/>
                <a:cs typeface="Arial Black"/>
              </a:rPr>
              <a:t> </a:t>
            </a:r>
            <a:r>
              <a:rPr sz="1400" spc="-10">
                <a:solidFill>
                  <a:srgbClr val="202C3A"/>
                </a:solidFill>
                <a:latin typeface="Arial Black"/>
                <a:cs typeface="Arial Black"/>
              </a:rPr>
              <a:t>supervision requirements</a:t>
            </a:r>
            <a:endParaRPr sz="1400">
              <a:latin typeface="Arial Black"/>
              <a:cs typeface="Arial Black"/>
            </a:endParaRPr>
          </a:p>
        </p:txBody>
      </p:sp>
      <p:sp>
        <p:nvSpPr>
          <p:cNvPr id="45" name="object 6">
            <a:extLst>
              <a:ext uri="{FF2B5EF4-FFF2-40B4-BE49-F238E27FC236}">
                <a16:creationId xmlns:a16="http://schemas.microsoft.com/office/drawing/2014/main" id="{5786130C-8DD9-C74B-D82E-7771BCE464E8}"/>
              </a:ext>
            </a:extLst>
          </p:cNvPr>
          <p:cNvSpPr txBox="1"/>
          <p:nvPr/>
        </p:nvSpPr>
        <p:spPr>
          <a:xfrm>
            <a:off x="9967145" y="1928614"/>
            <a:ext cx="1881136" cy="444352"/>
          </a:xfrm>
          <a:prstGeom prst="rect">
            <a:avLst/>
          </a:prstGeom>
        </p:spPr>
        <p:txBody>
          <a:bodyPr vert="horz" wrap="square" lIns="0" tIns="13335" rIns="0" bIns="0" rtlCol="0" anchor="t">
            <a:spAutoFit/>
          </a:bodyPr>
          <a:lstStyle/>
          <a:p>
            <a:pPr marL="12700" marR="5080" indent="-3810" algn="ctr">
              <a:spcBef>
                <a:spcPts val="105"/>
              </a:spcBef>
            </a:pPr>
            <a:r>
              <a:rPr lang="en-GB" sz="1400">
                <a:solidFill>
                  <a:srgbClr val="202C3A"/>
                </a:solidFill>
                <a:latin typeface="Arial Black"/>
              </a:rPr>
              <a:t>Key roles &amp; responsibilities</a:t>
            </a:r>
            <a:endParaRPr err="1"/>
          </a:p>
        </p:txBody>
      </p:sp>
      <p:pic>
        <p:nvPicPr>
          <p:cNvPr id="47" name="object 8" descr="A purple book with black lines&#10;&#10;AI-generated content may be incorrect.">
            <a:extLst>
              <a:ext uri="{FF2B5EF4-FFF2-40B4-BE49-F238E27FC236}">
                <a16:creationId xmlns:a16="http://schemas.microsoft.com/office/drawing/2014/main" id="{DAAD28FE-4A6E-C562-F956-696523EF107E}"/>
              </a:ext>
            </a:extLst>
          </p:cNvPr>
          <p:cNvPicPr/>
          <p:nvPr/>
        </p:nvPicPr>
        <p:blipFill>
          <a:blip r:embed="rId7" cstate="print"/>
          <a:stretch>
            <a:fillRect/>
          </a:stretch>
        </p:blipFill>
        <p:spPr>
          <a:xfrm>
            <a:off x="5734591" y="1202656"/>
            <a:ext cx="722376" cy="720851"/>
          </a:xfrm>
          <a:prstGeom prst="rect">
            <a:avLst/>
          </a:prstGeom>
        </p:spPr>
      </p:pic>
      <p:pic>
        <p:nvPicPr>
          <p:cNvPr id="49" name="object 9" descr="A purple certificate with a flower and a ribbon&#10;&#10;AI-generated content may be incorrect.">
            <a:extLst>
              <a:ext uri="{FF2B5EF4-FFF2-40B4-BE49-F238E27FC236}">
                <a16:creationId xmlns:a16="http://schemas.microsoft.com/office/drawing/2014/main" id="{C28978B5-4585-589E-3FBB-4A776CFCE065}"/>
              </a:ext>
            </a:extLst>
          </p:cNvPr>
          <p:cNvPicPr/>
          <p:nvPr/>
        </p:nvPicPr>
        <p:blipFill>
          <a:blip r:embed="rId8" cstate="print"/>
          <a:stretch>
            <a:fillRect/>
          </a:stretch>
        </p:blipFill>
        <p:spPr>
          <a:xfrm>
            <a:off x="3433571" y="1211580"/>
            <a:ext cx="720851" cy="719327"/>
          </a:xfrm>
          <a:prstGeom prst="rect">
            <a:avLst/>
          </a:prstGeom>
        </p:spPr>
      </p:pic>
      <p:pic>
        <p:nvPicPr>
          <p:cNvPr id="51" name="object 10" descr="A pink scale on a black background&#10;&#10;AI-generated content may be incorrect.">
            <a:extLst>
              <a:ext uri="{FF2B5EF4-FFF2-40B4-BE49-F238E27FC236}">
                <a16:creationId xmlns:a16="http://schemas.microsoft.com/office/drawing/2014/main" id="{87F27DCC-6572-4BFB-A875-FD984A8FBE87}"/>
              </a:ext>
            </a:extLst>
          </p:cNvPr>
          <p:cNvPicPr/>
          <p:nvPr/>
        </p:nvPicPr>
        <p:blipFill>
          <a:blip r:embed="rId9" cstate="print"/>
          <a:stretch>
            <a:fillRect/>
          </a:stretch>
        </p:blipFill>
        <p:spPr>
          <a:xfrm>
            <a:off x="10500359" y="1147572"/>
            <a:ext cx="722376" cy="720851"/>
          </a:xfrm>
          <a:prstGeom prst="rect">
            <a:avLst/>
          </a:prstGeom>
        </p:spPr>
      </p:pic>
      <p:pic>
        <p:nvPicPr>
          <p:cNvPr id="53" name="object 11">
            <a:extLst>
              <a:ext uri="{FF2B5EF4-FFF2-40B4-BE49-F238E27FC236}">
                <a16:creationId xmlns:a16="http://schemas.microsoft.com/office/drawing/2014/main" id="{76F6EE74-062E-80E3-FCE7-27821B5244C9}"/>
              </a:ext>
            </a:extLst>
          </p:cNvPr>
          <p:cNvPicPr/>
          <p:nvPr/>
        </p:nvPicPr>
        <p:blipFill>
          <a:blip r:embed="rId10" cstate="print"/>
          <a:stretch>
            <a:fillRect/>
          </a:stretch>
        </p:blipFill>
        <p:spPr>
          <a:xfrm>
            <a:off x="8132064" y="1147572"/>
            <a:ext cx="720851" cy="720851"/>
          </a:xfrm>
          <a:prstGeom prst="rect">
            <a:avLst/>
          </a:prstGeom>
        </p:spPr>
      </p:pic>
      <p:sp>
        <p:nvSpPr>
          <p:cNvPr id="54" name="TextBox 53">
            <a:extLst>
              <a:ext uri="{FF2B5EF4-FFF2-40B4-BE49-F238E27FC236}">
                <a16:creationId xmlns:a16="http://schemas.microsoft.com/office/drawing/2014/main" id="{FB004372-05CA-D2BA-9BDC-6A61385FFEC5}"/>
              </a:ext>
            </a:extLst>
          </p:cNvPr>
          <p:cNvSpPr txBox="1"/>
          <p:nvPr/>
        </p:nvSpPr>
        <p:spPr>
          <a:xfrm>
            <a:off x="2473504" y="2493737"/>
            <a:ext cx="2407462"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solidFill>
                  <a:schemeClr val="tx1"/>
                </a:solidFill>
                <a:highlight>
                  <a:srgbClr val="FFFFFF"/>
                </a:highlight>
                <a:latin typeface="Arial"/>
                <a:cs typeface="Poppins"/>
              </a:rPr>
              <a:t>Requirements for health and wellbeing coaches are laid out in the workforce development framework for health and wellbeing coaches, along with details surrounding training and supervision. In the first instance there is a 4-day accredited training programme provided by the </a:t>
            </a:r>
            <a:r>
              <a:rPr lang="en-US" sz="1000">
                <a:solidFill>
                  <a:srgbClr val="0000FF"/>
                </a:solidFill>
                <a:highlight>
                  <a:srgbClr val="FFFFFF"/>
                </a:highlight>
                <a:latin typeface="Arial"/>
                <a:cs typeface="Poppins"/>
                <a:hlinkClick r:id="rId11">
                  <a:extLst>
                    <a:ext uri="{A12FA001-AC4F-418D-AE19-62706E023703}">
                      <ahyp:hlinkClr xmlns:ahyp="http://schemas.microsoft.com/office/drawing/2018/hyperlinkcolor" val="tx"/>
                    </a:ext>
                  </a:extLst>
                </a:hlinkClick>
              </a:rPr>
              <a:t>Personalised Care Institute</a:t>
            </a:r>
            <a:r>
              <a:rPr lang="en-US" sz="1000">
                <a:solidFill>
                  <a:schemeClr val="tx1"/>
                </a:solidFill>
                <a:highlight>
                  <a:srgbClr val="FFFFFF"/>
                </a:highlight>
                <a:latin typeface="Arial"/>
                <a:cs typeface="Poppins"/>
              </a:rPr>
              <a:t> paired with 50 hours of coaching experience.</a:t>
            </a:r>
            <a:endParaRPr lang="en-US" sz="1000">
              <a:solidFill>
                <a:schemeClr val="tx1"/>
              </a:solidFill>
              <a:latin typeface="Arial"/>
              <a:cs typeface="Arial"/>
            </a:endParaRPr>
          </a:p>
        </p:txBody>
      </p:sp>
      <p:sp>
        <p:nvSpPr>
          <p:cNvPr id="2" name="TextBox 1">
            <a:extLst>
              <a:ext uri="{FF2B5EF4-FFF2-40B4-BE49-F238E27FC236}">
                <a16:creationId xmlns:a16="http://schemas.microsoft.com/office/drawing/2014/main" id="{B1636CBC-0597-9C19-EAAE-3AB20A32B8D1}"/>
              </a:ext>
            </a:extLst>
          </p:cNvPr>
          <p:cNvSpPr txBox="1"/>
          <p:nvPr/>
        </p:nvSpPr>
        <p:spPr>
          <a:xfrm rot="-10800000" flipV="1">
            <a:off x="2479080" y="4164250"/>
            <a:ext cx="2604486" cy="24006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dirty="0">
                <a:solidFill>
                  <a:srgbClr val="DF005A"/>
                </a:solidFill>
                <a:latin typeface="Arial"/>
                <a:cs typeface="Poppins"/>
                <a:hlinkClick r:id="rId12"/>
              </a:rPr>
              <a:t>NHS England page for health and wellbeing coaches</a:t>
            </a:r>
            <a:endParaRPr lang="en-US" sz="1000" dirty="0">
              <a:solidFill>
                <a:srgbClr val="DF005A"/>
              </a:solidFill>
              <a:latin typeface="Arial"/>
              <a:cs typeface="Poppins"/>
            </a:endParaRPr>
          </a:p>
          <a:p>
            <a:pPr algn="l"/>
            <a:r>
              <a:rPr lang="en-US" sz="1000" dirty="0">
                <a:solidFill>
                  <a:srgbClr val="DF005A"/>
                </a:solidFill>
                <a:latin typeface="Arial"/>
                <a:cs typeface="Poppins"/>
                <a:hlinkClick r:id="rId5"/>
              </a:rPr>
              <a:t>NHS England – Workforce development framework for health and wellbeing coaches</a:t>
            </a:r>
            <a:endParaRPr lang="en-US" sz="1000" dirty="0">
              <a:solidFill>
                <a:srgbClr val="DF005A"/>
              </a:solidFill>
              <a:latin typeface="Arial"/>
              <a:cs typeface="Poppins"/>
            </a:endParaRPr>
          </a:p>
          <a:p>
            <a:pPr algn="l"/>
            <a:r>
              <a:rPr lang="en-US" sz="1000" dirty="0">
                <a:solidFill>
                  <a:srgbClr val="DF005A"/>
                </a:solidFill>
                <a:latin typeface="Arial"/>
                <a:cs typeface="Poppins"/>
                <a:hlinkClick r:id="rId13"/>
              </a:rPr>
              <a:t>The Personalised Care Institute</a:t>
            </a:r>
            <a:endParaRPr lang="en-US" sz="1000" dirty="0">
              <a:solidFill>
                <a:srgbClr val="DF005A"/>
              </a:solidFill>
              <a:latin typeface="Arial"/>
              <a:cs typeface="Poppins"/>
            </a:endParaRPr>
          </a:p>
          <a:p>
            <a:pPr algn="l"/>
            <a:r>
              <a:rPr lang="en-US" sz="1000" dirty="0">
                <a:solidFill>
                  <a:srgbClr val="1E3765"/>
                </a:solidFill>
                <a:latin typeface="Arial"/>
                <a:cs typeface="Poppins"/>
                <a:hlinkClick r:id="rId14"/>
              </a:rPr>
              <a:t>What is a health and wellbeing coach?- NHS East of England video</a:t>
            </a:r>
            <a:endParaRPr lang="en-US" sz="1000" dirty="0">
              <a:solidFill>
                <a:srgbClr val="1E3765"/>
              </a:solidFill>
              <a:latin typeface="Arial"/>
              <a:cs typeface="Poppins"/>
            </a:endParaRPr>
          </a:p>
          <a:p>
            <a:pPr algn="l"/>
            <a:endParaRPr lang="en-US" sz="1000" dirty="0">
              <a:solidFill>
                <a:srgbClr val="1E3765"/>
              </a:solidFill>
              <a:latin typeface="Arial"/>
              <a:cs typeface="Poppins"/>
            </a:endParaRPr>
          </a:p>
          <a:p>
            <a:pPr algn="l"/>
            <a:r>
              <a:rPr lang="en-US" sz="1000" dirty="0">
                <a:solidFill>
                  <a:srgbClr val="0000FF"/>
                </a:solidFill>
                <a:latin typeface="Arial"/>
                <a:cs typeface="Arial"/>
                <a:hlinkClick r:id="rId15">
                  <a:extLst>
                    <a:ext uri="{A12FA001-AC4F-418D-AE19-62706E023703}">
                      <ahyp:hlinkClr xmlns:ahyp="http://schemas.microsoft.com/office/drawing/2018/hyperlinkcolor" val="tx"/>
                    </a:ext>
                  </a:extLst>
                </a:hlinkClick>
              </a:rPr>
              <a:t>Care Certificate</a:t>
            </a:r>
            <a:r>
              <a:rPr lang="en-US" sz="1000" b="1" dirty="0">
                <a:solidFill>
                  <a:srgbClr val="0000FF"/>
                </a:solidFill>
                <a:latin typeface="Arial"/>
                <a:cs typeface="Arial"/>
              </a:rPr>
              <a:t> </a:t>
            </a:r>
            <a:r>
              <a:rPr lang="en-US" sz="1000" dirty="0">
                <a:solidFill>
                  <a:schemeClr val="tx1"/>
                </a:solidFill>
                <a:latin typeface="Arial"/>
                <a:cs typeface="Arial"/>
              </a:rPr>
              <a:t>(strongly recommended to build foundation learning whilst in role)</a:t>
            </a:r>
            <a:endParaRPr lang="en-GB" sz="1000" dirty="0">
              <a:solidFill>
                <a:schemeClr val="tx1"/>
              </a:solidFill>
              <a:latin typeface="Arial"/>
              <a:cs typeface="Arial"/>
            </a:endParaRPr>
          </a:p>
          <a:p>
            <a:pPr algn="l"/>
            <a:endParaRPr lang="en-US" sz="1000" dirty="0">
              <a:solidFill>
                <a:srgbClr val="1E3765"/>
              </a:solidFill>
              <a:latin typeface="Arial"/>
              <a:cs typeface="Poppins"/>
            </a:endParaRPr>
          </a:p>
          <a:p>
            <a:pPr algn="l"/>
            <a:r>
              <a:rPr lang="en-US" sz="1000" spc="-10" dirty="0">
                <a:solidFill>
                  <a:schemeClr val="tx1"/>
                </a:solidFill>
                <a:latin typeface="Arial"/>
                <a:cs typeface="Arial"/>
              </a:rPr>
              <a:t>Training can also be accessed through the </a:t>
            </a:r>
            <a:r>
              <a:rPr lang="en-US" sz="1000" spc="-10" dirty="0">
                <a:solidFill>
                  <a:schemeClr val="tx1"/>
                </a:solidFill>
                <a:latin typeface="Arial"/>
                <a:cs typeface="Arial"/>
                <a:hlinkClick r:id="rId16"/>
              </a:rPr>
              <a:t>LMC</a:t>
            </a:r>
            <a:endParaRPr lang="en-US" sz="1000" spc="-10" dirty="0">
              <a:solidFill>
                <a:schemeClr val="tx1"/>
              </a:solidFill>
              <a:latin typeface="Arial"/>
              <a:cs typeface="Arial"/>
            </a:endParaRPr>
          </a:p>
          <a:p>
            <a:pPr algn="l"/>
            <a:endParaRPr lang="en-US" sz="1000" dirty="0">
              <a:solidFill>
                <a:srgbClr val="1E3765"/>
              </a:solidFill>
              <a:latin typeface="Arial"/>
              <a:cs typeface="Poppins"/>
            </a:endParaRPr>
          </a:p>
        </p:txBody>
      </p:sp>
      <p:sp>
        <p:nvSpPr>
          <p:cNvPr id="3" name="TextBox 2">
            <a:extLst>
              <a:ext uri="{FF2B5EF4-FFF2-40B4-BE49-F238E27FC236}">
                <a16:creationId xmlns:a16="http://schemas.microsoft.com/office/drawing/2014/main" id="{65828EDF-352E-8E1D-3312-A80FE08DC324}"/>
              </a:ext>
            </a:extLst>
          </p:cNvPr>
          <p:cNvSpPr txBox="1"/>
          <p:nvPr/>
        </p:nvSpPr>
        <p:spPr>
          <a:xfrm>
            <a:off x="4827642" y="2478780"/>
            <a:ext cx="2764068" cy="17851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dirty="0">
                <a:solidFill>
                  <a:schemeClr val="tx1"/>
                </a:solidFill>
                <a:latin typeface="Arial"/>
                <a:cs typeface="Arial"/>
              </a:rPr>
              <a:t>Further opportunities to develop in your</a:t>
            </a:r>
          </a:p>
          <a:p>
            <a:pPr algn="l"/>
            <a:r>
              <a:rPr lang="en-US" sz="1000" dirty="0">
                <a:solidFill>
                  <a:schemeClr val="tx1"/>
                </a:solidFill>
                <a:latin typeface="Arial"/>
                <a:cs typeface="Arial"/>
              </a:rPr>
              <a:t>role may include:</a:t>
            </a:r>
          </a:p>
          <a:p>
            <a:pPr marL="171450" indent="-171450" algn="l">
              <a:buFont typeface="Arial" panose="020B0604020202020204" pitchFamily="34" charset="0"/>
              <a:buChar char="•"/>
            </a:pPr>
            <a:r>
              <a:rPr lang="en-US" sz="1000" dirty="0">
                <a:solidFill>
                  <a:schemeClr val="tx1"/>
                </a:solidFill>
                <a:latin typeface="Arial"/>
                <a:cs typeface="Arial"/>
              </a:rPr>
              <a:t>Motivational interviewing refresher</a:t>
            </a:r>
          </a:p>
          <a:p>
            <a:pPr marL="171450" indent="-171450" algn="l">
              <a:buFont typeface="Arial" panose="020B0604020202020204" pitchFamily="34" charset="0"/>
              <a:buChar char="•"/>
            </a:pPr>
            <a:r>
              <a:rPr lang="en-US" sz="1000" dirty="0">
                <a:solidFill>
                  <a:schemeClr val="tx1"/>
                </a:solidFill>
                <a:latin typeface="Arial"/>
                <a:cs typeface="Arial"/>
              </a:rPr>
              <a:t>Cultural competence and reducing health inequalities</a:t>
            </a:r>
          </a:p>
          <a:p>
            <a:pPr marL="171450" indent="-171450" algn="l">
              <a:buFont typeface="Arial" panose="020B0604020202020204" pitchFamily="34" charset="0"/>
              <a:buChar char="•"/>
            </a:pPr>
            <a:r>
              <a:rPr lang="en-US" sz="1000" dirty="0">
                <a:solidFill>
                  <a:schemeClr val="tx1"/>
                </a:solidFill>
                <a:latin typeface="Arial"/>
                <a:cs typeface="Arial"/>
              </a:rPr>
              <a:t>Trauma-informed approaches</a:t>
            </a:r>
          </a:p>
          <a:p>
            <a:pPr marL="171450" indent="-171450" algn="l">
              <a:buFont typeface="Arial" panose="020B0604020202020204" pitchFamily="34" charset="0"/>
              <a:buChar char="•"/>
            </a:pPr>
            <a:r>
              <a:rPr lang="en-US" sz="1000" dirty="0">
                <a:solidFill>
                  <a:schemeClr val="tx1"/>
                </a:solidFill>
                <a:latin typeface="Arial"/>
                <a:cs typeface="Arial"/>
              </a:rPr>
              <a:t>Digital tools for coaching and remote support</a:t>
            </a:r>
          </a:p>
          <a:p>
            <a:pPr marL="171450" indent="-171450" algn="l">
              <a:buFont typeface="Arial" panose="020B0604020202020204" pitchFamily="34" charset="0"/>
              <a:buChar char="•"/>
            </a:pPr>
            <a:r>
              <a:rPr lang="en-US" sz="1000" dirty="0">
                <a:solidFill>
                  <a:schemeClr val="tx1"/>
                </a:solidFill>
                <a:latin typeface="Arial"/>
                <a:cs typeface="Arial"/>
              </a:rPr>
              <a:t>Population health management training</a:t>
            </a:r>
          </a:p>
          <a:p>
            <a:pPr marL="171450" indent="-171450" algn="l">
              <a:buFont typeface="Arial" panose="020B0604020202020204" pitchFamily="34" charset="0"/>
              <a:buChar char="•"/>
            </a:pPr>
            <a:r>
              <a:rPr lang="en-US" sz="1000" dirty="0">
                <a:solidFill>
                  <a:schemeClr val="tx1"/>
                </a:solidFill>
                <a:latin typeface="Arial"/>
                <a:cs typeface="Arial"/>
              </a:rPr>
              <a:t>Public health campaigns and outreach methods</a:t>
            </a:r>
          </a:p>
        </p:txBody>
      </p:sp>
      <p:sp>
        <p:nvSpPr>
          <p:cNvPr id="4" name="TextBox 3">
            <a:extLst>
              <a:ext uri="{FF2B5EF4-FFF2-40B4-BE49-F238E27FC236}">
                <a16:creationId xmlns:a16="http://schemas.microsoft.com/office/drawing/2014/main" id="{1879447C-A4BE-D14B-31F3-46FEF26C7441}"/>
              </a:ext>
            </a:extLst>
          </p:cNvPr>
          <p:cNvSpPr txBox="1"/>
          <p:nvPr/>
        </p:nvSpPr>
        <p:spPr>
          <a:xfrm>
            <a:off x="4897641" y="4188256"/>
            <a:ext cx="2764068"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dirty="0">
                <a:latin typeface="Arial"/>
                <a:cs typeface="Arial"/>
                <a:hlinkClick r:id="rId13">
                  <a:extLst>
                    <a:ext uri="{A12FA001-AC4F-418D-AE19-62706E023703}">
                      <ahyp:hlinkClr xmlns:ahyp="http://schemas.microsoft.com/office/drawing/2018/hyperlinkcolor" val="tx"/>
                    </a:ext>
                  </a:extLst>
                </a:hlinkClick>
              </a:rPr>
              <a:t>Personalised Care Institute</a:t>
            </a:r>
            <a:endParaRPr lang="en-US" sz="1000" dirty="0">
              <a:solidFill>
                <a:srgbClr val="000000"/>
              </a:solidFill>
              <a:latin typeface="Arial"/>
              <a:cs typeface="Arial"/>
              <a:hlinkClick r:id="" action="ppaction://noaction">
                <a:extLst>
                  <a:ext uri="{A12FA001-AC4F-418D-AE19-62706E023703}">
                    <ahyp:hlinkClr xmlns:ahyp="http://schemas.microsoft.com/office/drawing/2018/hyperlinkcolor" val="tx"/>
                  </a:ext>
                </a:extLst>
              </a:hlinkClick>
            </a:endParaRPr>
          </a:p>
          <a:p>
            <a:pPr algn="l"/>
            <a:r>
              <a:rPr lang="en-US" sz="1000" dirty="0">
                <a:latin typeface="Arial"/>
                <a:cs typeface="Arial"/>
                <a:hlinkClick r:id="rId17"/>
              </a:rPr>
              <a:t>NHS England – Health and Wellbeing Coaches</a:t>
            </a:r>
            <a:endParaRPr lang="en-US" sz="1000" dirty="0">
              <a:latin typeface="Arial"/>
              <a:cs typeface="Arial"/>
            </a:endParaRPr>
          </a:p>
          <a:p>
            <a:pPr algn="l"/>
            <a:r>
              <a:rPr lang="en-US" sz="1000" dirty="0">
                <a:latin typeface="Arial"/>
                <a:cs typeface="Arial"/>
                <a:hlinkClick r:id="rId18"/>
              </a:rPr>
              <a:t>eLearning for Healthcare (e-</a:t>
            </a:r>
            <a:r>
              <a:rPr lang="en-US" sz="1000" dirty="0" err="1">
                <a:latin typeface="Arial"/>
                <a:cs typeface="Arial"/>
                <a:hlinkClick r:id="rId18"/>
              </a:rPr>
              <a:t>LfH</a:t>
            </a:r>
            <a:r>
              <a:rPr lang="en-US" sz="1000" dirty="0">
                <a:latin typeface="Arial"/>
                <a:cs typeface="Arial"/>
                <a:hlinkClick r:id="rId18"/>
              </a:rPr>
              <a:t>)</a:t>
            </a:r>
            <a:endParaRPr lang="en-US" sz="1000" dirty="0">
              <a:latin typeface="Arial"/>
              <a:cs typeface="Arial"/>
            </a:endParaRPr>
          </a:p>
          <a:p>
            <a:pPr algn="l"/>
            <a:r>
              <a:rPr lang="en-US" sz="1000" dirty="0">
                <a:latin typeface="Arial"/>
                <a:cs typeface="Arial"/>
              </a:rPr>
              <a:t>Coaching Apprenticeship Level 5 </a:t>
            </a:r>
          </a:p>
        </p:txBody>
      </p:sp>
      <p:sp>
        <p:nvSpPr>
          <p:cNvPr id="5" name="TextBox 4">
            <a:extLst>
              <a:ext uri="{FF2B5EF4-FFF2-40B4-BE49-F238E27FC236}">
                <a16:creationId xmlns:a16="http://schemas.microsoft.com/office/drawing/2014/main" id="{C74424D4-F6A5-8AB1-478B-8DC076E9EA86}"/>
              </a:ext>
            </a:extLst>
          </p:cNvPr>
          <p:cNvSpPr txBox="1"/>
          <p:nvPr/>
        </p:nvSpPr>
        <p:spPr>
          <a:xfrm>
            <a:off x="4897641" y="4980456"/>
            <a:ext cx="2886047"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dirty="0">
                <a:latin typeface="Arial"/>
              </a:rPr>
              <a:t>For Appre</a:t>
            </a:r>
            <a:r>
              <a:rPr lang="en-US" sz="1000" dirty="0">
                <a:solidFill>
                  <a:srgbClr val="202C3A"/>
                </a:solidFill>
                <a:latin typeface="Arial"/>
              </a:rPr>
              <a:t>nticeship opportunities contact Surrey Training Hub </a:t>
            </a:r>
            <a:r>
              <a:rPr lang="en-US" sz="1000" u="sng" dirty="0">
                <a:solidFill>
                  <a:srgbClr val="0000FF"/>
                </a:solidFill>
                <a:latin typeface="Arial"/>
                <a:cs typeface="Segoe UI"/>
                <a:hlinkClick r:id="rId19">
                  <a:extLst>
                    <a:ext uri="{A12FA001-AC4F-418D-AE19-62706E023703}">
                      <ahyp:hlinkClr xmlns:ahyp="http://schemas.microsoft.com/office/drawing/2018/hyperlinkcolor" val="tx"/>
                    </a:ext>
                  </a:extLst>
                </a:hlinkClick>
              </a:rPr>
              <a:t>Apprenticeships</a:t>
            </a:r>
            <a:r>
              <a:rPr lang="en-US" sz="1000" dirty="0">
                <a:solidFill>
                  <a:srgbClr val="0000FF"/>
                </a:solidFill>
                <a:latin typeface="Arial"/>
              </a:rPr>
              <a:t>​​</a:t>
            </a:r>
          </a:p>
          <a:p>
            <a:pPr algn="l"/>
            <a:endParaRPr lang="en-US" sz="900" dirty="0">
              <a:solidFill>
                <a:srgbClr val="0000FF"/>
              </a:solidFill>
              <a:latin typeface="Arial"/>
            </a:endParaRPr>
          </a:p>
          <a:p>
            <a:r>
              <a:rPr lang="en-GB" sz="900" dirty="0"/>
              <a:t>Additional Qualifications/Training Required for </a:t>
            </a:r>
            <a:r>
              <a:rPr lang="en-GB" sz="1000" dirty="0"/>
              <a:t>Primary Care</a:t>
            </a:r>
          </a:p>
          <a:p>
            <a:r>
              <a:rPr lang="en-GB" sz="1000" dirty="0"/>
              <a:t>Educated to GCSE level or equivalent</a:t>
            </a:r>
          </a:p>
          <a:p>
            <a:r>
              <a:rPr lang="en-GB" sz="1000" dirty="0"/>
              <a:t>Accredited Personalised Care and Health and Wellbeing Coach training –</a:t>
            </a:r>
          </a:p>
          <a:p>
            <a:pPr lvl="1"/>
            <a:r>
              <a:rPr lang="en-GB" sz="1000" dirty="0"/>
              <a:t>4-day Health Coaching Training </a:t>
            </a:r>
            <a:r>
              <a:rPr lang="en-GB" sz="1000" dirty="0">
                <a:hlinkClick r:id="rId20"/>
              </a:rPr>
              <a:t>if you have no previous coaching experience.</a:t>
            </a:r>
            <a:endParaRPr lang="en-GB" sz="1000" dirty="0"/>
          </a:p>
          <a:p>
            <a:pPr lvl="1"/>
            <a:r>
              <a:rPr lang="en-GB" sz="1000" dirty="0"/>
              <a:t>2-day Health Coaching Training </a:t>
            </a:r>
            <a:r>
              <a:rPr lang="en-GB" sz="1000" dirty="0">
                <a:hlinkClick r:id="rId20"/>
              </a:rPr>
              <a:t>if you have previous coaching experience outside the NHS.</a:t>
            </a:r>
            <a:endParaRPr lang="en-GB" sz="1000" dirty="0"/>
          </a:p>
          <a:p>
            <a:pPr algn="l"/>
            <a:endParaRPr lang="en-GB" sz="1000" dirty="0"/>
          </a:p>
        </p:txBody>
      </p:sp>
      <p:pic>
        <p:nvPicPr>
          <p:cNvPr id="6" name="Online Media 5" title="Meet our health and wellbeing coach - working alongside GPs to meet patients' healthcare needs.">
            <a:hlinkClick r:id="" action="ppaction://media"/>
            <a:extLst>
              <a:ext uri="{FF2B5EF4-FFF2-40B4-BE49-F238E27FC236}">
                <a16:creationId xmlns:a16="http://schemas.microsoft.com/office/drawing/2014/main" id="{59B96EE5-D607-7085-DB9E-8A50911FC0B3}"/>
              </a:ext>
            </a:extLst>
          </p:cNvPr>
          <p:cNvPicPr>
            <a:picLocks noRot="1" noChangeAspect="1"/>
          </p:cNvPicPr>
          <p:nvPr>
            <a:videoFile r:link="rId1"/>
          </p:nvPr>
        </p:nvPicPr>
        <p:blipFill>
          <a:blip r:embed="rId21"/>
          <a:stretch>
            <a:fillRect/>
          </a:stretch>
        </p:blipFill>
        <p:spPr>
          <a:xfrm>
            <a:off x="0" y="1153639"/>
            <a:ext cx="2195956" cy="1266308"/>
          </a:xfrm>
          <a:prstGeom prst="rect">
            <a:avLst/>
          </a:prstGeom>
        </p:spPr>
      </p:pic>
      <p:sp>
        <p:nvSpPr>
          <p:cNvPr id="7" name="object 30">
            <a:hlinkClick r:id="rId22" action="ppaction://hlinksldjump"/>
            <a:extLst>
              <a:ext uri="{FF2B5EF4-FFF2-40B4-BE49-F238E27FC236}">
                <a16:creationId xmlns:a16="http://schemas.microsoft.com/office/drawing/2014/main" id="{FE19DC60-AFD6-905F-20CE-312AA1C8AC73}"/>
              </a:ext>
            </a:extLst>
          </p:cNvPr>
          <p:cNvSpPr txBox="1"/>
          <p:nvPr/>
        </p:nvSpPr>
        <p:spPr>
          <a:xfrm>
            <a:off x="90627" y="3686944"/>
            <a:ext cx="2186220" cy="320922"/>
          </a:xfrm>
          <a:prstGeom prst="rect">
            <a:avLst/>
          </a:prstGeom>
          <a:solidFill>
            <a:srgbClr val="D9D9D9"/>
          </a:solidFill>
        </p:spPr>
        <p:txBody>
          <a:bodyPr vert="horz" wrap="square" lIns="0" tIns="0" rIns="0" bIns="0" rtlCol="0" anchor="t">
            <a:spAutoFit/>
          </a:bodyPr>
          <a:lstStyle/>
          <a:p>
            <a:pPr algn="ctr">
              <a:lnSpc>
                <a:spcPts val="1315"/>
              </a:lnSpc>
            </a:pPr>
            <a:r>
              <a:rPr sz="1000" b="1">
                <a:solidFill>
                  <a:srgbClr val="BF0378"/>
                </a:solidFill>
                <a:latin typeface="Arial"/>
                <a:cs typeface="Arial"/>
                <a:hlinkClick r:id="rId23" action="ppaction://hlinksldjump">
                  <a:extLst>
                    <a:ext uri="{A12FA001-AC4F-418D-AE19-62706E023703}">
                      <ahyp:hlinkClr xmlns:ahyp="http://schemas.microsoft.com/office/drawing/2018/hyperlinkcolor" val="tx"/>
                    </a:ext>
                  </a:extLst>
                </a:hlinkClick>
              </a:rPr>
              <a:t>Care</a:t>
            </a:r>
            <a:r>
              <a:rPr sz="1000" b="1" spc="-20">
                <a:solidFill>
                  <a:srgbClr val="BF0378"/>
                </a:solidFill>
                <a:latin typeface="Arial"/>
                <a:cs typeface="Arial"/>
                <a:hlinkClick r:id="rId23" action="ppaction://hlinksldjump">
                  <a:extLst>
                    <a:ext uri="{A12FA001-AC4F-418D-AE19-62706E023703}">
                      <ahyp:hlinkClr xmlns:ahyp="http://schemas.microsoft.com/office/drawing/2018/hyperlinkcolor" val="tx"/>
                    </a:ext>
                  </a:extLst>
                </a:hlinkClick>
              </a:rPr>
              <a:t> </a:t>
            </a:r>
            <a:r>
              <a:rPr sz="1000" b="1" spc="-10">
                <a:solidFill>
                  <a:srgbClr val="BF0378"/>
                </a:solidFill>
                <a:latin typeface="Arial"/>
                <a:cs typeface="Arial"/>
                <a:hlinkClick r:id="rId23" action="ppaction://hlinksldjump">
                  <a:extLst>
                    <a:ext uri="{A12FA001-AC4F-418D-AE19-62706E023703}">
                      <ahyp:hlinkClr xmlns:ahyp="http://schemas.microsoft.com/office/drawing/2018/hyperlinkcolor" val="tx"/>
                    </a:ext>
                  </a:extLst>
                </a:hlinkClick>
              </a:rPr>
              <a:t>Coordinator</a:t>
            </a:r>
            <a:endParaRPr lang="en-GB" sz="1000" b="1" spc="-10">
              <a:solidFill>
                <a:srgbClr val="BF0378"/>
              </a:solidFill>
              <a:latin typeface="Arial"/>
              <a:cs typeface="Arial"/>
            </a:endParaRPr>
          </a:p>
          <a:p>
            <a:pPr algn="ctr">
              <a:lnSpc>
                <a:spcPts val="1315"/>
              </a:lnSpc>
            </a:pPr>
            <a:endParaRPr sz="1000">
              <a:solidFill>
                <a:srgbClr val="BF0378"/>
              </a:solidFill>
              <a:latin typeface="Arial"/>
              <a:cs typeface="Arial"/>
            </a:endParaRPr>
          </a:p>
        </p:txBody>
      </p:sp>
      <p:sp>
        <p:nvSpPr>
          <p:cNvPr id="8" name="object 28">
            <a:extLst>
              <a:ext uri="{FF2B5EF4-FFF2-40B4-BE49-F238E27FC236}">
                <a16:creationId xmlns:a16="http://schemas.microsoft.com/office/drawing/2014/main" id="{83BC0FB4-E63F-27CB-C89E-760F7890BE79}"/>
              </a:ext>
            </a:extLst>
          </p:cNvPr>
          <p:cNvSpPr txBox="1"/>
          <p:nvPr/>
        </p:nvSpPr>
        <p:spPr>
          <a:xfrm>
            <a:off x="90627" y="3281083"/>
            <a:ext cx="2166165" cy="334387"/>
          </a:xfrm>
          <a:prstGeom prst="rect">
            <a:avLst/>
          </a:prstGeom>
          <a:solidFill>
            <a:srgbClr val="D9D9D9"/>
          </a:solidFill>
        </p:spPr>
        <p:txBody>
          <a:bodyPr vert="horz" wrap="square" lIns="0" tIns="13335" rIns="0" bIns="0" rtlCol="0" anchor="t">
            <a:spAutoFit/>
          </a:bodyPr>
          <a:lstStyle/>
          <a:p>
            <a:pPr marL="328295" marR="290195" indent="-30480" algn="ctr">
              <a:lnSpc>
                <a:spcPts val="1300"/>
              </a:lnSpc>
              <a:spcBef>
                <a:spcPts val="105"/>
              </a:spcBef>
            </a:pPr>
            <a:r>
              <a:rPr sz="1000" b="1">
                <a:solidFill>
                  <a:srgbClr val="BF0378"/>
                </a:solidFill>
                <a:latin typeface="Arial"/>
                <a:cs typeface="Arial"/>
                <a:hlinkClick r:id="rId24" action="ppaction://hlinksldjump">
                  <a:extLst>
                    <a:ext uri="{A12FA001-AC4F-418D-AE19-62706E023703}">
                      <ahyp:hlinkClr xmlns:ahyp="http://schemas.microsoft.com/office/drawing/2018/hyperlinkcolor" val="tx"/>
                    </a:ext>
                  </a:extLst>
                </a:hlinkClick>
              </a:rPr>
              <a:t>General</a:t>
            </a:r>
            <a:r>
              <a:rPr sz="1000" b="1" spc="-40">
                <a:solidFill>
                  <a:srgbClr val="BF0378"/>
                </a:solidFill>
                <a:latin typeface="Arial"/>
                <a:cs typeface="Arial"/>
                <a:hlinkClick r:id="rId24" action="ppaction://hlinksldjump">
                  <a:extLst>
                    <a:ext uri="{A12FA001-AC4F-418D-AE19-62706E023703}">
                      <ahyp:hlinkClr xmlns:ahyp="http://schemas.microsoft.com/office/drawing/2018/hyperlinkcolor" val="tx"/>
                    </a:ext>
                  </a:extLst>
                </a:hlinkClick>
              </a:rPr>
              <a:t> </a:t>
            </a:r>
            <a:r>
              <a:rPr sz="1000" b="1" spc="-10">
                <a:solidFill>
                  <a:srgbClr val="BF0378"/>
                </a:solidFill>
                <a:latin typeface="Arial"/>
                <a:cs typeface="Arial"/>
                <a:hlinkClick r:id="rId24" action="ppaction://hlinksldjump">
                  <a:extLst>
                    <a:ext uri="{A12FA001-AC4F-418D-AE19-62706E023703}">
                      <ahyp:hlinkClr xmlns:ahyp="http://schemas.microsoft.com/office/drawing/2018/hyperlinkcolor" val="tx"/>
                    </a:ext>
                  </a:extLst>
                </a:hlinkClick>
              </a:rPr>
              <a:t>Practice </a:t>
            </a:r>
            <a:r>
              <a:rPr sz="1000" b="1">
                <a:solidFill>
                  <a:srgbClr val="BF0378"/>
                </a:solidFill>
                <a:latin typeface="Arial"/>
                <a:cs typeface="Arial"/>
                <a:hlinkClick r:id="rId24" action="ppaction://hlinksldjump">
                  <a:extLst>
                    <a:ext uri="{A12FA001-AC4F-418D-AE19-62706E023703}">
                      <ahyp:hlinkClr xmlns:ahyp="http://schemas.microsoft.com/office/drawing/2018/hyperlinkcolor" val="tx"/>
                    </a:ext>
                  </a:extLst>
                </a:hlinkClick>
              </a:rPr>
              <a:t>Assistant</a:t>
            </a:r>
            <a:r>
              <a:rPr sz="1000" b="1" spc="-60">
                <a:solidFill>
                  <a:srgbClr val="BF0378"/>
                </a:solidFill>
                <a:latin typeface="Arial"/>
                <a:cs typeface="Arial"/>
                <a:hlinkClick r:id="rId24" action="ppaction://hlinksldjump">
                  <a:extLst>
                    <a:ext uri="{A12FA001-AC4F-418D-AE19-62706E023703}">
                      <ahyp:hlinkClr xmlns:ahyp="http://schemas.microsoft.com/office/drawing/2018/hyperlinkcolor" val="tx"/>
                    </a:ext>
                  </a:extLst>
                </a:hlinkClick>
              </a:rPr>
              <a:t> </a:t>
            </a:r>
            <a:r>
              <a:rPr sz="1000" b="1" spc="-20">
                <a:solidFill>
                  <a:srgbClr val="BF0378"/>
                </a:solidFill>
                <a:latin typeface="Arial"/>
                <a:cs typeface="Arial"/>
                <a:hlinkClick r:id="rId24" action="ppaction://hlinksldjump">
                  <a:extLst>
                    <a:ext uri="{A12FA001-AC4F-418D-AE19-62706E023703}">
                      <ahyp:hlinkClr xmlns:ahyp="http://schemas.microsoft.com/office/drawing/2018/hyperlinkcolor" val="tx"/>
                    </a:ext>
                  </a:extLst>
                </a:hlinkClick>
              </a:rPr>
              <a:t>(GPA)</a:t>
            </a:r>
            <a:endParaRPr sz="1000">
              <a:solidFill>
                <a:srgbClr val="BF0378"/>
              </a:solidFill>
              <a:latin typeface="Arial"/>
              <a:cs typeface="Arial"/>
              <a:hlinkClick r:id="rId24" action="ppaction://hlinksldjump">
                <a:extLst>
                  <a:ext uri="{A12FA001-AC4F-418D-AE19-62706E023703}">
                    <ahyp:hlinkClr xmlns:ahyp="http://schemas.microsoft.com/office/drawing/2018/hyperlinkcolor" val="tx"/>
                  </a:ext>
                </a:extLst>
              </a:hlinkClick>
            </a:endParaRPr>
          </a:p>
        </p:txBody>
      </p:sp>
      <p:sp>
        <p:nvSpPr>
          <p:cNvPr id="9" name="Rectangle 8">
            <a:extLst>
              <a:ext uri="{FF2B5EF4-FFF2-40B4-BE49-F238E27FC236}">
                <a16:creationId xmlns:a16="http://schemas.microsoft.com/office/drawing/2014/main" id="{26C8B096-1D8E-D546-6B96-16DD006BDDD3}"/>
              </a:ext>
            </a:extLst>
          </p:cNvPr>
          <p:cNvSpPr/>
          <p:nvPr/>
        </p:nvSpPr>
        <p:spPr>
          <a:xfrm>
            <a:off x="75590" y="4094737"/>
            <a:ext cx="2186220" cy="367313"/>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BF0378"/>
                </a:solidFill>
                <a:latin typeface="Arial" panose="020B0604020202020204" pitchFamily="34" charset="0"/>
                <a:cs typeface="Arial" panose="020B0604020202020204" pitchFamily="34" charset="0"/>
                <a:hlinkClick r:id="rId25" action="ppaction://hlinksldjump">
                  <a:extLst>
                    <a:ext uri="{A12FA001-AC4F-418D-AE19-62706E023703}">
                      <ahyp:hlinkClr xmlns:ahyp="http://schemas.microsoft.com/office/drawing/2018/hyperlinkcolor" val="tx"/>
                    </a:ext>
                  </a:extLst>
                </a:hlinkClick>
              </a:rPr>
              <a:t>Children &amp; Young People’s Mental Health Practitioner</a:t>
            </a:r>
            <a:endParaRPr lang="en-GB" sz="1000" b="1">
              <a:solidFill>
                <a:srgbClr val="BF0378"/>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23A8F382-2611-3FC6-3906-B9DF6FCF8494}"/>
              </a:ext>
            </a:extLst>
          </p:cNvPr>
          <p:cNvSpPr/>
          <p:nvPr/>
        </p:nvSpPr>
        <p:spPr>
          <a:xfrm>
            <a:off x="75590" y="4539303"/>
            <a:ext cx="2186220" cy="367313"/>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BF0378"/>
                </a:solidFill>
                <a:latin typeface="Arial" panose="020B0604020202020204" pitchFamily="34" charset="0"/>
                <a:cs typeface="Arial" panose="020B0604020202020204" pitchFamily="34" charset="0"/>
                <a:hlinkClick r:id="rId26" action="ppaction://hlinksldjump">
                  <a:extLst>
                    <a:ext uri="{A12FA001-AC4F-418D-AE19-62706E023703}">
                      <ahyp:hlinkClr xmlns:ahyp="http://schemas.microsoft.com/office/drawing/2018/hyperlinkcolor" val="tx"/>
                    </a:ext>
                  </a:extLst>
                </a:hlinkClick>
              </a:rPr>
              <a:t>Adult Mental Health Practitioner</a:t>
            </a:r>
            <a:endParaRPr lang="en-GB" sz="1000" b="1">
              <a:solidFill>
                <a:srgbClr val="BF0378"/>
              </a:solidFill>
              <a:latin typeface="Arial" panose="020B0604020202020204" pitchFamily="34" charset="0"/>
              <a:cs typeface="Arial" panose="020B0604020202020204" pitchFamily="34" charset="0"/>
            </a:endParaRPr>
          </a:p>
        </p:txBody>
      </p:sp>
      <p:sp>
        <p:nvSpPr>
          <p:cNvPr id="11" name="Call-out: Down Arrow 10">
            <a:extLst>
              <a:ext uri="{FF2B5EF4-FFF2-40B4-BE49-F238E27FC236}">
                <a16:creationId xmlns:a16="http://schemas.microsoft.com/office/drawing/2014/main" id="{8FA8674B-9214-FD96-D251-8E798D246DF5}"/>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
        <p:nvSpPr>
          <p:cNvPr id="17" name="object 32">
            <a:extLst>
              <a:ext uri="{FF2B5EF4-FFF2-40B4-BE49-F238E27FC236}">
                <a16:creationId xmlns:a16="http://schemas.microsoft.com/office/drawing/2014/main" id="{CAD8B29F-D69E-A19C-D64B-35D11BD8D9CC}"/>
              </a:ext>
            </a:extLst>
          </p:cNvPr>
          <p:cNvSpPr txBox="1">
            <a:spLocks noGrp="1"/>
          </p:cNvSpPr>
          <p:nvPr>
            <p:ph type="title"/>
          </p:nvPr>
        </p:nvSpPr>
        <p:spPr>
          <a:xfrm>
            <a:off x="8346487" y="-282192"/>
            <a:ext cx="3781677" cy="835152"/>
          </a:xfrm>
          <a:prstGeom prst="rect">
            <a:avLst/>
          </a:prstGeom>
        </p:spPr>
        <p:txBody>
          <a:bodyPr vert="horz" wrap="square" lIns="0" tIns="278435" rIns="0" bIns="0" rtlCol="0">
            <a:spAutoFit/>
          </a:bodyPr>
          <a:lstStyle/>
          <a:p>
            <a:pPr marL="394970" algn="r">
              <a:lnSpc>
                <a:spcPct val="100000"/>
              </a:lnSpc>
              <a:spcBef>
                <a:spcPts val="100"/>
              </a:spcBef>
            </a:pPr>
            <a:r>
              <a:rPr lang="en-GB">
                <a:hlinkClick r:id="rId27" action="ppaction://hlinksldjump"/>
              </a:rPr>
              <a:t>Personalised Care</a:t>
            </a:r>
            <a:r>
              <a:rPr spc="-45">
                <a:hlinkClick r:id="rId27" action="ppaction://hlinksldjump"/>
              </a:rPr>
              <a:t> </a:t>
            </a:r>
            <a:r>
              <a:rPr lang="en-GB" spc="-45">
                <a:hlinkClick r:id="rId27" action="ppaction://hlinksldjump"/>
              </a:rPr>
              <a:t>Professionals Career Pathway</a:t>
            </a:r>
            <a:endParaRPr spc="-1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object 12"/>
          <p:cNvSpPr txBox="1"/>
          <p:nvPr/>
        </p:nvSpPr>
        <p:spPr>
          <a:xfrm>
            <a:off x="2761705" y="2020673"/>
            <a:ext cx="1523365" cy="453390"/>
          </a:xfrm>
          <a:prstGeom prst="rect">
            <a:avLst/>
          </a:prstGeom>
        </p:spPr>
        <p:txBody>
          <a:bodyPr vert="horz" wrap="square" lIns="0" tIns="13335" rIns="0" bIns="0" rtlCol="0">
            <a:spAutoFit/>
          </a:bodyPr>
          <a:lstStyle/>
          <a:p>
            <a:pPr marL="96520">
              <a:lnSpc>
                <a:spcPct val="100000"/>
              </a:lnSpc>
              <a:spcBef>
                <a:spcPts val="105"/>
              </a:spcBef>
            </a:pPr>
            <a:r>
              <a:rPr sz="1400">
                <a:solidFill>
                  <a:srgbClr val="202C3A"/>
                </a:solidFill>
                <a:latin typeface="Arial Black"/>
                <a:cs typeface="Arial Black"/>
              </a:rPr>
              <a:t>Key</a:t>
            </a:r>
            <a:r>
              <a:rPr sz="1400" spc="-45">
                <a:solidFill>
                  <a:srgbClr val="202C3A"/>
                </a:solidFill>
                <a:latin typeface="Arial Black"/>
                <a:cs typeface="Arial Black"/>
              </a:rPr>
              <a:t> </a:t>
            </a:r>
            <a:r>
              <a:rPr sz="1400">
                <a:solidFill>
                  <a:srgbClr val="202C3A"/>
                </a:solidFill>
                <a:latin typeface="Arial Black"/>
                <a:cs typeface="Arial Black"/>
              </a:rPr>
              <a:t>roles</a:t>
            </a:r>
            <a:r>
              <a:rPr sz="1400" spc="-40">
                <a:solidFill>
                  <a:srgbClr val="202C3A"/>
                </a:solidFill>
                <a:latin typeface="Arial Black"/>
                <a:cs typeface="Arial Black"/>
              </a:rPr>
              <a:t> </a:t>
            </a:r>
            <a:r>
              <a:rPr sz="1400" spc="-25">
                <a:solidFill>
                  <a:srgbClr val="202C3A"/>
                </a:solidFill>
                <a:latin typeface="Arial Black"/>
                <a:cs typeface="Arial Black"/>
              </a:rPr>
              <a:t>and</a:t>
            </a:r>
            <a:endParaRPr sz="1400">
              <a:latin typeface="Arial Black"/>
              <a:cs typeface="Arial Black"/>
            </a:endParaRPr>
          </a:p>
          <a:p>
            <a:pPr marL="12700">
              <a:lnSpc>
                <a:spcPct val="100000"/>
              </a:lnSpc>
            </a:pPr>
            <a:r>
              <a:rPr sz="1400" spc="-10">
                <a:solidFill>
                  <a:srgbClr val="202C3A"/>
                </a:solidFill>
                <a:latin typeface="Arial Black"/>
                <a:cs typeface="Arial Black"/>
              </a:rPr>
              <a:t>responsibilities</a:t>
            </a:r>
            <a:endParaRPr sz="1400">
              <a:latin typeface="Arial Black"/>
              <a:cs typeface="Arial Black"/>
            </a:endParaRPr>
          </a:p>
        </p:txBody>
      </p:sp>
      <p:sp>
        <p:nvSpPr>
          <p:cNvPr id="13" name="object 13"/>
          <p:cNvSpPr/>
          <p:nvPr/>
        </p:nvSpPr>
        <p:spPr>
          <a:xfrm>
            <a:off x="2633472" y="2572511"/>
            <a:ext cx="8753475" cy="0"/>
          </a:xfrm>
          <a:custGeom>
            <a:avLst/>
            <a:gdLst/>
            <a:ahLst/>
            <a:cxnLst/>
            <a:rect l="l" t="t" r="r" b="b"/>
            <a:pathLst>
              <a:path w="8753475">
                <a:moveTo>
                  <a:pt x="0" y="0"/>
                </a:moveTo>
                <a:lnTo>
                  <a:pt x="8753475" y="0"/>
                </a:lnTo>
              </a:path>
            </a:pathLst>
          </a:custGeom>
          <a:ln w="12700">
            <a:solidFill>
              <a:srgbClr val="44247C"/>
            </a:solidFill>
            <a:prstDash val="sysDash"/>
          </a:ln>
        </p:spPr>
        <p:txBody>
          <a:bodyPr wrap="square" lIns="0" tIns="0" rIns="0" bIns="0" rtlCol="0"/>
          <a:lstStyle/>
          <a:p>
            <a:endParaRPr/>
          </a:p>
        </p:txBody>
      </p:sp>
      <p:sp>
        <p:nvSpPr>
          <p:cNvPr id="31" name="object 31"/>
          <p:cNvSpPr txBox="1"/>
          <p:nvPr/>
        </p:nvSpPr>
        <p:spPr>
          <a:xfrm>
            <a:off x="2341515" y="394769"/>
            <a:ext cx="7558654" cy="1615442"/>
          </a:xfrm>
          <a:prstGeom prst="rect">
            <a:avLst/>
          </a:prstGeom>
        </p:spPr>
        <p:txBody>
          <a:bodyPr vert="horz" wrap="square" lIns="0" tIns="12065" rIns="0" bIns="0" rtlCol="0" anchor="t">
            <a:spAutoFit/>
          </a:bodyPr>
          <a:lstStyle/>
          <a:p>
            <a:pPr marL="12700">
              <a:lnSpc>
                <a:spcPts val="2510"/>
              </a:lnSpc>
              <a:spcBef>
                <a:spcPts val="95"/>
              </a:spcBef>
            </a:pPr>
            <a:r>
              <a:rPr sz="2400">
                <a:solidFill>
                  <a:srgbClr val="0070C0"/>
                </a:solidFill>
                <a:latin typeface="Arial Black"/>
                <a:cs typeface="Arial Black"/>
              </a:rPr>
              <a:t>Children</a:t>
            </a:r>
            <a:r>
              <a:rPr sz="2400" spc="-80">
                <a:solidFill>
                  <a:srgbClr val="0070C0"/>
                </a:solidFill>
                <a:latin typeface="Arial Black"/>
                <a:cs typeface="Arial Black"/>
              </a:rPr>
              <a:t> </a:t>
            </a:r>
            <a:r>
              <a:rPr sz="2400">
                <a:solidFill>
                  <a:srgbClr val="0070C0"/>
                </a:solidFill>
                <a:latin typeface="Arial Black"/>
                <a:cs typeface="Arial Black"/>
              </a:rPr>
              <a:t>and</a:t>
            </a:r>
            <a:r>
              <a:rPr sz="2400" spc="-95">
                <a:solidFill>
                  <a:srgbClr val="0070C0"/>
                </a:solidFill>
                <a:latin typeface="Arial Black"/>
                <a:cs typeface="Arial Black"/>
              </a:rPr>
              <a:t> </a:t>
            </a:r>
            <a:r>
              <a:rPr sz="2400" spc="-10">
                <a:solidFill>
                  <a:srgbClr val="0070C0"/>
                </a:solidFill>
                <a:latin typeface="Arial Black"/>
                <a:cs typeface="Arial Black"/>
              </a:rPr>
              <a:t>Young</a:t>
            </a:r>
            <a:r>
              <a:rPr sz="2400" spc="-90">
                <a:solidFill>
                  <a:srgbClr val="0070C0"/>
                </a:solidFill>
                <a:latin typeface="Arial Black"/>
                <a:cs typeface="Arial Black"/>
              </a:rPr>
              <a:t> </a:t>
            </a:r>
            <a:endParaRPr lang="en-GB" sz="2400" spc="-90">
              <a:solidFill>
                <a:srgbClr val="0070C0"/>
              </a:solidFill>
              <a:latin typeface="Arial Black"/>
              <a:cs typeface="Arial Black"/>
            </a:endParaRPr>
          </a:p>
          <a:p>
            <a:pPr marL="12700">
              <a:lnSpc>
                <a:spcPts val="2510"/>
              </a:lnSpc>
              <a:spcBef>
                <a:spcPts val="95"/>
              </a:spcBef>
            </a:pPr>
            <a:r>
              <a:rPr sz="2400">
                <a:solidFill>
                  <a:srgbClr val="0070C0"/>
                </a:solidFill>
                <a:latin typeface="Arial Black"/>
                <a:cs typeface="Arial Black"/>
              </a:rPr>
              <a:t>People’s</a:t>
            </a:r>
            <a:r>
              <a:rPr sz="2400" spc="-70">
                <a:solidFill>
                  <a:srgbClr val="0070C0"/>
                </a:solidFill>
                <a:latin typeface="Arial Black"/>
                <a:cs typeface="Arial Black"/>
              </a:rPr>
              <a:t> </a:t>
            </a:r>
            <a:r>
              <a:rPr sz="2400">
                <a:solidFill>
                  <a:srgbClr val="0070C0"/>
                </a:solidFill>
                <a:latin typeface="Arial Black"/>
                <a:cs typeface="Arial Black"/>
              </a:rPr>
              <a:t>Mental</a:t>
            </a:r>
            <a:r>
              <a:rPr sz="2400" spc="-95">
                <a:solidFill>
                  <a:srgbClr val="0070C0"/>
                </a:solidFill>
                <a:latin typeface="Arial Black"/>
                <a:cs typeface="Arial Black"/>
              </a:rPr>
              <a:t> </a:t>
            </a:r>
            <a:r>
              <a:rPr sz="2400" spc="-10">
                <a:solidFill>
                  <a:srgbClr val="0070C0"/>
                </a:solidFill>
                <a:latin typeface="Arial Black"/>
                <a:cs typeface="Arial Black"/>
              </a:rPr>
              <a:t>Health</a:t>
            </a:r>
            <a:r>
              <a:rPr lang="en-GB" sz="2400" spc="-10">
                <a:solidFill>
                  <a:srgbClr val="0070C0"/>
                </a:solidFill>
                <a:latin typeface="Arial Black"/>
                <a:cs typeface="Arial Black"/>
              </a:rPr>
              <a:t> Practitioner </a:t>
            </a:r>
          </a:p>
          <a:p>
            <a:pPr marL="12700">
              <a:lnSpc>
                <a:spcPts val="2510"/>
              </a:lnSpc>
              <a:spcBef>
                <a:spcPts val="95"/>
              </a:spcBef>
            </a:pPr>
            <a:r>
              <a:rPr lang="en-GB" sz="2400" b="1">
                <a:solidFill>
                  <a:srgbClr val="202C3A"/>
                </a:solidFill>
              </a:rPr>
              <a:t>Find</a:t>
            </a:r>
            <a:r>
              <a:rPr lang="en-GB" sz="2400" b="1" spc="-25">
                <a:solidFill>
                  <a:srgbClr val="202C3A"/>
                </a:solidFill>
              </a:rPr>
              <a:t> </a:t>
            </a:r>
            <a:r>
              <a:rPr lang="en-GB" sz="2400" b="1">
                <a:solidFill>
                  <a:srgbClr val="202C3A"/>
                </a:solidFill>
              </a:rPr>
              <a:t>out</a:t>
            </a:r>
            <a:r>
              <a:rPr lang="en-GB" sz="2400" b="1" spc="-20">
                <a:solidFill>
                  <a:srgbClr val="202C3A"/>
                </a:solidFill>
              </a:rPr>
              <a:t> </a:t>
            </a:r>
            <a:r>
              <a:rPr lang="en-GB" sz="2400" b="1">
                <a:solidFill>
                  <a:srgbClr val="202C3A"/>
                </a:solidFill>
              </a:rPr>
              <a:t>more</a:t>
            </a:r>
            <a:r>
              <a:rPr lang="en-GB" sz="2400" b="1" spc="-30">
                <a:solidFill>
                  <a:srgbClr val="202C3A"/>
                </a:solidFill>
              </a:rPr>
              <a:t> </a:t>
            </a:r>
            <a:r>
              <a:rPr lang="en-GB" sz="2400" b="1">
                <a:solidFill>
                  <a:srgbClr val="202C3A"/>
                </a:solidFill>
              </a:rPr>
              <a:t>about</a:t>
            </a:r>
            <a:r>
              <a:rPr lang="en-GB" sz="2400" b="1" spc="-20">
                <a:solidFill>
                  <a:srgbClr val="202C3A"/>
                </a:solidFill>
              </a:rPr>
              <a:t> </a:t>
            </a:r>
            <a:r>
              <a:rPr lang="en-GB" sz="2400" b="1" u="sng">
                <a:solidFill>
                  <a:srgbClr val="291EFF"/>
                </a:solidFill>
                <a:uFill>
                  <a:solidFill>
                    <a:srgbClr val="1F5AA4"/>
                  </a:solidFill>
                </a:uFill>
                <a:latin typeface="Arial"/>
                <a:cs typeface="Arial"/>
                <a:hlinkClick r:id="rId3"/>
              </a:rPr>
              <a:t>Mental Health Practitioner</a:t>
            </a:r>
            <a:endParaRPr lang="en-GB" sz="2400" b="1">
              <a:solidFill>
                <a:srgbClr val="0070C0"/>
              </a:solidFill>
              <a:latin typeface="Arial Black"/>
              <a:cs typeface="Arial Black"/>
            </a:endParaRPr>
          </a:p>
          <a:p>
            <a:pPr marL="12700">
              <a:lnSpc>
                <a:spcPts val="2510"/>
              </a:lnSpc>
            </a:pPr>
            <a:endParaRPr lang="en-GB" sz="2000" spc="-10">
              <a:solidFill>
                <a:srgbClr val="0070C0"/>
              </a:solidFill>
              <a:latin typeface="Arial Black"/>
              <a:cs typeface="Arial Black"/>
            </a:endParaRPr>
          </a:p>
          <a:p>
            <a:pPr marL="12700">
              <a:lnSpc>
                <a:spcPts val="2510"/>
              </a:lnSpc>
            </a:pPr>
            <a:endParaRPr sz="2000">
              <a:solidFill>
                <a:srgbClr val="0070C0"/>
              </a:solidFill>
              <a:latin typeface="Arial Black"/>
              <a:cs typeface="Arial Black"/>
            </a:endParaRPr>
          </a:p>
        </p:txBody>
      </p:sp>
      <p:sp>
        <p:nvSpPr>
          <p:cNvPr id="35" name="object 35"/>
          <p:cNvSpPr txBox="1"/>
          <p:nvPr/>
        </p:nvSpPr>
        <p:spPr>
          <a:xfrm>
            <a:off x="9946631" y="2554762"/>
            <a:ext cx="2090292" cy="3102772"/>
          </a:xfrm>
          <a:prstGeom prst="rect">
            <a:avLst/>
          </a:prstGeom>
        </p:spPr>
        <p:txBody>
          <a:bodyPr vert="horz" wrap="square" lIns="0" tIns="12065" rIns="0" bIns="0" rtlCol="0" anchor="t">
            <a:spAutoFit/>
          </a:bodyPr>
          <a:lstStyle/>
          <a:p>
            <a:pPr marR="5080" algn="l">
              <a:lnSpc>
                <a:spcPct val="100000"/>
              </a:lnSpc>
              <a:spcBef>
                <a:spcPts val="95"/>
              </a:spcBef>
              <a:tabLst>
                <a:tab pos="184785" algn="l"/>
              </a:tabLst>
            </a:pPr>
            <a:r>
              <a:rPr lang="en-GB" sz="1000">
                <a:solidFill>
                  <a:schemeClr val="tx1"/>
                </a:solidFill>
                <a:latin typeface="Arial"/>
                <a:cs typeface="Arial"/>
              </a:rPr>
              <a:t>Supports</a:t>
            </a:r>
            <a:r>
              <a:rPr lang="en-GB" sz="1000" spc="-35">
                <a:solidFill>
                  <a:schemeClr val="tx1"/>
                </a:solidFill>
                <a:latin typeface="Arial"/>
                <a:cs typeface="Arial"/>
              </a:rPr>
              <a:t> </a:t>
            </a:r>
            <a:r>
              <a:rPr lang="en-GB" sz="1000">
                <a:solidFill>
                  <a:schemeClr val="tx1"/>
                </a:solidFill>
                <a:latin typeface="Arial"/>
                <a:cs typeface="Arial"/>
              </a:rPr>
              <a:t>children</a:t>
            </a:r>
            <a:r>
              <a:rPr lang="en-GB" sz="1000" spc="-50">
                <a:solidFill>
                  <a:schemeClr val="tx1"/>
                </a:solidFill>
                <a:latin typeface="Arial"/>
                <a:cs typeface="Arial"/>
              </a:rPr>
              <a:t> </a:t>
            </a:r>
            <a:r>
              <a:rPr lang="en-GB" sz="1000">
                <a:solidFill>
                  <a:schemeClr val="tx1"/>
                </a:solidFill>
                <a:latin typeface="Arial"/>
                <a:cs typeface="Arial"/>
              </a:rPr>
              <a:t>and</a:t>
            </a:r>
            <a:r>
              <a:rPr lang="en-GB" sz="1000" spc="-60">
                <a:solidFill>
                  <a:schemeClr val="tx1"/>
                </a:solidFill>
                <a:latin typeface="Arial"/>
                <a:cs typeface="Arial"/>
              </a:rPr>
              <a:t> </a:t>
            </a:r>
            <a:r>
              <a:rPr lang="en-GB" sz="1000">
                <a:solidFill>
                  <a:schemeClr val="tx1"/>
                </a:solidFill>
                <a:latin typeface="Arial"/>
                <a:cs typeface="Arial"/>
              </a:rPr>
              <a:t>young</a:t>
            </a:r>
            <a:r>
              <a:rPr lang="en-GB" sz="1000" spc="-25">
                <a:solidFill>
                  <a:schemeClr val="tx1"/>
                </a:solidFill>
                <a:latin typeface="Arial"/>
                <a:cs typeface="Arial"/>
              </a:rPr>
              <a:t> </a:t>
            </a:r>
            <a:r>
              <a:rPr lang="en-GB" sz="1000" spc="-10">
                <a:solidFill>
                  <a:schemeClr val="tx1"/>
                </a:solidFill>
                <a:latin typeface="Arial"/>
                <a:cs typeface="Arial"/>
              </a:rPr>
              <a:t>people </a:t>
            </a:r>
            <a:r>
              <a:rPr lang="en-GB" sz="1000">
                <a:solidFill>
                  <a:schemeClr val="tx1"/>
                </a:solidFill>
                <a:latin typeface="Arial"/>
                <a:cs typeface="Arial"/>
              </a:rPr>
              <a:t>(CYP)</a:t>
            </a:r>
            <a:r>
              <a:rPr lang="en-GB" sz="1000" spc="-15">
                <a:solidFill>
                  <a:schemeClr val="tx1"/>
                </a:solidFill>
                <a:latin typeface="Arial"/>
                <a:cs typeface="Arial"/>
              </a:rPr>
              <a:t> </a:t>
            </a:r>
            <a:r>
              <a:rPr lang="en-GB" sz="1000">
                <a:solidFill>
                  <a:schemeClr val="tx1"/>
                </a:solidFill>
                <a:latin typeface="Arial"/>
                <a:cs typeface="Arial"/>
              </a:rPr>
              <a:t>(and</a:t>
            </a:r>
            <a:r>
              <a:rPr lang="en-GB" sz="1000" spc="-20">
                <a:solidFill>
                  <a:schemeClr val="tx1"/>
                </a:solidFill>
                <a:latin typeface="Arial"/>
                <a:cs typeface="Arial"/>
              </a:rPr>
              <a:t> </a:t>
            </a:r>
            <a:r>
              <a:rPr lang="en-GB" sz="1000">
                <a:solidFill>
                  <a:schemeClr val="tx1"/>
                </a:solidFill>
                <a:latin typeface="Arial"/>
                <a:cs typeface="Arial"/>
              </a:rPr>
              <a:t>their</a:t>
            </a:r>
            <a:r>
              <a:rPr lang="en-GB" sz="1000" spc="-10">
                <a:solidFill>
                  <a:schemeClr val="tx1"/>
                </a:solidFill>
                <a:latin typeface="Arial"/>
                <a:cs typeface="Arial"/>
              </a:rPr>
              <a:t> </a:t>
            </a:r>
            <a:r>
              <a:rPr lang="en-GB" sz="1000">
                <a:solidFill>
                  <a:schemeClr val="tx1"/>
                </a:solidFill>
                <a:latin typeface="Arial"/>
                <a:cs typeface="Arial"/>
              </a:rPr>
              <a:t>families</a:t>
            </a:r>
            <a:r>
              <a:rPr lang="en-GB" sz="1000" spc="-15">
                <a:solidFill>
                  <a:schemeClr val="tx1"/>
                </a:solidFill>
                <a:latin typeface="Arial"/>
                <a:cs typeface="Arial"/>
              </a:rPr>
              <a:t> </a:t>
            </a:r>
            <a:r>
              <a:rPr lang="en-GB" sz="1000">
                <a:solidFill>
                  <a:schemeClr val="tx1"/>
                </a:solidFill>
                <a:latin typeface="Arial"/>
                <a:cs typeface="Arial"/>
              </a:rPr>
              <a:t>/</a:t>
            </a:r>
            <a:r>
              <a:rPr lang="en-GB" sz="1000" spc="-35">
                <a:solidFill>
                  <a:schemeClr val="tx1"/>
                </a:solidFill>
                <a:latin typeface="Arial"/>
                <a:cs typeface="Arial"/>
              </a:rPr>
              <a:t> </a:t>
            </a:r>
            <a:r>
              <a:rPr lang="en-GB" sz="1000" spc="-10">
                <a:solidFill>
                  <a:schemeClr val="tx1"/>
                </a:solidFill>
                <a:latin typeface="Arial"/>
                <a:cs typeface="Arial"/>
              </a:rPr>
              <a:t>carers) </a:t>
            </a:r>
            <a:r>
              <a:rPr lang="en-GB" sz="1000">
                <a:solidFill>
                  <a:schemeClr val="tx1"/>
                </a:solidFill>
                <a:latin typeface="Arial"/>
                <a:cs typeface="Arial"/>
              </a:rPr>
              <a:t>who</a:t>
            </a:r>
            <a:r>
              <a:rPr lang="en-GB" sz="1000" spc="-40">
                <a:solidFill>
                  <a:schemeClr val="tx1"/>
                </a:solidFill>
                <a:latin typeface="Arial"/>
                <a:cs typeface="Arial"/>
              </a:rPr>
              <a:t> </a:t>
            </a:r>
            <a:r>
              <a:rPr lang="en-GB" sz="1000">
                <a:solidFill>
                  <a:schemeClr val="tx1"/>
                </a:solidFill>
                <a:latin typeface="Arial"/>
                <a:cs typeface="Arial"/>
              </a:rPr>
              <a:t>present</a:t>
            </a:r>
            <a:r>
              <a:rPr lang="en-GB" sz="1000" spc="-20">
                <a:solidFill>
                  <a:schemeClr val="tx1"/>
                </a:solidFill>
                <a:latin typeface="Arial"/>
                <a:cs typeface="Arial"/>
              </a:rPr>
              <a:t> </a:t>
            </a:r>
            <a:r>
              <a:rPr lang="en-GB" sz="1000">
                <a:solidFill>
                  <a:schemeClr val="tx1"/>
                </a:solidFill>
                <a:latin typeface="Arial"/>
                <a:cs typeface="Arial"/>
              </a:rPr>
              <a:t>to</a:t>
            </a:r>
            <a:r>
              <a:rPr lang="en-GB" sz="1000" spc="-45">
                <a:solidFill>
                  <a:schemeClr val="tx1"/>
                </a:solidFill>
                <a:latin typeface="Arial"/>
                <a:cs typeface="Arial"/>
              </a:rPr>
              <a:t> </a:t>
            </a:r>
            <a:r>
              <a:rPr lang="en-GB" sz="1000">
                <a:solidFill>
                  <a:schemeClr val="tx1"/>
                </a:solidFill>
                <a:latin typeface="Arial"/>
                <a:cs typeface="Arial"/>
              </a:rPr>
              <a:t>general</a:t>
            </a:r>
            <a:r>
              <a:rPr lang="en-GB" sz="1000" spc="-35">
                <a:solidFill>
                  <a:schemeClr val="tx1"/>
                </a:solidFill>
                <a:latin typeface="Arial"/>
                <a:cs typeface="Arial"/>
              </a:rPr>
              <a:t> </a:t>
            </a:r>
            <a:r>
              <a:rPr lang="en-GB" sz="1000">
                <a:solidFill>
                  <a:schemeClr val="tx1"/>
                </a:solidFill>
                <a:latin typeface="Arial"/>
                <a:cs typeface="Arial"/>
              </a:rPr>
              <a:t>practice</a:t>
            </a:r>
            <a:r>
              <a:rPr lang="en-GB" sz="1000" spc="-25">
                <a:solidFill>
                  <a:schemeClr val="tx1"/>
                </a:solidFill>
                <a:latin typeface="Arial"/>
                <a:cs typeface="Arial"/>
              </a:rPr>
              <a:t> </a:t>
            </a:r>
            <a:r>
              <a:rPr lang="en-GB" sz="1000" spc="-20">
                <a:solidFill>
                  <a:schemeClr val="tx1"/>
                </a:solidFill>
                <a:latin typeface="Arial"/>
                <a:cs typeface="Arial"/>
              </a:rPr>
              <a:t>with </a:t>
            </a:r>
            <a:r>
              <a:rPr lang="en-GB" sz="1000">
                <a:solidFill>
                  <a:schemeClr val="tx1"/>
                </a:solidFill>
                <a:latin typeface="Arial"/>
                <a:cs typeface="Arial"/>
              </a:rPr>
              <a:t>identified</a:t>
            </a:r>
            <a:r>
              <a:rPr lang="en-GB" sz="1000" spc="-20">
                <a:solidFill>
                  <a:schemeClr val="tx1"/>
                </a:solidFill>
                <a:latin typeface="Arial"/>
                <a:cs typeface="Arial"/>
              </a:rPr>
              <a:t> </a:t>
            </a:r>
            <a:r>
              <a:rPr lang="en-GB" sz="1000">
                <a:solidFill>
                  <a:schemeClr val="tx1"/>
                </a:solidFill>
                <a:latin typeface="Arial"/>
                <a:cs typeface="Arial"/>
              </a:rPr>
              <a:t>or</a:t>
            </a:r>
            <a:r>
              <a:rPr lang="en-GB" sz="1000" spc="-35">
                <a:solidFill>
                  <a:schemeClr val="tx1"/>
                </a:solidFill>
                <a:latin typeface="Arial"/>
                <a:cs typeface="Arial"/>
              </a:rPr>
              <a:t> </a:t>
            </a:r>
            <a:r>
              <a:rPr lang="en-GB" sz="1000">
                <a:solidFill>
                  <a:schemeClr val="tx1"/>
                </a:solidFill>
                <a:latin typeface="Arial"/>
                <a:cs typeface="Arial"/>
              </a:rPr>
              <a:t>suspected</a:t>
            </a:r>
            <a:r>
              <a:rPr lang="en-GB" sz="1000" spc="-15">
                <a:solidFill>
                  <a:schemeClr val="tx1"/>
                </a:solidFill>
                <a:latin typeface="Arial"/>
                <a:cs typeface="Arial"/>
              </a:rPr>
              <a:t> </a:t>
            </a:r>
            <a:r>
              <a:rPr lang="en-GB" sz="1000">
                <a:solidFill>
                  <a:schemeClr val="tx1"/>
                </a:solidFill>
                <a:latin typeface="Arial"/>
                <a:cs typeface="Arial"/>
              </a:rPr>
              <a:t>mental</a:t>
            </a:r>
            <a:r>
              <a:rPr lang="en-GB" sz="1000" spc="-30">
                <a:solidFill>
                  <a:schemeClr val="tx1"/>
                </a:solidFill>
                <a:latin typeface="Arial"/>
                <a:cs typeface="Arial"/>
              </a:rPr>
              <a:t> </a:t>
            </a:r>
            <a:r>
              <a:rPr lang="en-GB" sz="1000" spc="-10">
                <a:solidFill>
                  <a:schemeClr val="tx1"/>
                </a:solidFill>
                <a:latin typeface="Arial"/>
                <a:cs typeface="Arial"/>
              </a:rPr>
              <a:t>health </a:t>
            </a:r>
            <a:r>
              <a:rPr lang="en-GB" sz="1000">
                <a:solidFill>
                  <a:schemeClr val="tx1"/>
                </a:solidFill>
                <a:latin typeface="Arial"/>
                <a:cs typeface="Arial"/>
              </a:rPr>
              <a:t>issues</a:t>
            </a:r>
            <a:r>
              <a:rPr lang="en-GB" sz="1000" spc="-45">
                <a:solidFill>
                  <a:schemeClr val="tx1"/>
                </a:solidFill>
                <a:latin typeface="Arial"/>
                <a:cs typeface="Arial"/>
              </a:rPr>
              <a:t> </a:t>
            </a:r>
            <a:r>
              <a:rPr lang="en-GB" sz="1000">
                <a:solidFill>
                  <a:schemeClr val="tx1"/>
                </a:solidFill>
                <a:latin typeface="Arial"/>
                <a:cs typeface="Arial"/>
              </a:rPr>
              <a:t>(e.g.</a:t>
            </a:r>
            <a:r>
              <a:rPr lang="en-GB" sz="1000" spc="-35">
                <a:solidFill>
                  <a:schemeClr val="tx1"/>
                </a:solidFill>
                <a:latin typeface="Arial"/>
                <a:cs typeface="Arial"/>
              </a:rPr>
              <a:t> </a:t>
            </a:r>
            <a:r>
              <a:rPr lang="en-GB" sz="1000" spc="-10">
                <a:solidFill>
                  <a:schemeClr val="tx1"/>
                </a:solidFill>
                <a:latin typeface="Arial"/>
                <a:cs typeface="Arial"/>
              </a:rPr>
              <a:t>anxiety,</a:t>
            </a:r>
            <a:r>
              <a:rPr lang="en-GB" sz="1000">
                <a:solidFill>
                  <a:schemeClr val="tx1"/>
                </a:solidFill>
                <a:latin typeface="Arial"/>
                <a:cs typeface="Arial"/>
              </a:rPr>
              <a:t> </a:t>
            </a:r>
            <a:r>
              <a:rPr lang="en-GB" sz="1000" spc="-10">
                <a:solidFill>
                  <a:schemeClr val="tx1"/>
                </a:solidFill>
                <a:latin typeface="Arial"/>
                <a:cs typeface="Arial"/>
              </a:rPr>
              <a:t>depression, </a:t>
            </a:r>
            <a:r>
              <a:rPr lang="en-GB" sz="1000">
                <a:solidFill>
                  <a:schemeClr val="tx1"/>
                </a:solidFill>
                <a:latin typeface="Arial"/>
                <a:cs typeface="Arial"/>
              </a:rPr>
              <a:t>recognising</a:t>
            </a:r>
            <a:r>
              <a:rPr lang="en-GB" sz="1000" spc="-15">
                <a:solidFill>
                  <a:schemeClr val="tx1"/>
                </a:solidFill>
                <a:latin typeface="Arial"/>
                <a:cs typeface="Arial"/>
              </a:rPr>
              <a:t> </a:t>
            </a:r>
            <a:r>
              <a:rPr lang="en-GB" sz="1000">
                <a:solidFill>
                  <a:schemeClr val="tx1"/>
                </a:solidFill>
                <a:latin typeface="Arial"/>
                <a:cs typeface="Arial"/>
              </a:rPr>
              <a:t>risk</a:t>
            </a:r>
            <a:r>
              <a:rPr lang="en-GB" sz="1000" spc="-35">
                <a:solidFill>
                  <a:schemeClr val="tx1"/>
                </a:solidFill>
                <a:latin typeface="Arial"/>
                <a:cs typeface="Arial"/>
              </a:rPr>
              <a:t> </a:t>
            </a:r>
            <a:r>
              <a:rPr lang="en-GB" sz="1000">
                <a:solidFill>
                  <a:schemeClr val="tx1"/>
                </a:solidFill>
                <a:latin typeface="Arial"/>
                <a:cs typeface="Arial"/>
              </a:rPr>
              <a:t>of</a:t>
            </a:r>
            <a:r>
              <a:rPr lang="en-GB" sz="1000" spc="-35">
                <a:solidFill>
                  <a:schemeClr val="tx1"/>
                </a:solidFill>
                <a:latin typeface="Arial"/>
                <a:cs typeface="Arial"/>
              </a:rPr>
              <a:t> </a:t>
            </a:r>
            <a:r>
              <a:rPr lang="en-GB" sz="1000">
                <a:solidFill>
                  <a:schemeClr val="tx1"/>
                </a:solidFill>
                <a:latin typeface="Arial"/>
                <a:cs typeface="Arial"/>
              </a:rPr>
              <a:t>an</a:t>
            </a:r>
            <a:r>
              <a:rPr lang="en-GB" sz="1000" spc="-35">
                <a:solidFill>
                  <a:schemeClr val="tx1"/>
                </a:solidFill>
                <a:latin typeface="Arial"/>
                <a:cs typeface="Arial"/>
              </a:rPr>
              <a:t> </a:t>
            </a:r>
            <a:r>
              <a:rPr lang="en-GB" sz="1000" spc="-10">
                <a:solidFill>
                  <a:schemeClr val="tx1"/>
                </a:solidFill>
                <a:latin typeface="Arial"/>
                <a:cs typeface="Arial"/>
              </a:rPr>
              <a:t>eating </a:t>
            </a:r>
            <a:r>
              <a:rPr lang="en-GB" sz="1000">
                <a:solidFill>
                  <a:schemeClr val="tx1"/>
                </a:solidFill>
                <a:latin typeface="Arial"/>
                <a:cs typeface="Arial"/>
              </a:rPr>
              <a:t>problem,</a:t>
            </a:r>
            <a:r>
              <a:rPr lang="en-GB" sz="1000" spc="-15">
                <a:solidFill>
                  <a:schemeClr val="tx1"/>
                </a:solidFill>
                <a:latin typeface="Arial"/>
                <a:cs typeface="Arial"/>
              </a:rPr>
              <a:t> </a:t>
            </a:r>
            <a:r>
              <a:rPr lang="en-GB" sz="1000">
                <a:solidFill>
                  <a:schemeClr val="tx1"/>
                </a:solidFill>
                <a:latin typeface="Arial"/>
                <a:cs typeface="Arial"/>
              </a:rPr>
              <a:t>or</a:t>
            </a:r>
            <a:r>
              <a:rPr lang="en-GB" sz="1000" spc="-35">
                <a:solidFill>
                  <a:schemeClr val="tx1"/>
                </a:solidFill>
                <a:latin typeface="Arial"/>
                <a:cs typeface="Arial"/>
              </a:rPr>
              <a:t> </a:t>
            </a:r>
            <a:r>
              <a:rPr lang="en-GB" sz="1000">
                <a:solidFill>
                  <a:schemeClr val="tx1"/>
                </a:solidFill>
                <a:latin typeface="Arial"/>
                <a:cs typeface="Arial"/>
              </a:rPr>
              <a:t>in</a:t>
            </a:r>
            <a:r>
              <a:rPr lang="en-GB" sz="1000" spc="-35">
                <a:solidFill>
                  <a:schemeClr val="tx1"/>
                </a:solidFill>
                <a:latin typeface="Arial"/>
                <a:cs typeface="Arial"/>
              </a:rPr>
              <a:t> </a:t>
            </a:r>
            <a:r>
              <a:rPr lang="en-GB" sz="1000">
                <a:solidFill>
                  <a:schemeClr val="tx1"/>
                </a:solidFill>
                <a:latin typeface="Arial"/>
                <a:cs typeface="Arial"/>
              </a:rPr>
              <a:t>responding to</a:t>
            </a:r>
            <a:r>
              <a:rPr lang="en-GB" sz="1000" spc="-45">
                <a:solidFill>
                  <a:schemeClr val="tx1"/>
                </a:solidFill>
                <a:latin typeface="Arial"/>
                <a:cs typeface="Arial"/>
              </a:rPr>
              <a:t> </a:t>
            </a:r>
            <a:r>
              <a:rPr lang="en-GB" sz="1000" spc="-10">
                <a:solidFill>
                  <a:schemeClr val="tx1"/>
                </a:solidFill>
                <a:latin typeface="Arial"/>
                <a:cs typeface="Arial"/>
              </a:rPr>
              <a:t>crisis </a:t>
            </a:r>
            <a:r>
              <a:rPr lang="en-GB" sz="1000">
                <a:solidFill>
                  <a:schemeClr val="tx1"/>
                </a:solidFill>
                <a:latin typeface="Arial"/>
                <a:cs typeface="Arial"/>
              </a:rPr>
              <a:t>including</a:t>
            </a:r>
            <a:r>
              <a:rPr lang="en-GB" sz="1000" spc="-40">
                <a:solidFill>
                  <a:schemeClr val="tx1"/>
                </a:solidFill>
                <a:latin typeface="Arial"/>
                <a:cs typeface="Arial"/>
              </a:rPr>
              <a:t> </a:t>
            </a:r>
            <a:r>
              <a:rPr lang="en-GB" sz="1000">
                <a:solidFill>
                  <a:schemeClr val="tx1"/>
                </a:solidFill>
                <a:latin typeface="Arial"/>
                <a:cs typeface="Arial"/>
              </a:rPr>
              <a:t>those</a:t>
            </a:r>
            <a:r>
              <a:rPr lang="en-GB" sz="1000" spc="-40">
                <a:solidFill>
                  <a:schemeClr val="tx1"/>
                </a:solidFill>
                <a:latin typeface="Arial"/>
                <a:cs typeface="Arial"/>
              </a:rPr>
              <a:t> </a:t>
            </a:r>
            <a:r>
              <a:rPr lang="en-GB" sz="1000">
                <a:solidFill>
                  <a:schemeClr val="tx1"/>
                </a:solidFill>
                <a:latin typeface="Arial"/>
                <a:cs typeface="Arial"/>
              </a:rPr>
              <a:t>who</a:t>
            </a:r>
            <a:r>
              <a:rPr lang="en-GB" sz="1000" spc="-35">
                <a:solidFill>
                  <a:schemeClr val="tx1"/>
                </a:solidFill>
                <a:latin typeface="Arial"/>
                <a:cs typeface="Arial"/>
              </a:rPr>
              <a:t> </a:t>
            </a:r>
            <a:r>
              <a:rPr lang="en-GB" sz="1000">
                <a:solidFill>
                  <a:schemeClr val="tx1"/>
                </a:solidFill>
                <a:latin typeface="Arial"/>
                <a:cs typeface="Arial"/>
              </a:rPr>
              <a:t>may</a:t>
            </a:r>
            <a:r>
              <a:rPr lang="en-GB" sz="1000" spc="-40">
                <a:solidFill>
                  <a:schemeClr val="tx1"/>
                </a:solidFill>
                <a:latin typeface="Arial"/>
                <a:cs typeface="Arial"/>
              </a:rPr>
              <a:t> </a:t>
            </a:r>
            <a:r>
              <a:rPr lang="en-GB" sz="1000" spc="-20">
                <a:solidFill>
                  <a:schemeClr val="tx1"/>
                </a:solidFill>
                <a:latin typeface="Arial"/>
                <a:cs typeface="Arial"/>
              </a:rPr>
              <a:t>have </a:t>
            </a:r>
            <a:r>
              <a:rPr lang="en-GB" sz="1000">
                <a:solidFill>
                  <a:schemeClr val="tx1"/>
                </a:solidFill>
                <a:latin typeface="Arial"/>
                <a:cs typeface="Arial"/>
              </a:rPr>
              <a:t>complex</a:t>
            </a:r>
            <a:r>
              <a:rPr lang="en-GB" sz="1000" spc="-30">
                <a:solidFill>
                  <a:schemeClr val="tx1"/>
                </a:solidFill>
                <a:latin typeface="Arial"/>
                <a:cs typeface="Arial"/>
              </a:rPr>
              <a:t> </a:t>
            </a:r>
            <a:r>
              <a:rPr lang="en-GB" sz="1000" spc="-10">
                <a:solidFill>
                  <a:schemeClr val="tx1"/>
                </a:solidFill>
                <a:latin typeface="Arial"/>
                <a:cs typeface="Arial"/>
              </a:rPr>
              <a:t>needs).</a:t>
            </a:r>
          </a:p>
          <a:p>
            <a:pPr marR="5080" algn="l">
              <a:lnSpc>
                <a:spcPct val="100000"/>
              </a:lnSpc>
              <a:spcBef>
                <a:spcPts val="95"/>
              </a:spcBef>
              <a:tabLst>
                <a:tab pos="184785" algn="l"/>
              </a:tabLst>
            </a:pPr>
            <a:endParaRPr lang="en-GB" sz="1000">
              <a:solidFill>
                <a:schemeClr val="tx1"/>
              </a:solidFill>
              <a:latin typeface="Arial"/>
              <a:cs typeface="Arial"/>
            </a:endParaRPr>
          </a:p>
          <a:p>
            <a:pPr marR="6350" algn="l">
              <a:lnSpc>
                <a:spcPct val="100000"/>
              </a:lnSpc>
              <a:tabLst>
                <a:tab pos="184785" algn="l"/>
              </a:tabLst>
            </a:pPr>
            <a:r>
              <a:rPr lang="en-GB" sz="1000">
                <a:solidFill>
                  <a:schemeClr val="tx1"/>
                </a:solidFill>
                <a:latin typeface="Arial"/>
                <a:cs typeface="Arial"/>
              </a:rPr>
              <a:t>Ranging</a:t>
            </a:r>
            <a:r>
              <a:rPr lang="en-GB" sz="1000" spc="-20">
                <a:solidFill>
                  <a:schemeClr val="tx1"/>
                </a:solidFill>
                <a:latin typeface="Arial"/>
                <a:cs typeface="Arial"/>
              </a:rPr>
              <a:t> </a:t>
            </a:r>
            <a:r>
              <a:rPr lang="en-GB" sz="1000">
                <a:solidFill>
                  <a:schemeClr val="tx1"/>
                </a:solidFill>
                <a:latin typeface="Arial"/>
                <a:cs typeface="Arial"/>
              </a:rPr>
              <a:t>from</a:t>
            </a:r>
            <a:r>
              <a:rPr lang="en-GB" sz="1000" spc="-75">
                <a:solidFill>
                  <a:schemeClr val="tx1"/>
                </a:solidFill>
                <a:latin typeface="Arial"/>
                <a:cs typeface="Arial"/>
              </a:rPr>
              <a:t> </a:t>
            </a:r>
            <a:r>
              <a:rPr lang="en-GB" sz="1000" err="1">
                <a:solidFill>
                  <a:schemeClr val="tx1"/>
                </a:solidFill>
                <a:latin typeface="Arial"/>
                <a:cs typeface="Arial"/>
              </a:rPr>
              <a:t>AfC</a:t>
            </a:r>
            <a:r>
              <a:rPr lang="en-GB" sz="1000" spc="-20">
                <a:solidFill>
                  <a:schemeClr val="tx1"/>
                </a:solidFill>
                <a:latin typeface="Arial"/>
                <a:cs typeface="Arial"/>
              </a:rPr>
              <a:t> </a:t>
            </a:r>
            <a:r>
              <a:rPr lang="en-GB" sz="1000">
                <a:solidFill>
                  <a:schemeClr val="tx1"/>
                </a:solidFill>
                <a:latin typeface="Arial"/>
                <a:cs typeface="Arial"/>
              </a:rPr>
              <a:t>Band</a:t>
            </a:r>
            <a:r>
              <a:rPr lang="en-GB" sz="1000" spc="-25">
                <a:solidFill>
                  <a:schemeClr val="tx1"/>
                </a:solidFill>
                <a:latin typeface="Arial"/>
                <a:cs typeface="Arial"/>
              </a:rPr>
              <a:t> </a:t>
            </a:r>
            <a:r>
              <a:rPr lang="en-GB" sz="1000">
                <a:solidFill>
                  <a:schemeClr val="tx1"/>
                </a:solidFill>
                <a:latin typeface="Arial"/>
                <a:cs typeface="Arial"/>
              </a:rPr>
              <a:t>4</a:t>
            </a:r>
            <a:r>
              <a:rPr lang="en-GB" sz="1000" spc="-25">
                <a:solidFill>
                  <a:schemeClr val="tx1"/>
                </a:solidFill>
                <a:latin typeface="Arial"/>
                <a:cs typeface="Arial"/>
              </a:rPr>
              <a:t> </a:t>
            </a:r>
            <a:r>
              <a:rPr lang="en-GB" sz="1000">
                <a:solidFill>
                  <a:schemeClr val="tx1"/>
                </a:solidFill>
                <a:latin typeface="Arial"/>
                <a:cs typeface="Arial"/>
              </a:rPr>
              <a:t>to</a:t>
            </a:r>
            <a:r>
              <a:rPr lang="en-GB" sz="1000" spc="-20">
                <a:solidFill>
                  <a:schemeClr val="tx1"/>
                </a:solidFill>
                <a:latin typeface="Arial"/>
                <a:cs typeface="Arial"/>
              </a:rPr>
              <a:t> </a:t>
            </a:r>
            <a:r>
              <a:rPr lang="en-GB" sz="1000" spc="-25">
                <a:solidFill>
                  <a:schemeClr val="tx1"/>
                </a:solidFill>
                <a:latin typeface="Arial"/>
                <a:cs typeface="Arial"/>
              </a:rPr>
              <a:t>8a </a:t>
            </a:r>
            <a:r>
              <a:rPr lang="en-GB" sz="1000">
                <a:solidFill>
                  <a:schemeClr val="tx1"/>
                </a:solidFill>
                <a:latin typeface="Arial"/>
                <a:cs typeface="Arial"/>
              </a:rPr>
              <a:t>including,</a:t>
            </a:r>
            <a:r>
              <a:rPr lang="en-GB" sz="1000" spc="-5">
                <a:solidFill>
                  <a:schemeClr val="tx1"/>
                </a:solidFill>
                <a:latin typeface="Arial"/>
                <a:cs typeface="Arial"/>
              </a:rPr>
              <a:t> </a:t>
            </a:r>
            <a:r>
              <a:rPr lang="en-GB" sz="1000">
                <a:solidFill>
                  <a:schemeClr val="tx1"/>
                </a:solidFill>
                <a:latin typeface="Arial"/>
                <a:cs typeface="Arial"/>
              </a:rPr>
              <a:t>but</a:t>
            </a:r>
            <a:r>
              <a:rPr lang="en-GB" sz="1000" spc="-25">
                <a:solidFill>
                  <a:schemeClr val="tx1"/>
                </a:solidFill>
                <a:latin typeface="Arial"/>
                <a:cs typeface="Arial"/>
              </a:rPr>
              <a:t> </a:t>
            </a:r>
            <a:r>
              <a:rPr lang="en-GB" sz="1000">
                <a:solidFill>
                  <a:schemeClr val="tx1"/>
                </a:solidFill>
                <a:latin typeface="Arial"/>
                <a:cs typeface="Arial"/>
              </a:rPr>
              <a:t>not</a:t>
            </a:r>
            <a:r>
              <a:rPr lang="en-GB" sz="1000" spc="-25">
                <a:solidFill>
                  <a:schemeClr val="tx1"/>
                </a:solidFill>
                <a:latin typeface="Arial"/>
                <a:cs typeface="Arial"/>
              </a:rPr>
              <a:t> </a:t>
            </a:r>
            <a:r>
              <a:rPr lang="en-GB" sz="1000">
                <a:solidFill>
                  <a:schemeClr val="tx1"/>
                </a:solidFill>
                <a:latin typeface="Arial"/>
                <a:cs typeface="Arial"/>
              </a:rPr>
              <a:t>limited</a:t>
            </a:r>
            <a:r>
              <a:rPr lang="en-GB" sz="1000" spc="-15">
                <a:solidFill>
                  <a:schemeClr val="tx1"/>
                </a:solidFill>
                <a:latin typeface="Arial"/>
                <a:cs typeface="Arial"/>
              </a:rPr>
              <a:t> </a:t>
            </a:r>
            <a:r>
              <a:rPr lang="en-GB" sz="1000">
                <a:solidFill>
                  <a:schemeClr val="tx1"/>
                </a:solidFill>
                <a:latin typeface="Arial"/>
                <a:cs typeface="Arial"/>
              </a:rPr>
              <a:t>to,</a:t>
            </a:r>
            <a:r>
              <a:rPr lang="en-GB" sz="1000" spc="-25">
                <a:solidFill>
                  <a:schemeClr val="tx1"/>
                </a:solidFill>
                <a:latin typeface="Arial"/>
                <a:cs typeface="Arial"/>
              </a:rPr>
              <a:t> </a:t>
            </a:r>
            <a:r>
              <a:rPr lang="en-GB" sz="1000" spc="-50">
                <a:solidFill>
                  <a:schemeClr val="tx1"/>
                </a:solidFill>
                <a:latin typeface="Arial"/>
                <a:cs typeface="Arial"/>
              </a:rPr>
              <a:t>a </a:t>
            </a:r>
            <a:r>
              <a:rPr lang="en-GB" sz="1000">
                <a:solidFill>
                  <a:schemeClr val="tx1"/>
                </a:solidFill>
                <a:latin typeface="Arial"/>
                <a:cs typeface="Arial"/>
              </a:rPr>
              <a:t>children</a:t>
            </a:r>
            <a:r>
              <a:rPr lang="en-GB" sz="1000" spc="-50">
                <a:solidFill>
                  <a:schemeClr val="tx1"/>
                </a:solidFill>
                <a:latin typeface="Arial"/>
                <a:cs typeface="Arial"/>
              </a:rPr>
              <a:t> </a:t>
            </a:r>
            <a:r>
              <a:rPr lang="en-GB" sz="1000">
                <a:solidFill>
                  <a:schemeClr val="tx1"/>
                </a:solidFill>
                <a:latin typeface="Arial"/>
                <a:cs typeface="Arial"/>
              </a:rPr>
              <a:t>wellbeing</a:t>
            </a:r>
            <a:r>
              <a:rPr lang="en-GB" sz="1000" spc="-30">
                <a:solidFill>
                  <a:schemeClr val="tx1"/>
                </a:solidFill>
                <a:latin typeface="Arial"/>
                <a:cs typeface="Arial"/>
              </a:rPr>
              <a:t> </a:t>
            </a:r>
            <a:r>
              <a:rPr lang="en-GB" sz="1000" spc="-10">
                <a:solidFill>
                  <a:schemeClr val="tx1"/>
                </a:solidFill>
                <a:latin typeface="Arial"/>
                <a:cs typeface="Arial"/>
              </a:rPr>
              <a:t>practitioner,</a:t>
            </a:r>
            <a:r>
              <a:rPr lang="en-GB" sz="1000" spc="-20">
                <a:solidFill>
                  <a:schemeClr val="tx1"/>
                </a:solidFill>
                <a:latin typeface="Arial"/>
                <a:cs typeface="Arial"/>
              </a:rPr>
              <a:t> </a:t>
            </a:r>
            <a:r>
              <a:rPr lang="en-GB" sz="1000" spc="-25">
                <a:solidFill>
                  <a:schemeClr val="tx1"/>
                </a:solidFill>
                <a:latin typeface="Arial"/>
                <a:cs typeface="Arial"/>
              </a:rPr>
              <a:t>CYP </a:t>
            </a:r>
            <a:r>
              <a:rPr lang="en-GB" sz="1000">
                <a:solidFill>
                  <a:schemeClr val="tx1"/>
                </a:solidFill>
                <a:latin typeface="Arial"/>
                <a:cs typeface="Arial"/>
              </a:rPr>
              <a:t>community</a:t>
            </a:r>
            <a:r>
              <a:rPr lang="en-GB" sz="1000" spc="-35">
                <a:solidFill>
                  <a:schemeClr val="tx1"/>
                </a:solidFill>
                <a:latin typeface="Arial"/>
                <a:cs typeface="Arial"/>
              </a:rPr>
              <a:t> </a:t>
            </a:r>
            <a:r>
              <a:rPr lang="en-GB" sz="1000">
                <a:solidFill>
                  <a:schemeClr val="tx1"/>
                </a:solidFill>
                <a:latin typeface="Arial"/>
                <a:cs typeface="Arial"/>
              </a:rPr>
              <a:t>mental</a:t>
            </a:r>
            <a:r>
              <a:rPr lang="en-GB" sz="1000" spc="-45">
                <a:solidFill>
                  <a:schemeClr val="tx1"/>
                </a:solidFill>
                <a:latin typeface="Arial"/>
                <a:cs typeface="Arial"/>
              </a:rPr>
              <a:t> </a:t>
            </a:r>
            <a:r>
              <a:rPr lang="en-GB" sz="1000">
                <a:solidFill>
                  <a:schemeClr val="tx1"/>
                </a:solidFill>
                <a:latin typeface="Arial"/>
                <a:cs typeface="Arial"/>
              </a:rPr>
              <a:t>health</a:t>
            </a:r>
            <a:r>
              <a:rPr lang="en-GB" sz="1000" spc="-30">
                <a:solidFill>
                  <a:schemeClr val="tx1"/>
                </a:solidFill>
                <a:latin typeface="Arial"/>
                <a:cs typeface="Arial"/>
              </a:rPr>
              <a:t> </a:t>
            </a:r>
            <a:r>
              <a:rPr lang="en-GB" sz="1000">
                <a:solidFill>
                  <a:schemeClr val="tx1"/>
                </a:solidFill>
                <a:latin typeface="Arial"/>
                <a:cs typeface="Arial"/>
              </a:rPr>
              <a:t>nurse</a:t>
            </a:r>
            <a:r>
              <a:rPr lang="en-GB" sz="1000" spc="-45">
                <a:solidFill>
                  <a:schemeClr val="tx1"/>
                </a:solidFill>
                <a:latin typeface="Arial"/>
                <a:cs typeface="Arial"/>
              </a:rPr>
              <a:t> </a:t>
            </a:r>
            <a:r>
              <a:rPr lang="en-GB" sz="1000" spc="-50">
                <a:solidFill>
                  <a:schemeClr val="tx1"/>
                </a:solidFill>
                <a:latin typeface="Arial"/>
                <a:cs typeface="Arial"/>
              </a:rPr>
              <a:t>/ p</a:t>
            </a:r>
            <a:r>
              <a:rPr lang="en-GB" sz="1000" spc="-10">
                <a:solidFill>
                  <a:schemeClr val="tx1"/>
                </a:solidFill>
                <a:latin typeface="Arial"/>
                <a:cs typeface="Arial"/>
              </a:rPr>
              <a:t>ractitioner,</a:t>
            </a:r>
            <a:r>
              <a:rPr lang="en-GB" sz="1000" spc="-25">
                <a:solidFill>
                  <a:schemeClr val="tx1"/>
                </a:solidFill>
                <a:latin typeface="Arial"/>
                <a:cs typeface="Arial"/>
              </a:rPr>
              <a:t> </a:t>
            </a:r>
            <a:r>
              <a:rPr lang="en-GB" sz="1000">
                <a:solidFill>
                  <a:schemeClr val="tx1"/>
                </a:solidFill>
                <a:latin typeface="Arial"/>
                <a:cs typeface="Arial"/>
              </a:rPr>
              <a:t>clinical</a:t>
            </a:r>
            <a:r>
              <a:rPr lang="en-GB" sz="1000" spc="-55">
                <a:solidFill>
                  <a:schemeClr val="tx1"/>
                </a:solidFill>
                <a:latin typeface="Arial"/>
                <a:cs typeface="Arial"/>
              </a:rPr>
              <a:t> </a:t>
            </a:r>
            <a:r>
              <a:rPr lang="en-GB" sz="1000" spc="-10">
                <a:solidFill>
                  <a:schemeClr val="tx1"/>
                </a:solidFill>
                <a:latin typeface="Arial"/>
                <a:cs typeface="Arial"/>
              </a:rPr>
              <a:t>psychologist, </a:t>
            </a:r>
            <a:r>
              <a:rPr lang="en-GB" sz="1000">
                <a:solidFill>
                  <a:schemeClr val="tx1"/>
                </a:solidFill>
                <a:latin typeface="Arial"/>
                <a:cs typeface="Arial"/>
              </a:rPr>
              <a:t>mental</a:t>
            </a:r>
            <a:r>
              <a:rPr lang="en-GB" sz="1000" spc="-70">
                <a:solidFill>
                  <a:schemeClr val="tx1"/>
                </a:solidFill>
                <a:latin typeface="Arial"/>
                <a:cs typeface="Arial"/>
              </a:rPr>
              <a:t> </a:t>
            </a:r>
            <a:r>
              <a:rPr lang="en-GB" sz="1000">
                <a:solidFill>
                  <a:schemeClr val="tx1"/>
                </a:solidFill>
                <a:latin typeface="Arial"/>
                <a:cs typeface="Arial"/>
              </a:rPr>
              <a:t>health</a:t>
            </a:r>
            <a:r>
              <a:rPr lang="en-GB" sz="1000" spc="-65">
                <a:solidFill>
                  <a:schemeClr val="tx1"/>
                </a:solidFill>
                <a:latin typeface="Arial"/>
                <a:cs typeface="Arial"/>
              </a:rPr>
              <a:t> </a:t>
            </a:r>
            <a:r>
              <a:rPr lang="en-GB" sz="1000">
                <a:solidFill>
                  <a:schemeClr val="tx1"/>
                </a:solidFill>
                <a:latin typeface="Arial"/>
                <a:cs typeface="Arial"/>
              </a:rPr>
              <a:t>occupational</a:t>
            </a:r>
            <a:r>
              <a:rPr lang="en-GB" sz="1000" spc="-40">
                <a:solidFill>
                  <a:schemeClr val="tx1"/>
                </a:solidFill>
                <a:latin typeface="Arial"/>
                <a:cs typeface="Arial"/>
              </a:rPr>
              <a:t> </a:t>
            </a:r>
            <a:r>
              <a:rPr lang="en-GB" sz="1000" spc="-10">
                <a:solidFill>
                  <a:schemeClr val="tx1"/>
                </a:solidFill>
                <a:latin typeface="Arial"/>
                <a:cs typeface="Arial"/>
              </a:rPr>
              <a:t>therapist, </a:t>
            </a:r>
            <a:r>
              <a:rPr lang="en-GB" sz="1000">
                <a:solidFill>
                  <a:schemeClr val="tx1"/>
                </a:solidFill>
                <a:latin typeface="Arial"/>
                <a:cs typeface="Arial"/>
              </a:rPr>
              <a:t>mental</a:t>
            </a:r>
            <a:r>
              <a:rPr lang="en-GB" sz="1000" spc="-50">
                <a:solidFill>
                  <a:schemeClr val="tx1"/>
                </a:solidFill>
                <a:latin typeface="Arial"/>
                <a:cs typeface="Arial"/>
              </a:rPr>
              <a:t> </a:t>
            </a:r>
            <a:r>
              <a:rPr lang="en-GB" sz="1000">
                <a:solidFill>
                  <a:schemeClr val="tx1"/>
                </a:solidFill>
                <a:latin typeface="Arial"/>
                <a:cs typeface="Arial"/>
              </a:rPr>
              <a:t>health</a:t>
            </a:r>
            <a:r>
              <a:rPr lang="en-GB" sz="1000" spc="-45">
                <a:solidFill>
                  <a:schemeClr val="tx1"/>
                </a:solidFill>
                <a:latin typeface="Arial"/>
                <a:cs typeface="Arial"/>
              </a:rPr>
              <a:t> </a:t>
            </a:r>
            <a:r>
              <a:rPr lang="en-GB" sz="1000">
                <a:solidFill>
                  <a:schemeClr val="tx1"/>
                </a:solidFill>
                <a:latin typeface="Arial"/>
                <a:cs typeface="Arial"/>
              </a:rPr>
              <a:t>community</a:t>
            </a:r>
            <a:r>
              <a:rPr lang="en-GB" sz="1000" spc="-25">
                <a:solidFill>
                  <a:schemeClr val="tx1"/>
                </a:solidFill>
                <a:latin typeface="Arial"/>
                <a:cs typeface="Arial"/>
              </a:rPr>
              <a:t> </a:t>
            </a:r>
            <a:r>
              <a:rPr lang="en-GB" sz="1000" spc="-10">
                <a:solidFill>
                  <a:schemeClr val="tx1"/>
                </a:solidFill>
                <a:latin typeface="Arial"/>
                <a:cs typeface="Arial"/>
              </a:rPr>
              <a:t>connector, </a:t>
            </a:r>
            <a:r>
              <a:rPr lang="en-GB" sz="1000">
                <a:solidFill>
                  <a:schemeClr val="tx1"/>
                </a:solidFill>
                <a:latin typeface="Arial"/>
                <a:cs typeface="Arial"/>
              </a:rPr>
              <a:t>care</a:t>
            </a:r>
            <a:r>
              <a:rPr lang="en-GB" sz="1000" spc="-20">
                <a:solidFill>
                  <a:schemeClr val="tx1"/>
                </a:solidFill>
                <a:latin typeface="Arial"/>
                <a:cs typeface="Arial"/>
              </a:rPr>
              <a:t> </a:t>
            </a:r>
            <a:r>
              <a:rPr lang="en-GB" sz="1000">
                <a:solidFill>
                  <a:schemeClr val="tx1"/>
                </a:solidFill>
                <a:latin typeface="Arial"/>
                <a:cs typeface="Arial"/>
              </a:rPr>
              <a:t>navigator</a:t>
            </a:r>
            <a:r>
              <a:rPr lang="en-GB" sz="1000" spc="5">
                <a:solidFill>
                  <a:schemeClr val="tx1"/>
                </a:solidFill>
                <a:latin typeface="Arial"/>
                <a:cs typeface="Arial"/>
              </a:rPr>
              <a:t> </a:t>
            </a:r>
            <a:r>
              <a:rPr lang="en-GB" sz="1000">
                <a:solidFill>
                  <a:schemeClr val="tx1"/>
                </a:solidFill>
                <a:latin typeface="Arial"/>
                <a:cs typeface="Arial"/>
              </a:rPr>
              <a:t>or</a:t>
            </a:r>
            <a:r>
              <a:rPr lang="en-GB" sz="1000" spc="-30">
                <a:solidFill>
                  <a:schemeClr val="tx1"/>
                </a:solidFill>
                <a:latin typeface="Arial"/>
                <a:cs typeface="Arial"/>
              </a:rPr>
              <a:t> </a:t>
            </a:r>
            <a:r>
              <a:rPr lang="en-GB" sz="1000">
                <a:solidFill>
                  <a:schemeClr val="tx1"/>
                </a:solidFill>
                <a:latin typeface="Arial"/>
                <a:cs typeface="Arial"/>
              </a:rPr>
              <a:t>other</a:t>
            </a:r>
            <a:r>
              <a:rPr lang="en-GB" sz="1000" spc="-20">
                <a:solidFill>
                  <a:schemeClr val="tx1"/>
                </a:solidFill>
                <a:latin typeface="Arial"/>
                <a:cs typeface="Arial"/>
              </a:rPr>
              <a:t> </a:t>
            </a:r>
            <a:r>
              <a:rPr lang="en-GB" sz="1000">
                <a:solidFill>
                  <a:schemeClr val="tx1"/>
                </a:solidFill>
                <a:latin typeface="Arial"/>
                <a:cs typeface="Arial"/>
              </a:rPr>
              <a:t>role,</a:t>
            </a:r>
            <a:r>
              <a:rPr lang="en-GB" sz="1000" spc="-15">
                <a:solidFill>
                  <a:schemeClr val="tx1"/>
                </a:solidFill>
                <a:latin typeface="Arial"/>
                <a:cs typeface="Arial"/>
              </a:rPr>
              <a:t> </a:t>
            </a:r>
            <a:r>
              <a:rPr lang="en-GB" sz="1000" spc="-25">
                <a:solidFill>
                  <a:schemeClr val="tx1"/>
                </a:solidFill>
                <a:latin typeface="Arial"/>
                <a:cs typeface="Arial"/>
              </a:rPr>
              <a:t>as </a:t>
            </a:r>
            <a:r>
              <a:rPr lang="en-GB" sz="1000">
                <a:solidFill>
                  <a:schemeClr val="tx1"/>
                </a:solidFill>
                <a:latin typeface="Arial"/>
                <a:cs typeface="Arial"/>
              </a:rPr>
              <a:t>agreed</a:t>
            </a:r>
            <a:r>
              <a:rPr lang="en-GB" sz="1000" spc="-25">
                <a:solidFill>
                  <a:schemeClr val="tx1"/>
                </a:solidFill>
                <a:latin typeface="Arial"/>
                <a:cs typeface="Arial"/>
              </a:rPr>
              <a:t> </a:t>
            </a:r>
            <a:r>
              <a:rPr lang="en-GB" sz="1000">
                <a:solidFill>
                  <a:schemeClr val="tx1"/>
                </a:solidFill>
                <a:latin typeface="Arial"/>
                <a:cs typeface="Arial"/>
              </a:rPr>
              <a:t>between</a:t>
            </a:r>
            <a:r>
              <a:rPr lang="en-GB" sz="1000" spc="-25">
                <a:solidFill>
                  <a:schemeClr val="tx1"/>
                </a:solidFill>
                <a:latin typeface="Arial"/>
                <a:cs typeface="Arial"/>
              </a:rPr>
              <a:t> </a:t>
            </a:r>
            <a:r>
              <a:rPr lang="en-GB" sz="1000">
                <a:solidFill>
                  <a:schemeClr val="tx1"/>
                </a:solidFill>
                <a:latin typeface="Arial"/>
                <a:cs typeface="Arial"/>
              </a:rPr>
              <a:t>the</a:t>
            </a:r>
            <a:r>
              <a:rPr lang="en-GB" sz="1000" spc="-40">
                <a:solidFill>
                  <a:schemeClr val="tx1"/>
                </a:solidFill>
                <a:latin typeface="Arial"/>
                <a:cs typeface="Arial"/>
              </a:rPr>
              <a:t> </a:t>
            </a:r>
            <a:r>
              <a:rPr lang="en-GB" sz="1000">
                <a:solidFill>
                  <a:schemeClr val="tx1"/>
                </a:solidFill>
                <a:latin typeface="Arial"/>
                <a:cs typeface="Arial"/>
              </a:rPr>
              <a:t>PCN</a:t>
            </a:r>
            <a:r>
              <a:rPr lang="en-GB" sz="1000" spc="-55">
                <a:solidFill>
                  <a:schemeClr val="tx1"/>
                </a:solidFill>
                <a:latin typeface="Arial"/>
                <a:cs typeface="Arial"/>
              </a:rPr>
              <a:t> </a:t>
            </a:r>
            <a:r>
              <a:rPr lang="en-GB" sz="1000" spc="-25">
                <a:solidFill>
                  <a:schemeClr val="tx1"/>
                </a:solidFill>
                <a:latin typeface="Arial"/>
                <a:cs typeface="Arial"/>
              </a:rPr>
              <a:t>and </a:t>
            </a:r>
            <a:r>
              <a:rPr lang="en-GB" sz="1000">
                <a:solidFill>
                  <a:schemeClr val="tx1"/>
                </a:solidFill>
                <a:latin typeface="Arial"/>
                <a:cs typeface="Arial"/>
              </a:rPr>
              <a:t>provider</a:t>
            </a:r>
            <a:r>
              <a:rPr lang="en-GB" sz="1000" spc="-5">
                <a:solidFill>
                  <a:schemeClr val="tx1"/>
                </a:solidFill>
                <a:latin typeface="Arial"/>
                <a:cs typeface="Arial"/>
              </a:rPr>
              <a:t> </a:t>
            </a:r>
            <a:r>
              <a:rPr lang="en-GB" sz="1000">
                <a:solidFill>
                  <a:schemeClr val="tx1"/>
                </a:solidFill>
                <a:latin typeface="Arial"/>
                <a:cs typeface="Arial"/>
              </a:rPr>
              <a:t>of</a:t>
            </a:r>
            <a:r>
              <a:rPr lang="en-GB" sz="1000" spc="-30">
                <a:solidFill>
                  <a:schemeClr val="tx1"/>
                </a:solidFill>
                <a:latin typeface="Arial"/>
                <a:cs typeface="Arial"/>
              </a:rPr>
              <a:t> </a:t>
            </a:r>
            <a:r>
              <a:rPr lang="en-GB" sz="1000">
                <a:solidFill>
                  <a:schemeClr val="tx1"/>
                </a:solidFill>
                <a:latin typeface="Arial"/>
                <a:cs typeface="Arial"/>
              </a:rPr>
              <a:t>CYP</a:t>
            </a:r>
            <a:r>
              <a:rPr lang="en-GB" sz="1000" spc="-55">
                <a:solidFill>
                  <a:schemeClr val="tx1"/>
                </a:solidFill>
                <a:latin typeface="Arial"/>
                <a:cs typeface="Arial"/>
              </a:rPr>
              <a:t> </a:t>
            </a:r>
            <a:r>
              <a:rPr lang="en-GB" sz="1000">
                <a:solidFill>
                  <a:schemeClr val="tx1"/>
                </a:solidFill>
                <a:latin typeface="Arial"/>
                <a:cs typeface="Arial"/>
              </a:rPr>
              <a:t>community</a:t>
            </a:r>
            <a:r>
              <a:rPr lang="en-GB" sz="1000" spc="-10">
                <a:solidFill>
                  <a:schemeClr val="tx1"/>
                </a:solidFill>
                <a:latin typeface="Arial"/>
                <a:cs typeface="Arial"/>
              </a:rPr>
              <a:t> mental </a:t>
            </a:r>
            <a:r>
              <a:rPr lang="en-GB" sz="1000">
                <a:solidFill>
                  <a:schemeClr val="tx1"/>
                </a:solidFill>
                <a:latin typeface="Arial"/>
                <a:cs typeface="Arial"/>
              </a:rPr>
              <a:t>health</a:t>
            </a:r>
            <a:r>
              <a:rPr lang="en-GB" sz="1000" spc="-50">
                <a:solidFill>
                  <a:schemeClr val="tx1"/>
                </a:solidFill>
                <a:latin typeface="Arial"/>
                <a:cs typeface="Arial"/>
              </a:rPr>
              <a:t> </a:t>
            </a:r>
            <a:r>
              <a:rPr lang="en-GB" sz="1000" spc="-10">
                <a:solidFill>
                  <a:schemeClr val="tx1"/>
                </a:solidFill>
                <a:latin typeface="Arial"/>
                <a:cs typeface="Arial"/>
              </a:rPr>
              <a:t>teams.</a:t>
            </a:r>
            <a:endParaRPr lang="en-GB" sz="1000">
              <a:solidFill>
                <a:schemeClr val="tx1"/>
              </a:solidFill>
              <a:latin typeface="Arial"/>
              <a:cs typeface="Arial"/>
            </a:endParaRPr>
          </a:p>
        </p:txBody>
      </p:sp>
      <p:sp>
        <p:nvSpPr>
          <p:cNvPr id="38" name="object 38"/>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37" name="object 37"/>
          <p:cNvSpPr txBox="1"/>
          <p:nvPr/>
        </p:nvSpPr>
        <p:spPr>
          <a:xfrm>
            <a:off x="7675031" y="2560288"/>
            <a:ext cx="2090291" cy="1244571"/>
          </a:xfrm>
          <a:prstGeom prst="rect">
            <a:avLst/>
          </a:prstGeom>
        </p:spPr>
        <p:txBody>
          <a:bodyPr vert="horz" wrap="square" lIns="0" tIns="13335" rIns="0" bIns="0" rtlCol="0" anchor="t">
            <a:spAutoFit/>
          </a:bodyPr>
          <a:lstStyle/>
          <a:p>
            <a:pPr marL="12700" marR="5080" algn="l">
              <a:lnSpc>
                <a:spcPct val="100000"/>
              </a:lnSpc>
              <a:spcBef>
                <a:spcPts val="105"/>
              </a:spcBef>
            </a:pPr>
            <a:r>
              <a:rPr lang="en-GB" sz="1000">
                <a:solidFill>
                  <a:schemeClr val="tx1"/>
                </a:solidFill>
                <a:latin typeface="Arial"/>
                <a:cs typeface="Arial"/>
              </a:rPr>
              <a:t>A</a:t>
            </a:r>
            <a:r>
              <a:rPr lang="en-GB" sz="1000" spc="-90">
                <a:solidFill>
                  <a:schemeClr val="tx1"/>
                </a:solidFill>
                <a:latin typeface="Arial"/>
                <a:cs typeface="Arial"/>
              </a:rPr>
              <a:t> </a:t>
            </a:r>
            <a:r>
              <a:rPr lang="en-GB" sz="1000">
                <a:solidFill>
                  <a:schemeClr val="tx1"/>
                </a:solidFill>
                <a:latin typeface="Arial"/>
                <a:cs typeface="Arial"/>
              </a:rPr>
              <a:t>PCN</a:t>
            </a:r>
            <a:r>
              <a:rPr lang="en-GB" sz="1000" spc="-15">
                <a:solidFill>
                  <a:schemeClr val="tx1"/>
                </a:solidFill>
                <a:latin typeface="Arial"/>
                <a:cs typeface="Arial"/>
              </a:rPr>
              <a:t> </a:t>
            </a:r>
            <a:r>
              <a:rPr lang="en-GB" sz="1000">
                <a:solidFill>
                  <a:schemeClr val="tx1"/>
                </a:solidFill>
                <a:latin typeface="Arial"/>
                <a:cs typeface="Arial"/>
              </a:rPr>
              <a:t>should</a:t>
            </a:r>
            <a:r>
              <a:rPr lang="en-GB" sz="1000" spc="-45">
                <a:solidFill>
                  <a:schemeClr val="tx1"/>
                </a:solidFill>
                <a:latin typeface="Arial"/>
                <a:cs typeface="Arial"/>
              </a:rPr>
              <a:t> </a:t>
            </a:r>
            <a:r>
              <a:rPr lang="en-GB" sz="1000">
                <a:solidFill>
                  <a:schemeClr val="tx1"/>
                </a:solidFill>
                <a:latin typeface="Arial"/>
                <a:cs typeface="Arial"/>
              </a:rPr>
              <a:t>ensure</a:t>
            </a:r>
            <a:r>
              <a:rPr lang="en-GB" sz="1000" spc="-40">
                <a:solidFill>
                  <a:schemeClr val="tx1"/>
                </a:solidFill>
                <a:latin typeface="Arial"/>
                <a:cs typeface="Arial"/>
              </a:rPr>
              <a:t> </a:t>
            </a:r>
            <a:r>
              <a:rPr lang="en-GB" sz="1000">
                <a:solidFill>
                  <a:schemeClr val="tx1"/>
                </a:solidFill>
                <a:latin typeface="Arial"/>
                <a:cs typeface="Arial"/>
              </a:rPr>
              <a:t>that</a:t>
            </a:r>
            <a:r>
              <a:rPr lang="en-GB" sz="1000" spc="-40">
                <a:solidFill>
                  <a:schemeClr val="tx1"/>
                </a:solidFill>
                <a:latin typeface="Arial"/>
                <a:cs typeface="Arial"/>
              </a:rPr>
              <a:t> </a:t>
            </a:r>
            <a:r>
              <a:rPr lang="en-GB" sz="1000" spc="-25">
                <a:solidFill>
                  <a:schemeClr val="tx1"/>
                </a:solidFill>
                <a:latin typeface="Arial"/>
                <a:cs typeface="Arial"/>
              </a:rPr>
              <a:t>the </a:t>
            </a:r>
            <a:r>
              <a:rPr lang="en-GB" sz="1000">
                <a:solidFill>
                  <a:schemeClr val="tx1"/>
                </a:solidFill>
                <a:latin typeface="Arial"/>
                <a:cs typeface="Arial"/>
              </a:rPr>
              <a:t>postholder</a:t>
            </a:r>
            <a:r>
              <a:rPr lang="en-GB" sz="1000" spc="-60">
                <a:solidFill>
                  <a:schemeClr val="tx1"/>
                </a:solidFill>
                <a:latin typeface="Arial"/>
                <a:cs typeface="Arial"/>
              </a:rPr>
              <a:t> </a:t>
            </a:r>
            <a:r>
              <a:rPr lang="en-GB" sz="1000">
                <a:solidFill>
                  <a:schemeClr val="tx1"/>
                </a:solidFill>
                <a:latin typeface="Arial"/>
                <a:cs typeface="Arial"/>
              </a:rPr>
              <a:t>is</a:t>
            </a:r>
            <a:r>
              <a:rPr lang="en-GB" sz="1000" spc="-25">
                <a:solidFill>
                  <a:schemeClr val="tx1"/>
                </a:solidFill>
                <a:latin typeface="Arial"/>
                <a:cs typeface="Arial"/>
              </a:rPr>
              <a:t> </a:t>
            </a:r>
            <a:r>
              <a:rPr lang="en-GB" sz="1000">
                <a:solidFill>
                  <a:schemeClr val="tx1"/>
                </a:solidFill>
                <a:latin typeface="Arial"/>
                <a:cs typeface="Arial"/>
              </a:rPr>
              <a:t>supported</a:t>
            </a:r>
            <a:r>
              <a:rPr lang="en-GB" sz="1000" spc="-55">
                <a:solidFill>
                  <a:schemeClr val="tx1"/>
                </a:solidFill>
                <a:latin typeface="Arial"/>
                <a:cs typeface="Arial"/>
              </a:rPr>
              <a:t> </a:t>
            </a:r>
            <a:r>
              <a:rPr lang="en-GB" sz="1000">
                <a:solidFill>
                  <a:schemeClr val="tx1"/>
                </a:solidFill>
                <a:latin typeface="Arial"/>
                <a:cs typeface="Arial"/>
              </a:rPr>
              <a:t>through</a:t>
            </a:r>
            <a:r>
              <a:rPr lang="en-GB" sz="1000" spc="-65">
                <a:solidFill>
                  <a:schemeClr val="tx1"/>
                </a:solidFill>
                <a:latin typeface="Arial"/>
                <a:cs typeface="Arial"/>
              </a:rPr>
              <a:t> </a:t>
            </a:r>
            <a:r>
              <a:rPr lang="en-GB" sz="1000" spc="-25">
                <a:solidFill>
                  <a:schemeClr val="tx1"/>
                </a:solidFill>
                <a:latin typeface="Arial"/>
                <a:cs typeface="Arial"/>
              </a:rPr>
              <a:t>the </a:t>
            </a:r>
            <a:r>
              <a:rPr lang="en-GB" sz="1000">
                <a:solidFill>
                  <a:schemeClr val="tx1"/>
                </a:solidFill>
                <a:latin typeface="Arial"/>
                <a:cs typeface="Arial"/>
              </a:rPr>
              <a:t>local</a:t>
            </a:r>
            <a:r>
              <a:rPr lang="en-GB" sz="1000" spc="-40">
                <a:solidFill>
                  <a:schemeClr val="tx1"/>
                </a:solidFill>
                <a:latin typeface="Arial"/>
                <a:cs typeface="Arial"/>
              </a:rPr>
              <a:t> </a:t>
            </a:r>
            <a:r>
              <a:rPr lang="en-GB" sz="1000">
                <a:solidFill>
                  <a:schemeClr val="tx1"/>
                </a:solidFill>
                <a:latin typeface="Arial"/>
                <a:cs typeface="Arial"/>
              </a:rPr>
              <a:t>provider</a:t>
            </a:r>
            <a:r>
              <a:rPr lang="en-GB" sz="1000" spc="-35">
                <a:solidFill>
                  <a:schemeClr val="tx1"/>
                </a:solidFill>
                <a:latin typeface="Arial"/>
                <a:cs typeface="Arial"/>
              </a:rPr>
              <a:t> </a:t>
            </a:r>
            <a:r>
              <a:rPr lang="en-GB" sz="1000">
                <a:solidFill>
                  <a:schemeClr val="tx1"/>
                </a:solidFill>
                <a:latin typeface="Arial"/>
                <a:cs typeface="Arial"/>
              </a:rPr>
              <a:t>of</a:t>
            </a:r>
            <a:r>
              <a:rPr lang="en-GB" sz="1000" spc="-35">
                <a:solidFill>
                  <a:schemeClr val="tx1"/>
                </a:solidFill>
                <a:latin typeface="Arial"/>
                <a:cs typeface="Arial"/>
              </a:rPr>
              <a:t> </a:t>
            </a:r>
            <a:r>
              <a:rPr lang="en-GB" sz="1000">
                <a:solidFill>
                  <a:schemeClr val="tx1"/>
                </a:solidFill>
                <a:latin typeface="Arial"/>
                <a:cs typeface="Arial"/>
              </a:rPr>
              <a:t>CYP</a:t>
            </a:r>
            <a:r>
              <a:rPr lang="en-GB" sz="1000" spc="-25">
                <a:solidFill>
                  <a:schemeClr val="tx1"/>
                </a:solidFill>
                <a:latin typeface="Arial"/>
                <a:cs typeface="Arial"/>
              </a:rPr>
              <a:t> </a:t>
            </a:r>
            <a:r>
              <a:rPr lang="en-GB" sz="1000" spc="-10">
                <a:solidFill>
                  <a:schemeClr val="tx1"/>
                </a:solidFill>
                <a:latin typeface="Arial"/>
                <a:cs typeface="Arial"/>
              </a:rPr>
              <a:t>community </a:t>
            </a:r>
            <a:r>
              <a:rPr lang="en-GB" sz="1000">
                <a:solidFill>
                  <a:schemeClr val="tx1"/>
                </a:solidFill>
                <a:latin typeface="Arial"/>
                <a:cs typeface="Arial"/>
              </a:rPr>
              <a:t>mental</a:t>
            </a:r>
            <a:r>
              <a:rPr lang="en-GB" sz="1000" spc="-40">
                <a:solidFill>
                  <a:schemeClr val="tx1"/>
                </a:solidFill>
                <a:latin typeface="Arial"/>
                <a:cs typeface="Arial"/>
              </a:rPr>
              <a:t> </a:t>
            </a:r>
            <a:r>
              <a:rPr lang="en-GB" sz="1000">
                <a:solidFill>
                  <a:schemeClr val="tx1"/>
                </a:solidFill>
                <a:latin typeface="Arial"/>
                <a:cs typeface="Arial"/>
              </a:rPr>
              <a:t>health</a:t>
            </a:r>
            <a:r>
              <a:rPr lang="en-GB" sz="1000" spc="-40">
                <a:solidFill>
                  <a:schemeClr val="tx1"/>
                </a:solidFill>
                <a:latin typeface="Arial"/>
                <a:cs typeface="Arial"/>
              </a:rPr>
              <a:t> </a:t>
            </a:r>
            <a:r>
              <a:rPr lang="en-GB" sz="1000">
                <a:solidFill>
                  <a:schemeClr val="tx1"/>
                </a:solidFill>
                <a:latin typeface="Arial"/>
                <a:cs typeface="Arial"/>
              </a:rPr>
              <a:t>teams</a:t>
            </a:r>
            <a:r>
              <a:rPr lang="en-GB" sz="1000" spc="-40">
                <a:solidFill>
                  <a:schemeClr val="tx1"/>
                </a:solidFill>
                <a:latin typeface="Arial"/>
                <a:cs typeface="Arial"/>
              </a:rPr>
              <a:t> </a:t>
            </a:r>
            <a:r>
              <a:rPr lang="en-GB" sz="1000">
                <a:solidFill>
                  <a:schemeClr val="tx1"/>
                </a:solidFill>
                <a:latin typeface="Arial"/>
                <a:cs typeface="Arial"/>
              </a:rPr>
              <a:t>(or</a:t>
            </a:r>
            <a:r>
              <a:rPr lang="en-GB" sz="1000" spc="-30">
                <a:solidFill>
                  <a:schemeClr val="tx1"/>
                </a:solidFill>
                <a:latin typeface="Arial"/>
                <a:cs typeface="Arial"/>
              </a:rPr>
              <a:t> </a:t>
            </a:r>
            <a:r>
              <a:rPr lang="en-GB" sz="1000">
                <a:solidFill>
                  <a:schemeClr val="tx1"/>
                </a:solidFill>
                <a:latin typeface="Arial"/>
                <a:cs typeface="Arial"/>
              </a:rPr>
              <a:t>by</a:t>
            </a:r>
            <a:r>
              <a:rPr lang="en-GB" sz="1000" spc="-25">
                <a:solidFill>
                  <a:schemeClr val="tx1"/>
                </a:solidFill>
                <a:latin typeface="Arial"/>
                <a:cs typeface="Arial"/>
              </a:rPr>
              <a:t> the </a:t>
            </a:r>
            <a:r>
              <a:rPr lang="en-GB" sz="1000">
                <a:solidFill>
                  <a:schemeClr val="tx1"/>
                </a:solidFill>
                <a:latin typeface="Arial"/>
                <a:cs typeface="Arial"/>
              </a:rPr>
              <a:t>employer)</a:t>
            </a:r>
            <a:r>
              <a:rPr lang="en-GB" sz="1000" spc="-35">
                <a:solidFill>
                  <a:schemeClr val="tx1"/>
                </a:solidFill>
                <a:latin typeface="Arial"/>
                <a:cs typeface="Arial"/>
              </a:rPr>
              <a:t> </a:t>
            </a:r>
            <a:r>
              <a:rPr lang="en-GB" sz="1000">
                <a:solidFill>
                  <a:schemeClr val="tx1"/>
                </a:solidFill>
                <a:latin typeface="Arial"/>
                <a:cs typeface="Arial"/>
              </a:rPr>
              <a:t>by</a:t>
            </a:r>
            <a:r>
              <a:rPr lang="en-GB" sz="1000" spc="-25">
                <a:solidFill>
                  <a:schemeClr val="tx1"/>
                </a:solidFill>
                <a:latin typeface="Arial"/>
                <a:cs typeface="Arial"/>
              </a:rPr>
              <a:t> </a:t>
            </a:r>
            <a:r>
              <a:rPr lang="en-GB" sz="1000">
                <a:solidFill>
                  <a:schemeClr val="tx1"/>
                </a:solidFill>
                <a:latin typeface="Arial"/>
                <a:cs typeface="Arial"/>
              </a:rPr>
              <a:t>robust</a:t>
            </a:r>
            <a:r>
              <a:rPr lang="en-GB" sz="1000" spc="-45">
                <a:solidFill>
                  <a:schemeClr val="tx1"/>
                </a:solidFill>
                <a:latin typeface="Arial"/>
                <a:cs typeface="Arial"/>
              </a:rPr>
              <a:t> </a:t>
            </a:r>
            <a:r>
              <a:rPr lang="en-GB" sz="1000" spc="-10">
                <a:solidFill>
                  <a:schemeClr val="tx1"/>
                </a:solidFill>
                <a:latin typeface="Arial"/>
                <a:cs typeface="Arial"/>
              </a:rPr>
              <a:t>clinical </a:t>
            </a:r>
            <a:r>
              <a:rPr lang="en-GB" sz="1000">
                <a:solidFill>
                  <a:schemeClr val="tx1"/>
                </a:solidFill>
                <a:latin typeface="Arial"/>
                <a:cs typeface="Arial"/>
              </a:rPr>
              <a:t>governance</a:t>
            </a:r>
            <a:r>
              <a:rPr lang="en-GB" sz="1000" spc="-70">
                <a:solidFill>
                  <a:schemeClr val="tx1"/>
                </a:solidFill>
                <a:latin typeface="Arial"/>
                <a:cs typeface="Arial"/>
              </a:rPr>
              <a:t> </a:t>
            </a:r>
            <a:r>
              <a:rPr lang="en-GB" sz="1000">
                <a:solidFill>
                  <a:schemeClr val="tx1"/>
                </a:solidFill>
                <a:latin typeface="Arial"/>
                <a:cs typeface="Arial"/>
              </a:rPr>
              <a:t>structures</a:t>
            </a:r>
            <a:r>
              <a:rPr lang="en-GB" sz="1000" spc="-70">
                <a:solidFill>
                  <a:schemeClr val="tx1"/>
                </a:solidFill>
                <a:latin typeface="Arial"/>
                <a:cs typeface="Arial"/>
              </a:rPr>
              <a:t> </a:t>
            </a:r>
            <a:r>
              <a:rPr lang="en-GB" sz="1000">
                <a:solidFill>
                  <a:schemeClr val="tx1"/>
                </a:solidFill>
                <a:latin typeface="Arial"/>
                <a:cs typeface="Arial"/>
              </a:rPr>
              <a:t>to</a:t>
            </a:r>
            <a:r>
              <a:rPr lang="en-GB" sz="1000" spc="-45">
                <a:solidFill>
                  <a:schemeClr val="tx1"/>
                </a:solidFill>
                <a:latin typeface="Arial"/>
                <a:cs typeface="Arial"/>
              </a:rPr>
              <a:t> </a:t>
            </a:r>
            <a:r>
              <a:rPr lang="en-GB" sz="1000" spc="-10">
                <a:solidFill>
                  <a:schemeClr val="tx1"/>
                </a:solidFill>
                <a:latin typeface="Arial"/>
                <a:cs typeface="Arial"/>
              </a:rPr>
              <a:t>maintain </a:t>
            </a:r>
            <a:r>
              <a:rPr lang="en-GB" sz="1000">
                <a:solidFill>
                  <a:schemeClr val="tx1"/>
                </a:solidFill>
                <a:latin typeface="Arial"/>
                <a:cs typeface="Arial"/>
              </a:rPr>
              <a:t>quality</a:t>
            </a:r>
            <a:r>
              <a:rPr lang="en-GB" sz="1000" spc="-35">
                <a:solidFill>
                  <a:schemeClr val="tx1"/>
                </a:solidFill>
                <a:latin typeface="Arial"/>
                <a:cs typeface="Arial"/>
              </a:rPr>
              <a:t> </a:t>
            </a:r>
            <a:r>
              <a:rPr lang="en-GB" sz="1000">
                <a:solidFill>
                  <a:schemeClr val="tx1"/>
                </a:solidFill>
                <a:latin typeface="Arial"/>
                <a:cs typeface="Arial"/>
              </a:rPr>
              <a:t>and</a:t>
            </a:r>
            <a:r>
              <a:rPr lang="en-GB" sz="1000" spc="-25">
                <a:solidFill>
                  <a:schemeClr val="tx1"/>
                </a:solidFill>
                <a:latin typeface="Arial"/>
                <a:cs typeface="Arial"/>
              </a:rPr>
              <a:t> </a:t>
            </a:r>
            <a:r>
              <a:rPr lang="en-GB" sz="1000" spc="-20">
                <a:solidFill>
                  <a:schemeClr val="tx1"/>
                </a:solidFill>
                <a:latin typeface="Arial"/>
                <a:cs typeface="Arial"/>
              </a:rPr>
              <a:t>safety,</a:t>
            </a:r>
            <a:r>
              <a:rPr lang="en-GB" sz="1000" spc="-35">
                <a:solidFill>
                  <a:schemeClr val="tx1"/>
                </a:solidFill>
                <a:latin typeface="Arial"/>
                <a:cs typeface="Arial"/>
              </a:rPr>
              <a:t> </a:t>
            </a:r>
            <a:r>
              <a:rPr lang="en-GB" sz="1000">
                <a:solidFill>
                  <a:schemeClr val="tx1"/>
                </a:solidFill>
                <a:latin typeface="Arial"/>
                <a:cs typeface="Arial"/>
              </a:rPr>
              <a:t>including</a:t>
            </a:r>
            <a:r>
              <a:rPr lang="en-GB" sz="1000" spc="-40">
                <a:solidFill>
                  <a:schemeClr val="tx1"/>
                </a:solidFill>
                <a:latin typeface="Arial"/>
                <a:cs typeface="Arial"/>
              </a:rPr>
              <a:t> </a:t>
            </a:r>
            <a:r>
              <a:rPr lang="en-GB" sz="1000" spc="-10">
                <a:solidFill>
                  <a:schemeClr val="tx1"/>
                </a:solidFill>
                <a:latin typeface="Arial"/>
                <a:cs typeface="Arial"/>
              </a:rPr>
              <a:t>monthly supervision.</a:t>
            </a:r>
            <a:endParaRPr lang="en-GB" sz="1000">
              <a:solidFill>
                <a:schemeClr val="tx1"/>
              </a:solidFill>
              <a:latin typeface="Arial"/>
              <a:cs typeface="Arial"/>
            </a:endParaRPr>
          </a:p>
        </p:txBody>
      </p:sp>
      <p:pic>
        <p:nvPicPr>
          <p:cNvPr id="39" name="Picture 38" descr="A logo with colorful people&#10;&#10;Description automatically generated">
            <a:extLst>
              <a:ext uri="{FF2B5EF4-FFF2-40B4-BE49-F238E27FC236}">
                <a16:creationId xmlns:a16="http://schemas.microsoft.com/office/drawing/2014/main" id="{355B086F-F32D-FADB-9FD5-FF0D415D4BE2}"/>
              </a:ext>
            </a:extLst>
          </p:cNvPr>
          <p:cNvPicPr>
            <a:picLocks noChangeAspect="1"/>
          </p:cNvPicPr>
          <p:nvPr/>
        </p:nvPicPr>
        <p:blipFill>
          <a:blip r:embed="rId4"/>
          <a:stretch>
            <a:fillRect/>
          </a:stretch>
        </p:blipFill>
        <p:spPr>
          <a:xfrm>
            <a:off x="9147" y="45135"/>
            <a:ext cx="2150718" cy="1102969"/>
          </a:xfrm>
          <a:prstGeom prst="rect">
            <a:avLst/>
          </a:prstGeom>
          <a:ln>
            <a:noFill/>
          </a:ln>
        </p:spPr>
      </p:pic>
      <p:sp>
        <p:nvSpPr>
          <p:cNvPr id="42" name="object 4">
            <a:extLst>
              <a:ext uri="{FF2B5EF4-FFF2-40B4-BE49-F238E27FC236}">
                <a16:creationId xmlns:a16="http://schemas.microsoft.com/office/drawing/2014/main" id="{EDFC2253-C83B-80C7-E109-02C51693582F}"/>
              </a:ext>
            </a:extLst>
          </p:cNvPr>
          <p:cNvSpPr txBox="1"/>
          <p:nvPr/>
        </p:nvSpPr>
        <p:spPr>
          <a:xfrm>
            <a:off x="5667545" y="2011419"/>
            <a:ext cx="1294130" cy="453390"/>
          </a:xfrm>
          <a:prstGeom prst="rect">
            <a:avLst/>
          </a:prstGeom>
        </p:spPr>
        <p:txBody>
          <a:bodyPr vert="horz" wrap="square" lIns="0" tIns="13335" rIns="0" bIns="0" rtlCol="0">
            <a:spAutoFit/>
          </a:bodyPr>
          <a:lstStyle>
            <a:defPPr>
              <a:defRPr kern="0"/>
            </a:defP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44" name="object 5">
            <a:extLst>
              <a:ext uri="{FF2B5EF4-FFF2-40B4-BE49-F238E27FC236}">
                <a16:creationId xmlns:a16="http://schemas.microsoft.com/office/drawing/2014/main" id="{01990788-997E-C305-0E77-F46B5C4DCA05}"/>
              </a:ext>
            </a:extLst>
          </p:cNvPr>
          <p:cNvSpPr txBox="1"/>
          <p:nvPr/>
        </p:nvSpPr>
        <p:spPr>
          <a:xfrm>
            <a:off x="7536790" y="2025192"/>
            <a:ext cx="2120900" cy="444352"/>
          </a:xfrm>
          <a:prstGeom prst="rect">
            <a:avLst/>
          </a:prstGeom>
        </p:spPr>
        <p:txBody>
          <a:bodyPr vert="horz" wrap="square" lIns="0" tIns="13335" rIns="0" bIns="0" rtlCol="0">
            <a:spAutoFit/>
          </a:bodyPr>
          <a:lstStyle>
            <a:defPPr>
              <a:defRPr kern="0"/>
            </a:defPPr>
          </a:lstStyle>
          <a:p>
            <a:pPr marL="12700" marR="5080" indent="-1270" algn="ctr">
              <a:lnSpc>
                <a:spcPct val="100000"/>
              </a:lnSpc>
              <a:spcBef>
                <a:spcPts val="105"/>
              </a:spcBef>
            </a:pPr>
            <a:r>
              <a:rPr lang="en-GB" sz="1400" spc="-10">
                <a:solidFill>
                  <a:srgbClr val="202C3A"/>
                </a:solidFill>
                <a:latin typeface="Arial Black"/>
                <a:cs typeface="Arial Black"/>
              </a:rPr>
              <a:t>S</a:t>
            </a:r>
            <a:r>
              <a:rPr sz="1400" spc="-10" err="1">
                <a:solidFill>
                  <a:srgbClr val="202C3A"/>
                </a:solidFill>
                <a:latin typeface="Arial Black"/>
                <a:cs typeface="Arial Black"/>
              </a:rPr>
              <a:t>upervision</a:t>
            </a:r>
            <a:r>
              <a:rPr sz="1400" spc="-10">
                <a:solidFill>
                  <a:srgbClr val="202C3A"/>
                </a:solidFill>
                <a:latin typeface="Arial Black"/>
                <a:cs typeface="Arial Black"/>
              </a:rPr>
              <a:t> requirements</a:t>
            </a:r>
            <a:endParaRPr sz="1400">
              <a:latin typeface="Arial Black"/>
              <a:cs typeface="Arial Black"/>
            </a:endParaRPr>
          </a:p>
        </p:txBody>
      </p:sp>
      <p:sp>
        <p:nvSpPr>
          <p:cNvPr id="46" name="object 6">
            <a:extLst>
              <a:ext uri="{FF2B5EF4-FFF2-40B4-BE49-F238E27FC236}">
                <a16:creationId xmlns:a16="http://schemas.microsoft.com/office/drawing/2014/main" id="{234AEDE3-80BE-3624-FC13-F9FB6808839F}"/>
              </a:ext>
            </a:extLst>
          </p:cNvPr>
          <p:cNvSpPr txBox="1"/>
          <p:nvPr/>
        </p:nvSpPr>
        <p:spPr>
          <a:xfrm>
            <a:off x="9923791" y="2020673"/>
            <a:ext cx="1881136" cy="444352"/>
          </a:xfrm>
          <a:prstGeom prst="rect">
            <a:avLst/>
          </a:prstGeom>
        </p:spPr>
        <p:txBody>
          <a:bodyPr vert="horz" wrap="square" lIns="0" tIns="13335" rIns="0" bIns="0" rtlCol="0" anchor="t">
            <a:spAutoFit/>
          </a:bodyPr>
          <a:lstStyle>
            <a:defPPr>
              <a:defRPr kern="0"/>
            </a:defPPr>
          </a:lstStyle>
          <a:p>
            <a:pPr marL="12700" marR="5080" indent="-3810" algn="ctr">
              <a:spcBef>
                <a:spcPts val="105"/>
              </a:spcBef>
            </a:pPr>
            <a:r>
              <a:rPr lang="en-GB" sz="1400">
                <a:solidFill>
                  <a:srgbClr val="202C3A"/>
                </a:solidFill>
                <a:latin typeface="Arial Black"/>
              </a:rPr>
              <a:t>Key roles &amp; responsibilities</a:t>
            </a:r>
            <a:endParaRPr/>
          </a:p>
        </p:txBody>
      </p:sp>
      <p:pic>
        <p:nvPicPr>
          <p:cNvPr id="48" name="object 8" descr="A purple book with black lines&#10;&#10;AI-generated content may be incorrect.">
            <a:extLst>
              <a:ext uri="{FF2B5EF4-FFF2-40B4-BE49-F238E27FC236}">
                <a16:creationId xmlns:a16="http://schemas.microsoft.com/office/drawing/2014/main" id="{F376232B-9E07-0955-C332-5D855502B4A5}"/>
              </a:ext>
            </a:extLst>
          </p:cNvPr>
          <p:cNvPicPr/>
          <p:nvPr/>
        </p:nvPicPr>
        <p:blipFill>
          <a:blip r:embed="rId5" cstate="print"/>
          <a:stretch>
            <a:fillRect/>
          </a:stretch>
        </p:blipFill>
        <p:spPr>
          <a:xfrm>
            <a:off x="5872303" y="1337282"/>
            <a:ext cx="722376" cy="720851"/>
          </a:xfrm>
          <a:prstGeom prst="rect">
            <a:avLst/>
          </a:prstGeom>
        </p:spPr>
      </p:pic>
      <p:pic>
        <p:nvPicPr>
          <p:cNvPr id="50" name="object 9" descr="A purple certificate with a flower and a ribbon&#10;&#10;AI-generated content may be incorrect.">
            <a:extLst>
              <a:ext uri="{FF2B5EF4-FFF2-40B4-BE49-F238E27FC236}">
                <a16:creationId xmlns:a16="http://schemas.microsoft.com/office/drawing/2014/main" id="{80C905F4-4E07-0890-F2F3-7D6C7DF0F90C}"/>
              </a:ext>
            </a:extLst>
          </p:cNvPr>
          <p:cNvPicPr/>
          <p:nvPr/>
        </p:nvPicPr>
        <p:blipFill>
          <a:blip r:embed="rId6" cstate="print"/>
          <a:stretch>
            <a:fillRect/>
          </a:stretch>
        </p:blipFill>
        <p:spPr>
          <a:xfrm>
            <a:off x="3101977" y="1378198"/>
            <a:ext cx="720851" cy="719327"/>
          </a:xfrm>
          <a:prstGeom prst="rect">
            <a:avLst/>
          </a:prstGeom>
        </p:spPr>
      </p:pic>
      <p:pic>
        <p:nvPicPr>
          <p:cNvPr id="52" name="object 10" descr="A pink scale on a black background&#10;&#10;AI-generated content may be incorrect.">
            <a:extLst>
              <a:ext uri="{FF2B5EF4-FFF2-40B4-BE49-F238E27FC236}">
                <a16:creationId xmlns:a16="http://schemas.microsoft.com/office/drawing/2014/main" id="{3E4957E7-52A8-783C-A6E3-71CD6E20CACD}"/>
              </a:ext>
            </a:extLst>
          </p:cNvPr>
          <p:cNvPicPr/>
          <p:nvPr/>
        </p:nvPicPr>
        <p:blipFill>
          <a:blip r:embed="rId7" cstate="print"/>
          <a:stretch>
            <a:fillRect/>
          </a:stretch>
        </p:blipFill>
        <p:spPr>
          <a:xfrm>
            <a:off x="10493080" y="1210085"/>
            <a:ext cx="722376" cy="720851"/>
          </a:xfrm>
          <a:prstGeom prst="rect">
            <a:avLst/>
          </a:prstGeom>
        </p:spPr>
      </p:pic>
      <p:pic>
        <p:nvPicPr>
          <p:cNvPr id="54" name="object 11" descr="A purple icon with a check mark&#10;&#10;AI-generated content may be incorrect.">
            <a:extLst>
              <a:ext uri="{FF2B5EF4-FFF2-40B4-BE49-F238E27FC236}">
                <a16:creationId xmlns:a16="http://schemas.microsoft.com/office/drawing/2014/main" id="{5F2AF161-E2D1-FA10-22F1-FE3B2A83D5D9}"/>
              </a:ext>
            </a:extLst>
          </p:cNvPr>
          <p:cNvPicPr/>
          <p:nvPr/>
        </p:nvPicPr>
        <p:blipFill>
          <a:blip r:embed="rId8" cstate="print"/>
          <a:stretch>
            <a:fillRect/>
          </a:stretch>
        </p:blipFill>
        <p:spPr>
          <a:xfrm>
            <a:off x="8236815" y="1270588"/>
            <a:ext cx="720851" cy="720851"/>
          </a:xfrm>
          <a:prstGeom prst="rect">
            <a:avLst/>
          </a:prstGeom>
        </p:spPr>
      </p:pic>
      <p:sp>
        <p:nvSpPr>
          <p:cNvPr id="55" name="TextBox 54">
            <a:extLst>
              <a:ext uri="{FF2B5EF4-FFF2-40B4-BE49-F238E27FC236}">
                <a16:creationId xmlns:a16="http://schemas.microsoft.com/office/drawing/2014/main" id="{32E68E98-3E73-DF3C-9CAF-FC7C2C7F5E3A}"/>
              </a:ext>
            </a:extLst>
          </p:cNvPr>
          <p:cNvSpPr txBox="1"/>
          <p:nvPr/>
        </p:nvSpPr>
        <p:spPr>
          <a:xfrm>
            <a:off x="5082889" y="2535648"/>
            <a:ext cx="2663960" cy="41706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lnSpc>
                <a:spcPts val="1275"/>
              </a:lnSpc>
            </a:pPr>
            <a:r>
              <a:rPr lang="en-GB" sz="1000">
                <a:solidFill>
                  <a:srgbClr val="1F2A2F"/>
                </a:solidFill>
                <a:latin typeface="Arial"/>
                <a:cs typeface="Segoe UI"/>
              </a:rPr>
              <a:t>PCN Mental Health Practitioner</a:t>
            </a:r>
            <a:r>
              <a:rPr lang="en-US" sz="1000">
                <a:latin typeface="Arial"/>
                <a:cs typeface="Segoe UI"/>
              </a:rPr>
              <a:t>​</a:t>
            </a:r>
          </a:p>
          <a:p>
            <a:pPr algn="l" rtl="0">
              <a:lnSpc>
                <a:spcPts val="1275"/>
              </a:lnSpc>
            </a:pPr>
            <a:r>
              <a:rPr lang="en-GB" sz="1000">
                <a:solidFill>
                  <a:srgbClr val="1F2A2F"/>
                </a:solidFill>
                <a:latin typeface="Arial"/>
                <a:cs typeface="Segoe UI"/>
              </a:rPr>
              <a:t>Bespoke CPD for PCN-based MHPs: includes physical health, suicide prevention, care planning, and cultural competency</a:t>
            </a:r>
            <a:r>
              <a:rPr lang="en-US" sz="1000">
                <a:latin typeface="Arial"/>
                <a:cs typeface="Segoe UI"/>
              </a:rPr>
              <a:t>​.</a:t>
            </a:r>
          </a:p>
          <a:p>
            <a:pPr algn="l" rtl="0">
              <a:lnSpc>
                <a:spcPts val="1275"/>
              </a:lnSpc>
            </a:pPr>
            <a:r>
              <a:rPr lang="en-GB" sz="1000">
                <a:latin typeface="Arial"/>
                <a:cs typeface="Segoe UI"/>
              </a:rPr>
              <a:t>​​</a:t>
            </a:r>
          </a:p>
          <a:p>
            <a:pPr algn="l" rtl="0"/>
            <a:r>
              <a:rPr lang="en-GB" sz="1000">
                <a:latin typeface="Arial"/>
                <a:cs typeface="Segoe UI"/>
              </a:rPr>
              <a:t>​</a:t>
            </a:r>
            <a:r>
              <a:rPr lang="en-US" sz="1000">
                <a:latin typeface="Arial"/>
                <a:cs typeface="Arial"/>
              </a:rPr>
              <a:t>Advanced Practice (AMHP)</a:t>
            </a:r>
          </a:p>
          <a:p>
            <a:pPr algn="l"/>
            <a:r>
              <a:rPr lang="en-US" sz="1000">
                <a:latin typeface="Arial"/>
                <a:cs typeface="Arial"/>
              </a:rPr>
              <a:t>For social workers, nurses, OTs with experience; leads to statutory AMHP responsibilities.</a:t>
            </a:r>
          </a:p>
          <a:p>
            <a:pPr algn="l"/>
            <a:r>
              <a:rPr lang="en-US" sz="1000">
                <a:latin typeface="Arial"/>
                <a:cs typeface="Arial"/>
                <a:hlinkClick r:id="rId9"/>
              </a:rPr>
              <a:t>Training &amp; CPD | BASW</a:t>
            </a:r>
            <a:endParaRPr lang="en-US" sz="1000">
              <a:latin typeface="Arial"/>
              <a:cs typeface="Arial"/>
            </a:endParaRPr>
          </a:p>
          <a:p>
            <a:pPr algn="l"/>
            <a:endParaRPr lang="en-US" sz="1000">
              <a:latin typeface="Arial"/>
              <a:cs typeface="Arial"/>
            </a:endParaRPr>
          </a:p>
          <a:p>
            <a:pPr algn="l"/>
            <a:r>
              <a:rPr lang="en-GB" sz="1000">
                <a:hlinkClick r:id="rId10"/>
              </a:rPr>
              <a:t>Advanced Practice in Mental Health - Matthew's Story</a:t>
            </a:r>
            <a:endParaRPr lang="en-US" sz="1000">
              <a:latin typeface="Arial"/>
              <a:cs typeface="Arial"/>
            </a:endParaRPr>
          </a:p>
          <a:p>
            <a:pPr algn="l"/>
            <a:endParaRPr lang="en-US" sz="1000">
              <a:latin typeface="Arial"/>
              <a:cs typeface="Arial"/>
            </a:endParaRPr>
          </a:p>
          <a:p>
            <a:pPr algn="l"/>
            <a:r>
              <a:rPr lang="en-GB" sz="1000">
                <a:solidFill>
                  <a:srgbClr val="1F2A2F"/>
                </a:solidFill>
                <a:latin typeface="Arial"/>
                <a:cs typeface="Arial"/>
              </a:rPr>
              <a:t>Non-Medical Prescribing (NMP</a:t>
            </a:r>
            <a:r>
              <a:rPr lang="en-GB" sz="1000">
                <a:solidFill>
                  <a:srgbClr val="1F2A2F"/>
                </a:solidFill>
                <a:latin typeface="Calibri"/>
                <a:ea typeface="Calibri"/>
                <a:cs typeface="Calibri"/>
              </a:rPr>
              <a:t>)</a:t>
            </a:r>
            <a:endParaRPr lang="en-US" sz="1000">
              <a:latin typeface="Calibri"/>
              <a:ea typeface="Calibri"/>
              <a:cs typeface="Calibri"/>
            </a:endParaRPr>
          </a:p>
          <a:p>
            <a:pPr algn="l"/>
            <a:r>
              <a:rPr lang="en-US" sz="1000">
                <a:latin typeface="Arial"/>
                <a:cs typeface="Arial"/>
                <a:hlinkClick r:id="rId11"/>
              </a:rPr>
              <a:t>Standards for prescribing | The HCPC</a:t>
            </a:r>
            <a:endParaRPr lang="en-GB"/>
          </a:p>
          <a:p>
            <a:pPr algn="l" rtl="0">
              <a:lnSpc>
                <a:spcPts val="1275"/>
              </a:lnSpc>
            </a:pPr>
            <a:r>
              <a:rPr lang="en-GB" sz="1000">
                <a:latin typeface="Arial"/>
                <a:cs typeface="Segoe UI"/>
              </a:rPr>
              <a:t>​​</a:t>
            </a:r>
            <a:endParaRPr lang="en-GB" sz="1000">
              <a:latin typeface="Calibri"/>
              <a:cs typeface="Segoe UI"/>
            </a:endParaRPr>
          </a:p>
          <a:p>
            <a:pPr algn="l"/>
            <a:r>
              <a:rPr lang="en-GB" sz="1000">
                <a:hlinkClick r:id="rId12"/>
              </a:rPr>
              <a:t>NHS England » Mental health practitioners</a:t>
            </a:r>
            <a:endParaRPr lang="en-GB" sz="1000"/>
          </a:p>
          <a:p>
            <a:pPr algn="l"/>
            <a:endParaRPr lang="en-GB" sz="1000">
              <a:latin typeface="Arial" panose="020B0604020202020204" pitchFamily="34" charset="0"/>
              <a:cs typeface="Arial" panose="020B0604020202020204" pitchFamily="34" charset="0"/>
            </a:endParaRPr>
          </a:p>
          <a:p>
            <a:pPr algn="l"/>
            <a:r>
              <a:rPr lang="en-GB" sz="1000">
                <a:hlinkClick r:id="rId13"/>
              </a:rPr>
              <a:t>Understanding the role of mental health practitioners in primary care | NHS Confederation</a:t>
            </a:r>
            <a:endParaRPr lang="en-GB" sz="1000"/>
          </a:p>
          <a:p>
            <a:pPr algn="l"/>
            <a:endParaRPr lang="en-GB" sz="1000">
              <a:latin typeface="Arial" panose="020B0604020202020204" pitchFamily="34" charset="0"/>
              <a:cs typeface="Arial" panose="020B0604020202020204" pitchFamily="34" charset="0"/>
            </a:endParaRPr>
          </a:p>
          <a:p>
            <a:pPr algn="l"/>
            <a:r>
              <a:rPr lang="en-GB" sz="1000">
                <a:hlinkClick r:id="rId14"/>
              </a:rPr>
              <a:t>Mental health advanced practice area specific capability and curriculum framework</a:t>
            </a:r>
            <a:endParaRPr lang="en-US" sz="1000">
              <a:latin typeface="Arial" panose="020B0604020202020204" pitchFamily="34" charset="0"/>
              <a:cs typeface="Arial" panose="020B0604020202020204" pitchFamily="34" charset="0"/>
            </a:endParaRPr>
          </a:p>
          <a:p>
            <a:pPr algn="l" rtl="0">
              <a:lnSpc>
                <a:spcPts val="1275"/>
              </a:lnSpc>
            </a:pPr>
            <a:endParaRPr lang="en-GB" sz="1000">
              <a:latin typeface="Arial"/>
              <a:cs typeface="Segoe UI"/>
            </a:endParaRPr>
          </a:p>
        </p:txBody>
      </p:sp>
      <p:sp>
        <p:nvSpPr>
          <p:cNvPr id="57" name="TextBox 56">
            <a:extLst>
              <a:ext uri="{FF2B5EF4-FFF2-40B4-BE49-F238E27FC236}">
                <a16:creationId xmlns:a16="http://schemas.microsoft.com/office/drawing/2014/main" id="{033A2526-D92B-4791-91A9-79F0958D3408}"/>
              </a:ext>
            </a:extLst>
          </p:cNvPr>
          <p:cNvSpPr txBox="1"/>
          <p:nvPr/>
        </p:nvSpPr>
        <p:spPr>
          <a:xfrm>
            <a:off x="2539389" y="5330328"/>
            <a:ext cx="2109731"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solidFill>
                  <a:srgbClr val="DF005A"/>
                </a:solidFill>
                <a:latin typeface="Arial"/>
                <a:cs typeface="Poppins"/>
                <a:hlinkClick r:id="rId15"/>
              </a:rPr>
              <a:t>NHS Health Careers page for mental health and wellbeing practitioner</a:t>
            </a:r>
            <a:endParaRPr lang="en-US" sz="1000">
              <a:solidFill>
                <a:srgbClr val="DF005A"/>
              </a:solidFill>
              <a:latin typeface="Arial"/>
              <a:cs typeface="Poppins"/>
            </a:endParaRPr>
          </a:p>
          <a:p>
            <a:pPr algn="l"/>
            <a:r>
              <a:rPr lang="en-US" sz="1000">
                <a:solidFill>
                  <a:srgbClr val="1E3765"/>
                </a:solidFill>
                <a:latin typeface="Arial"/>
                <a:cs typeface="Poppins"/>
                <a:hlinkClick r:id="rId12"/>
              </a:rPr>
              <a:t>NHS England page for mental health practitioners</a:t>
            </a:r>
          </a:p>
        </p:txBody>
      </p:sp>
      <p:sp>
        <p:nvSpPr>
          <p:cNvPr id="59" name="TextBox 58">
            <a:extLst>
              <a:ext uri="{FF2B5EF4-FFF2-40B4-BE49-F238E27FC236}">
                <a16:creationId xmlns:a16="http://schemas.microsoft.com/office/drawing/2014/main" id="{6A664C6C-8C51-F2C8-4F00-27665C37BD7F}"/>
              </a:ext>
            </a:extLst>
          </p:cNvPr>
          <p:cNvSpPr txBox="1"/>
          <p:nvPr/>
        </p:nvSpPr>
        <p:spPr>
          <a:xfrm>
            <a:off x="2539389" y="2535648"/>
            <a:ext cx="2449417" cy="270843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solidFill>
                  <a:schemeClr val="tx1"/>
                </a:solidFill>
                <a:highlight>
                  <a:srgbClr val="FFFFFF"/>
                </a:highlight>
                <a:latin typeface="Arial"/>
                <a:cs typeface="Poppins"/>
              </a:rPr>
              <a:t>The mental health practitioner role can be filled by many clinical and non-clinical professionals with mental health expertise. These professionals could be community psychiatric nurses, clinical psychologists, mental health occupational therapists or peer support workers.</a:t>
            </a:r>
          </a:p>
          <a:p>
            <a:pPr algn="l"/>
            <a:endParaRPr lang="en-US" sz="1000">
              <a:solidFill>
                <a:schemeClr val="tx1"/>
              </a:solidFill>
              <a:highlight>
                <a:srgbClr val="FFFFFF"/>
              </a:highlight>
              <a:latin typeface="Arial"/>
              <a:cs typeface="Poppins"/>
            </a:endParaRPr>
          </a:p>
          <a:p>
            <a:pPr algn="l"/>
            <a:r>
              <a:rPr lang="en-US" sz="1000">
                <a:solidFill>
                  <a:schemeClr val="tx1"/>
                </a:solidFill>
                <a:highlight>
                  <a:srgbClr val="FFFFFF"/>
                </a:highlight>
                <a:latin typeface="Arial"/>
                <a:cs typeface="Poppins"/>
              </a:rPr>
              <a:t>The scope of the role is decided at primary care network (PCN) or practice level and may vary according to the patient populations needs. Mental health practitioners can act as a bridge between primary and secondary care services to facilitate patient-</a:t>
            </a:r>
            <a:r>
              <a:rPr lang="en-US" sz="1000" err="1">
                <a:solidFill>
                  <a:schemeClr val="tx1"/>
                </a:solidFill>
                <a:highlight>
                  <a:srgbClr val="FFFFFF"/>
                </a:highlight>
                <a:latin typeface="Arial"/>
                <a:cs typeface="Poppins"/>
              </a:rPr>
              <a:t>centred</a:t>
            </a:r>
            <a:r>
              <a:rPr lang="en-US" sz="1000">
                <a:solidFill>
                  <a:schemeClr val="tx1"/>
                </a:solidFill>
                <a:highlight>
                  <a:srgbClr val="FFFFFF"/>
                </a:highlight>
                <a:latin typeface="Arial"/>
                <a:cs typeface="Poppins"/>
              </a:rPr>
              <a:t> care across services provided.</a:t>
            </a:r>
          </a:p>
        </p:txBody>
      </p:sp>
      <p:pic>
        <p:nvPicPr>
          <p:cNvPr id="2" name="Online Media 1" title="Meet our mental health practitioner - working alongside GPs to meet patients' needs.">
            <a:hlinkClick r:id="" action="ppaction://media"/>
            <a:extLst>
              <a:ext uri="{FF2B5EF4-FFF2-40B4-BE49-F238E27FC236}">
                <a16:creationId xmlns:a16="http://schemas.microsoft.com/office/drawing/2014/main" id="{FF6482C0-CFC6-2E2D-A867-C286BDCBFF2D}"/>
              </a:ext>
            </a:extLst>
          </p:cNvPr>
          <p:cNvPicPr>
            <a:picLocks noRot="1" noChangeAspect="1"/>
          </p:cNvPicPr>
          <p:nvPr>
            <a:videoFile r:link="rId1"/>
          </p:nvPr>
        </p:nvPicPr>
        <p:blipFill>
          <a:blip r:embed="rId16"/>
          <a:stretch>
            <a:fillRect/>
          </a:stretch>
        </p:blipFill>
        <p:spPr>
          <a:xfrm>
            <a:off x="9147" y="1147572"/>
            <a:ext cx="2169017" cy="1247261"/>
          </a:xfrm>
          <a:prstGeom prst="rect">
            <a:avLst/>
          </a:prstGeom>
        </p:spPr>
      </p:pic>
      <p:sp>
        <p:nvSpPr>
          <p:cNvPr id="6" name="object 32">
            <a:extLst>
              <a:ext uri="{FF2B5EF4-FFF2-40B4-BE49-F238E27FC236}">
                <a16:creationId xmlns:a16="http://schemas.microsoft.com/office/drawing/2014/main" id="{3D461B95-F7CD-38C4-2542-564B3AD2B433}"/>
              </a:ext>
            </a:extLst>
          </p:cNvPr>
          <p:cNvSpPr txBox="1">
            <a:spLocks noGrp="1"/>
          </p:cNvSpPr>
          <p:nvPr>
            <p:ph type="title"/>
          </p:nvPr>
        </p:nvSpPr>
        <p:spPr>
          <a:xfrm>
            <a:off x="8282813" y="-185305"/>
            <a:ext cx="3781677" cy="835152"/>
          </a:xfrm>
          <a:prstGeom prst="rect">
            <a:avLst/>
          </a:prstGeom>
        </p:spPr>
        <p:txBody>
          <a:bodyPr vert="horz" wrap="square" lIns="0" tIns="278435" rIns="0" bIns="0" rtlCol="0">
            <a:spAutoFit/>
          </a:bodyPr>
          <a:lstStyle/>
          <a:p>
            <a:pPr marL="394970" algn="r">
              <a:lnSpc>
                <a:spcPct val="100000"/>
              </a:lnSpc>
              <a:spcBef>
                <a:spcPts val="100"/>
              </a:spcBef>
            </a:pPr>
            <a:r>
              <a:rPr lang="en-GB">
                <a:hlinkClick r:id="rId17" action="ppaction://hlinksldjump"/>
              </a:rPr>
              <a:t>Personalised Care</a:t>
            </a:r>
            <a:r>
              <a:rPr spc="-45">
                <a:hlinkClick r:id="rId17" action="ppaction://hlinksldjump"/>
              </a:rPr>
              <a:t> </a:t>
            </a:r>
            <a:r>
              <a:rPr lang="en-GB" spc="-45">
                <a:hlinkClick r:id="rId17" action="ppaction://hlinksldjump"/>
              </a:rPr>
              <a:t>Professionals Career Pathway</a:t>
            </a:r>
            <a:endParaRPr spc="-10"/>
          </a:p>
        </p:txBody>
      </p:sp>
      <p:sp>
        <p:nvSpPr>
          <p:cNvPr id="3" name="TextBox 2">
            <a:extLst>
              <a:ext uri="{FF2B5EF4-FFF2-40B4-BE49-F238E27FC236}">
                <a16:creationId xmlns:a16="http://schemas.microsoft.com/office/drawing/2014/main" id="{F8D9F286-FEA4-A9C9-E8EE-DBD799776A9E}"/>
              </a:ext>
            </a:extLst>
          </p:cNvPr>
          <p:cNvSpPr txBox="1"/>
          <p:nvPr/>
        </p:nvSpPr>
        <p:spPr>
          <a:xfrm>
            <a:off x="7932" y="2650733"/>
            <a:ext cx="2304762" cy="2708434"/>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Mental Health Practitioners (MHPs) are sometimes referred to as a First Contact Mental Health Practitioner. MHPs are experienced professionals who support either diagnosed or undiagnosed mental health concerns.</a:t>
            </a:r>
          </a:p>
          <a:p>
            <a:r>
              <a:rPr lang="en-GB" sz="1000" dirty="0">
                <a:latin typeface="Arial" panose="020B0604020202020204" pitchFamily="34" charset="0"/>
                <a:cs typeface="Arial" panose="020B0604020202020204" pitchFamily="34" charset="0"/>
              </a:rPr>
              <a:t>There are a range of roles operating at Agenda for Change bands 5-8a which are fully embedded within the Primary Care Network (PCN). These roles are employed and provided by the PCNs local Community Mental Health Services provider. 50% of funding is provided by the mental health provider and 50% by the PCN ( </a:t>
            </a:r>
            <a:r>
              <a:rPr lang="en-GB" sz="1000" dirty="0">
                <a:latin typeface="Arial" panose="020B0604020202020204" pitchFamily="34" charset="0"/>
                <a:cs typeface="Arial" panose="020B0604020202020204" pitchFamily="34" charset="0"/>
                <a:hlinkClick r:id="rId18"/>
              </a:rPr>
              <a:t>reimbursable via the ARRS </a:t>
            </a:r>
            <a:r>
              <a:rPr lang="en-GB" sz="1000" dirty="0">
                <a:latin typeface="Arial" panose="020B0604020202020204" pitchFamily="34" charset="0"/>
                <a:cs typeface="Arial" panose="020B0604020202020204" pitchFamily="34" charset="0"/>
              </a:rPr>
              <a:t>) with the MHP wholly deployed to the PCN.</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object 13"/>
          <p:cNvSpPr/>
          <p:nvPr/>
        </p:nvSpPr>
        <p:spPr>
          <a:xfrm>
            <a:off x="2541665" y="2544969"/>
            <a:ext cx="8753475" cy="0"/>
          </a:xfrm>
          <a:custGeom>
            <a:avLst/>
            <a:gdLst/>
            <a:ahLst/>
            <a:cxnLst/>
            <a:rect l="l" t="t" r="r" b="b"/>
            <a:pathLst>
              <a:path w="8753475">
                <a:moveTo>
                  <a:pt x="0" y="0"/>
                </a:moveTo>
                <a:lnTo>
                  <a:pt x="8753475" y="0"/>
                </a:lnTo>
              </a:path>
            </a:pathLst>
          </a:custGeom>
          <a:ln w="12700">
            <a:solidFill>
              <a:srgbClr val="44247C"/>
            </a:solidFill>
            <a:prstDash val="sysDash"/>
          </a:ln>
        </p:spPr>
        <p:txBody>
          <a:bodyPr wrap="square" lIns="0" tIns="0" rIns="0" bIns="0" rtlCol="0"/>
          <a:lstStyle/>
          <a:p>
            <a:endParaRPr/>
          </a:p>
        </p:txBody>
      </p:sp>
      <p:sp>
        <p:nvSpPr>
          <p:cNvPr id="31" name="object 31"/>
          <p:cNvSpPr txBox="1"/>
          <p:nvPr/>
        </p:nvSpPr>
        <p:spPr>
          <a:xfrm>
            <a:off x="2402666" y="336390"/>
            <a:ext cx="8048926" cy="1084271"/>
          </a:xfrm>
          <a:prstGeom prst="rect">
            <a:avLst/>
          </a:prstGeom>
        </p:spPr>
        <p:txBody>
          <a:bodyPr vert="horz" wrap="square" lIns="0" tIns="12065" rIns="0" bIns="0" rtlCol="0" anchor="t">
            <a:spAutoFit/>
          </a:bodyPr>
          <a:lstStyle/>
          <a:p>
            <a:pPr marL="12700">
              <a:lnSpc>
                <a:spcPct val="100000"/>
              </a:lnSpc>
              <a:spcBef>
                <a:spcPts val="95"/>
              </a:spcBef>
            </a:pPr>
            <a:r>
              <a:rPr sz="2400">
                <a:solidFill>
                  <a:srgbClr val="0070C0"/>
                </a:solidFill>
                <a:latin typeface="Arial Black"/>
                <a:cs typeface="Arial Black"/>
              </a:rPr>
              <a:t>Adult</a:t>
            </a:r>
            <a:r>
              <a:rPr sz="2400" spc="-70">
                <a:solidFill>
                  <a:srgbClr val="0070C0"/>
                </a:solidFill>
                <a:latin typeface="Arial Black"/>
                <a:cs typeface="Arial Black"/>
              </a:rPr>
              <a:t> </a:t>
            </a:r>
            <a:r>
              <a:rPr sz="2400">
                <a:solidFill>
                  <a:srgbClr val="0070C0"/>
                </a:solidFill>
                <a:latin typeface="Arial Black"/>
                <a:cs typeface="Arial Black"/>
              </a:rPr>
              <a:t>Mental</a:t>
            </a:r>
            <a:r>
              <a:rPr sz="2400" spc="-85">
                <a:solidFill>
                  <a:srgbClr val="0070C0"/>
                </a:solidFill>
                <a:latin typeface="Arial Black"/>
                <a:cs typeface="Arial Black"/>
              </a:rPr>
              <a:t> </a:t>
            </a:r>
            <a:r>
              <a:rPr sz="2400">
                <a:solidFill>
                  <a:srgbClr val="0070C0"/>
                </a:solidFill>
                <a:latin typeface="Arial Black"/>
                <a:cs typeface="Arial Black"/>
              </a:rPr>
              <a:t>Health</a:t>
            </a:r>
            <a:r>
              <a:rPr sz="2400" spc="-60">
                <a:solidFill>
                  <a:srgbClr val="0070C0"/>
                </a:solidFill>
                <a:latin typeface="Arial Black"/>
                <a:cs typeface="Arial Black"/>
              </a:rPr>
              <a:t> </a:t>
            </a:r>
            <a:r>
              <a:rPr sz="2400" spc="-10">
                <a:solidFill>
                  <a:srgbClr val="0070C0"/>
                </a:solidFill>
                <a:latin typeface="Arial Black"/>
                <a:cs typeface="Arial Black"/>
              </a:rPr>
              <a:t>Practitioner</a:t>
            </a:r>
            <a:endParaRPr lang="en-GB" sz="2400" spc="-10">
              <a:solidFill>
                <a:srgbClr val="0070C0"/>
              </a:solidFill>
              <a:latin typeface="Arial Black"/>
              <a:cs typeface="Arial Black"/>
            </a:endParaRPr>
          </a:p>
          <a:p>
            <a:pPr marL="12700">
              <a:spcBef>
                <a:spcPts val="95"/>
              </a:spcBef>
            </a:pPr>
            <a:r>
              <a:rPr lang="en-GB" sz="2400" b="1">
                <a:solidFill>
                  <a:srgbClr val="202C3A"/>
                </a:solidFill>
              </a:rPr>
              <a:t>Find</a:t>
            </a:r>
            <a:r>
              <a:rPr lang="en-GB" sz="2400" b="1" spc="-25">
                <a:solidFill>
                  <a:srgbClr val="202C3A"/>
                </a:solidFill>
              </a:rPr>
              <a:t> </a:t>
            </a:r>
            <a:r>
              <a:rPr lang="en-GB" sz="2400" b="1">
                <a:solidFill>
                  <a:srgbClr val="202C3A"/>
                </a:solidFill>
              </a:rPr>
              <a:t>out</a:t>
            </a:r>
            <a:r>
              <a:rPr lang="en-GB" sz="2400" b="1" spc="-20">
                <a:solidFill>
                  <a:srgbClr val="202C3A"/>
                </a:solidFill>
              </a:rPr>
              <a:t> </a:t>
            </a:r>
            <a:r>
              <a:rPr lang="en-GB" sz="2400" b="1">
                <a:solidFill>
                  <a:srgbClr val="202C3A"/>
                </a:solidFill>
              </a:rPr>
              <a:t>more</a:t>
            </a:r>
            <a:r>
              <a:rPr lang="en-GB" sz="2400" b="1" spc="-30">
                <a:solidFill>
                  <a:srgbClr val="202C3A"/>
                </a:solidFill>
              </a:rPr>
              <a:t> </a:t>
            </a:r>
            <a:r>
              <a:rPr lang="en-GB" sz="2400" b="1">
                <a:solidFill>
                  <a:srgbClr val="202C3A"/>
                </a:solidFill>
              </a:rPr>
              <a:t>about</a:t>
            </a:r>
            <a:r>
              <a:rPr lang="en-GB" sz="2400" b="1" spc="-20">
                <a:solidFill>
                  <a:srgbClr val="202C3A"/>
                </a:solidFill>
              </a:rPr>
              <a:t> </a:t>
            </a:r>
            <a:r>
              <a:rPr lang="en-GB" sz="2400" b="1" u="sng">
                <a:solidFill>
                  <a:srgbClr val="291EFF"/>
                </a:solidFill>
                <a:uFill>
                  <a:solidFill>
                    <a:srgbClr val="1F5AA4"/>
                  </a:solidFill>
                </a:uFill>
                <a:latin typeface="Arial"/>
                <a:cs typeface="Arial"/>
                <a:hlinkClick r:id="rId4"/>
              </a:rPr>
              <a:t>Adult Mental Health Practitioner</a:t>
            </a:r>
            <a:endParaRPr lang="en-US" sz="2400" b="1">
              <a:solidFill>
                <a:srgbClr val="0070C0"/>
              </a:solidFill>
              <a:latin typeface="Arial Black"/>
              <a:cs typeface="Arial Black"/>
            </a:endParaRPr>
          </a:p>
          <a:p>
            <a:pPr marL="12700">
              <a:lnSpc>
                <a:spcPct val="100000"/>
              </a:lnSpc>
              <a:spcBef>
                <a:spcPts val="95"/>
              </a:spcBef>
            </a:pPr>
            <a:endParaRPr sz="2000">
              <a:solidFill>
                <a:srgbClr val="0070C0"/>
              </a:solidFill>
              <a:latin typeface="Arial Black"/>
              <a:cs typeface="Arial Black"/>
            </a:endParaRPr>
          </a:p>
        </p:txBody>
      </p:sp>
      <p:sp>
        <p:nvSpPr>
          <p:cNvPr id="35" name="object 35"/>
          <p:cNvSpPr txBox="1"/>
          <p:nvPr/>
        </p:nvSpPr>
        <p:spPr>
          <a:xfrm>
            <a:off x="9878415" y="2554324"/>
            <a:ext cx="2120500" cy="2578270"/>
          </a:xfrm>
          <a:prstGeom prst="rect">
            <a:avLst/>
          </a:prstGeom>
        </p:spPr>
        <p:txBody>
          <a:bodyPr vert="horz" wrap="square" lIns="0" tIns="13335" rIns="0" bIns="0" rtlCol="0" anchor="t">
            <a:spAutoFit/>
          </a:bodyPr>
          <a:lstStyle/>
          <a:p>
            <a:pPr marL="183515" marR="5080" indent="-171450" algn="l">
              <a:spcBef>
                <a:spcPts val="105"/>
              </a:spcBef>
              <a:buFont typeface="Arial" panose="020B0604020202020204" pitchFamily="34" charset="0"/>
              <a:buChar char="•"/>
              <a:tabLst>
                <a:tab pos="184785" algn="l"/>
              </a:tabLst>
            </a:pPr>
            <a:r>
              <a:rPr lang="en-GB" sz="1000">
                <a:solidFill>
                  <a:srgbClr val="202C3A"/>
                </a:solidFill>
                <a:latin typeface="Arial"/>
                <a:cs typeface="Arial"/>
              </a:rPr>
              <a:t>Supports</a:t>
            </a:r>
            <a:r>
              <a:rPr lang="en-GB" sz="1000" spc="-55">
                <a:solidFill>
                  <a:srgbClr val="202C3A"/>
                </a:solidFill>
                <a:latin typeface="Arial"/>
                <a:cs typeface="Arial"/>
              </a:rPr>
              <a:t> </a:t>
            </a:r>
            <a:r>
              <a:rPr lang="en-GB" sz="1000">
                <a:solidFill>
                  <a:srgbClr val="202C3A"/>
                </a:solidFill>
                <a:latin typeface="Arial"/>
                <a:cs typeface="Arial"/>
              </a:rPr>
              <a:t>adults</a:t>
            </a:r>
            <a:r>
              <a:rPr lang="en-GB" sz="1000" spc="-45">
                <a:solidFill>
                  <a:srgbClr val="202C3A"/>
                </a:solidFill>
                <a:latin typeface="Arial"/>
                <a:cs typeface="Arial"/>
              </a:rPr>
              <a:t> </a:t>
            </a:r>
            <a:r>
              <a:rPr lang="en-GB" sz="1000">
                <a:solidFill>
                  <a:srgbClr val="202C3A"/>
                </a:solidFill>
                <a:latin typeface="Arial"/>
                <a:cs typeface="Arial"/>
              </a:rPr>
              <a:t>and</a:t>
            </a:r>
            <a:r>
              <a:rPr lang="en-GB" sz="1000" spc="-40">
                <a:solidFill>
                  <a:srgbClr val="202C3A"/>
                </a:solidFill>
                <a:latin typeface="Arial"/>
                <a:cs typeface="Arial"/>
              </a:rPr>
              <a:t> </a:t>
            </a:r>
            <a:r>
              <a:rPr lang="en-GB" sz="1000">
                <a:solidFill>
                  <a:srgbClr val="202C3A"/>
                </a:solidFill>
                <a:latin typeface="Arial"/>
                <a:cs typeface="Arial"/>
              </a:rPr>
              <a:t>older</a:t>
            </a:r>
            <a:r>
              <a:rPr lang="en-GB" sz="1000" spc="-45">
                <a:solidFill>
                  <a:srgbClr val="202C3A"/>
                </a:solidFill>
                <a:latin typeface="Arial"/>
                <a:cs typeface="Arial"/>
              </a:rPr>
              <a:t> </a:t>
            </a:r>
            <a:r>
              <a:rPr lang="en-GB" sz="1000" spc="-10">
                <a:solidFill>
                  <a:srgbClr val="202C3A"/>
                </a:solidFill>
                <a:latin typeface="Arial"/>
                <a:cs typeface="Arial"/>
              </a:rPr>
              <a:t>adults </a:t>
            </a:r>
            <a:r>
              <a:rPr lang="en-GB" sz="1000">
                <a:solidFill>
                  <a:srgbClr val="202C3A"/>
                </a:solidFill>
                <a:latin typeface="Arial"/>
                <a:cs typeface="Arial"/>
              </a:rPr>
              <a:t>with</a:t>
            </a:r>
            <a:r>
              <a:rPr lang="en-GB" sz="1000" spc="-15">
                <a:solidFill>
                  <a:srgbClr val="202C3A"/>
                </a:solidFill>
                <a:latin typeface="Arial"/>
                <a:cs typeface="Arial"/>
              </a:rPr>
              <a:t> </a:t>
            </a:r>
            <a:r>
              <a:rPr lang="en-GB" sz="1000">
                <a:solidFill>
                  <a:srgbClr val="202C3A"/>
                </a:solidFill>
                <a:latin typeface="Arial"/>
                <a:cs typeface="Arial"/>
              </a:rPr>
              <a:t>complex</a:t>
            </a:r>
            <a:r>
              <a:rPr lang="en-GB" sz="1000" spc="-55">
                <a:solidFill>
                  <a:srgbClr val="202C3A"/>
                </a:solidFill>
                <a:latin typeface="Arial"/>
                <a:cs typeface="Arial"/>
              </a:rPr>
              <a:t> </a:t>
            </a:r>
            <a:r>
              <a:rPr lang="en-GB" sz="1000">
                <a:solidFill>
                  <a:srgbClr val="202C3A"/>
                </a:solidFill>
                <a:latin typeface="Arial"/>
                <a:cs typeface="Arial"/>
              </a:rPr>
              <a:t>mental</a:t>
            </a:r>
            <a:r>
              <a:rPr lang="en-GB" sz="1000" spc="-40">
                <a:solidFill>
                  <a:srgbClr val="202C3A"/>
                </a:solidFill>
                <a:latin typeface="Arial"/>
                <a:cs typeface="Arial"/>
              </a:rPr>
              <a:t> </a:t>
            </a:r>
            <a:r>
              <a:rPr lang="en-GB" sz="1000" spc="-10">
                <a:solidFill>
                  <a:srgbClr val="202C3A"/>
                </a:solidFill>
                <a:latin typeface="Arial"/>
                <a:cs typeface="Arial"/>
              </a:rPr>
              <a:t>health </a:t>
            </a:r>
            <a:r>
              <a:rPr lang="en-GB" sz="1000">
                <a:solidFill>
                  <a:srgbClr val="202C3A"/>
                </a:solidFill>
                <a:latin typeface="Arial"/>
                <a:cs typeface="Arial"/>
              </a:rPr>
              <a:t>needs</a:t>
            </a:r>
            <a:r>
              <a:rPr lang="en-GB" sz="1000" spc="-45">
                <a:solidFill>
                  <a:srgbClr val="202C3A"/>
                </a:solidFill>
                <a:latin typeface="Arial"/>
                <a:cs typeface="Arial"/>
              </a:rPr>
              <a:t> </a:t>
            </a:r>
            <a:r>
              <a:rPr lang="en-GB" sz="1000">
                <a:solidFill>
                  <a:srgbClr val="202C3A"/>
                </a:solidFill>
                <a:latin typeface="Arial"/>
                <a:cs typeface="Arial"/>
              </a:rPr>
              <a:t>whose</a:t>
            </a:r>
            <a:r>
              <a:rPr lang="en-GB" sz="1000" spc="-20">
                <a:solidFill>
                  <a:srgbClr val="202C3A"/>
                </a:solidFill>
                <a:latin typeface="Arial"/>
                <a:cs typeface="Arial"/>
              </a:rPr>
              <a:t> </a:t>
            </a:r>
            <a:r>
              <a:rPr lang="en-GB" sz="1000">
                <a:solidFill>
                  <a:srgbClr val="202C3A"/>
                </a:solidFill>
                <a:latin typeface="Arial"/>
                <a:cs typeface="Arial"/>
              </a:rPr>
              <a:t>main</a:t>
            </a:r>
            <a:r>
              <a:rPr lang="en-GB" sz="1000" spc="-30">
                <a:solidFill>
                  <a:srgbClr val="202C3A"/>
                </a:solidFill>
                <a:latin typeface="Arial"/>
                <a:cs typeface="Arial"/>
              </a:rPr>
              <a:t> </a:t>
            </a:r>
            <a:r>
              <a:rPr lang="en-GB" sz="1000">
                <a:solidFill>
                  <a:srgbClr val="202C3A"/>
                </a:solidFill>
                <a:latin typeface="Arial"/>
                <a:cs typeface="Arial"/>
              </a:rPr>
              <a:t>need</a:t>
            </a:r>
            <a:r>
              <a:rPr lang="en-GB" sz="1000" spc="-30">
                <a:solidFill>
                  <a:srgbClr val="202C3A"/>
                </a:solidFill>
                <a:latin typeface="Arial"/>
                <a:cs typeface="Arial"/>
              </a:rPr>
              <a:t> </a:t>
            </a:r>
            <a:r>
              <a:rPr lang="en-GB" sz="1000">
                <a:solidFill>
                  <a:srgbClr val="202C3A"/>
                </a:solidFill>
                <a:latin typeface="Arial"/>
                <a:cs typeface="Arial"/>
              </a:rPr>
              <a:t>is</a:t>
            </a:r>
            <a:r>
              <a:rPr lang="en-GB" sz="1000" spc="-25">
                <a:solidFill>
                  <a:srgbClr val="202C3A"/>
                </a:solidFill>
                <a:latin typeface="Arial"/>
                <a:cs typeface="Arial"/>
              </a:rPr>
              <a:t> not </a:t>
            </a:r>
            <a:r>
              <a:rPr lang="en-GB" sz="1000">
                <a:solidFill>
                  <a:srgbClr val="202C3A"/>
                </a:solidFill>
                <a:latin typeface="Arial"/>
                <a:cs typeface="Arial"/>
              </a:rPr>
              <a:t>anxiety</a:t>
            </a:r>
            <a:r>
              <a:rPr lang="en-GB" sz="1000" spc="-30">
                <a:solidFill>
                  <a:srgbClr val="202C3A"/>
                </a:solidFill>
                <a:latin typeface="Arial"/>
                <a:cs typeface="Arial"/>
              </a:rPr>
              <a:t> </a:t>
            </a:r>
            <a:r>
              <a:rPr lang="en-GB" sz="1000">
                <a:solidFill>
                  <a:srgbClr val="202C3A"/>
                </a:solidFill>
                <a:latin typeface="Arial"/>
                <a:cs typeface="Arial"/>
              </a:rPr>
              <a:t>or</a:t>
            </a:r>
            <a:r>
              <a:rPr lang="en-GB" sz="1000" spc="-35">
                <a:solidFill>
                  <a:srgbClr val="202C3A"/>
                </a:solidFill>
                <a:latin typeface="Arial"/>
                <a:cs typeface="Arial"/>
              </a:rPr>
              <a:t> </a:t>
            </a:r>
            <a:r>
              <a:rPr lang="en-GB" sz="1000">
                <a:solidFill>
                  <a:srgbClr val="202C3A"/>
                </a:solidFill>
                <a:latin typeface="Arial"/>
                <a:cs typeface="Arial"/>
              </a:rPr>
              <a:t>depression</a:t>
            </a:r>
            <a:r>
              <a:rPr lang="en-GB" sz="1000" spc="-60">
                <a:solidFill>
                  <a:srgbClr val="202C3A"/>
                </a:solidFill>
                <a:latin typeface="Arial"/>
                <a:cs typeface="Arial"/>
              </a:rPr>
              <a:t> </a:t>
            </a:r>
            <a:r>
              <a:rPr lang="en-GB" sz="1000">
                <a:solidFill>
                  <a:srgbClr val="202C3A"/>
                </a:solidFill>
                <a:latin typeface="Arial"/>
                <a:cs typeface="Arial"/>
              </a:rPr>
              <a:t>(who</a:t>
            </a:r>
            <a:r>
              <a:rPr lang="en-GB" sz="1000" spc="-20">
                <a:solidFill>
                  <a:srgbClr val="202C3A"/>
                </a:solidFill>
                <a:latin typeface="Arial"/>
                <a:cs typeface="Arial"/>
              </a:rPr>
              <a:t> </a:t>
            </a:r>
            <a:r>
              <a:rPr lang="en-GB" sz="1000" spc="-10">
                <a:solidFill>
                  <a:srgbClr val="202C3A"/>
                </a:solidFill>
                <a:latin typeface="Arial"/>
                <a:cs typeface="Arial"/>
              </a:rPr>
              <a:t>would </a:t>
            </a:r>
            <a:r>
              <a:rPr lang="en-GB" sz="1000">
                <a:solidFill>
                  <a:srgbClr val="202C3A"/>
                </a:solidFill>
                <a:latin typeface="Arial"/>
                <a:cs typeface="Arial"/>
              </a:rPr>
              <a:t>be</a:t>
            </a:r>
            <a:r>
              <a:rPr lang="en-GB" sz="1000" spc="-30">
                <a:solidFill>
                  <a:srgbClr val="202C3A"/>
                </a:solidFill>
                <a:latin typeface="Arial"/>
                <a:cs typeface="Arial"/>
              </a:rPr>
              <a:t> </a:t>
            </a:r>
            <a:r>
              <a:rPr lang="en-GB" sz="1000">
                <a:solidFill>
                  <a:srgbClr val="202C3A"/>
                </a:solidFill>
                <a:latin typeface="Arial"/>
                <a:cs typeface="Arial"/>
              </a:rPr>
              <a:t>seen</a:t>
            </a:r>
            <a:r>
              <a:rPr lang="en-GB" sz="1000" spc="-30">
                <a:solidFill>
                  <a:srgbClr val="202C3A"/>
                </a:solidFill>
                <a:latin typeface="Arial"/>
                <a:cs typeface="Arial"/>
              </a:rPr>
              <a:t> </a:t>
            </a:r>
            <a:r>
              <a:rPr lang="en-GB" sz="1000">
                <a:solidFill>
                  <a:srgbClr val="202C3A"/>
                </a:solidFill>
                <a:latin typeface="Arial"/>
                <a:cs typeface="Arial"/>
              </a:rPr>
              <a:t>in</a:t>
            </a:r>
            <a:r>
              <a:rPr lang="en-GB" sz="1000" spc="-20">
                <a:solidFill>
                  <a:srgbClr val="202C3A"/>
                </a:solidFill>
                <a:latin typeface="Arial"/>
                <a:cs typeface="Arial"/>
              </a:rPr>
              <a:t> </a:t>
            </a:r>
            <a:r>
              <a:rPr lang="en-GB" sz="1000">
                <a:solidFill>
                  <a:srgbClr val="202C3A"/>
                </a:solidFill>
                <a:latin typeface="Arial"/>
                <a:cs typeface="Arial"/>
              </a:rPr>
              <a:t>the</a:t>
            </a:r>
            <a:r>
              <a:rPr lang="en-GB" sz="1000" spc="-40">
                <a:solidFill>
                  <a:srgbClr val="202C3A"/>
                </a:solidFill>
                <a:latin typeface="Arial"/>
                <a:cs typeface="Arial"/>
              </a:rPr>
              <a:t> </a:t>
            </a:r>
            <a:r>
              <a:rPr lang="en-GB" sz="1000">
                <a:solidFill>
                  <a:srgbClr val="202C3A"/>
                </a:solidFill>
                <a:latin typeface="Arial"/>
                <a:cs typeface="Arial"/>
              </a:rPr>
              <a:t>local</a:t>
            </a:r>
            <a:r>
              <a:rPr lang="en-GB" sz="1000" spc="-30">
                <a:solidFill>
                  <a:srgbClr val="202C3A"/>
                </a:solidFill>
                <a:latin typeface="Arial"/>
                <a:cs typeface="Arial"/>
              </a:rPr>
              <a:t> </a:t>
            </a:r>
            <a:r>
              <a:rPr lang="en-GB" sz="1000">
                <a:solidFill>
                  <a:srgbClr val="202C3A"/>
                </a:solidFill>
                <a:latin typeface="Arial"/>
                <a:cs typeface="Arial"/>
              </a:rPr>
              <a:t>NHS</a:t>
            </a:r>
            <a:r>
              <a:rPr lang="en-GB" sz="1000" spc="-30">
                <a:solidFill>
                  <a:srgbClr val="202C3A"/>
                </a:solidFill>
                <a:latin typeface="Arial"/>
                <a:cs typeface="Arial"/>
              </a:rPr>
              <a:t> </a:t>
            </a:r>
            <a:r>
              <a:rPr lang="en-GB" sz="1000" spc="-10">
                <a:solidFill>
                  <a:srgbClr val="202C3A"/>
                </a:solidFill>
                <a:latin typeface="Arial"/>
                <a:cs typeface="Arial"/>
              </a:rPr>
              <a:t>Talking </a:t>
            </a:r>
            <a:r>
              <a:rPr lang="en-GB" sz="1000">
                <a:solidFill>
                  <a:srgbClr val="202C3A"/>
                </a:solidFill>
                <a:latin typeface="Arial"/>
                <a:cs typeface="Arial"/>
              </a:rPr>
              <a:t>Therapies</a:t>
            </a:r>
            <a:r>
              <a:rPr lang="en-GB" sz="1000" spc="-50">
                <a:solidFill>
                  <a:srgbClr val="202C3A"/>
                </a:solidFill>
                <a:latin typeface="Arial"/>
                <a:cs typeface="Arial"/>
              </a:rPr>
              <a:t> </a:t>
            </a:r>
            <a:r>
              <a:rPr lang="en-GB" sz="1000" spc="-10">
                <a:solidFill>
                  <a:srgbClr val="202C3A"/>
                </a:solidFill>
                <a:latin typeface="Arial"/>
                <a:cs typeface="Arial"/>
              </a:rPr>
              <a:t>service).</a:t>
            </a:r>
            <a:endParaRPr lang="en-GB" sz="1000">
              <a:latin typeface="Arial"/>
              <a:cs typeface="Arial"/>
            </a:endParaRPr>
          </a:p>
          <a:p>
            <a:pPr marL="183515" marR="52705" indent="-171450" algn="l">
              <a:spcBef>
                <a:spcPts val="805"/>
              </a:spcBef>
              <a:buFont typeface="Arial" panose="020B0604020202020204" pitchFamily="34" charset="0"/>
              <a:buChar char="•"/>
              <a:tabLst>
                <a:tab pos="184785" algn="l"/>
              </a:tabLst>
            </a:pPr>
            <a:r>
              <a:rPr lang="en-GB" sz="1000">
                <a:solidFill>
                  <a:srgbClr val="202C3A"/>
                </a:solidFill>
                <a:latin typeface="Arial"/>
                <a:cs typeface="Arial"/>
              </a:rPr>
              <a:t>Ranging</a:t>
            </a:r>
            <a:r>
              <a:rPr lang="en-GB" sz="1000" spc="-45">
                <a:solidFill>
                  <a:srgbClr val="202C3A"/>
                </a:solidFill>
                <a:latin typeface="Arial"/>
                <a:cs typeface="Arial"/>
              </a:rPr>
              <a:t> </a:t>
            </a:r>
            <a:r>
              <a:rPr lang="en-GB" sz="1000">
                <a:solidFill>
                  <a:srgbClr val="202C3A"/>
                </a:solidFill>
                <a:latin typeface="Arial"/>
                <a:cs typeface="Arial"/>
              </a:rPr>
              <a:t>from</a:t>
            </a:r>
            <a:r>
              <a:rPr lang="en-GB" sz="1000" spc="-114">
                <a:solidFill>
                  <a:srgbClr val="202C3A"/>
                </a:solidFill>
                <a:latin typeface="Arial"/>
                <a:cs typeface="Arial"/>
              </a:rPr>
              <a:t> </a:t>
            </a:r>
            <a:r>
              <a:rPr lang="en-GB" sz="1000" err="1">
                <a:solidFill>
                  <a:srgbClr val="202C3A"/>
                </a:solidFill>
                <a:latin typeface="Arial"/>
                <a:cs typeface="Arial"/>
              </a:rPr>
              <a:t>AfC</a:t>
            </a:r>
            <a:r>
              <a:rPr lang="en-GB" sz="1000" spc="-20">
                <a:solidFill>
                  <a:srgbClr val="202C3A"/>
                </a:solidFill>
                <a:latin typeface="Arial"/>
                <a:cs typeface="Arial"/>
              </a:rPr>
              <a:t> </a:t>
            </a:r>
            <a:r>
              <a:rPr lang="en-GB" sz="1000">
                <a:solidFill>
                  <a:srgbClr val="202C3A"/>
                </a:solidFill>
                <a:latin typeface="Arial"/>
                <a:cs typeface="Arial"/>
              </a:rPr>
              <a:t>Band</a:t>
            </a:r>
            <a:r>
              <a:rPr lang="en-GB" sz="1000" spc="-30">
                <a:solidFill>
                  <a:srgbClr val="202C3A"/>
                </a:solidFill>
                <a:latin typeface="Arial"/>
                <a:cs typeface="Arial"/>
              </a:rPr>
              <a:t> </a:t>
            </a:r>
            <a:r>
              <a:rPr lang="en-GB" sz="1000">
                <a:solidFill>
                  <a:srgbClr val="202C3A"/>
                </a:solidFill>
                <a:latin typeface="Arial"/>
                <a:cs typeface="Arial"/>
              </a:rPr>
              <a:t>4</a:t>
            </a:r>
            <a:r>
              <a:rPr lang="en-GB" sz="1000" spc="-20">
                <a:solidFill>
                  <a:srgbClr val="202C3A"/>
                </a:solidFill>
                <a:latin typeface="Arial"/>
                <a:cs typeface="Arial"/>
              </a:rPr>
              <a:t> </a:t>
            </a:r>
            <a:r>
              <a:rPr lang="en-GB" sz="1000">
                <a:solidFill>
                  <a:srgbClr val="202C3A"/>
                </a:solidFill>
                <a:latin typeface="Arial"/>
                <a:cs typeface="Arial"/>
              </a:rPr>
              <a:t>to</a:t>
            </a:r>
            <a:r>
              <a:rPr lang="en-GB" sz="1000" spc="-30">
                <a:solidFill>
                  <a:srgbClr val="202C3A"/>
                </a:solidFill>
                <a:latin typeface="Arial"/>
                <a:cs typeface="Arial"/>
              </a:rPr>
              <a:t> </a:t>
            </a:r>
            <a:r>
              <a:rPr lang="en-GB" sz="1000" spc="-25">
                <a:solidFill>
                  <a:srgbClr val="202C3A"/>
                </a:solidFill>
                <a:latin typeface="Arial"/>
                <a:cs typeface="Arial"/>
              </a:rPr>
              <a:t>8a, </a:t>
            </a:r>
            <a:r>
              <a:rPr lang="en-GB" sz="1000">
                <a:solidFill>
                  <a:srgbClr val="202C3A"/>
                </a:solidFill>
                <a:latin typeface="Arial"/>
                <a:cs typeface="Arial"/>
              </a:rPr>
              <a:t>roles</a:t>
            </a:r>
            <a:r>
              <a:rPr lang="en-GB" sz="1000" spc="-40">
                <a:solidFill>
                  <a:srgbClr val="202C3A"/>
                </a:solidFill>
                <a:latin typeface="Arial"/>
                <a:cs typeface="Arial"/>
              </a:rPr>
              <a:t> </a:t>
            </a:r>
            <a:r>
              <a:rPr lang="en-GB" sz="1000">
                <a:solidFill>
                  <a:srgbClr val="202C3A"/>
                </a:solidFill>
                <a:latin typeface="Arial"/>
                <a:cs typeface="Arial"/>
              </a:rPr>
              <a:t>can</a:t>
            </a:r>
            <a:r>
              <a:rPr lang="en-GB" sz="1000" spc="-25">
                <a:solidFill>
                  <a:srgbClr val="202C3A"/>
                </a:solidFill>
                <a:latin typeface="Arial"/>
                <a:cs typeface="Arial"/>
              </a:rPr>
              <a:t> </a:t>
            </a:r>
            <a:r>
              <a:rPr lang="en-GB" sz="1000">
                <a:solidFill>
                  <a:srgbClr val="202C3A"/>
                </a:solidFill>
                <a:latin typeface="Arial"/>
                <a:cs typeface="Arial"/>
              </a:rPr>
              <a:t>include</a:t>
            </a:r>
            <a:r>
              <a:rPr lang="en-GB" sz="1000" spc="-40">
                <a:solidFill>
                  <a:srgbClr val="202C3A"/>
                </a:solidFill>
                <a:latin typeface="Arial"/>
                <a:cs typeface="Arial"/>
              </a:rPr>
              <a:t> </a:t>
            </a:r>
            <a:r>
              <a:rPr lang="en-GB" sz="1000">
                <a:solidFill>
                  <a:srgbClr val="202C3A"/>
                </a:solidFill>
                <a:latin typeface="Arial"/>
                <a:cs typeface="Arial"/>
              </a:rPr>
              <a:t>but</a:t>
            </a:r>
            <a:r>
              <a:rPr lang="en-GB" sz="1000" spc="-20">
                <a:solidFill>
                  <a:srgbClr val="202C3A"/>
                </a:solidFill>
                <a:latin typeface="Arial"/>
                <a:cs typeface="Arial"/>
              </a:rPr>
              <a:t> </a:t>
            </a:r>
            <a:r>
              <a:rPr lang="en-GB" sz="1000">
                <a:solidFill>
                  <a:srgbClr val="202C3A"/>
                </a:solidFill>
                <a:latin typeface="Arial"/>
                <a:cs typeface="Arial"/>
              </a:rPr>
              <a:t>are</a:t>
            </a:r>
            <a:r>
              <a:rPr lang="en-GB" sz="1000" spc="-25">
                <a:solidFill>
                  <a:srgbClr val="202C3A"/>
                </a:solidFill>
                <a:latin typeface="Arial"/>
                <a:cs typeface="Arial"/>
              </a:rPr>
              <a:t> not </a:t>
            </a:r>
            <a:r>
              <a:rPr lang="en-GB" sz="1000">
                <a:solidFill>
                  <a:srgbClr val="202C3A"/>
                </a:solidFill>
                <a:latin typeface="Arial"/>
                <a:cs typeface="Arial"/>
              </a:rPr>
              <a:t>limited</a:t>
            </a:r>
            <a:r>
              <a:rPr lang="en-GB" sz="1000" spc="-35">
                <a:solidFill>
                  <a:srgbClr val="202C3A"/>
                </a:solidFill>
                <a:latin typeface="Arial"/>
                <a:cs typeface="Arial"/>
              </a:rPr>
              <a:t> </a:t>
            </a:r>
            <a:r>
              <a:rPr lang="en-GB" sz="1000">
                <a:solidFill>
                  <a:srgbClr val="202C3A"/>
                </a:solidFill>
                <a:latin typeface="Arial"/>
                <a:cs typeface="Arial"/>
              </a:rPr>
              <a:t>to:</a:t>
            </a:r>
            <a:r>
              <a:rPr lang="en-GB" sz="1000" spc="-40">
                <a:solidFill>
                  <a:srgbClr val="202C3A"/>
                </a:solidFill>
                <a:latin typeface="Arial"/>
                <a:cs typeface="Arial"/>
              </a:rPr>
              <a:t> </a:t>
            </a:r>
            <a:r>
              <a:rPr lang="en-GB" sz="1000">
                <a:solidFill>
                  <a:srgbClr val="202C3A"/>
                </a:solidFill>
                <a:latin typeface="Arial"/>
                <a:cs typeface="Arial"/>
              </a:rPr>
              <a:t>community</a:t>
            </a:r>
            <a:r>
              <a:rPr lang="en-GB" sz="1000" spc="-45">
                <a:solidFill>
                  <a:srgbClr val="202C3A"/>
                </a:solidFill>
                <a:latin typeface="Arial"/>
                <a:cs typeface="Arial"/>
              </a:rPr>
              <a:t> </a:t>
            </a:r>
            <a:r>
              <a:rPr lang="en-GB" sz="1000" spc="-10">
                <a:solidFill>
                  <a:srgbClr val="202C3A"/>
                </a:solidFill>
                <a:latin typeface="Arial"/>
                <a:cs typeface="Arial"/>
              </a:rPr>
              <a:t>psychiatric </a:t>
            </a:r>
            <a:r>
              <a:rPr lang="en-GB" sz="1000">
                <a:solidFill>
                  <a:srgbClr val="202C3A"/>
                </a:solidFill>
                <a:latin typeface="Arial"/>
                <a:cs typeface="Arial"/>
              </a:rPr>
              <a:t>nurse,</a:t>
            </a:r>
            <a:r>
              <a:rPr lang="en-GB" sz="1000" spc="-45">
                <a:solidFill>
                  <a:srgbClr val="202C3A"/>
                </a:solidFill>
                <a:latin typeface="Arial"/>
                <a:cs typeface="Arial"/>
              </a:rPr>
              <a:t> </a:t>
            </a:r>
            <a:r>
              <a:rPr lang="en-GB" sz="1000">
                <a:solidFill>
                  <a:srgbClr val="202C3A"/>
                </a:solidFill>
                <a:latin typeface="Arial"/>
                <a:cs typeface="Arial"/>
              </a:rPr>
              <a:t>clinical</a:t>
            </a:r>
            <a:r>
              <a:rPr lang="en-GB" sz="1000" spc="-30">
                <a:solidFill>
                  <a:srgbClr val="202C3A"/>
                </a:solidFill>
                <a:latin typeface="Arial"/>
                <a:cs typeface="Arial"/>
              </a:rPr>
              <a:t> </a:t>
            </a:r>
            <a:r>
              <a:rPr lang="en-GB" sz="1000" spc="-10">
                <a:solidFill>
                  <a:srgbClr val="202C3A"/>
                </a:solidFill>
                <a:latin typeface="Arial"/>
                <a:cs typeface="Arial"/>
              </a:rPr>
              <a:t>psychologist, </a:t>
            </a:r>
            <a:r>
              <a:rPr lang="en-GB" sz="1000">
                <a:solidFill>
                  <a:srgbClr val="202C3A"/>
                </a:solidFill>
                <a:latin typeface="Arial"/>
                <a:cs typeface="Arial"/>
              </a:rPr>
              <a:t>mental</a:t>
            </a:r>
            <a:r>
              <a:rPr lang="en-GB" sz="1000" spc="-50">
                <a:solidFill>
                  <a:srgbClr val="202C3A"/>
                </a:solidFill>
                <a:latin typeface="Arial"/>
                <a:cs typeface="Arial"/>
              </a:rPr>
              <a:t> </a:t>
            </a:r>
            <a:r>
              <a:rPr lang="en-GB" sz="1000">
                <a:solidFill>
                  <a:srgbClr val="202C3A"/>
                </a:solidFill>
                <a:latin typeface="Arial"/>
                <a:cs typeface="Arial"/>
              </a:rPr>
              <a:t>health</a:t>
            </a:r>
            <a:r>
              <a:rPr lang="en-GB" sz="1000" spc="-50">
                <a:solidFill>
                  <a:srgbClr val="202C3A"/>
                </a:solidFill>
                <a:latin typeface="Arial"/>
                <a:cs typeface="Arial"/>
              </a:rPr>
              <a:t> </a:t>
            </a:r>
            <a:r>
              <a:rPr lang="en-GB" sz="1000" spc="-10">
                <a:solidFill>
                  <a:srgbClr val="202C3A"/>
                </a:solidFill>
                <a:latin typeface="Arial"/>
                <a:cs typeface="Arial"/>
              </a:rPr>
              <a:t>occupational </a:t>
            </a:r>
            <a:r>
              <a:rPr lang="en-GB" sz="1000">
                <a:solidFill>
                  <a:srgbClr val="202C3A"/>
                </a:solidFill>
                <a:latin typeface="Arial"/>
                <a:cs typeface="Arial"/>
              </a:rPr>
              <a:t>therapist,</a:t>
            </a:r>
            <a:r>
              <a:rPr lang="en-GB" sz="1000" spc="-55">
                <a:solidFill>
                  <a:srgbClr val="202C3A"/>
                </a:solidFill>
                <a:latin typeface="Arial"/>
                <a:cs typeface="Arial"/>
              </a:rPr>
              <a:t> </a:t>
            </a:r>
            <a:r>
              <a:rPr lang="en-GB" sz="1000">
                <a:solidFill>
                  <a:srgbClr val="202C3A"/>
                </a:solidFill>
                <a:latin typeface="Arial"/>
                <a:cs typeface="Arial"/>
              </a:rPr>
              <a:t>peer</a:t>
            </a:r>
            <a:r>
              <a:rPr lang="en-GB" sz="1000" spc="-25">
                <a:solidFill>
                  <a:srgbClr val="202C3A"/>
                </a:solidFill>
                <a:latin typeface="Arial"/>
                <a:cs typeface="Arial"/>
              </a:rPr>
              <a:t> </a:t>
            </a:r>
            <a:r>
              <a:rPr lang="en-GB" sz="1000">
                <a:solidFill>
                  <a:srgbClr val="202C3A"/>
                </a:solidFill>
                <a:latin typeface="Arial"/>
                <a:cs typeface="Arial"/>
              </a:rPr>
              <a:t>support</a:t>
            </a:r>
            <a:r>
              <a:rPr lang="en-GB" sz="1000" spc="-40">
                <a:solidFill>
                  <a:srgbClr val="202C3A"/>
                </a:solidFill>
                <a:latin typeface="Arial"/>
                <a:cs typeface="Arial"/>
              </a:rPr>
              <a:t> </a:t>
            </a:r>
            <a:r>
              <a:rPr lang="en-GB" sz="1000" spc="-10">
                <a:solidFill>
                  <a:srgbClr val="202C3A"/>
                </a:solidFill>
                <a:latin typeface="Arial"/>
                <a:cs typeface="Arial"/>
              </a:rPr>
              <a:t>worker, </a:t>
            </a:r>
            <a:r>
              <a:rPr lang="en-GB" sz="1000">
                <a:solidFill>
                  <a:srgbClr val="202C3A"/>
                </a:solidFill>
                <a:latin typeface="Arial"/>
                <a:cs typeface="Arial"/>
              </a:rPr>
              <a:t>mental</a:t>
            </a:r>
            <a:r>
              <a:rPr lang="en-GB" sz="1000" spc="-60">
                <a:solidFill>
                  <a:srgbClr val="202C3A"/>
                </a:solidFill>
                <a:latin typeface="Arial"/>
                <a:cs typeface="Arial"/>
              </a:rPr>
              <a:t> </a:t>
            </a:r>
            <a:r>
              <a:rPr lang="en-GB" sz="1000">
                <a:solidFill>
                  <a:srgbClr val="202C3A"/>
                </a:solidFill>
                <a:latin typeface="Arial"/>
                <a:cs typeface="Arial"/>
              </a:rPr>
              <a:t>health</a:t>
            </a:r>
            <a:r>
              <a:rPr lang="en-GB" sz="1000" spc="-60">
                <a:solidFill>
                  <a:srgbClr val="202C3A"/>
                </a:solidFill>
                <a:latin typeface="Arial"/>
                <a:cs typeface="Arial"/>
              </a:rPr>
              <a:t> </a:t>
            </a:r>
            <a:r>
              <a:rPr lang="en-GB" sz="1000" spc="-10">
                <a:solidFill>
                  <a:srgbClr val="202C3A"/>
                </a:solidFill>
                <a:latin typeface="Arial"/>
                <a:cs typeface="Arial"/>
              </a:rPr>
              <a:t>community </a:t>
            </a:r>
            <a:r>
              <a:rPr lang="en-GB" sz="1000">
                <a:solidFill>
                  <a:srgbClr val="202C3A"/>
                </a:solidFill>
                <a:latin typeface="Arial"/>
                <a:cs typeface="Arial"/>
              </a:rPr>
              <a:t>connector</a:t>
            </a:r>
            <a:r>
              <a:rPr lang="en-GB" sz="1000" spc="-45">
                <a:solidFill>
                  <a:srgbClr val="202C3A"/>
                </a:solidFill>
                <a:latin typeface="Arial"/>
                <a:cs typeface="Arial"/>
              </a:rPr>
              <a:t> </a:t>
            </a:r>
            <a:r>
              <a:rPr lang="en-GB" sz="1000">
                <a:solidFill>
                  <a:srgbClr val="202C3A"/>
                </a:solidFill>
                <a:latin typeface="Arial"/>
                <a:cs typeface="Arial"/>
              </a:rPr>
              <a:t>or</a:t>
            </a:r>
            <a:r>
              <a:rPr lang="en-GB" sz="1000" spc="-20">
                <a:solidFill>
                  <a:srgbClr val="202C3A"/>
                </a:solidFill>
                <a:latin typeface="Arial"/>
                <a:cs typeface="Arial"/>
              </a:rPr>
              <a:t> </a:t>
            </a:r>
            <a:r>
              <a:rPr lang="en-GB" sz="1000">
                <a:solidFill>
                  <a:srgbClr val="202C3A"/>
                </a:solidFill>
                <a:latin typeface="Arial"/>
                <a:cs typeface="Arial"/>
              </a:rPr>
              <a:t>other</a:t>
            </a:r>
            <a:r>
              <a:rPr lang="en-GB" sz="1000" spc="-30">
                <a:solidFill>
                  <a:srgbClr val="202C3A"/>
                </a:solidFill>
                <a:latin typeface="Arial"/>
                <a:cs typeface="Arial"/>
              </a:rPr>
              <a:t> </a:t>
            </a:r>
            <a:r>
              <a:rPr lang="en-GB" sz="1000">
                <a:solidFill>
                  <a:srgbClr val="202C3A"/>
                </a:solidFill>
                <a:latin typeface="Arial"/>
                <a:cs typeface="Arial"/>
              </a:rPr>
              <a:t>role,</a:t>
            </a:r>
            <a:r>
              <a:rPr lang="en-GB" sz="1000" spc="-30">
                <a:solidFill>
                  <a:srgbClr val="202C3A"/>
                </a:solidFill>
                <a:latin typeface="Arial"/>
                <a:cs typeface="Arial"/>
              </a:rPr>
              <a:t> </a:t>
            </a:r>
            <a:r>
              <a:rPr lang="en-GB" sz="1000" spc="-25">
                <a:solidFill>
                  <a:srgbClr val="202C3A"/>
                </a:solidFill>
                <a:latin typeface="Arial"/>
                <a:cs typeface="Arial"/>
              </a:rPr>
              <a:t>as </a:t>
            </a:r>
            <a:r>
              <a:rPr lang="en-GB" sz="1000">
                <a:solidFill>
                  <a:srgbClr val="202C3A"/>
                </a:solidFill>
                <a:latin typeface="Arial"/>
                <a:cs typeface="Arial"/>
              </a:rPr>
              <a:t>agreed</a:t>
            </a:r>
            <a:r>
              <a:rPr lang="en-GB" sz="1000" spc="-55">
                <a:solidFill>
                  <a:srgbClr val="202C3A"/>
                </a:solidFill>
                <a:latin typeface="Arial"/>
                <a:cs typeface="Arial"/>
              </a:rPr>
              <a:t> </a:t>
            </a:r>
            <a:r>
              <a:rPr lang="en-GB" sz="1000">
                <a:solidFill>
                  <a:srgbClr val="202C3A"/>
                </a:solidFill>
                <a:latin typeface="Arial"/>
                <a:cs typeface="Arial"/>
              </a:rPr>
              <a:t>between</a:t>
            </a:r>
            <a:r>
              <a:rPr lang="en-GB" sz="1000" spc="-35">
                <a:solidFill>
                  <a:srgbClr val="202C3A"/>
                </a:solidFill>
                <a:latin typeface="Arial"/>
                <a:cs typeface="Arial"/>
              </a:rPr>
              <a:t> </a:t>
            </a:r>
            <a:r>
              <a:rPr lang="en-GB" sz="1000">
                <a:solidFill>
                  <a:srgbClr val="202C3A"/>
                </a:solidFill>
                <a:latin typeface="Arial"/>
                <a:cs typeface="Arial"/>
              </a:rPr>
              <a:t>the</a:t>
            </a:r>
            <a:r>
              <a:rPr lang="en-GB" sz="1000" spc="-50">
                <a:solidFill>
                  <a:srgbClr val="202C3A"/>
                </a:solidFill>
                <a:latin typeface="Arial"/>
                <a:cs typeface="Arial"/>
              </a:rPr>
              <a:t> </a:t>
            </a:r>
            <a:r>
              <a:rPr lang="en-GB" sz="1000">
                <a:solidFill>
                  <a:srgbClr val="202C3A"/>
                </a:solidFill>
                <a:latin typeface="Arial"/>
                <a:cs typeface="Arial"/>
              </a:rPr>
              <a:t>PCN</a:t>
            </a:r>
            <a:r>
              <a:rPr lang="en-GB" sz="1000" spc="-5">
                <a:solidFill>
                  <a:srgbClr val="202C3A"/>
                </a:solidFill>
                <a:latin typeface="Arial"/>
                <a:cs typeface="Arial"/>
              </a:rPr>
              <a:t> </a:t>
            </a:r>
            <a:r>
              <a:rPr lang="en-GB" sz="1000" spc="-25">
                <a:solidFill>
                  <a:srgbClr val="202C3A"/>
                </a:solidFill>
                <a:latin typeface="Arial"/>
                <a:cs typeface="Arial"/>
              </a:rPr>
              <a:t>and </a:t>
            </a:r>
            <a:r>
              <a:rPr lang="en-GB" sz="1000">
                <a:solidFill>
                  <a:srgbClr val="202C3A"/>
                </a:solidFill>
                <a:latin typeface="Arial"/>
                <a:cs typeface="Arial"/>
              </a:rPr>
              <a:t>community</a:t>
            </a:r>
            <a:r>
              <a:rPr lang="en-GB" sz="1000" spc="-60">
                <a:solidFill>
                  <a:srgbClr val="202C3A"/>
                </a:solidFill>
                <a:latin typeface="Arial"/>
                <a:cs typeface="Arial"/>
              </a:rPr>
              <a:t> </a:t>
            </a:r>
            <a:r>
              <a:rPr lang="en-GB" sz="1000">
                <a:solidFill>
                  <a:srgbClr val="202C3A"/>
                </a:solidFill>
                <a:latin typeface="Arial"/>
                <a:cs typeface="Arial"/>
              </a:rPr>
              <a:t>mental</a:t>
            </a:r>
            <a:r>
              <a:rPr lang="en-GB" sz="1000" spc="-50">
                <a:solidFill>
                  <a:srgbClr val="202C3A"/>
                </a:solidFill>
                <a:latin typeface="Arial"/>
                <a:cs typeface="Arial"/>
              </a:rPr>
              <a:t> </a:t>
            </a:r>
            <a:r>
              <a:rPr lang="en-GB" sz="1000">
                <a:solidFill>
                  <a:srgbClr val="202C3A"/>
                </a:solidFill>
                <a:latin typeface="Arial"/>
                <a:cs typeface="Arial"/>
              </a:rPr>
              <a:t>health</a:t>
            </a:r>
            <a:r>
              <a:rPr lang="en-GB" sz="1000" spc="-50">
                <a:solidFill>
                  <a:srgbClr val="202C3A"/>
                </a:solidFill>
                <a:latin typeface="Arial"/>
                <a:cs typeface="Arial"/>
              </a:rPr>
              <a:t> </a:t>
            </a:r>
            <a:r>
              <a:rPr lang="en-GB" sz="1000" spc="-10">
                <a:solidFill>
                  <a:srgbClr val="202C3A"/>
                </a:solidFill>
                <a:latin typeface="Arial"/>
                <a:cs typeface="Arial"/>
              </a:rPr>
              <a:t>service provider.</a:t>
            </a:r>
            <a:endParaRPr lang="en-GB" sz="1000">
              <a:latin typeface="Arial"/>
              <a:cs typeface="Arial"/>
            </a:endParaRPr>
          </a:p>
        </p:txBody>
      </p:sp>
      <p:sp>
        <p:nvSpPr>
          <p:cNvPr id="38" name="object 38"/>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37" name="object 37"/>
          <p:cNvSpPr txBox="1"/>
          <p:nvPr/>
        </p:nvSpPr>
        <p:spPr>
          <a:xfrm>
            <a:off x="7837743" y="2544969"/>
            <a:ext cx="1909055" cy="1244571"/>
          </a:xfrm>
          <a:prstGeom prst="rect">
            <a:avLst/>
          </a:prstGeom>
        </p:spPr>
        <p:txBody>
          <a:bodyPr vert="horz" wrap="square" lIns="0" tIns="13335" rIns="0" bIns="0" rtlCol="0" anchor="t">
            <a:spAutoFit/>
          </a:bodyPr>
          <a:lstStyle/>
          <a:p>
            <a:pPr marL="12700" marR="5080" algn="l">
              <a:spcBef>
                <a:spcPts val="105"/>
              </a:spcBef>
            </a:pPr>
            <a:r>
              <a:rPr lang="en-GB" sz="1000">
                <a:solidFill>
                  <a:srgbClr val="1F2A2F"/>
                </a:solidFill>
                <a:latin typeface="Arial"/>
                <a:cs typeface="Arial"/>
              </a:rPr>
              <a:t>A</a:t>
            </a:r>
            <a:r>
              <a:rPr lang="en-GB" sz="1000" spc="-90">
                <a:solidFill>
                  <a:srgbClr val="1F2A2F"/>
                </a:solidFill>
                <a:latin typeface="Arial"/>
                <a:cs typeface="Arial"/>
              </a:rPr>
              <a:t> </a:t>
            </a:r>
            <a:r>
              <a:rPr lang="en-GB" sz="1000">
                <a:solidFill>
                  <a:srgbClr val="1F2A2F"/>
                </a:solidFill>
                <a:latin typeface="Arial"/>
                <a:cs typeface="Arial"/>
              </a:rPr>
              <a:t>PCN</a:t>
            </a:r>
            <a:r>
              <a:rPr lang="en-GB" sz="1000" spc="-15">
                <a:solidFill>
                  <a:srgbClr val="1F2A2F"/>
                </a:solidFill>
                <a:latin typeface="Arial"/>
                <a:cs typeface="Arial"/>
              </a:rPr>
              <a:t> </a:t>
            </a:r>
            <a:r>
              <a:rPr lang="en-GB" sz="1000">
                <a:solidFill>
                  <a:srgbClr val="1F2A2F"/>
                </a:solidFill>
                <a:latin typeface="Arial"/>
                <a:cs typeface="Arial"/>
              </a:rPr>
              <a:t>should</a:t>
            </a:r>
            <a:r>
              <a:rPr lang="en-GB" sz="1000" spc="-45">
                <a:solidFill>
                  <a:srgbClr val="1F2A2F"/>
                </a:solidFill>
                <a:latin typeface="Arial"/>
                <a:cs typeface="Arial"/>
              </a:rPr>
              <a:t> </a:t>
            </a:r>
            <a:r>
              <a:rPr lang="en-GB" sz="1000">
                <a:solidFill>
                  <a:srgbClr val="1F2A2F"/>
                </a:solidFill>
                <a:latin typeface="Arial"/>
                <a:cs typeface="Arial"/>
              </a:rPr>
              <a:t>ensure</a:t>
            </a:r>
            <a:r>
              <a:rPr lang="en-GB" sz="1000" spc="-40">
                <a:solidFill>
                  <a:srgbClr val="1F2A2F"/>
                </a:solidFill>
                <a:latin typeface="Arial"/>
                <a:cs typeface="Arial"/>
              </a:rPr>
              <a:t> </a:t>
            </a:r>
            <a:r>
              <a:rPr lang="en-GB" sz="1000">
                <a:solidFill>
                  <a:srgbClr val="1F2A2F"/>
                </a:solidFill>
                <a:latin typeface="Arial"/>
                <a:cs typeface="Arial"/>
              </a:rPr>
              <a:t>that</a:t>
            </a:r>
            <a:r>
              <a:rPr lang="en-GB" sz="1000" spc="-40">
                <a:solidFill>
                  <a:srgbClr val="1F2A2F"/>
                </a:solidFill>
                <a:latin typeface="Arial"/>
                <a:cs typeface="Arial"/>
              </a:rPr>
              <a:t> </a:t>
            </a:r>
            <a:r>
              <a:rPr lang="en-GB" sz="1000" spc="-25">
                <a:solidFill>
                  <a:srgbClr val="1F2A2F"/>
                </a:solidFill>
                <a:latin typeface="Arial"/>
                <a:cs typeface="Arial"/>
              </a:rPr>
              <a:t>the </a:t>
            </a:r>
            <a:r>
              <a:rPr lang="en-GB" sz="1000">
                <a:solidFill>
                  <a:srgbClr val="1F2A2F"/>
                </a:solidFill>
                <a:latin typeface="Arial"/>
                <a:cs typeface="Arial"/>
              </a:rPr>
              <a:t>postholder</a:t>
            </a:r>
            <a:r>
              <a:rPr lang="en-GB" sz="1000" spc="-60">
                <a:solidFill>
                  <a:srgbClr val="1F2A2F"/>
                </a:solidFill>
                <a:latin typeface="Arial"/>
                <a:cs typeface="Arial"/>
              </a:rPr>
              <a:t> </a:t>
            </a:r>
            <a:r>
              <a:rPr lang="en-GB" sz="1000">
                <a:solidFill>
                  <a:srgbClr val="1F2A2F"/>
                </a:solidFill>
                <a:latin typeface="Arial"/>
                <a:cs typeface="Arial"/>
              </a:rPr>
              <a:t>is</a:t>
            </a:r>
            <a:r>
              <a:rPr lang="en-GB" sz="1000" spc="-25">
                <a:solidFill>
                  <a:srgbClr val="1F2A2F"/>
                </a:solidFill>
                <a:latin typeface="Arial"/>
                <a:cs typeface="Arial"/>
              </a:rPr>
              <a:t> </a:t>
            </a:r>
            <a:r>
              <a:rPr lang="en-GB" sz="1000">
                <a:solidFill>
                  <a:srgbClr val="1F2A2F"/>
                </a:solidFill>
                <a:latin typeface="Arial"/>
                <a:cs typeface="Arial"/>
              </a:rPr>
              <a:t>supported</a:t>
            </a:r>
            <a:r>
              <a:rPr lang="en-GB" sz="1000" spc="-55">
                <a:solidFill>
                  <a:srgbClr val="1F2A2F"/>
                </a:solidFill>
                <a:latin typeface="Arial"/>
                <a:cs typeface="Arial"/>
              </a:rPr>
              <a:t> </a:t>
            </a:r>
            <a:r>
              <a:rPr lang="en-GB" sz="1000">
                <a:solidFill>
                  <a:srgbClr val="1F2A2F"/>
                </a:solidFill>
                <a:latin typeface="Arial"/>
                <a:cs typeface="Arial"/>
              </a:rPr>
              <a:t>through</a:t>
            </a:r>
            <a:r>
              <a:rPr lang="en-GB" sz="1000" spc="-65">
                <a:solidFill>
                  <a:srgbClr val="1F2A2F"/>
                </a:solidFill>
                <a:latin typeface="Arial"/>
                <a:cs typeface="Arial"/>
              </a:rPr>
              <a:t> </a:t>
            </a:r>
            <a:r>
              <a:rPr lang="en-GB" sz="1000" spc="-25">
                <a:solidFill>
                  <a:srgbClr val="1F2A2F"/>
                </a:solidFill>
                <a:latin typeface="Arial"/>
                <a:cs typeface="Arial"/>
              </a:rPr>
              <a:t>the </a:t>
            </a:r>
            <a:r>
              <a:rPr lang="en-GB" sz="1000">
                <a:solidFill>
                  <a:srgbClr val="1F2A2F"/>
                </a:solidFill>
                <a:latin typeface="Arial"/>
                <a:cs typeface="Arial"/>
              </a:rPr>
              <a:t>local</a:t>
            </a:r>
            <a:r>
              <a:rPr lang="en-GB" sz="1000" spc="-45">
                <a:solidFill>
                  <a:srgbClr val="1F2A2F"/>
                </a:solidFill>
                <a:latin typeface="Arial"/>
                <a:cs typeface="Arial"/>
              </a:rPr>
              <a:t> </a:t>
            </a:r>
            <a:r>
              <a:rPr lang="en-GB" sz="1000">
                <a:solidFill>
                  <a:srgbClr val="1F2A2F"/>
                </a:solidFill>
                <a:latin typeface="Arial"/>
                <a:cs typeface="Arial"/>
              </a:rPr>
              <a:t>community</a:t>
            </a:r>
            <a:r>
              <a:rPr lang="en-GB" sz="1000" spc="-55">
                <a:solidFill>
                  <a:srgbClr val="1F2A2F"/>
                </a:solidFill>
                <a:latin typeface="Arial"/>
                <a:cs typeface="Arial"/>
              </a:rPr>
              <a:t> </a:t>
            </a:r>
            <a:r>
              <a:rPr lang="en-GB" sz="1000">
                <a:solidFill>
                  <a:srgbClr val="1F2A2F"/>
                </a:solidFill>
                <a:latin typeface="Arial"/>
                <a:cs typeface="Arial"/>
              </a:rPr>
              <a:t>mental</a:t>
            </a:r>
            <a:r>
              <a:rPr lang="en-GB" sz="1000" spc="-40">
                <a:solidFill>
                  <a:srgbClr val="1F2A2F"/>
                </a:solidFill>
                <a:latin typeface="Arial"/>
                <a:cs typeface="Arial"/>
              </a:rPr>
              <a:t> </a:t>
            </a:r>
            <a:r>
              <a:rPr lang="en-GB" sz="1000" spc="-10">
                <a:solidFill>
                  <a:srgbClr val="1F2A2F"/>
                </a:solidFill>
                <a:latin typeface="Arial"/>
                <a:cs typeface="Arial"/>
              </a:rPr>
              <a:t>health </a:t>
            </a:r>
            <a:r>
              <a:rPr lang="en-GB" sz="1000">
                <a:solidFill>
                  <a:srgbClr val="1F2A2F"/>
                </a:solidFill>
                <a:latin typeface="Arial"/>
                <a:cs typeface="Arial"/>
              </a:rPr>
              <a:t>services</a:t>
            </a:r>
            <a:r>
              <a:rPr lang="en-GB" sz="1000" spc="-40">
                <a:solidFill>
                  <a:srgbClr val="1F2A2F"/>
                </a:solidFill>
                <a:latin typeface="Arial"/>
                <a:cs typeface="Arial"/>
              </a:rPr>
              <a:t> </a:t>
            </a:r>
            <a:r>
              <a:rPr lang="en-GB" sz="1000">
                <a:solidFill>
                  <a:srgbClr val="1F2A2F"/>
                </a:solidFill>
                <a:latin typeface="Arial"/>
                <a:cs typeface="Arial"/>
              </a:rPr>
              <a:t>provider</a:t>
            </a:r>
            <a:r>
              <a:rPr lang="en-GB" sz="1000" spc="-30">
                <a:solidFill>
                  <a:srgbClr val="1F2A2F"/>
                </a:solidFill>
                <a:latin typeface="Arial"/>
                <a:cs typeface="Arial"/>
              </a:rPr>
              <a:t> </a:t>
            </a:r>
            <a:r>
              <a:rPr lang="en-GB" sz="1000">
                <a:solidFill>
                  <a:srgbClr val="1F2A2F"/>
                </a:solidFill>
                <a:latin typeface="Arial"/>
                <a:cs typeface="Arial"/>
              </a:rPr>
              <a:t>(or</a:t>
            </a:r>
            <a:r>
              <a:rPr lang="en-GB" sz="1000" spc="-30">
                <a:solidFill>
                  <a:srgbClr val="1F2A2F"/>
                </a:solidFill>
                <a:latin typeface="Arial"/>
                <a:cs typeface="Arial"/>
              </a:rPr>
              <a:t> </a:t>
            </a:r>
            <a:r>
              <a:rPr lang="en-GB" sz="1000">
                <a:solidFill>
                  <a:srgbClr val="1F2A2F"/>
                </a:solidFill>
                <a:latin typeface="Arial"/>
                <a:cs typeface="Arial"/>
              </a:rPr>
              <a:t>by</a:t>
            </a:r>
            <a:r>
              <a:rPr lang="en-GB" sz="1000" spc="-15">
                <a:solidFill>
                  <a:srgbClr val="1F2A2F"/>
                </a:solidFill>
                <a:latin typeface="Arial"/>
                <a:cs typeface="Arial"/>
              </a:rPr>
              <a:t> </a:t>
            </a:r>
            <a:r>
              <a:rPr lang="en-GB" sz="1000" spc="-25">
                <a:solidFill>
                  <a:srgbClr val="1F2A2F"/>
                </a:solidFill>
                <a:latin typeface="Arial"/>
                <a:cs typeface="Arial"/>
              </a:rPr>
              <a:t>the </a:t>
            </a:r>
            <a:r>
              <a:rPr lang="en-GB" sz="1000">
                <a:solidFill>
                  <a:srgbClr val="1F2A2F"/>
                </a:solidFill>
                <a:latin typeface="Arial"/>
                <a:cs typeface="Arial"/>
              </a:rPr>
              <a:t>employer)</a:t>
            </a:r>
            <a:r>
              <a:rPr lang="en-GB" sz="1000" spc="-35">
                <a:solidFill>
                  <a:srgbClr val="1F2A2F"/>
                </a:solidFill>
                <a:latin typeface="Arial"/>
                <a:cs typeface="Arial"/>
              </a:rPr>
              <a:t> </a:t>
            </a:r>
            <a:r>
              <a:rPr lang="en-GB" sz="1000">
                <a:solidFill>
                  <a:srgbClr val="1F2A2F"/>
                </a:solidFill>
                <a:latin typeface="Arial"/>
                <a:cs typeface="Arial"/>
              </a:rPr>
              <a:t>by</a:t>
            </a:r>
            <a:r>
              <a:rPr lang="en-GB" sz="1000" spc="-25">
                <a:solidFill>
                  <a:srgbClr val="1F2A2F"/>
                </a:solidFill>
                <a:latin typeface="Arial"/>
                <a:cs typeface="Arial"/>
              </a:rPr>
              <a:t> </a:t>
            </a:r>
            <a:r>
              <a:rPr lang="en-GB" sz="1000">
                <a:solidFill>
                  <a:srgbClr val="1F2A2F"/>
                </a:solidFill>
                <a:latin typeface="Arial"/>
                <a:cs typeface="Arial"/>
              </a:rPr>
              <a:t>robust</a:t>
            </a:r>
            <a:r>
              <a:rPr lang="en-GB" sz="1000" spc="-45">
                <a:solidFill>
                  <a:srgbClr val="1F2A2F"/>
                </a:solidFill>
                <a:latin typeface="Arial"/>
                <a:cs typeface="Arial"/>
              </a:rPr>
              <a:t> </a:t>
            </a:r>
            <a:r>
              <a:rPr lang="en-GB" sz="1000" spc="-10">
                <a:solidFill>
                  <a:srgbClr val="1F2A2F"/>
                </a:solidFill>
                <a:latin typeface="Arial"/>
                <a:cs typeface="Arial"/>
              </a:rPr>
              <a:t>clinical </a:t>
            </a:r>
            <a:r>
              <a:rPr lang="en-GB" sz="1000">
                <a:solidFill>
                  <a:srgbClr val="1F2A2F"/>
                </a:solidFill>
                <a:latin typeface="Arial"/>
                <a:cs typeface="Arial"/>
              </a:rPr>
              <a:t>governance</a:t>
            </a:r>
            <a:r>
              <a:rPr lang="en-GB" sz="1000" spc="-70">
                <a:solidFill>
                  <a:srgbClr val="1F2A2F"/>
                </a:solidFill>
                <a:latin typeface="Arial"/>
                <a:cs typeface="Arial"/>
              </a:rPr>
              <a:t> </a:t>
            </a:r>
            <a:r>
              <a:rPr lang="en-GB" sz="1000">
                <a:solidFill>
                  <a:srgbClr val="1F2A2F"/>
                </a:solidFill>
                <a:latin typeface="Arial"/>
                <a:cs typeface="Arial"/>
              </a:rPr>
              <a:t>structures</a:t>
            </a:r>
            <a:r>
              <a:rPr lang="en-GB" sz="1000" spc="-70">
                <a:solidFill>
                  <a:srgbClr val="1F2A2F"/>
                </a:solidFill>
                <a:latin typeface="Arial"/>
                <a:cs typeface="Arial"/>
              </a:rPr>
              <a:t> </a:t>
            </a:r>
            <a:r>
              <a:rPr lang="en-GB" sz="1000">
                <a:solidFill>
                  <a:srgbClr val="1F2A2F"/>
                </a:solidFill>
                <a:latin typeface="Arial"/>
                <a:cs typeface="Arial"/>
              </a:rPr>
              <a:t>to</a:t>
            </a:r>
            <a:r>
              <a:rPr lang="en-GB" sz="1000" spc="-45">
                <a:solidFill>
                  <a:srgbClr val="1F2A2F"/>
                </a:solidFill>
                <a:latin typeface="Arial"/>
                <a:cs typeface="Arial"/>
              </a:rPr>
              <a:t> </a:t>
            </a:r>
            <a:r>
              <a:rPr lang="en-GB" sz="1000" spc="-10">
                <a:solidFill>
                  <a:srgbClr val="1F2A2F"/>
                </a:solidFill>
                <a:latin typeface="Arial"/>
                <a:cs typeface="Arial"/>
              </a:rPr>
              <a:t>maintain </a:t>
            </a:r>
            <a:r>
              <a:rPr lang="en-GB" sz="1000">
                <a:solidFill>
                  <a:srgbClr val="1F2A2F"/>
                </a:solidFill>
                <a:latin typeface="Arial"/>
                <a:cs typeface="Arial"/>
              </a:rPr>
              <a:t>quality</a:t>
            </a:r>
            <a:r>
              <a:rPr lang="en-GB" sz="1000" spc="-35">
                <a:solidFill>
                  <a:srgbClr val="1F2A2F"/>
                </a:solidFill>
                <a:latin typeface="Arial"/>
                <a:cs typeface="Arial"/>
              </a:rPr>
              <a:t> </a:t>
            </a:r>
            <a:r>
              <a:rPr lang="en-GB" sz="1000">
                <a:solidFill>
                  <a:srgbClr val="1F2A2F"/>
                </a:solidFill>
                <a:latin typeface="Arial"/>
                <a:cs typeface="Arial"/>
              </a:rPr>
              <a:t>and</a:t>
            </a:r>
            <a:r>
              <a:rPr lang="en-GB" sz="1000" spc="-25">
                <a:solidFill>
                  <a:srgbClr val="1F2A2F"/>
                </a:solidFill>
                <a:latin typeface="Arial"/>
                <a:cs typeface="Arial"/>
              </a:rPr>
              <a:t> </a:t>
            </a:r>
            <a:r>
              <a:rPr lang="en-GB" sz="1000" spc="-20">
                <a:solidFill>
                  <a:srgbClr val="1F2A2F"/>
                </a:solidFill>
                <a:latin typeface="Arial"/>
                <a:cs typeface="Arial"/>
              </a:rPr>
              <a:t>safety,</a:t>
            </a:r>
            <a:r>
              <a:rPr lang="en-GB" sz="1000" spc="-35">
                <a:solidFill>
                  <a:srgbClr val="1F2A2F"/>
                </a:solidFill>
                <a:latin typeface="Arial"/>
                <a:cs typeface="Arial"/>
              </a:rPr>
              <a:t> </a:t>
            </a:r>
            <a:r>
              <a:rPr lang="en-GB" sz="1000">
                <a:solidFill>
                  <a:srgbClr val="1F2A2F"/>
                </a:solidFill>
                <a:latin typeface="Arial"/>
                <a:cs typeface="Arial"/>
              </a:rPr>
              <a:t>including</a:t>
            </a:r>
            <a:r>
              <a:rPr lang="en-GB" sz="1000" spc="-40">
                <a:solidFill>
                  <a:srgbClr val="1F2A2F"/>
                </a:solidFill>
                <a:latin typeface="Arial"/>
                <a:cs typeface="Arial"/>
              </a:rPr>
              <a:t> </a:t>
            </a:r>
            <a:r>
              <a:rPr lang="en-GB" sz="1000" spc="-10">
                <a:solidFill>
                  <a:srgbClr val="1F2A2F"/>
                </a:solidFill>
                <a:latin typeface="Arial"/>
                <a:cs typeface="Arial"/>
              </a:rPr>
              <a:t>monthly supervision.</a:t>
            </a:r>
            <a:endParaRPr lang="en-GB" sz="1000" spc="-10">
              <a:solidFill>
                <a:srgbClr val="1F2A2F"/>
              </a:solidFill>
            </a:endParaRPr>
          </a:p>
        </p:txBody>
      </p:sp>
      <p:pic>
        <p:nvPicPr>
          <p:cNvPr id="39" name="Picture 38" descr="A logo with colorful people&#10;&#10;Description automatically generated">
            <a:extLst>
              <a:ext uri="{FF2B5EF4-FFF2-40B4-BE49-F238E27FC236}">
                <a16:creationId xmlns:a16="http://schemas.microsoft.com/office/drawing/2014/main" id="{96D0226C-04FF-40B8-66AD-02AC0181B08D}"/>
              </a:ext>
            </a:extLst>
          </p:cNvPr>
          <p:cNvPicPr>
            <a:picLocks noChangeAspect="1"/>
          </p:cNvPicPr>
          <p:nvPr/>
        </p:nvPicPr>
        <p:blipFill>
          <a:blip r:embed="rId5"/>
          <a:stretch>
            <a:fillRect/>
          </a:stretch>
        </p:blipFill>
        <p:spPr>
          <a:xfrm>
            <a:off x="7932" y="-24138"/>
            <a:ext cx="2150718" cy="1102969"/>
          </a:xfrm>
          <a:prstGeom prst="rect">
            <a:avLst/>
          </a:prstGeom>
          <a:ln>
            <a:noFill/>
          </a:ln>
        </p:spPr>
      </p:pic>
      <p:sp>
        <p:nvSpPr>
          <p:cNvPr id="40" name="object 2">
            <a:extLst>
              <a:ext uri="{FF2B5EF4-FFF2-40B4-BE49-F238E27FC236}">
                <a16:creationId xmlns:a16="http://schemas.microsoft.com/office/drawing/2014/main" id="{002EEB79-59D1-7E3C-F342-B51766845459}"/>
              </a:ext>
            </a:extLst>
          </p:cNvPr>
          <p:cNvSpPr txBox="1"/>
          <p:nvPr/>
        </p:nvSpPr>
        <p:spPr>
          <a:xfrm>
            <a:off x="2904947" y="2055347"/>
            <a:ext cx="1716160" cy="444352"/>
          </a:xfrm>
          <a:prstGeom prst="rect">
            <a:avLst/>
          </a:prstGeom>
        </p:spPr>
        <p:txBody>
          <a:bodyPr vert="horz" wrap="square" lIns="0" tIns="13335" rIns="0" bIns="0" rtlCol="0" anchor="t">
            <a:spAutoFit/>
          </a:bodyPr>
          <a:lstStyle/>
          <a:p>
            <a:pPr marL="96520">
              <a:spcBef>
                <a:spcPts val="105"/>
              </a:spcBef>
            </a:pPr>
            <a:r>
              <a:rPr lang="en-GB" sz="1400">
                <a:solidFill>
                  <a:srgbClr val="202C3A"/>
                </a:solidFill>
                <a:latin typeface="Arial Black"/>
                <a:cs typeface="Arial Black"/>
              </a:rPr>
              <a:t>Essential to develop to role</a:t>
            </a:r>
            <a:endParaRPr lang="en-US" sz="1400" spc="-10">
              <a:solidFill>
                <a:srgbClr val="202C3A"/>
              </a:solidFill>
              <a:latin typeface="Arial Black"/>
              <a:cs typeface="Arial Black"/>
            </a:endParaRPr>
          </a:p>
        </p:txBody>
      </p:sp>
      <p:sp>
        <p:nvSpPr>
          <p:cNvPr id="42" name="object 4">
            <a:extLst>
              <a:ext uri="{FF2B5EF4-FFF2-40B4-BE49-F238E27FC236}">
                <a16:creationId xmlns:a16="http://schemas.microsoft.com/office/drawing/2014/main" id="{DB919894-CEE8-AB4F-750C-917802D60541}"/>
              </a:ext>
            </a:extLst>
          </p:cNvPr>
          <p:cNvSpPr txBox="1"/>
          <p:nvPr/>
        </p:nvSpPr>
        <p:spPr>
          <a:xfrm>
            <a:off x="5502909" y="2082043"/>
            <a:ext cx="1294130" cy="453390"/>
          </a:xfrm>
          <a:prstGeom prst="rect">
            <a:avLst/>
          </a:prstGeom>
        </p:spPr>
        <p:txBody>
          <a:bodyPr vert="horz" wrap="square" lIns="0" tIns="13335" rIns="0" bIns="0" rtlCol="0">
            <a:spAutoFit/>
          </a:bodyPr>
          <a:lstStyle>
            <a:defPPr>
              <a:defRPr kern="0"/>
            </a:defP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44" name="object 5">
            <a:extLst>
              <a:ext uri="{FF2B5EF4-FFF2-40B4-BE49-F238E27FC236}">
                <a16:creationId xmlns:a16="http://schemas.microsoft.com/office/drawing/2014/main" id="{864542F0-D673-34B3-78DB-FA36F0FE915B}"/>
              </a:ext>
            </a:extLst>
          </p:cNvPr>
          <p:cNvSpPr txBox="1"/>
          <p:nvPr/>
        </p:nvSpPr>
        <p:spPr>
          <a:xfrm>
            <a:off x="7570895" y="2085200"/>
            <a:ext cx="2120900" cy="444352"/>
          </a:xfrm>
          <a:prstGeom prst="rect">
            <a:avLst/>
          </a:prstGeom>
        </p:spPr>
        <p:txBody>
          <a:bodyPr vert="horz" wrap="square" lIns="0" tIns="13335" rIns="0" bIns="0" rtlCol="0">
            <a:spAutoFit/>
          </a:bodyPr>
          <a:lstStyle>
            <a:defPPr>
              <a:defRPr kern="0"/>
            </a:defPPr>
          </a:lstStyle>
          <a:p>
            <a:pPr marL="12700" marR="5080" indent="-1270" algn="ctr">
              <a:lnSpc>
                <a:spcPct val="100000"/>
              </a:lnSpc>
              <a:spcBef>
                <a:spcPts val="105"/>
              </a:spcBef>
            </a:pPr>
            <a:r>
              <a:rPr lang="en-GB" sz="1400" spc="-10">
                <a:solidFill>
                  <a:srgbClr val="202C3A"/>
                </a:solidFill>
                <a:latin typeface="Arial Black"/>
                <a:cs typeface="Arial Black"/>
              </a:rPr>
              <a:t>	S</a:t>
            </a:r>
            <a:r>
              <a:rPr sz="1400" spc="-10" err="1">
                <a:solidFill>
                  <a:srgbClr val="202C3A"/>
                </a:solidFill>
                <a:latin typeface="Arial Black"/>
                <a:cs typeface="Arial Black"/>
              </a:rPr>
              <a:t>upervision</a:t>
            </a:r>
            <a:r>
              <a:rPr sz="1400" spc="-10">
                <a:solidFill>
                  <a:srgbClr val="202C3A"/>
                </a:solidFill>
                <a:latin typeface="Arial Black"/>
                <a:cs typeface="Arial Black"/>
              </a:rPr>
              <a:t> requirements</a:t>
            </a:r>
            <a:endParaRPr sz="1400">
              <a:latin typeface="Arial Black"/>
              <a:cs typeface="Arial Black"/>
            </a:endParaRPr>
          </a:p>
        </p:txBody>
      </p:sp>
      <p:sp>
        <p:nvSpPr>
          <p:cNvPr id="46" name="object 6">
            <a:extLst>
              <a:ext uri="{FF2B5EF4-FFF2-40B4-BE49-F238E27FC236}">
                <a16:creationId xmlns:a16="http://schemas.microsoft.com/office/drawing/2014/main" id="{6B6966D5-6140-4F39-C7ED-0C71D30E1EB9}"/>
              </a:ext>
            </a:extLst>
          </p:cNvPr>
          <p:cNvSpPr txBox="1"/>
          <p:nvPr/>
        </p:nvSpPr>
        <p:spPr>
          <a:xfrm>
            <a:off x="10114037" y="1974517"/>
            <a:ext cx="1881136" cy="444352"/>
          </a:xfrm>
          <a:prstGeom prst="rect">
            <a:avLst/>
          </a:prstGeom>
        </p:spPr>
        <p:txBody>
          <a:bodyPr vert="horz" wrap="square" lIns="0" tIns="13335" rIns="0" bIns="0" rtlCol="0" anchor="t">
            <a:spAutoFit/>
          </a:bodyPr>
          <a:lstStyle>
            <a:defPPr>
              <a:defRPr kern="0"/>
            </a:defPPr>
          </a:lstStyle>
          <a:p>
            <a:pPr marL="12700" marR="5080" indent="-3810" algn="ctr">
              <a:spcBef>
                <a:spcPts val="105"/>
              </a:spcBef>
            </a:pPr>
            <a:r>
              <a:rPr lang="en-GB" sz="1400">
                <a:solidFill>
                  <a:srgbClr val="202C3A"/>
                </a:solidFill>
                <a:latin typeface="Arial Black"/>
              </a:rPr>
              <a:t>Key roles &amp; responsibilities</a:t>
            </a:r>
            <a:endParaRPr err="1"/>
          </a:p>
        </p:txBody>
      </p:sp>
      <p:pic>
        <p:nvPicPr>
          <p:cNvPr id="48" name="object 8" descr="A purple book with black lines&#10;&#10;AI-generated content may be incorrect.">
            <a:extLst>
              <a:ext uri="{FF2B5EF4-FFF2-40B4-BE49-F238E27FC236}">
                <a16:creationId xmlns:a16="http://schemas.microsoft.com/office/drawing/2014/main" id="{B08D424A-FA29-BBA6-F659-F09B599BBDC2}"/>
              </a:ext>
            </a:extLst>
          </p:cNvPr>
          <p:cNvPicPr/>
          <p:nvPr/>
        </p:nvPicPr>
        <p:blipFill>
          <a:blip r:embed="rId6" cstate="print"/>
          <a:stretch>
            <a:fillRect/>
          </a:stretch>
        </p:blipFill>
        <p:spPr>
          <a:xfrm>
            <a:off x="5515479" y="1357346"/>
            <a:ext cx="722376" cy="720851"/>
          </a:xfrm>
          <a:prstGeom prst="rect">
            <a:avLst/>
          </a:prstGeom>
        </p:spPr>
      </p:pic>
      <p:pic>
        <p:nvPicPr>
          <p:cNvPr id="50" name="object 9" descr="A purple certificate with a flower and a ribbon&#10;&#10;AI-generated content may be incorrect.">
            <a:extLst>
              <a:ext uri="{FF2B5EF4-FFF2-40B4-BE49-F238E27FC236}">
                <a16:creationId xmlns:a16="http://schemas.microsoft.com/office/drawing/2014/main" id="{46AA88D5-AF36-2F88-C7A9-D602BBE9CFEE}"/>
              </a:ext>
            </a:extLst>
          </p:cNvPr>
          <p:cNvPicPr/>
          <p:nvPr/>
        </p:nvPicPr>
        <p:blipFill>
          <a:blip r:embed="rId7" cstate="print"/>
          <a:stretch>
            <a:fillRect/>
          </a:stretch>
        </p:blipFill>
        <p:spPr>
          <a:xfrm>
            <a:off x="3065754" y="1293669"/>
            <a:ext cx="720851" cy="719327"/>
          </a:xfrm>
          <a:prstGeom prst="rect">
            <a:avLst/>
          </a:prstGeom>
        </p:spPr>
      </p:pic>
      <p:pic>
        <p:nvPicPr>
          <p:cNvPr id="52" name="object 10" descr="A pink scale on a black background&#10;&#10;AI-generated content may be incorrect.">
            <a:extLst>
              <a:ext uri="{FF2B5EF4-FFF2-40B4-BE49-F238E27FC236}">
                <a16:creationId xmlns:a16="http://schemas.microsoft.com/office/drawing/2014/main" id="{C1E34F48-6AEE-C3AD-0F3E-F60ACA844187}"/>
              </a:ext>
            </a:extLst>
          </p:cNvPr>
          <p:cNvPicPr/>
          <p:nvPr/>
        </p:nvPicPr>
        <p:blipFill>
          <a:blip r:embed="rId8" cstate="print"/>
          <a:stretch>
            <a:fillRect/>
          </a:stretch>
        </p:blipFill>
        <p:spPr>
          <a:xfrm>
            <a:off x="10226162" y="1357346"/>
            <a:ext cx="722376" cy="720851"/>
          </a:xfrm>
          <a:prstGeom prst="rect">
            <a:avLst/>
          </a:prstGeom>
        </p:spPr>
      </p:pic>
      <p:pic>
        <p:nvPicPr>
          <p:cNvPr id="54" name="object 11" descr="A purple icon with a check mark&#10;&#10;AI-generated content may be incorrect.">
            <a:extLst>
              <a:ext uri="{FF2B5EF4-FFF2-40B4-BE49-F238E27FC236}">
                <a16:creationId xmlns:a16="http://schemas.microsoft.com/office/drawing/2014/main" id="{C4E98974-FEB7-05D2-0678-F3D44A1C6E58}"/>
              </a:ext>
            </a:extLst>
          </p:cNvPr>
          <p:cNvPicPr/>
          <p:nvPr/>
        </p:nvPicPr>
        <p:blipFill>
          <a:blip r:embed="rId9" cstate="print"/>
          <a:stretch>
            <a:fillRect/>
          </a:stretch>
        </p:blipFill>
        <p:spPr>
          <a:xfrm>
            <a:off x="7998235" y="1357346"/>
            <a:ext cx="720851" cy="720851"/>
          </a:xfrm>
          <a:prstGeom prst="rect">
            <a:avLst/>
          </a:prstGeom>
        </p:spPr>
      </p:pic>
      <p:sp>
        <p:nvSpPr>
          <p:cNvPr id="55" name="TextBox 54">
            <a:extLst>
              <a:ext uri="{FF2B5EF4-FFF2-40B4-BE49-F238E27FC236}">
                <a16:creationId xmlns:a16="http://schemas.microsoft.com/office/drawing/2014/main" id="{707F4689-564D-96A8-0C15-8CB7379694FA}"/>
              </a:ext>
            </a:extLst>
          </p:cNvPr>
          <p:cNvSpPr txBox="1"/>
          <p:nvPr/>
        </p:nvSpPr>
        <p:spPr>
          <a:xfrm>
            <a:off x="2478910" y="5045551"/>
            <a:ext cx="2304762"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dirty="0">
                <a:solidFill>
                  <a:srgbClr val="DF005A"/>
                </a:solidFill>
                <a:latin typeface="Arial"/>
                <a:cs typeface="Poppins"/>
                <a:hlinkClick r:id="rId10"/>
              </a:rPr>
              <a:t>NHS Health Careers page for mental health and wellbeing practitioner</a:t>
            </a:r>
            <a:endParaRPr lang="en-US" sz="1000" dirty="0">
              <a:solidFill>
                <a:srgbClr val="DF005A"/>
              </a:solidFill>
              <a:latin typeface="Arial"/>
              <a:cs typeface="Poppins"/>
            </a:endParaRPr>
          </a:p>
          <a:p>
            <a:pPr algn="l"/>
            <a:r>
              <a:rPr lang="en-US" sz="1000" dirty="0">
                <a:solidFill>
                  <a:srgbClr val="1E3765"/>
                </a:solidFill>
                <a:latin typeface="Arial"/>
                <a:cs typeface="Poppins"/>
                <a:hlinkClick r:id="rId11"/>
              </a:rPr>
              <a:t>NHS England page for mental health practitioners</a:t>
            </a:r>
          </a:p>
          <a:p>
            <a:pPr algn="l"/>
            <a:endParaRPr lang="en-US" sz="1000" dirty="0">
              <a:solidFill>
                <a:srgbClr val="1E3765"/>
              </a:solidFill>
              <a:latin typeface="Arial"/>
              <a:cs typeface="Poppins"/>
              <a:hlinkClick r:id="rId11"/>
            </a:endParaRPr>
          </a:p>
          <a:p>
            <a:r>
              <a:rPr lang="en-GB" sz="1000" b="1" dirty="0"/>
              <a:t>Regulatory Body</a:t>
            </a:r>
          </a:p>
          <a:p>
            <a:r>
              <a:rPr lang="en-GB" sz="1000" dirty="0"/>
              <a:t>Relevant regulatory body e.g. -</a:t>
            </a:r>
          </a:p>
          <a:p>
            <a:r>
              <a:rPr lang="en-GB" sz="1000" dirty="0"/>
              <a:t>Nursing &amp; Midwifery Health Council (NMC)</a:t>
            </a:r>
          </a:p>
          <a:p>
            <a:r>
              <a:rPr lang="en-GB" sz="1000" dirty="0"/>
              <a:t>Health Care Professions Council (HCPC)</a:t>
            </a:r>
          </a:p>
          <a:p>
            <a:pPr algn="l"/>
            <a:endParaRPr lang="en-US" sz="1000" dirty="0">
              <a:solidFill>
                <a:srgbClr val="1E3765"/>
              </a:solidFill>
              <a:latin typeface="Arial"/>
              <a:cs typeface="Poppins"/>
              <a:hlinkClick r:id="rId11"/>
            </a:endParaRPr>
          </a:p>
        </p:txBody>
      </p:sp>
      <p:sp>
        <p:nvSpPr>
          <p:cNvPr id="56" name="TextBox 55">
            <a:extLst>
              <a:ext uri="{FF2B5EF4-FFF2-40B4-BE49-F238E27FC236}">
                <a16:creationId xmlns:a16="http://schemas.microsoft.com/office/drawing/2014/main" id="{83D457F2-21FD-CFD8-C8AF-D3DC1A8B2B1C}"/>
              </a:ext>
            </a:extLst>
          </p:cNvPr>
          <p:cNvSpPr txBox="1"/>
          <p:nvPr/>
        </p:nvSpPr>
        <p:spPr>
          <a:xfrm>
            <a:off x="2478910" y="2512267"/>
            <a:ext cx="2449417"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solidFill>
                  <a:schemeClr val="tx1"/>
                </a:solidFill>
                <a:highlight>
                  <a:srgbClr val="FFFFFF"/>
                </a:highlight>
                <a:latin typeface="Arial"/>
                <a:cs typeface="Poppins"/>
              </a:rPr>
              <a:t>The mental health practitioner role can be filled by many clinical and non-clinical professionals with mental health expertise. These professionals could be community psychiatric nurses, clinical psychologists, mental health occupational therapists or peer support workers.</a:t>
            </a:r>
            <a:endParaRPr lang="en-US" sz="1000"/>
          </a:p>
          <a:p>
            <a:pPr algn="l"/>
            <a:r>
              <a:rPr lang="en-US" sz="1000">
                <a:solidFill>
                  <a:schemeClr val="tx1"/>
                </a:solidFill>
                <a:highlight>
                  <a:srgbClr val="FFFFFF"/>
                </a:highlight>
                <a:latin typeface="Arial"/>
                <a:cs typeface="Poppins"/>
              </a:rPr>
              <a:t>The scope of the role is decided at primary care network (PCN) or practice level and may vary according to the patient populations needs. Mental health practitioners can act as a bridge between primary and secondary care services to facilitate patient-</a:t>
            </a:r>
            <a:r>
              <a:rPr lang="en-US" sz="1000" err="1">
                <a:solidFill>
                  <a:schemeClr val="tx1"/>
                </a:solidFill>
                <a:highlight>
                  <a:srgbClr val="FFFFFF"/>
                </a:highlight>
                <a:latin typeface="Arial"/>
                <a:cs typeface="Poppins"/>
              </a:rPr>
              <a:t>centred</a:t>
            </a:r>
            <a:r>
              <a:rPr lang="en-US" sz="1000">
                <a:solidFill>
                  <a:schemeClr val="tx1"/>
                </a:solidFill>
                <a:highlight>
                  <a:srgbClr val="FFFFFF"/>
                </a:highlight>
                <a:latin typeface="Arial"/>
                <a:cs typeface="Poppins"/>
              </a:rPr>
              <a:t> care across services provided.</a:t>
            </a:r>
          </a:p>
        </p:txBody>
      </p:sp>
      <p:sp>
        <p:nvSpPr>
          <p:cNvPr id="57" name="TextBox 56">
            <a:extLst>
              <a:ext uri="{FF2B5EF4-FFF2-40B4-BE49-F238E27FC236}">
                <a16:creationId xmlns:a16="http://schemas.microsoft.com/office/drawing/2014/main" id="{9551C138-15C2-A940-9DCB-1EF637697B1C}"/>
              </a:ext>
            </a:extLst>
          </p:cNvPr>
          <p:cNvSpPr txBox="1"/>
          <p:nvPr/>
        </p:nvSpPr>
        <p:spPr>
          <a:xfrm>
            <a:off x="5094543" y="2499699"/>
            <a:ext cx="2681636"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000">
                <a:solidFill>
                  <a:schemeClr val="tx1"/>
                </a:solidFill>
                <a:latin typeface="Arial"/>
                <a:cs typeface="Arial"/>
              </a:rPr>
              <a:t>PCN Mental Health Practitioner</a:t>
            </a:r>
            <a:endParaRPr lang="en-US" sz="1000">
              <a:solidFill>
                <a:schemeClr val="tx1"/>
              </a:solidFill>
            </a:endParaRPr>
          </a:p>
          <a:p>
            <a:pPr algn="l"/>
            <a:r>
              <a:rPr lang="en-GB" sz="1000">
                <a:solidFill>
                  <a:schemeClr val="tx1"/>
                </a:solidFill>
                <a:latin typeface="Arial"/>
                <a:cs typeface="Arial"/>
              </a:rPr>
              <a:t>Bespoke CPD for PCN-based MHPs: includes physical health, suicide prevention, care planning, and cultural competency.</a:t>
            </a:r>
            <a:endParaRPr lang="en-US" sz="1000">
              <a:solidFill>
                <a:schemeClr val="tx1"/>
              </a:solidFill>
            </a:endParaRPr>
          </a:p>
          <a:p>
            <a:pPr algn="l"/>
            <a:endParaRPr lang="en-GB" sz="1000">
              <a:solidFill>
                <a:schemeClr val="tx1"/>
              </a:solidFill>
              <a:latin typeface="Arial"/>
              <a:cs typeface="Arial"/>
            </a:endParaRPr>
          </a:p>
          <a:p>
            <a:pPr algn="l"/>
            <a:endParaRPr lang="en-GB" sz="1000">
              <a:solidFill>
                <a:schemeClr val="tx1"/>
              </a:solidFill>
              <a:latin typeface="Arial"/>
              <a:cs typeface="Arial"/>
            </a:endParaRPr>
          </a:p>
          <a:p>
            <a:pPr algn="l"/>
            <a:endParaRPr lang="en-GB" sz="1000">
              <a:solidFill>
                <a:schemeClr val="tx1"/>
              </a:solidFill>
              <a:latin typeface="Arial"/>
              <a:cs typeface="Arial"/>
            </a:endParaRPr>
          </a:p>
          <a:p>
            <a:pPr algn="l"/>
            <a:endParaRPr lang="en-GB" sz="1000">
              <a:solidFill>
                <a:schemeClr val="tx1"/>
              </a:solidFill>
              <a:latin typeface="Arial"/>
              <a:cs typeface="Arial"/>
            </a:endParaRPr>
          </a:p>
          <a:p>
            <a:pPr algn="l"/>
            <a:endParaRPr lang="en-GB" sz="1000">
              <a:solidFill>
                <a:schemeClr val="tx1"/>
              </a:solidFill>
              <a:latin typeface="Arial"/>
              <a:cs typeface="Arial"/>
            </a:endParaRPr>
          </a:p>
          <a:p>
            <a:pPr algn="l"/>
            <a:endParaRPr lang="en-GB" sz="1000">
              <a:solidFill>
                <a:srgbClr val="1F2A2F"/>
              </a:solidFill>
              <a:latin typeface="Arial"/>
              <a:cs typeface="Arial"/>
            </a:endParaRPr>
          </a:p>
          <a:p>
            <a:pPr algn="l"/>
            <a:endParaRPr lang="en-GB" sz="1000">
              <a:solidFill>
                <a:srgbClr val="1F2A2F"/>
              </a:solidFill>
              <a:latin typeface="Arial"/>
              <a:cs typeface="Arial"/>
            </a:endParaRPr>
          </a:p>
          <a:p>
            <a:pPr algn="l"/>
            <a:endParaRPr lang="en-GB" sz="1000">
              <a:solidFill>
                <a:srgbClr val="1F2A2F"/>
              </a:solidFill>
            </a:endParaRPr>
          </a:p>
          <a:p>
            <a:pPr algn="ctr"/>
            <a:endParaRPr lang="en-GB" sz="1000">
              <a:solidFill>
                <a:srgbClr val="1F2A2F"/>
              </a:solidFill>
              <a:latin typeface="Arial"/>
              <a:cs typeface="Arial"/>
            </a:endParaRPr>
          </a:p>
          <a:p>
            <a:pPr algn="ctr"/>
            <a:endParaRPr lang="en-GB" sz="1000">
              <a:solidFill>
                <a:srgbClr val="1F2A2F"/>
              </a:solidFill>
            </a:endParaRPr>
          </a:p>
        </p:txBody>
      </p:sp>
      <p:sp>
        <p:nvSpPr>
          <p:cNvPr id="58" name="TextBox 57">
            <a:extLst>
              <a:ext uri="{FF2B5EF4-FFF2-40B4-BE49-F238E27FC236}">
                <a16:creationId xmlns:a16="http://schemas.microsoft.com/office/drawing/2014/main" id="{86B10F82-023B-C9D3-9088-3174EE5D5775}"/>
              </a:ext>
            </a:extLst>
          </p:cNvPr>
          <p:cNvSpPr txBox="1"/>
          <p:nvPr/>
        </p:nvSpPr>
        <p:spPr>
          <a:xfrm>
            <a:off x="5094543" y="3167254"/>
            <a:ext cx="2786190"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latin typeface="Arial" panose="020B0604020202020204" pitchFamily="34" charset="0"/>
                <a:cs typeface="Arial" panose="020B0604020202020204" pitchFamily="34" charset="0"/>
              </a:rPr>
              <a:t>Advanced Practice (AMHP)</a:t>
            </a:r>
          </a:p>
          <a:p>
            <a:pPr algn="l"/>
            <a:r>
              <a:rPr lang="en-US" sz="1000">
                <a:latin typeface="Arial" panose="020B0604020202020204" pitchFamily="34" charset="0"/>
                <a:cs typeface="Arial" panose="020B0604020202020204" pitchFamily="34" charset="0"/>
              </a:rPr>
              <a:t>For social workers, nurses, OTs with experience; leads to statutory AMHP responsibilities.</a:t>
            </a:r>
          </a:p>
          <a:p>
            <a:pPr algn="l"/>
            <a:endParaRPr lang="en-US" sz="1000">
              <a:latin typeface="Arial" panose="020B0604020202020204" pitchFamily="34" charset="0"/>
              <a:cs typeface="Arial" panose="020B0604020202020204" pitchFamily="34" charset="0"/>
            </a:endParaRPr>
          </a:p>
          <a:p>
            <a:pPr algn="l"/>
            <a:r>
              <a:rPr lang="en-GB" sz="1000">
                <a:hlinkClick r:id="rId12"/>
              </a:rPr>
              <a:t>Advanced Practice in Mental Health - Matthew's Story</a:t>
            </a:r>
            <a:endParaRPr lang="en-GB" sz="1000"/>
          </a:p>
          <a:p>
            <a:pPr algn="l"/>
            <a:endParaRPr lang="en-US" sz="1000">
              <a:latin typeface="Arial" panose="020B0604020202020204" pitchFamily="34" charset="0"/>
              <a:cs typeface="Arial" panose="020B0604020202020204" pitchFamily="34" charset="0"/>
            </a:endParaRPr>
          </a:p>
          <a:p>
            <a:pPr algn="l"/>
            <a:r>
              <a:rPr lang="en-US" sz="1000">
                <a:latin typeface="Arial" panose="020B0604020202020204" pitchFamily="34" charset="0"/>
                <a:cs typeface="Arial" panose="020B0604020202020204" pitchFamily="34" charset="0"/>
                <a:hlinkClick r:id="rId13"/>
              </a:rPr>
              <a:t>Training &amp; CPD | BASW</a:t>
            </a:r>
            <a:endParaRPr lang="en-US" sz="1000">
              <a:latin typeface="Arial" panose="020B0604020202020204" pitchFamily="34" charset="0"/>
              <a:cs typeface="Arial" panose="020B0604020202020204" pitchFamily="34" charset="0"/>
            </a:endParaRPr>
          </a:p>
          <a:p>
            <a:pPr algn="l"/>
            <a:r>
              <a:rPr lang="en-GB" sz="1000">
                <a:solidFill>
                  <a:srgbClr val="1F2A2F"/>
                </a:solidFill>
                <a:latin typeface="Arial" panose="020B0604020202020204" pitchFamily="34" charset="0"/>
                <a:cs typeface="Arial" panose="020B0604020202020204" pitchFamily="34" charset="0"/>
              </a:rPr>
              <a:t>Non-Medical Prescribing (NMP</a:t>
            </a:r>
            <a:r>
              <a:rPr lang="en-GB" sz="1000">
                <a:solidFill>
                  <a:srgbClr val="1F2A2F"/>
                </a:solidFill>
                <a:latin typeface="Arial" panose="020B0604020202020204" pitchFamily="34" charset="0"/>
                <a:ea typeface="Calibri"/>
                <a:cs typeface="Arial" panose="020B0604020202020204" pitchFamily="34" charset="0"/>
              </a:rPr>
              <a:t>)</a:t>
            </a:r>
            <a:endParaRPr lang="en-US">
              <a:latin typeface="Arial" panose="020B0604020202020204" pitchFamily="34" charset="0"/>
              <a:cs typeface="Arial" panose="020B0604020202020204" pitchFamily="34" charset="0"/>
            </a:endParaRPr>
          </a:p>
          <a:p>
            <a:pPr algn="l"/>
            <a:r>
              <a:rPr lang="en-US" sz="1000">
                <a:latin typeface="Arial" panose="020B0604020202020204" pitchFamily="34" charset="0"/>
                <a:cs typeface="Arial" panose="020B0604020202020204" pitchFamily="34" charset="0"/>
                <a:hlinkClick r:id="rId14"/>
              </a:rPr>
              <a:t>Standards for prescribing | The HCPC</a:t>
            </a:r>
            <a:endParaRPr lang="en-US" sz="1000">
              <a:latin typeface="Arial" panose="020B0604020202020204" pitchFamily="34" charset="0"/>
              <a:cs typeface="Arial" panose="020B0604020202020204" pitchFamily="34" charset="0"/>
            </a:endParaRPr>
          </a:p>
          <a:p>
            <a:pPr algn="l"/>
            <a:endParaRPr lang="en-US" sz="1000">
              <a:latin typeface="Arial" panose="020B0604020202020204" pitchFamily="34" charset="0"/>
              <a:cs typeface="Arial" panose="020B0604020202020204" pitchFamily="34" charset="0"/>
            </a:endParaRPr>
          </a:p>
          <a:p>
            <a:pPr algn="l"/>
            <a:r>
              <a:rPr lang="en-GB" sz="1000">
                <a:hlinkClick r:id="rId11"/>
              </a:rPr>
              <a:t>NHS England » Mental health practitioners</a:t>
            </a:r>
            <a:endParaRPr lang="en-GB" sz="1000"/>
          </a:p>
          <a:p>
            <a:pPr algn="l"/>
            <a:endParaRPr lang="en-GB" sz="1000">
              <a:latin typeface="Arial" panose="020B0604020202020204" pitchFamily="34" charset="0"/>
              <a:cs typeface="Arial" panose="020B0604020202020204" pitchFamily="34" charset="0"/>
            </a:endParaRPr>
          </a:p>
          <a:p>
            <a:pPr algn="l"/>
            <a:r>
              <a:rPr lang="en-GB" sz="1000">
                <a:hlinkClick r:id="rId15"/>
              </a:rPr>
              <a:t>Understanding the role of mental health practitioners in primary care | NHS Confederation</a:t>
            </a:r>
            <a:endParaRPr lang="en-GB" sz="1000"/>
          </a:p>
          <a:p>
            <a:pPr algn="l"/>
            <a:endParaRPr lang="en-GB" sz="1000">
              <a:latin typeface="Arial" panose="020B0604020202020204" pitchFamily="34" charset="0"/>
              <a:cs typeface="Arial" panose="020B0604020202020204" pitchFamily="34" charset="0"/>
            </a:endParaRPr>
          </a:p>
          <a:p>
            <a:pPr algn="l"/>
            <a:r>
              <a:rPr lang="en-GB" sz="1000">
                <a:hlinkClick r:id="rId16"/>
              </a:rPr>
              <a:t>Mental health advanced practice area specific capability and curriculum framework</a:t>
            </a:r>
            <a:endParaRPr lang="en-US" sz="1000">
              <a:latin typeface="Arial" panose="020B0604020202020204" pitchFamily="34" charset="0"/>
              <a:cs typeface="Arial" panose="020B0604020202020204" pitchFamily="34" charset="0"/>
            </a:endParaRPr>
          </a:p>
          <a:p>
            <a:pPr algn="l"/>
            <a:endParaRPr lang="en-US" sz="1000">
              <a:latin typeface="Arial" panose="020B0604020202020204" pitchFamily="34" charset="0"/>
              <a:cs typeface="Arial" panose="020B0604020202020204" pitchFamily="34" charset="0"/>
            </a:endParaRPr>
          </a:p>
        </p:txBody>
      </p:sp>
      <p:pic>
        <p:nvPicPr>
          <p:cNvPr id="2" name="Online Media 1" title="Meet our mental health practitioner - working alongside GPs to meet patients' needs.">
            <a:hlinkClick r:id="" action="ppaction://media"/>
            <a:extLst>
              <a:ext uri="{FF2B5EF4-FFF2-40B4-BE49-F238E27FC236}">
                <a16:creationId xmlns:a16="http://schemas.microsoft.com/office/drawing/2014/main" id="{40A6688A-68BB-F11F-0717-8DA47117A345}"/>
              </a:ext>
            </a:extLst>
          </p:cNvPr>
          <p:cNvPicPr>
            <a:picLocks noRot="1" noChangeAspect="1"/>
          </p:cNvPicPr>
          <p:nvPr>
            <a:videoFile r:link="rId1"/>
          </p:nvPr>
        </p:nvPicPr>
        <p:blipFill>
          <a:blip r:embed="rId17"/>
          <a:stretch>
            <a:fillRect/>
          </a:stretch>
        </p:blipFill>
        <p:spPr>
          <a:xfrm>
            <a:off x="7932" y="1131110"/>
            <a:ext cx="2150718" cy="1215159"/>
          </a:xfrm>
          <a:prstGeom prst="rect">
            <a:avLst/>
          </a:prstGeom>
        </p:spPr>
      </p:pic>
      <p:sp>
        <p:nvSpPr>
          <p:cNvPr id="9" name="object 32">
            <a:extLst>
              <a:ext uri="{FF2B5EF4-FFF2-40B4-BE49-F238E27FC236}">
                <a16:creationId xmlns:a16="http://schemas.microsoft.com/office/drawing/2014/main" id="{08B24182-B3A3-F529-618E-32667657BA3F}"/>
              </a:ext>
            </a:extLst>
          </p:cNvPr>
          <p:cNvSpPr txBox="1">
            <a:spLocks noGrp="1"/>
          </p:cNvSpPr>
          <p:nvPr>
            <p:ph type="title"/>
          </p:nvPr>
        </p:nvSpPr>
        <p:spPr>
          <a:xfrm>
            <a:off x="8282622" y="-234224"/>
            <a:ext cx="3781677" cy="835152"/>
          </a:xfrm>
          <a:prstGeom prst="rect">
            <a:avLst/>
          </a:prstGeom>
        </p:spPr>
        <p:txBody>
          <a:bodyPr vert="horz" wrap="square" lIns="0" tIns="278435" rIns="0" bIns="0" rtlCol="0">
            <a:spAutoFit/>
          </a:bodyPr>
          <a:lstStyle/>
          <a:p>
            <a:pPr marL="394970" algn="r">
              <a:lnSpc>
                <a:spcPct val="100000"/>
              </a:lnSpc>
              <a:spcBef>
                <a:spcPts val="100"/>
              </a:spcBef>
            </a:pPr>
            <a:r>
              <a:rPr lang="en-GB">
                <a:hlinkClick r:id="rId18" action="ppaction://hlinksldjump"/>
              </a:rPr>
              <a:t>Personalised Care</a:t>
            </a:r>
            <a:r>
              <a:rPr spc="-45">
                <a:hlinkClick r:id="rId18" action="ppaction://hlinksldjump"/>
              </a:rPr>
              <a:t> </a:t>
            </a:r>
            <a:r>
              <a:rPr lang="en-GB" spc="-45">
                <a:hlinkClick r:id="rId18" action="ppaction://hlinksldjump"/>
              </a:rPr>
              <a:t>Professionals Career Pathway</a:t>
            </a:r>
            <a:endParaRPr spc="-10"/>
          </a:p>
        </p:txBody>
      </p:sp>
      <p:sp>
        <p:nvSpPr>
          <p:cNvPr id="3" name="TextBox 2">
            <a:extLst>
              <a:ext uri="{FF2B5EF4-FFF2-40B4-BE49-F238E27FC236}">
                <a16:creationId xmlns:a16="http://schemas.microsoft.com/office/drawing/2014/main" id="{2D9EA6D4-4667-5047-FC96-52CFB53FA78E}"/>
              </a:ext>
            </a:extLst>
          </p:cNvPr>
          <p:cNvSpPr txBox="1"/>
          <p:nvPr/>
        </p:nvSpPr>
        <p:spPr>
          <a:xfrm>
            <a:off x="7932" y="2650733"/>
            <a:ext cx="2304762" cy="2708434"/>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Mental Health Practitioners (MHPs) are sometimes referred to as a First Contact Mental Health Practitioner. MHPs are experienced professionals who support either diagnosed or undiagnosed mental health concerns.</a:t>
            </a:r>
          </a:p>
          <a:p>
            <a:r>
              <a:rPr lang="en-GB" sz="1000" dirty="0">
                <a:latin typeface="Arial" panose="020B0604020202020204" pitchFamily="34" charset="0"/>
                <a:cs typeface="Arial" panose="020B0604020202020204" pitchFamily="34" charset="0"/>
              </a:rPr>
              <a:t>There are a range of roles operating at Agenda for Change bands 5-8a which are fully embedded within the Primary Care Network (PCN). These roles are employed and provided by the PCNs local Community Mental Health Services provider. 50% of funding is provided by the mental health provider and 50% by the PCN ( </a:t>
            </a:r>
            <a:r>
              <a:rPr lang="en-GB" sz="1000" dirty="0">
                <a:latin typeface="Arial" panose="020B0604020202020204" pitchFamily="34" charset="0"/>
                <a:cs typeface="Arial" panose="020B0604020202020204" pitchFamily="34" charset="0"/>
                <a:hlinkClick r:id="rId19"/>
              </a:rPr>
              <a:t>reimbursable via the ARRS </a:t>
            </a:r>
            <a:r>
              <a:rPr lang="en-GB" sz="1000" dirty="0">
                <a:latin typeface="Arial" panose="020B0604020202020204" pitchFamily="34" charset="0"/>
                <a:cs typeface="Arial" panose="020B0604020202020204" pitchFamily="34" charset="0"/>
              </a:rPr>
              <a:t>) with the MHP wholly deployed to the PCN.</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logo with colorful people&#10;&#10;Description automatically generated">
            <a:extLst>
              <a:ext uri="{FF2B5EF4-FFF2-40B4-BE49-F238E27FC236}">
                <a16:creationId xmlns:a16="http://schemas.microsoft.com/office/drawing/2014/main" id="{5495C35B-FB9A-2BFF-B139-33C04F4FB396}"/>
              </a:ext>
            </a:extLst>
          </p:cNvPr>
          <p:cNvPicPr>
            <a:picLocks noChangeAspect="1"/>
          </p:cNvPicPr>
          <p:nvPr/>
        </p:nvPicPr>
        <p:blipFill>
          <a:blip r:embed="rId2"/>
          <a:stretch>
            <a:fillRect/>
          </a:stretch>
        </p:blipFill>
        <p:spPr>
          <a:xfrm>
            <a:off x="-3614" y="-1047"/>
            <a:ext cx="2150718" cy="1102969"/>
          </a:xfrm>
          <a:prstGeom prst="rect">
            <a:avLst/>
          </a:prstGeom>
          <a:ln>
            <a:noFill/>
          </a:ln>
        </p:spPr>
      </p:pic>
      <p:sp>
        <p:nvSpPr>
          <p:cNvPr id="8" name="object 8"/>
          <p:cNvSpPr txBox="1">
            <a:spLocks noGrp="1"/>
          </p:cNvSpPr>
          <p:nvPr>
            <p:ph type="title"/>
          </p:nvPr>
        </p:nvSpPr>
        <p:spPr>
          <a:xfrm>
            <a:off x="3433317" y="367106"/>
            <a:ext cx="5400675" cy="321242"/>
          </a:xfrm>
          <a:prstGeom prst="rect">
            <a:avLst/>
          </a:prstGeom>
        </p:spPr>
        <p:txBody>
          <a:bodyPr vert="horz" wrap="square" lIns="0" tIns="13335" rIns="0" bIns="0" rtlCol="0" anchor="t">
            <a:spAutoFit/>
          </a:bodyPr>
          <a:lstStyle/>
          <a:p>
            <a:pPr marL="12700" algn="l">
              <a:lnSpc>
                <a:spcPct val="100000"/>
              </a:lnSpc>
              <a:spcBef>
                <a:spcPts val="105"/>
              </a:spcBef>
            </a:pPr>
            <a:r>
              <a:rPr lang="en-GB" sz="2000" b="0">
                <a:solidFill>
                  <a:srgbClr val="0070C0"/>
                </a:solidFill>
                <a:latin typeface="Arial Black"/>
                <a:cs typeface="Arial Black"/>
              </a:rPr>
              <a:t>Allied</a:t>
            </a:r>
            <a:r>
              <a:rPr sz="2000" b="0" spc="-100">
                <a:solidFill>
                  <a:srgbClr val="0070C0"/>
                </a:solidFill>
                <a:latin typeface="Arial Black"/>
                <a:cs typeface="Arial Black"/>
              </a:rPr>
              <a:t> </a:t>
            </a:r>
            <a:r>
              <a:rPr lang="en-GB" sz="2000" b="0">
                <a:solidFill>
                  <a:srgbClr val="0070C0"/>
                </a:solidFill>
                <a:latin typeface="Arial Black"/>
                <a:cs typeface="Arial Black"/>
              </a:rPr>
              <a:t>Health</a:t>
            </a:r>
            <a:r>
              <a:rPr sz="2000" b="0" spc="-110">
                <a:solidFill>
                  <a:srgbClr val="0070C0"/>
                </a:solidFill>
                <a:latin typeface="Arial Black"/>
                <a:cs typeface="Arial Black"/>
              </a:rPr>
              <a:t> </a:t>
            </a:r>
            <a:r>
              <a:rPr lang="en-GB" sz="2000" b="0">
                <a:solidFill>
                  <a:srgbClr val="0070C0"/>
                </a:solidFill>
                <a:latin typeface="Arial Black"/>
                <a:cs typeface="Arial Black"/>
              </a:rPr>
              <a:t>Professions</a:t>
            </a:r>
            <a:r>
              <a:rPr sz="2000" b="0" spc="-114">
                <a:solidFill>
                  <a:srgbClr val="0070C0"/>
                </a:solidFill>
                <a:latin typeface="Arial Black"/>
                <a:cs typeface="Arial Black"/>
              </a:rPr>
              <a:t> </a:t>
            </a:r>
            <a:r>
              <a:rPr sz="2000" b="0" spc="-10">
                <a:solidFill>
                  <a:srgbClr val="0070C0"/>
                </a:solidFill>
                <a:latin typeface="Arial Black"/>
                <a:cs typeface="Arial Black"/>
              </a:rPr>
              <a:t>(AHPs)</a:t>
            </a:r>
            <a:endParaRPr lang="en-US" sz="2000">
              <a:solidFill>
                <a:srgbClr val="0070C0"/>
              </a:solidFill>
              <a:latin typeface="Arial Black"/>
              <a:cs typeface="Arial Black"/>
            </a:endParaRPr>
          </a:p>
        </p:txBody>
      </p:sp>
      <p:grpSp>
        <p:nvGrpSpPr>
          <p:cNvPr id="24" name="object 24"/>
          <p:cNvGrpSpPr/>
          <p:nvPr/>
        </p:nvGrpSpPr>
        <p:grpSpPr>
          <a:xfrm>
            <a:off x="14220346" y="5594350"/>
            <a:ext cx="321945" cy="459105"/>
            <a:chOff x="10762772" y="2086729"/>
            <a:chExt cx="321945" cy="459105"/>
          </a:xfrm>
        </p:grpSpPr>
        <p:sp>
          <p:nvSpPr>
            <p:cNvPr id="25" name="object 25"/>
            <p:cNvSpPr/>
            <p:nvPr/>
          </p:nvSpPr>
          <p:spPr>
            <a:xfrm>
              <a:off x="10771318" y="2176393"/>
              <a:ext cx="304800" cy="360680"/>
            </a:xfrm>
            <a:custGeom>
              <a:avLst/>
              <a:gdLst/>
              <a:ahLst/>
              <a:cxnLst/>
              <a:rect l="l" t="t" r="r" b="b"/>
              <a:pathLst>
                <a:path w="304800" h="360680">
                  <a:moveTo>
                    <a:pt x="279047" y="159717"/>
                  </a:moveTo>
                  <a:lnTo>
                    <a:pt x="275019" y="159693"/>
                  </a:lnTo>
                  <a:lnTo>
                    <a:pt x="271026" y="160595"/>
                  </a:lnTo>
                  <a:lnTo>
                    <a:pt x="267385" y="162361"/>
                  </a:lnTo>
                  <a:lnTo>
                    <a:pt x="263042" y="164511"/>
                  </a:lnTo>
                  <a:lnTo>
                    <a:pt x="259436" y="167934"/>
                  </a:lnTo>
                  <a:lnTo>
                    <a:pt x="257029" y="172209"/>
                  </a:lnTo>
                  <a:lnTo>
                    <a:pt x="253581" y="178090"/>
                  </a:lnTo>
                  <a:lnTo>
                    <a:pt x="237735" y="137140"/>
                  </a:lnTo>
                  <a:lnTo>
                    <a:pt x="228259" y="135624"/>
                  </a:lnTo>
                  <a:lnTo>
                    <a:pt x="204668" y="150611"/>
                  </a:lnTo>
                  <a:lnTo>
                    <a:pt x="202793" y="155022"/>
                  </a:lnTo>
                  <a:lnTo>
                    <a:pt x="186924" y="113327"/>
                  </a:lnTo>
                  <a:lnTo>
                    <a:pt x="177338" y="111828"/>
                  </a:lnTo>
                  <a:lnTo>
                    <a:pt x="168560" y="113106"/>
                  </a:lnTo>
                  <a:lnTo>
                    <a:pt x="160986" y="117281"/>
                  </a:lnTo>
                  <a:lnTo>
                    <a:pt x="155251" y="123835"/>
                  </a:lnTo>
                  <a:lnTo>
                    <a:pt x="152004" y="132251"/>
                  </a:lnTo>
                  <a:lnTo>
                    <a:pt x="152004" y="28071"/>
                  </a:lnTo>
                  <a:lnTo>
                    <a:pt x="149258" y="16742"/>
                  </a:lnTo>
                  <a:lnTo>
                    <a:pt x="142698" y="7688"/>
                  </a:lnTo>
                  <a:lnTo>
                    <a:pt x="133293" y="1807"/>
                  </a:lnTo>
                  <a:lnTo>
                    <a:pt x="122013" y="0"/>
                  </a:lnTo>
                  <a:lnTo>
                    <a:pt x="121868" y="12"/>
                  </a:lnTo>
                  <a:lnTo>
                    <a:pt x="110598" y="1811"/>
                  </a:lnTo>
                  <a:lnTo>
                    <a:pt x="101247" y="7626"/>
                  </a:lnTo>
                  <a:lnTo>
                    <a:pt x="94688" y="16577"/>
                  </a:lnTo>
                  <a:lnTo>
                    <a:pt x="91868" y="27787"/>
                  </a:lnTo>
                  <a:lnTo>
                    <a:pt x="91868" y="211437"/>
                  </a:lnTo>
                  <a:lnTo>
                    <a:pt x="87552" y="205271"/>
                  </a:lnTo>
                  <a:lnTo>
                    <a:pt x="54462" y="160162"/>
                  </a:lnTo>
                  <a:lnTo>
                    <a:pt x="45662" y="152347"/>
                  </a:lnTo>
                  <a:lnTo>
                    <a:pt x="35042" y="148383"/>
                  </a:lnTo>
                  <a:lnTo>
                    <a:pt x="23737" y="148470"/>
                  </a:lnTo>
                  <a:lnTo>
                    <a:pt x="12883" y="152810"/>
                  </a:lnTo>
                  <a:lnTo>
                    <a:pt x="5161" y="159664"/>
                  </a:lnTo>
                  <a:lnTo>
                    <a:pt x="762" y="168690"/>
                  </a:lnTo>
                  <a:lnTo>
                    <a:pt x="0" y="178740"/>
                  </a:lnTo>
                  <a:lnTo>
                    <a:pt x="3186" y="188666"/>
                  </a:lnTo>
                  <a:lnTo>
                    <a:pt x="3718" y="189642"/>
                  </a:lnTo>
                  <a:lnTo>
                    <a:pt x="4322" y="190556"/>
                  </a:lnTo>
                  <a:lnTo>
                    <a:pt x="4971" y="191458"/>
                  </a:lnTo>
                  <a:lnTo>
                    <a:pt x="11156" y="200564"/>
                  </a:lnTo>
                  <a:lnTo>
                    <a:pt x="35327" y="232898"/>
                  </a:lnTo>
                  <a:lnTo>
                    <a:pt x="88702" y="304446"/>
                  </a:lnTo>
                  <a:lnTo>
                    <a:pt x="92495" y="309920"/>
                  </a:lnTo>
                  <a:lnTo>
                    <a:pt x="96447" y="315274"/>
                  </a:lnTo>
                  <a:lnTo>
                    <a:pt x="143832" y="351493"/>
                  </a:lnTo>
                  <a:lnTo>
                    <a:pt x="189558" y="360279"/>
                  </a:lnTo>
                  <a:lnTo>
                    <a:pt x="198246" y="360156"/>
                  </a:lnTo>
                  <a:lnTo>
                    <a:pt x="254740" y="345858"/>
                  </a:lnTo>
                  <a:lnTo>
                    <a:pt x="296798" y="298609"/>
                  </a:lnTo>
                  <a:lnTo>
                    <a:pt x="304647" y="266392"/>
                  </a:lnTo>
                  <a:lnTo>
                    <a:pt x="304647" y="183378"/>
                  </a:lnTo>
                  <a:lnTo>
                    <a:pt x="279241" y="159705"/>
                  </a:lnTo>
                  <a:lnTo>
                    <a:pt x="279047" y="159717"/>
                  </a:lnTo>
                  <a:close/>
                </a:path>
              </a:pathLst>
            </a:custGeom>
            <a:ln w="17087">
              <a:solidFill>
                <a:srgbClr val="44247C"/>
              </a:solidFill>
            </a:ln>
          </p:spPr>
          <p:txBody>
            <a:bodyPr wrap="square" lIns="0" tIns="0" rIns="0" bIns="0" rtlCol="0"/>
            <a:lstStyle/>
            <a:p>
              <a:endParaRPr/>
            </a:p>
          </p:txBody>
        </p:sp>
        <p:sp>
          <p:nvSpPr>
            <p:cNvPr id="26" name="object 26"/>
            <p:cNvSpPr/>
            <p:nvPr/>
          </p:nvSpPr>
          <p:spPr>
            <a:xfrm>
              <a:off x="10922464" y="2298056"/>
              <a:ext cx="103505" cy="67310"/>
            </a:xfrm>
            <a:custGeom>
              <a:avLst/>
              <a:gdLst/>
              <a:ahLst/>
              <a:cxnLst/>
              <a:rect l="l" t="t" r="r" b="b"/>
              <a:pathLst>
                <a:path w="103504" h="67310">
                  <a:moveTo>
                    <a:pt x="103003" y="38647"/>
                  </a:moveTo>
                  <a:lnTo>
                    <a:pt x="103003" y="67003"/>
                  </a:lnTo>
                </a:path>
                <a:path w="103504" h="67310">
                  <a:moveTo>
                    <a:pt x="51356" y="17927"/>
                  </a:moveTo>
                  <a:lnTo>
                    <a:pt x="51356" y="52893"/>
                  </a:lnTo>
                </a:path>
                <a:path w="103504" h="67310">
                  <a:moveTo>
                    <a:pt x="0" y="0"/>
                  </a:moveTo>
                  <a:lnTo>
                    <a:pt x="0" y="39969"/>
                  </a:lnTo>
                </a:path>
              </a:pathLst>
            </a:custGeom>
            <a:ln w="17117">
              <a:solidFill>
                <a:srgbClr val="44247C"/>
              </a:solidFill>
            </a:ln>
          </p:spPr>
          <p:txBody>
            <a:bodyPr wrap="square" lIns="0" tIns="0" rIns="0" bIns="0" rtlCol="0"/>
            <a:lstStyle/>
            <a:p>
              <a:endParaRPr/>
            </a:p>
          </p:txBody>
        </p:sp>
        <p:pic>
          <p:nvPicPr>
            <p:cNvPr id="27" name="object 27"/>
            <p:cNvPicPr/>
            <p:nvPr/>
          </p:nvPicPr>
          <p:blipFill>
            <a:blip r:embed="rId3" cstate="print"/>
            <a:stretch>
              <a:fillRect/>
            </a:stretch>
          </p:blipFill>
          <p:spPr>
            <a:xfrm>
              <a:off x="10782156" y="2086729"/>
              <a:ext cx="222413" cy="199098"/>
            </a:xfrm>
            <a:prstGeom prst="rect">
              <a:avLst/>
            </a:prstGeom>
          </p:spPr>
        </p:pic>
      </p:grpSp>
      <p:sp>
        <p:nvSpPr>
          <p:cNvPr id="38" name="object 38"/>
          <p:cNvSpPr txBox="1"/>
          <p:nvPr/>
        </p:nvSpPr>
        <p:spPr>
          <a:xfrm>
            <a:off x="11767819" y="6677912"/>
            <a:ext cx="236220" cy="140335"/>
          </a:xfrm>
          <a:prstGeom prst="rect">
            <a:avLst/>
          </a:prstGeom>
        </p:spPr>
        <p:txBody>
          <a:bodyPr vert="horz" wrap="square" lIns="0" tIns="3810" rIns="0" bIns="0" rtlCol="0">
            <a:spAutoFit/>
          </a:bodyPr>
          <a:lstStyle/>
          <a:p>
            <a:pPr marL="12700">
              <a:lnSpc>
                <a:spcPct val="100000"/>
              </a:lnSpc>
              <a:spcBef>
                <a:spcPts val="30"/>
              </a:spcBef>
            </a:pPr>
            <a:r>
              <a:rPr sz="800" spc="-20">
                <a:solidFill>
                  <a:srgbClr val="7E7E7E"/>
                </a:solidFill>
                <a:latin typeface="Arial"/>
                <a:cs typeface="Arial"/>
              </a:rPr>
              <a:t>V2.2</a:t>
            </a:r>
            <a:endParaRPr sz="800">
              <a:latin typeface="Arial"/>
              <a:cs typeface="Arial"/>
            </a:endParaRPr>
          </a:p>
        </p:txBody>
      </p:sp>
      <p:sp>
        <p:nvSpPr>
          <p:cNvPr id="2" name="Rectangle: Rounded Corners 1">
            <a:extLst>
              <a:ext uri="{FF2B5EF4-FFF2-40B4-BE49-F238E27FC236}">
                <a16:creationId xmlns:a16="http://schemas.microsoft.com/office/drawing/2014/main" id="{F3287A02-2B71-5BB5-18D2-955B9D56634E}"/>
              </a:ext>
            </a:extLst>
          </p:cNvPr>
          <p:cNvSpPr/>
          <p:nvPr/>
        </p:nvSpPr>
        <p:spPr>
          <a:xfrm>
            <a:off x="1522567" y="2594613"/>
            <a:ext cx="2414363" cy="84019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Arial"/>
                <a:ea typeface="Calibri"/>
                <a:cs typeface="Calibri"/>
                <a:hlinkClick r:id="rId4" action="ppaction://hlinksldjump">
                  <a:extLst>
                    <a:ext uri="{A12FA001-AC4F-418D-AE19-62706E023703}">
                      <ahyp:hlinkClr xmlns:ahyp="http://schemas.microsoft.com/office/drawing/2018/hyperlinkcolor" val="tx"/>
                    </a:ext>
                  </a:extLst>
                </a:hlinkClick>
              </a:rPr>
              <a:t>Dietitians</a:t>
            </a:r>
            <a:endParaRPr lang="en-GB" dirty="0">
              <a:solidFill>
                <a:schemeClr val="bg1"/>
              </a:solidFill>
              <a:latin typeface="Arial"/>
            </a:endParaRPr>
          </a:p>
        </p:txBody>
      </p:sp>
      <p:sp>
        <p:nvSpPr>
          <p:cNvPr id="3" name="Rectangle: Rounded Corners 2">
            <a:extLst>
              <a:ext uri="{FF2B5EF4-FFF2-40B4-BE49-F238E27FC236}">
                <a16:creationId xmlns:a16="http://schemas.microsoft.com/office/drawing/2014/main" id="{440445C4-B2B8-FF87-FEBC-E9D073D22027}"/>
              </a:ext>
            </a:extLst>
          </p:cNvPr>
          <p:cNvSpPr/>
          <p:nvPr/>
        </p:nvSpPr>
        <p:spPr>
          <a:xfrm>
            <a:off x="4667158" y="2594614"/>
            <a:ext cx="2414363" cy="84019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bg1"/>
                </a:solidFill>
                <a:latin typeface="Arial"/>
                <a:ea typeface="Calibri"/>
                <a:cs typeface="Calibri"/>
                <a:hlinkClick r:id="rId5" action="ppaction://hlinksldjump">
                  <a:extLst>
                    <a:ext uri="{A12FA001-AC4F-418D-AE19-62706E023703}">
                      <ahyp:hlinkClr xmlns:ahyp="http://schemas.microsoft.com/office/drawing/2018/hyperlinkcolor" val="tx"/>
                    </a:ext>
                  </a:extLst>
                </a:hlinkClick>
              </a:rPr>
              <a:t>Paramedics</a:t>
            </a:r>
            <a:endParaRPr lang="en-GB">
              <a:solidFill>
                <a:schemeClr val="bg1"/>
              </a:solidFill>
              <a:latin typeface="Arial"/>
            </a:endParaRPr>
          </a:p>
        </p:txBody>
      </p:sp>
      <p:sp>
        <p:nvSpPr>
          <p:cNvPr id="5" name="Rectangle: Rounded Corners 4">
            <a:extLst>
              <a:ext uri="{FF2B5EF4-FFF2-40B4-BE49-F238E27FC236}">
                <a16:creationId xmlns:a16="http://schemas.microsoft.com/office/drawing/2014/main" id="{87C09B5F-FFCF-EF82-C50C-93EFF541BE49}"/>
              </a:ext>
            </a:extLst>
          </p:cNvPr>
          <p:cNvSpPr/>
          <p:nvPr/>
        </p:nvSpPr>
        <p:spPr>
          <a:xfrm>
            <a:off x="3347074" y="4107881"/>
            <a:ext cx="2414363" cy="84019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bg1"/>
                </a:solidFill>
                <a:latin typeface="Arial"/>
                <a:ea typeface="Calibri"/>
                <a:cs typeface="Calibri"/>
                <a:hlinkClick r:id="rId6" action="ppaction://hlinksldjump">
                  <a:extLst>
                    <a:ext uri="{A12FA001-AC4F-418D-AE19-62706E023703}">
                      <ahyp:hlinkClr xmlns:ahyp="http://schemas.microsoft.com/office/drawing/2018/hyperlinkcolor" val="tx"/>
                    </a:ext>
                  </a:extLst>
                </a:hlinkClick>
              </a:rPr>
              <a:t>Podiatrists</a:t>
            </a:r>
            <a:endParaRPr lang="en-GB">
              <a:solidFill>
                <a:schemeClr val="bg1"/>
              </a:solidFill>
              <a:latin typeface="Arial"/>
            </a:endParaRPr>
          </a:p>
        </p:txBody>
      </p:sp>
      <p:sp>
        <p:nvSpPr>
          <p:cNvPr id="6" name="Rectangle: Rounded Corners 5">
            <a:extLst>
              <a:ext uri="{FF2B5EF4-FFF2-40B4-BE49-F238E27FC236}">
                <a16:creationId xmlns:a16="http://schemas.microsoft.com/office/drawing/2014/main" id="{3CC5A93E-6F5A-6C7E-81B4-0812B234BA80}"/>
              </a:ext>
            </a:extLst>
          </p:cNvPr>
          <p:cNvSpPr/>
          <p:nvPr/>
        </p:nvSpPr>
        <p:spPr>
          <a:xfrm>
            <a:off x="6545327" y="4022021"/>
            <a:ext cx="2414363" cy="84019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800" baseline="0">
                <a:solidFill>
                  <a:schemeClr val="bg1"/>
                </a:solidFill>
                <a:latin typeface="Arial"/>
                <a:ea typeface="Segoe UI"/>
                <a:cs typeface="Segoe UI"/>
                <a:hlinkClick r:id="rId7" action="ppaction://hlinksldjump">
                  <a:extLst>
                    <a:ext uri="{A12FA001-AC4F-418D-AE19-62706E023703}">
                      <ahyp:hlinkClr xmlns:ahyp="http://schemas.microsoft.com/office/drawing/2018/hyperlinkcolor" val="tx"/>
                    </a:ext>
                  </a:extLst>
                </a:hlinkClick>
              </a:rPr>
              <a:t>Occupational Therapist</a:t>
            </a:r>
            <a:r>
              <a:rPr lang="en-GB" sz="1800">
                <a:solidFill>
                  <a:schemeClr val="bg1"/>
                </a:solidFill>
                <a:latin typeface="Arial"/>
                <a:ea typeface="Arial"/>
                <a:cs typeface="Arial"/>
                <a:hlinkClick r:id="rId7" action="ppaction://hlinksldjump">
                  <a:extLst>
                    <a:ext uri="{A12FA001-AC4F-418D-AE19-62706E023703}">
                      <ahyp:hlinkClr xmlns:ahyp="http://schemas.microsoft.com/office/drawing/2018/hyperlinkcolor" val="tx"/>
                    </a:ext>
                  </a:extLst>
                </a:hlinkClick>
              </a:rPr>
              <a:t>​</a:t>
            </a:r>
            <a:r>
              <a:rPr lang="en-GB">
                <a:solidFill>
                  <a:schemeClr val="bg1"/>
                </a:solidFill>
                <a:latin typeface="Arial"/>
                <a:ea typeface="Arial"/>
                <a:cs typeface="Arial"/>
                <a:hlinkClick r:id="rId7" action="ppaction://hlinksldjump">
                  <a:extLst>
                    <a:ext uri="{A12FA001-AC4F-418D-AE19-62706E023703}">
                      <ahyp:hlinkClr xmlns:ahyp="http://schemas.microsoft.com/office/drawing/2018/hyperlinkcolor" val="tx"/>
                    </a:ext>
                  </a:extLst>
                </a:hlinkClick>
              </a:rPr>
              <a:t>s</a:t>
            </a:r>
            <a:endParaRPr lang="en-GB">
              <a:solidFill>
                <a:schemeClr val="bg1"/>
              </a:solidFill>
            </a:endParaRPr>
          </a:p>
        </p:txBody>
      </p:sp>
      <p:sp>
        <p:nvSpPr>
          <p:cNvPr id="7" name="Rectangle: Rounded Corners 6">
            <a:extLst>
              <a:ext uri="{FF2B5EF4-FFF2-40B4-BE49-F238E27FC236}">
                <a16:creationId xmlns:a16="http://schemas.microsoft.com/office/drawing/2014/main" id="{597D1A49-2CF6-9B38-B1D9-CB1FDD4B5370}"/>
              </a:ext>
              <a:ext uri="{C183D7F6-B498-43B3-948B-1728B52AA6E4}">
                <adec:decorative xmlns:adec="http://schemas.microsoft.com/office/drawing/2017/decorative" val="1"/>
              </a:ext>
            </a:extLst>
          </p:cNvPr>
          <p:cNvSpPr/>
          <p:nvPr/>
        </p:nvSpPr>
        <p:spPr>
          <a:xfrm>
            <a:off x="7919074" y="2594613"/>
            <a:ext cx="2414363" cy="84019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bg1"/>
                </a:solidFill>
                <a:latin typeface="Arial"/>
                <a:ea typeface="Calibri"/>
                <a:cs typeface="Calibri"/>
                <a:hlinkClick r:id="rId8" action="ppaction://hlinksldjump">
                  <a:extLst>
                    <a:ext uri="{A12FA001-AC4F-418D-AE19-62706E023703}">
                      <ahyp:hlinkClr xmlns:ahyp="http://schemas.microsoft.com/office/drawing/2018/hyperlinkcolor" val="tx"/>
                    </a:ext>
                  </a:extLst>
                </a:hlinkClick>
              </a:rPr>
              <a:t>Physiotherapists</a:t>
            </a:r>
            <a:endParaRPr lang="en-GB">
              <a:solidFill>
                <a:schemeClr val="bg1"/>
              </a:solidFill>
              <a:latin typeface="Arial"/>
              <a:ea typeface="Calibri"/>
              <a:cs typeface="Calibri"/>
            </a:endParaRPr>
          </a:p>
        </p:txBody>
      </p:sp>
      <p:sp>
        <p:nvSpPr>
          <p:cNvPr id="11" name="Rectangle 10">
            <a:extLst>
              <a:ext uri="{FF2B5EF4-FFF2-40B4-BE49-F238E27FC236}">
                <a16:creationId xmlns:a16="http://schemas.microsoft.com/office/drawing/2014/main" id="{C5804818-41C9-F032-7403-C4B3157A3C48}"/>
              </a:ext>
            </a:extLst>
          </p:cNvPr>
          <p:cNvSpPr>
            <a:spLocks/>
          </p:cNvSpPr>
          <p:nvPr/>
        </p:nvSpPr>
        <p:spPr>
          <a:xfrm>
            <a:off x="172035" y="6496603"/>
            <a:ext cx="1473620" cy="3306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bg1"/>
                </a:solidFill>
                <a:latin typeface="Arial" panose="020B0604020202020204" pitchFamily="34" charset="0"/>
                <a:cs typeface="Arial" panose="020B0604020202020204" pitchFamily="34" charset="0"/>
                <a:hlinkClick r:id="rId9" action="ppaction://hlinksldjump"/>
              </a:rPr>
              <a:t>Medical Roles</a:t>
            </a:r>
            <a:endParaRPr lang="en-GB" sz="1000" b="1">
              <a:solidFill>
                <a:schemeClr val="bg1"/>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76B0501B-788A-CAA5-38F3-C5D5CEF2B4E7}"/>
              </a:ext>
            </a:extLst>
          </p:cNvPr>
          <p:cNvSpPr>
            <a:spLocks/>
          </p:cNvSpPr>
          <p:nvPr/>
        </p:nvSpPr>
        <p:spPr>
          <a:xfrm>
            <a:off x="5062201" y="6490508"/>
            <a:ext cx="1445623" cy="3212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latin typeface="Arial" panose="020B0604020202020204" pitchFamily="34" charset="0"/>
                <a:cs typeface="Arial" panose="020B0604020202020204" pitchFamily="34" charset="0"/>
                <a:hlinkClick r:id="rId10" action="ppaction://hlinksldjump"/>
              </a:rPr>
              <a:t>Nursing Roles</a:t>
            </a:r>
            <a:endParaRPr lang="en-GB" sz="1000" b="1">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25AAA7BB-F73E-58F5-6CA5-446553204EBB}"/>
              </a:ext>
            </a:extLst>
          </p:cNvPr>
          <p:cNvSpPr>
            <a:spLocks/>
          </p:cNvSpPr>
          <p:nvPr/>
        </p:nvSpPr>
        <p:spPr>
          <a:xfrm>
            <a:off x="6688289" y="6490508"/>
            <a:ext cx="1466990" cy="3212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latin typeface="Arial" panose="020B0604020202020204" pitchFamily="34" charset="0"/>
                <a:cs typeface="Arial" panose="020B0604020202020204" pitchFamily="34" charset="0"/>
                <a:hlinkClick r:id="rId11" action="ppaction://hlinksldjump"/>
              </a:rPr>
              <a:t>Personalised Care Roles</a:t>
            </a:r>
            <a:endParaRPr lang="en-GB" sz="1000" b="1">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CBD27DA7-8543-F249-CD9F-1AD3DF0F30ED}"/>
              </a:ext>
            </a:extLst>
          </p:cNvPr>
          <p:cNvSpPr>
            <a:spLocks/>
          </p:cNvSpPr>
          <p:nvPr/>
        </p:nvSpPr>
        <p:spPr>
          <a:xfrm>
            <a:off x="8335744" y="6501324"/>
            <a:ext cx="1503775" cy="3212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latin typeface="Arial" panose="020B0604020202020204" pitchFamily="34" charset="0"/>
                <a:cs typeface="Arial" panose="020B0604020202020204" pitchFamily="34" charset="0"/>
                <a:hlinkClick r:id="rId12" action="ppaction://hlinksldjump"/>
              </a:rPr>
              <a:t>Pharmacy Roles</a:t>
            </a:r>
            <a:endParaRPr lang="en-GB" sz="1000" b="1">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1EECB2AF-DCCE-3B33-46BB-4A4A56E25241}"/>
              </a:ext>
            </a:extLst>
          </p:cNvPr>
          <p:cNvSpPr/>
          <p:nvPr/>
        </p:nvSpPr>
        <p:spPr>
          <a:xfrm>
            <a:off x="9983199" y="6482706"/>
            <a:ext cx="1525322" cy="33986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291EFF"/>
                </a:solidFill>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Health &amp; Wellbeing</a:t>
            </a:r>
            <a:endParaRPr lang="en-GB" sz="1000" b="1">
              <a:solidFill>
                <a:srgbClr val="291EFF"/>
              </a:solidFill>
              <a:latin typeface="Arial" panose="020B0604020202020204" pitchFamily="34" charset="0"/>
              <a:cs typeface="Arial" panose="020B0604020202020204" pitchFamily="34" charset="0"/>
            </a:endParaRPr>
          </a:p>
        </p:txBody>
      </p:sp>
      <p:sp>
        <p:nvSpPr>
          <p:cNvPr id="22" name="Rectangle 21">
            <a:hlinkClick r:id="rId14" action="ppaction://hlinksldjump"/>
            <a:extLst>
              <a:ext uri="{FF2B5EF4-FFF2-40B4-BE49-F238E27FC236}">
                <a16:creationId xmlns:a16="http://schemas.microsoft.com/office/drawing/2014/main" id="{1120C259-5323-8A46-725E-FF68623F30B0}"/>
              </a:ext>
            </a:extLst>
          </p:cNvPr>
          <p:cNvSpPr>
            <a:spLocks/>
          </p:cNvSpPr>
          <p:nvPr/>
        </p:nvSpPr>
        <p:spPr>
          <a:xfrm>
            <a:off x="1770737" y="6490508"/>
            <a:ext cx="1481941" cy="3212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291EFF"/>
                </a:solidFill>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Non-Clinical Roles</a:t>
            </a:r>
            <a:endParaRPr lang="en-GB" sz="1000" b="1">
              <a:solidFill>
                <a:srgbClr val="291EFF"/>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9801F88D-9CAF-D91E-70E2-ECB28E5370F8}"/>
              </a:ext>
            </a:extLst>
          </p:cNvPr>
          <p:cNvSpPr/>
          <p:nvPr/>
        </p:nvSpPr>
        <p:spPr>
          <a:xfrm>
            <a:off x="3380731" y="6479790"/>
            <a:ext cx="1571814" cy="32729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291EFF"/>
                </a:solidFill>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ACP Levels</a:t>
            </a:r>
            <a:endParaRPr lang="en-GB" sz="1000" b="1">
              <a:solidFill>
                <a:srgbClr val="291EFF"/>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2504942" y="2572511"/>
            <a:ext cx="8753475" cy="0"/>
          </a:xfrm>
          <a:custGeom>
            <a:avLst/>
            <a:gdLst/>
            <a:ahLst/>
            <a:cxnLst/>
            <a:rect l="l" t="t" r="r" b="b"/>
            <a:pathLst>
              <a:path w="8753475">
                <a:moveTo>
                  <a:pt x="0" y="0"/>
                </a:moveTo>
                <a:lnTo>
                  <a:pt x="8753475" y="0"/>
                </a:lnTo>
              </a:path>
            </a:pathLst>
          </a:custGeom>
          <a:ln w="12700">
            <a:solidFill>
              <a:srgbClr val="44247C"/>
            </a:solidFill>
            <a:prstDash val="sysDash"/>
          </a:ln>
        </p:spPr>
        <p:txBody>
          <a:bodyPr wrap="square" lIns="0" tIns="0" rIns="0" bIns="0" rtlCol="0"/>
          <a:lstStyle/>
          <a:p>
            <a:endParaRPr/>
          </a:p>
        </p:txBody>
      </p:sp>
      <p:sp>
        <p:nvSpPr>
          <p:cNvPr id="21" name="object 21"/>
          <p:cNvSpPr txBox="1"/>
          <p:nvPr/>
        </p:nvSpPr>
        <p:spPr>
          <a:xfrm>
            <a:off x="2388658" y="395732"/>
            <a:ext cx="8403272" cy="1084271"/>
          </a:xfrm>
          <a:prstGeom prst="rect">
            <a:avLst/>
          </a:prstGeom>
        </p:spPr>
        <p:txBody>
          <a:bodyPr vert="horz" wrap="square" lIns="0" tIns="12065" rIns="0" bIns="0" rtlCol="0" anchor="t">
            <a:spAutoFit/>
          </a:bodyPr>
          <a:lstStyle/>
          <a:p>
            <a:pPr marL="12700">
              <a:spcBef>
                <a:spcPts val="95"/>
              </a:spcBef>
            </a:pPr>
            <a:r>
              <a:rPr lang="en-US" sz="2400" spc="-10">
                <a:solidFill>
                  <a:srgbClr val="0070C0"/>
                </a:solidFill>
                <a:latin typeface="Arial Black"/>
                <a:cs typeface="Arial Black"/>
              </a:rPr>
              <a:t>First Contact Dietitian</a:t>
            </a:r>
          </a:p>
          <a:p>
            <a:pPr marL="12700">
              <a:spcBef>
                <a:spcPts val="95"/>
              </a:spcBef>
            </a:pPr>
            <a:r>
              <a:rPr lang="en-GB" sz="2400" b="1">
                <a:solidFill>
                  <a:srgbClr val="202C3A"/>
                </a:solidFill>
                <a:latin typeface="Arial"/>
                <a:cs typeface="Arial"/>
              </a:rPr>
              <a:t>Find</a:t>
            </a:r>
            <a:r>
              <a:rPr lang="en-GB" sz="2400" b="1" spc="-25">
                <a:solidFill>
                  <a:srgbClr val="202C3A"/>
                </a:solidFill>
                <a:latin typeface="Arial"/>
                <a:cs typeface="Arial"/>
              </a:rPr>
              <a:t> </a:t>
            </a:r>
            <a:r>
              <a:rPr lang="en-GB" sz="2400" b="1">
                <a:solidFill>
                  <a:srgbClr val="202C3A"/>
                </a:solidFill>
                <a:latin typeface="Arial"/>
                <a:cs typeface="Arial"/>
              </a:rPr>
              <a:t>out</a:t>
            </a:r>
            <a:r>
              <a:rPr lang="en-GB" sz="2400" b="1" spc="-25">
                <a:solidFill>
                  <a:srgbClr val="202C3A"/>
                </a:solidFill>
                <a:latin typeface="Arial"/>
                <a:cs typeface="Arial"/>
              </a:rPr>
              <a:t> </a:t>
            </a:r>
            <a:r>
              <a:rPr lang="en-GB" sz="2400" b="1">
                <a:solidFill>
                  <a:srgbClr val="202C3A"/>
                </a:solidFill>
                <a:latin typeface="Arial"/>
                <a:cs typeface="Arial"/>
              </a:rPr>
              <a:t>more</a:t>
            </a:r>
            <a:r>
              <a:rPr lang="en-GB" sz="2400" b="1" spc="-30">
                <a:solidFill>
                  <a:srgbClr val="202C3A"/>
                </a:solidFill>
                <a:latin typeface="Arial"/>
                <a:cs typeface="Arial"/>
              </a:rPr>
              <a:t> </a:t>
            </a:r>
            <a:r>
              <a:rPr lang="en-GB" sz="2400" b="1">
                <a:solidFill>
                  <a:srgbClr val="202C3A"/>
                </a:solidFill>
                <a:latin typeface="Arial"/>
                <a:cs typeface="Arial"/>
              </a:rPr>
              <a:t>about</a:t>
            </a:r>
            <a:r>
              <a:rPr lang="en-GB" sz="2400" b="1" spc="-25">
                <a:solidFill>
                  <a:srgbClr val="202C3A"/>
                </a:solidFill>
                <a:latin typeface="Arial"/>
                <a:cs typeface="Arial"/>
              </a:rPr>
              <a:t> </a:t>
            </a:r>
            <a:r>
              <a:rPr lang="en-GB" sz="2400" b="1">
                <a:solidFill>
                  <a:srgbClr val="202C3A"/>
                </a:solidFill>
                <a:latin typeface="Arial"/>
                <a:cs typeface="Arial"/>
              </a:rPr>
              <a:t>the</a:t>
            </a:r>
            <a:r>
              <a:rPr lang="en-GB" sz="2400" b="1" spc="-15">
                <a:solidFill>
                  <a:srgbClr val="0070C0"/>
                </a:solidFill>
                <a:latin typeface="Arial"/>
                <a:cs typeface="Arial"/>
              </a:rPr>
              <a:t> </a:t>
            </a:r>
            <a:r>
              <a:rPr lang="en-GB" sz="2400" b="1" u="sng">
                <a:solidFill>
                  <a:srgbClr val="291EFF"/>
                </a:solidFill>
                <a:uFill>
                  <a:solidFill>
                    <a:srgbClr val="1F5AA4"/>
                  </a:solidFill>
                </a:uFill>
                <a:latin typeface="Arial"/>
                <a:cs typeface="Arial"/>
                <a:hlinkClick r:id="rId4">
                  <a:extLst>
                    <a:ext uri="{A12FA001-AC4F-418D-AE19-62706E023703}">
                      <ahyp:hlinkClr xmlns:ahyp="http://schemas.microsoft.com/office/drawing/2018/hyperlinkcolor" val="tx"/>
                    </a:ext>
                  </a:extLst>
                </a:hlinkClick>
              </a:rPr>
              <a:t>Advanced Levels of Practice</a:t>
            </a:r>
          </a:p>
          <a:p>
            <a:pPr marL="12700">
              <a:spcBef>
                <a:spcPts val="95"/>
              </a:spcBef>
            </a:pPr>
            <a:endParaRPr lang="en-US" sz="2000">
              <a:solidFill>
                <a:srgbClr val="0070C0"/>
              </a:solidFill>
              <a:latin typeface="Arial Black"/>
              <a:cs typeface="Arial Black"/>
            </a:endParaRPr>
          </a:p>
        </p:txBody>
      </p:sp>
      <p:sp>
        <p:nvSpPr>
          <p:cNvPr id="28" name="object 28"/>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26" name="object 26"/>
          <p:cNvSpPr txBox="1"/>
          <p:nvPr/>
        </p:nvSpPr>
        <p:spPr>
          <a:xfrm>
            <a:off x="2466608" y="2572511"/>
            <a:ext cx="2478715" cy="5876609"/>
          </a:xfrm>
          <a:prstGeom prst="rect">
            <a:avLst/>
          </a:prstGeom>
        </p:spPr>
        <p:txBody>
          <a:bodyPr vert="horz" wrap="square" lIns="0" tIns="13335" rIns="0" bIns="0" rtlCol="0" anchor="t">
            <a:spAutoFit/>
          </a:bodyPr>
          <a:lstStyle/>
          <a:p>
            <a:pPr algn="l"/>
            <a:r>
              <a:rPr lang="en-GB" sz="1000">
                <a:solidFill>
                  <a:schemeClr val="tx1"/>
                </a:solidFill>
                <a:latin typeface="Arial"/>
                <a:cs typeface="Arial"/>
              </a:rPr>
              <a:t>Educated to undergraduate BSc, Postgraduate PGDip or MSc or  degree level </a:t>
            </a:r>
            <a:r>
              <a:rPr lang="en-GB" sz="1000">
                <a:solidFill>
                  <a:schemeClr val="tx1"/>
                </a:solidFill>
                <a:latin typeface="Arial"/>
                <a:ea typeface="Open Sans"/>
                <a:cs typeface="Arial"/>
              </a:rPr>
              <a:t>apprenticeship in Dietetics. </a:t>
            </a:r>
            <a:endParaRPr lang="en-GB" sz="1000">
              <a:solidFill>
                <a:schemeClr val="tx1"/>
              </a:solidFill>
              <a:latin typeface="Arial"/>
              <a:cs typeface="Arial"/>
            </a:endParaRPr>
          </a:p>
          <a:p>
            <a:pPr algn="l">
              <a:spcBef>
                <a:spcPts val="105"/>
              </a:spcBef>
            </a:pPr>
            <a:r>
              <a:rPr lang="en-GB" sz="1000">
                <a:solidFill>
                  <a:schemeClr val="tx1"/>
                </a:solidFill>
                <a:latin typeface="Arial"/>
                <a:cs typeface="Arial"/>
              </a:rPr>
              <a:t>Registered with the Health and Care Professions Council (</a:t>
            </a:r>
            <a:r>
              <a:rPr lang="en-GB" sz="1000">
                <a:solidFill>
                  <a:srgbClr val="0000FE"/>
                </a:solidFill>
                <a:latin typeface="Arial"/>
                <a:cs typeface="Arial"/>
                <a:hlinkClick r:id="rId5">
                  <a:extLst>
                    <a:ext uri="{A12FA001-AC4F-418D-AE19-62706E023703}">
                      <ahyp:hlinkClr xmlns:ahyp="http://schemas.microsoft.com/office/drawing/2018/hyperlinkcolor" val="tx"/>
                    </a:ext>
                  </a:extLst>
                </a:hlinkClick>
              </a:rPr>
              <a:t>HCPC</a:t>
            </a:r>
            <a:r>
              <a:rPr lang="en-GB" sz="1000">
                <a:solidFill>
                  <a:schemeClr val="tx1"/>
                </a:solidFill>
                <a:latin typeface="Arial"/>
                <a:cs typeface="Arial"/>
              </a:rPr>
              <a:t>).</a:t>
            </a:r>
          </a:p>
          <a:p>
            <a:pPr algn="l">
              <a:spcBef>
                <a:spcPts val="105"/>
              </a:spcBef>
            </a:pPr>
            <a:r>
              <a:rPr lang="en-GB" sz="1000">
                <a:solidFill>
                  <a:srgbClr val="1F2A2F"/>
                </a:solidFill>
                <a:latin typeface="Arial"/>
                <a:ea typeface="Open Sans"/>
                <a:cs typeface="Arial"/>
              </a:rPr>
              <a:t>First Contact Practitioner training </a:t>
            </a:r>
            <a:r>
              <a:rPr lang="en-GB" sz="1000">
                <a:solidFill>
                  <a:srgbClr val="1F2A2F"/>
                </a:solidFill>
                <a:latin typeface="Arial"/>
                <a:cs typeface="Arial"/>
              </a:rPr>
              <a:t>to </a:t>
            </a:r>
            <a:r>
              <a:rPr lang="en-GB" sz="1000">
                <a:solidFill>
                  <a:srgbClr val="1F2A2F"/>
                </a:solidFill>
                <a:latin typeface="Arial"/>
                <a:ea typeface="Open Sans"/>
                <a:cs typeface="Arial"/>
              </a:rPr>
              <a:t>become </a:t>
            </a:r>
            <a:r>
              <a:rPr lang="en-GB" sz="1000">
                <a:solidFill>
                  <a:srgbClr val="1F2A2F"/>
                </a:solidFill>
                <a:latin typeface="Arial"/>
                <a:cs typeface="Arial"/>
              </a:rPr>
              <a:t>a First Contact </a:t>
            </a:r>
            <a:r>
              <a:rPr lang="en-GB" sz="1000">
                <a:solidFill>
                  <a:srgbClr val="1F2A2F"/>
                </a:solidFill>
                <a:latin typeface="Arial"/>
                <a:ea typeface="Open Sans"/>
                <a:cs typeface="Arial"/>
              </a:rPr>
              <a:t>Dietitian </a:t>
            </a:r>
            <a:r>
              <a:rPr lang="en-GB" sz="1000">
                <a:solidFill>
                  <a:srgbClr val="1F2A2F"/>
                </a:solidFill>
                <a:latin typeface="Arial"/>
                <a:cs typeface="Arial"/>
              </a:rPr>
              <a:t>(</a:t>
            </a:r>
            <a:r>
              <a:rPr lang="en-GB" sz="1000">
                <a:solidFill>
                  <a:srgbClr val="1F2A2F"/>
                </a:solidFill>
                <a:latin typeface="Arial"/>
                <a:ea typeface="Open Sans"/>
                <a:cs typeface="Arial"/>
              </a:rPr>
              <a:t>FCD). More information on NHSE funded courses can be found </a:t>
            </a:r>
            <a:r>
              <a:rPr lang="en-GB" sz="1000">
                <a:solidFill>
                  <a:srgbClr val="1F2A2F"/>
                </a:solidFill>
                <a:latin typeface="Arial"/>
                <a:ea typeface="Open Sans"/>
                <a:cs typeface="Arial"/>
                <a:hlinkClick r:id="rId6"/>
              </a:rPr>
              <a:t>here</a:t>
            </a:r>
            <a:endParaRPr lang="en-GB" sz="1000">
              <a:solidFill>
                <a:srgbClr val="1F2A2F"/>
              </a:solidFill>
              <a:latin typeface="Arial"/>
              <a:ea typeface="Open Sans"/>
              <a:cs typeface="Arial"/>
            </a:endParaRPr>
          </a:p>
          <a:p>
            <a:pPr algn="l">
              <a:spcBef>
                <a:spcPts val="105"/>
              </a:spcBef>
            </a:pPr>
            <a:endParaRPr lang="en-GB" sz="1000">
              <a:latin typeface="Arial"/>
              <a:cs typeface="Arial"/>
            </a:endParaRPr>
          </a:p>
          <a:p>
            <a:pPr algn="l">
              <a:spcBef>
                <a:spcPts val="105"/>
              </a:spcBef>
            </a:pPr>
            <a:r>
              <a:rPr lang="en-GB" sz="1000" b="1">
                <a:solidFill>
                  <a:schemeClr val="tx1"/>
                </a:solidFill>
                <a:latin typeface="Arial"/>
                <a:ea typeface="Open Sans"/>
                <a:cs typeface="Arial"/>
              </a:rPr>
              <a:t>Dietitians </a:t>
            </a:r>
            <a:r>
              <a:rPr lang="en-GB" sz="1000" b="1">
                <a:solidFill>
                  <a:schemeClr val="tx1"/>
                </a:solidFill>
                <a:latin typeface="Arial"/>
                <a:cs typeface="Arial"/>
              </a:rPr>
              <a:t>working with undifferentiated diagnosis in </a:t>
            </a:r>
            <a:r>
              <a:rPr lang="en-GB" sz="1000" b="1">
                <a:solidFill>
                  <a:schemeClr val="tx1"/>
                </a:solidFill>
                <a:latin typeface="Arial"/>
                <a:ea typeface="Open Sans"/>
                <a:cs typeface="Arial"/>
              </a:rPr>
              <a:t>paediatric populations must have relevant masters level training and education in the management of nutrition and dietetic practice in paediatrics.</a:t>
            </a:r>
            <a:endParaRPr lang="en-GB" sz="1000" b="1">
              <a:solidFill>
                <a:schemeClr val="tx1"/>
              </a:solidFill>
              <a:latin typeface="Arial"/>
              <a:cs typeface="Arial"/>
            </a:endParaRPr>
          </a:p>
          <a:p>
            <a:pPr marL="12700" marR="5080" algn="l">
              <a:spcBef>
                <a:spcPts val="805"/>
              </a:spcBef>
            </a:pPr>
            <a:r>
              <a:rPr lang="en-GB" sz="1000" spc="-10">
                <a:solidFill>
                  <a:schemeClr val="tx1"/>
                </a:solidFill>
                <a:latin typeface="Arial"/>
                <a:cs typeface="Arial"/>
              </a:rPr>
              <a:t>It is recommended that completion of Stage 1 of the Roadmap is completed before commencing work in Primary Care as an FCP but in reality, this is often completed whilst working in Primary Care. It is therefore advised that both Stage 1 &amp; 2 are completed as soon as possible and within the first 6-12 months via the taught route at an HEI, details of which can be found here </a:t>
            </a:r>
            <a:r>
              <a:rPr lang="en-GB" sz="1000" spc="-10">
                <a:solidFill>
                  <a:schemeClr val="tx1"/>
                </a:solidFill>
                <a:latin typeface="Arial"/>
                <a:cs typeface="Arial"/>
                <a:hlinkClick r:id="rId7"/>
              </a:rPr>
              <a:t>First Contact Practice FAQs | NHS England | Workforce, training and education.</a:t>
            </a:r>
            <a:endParaRPr lang="en-GB" sz="1000" spc="-10">
              <a:solidFill>
                <a:schemeClr val="tx1"/>
              </a:solidFill>
              <a:latin typeface="Arial"/>
              <a:cs typeface="Arial"/>
            </a:endParaRPr>
          </a:p>
          <a:p>
            <a:pPr marL="12700" marR="5080" algn="ctr">
              <a:spcBef>
                <a:spcPts val="805"/>
              </a:spcBef>
            </a:pPr>
            <a:endParaRPr lang="en-GB" sz="1000" spc="-10">
              <a:solidFill>
                <a:schemeClr val="tx1"/>
              </a:solidFill>
              <a:latin typeface="Arial"/>
              <a:cs typeface="Arial"/>
            </a:endParaRPr>
          </a:p>
          <a:p>
            <a:pPr marL="12700" marR="212725" algn="ctr">
              <a:spcBef>
                <a:spcPts val="805"/>
              </a:spcBef>
            </a:pPr>
            <a:endParaRPr lang="en-GB" sz="1000" b="1" spc="-10">
              <a:solidFill>
                <a:srgbClr val="0000FF"/>
              </a:solidFill>
              <a:latin typeface="Arial"/>
              <a:ea typeface="Calibri"/>
              <a:cs typeface="Calibri"/>
            </a:endParaRPr>
          </a:p>
          <a:p>
            <a:pPr marL="12700" algn="ctr">
              <a:spcBef>
                <a:spcPts val="795"/>
              </a:spcBef>
            </a:pPr>
            <a:endParaRPr lang="en-GB" sz="1000" b="1" i="1">
              <a:solidFill>
                <a:srgbClr val="1F2A2F"/>
              </a:solidFill>
              <a:latin typeface="Arial"/>
              <a:cs typeface="Arial"/>
            </a:endParaRPr>
          </a:p>
          <a:p>
            <a:pPr marL="12700" algn="ctr">
              <a:lnSpc>
                <a:spcPct val="100000"/>
              </a:lnSpc>
              <a:spcBef>
                <a:spcPts val="795"/>
              </a:spcBef>
            </a:pPr>
            <a:endParaRPr lang="en-GB" sz="1000" spc="-10">
              <a:solidFill>
                <a:srgbClr val="1F2A2F"/>
              </a:solidFill>
              <a:latin typeface="Arial"/>
              <a:cs typeface="Arial"/>
            </a:endParaRPr>
          </a:p>
          <a:p>
            <a:pPr marL="12700" marR="184785" algn="ctr">
              <a:spcBef>
                <a:spcPts val="805"/>
              </a:spcBef>
            </a:pPr>
            <a:endParaRPr lang="en-GB" sz="1000" spc="-20">
              <a:solidFill>
                <a:srgbClr val="1F2A2F"/>
              </a:solidFill>
              <a:latin typeface="Arial"/>
              <a:cs typeface="Arial"/>
            </a:endParaRPr>
          </a:p>
          <a:p>
            <a:pPr marL="12700" marR="184785" algn="ctr">
              <a:spcBef>
                <a:spcPts val="805"/>
              </a:spcBef>
            </a:pPr>
            <a:endParaRPr lang="en-GB" sz="1100" spc="-20">
              <a:solidFill>
                <a:srgbClr val="0000FF"/>
              </a:solidFill>
              <a:latin typeface="Arial"/>
              <a:cs typeface="Calibri"/>
            </a:endParaRPr>
          </a:p>
        </p:txBody>
      </p:sp>
      <p:sp>
        <p:nvSpPr>
          <p:cNvPr id="27" name="object 27"/>
          <p:cNvSpPr txBox="1"/>
          <p:nvPr/>
        </p:nvSpPr>
        <p:spPr>
          <a:xfrm>
            <a:off x="7310135" y="2576110"/>
            <a:ext cx="2079464" cy="3565720"/>
          </a:xfrm>
          <a:prstGeom prst="rect">
            <a:avLst/>
          </a:prstGeom>
        </p:spPr>
        <p:txBody>
          <a:bodyPr vert="horz" wrap="square" lIns="0" tIns="13335" rIns="0" bIns="0" rtlCol="0" anchor="t">
            <a:spAutoFit/>
          </a:bodyPr>
          <a:lstStyle/>
          <a:p>
            <a:pPr algn="l"/>
            <a:r>
              <a:rPr lang="en-GB" sz="1000" spc="-10">
                <a:solidFill>
                  <a:srgbClr val="0000FE"/>
                </a:solidFill>
                <a:latin typeface="Arial"/>
                <a:cs typeface="Arial"/>
                <a:hlinkClick r:id="rId8">
                  <a:extLst>
                    <a:ext uri="{A12FA001-AC4F-418D-AE19-62706E023703}">
                      <ahyp:hlinkClr xmlns:ahyp="http://schemas.microsoft.com/office/drawing/2018/hyperlinkcolor" val="tx"/>
                    </a:ext>
                  </a:extLst>
                </a:hlinkClick>
              </a:rPr>
              <a:t>This guide from Kent, Surrey, and Sussex Primary Care School </a:t>
            </a:r>
            <a:r>
              <a:rPr lang="en-GB" sz="1000" spc="-10">
                <a:solidFill>
                  <a:srgbClr val="0000FE"/>
                </a:solidFill>
                <a:latin typeface="Arial"/>
                <a:cs typeface="Arial"/>
              </a:rPr>
              <a:t> </a:t>
            </a:r>
            <a:r>
              <a:rPr lang="en-GB" sz="1000" spc="-10">
                <a:solidFill>
                  <a:schemeClr val="tx1"/>
                </a:solidFill>
                <a:latin typeface="Arial"/>
                <a:cs typeface="Arial"/>
              </a:rPr>
              <a:t>provides local guidance on supervision requirements. First Contact Practitioners should have access to monthly supervision from a GP, consultant practitioner or advanced practitioner. They should also have an appropriate named individual in the PCN to provide general advice and support on a day-to-day basis.</a:t>
            </a:r>
            <a:endParaRPr lang="en-US">
              <a:solidFill>
                <a:schemeClr val="tx1"/>
              </a:solidFill>
            </a:endParaRPr>
          </a:p>
          <a:p>
            <a:pPr algn="l"/>
            <a:endParaRPr lang="en-GB" sz="1000" spc="-10">
              <a:solidFill>
                <a:schemeClr val="tx1"/>
              </a:solidFill>
              <a:latin typeface="Arial"/>
              <a:cs typeface="Arial"/>
            </a:endParaRPr>
          </a:p>
          <a:p>
            <a:pPr algn="l"/>
            <a:r>
              <a:rPr lang="en-GB" sz="1000" spc="-10">
                <a:solidFill>
                  <a:schemeClr val="tx1"/>
                </a:solidFill>
                <a:latin typeface="Arial"/>
                <a:cs typeface="Arial"/>
              </a:rPr>
              <a:t>For dietetic specific advice on supervision </a:t>
            </a:r>
            <a:endParaRPr lang="en-GB">
              <a:solidFill>
                <a:schemeClr val="tx1"/>
              </a:solidFill>
            </a:endParaRPr>
          </a:p>
          <a:p>
            <a:pPr algn="l"/>
            <a:r>
              <a:rPr lang="en-GB" sz="1000" u="sng" spc="-10">
                <a:solidFill>
                  <a:srgbClr val="0000FE"/>
                </a:solidFill>
                <a:latin typeface="Arial"/>
                <a:ea typeface="Open Sans"/>
                <a:cs typeface="Arial"/>
                <a:hlinkClick r:id="rId9">
                  <a:extLst>
                    <a:ext uri="{A12FA001-AC4F-418D-AE19-62706E023703}">
                      <ahyp:hlinkClr xmlns:ahyp="http://schemas.microsoft.com/office/drawing/2018/hyperlinkcolor" val="tx"/>
                    </a:ext>
                  </a:extLst>
                </a:hlinkClick>
              </a:rPr>
              <a:t>See the BDA practice supervision guideline for more information on this</a:t>
            </a:r>
            <a:endParaRPr lang="en-GB">
              <a:solidFill>
                <a:srgbClr val="0000FE"/>
              </a:solidFill>
              <a:cs typeface="Arial"/>
            </a:endParaRPr>
          </a:p>
          <a:p>
            <a:pPr algn="l"/>
            <a:endParaRPr lang="en-GB" sz="1000" u="sng" spc="-10">
              <a:solidFill>
                <a:schemeClr val="tx1"/>
              </a:solidFill>
              <a:latin typeface="Arial"/>
              <a:ea typeface="Open Sans"/>
              <a:cs typeface="Arial"/>
            </a:endParaRPr>
          </a:p>
          <a:p>
            <a:pPr algn="l"/>
            <a:r>
              <a:rPr lang="en-GB" sz="1000" spc="-10">
                <a:solidFill>
                  <a:schemeClr val="tx1"/>
                </a:solidFill>
                <a:latin typeface="Arial"/>
                <a:ea typeface="Open Sans"/>
                <a:cs typeface="Arial"/>
              </a:rPr>
              <a:t>For further support and guidance please visit Surrey Training Hub website </a:t>
            </a:r>
            <a:r>
              <a:rPr lang="en-GB" sz="1000" u="sng" spc="-10">
                <a:solidFill>
                  <a:srgbClr val="0000FF"/>
                </a:solidFill>
                <a:latin typeface="Arial"/>
                <a:ea typeface="Open Sans"/>
                <a:cs typeface="Arial"/>
                <a:hlinkClick r:id="rId10"/>
              </a:rPr>
              <a:t>Dietitian : Surrey Training Hub</a:t>
            </a:r>
            <a:endParaRPr lang="en-GB"/>
          </a:p>
          <a:p>
            <a:pPr marL="12700" marR="5080" algn="l">
              <a:spcBef>
                <a:spcPts val="105"/>
              </a:spcBef>
            </a:pPr>
            <a:endParaRPr lang="en-GB" sz="1000" spc="-10">
              <a:solidFill>
                <a:schemeClr val="tx1"/>
              </a:solidFill>
              <a:latin typeface="Arial"/>
              <a:ea typeface="Open Sans"/>
              <a:cs typeface="Arial"/>
            </a:endParaRPr>
          </a:p>
        </p:txBody>
      </p:sp>
      <p:pic>
        <p:nvPicPr>
          <p:cNvPr id="29" name="Picture 28" descr="A logo with colorful people&#10;&#10;Description automatically generated">
            <a:extLst>
              <a:ext uri="{FF2B5EF4-FFF2-40B4-BE49-F238E27FC236}">
                <a16:creationId xmlns:a16="http://schemas.microsoft.com/office/drawing/2014/main" id="{8016EC30-CBFA-4AD7-7E9A-0454C543F0AA}"/>
              </a:ext>
            </a:extLst>
          </p:cNvPr>
          <p:cNvPicPr>
            <a:picLocks noChangeAspect="1"/>
          </p:cNvPicPr>
          <p:nvPr/>
        </p:nvPicPr>
        <p:blipFill>
          <a:blip r:embed="rId11"/>
          <a:srcRect t="-3574" r="-2950" b="11570"/>
          <a:stretch/>
        </p:blipFill>
        <p:spPr>
          <a:xfrm>
            <a:off x="0" y="-66112"/>
            <a:ext cx="2316480" cy="1061659"/>
          </a:xfrm>
          <a:prstGeom prst="rect">
            <a:avLst/>
          </a:prstGeom>
          <a:ln>
            <a:noFill/>
          </a:ln>
        </p:spPr>
      </p:pic>
      <p:sp>
        <p:nvSpPr>
          <p:cNvPr id="31" name="object 2">
            <a:extLst>
              <a:ext uri="{FF2B5EF4-FFF2-40B4-BE49-F238E27FC236}">
                <a16:creationId xmlns:a16="http://schemas.microsoft.com/office/drawing/2014/main" id="{9964032C-76EE-1786-9BC7-F0F7268A88F2}"/>
              </a:ext>
            </a:extLst>
          </p:cNvPr>
          <p:cNvSpPr txBox="1"/>
          <p:nvPr/>
        </p:nvSpPr>
        <p:spPr>
          <a:xfrm>
            <a:off x="2501237" y="1944333"/>
            <a:ext cx="1716160" cy="444352"/>
          </a:xfrm>
          <a:prstGeom prst="rect">
            <a:avLst/>
          </a:prstGeom>
        </p:spPr>
        <p:txBody>
          <a:bodyPr vert="horz" wrap="square" lIns="0" tIns="13335" rIns="0" bIns="0" rtlCol="0" anchor="t">
            <a:spAutoFit/>
          </a:bodyPr>
          <a:lstStyle/>
          <a:p>
            <a:pPr marL="96520">
              <a:spcBef>
                <a:spcPts val="105"/>
              </a:spcBef>
            </a:pPr>
            <a:r>
              <a:rPr lang="en-GB" sz="1400">
                <a:solidFill>
                  <a:srgbClr val="202C3A"/>
                </a:solidFill>
                <a:latin typeface="Arial Black"/>
                <a:cs typeface="Arial Black"/>
              </a:rPr>
              <a:t>Essential to develop to role</a:t>
            </a:r>
            <a:endParaRPr lang="en-US" sz="1400" spc="-10">
              <a:solidFill>
                <a:srgbClr val="202C3A"/>
              </a:solidFill>
              <a:latin typeface="Arial Black"/>
              <a:cs typeface="Arial Black"/>
            </a:endParaRPr>
          </a:p>
        </p:txBody>
      </p:sp>
      <p:sp>
        <p:nvSpPr>
          <p:cNvPr id="33" name="object 4">
            <a:extLst>
              <a:ext uri="{FF2B5EF4-FFF2-40B4-BE49-F238E27FC236}">
                <a16:creationId xmlns:a16="http://schemas.microsoft.com/office/drawing/2014/main" id="{257C7720-2E46-36D2-3B9D-697E2D6B9163}"/>
              </a:ext>
            </a:extLst>
          </p:cNvPr>
          <p:cNvSpPr txBox="1"/>
          <p:nvPr/>
        </p:nvSpPr>
        <p:spPr>
          <a:xfrm>
            <a:off x="5154042" y="1944332"/>
            <a:ext cx="1294130" cy="453390"/>
          </a:xfrm>
          <a:prstGeom prst="rect">
            <a:avLst/>
          </a:prstGeom>
        </p:spPr>
        <p:txBody>
          <a:bodyPr vert="horz" wrap="square" lIns="0" tIns="13335" rIns="0" bIns="0" rtlCol="0">
            <a:spAutoFit/>
          </a:bodyPr>
          <a:lstStyle>
            <a:defPPr>
              <a:defRPr kern="0"/>
            </a:defP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35" name="object 5">
            <a:extLst>
              <a:ext uri="{FF2B5EF4-FFF2-40B4-BE49-F238E27FC236}">
                <a16:creationId xmlns:a16="http://schemas.microsoft.com/office/drawing/2014/main" id="{99C88DA0-FB5C-1B46-53DD-857B00DFFB86}"/>
              </a:ext>
            </a:extLst>
          </p:cNvPr>
          <p:cNvSpPr txBox="1"/>
          <p:nvPr/>
        </p:nvSpPr>
        <p:spPr>
          <a:xfrm>
            <a:off x="7249315" y="1911098"/>
            <a:ext cx="2120900" cy="666750"/>
          </a:xfrm>
          <a:prstGeom prst="rect">
            <a:avLst/>
          </a:prstGeom>
        </p:spPr>
        <p:txBody>
          <a:bodyPr vert="horz" wrap="square" lIns="0" tIns="13335" rIns="0" bIns="0" rtlCol="0">
            <a:spAutoFit/>
          </a:bodyPr>
          <a:lstStyle>
            <a:defPPr>
              <a:defRPr kern="0"/>
            </a:defPPr>
          </a:lstStyle>
          <a:p>
            <a:pPr marL="12700" marR="5080" indent="-1270" algn="ctr">
              <a:lnSpc>
                <a:spcPct val="100000"/>
              </a:lnSpc>
              <a:spcBef>
                <a:spcPts val="105"/>
              </a:spcBef>
            </a:pPr>
            <a:r>
              <a:rPr sz="1400" spc="-10">
                <a:solidFill>
                  <a:srgbClr val="202C3A"/>
                </a:solidFill>
                <a:latin typeface="Arial Black"/>
                <a:cs typeface="Arial Black"/>
              </a:rPr>
              <a:t>Consolidated</a:t>
            </a:r>
            <a:r>
              <a:rPr sz="1400" spc="500">
                <a:solidFill>
                  <a:srgbClr val="202C3A"/>
                </a:solidFill>
                <a:latin typeface="Arial Black"/>
                <a:cs typeface="Arial Black"/>
              </a:rPr>
              <a:t> </a:t>
            </a:r>
            <a:r>
              <a:rPr sz="1400">
                <a:solidFill>
                  <a:srgbClr val="202C3A"/>
                </a:solidFill>
                <a:latin typeface="Arial Black"/>
                <a:cs typeface="Arial Black"/>
              </a:rPr>
              <a:t>learning</a:t>
            </a:r>
            <a:r>
              <a:rPr sz="1400" spc="15">
                <a:solidFill>
                  <a:srgbClr val="202C3A"/>
                </a:solidFill>
                <a:latin typeface="Arial Black"/>
                <a:cs typeface="Arial Black"/>
              </a:rPr>
              <a:t> </a:t>
            </a:r>
            <a:r>
              <a:rPr sz="1400">
                <a:solidFill>
                  <a:srgbClr val="202C3A"/>
                </a:solidFill>
                <a:latin typeface="Arial Black"/>
                <a:cs typeface="Arial Black"/>
              </a:rPr>
              <a:t>/</a:t>
            </a:r>
            <a:r>
              <a:rPr sz="1400" spc="30">
                <a:solidFill>
                  <a:srgbClr val="202C3A"/>
                </a:solidFill>
                <a:latin typeface="Arial Black"/>
                <a:cs typeface="Arial Black"/>
              </a:rPr>
              <a:t> </a:t>
            </a:r>
            <a:r>
              <a:rPr sz="1400" spc="-10">
                <a:solidFill>
                  <a:srgbClr val="202C3A"/>
                </a:solidFill>
                <a:latin typeface="Arial Black"/>
                <a:cs typeface="Arial Black"/>
              </a:rPr>
              <a:t>supervision requirements</a:t>
            </a:r>
            <a:endParaRPr sz="1400">
              <a:latin typeface="Arial Black"/>
              <a:cs typeface="Arial Black"/>
            </a:endParaRPr>
          </a:p>
        </p:txBody>
      </p:sp>
      <p:sp>
        <p:nvSpPr>
          <p:cNvPr id="37" name="object 6">
            <a:extLst>
              <a:ext uri="{FF2B5EF4-FFF2-40B4-BE49-F238E27FC236}">
                <a16:creationId xmlns:a16="http://schemas.microsoft.com/office/drawing/2014/main" id="{247D5A8B-7C8B-C18B-67C0-59BC13A70161}"/>
              </a:ext>
            </a:extLst>
          </p:cNvPr>
          <p:cNvSpPr txBox="1"/>
          <p:nvPr/>
        </p:nvSpPr>
        <p:spPr>
          <a:xfrm>
            <a:off x="9820254" y="1974518"/>
            <a:ext cx="1881136" cy="444352"/>
          </a:xfrm>
          <a:prstGeom prst="rect">
            <a:avLst/>
          </a:prstGeom>
        </p:spPr>
        <p:txBody>
          <a:bodyPr vert="horz" wrap="square" lIns="0" tIns="13335" rIns="0" bIns="0" rtlCol="0" anchor="t">
            <a:spAutoFit/>
          </a:bodyPr>
          <a:lstStyle>
            <a:defPPr>
              <a:defRPr kern="0"/>
            </a:defPPr>
          </a:lstStyle>
          <a:p>
            <a:pPr marL="12700" marR="5080" indent="-3810" algn="ctr">
              <a:spcBef>
                <a:spcPts val="105"/>
              </a:spcBef>
            </a:pPr>
            <a:r>
              <a:rPr lang="en-GB" sz="1400">
                <a:solidFill>
                  <a:srgbClr val="202C3A"/>
                </a:solidFill>
                <a:latin typeface="Arial Black"/>
              </a:rPr>
              <a:t>Key roles and responsibilities</a:t>
            </a:r>
            <a:endParaRPr/>
          </a:p>
        </p:txBody>
      </p:sp>
      <p:pic>
        <p:nvPicPr>
          <p:cNvPr id="39" name="object 8" descr="A purple book with black lines&#10;&#10;AI-generated content may be incorrect.">
            <a:extLst>
              <a:ext uri="{FF2B5EF4-FFF2-40B4-BE49-F238E27FC236}">
                <a16:creationId xmlns:a16="http://schemas.microsoft.com/office/drawing/2014/main" id="{2B91E918-FD1E-D29A-DEBB-D69461D414C3}"/>
              </a:ext>
            </a:extLst>
          </p:cNvPr>
          <p:cNvPicPr/>
          <p:nvPr/>
        </p:nvPicPr>
        <p:blipFill>
          <a:blip r:embed="rId12" cstate="print"/>
          <a:stretch>
            <a:fillRect/>
          </a:stretch>
        </p:blipFill>
        <p:spPr>
          <a:xfrm>
            <a:off x="5376544" y="1156753"/>
            <a:ext cx="722376" cy="720851"/>
          </a:xfrm>
          <a:prstGeom prst="rect">
            <a:avLst/>
          </a:prstGeom>
        </p:spPr>
      </p:pic>
      <p:pic>
        <p:nvPicPr>
          <p:cNvPr id="41" name="object 9">
            <a:extLst>
              <a:ext uri="{FF2B5EF4-FFF2-40B4-BE49-F238E27FC236}">
                <a16:creationId xmlns:a16="http://schemas.microsoft.com/office/drawing/2014/main" id="{17761CD3-66D7-D2E6-0C10-3FBDCF3580D4}"/>
              </a:ext>
            </a:extLst>
          </p:cNvPr>
          <p:cNvPicPr/>
          <p:nvPr/>
        </p:nvPicPr>
        <p:blipFill>
          <a:blip r:embed="rId13" cstate="print"/>
          <a:stretch>
            <a:fillRect/>
          </a:stretch>
        </p:blipFill>
        <p:spPr>
          <a:xfrm>
            <a:off x="2634847" y="1156495"/>
            <a:ext cx="720851" cy="719327"/>
          </a:xfrm>
          <a:prstGeom prst="rect">
            <a:avLst/>
          </a:prstGeom>
        </p:spPr>
      </p:pic>
      <p:pic>
        <p:nvPicPr>
          <p:cNvPr id="43" name="object 10">
            <a:extLst>
              <a:ext uri="{FF2B5EF4-FFF2-40B4-BE49-F238E27FC236}">
                <a16:creationId xmlns:a16="http://schemas.microsoft.com/office/drawing/2014/main" id="{C570C340-5AE9-B0A2-1A7C-F8D7EDEE56A1}"/>
              </a:ext>
            </a:extLst>
          </p:cNvPr>
          <p:cNvPicPr/>
          <p:nvPr/>
        </p:nvPicPr>
        <p:blipFill>
          <a:blip r:embed="rId14" cstate="print"/>
          <a:stretch>
            <a:fillRect/>
          </a:stretch>
        </p:blipFill>
        <p:spPr>
          <a:xfrm>
            <a:off x="10261660" y="1156753"/>
            <a:ext cx="722376" cy="720851"/>
          </a:xfrm>
          <a:prstGeom prst="rect">
            <a:avLst/>
          </a:prstGeom>
        </p:spPr>
      </p:pic>
      <p:pic>
        <p:nvPicPr>
          <p:cNvPr id="45" name="object 11">
            <a:extLst>
              <a:ext uri="{FF2B5EF4-FFF2-40B4-BE49-F238E27FC236}">
                <a16:creationId xmlns:a16="http://schemas.microsoft.com/office/drawing/2014/main" id="{11443D5C-C8D2-591E-8AEA-5923B683C448}"/>
              </a:ext>
            </a:extLst>
          </p:cNvPr>
          <p:cNvPicPr/>
          <p:nvPr/>
        </p:nvPicPr>
        <p:blipFill>
          <a:blip r:embed="rId15" cstate="print"/>
          <a:stretch>
            <a:fillRect/>
          </a:stretch>
        </p:blipFill>
        <p:spPr>
          <a:xfrm>
            <a:off x="7847462" y="1147572"/>
            <a:ext cx="720851" cy="720851"/>
          </a:xfrm>
          <a:prstGeom prst="rect">
            <a:avLst/>
          </a:prstGeom>
        </p:spPr>
      </p:pic>
      <p:sp>
        <p:nvSpPr>
          <p:cNvPr id="46" name="TextBox 45">
            <a:extLst>
              <a:ext uri="{FF2B5EF4-FFF2-40B4-BE49-F238E27FC236}">
                <a16:creationId xmlns:a16="http://schemas.microsoft.com/office/drawing/2014/main" id="{9043C86D-7B96-6ACC-60DE-98D6BEBB38AF}"/>
              </a:ext>
            </a:extLst>
          </p:cNvPr>
          <p:cNvSpPr txBox="1"/>
          <p:nvPr/>
        </p:nvSpPr>
        <p:spPr>
          <a:xfrm>
            <a:off x="5011643" y="2548221"/>
            <a:ext cx="2171353"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000">
                <a:solidFill>
                  <a:schemeClr val="tx1"/>
                </a:solidFill>
                <a:latin typeface="Arial"/>
                <a:cs typeface="Arial"/>
              </a:rPr>
              <a:t>Become a supplementary prescriber. More information on NHS England funded courses can be found </a:t>
            </a:r>
            <a:r>
              <a:rPr lang="en-GB" sz="1000">
                <a:solidFill>
                  <a:srgbClr val="0000FE"/>
                </a:solidFill>
                <a:latin typeface="Arial"/>
                <a:cs typeface="Arial"/>
                <a:hlinkClick r:id="rId16">
                  <a:extLst>
                    <a:ext uri="{A12FA001-AC4F-418D-AE19-62706E023703}">
                      <ahyp:hlinkClr xmlns:ahyp="http://schemas.microsoft.com/office/drawing/2018/hyperlinkcolor" val="tx"/>
                    </a:ext>
                  </a:extLst>
                </a:hlinkClick>
              </a:rPr>
              <a:t>here</a:t>
            </a:r>
            <a:r>
              <a:rPr lang="en-GB" sz="1000">
                <a:solidFill>
                  <a:srgbClr val="0000FE"/>
                </a:solidFill>
                <a:latin typeface="Arial"/>
                <a:cs typeface="Arial"/>
              </a:rPr>
              <a:t>.</a:t>
            </a:r>
            <a:r>
              <a:rPr lang="en-GB" sz="1000">
                <a:solidFill>
                  <a:schemeClr val="tx1"/>
                </a:solidFill>
                <a:latin typeface="Arial"/>
                <a:cs typeface="Arial"/>
              </a:rPr>
              <a:t> </a:t>
            </a:r>
            <a:endParaRPr lang="en-US">
              <a:solidFill>
                <a:schemeClr val="tx1"/>
              </a:solidFill>
            </a:endParaRPr>
          </a:p>
          <a:p>
            <a:pPr algn="l"/>
            <a:endParaRPr lang="en-GB" sz="1000">
              <a:solidFill>
                <a:schemeClr val="tx1"/>
              </a:solidFill>
              <a:latin typeface="Arial"/>
              <a:cs typeface="Arial"/>
            </a:endParaRPr>
          </a:p>
          <a:p>
            <a:pPr algn="l"/>
            <a:r>
              <a:rPr lang="en-GB" sz="1000">
                <a:solidFill>
                  <a:schemeClr val="tx1"/>
                </a:solidFill>
                <a:latin typeface="Arial"/>
                <a:cs typeface="Arial"/>
              </a:rPr>
              <a:t>See BDA Dietetic Career Framework </a:t>
            </a:r>
            <a:r>
              <a:rPr lang="en-GB" sz="1000">
                <a:solidFill>
                  <a:srgbClr val="0000FE"/>
                </a:solidFill>
                <a:latin typeface="Arial"/>
                <a:cs typeface="Arial"/>
                <a:hlinkClick r:id="rId17">
                  <a:extLst>
                    <a:ext uri="{A12FA001-AC4F-418D-AE19-62706E023703}">
                      <ahyp:hlinkClr xmlns:ahyp="http://schemas.microsoft.com/office/drawing/2018/hyperlinkcolor" val="tx"/>
                    </a:ext>
                  </a:extLst>
                </a:hlinkClick>
              </a:rPr>
              <a:t>here</a:t>
            </a:r>
            <a:r>
              <a:rPr lang="en-GB" sz="1000">
                <a:solidFill>
                  <a:srgbClr val="0000FE"/>
                </a:solidFill>
                <a:latin typeface="Arial"/>
                <a:cs typeface="Arial"/>
              </a:rPr>
              <a:t> </a:t>
            </a:r>
            <a:r>
              <a:rPr lang="en-GB" sz="1000">
                <a:solidFill>
                  <a:schemeClr val="tx1"/>
                </a:solidFill>
                <a:latin typeface="Arial"/>
                <a:cs typeface="Arial"/>
              </a:rPr>
              <a:t>for more information on career development.</a:t>
            </a:r>
            <a:endParaRPr lang="en-GB">
              <a:solidFill>
                <a:schemeClr val="tx1"/>
              </a:solidFill>
            </a:endParaRPr>
          </a:p>
          <a:p>
            <a:pPr algn="l"/>
            <a:endParaRPr lang="en-GB" sz="1000">
              <a:solidFill>
                <a:schemeClr val="tx1"/>
              </a:solidFill>
              <a:latin typeface="Arial"/>
              <a:cs typeface="Arial"/>
            </a:endParaRPr>
          </a:p>
          <a:p>
            <a:pPr algn="l"/>
            <a:r>
              <a:rPr lang="en-GB" sz="1000">
                <a:solidFill>
                  <a:schemeClr val="tx1"/>
                </a:solidFill>
                <a:latin typeface="Arial"/>
                <a:cs typeface="Arial"/>
              </a:rPr>
              <a:t>FCD working in Surrey may want to join the Training Hub community of practice for FCPs. More information can be found here. The BDA also have a FCD specialist group, more information can be found </a:t>
            </a:r>
            <a:r>
              <a:rPr lang="en-GB" sz="1000">
                <a:solidFill>
                  <a:srgbClr val="0000FE"/>
                </a:solidFill>
                <a:latin typeface="Arial"/>
                <a:cs typeface="Arial"/>
                <a:hlinkClick r:id="rId18">
                  <a:extLst>
                    <a:ext uri="{A12FA001-AC4F-418D-AE19-62706E023703}">
                      <ahyp:hlinkClr xmlns:ahyp="http://schemas.microsoft.com/office/drawing/2018/hyperlinkcolor" val="tx"/>
                    </a:ext>
                  </a:extLst>
                </a:hlinkClick>
              </a:rPr>
              <a:t>here</a:t>
            </a:r>
            <a:r>
              <a:rPr lang="en-GB" sz="1000">
                <a:solidFill>
                  <a:srgbClr val="0000FE"/>
                </a:solidFill>
                <a:latin typeface="Arial"/>
                <a:cs typeface="Arial"/>
              </a:rPr>
              <a:t>. </a:t>
            </a:r>
            <a:endParaRPr lang="en-GB">
              <a:solidFill>
                <a:srgbClr val="0000FE"/>
              </a:solidFill>
            </a:endParaRPr>
          </a:p>
          <a:p>
            <a:pPr algn="l"/>
            <a:endParaRPr lang="en-GB" sz="1000">
              <a:solidFill>
                <a:srgbClr val="0000FE"/>
              </a:solidFill>
              <a:latin typeface="Arial"/>
              <a:cs typeface="Arial"/>
            </a:endParaRPr>
          </a:p>
          <a:p>
            <a:pPr algn="l"/>
            <a:r>
              <a:rPr lang="en-GB" sz="1000">
                <a:solidFill>
                  <a:schemeClr val="tx1"/>
                </a:solidFill>
                <a:latin typeface="Arial"/>
                <a:cs typeface="Arial"/>
              </a:rPr>
              <a:t>If you require funding for training and education courses, please contact your PCN Educator directly (contact details can be found</a:t>
            </a:r>
            <a:r>
              <a:rPr lang="en-GB" sz="1000">
                <a:solidFill>
                  <a:srgbClr val="808080"/>
                </a:solidFill>
              </a:rPr>
              <a:t> </a:t>
            </a:r>
            <a:r>
              <a:rPr lang="en-GB" sz="1000">
                <a:solidFill>
                  <a:srgbClr val="0000FE"/>
                </a:solidFill>
                <a:hlinkClick r:id="rId19">
                  <a:extLst>
                    <a:ext uri="{A12FA001-AC4F-418D-AE19-62706E023703}">
                      <ahyp:hlinkClr xmlns:ahyp="http://schemas.microsoft.com/office/drawing/2018/hyperlinkcolor" val="tx"/>
                    </a:ext>
                  </a:extLst>
                </a:hlinkClick>
              </a:rPr>
              <a:t>here </a:t>
            </a:r>
            <a:r>
              <a:rPr lang="en-GB" sz="1000">
                <a:solidFill>
                  <a:srgbClr val="808080"/>
                </a:solidFill>
              </a:rPr>
              <a:t>)</a:t>
            </a:r>
            <a:r>
              <a:rPr lang="en-GB" sz="1000">
                <a:solidFill>
                  <a:schemeClr val="tx1"/>
                </a:solidFill>
                <a:latin typeface="Arial"/>
                <a:cs typeface="Arial"/>
              </a:rPr>
              <a:t> to discuss this. </a:t>
            </a:r>
            <a:endParaRPr lang="en-GB">
              <a:solidFill>
                <a:schemeClr val="tx1"/>
              </a:solidFill>
            </a:endParaRPr>
          </a:p>
          <a:p>
            <a:pPr algn="l"/>
            <a:endParaRPr lang="en-GB" sz="1000">
              <a:solidFill>
                <a:schemeClr val="tx1"/>
              </a:solidFill>
              <a:latin typeface="Arial"/>
              <a:cs typeface="Arial"/>
            </a:endParaRPr>
          </a:p>
          <a:p>
            <a:pPr algn="l"/>
            <a:r>
              <a:rPr lang="en-GB" sz="1000">
                <a:solidFill>
                  <a:schemeClr val="tx1"/>
                </a:solidFill>
                <a:latin typeface="Arial"/>
                <a:cs typeface="Arial"/>
              </a:rPr>
              <a:t>A First Contact Dietitian may develop their career journey to become an Advanced Practitioner</a:t>
            </a:r>
            <a:endParaRPr lang="en-GB">
              <a:solidFill>
                <a:schemeClr val="tx1"/>
              </a:solidFill>
            </a:endParaRPr>
          </a:p>
          <a:p>
            <a:pPr algn="l"/>
            <a:endParaRPr lang="en-GB" sz="1000">
              <a:solidFill>
                <a:schemeClr val="tx1"/>
              </a:solidFill>
              <a:latin typeface="Arial"/>
              <a:cs typeface="Arial"/>
            </a:endParaRPr>
          </a:p>
        </p:txBody>
      </p:sp>
      <p:sp>
        <p:nvSpPr>
          <p:cNvPr id="50" name="TextBox 49">
            <a:extLst>
              <a:ext uri="{FF2B5EF4-FFF2-40B4-BE49-F238E27FC236}">
                <a16:creationId xmlns:a16="http://schemas.microsoft.com/office/drawing/2014/main" id="{F682DBA8-E231-B1D8-20FD-5DCD0273060A}"/>
              </a:ext>
            </a:extLst>
          </p:cNvPr>
          <p:cNvSpPr txBox="1"/>
          <p:nvPr/>
        </p:nvSpPr>
        <p:spPr>
          <a:xfrm>
            <a:off x="9502168" y="2548221"/>
            <a:ext cx="2678935"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lgn="l">
              <a:buFont typeface="Arial" panose="020B0604020202020204" pitchFamily="34" charset="0"/>
              <a:buChar char="•"/>
            </a:pPr>
            <a:r>
              <a:rPr lang="en-US" sz="1000">
                <a:solidFill>
                  <a:schemeClr val="tx1"/>
                </a:solidFill>
                <a:highlight>
                  <a:srgbClr val="FFFFFF"/>
                </a:highlight>
                <a:latin typeface="Arial"/>
                <a:ea typeface="Lato"/>
                <a:cs typeface="Arial"/>
              </a:rPr>
              <a:t>Experienced and advanced clinical skills, providing specialist dietetic advice and support for many common conditions. This could include gastroenterology (such as irritable bowel syndrome and coeliac disease), diabetes, weight management (both over and underweight) and infant and child feeding difficulties.</a:t>
            </a:r>
            <a:endParaRPr lang="en-US">
              <a:solidFill>
                <a:schemeClr val="tx1"/>
              </a:solidFill>
              <a:highlight>
                <a:srgbClr val="FFFFFF"/>
              </a:highlight>
              <a:cs typeface="Arial"/>
            </a:endParaRPr>
          </a:p>
          <a:p>
            <a:pPr marL="171450" indent="-171450" algn="l">
              <a:buFont typeface="Arial" panose="020B0604020202020204" pitchFamily="34" charset="0"/>
              <a:buChar char="•"/>
            </a:pPr>
            <a:r>
              <a:rPr lang="en-US" sz="1000">
                <a:solidFill>
                  <a:schemeClr val="tx1"/>
                </a:solidFill>
                <a:highlight>
                  <a:srgbClr val="FFFFFF"/>
                </a:highlight>
                <a:latin typeface="Arial"/>
                <a:ea typeface="Lato"/>
                <a:cs typeface="Arial"/>
              </a:rPr>
              <a:t>Provide relevant training on nutrition and dietetic topics to staff within the GP practice.</a:t>
            </a:r>
            <a:endParaRPr lang="en-US">
              <a:solidFill>
                <a:schemeClr val="tx1"/>
              </a:solidFill>
            </a:endParaRPr>
          </a:p>
          <a:p>
            <a:pPr marL="171450" indent="-171450" algn="l">
              <a:buFont typeface="Arial" panose="020B0604020202020204" pitchFamily="34" charset="0"/>
              <a:buChar char="•"/>
            </a:pPr>
            <a:r>
              <a:rPr lang="en-US" sz="1000">
                <a:solidFill>
                  <a:schemeClr val="tx1"/>
                </a:solidFill>
                <a:highlight>
                  <a:srgbClr val="FFFFFF"/>
                </a:highlight>
                <a:latin typeface="Arial"/>
                <a:ea typeface="Lato"/>
                <a:cs typeface="Arial"/>
              </a:rPr>
              <a:t>Supplementary prescribers can review appropriate prescribing and where necessary, deprescribe prescription only medicines.</a:t>
            </a:r>
            <a:endParaRPr lang="en-US">
              <a:solidFill>
                <a:schemeClr val="tx1"/>
              </a:solidFill>
            </a:endParaRPr>
          </a:p>
          <a:p>
            <a:pPr marL="171450" indent="-171450" algn="l">
              <a:buFont typeface="Arial" panose="020B0604020202020204" pitchFamily="34" charset="0"/>
              <a:buChar char="•"/>
            </a:pPr>
            <a:r>
              <a:rPr lang="en-US" sz="1000">
                <a:solidFill>
                  <a:schemeClr val="tx1"/>
                </a:solidFill>
                <a:highlight>
                  <a:srgbClr val="FFFFFF"/>
                </a:highlight>
                <a:latin typeface="Arial"/>
                <a:ea typeface="Lato"/>
                <a:cs typeface="Arial"/>
              </a:rPr>
              <a:t>Support routine long term condition reviews •Support the management of patients with multimorbid health conditions where there may be conflicting advice around nutrition therapy; for example, managing cardiovascular disease and malnutrition </a:t>
            </a:r>
            <a:endParaRPr lang="en-US">
              <a:solidFill>
                <a:schemeClr val="tx1"/>
              </a:solidFill>
            </a:endParaRPr>
          </a:p>
          <a:p>
            <a:pPr marL="171450" indent="-171450" algn="l">
              <a:buFont typeface="Arial" panose="020B0604020202020204" pitchFamily="34" charset="0"/>
              <a:buChar char="•"/>
            </a:pPr>
            <a:r>
              <a:rPr lang="en-US" sz="1000">
                <a:solidFill>
                  <a:schemeClr val="tx1"/>
                </a:solidFill>
                <a:highlight>
                  <a:srgbClr val="FFFFFF"/>
                </a:highlight>
                <a:latin typeface="Arial"/>
                <a:ea typeface="Lato"/>
                <a:cs typeface="Arial"/>
              </a:rPr>
              <a:t>A guide to dietitians in primary care can be found at:</a:t>
            </a:r>
            <a:r>
              <a:rPr lang="en-US" sz="1000">
                <a:solidFill>
                  <a:srgbClr val="404040"/>
                </a:solidFill>
                <a:highlight>
                  <a:srgbClr val="FFFFFF"/>
                </a:highlight>
                <a:latin typeface="Arial"/>
                <a:ea typeface="Lato"/>
                <a:cs typeface="Arial"/>
              </a:rPr>
              <a:t> </a:t>
            </a:r>
            <a:r>
              <a:rPr lang="en-US" sz="1000">
                <a:solidFill>
                  <a:srgbClr val="1C8F95"/>
                </a:solidFill>
                <a:highlight>
                  <a:srgbClr val="FFFFFF"/>
                </a:highlight>
                <a:latin typeface="Arial"/>
                <a:ea typeface="Lato"/>
                <a:cs typeface="Arial"/>
                <a:hlinkClick r:id="rId20"/>
              </a:rPr>
              <a:t>Dietitians-in-primary-care-a-guide-for-general-practice.pdf (bda.uk.com)</a:t>
            </a:r>
            <a:endParaRPr lang="en-US">
              <a:cs typeface="Arial"/>
            </a:endParaRPr>
          </a:p>
          <a:p>
            <a:pPr algn="l"/>
            <a:endParaRPr lang="en-US" sz="1000">
              <a:solidFill>
                <a:schemeClr val="tx1"/>
              </a:solidFill>
              <a:highlight>
                <a:srgbClr val="FFFFFF"/>
              </a:highlight>
              <a:latin typeface="Arial"/>
              <a:ea typeface="Lato"/>
              <a:cs typeface="Lato"/>
            </a:endParaRPr>
          </a:p>
        </p:txBody>
      </p:sp>
      <p:pic>
        <p:nvPicPr>
          <p:cNvPr id="6" name="Online Media 5" title="Meet our dietitian - working alongside GPs to meet patients' healthcare needs.">
            <a:hlinkClick r:id="" action="ppaction://media"/>
            <a:extLst>
              <a:ext uri="{FF2B5EF4-FFF2-40B4-BE49-F238E27FC236}">
                <a16:creationId xmlns:a16="http://schemas.microsoft.com/office/drawing/2014/main" id="{33F0CC71-693A-1678-8D62-4717FDC44223}"/>
              </a:ext>
            </a:extLst>
          </p:cNvPr>
          <p:cNvPicPr>
            <a:picLocks noRot="1" noChangeAspect="1"/>
          </p:cNvPicPr>
          <p:nvPr>
            <a:videoFile r:link="rId1"/>
          </p:nvPr>
        </p:nvPicPr>
        <p:blipFill>
          <a:blip r:embed="rId21"/>
          <a:stretch>
            <a:fillRect/>
          </a:stretch>
        </p:blipFill>
        <p:spPr>
          <a:xfrm>
            <a:off x="6766" y="995547"/>
            <a:ext cx="2244442" cy="1268113"/>
          </a:xfrm>
          <a:prstGeom prst="rect">
            <a:avLst/>
          </a:prstGeom>
        </p:spPr>
      </p:pic>
      <p:sp>
        <p:nvSpPr>
          <p:cNvPr id="5" name="TextBox 4">
            <a:extLst>
              <a:ext uri="{FF2B5EF4-FFF2-40B4-BE49-F238E27FC236}">
                <a16:creationId xmlns:a16="http://schemas.microsoft.com/office/drawing/2014/main" id="{B44922B7-C9CB-A8CE-D9DA-77A7FF359D5B}"/>
              </a:ext>
            </a:extLst>
          </p:cNvPr>
          <p:cNvSpPr txBox="1"/>
          <p:nvPr/>
        </p:nvSpPr>
        <p:spPr>
          <a:xfrm>
            <a:off x="315700" y="3769572"/>
            <a:ext cx="2038339" cy="2092881"/>
          </a:xfrm>
          <a:prstGeom prst="rect">
            <a:avLst/>
          </a:prstGeom>
          <a:noFill/>
        </p:spPr>
        <p:txBody>
          <a:bodyPr wrap="square">
            <a:spAutoFit/>
          </a:bodyPr>
          <a:lstStyle/>
          <a:p>
            <a:r>
              <a:rPr lang="en-GB" sz="1000" b="1">
                <a:solidFill>
                  <a:srgbClr val="0069B4"/>
                </a:solidFill>
                <a:latin typeface="Arial" panose="020B0604020202020204" pitchFamily="34" charset="0"/>
                <a:cs typeface="Arial" panose="020B0604020202020204" pitchFamily="34" charset="0"/>
              </a:rPr>
              <a:t>As the demands on the healthcare system evolve, clinical professionals are supported to recognise and embrace opportunities to transition into leadership and management roles, broadening their contribution beyond direct patient care. The </a:t>
            </a:r>
            <a:r>
              <a:rPr lang="en-GB" sz="1000" b="1">
                <a:solidFill>
                  <a:srgbClr val="0069B4"/>
                </a:solidFill>
                <a:latin typeface="Arial" panose="020B0604020202020204" pitchFamily="34" charset="0"/>
                <a:cs typeface="Arial" panose="020B0604020202020204" pitchFamily="34" charset="0"/>
                <a:hlinkClick r:id="rId22" action="ppaction://hlinksldjump"/>
              </a:rPr>
              <a:t>four pillars </a:t>
            </a:r>
            <a:r>
              <a:rPr lang="en-GB" sz="1000" b="1">
                <a:solidFill>
                  <a:srgbClr val="0069B4"/>
                </a:solidFill>
                <a:latin typeface="Arial"/>
                <a:cs typeface="Arial"/>
              </a:rPr>
              <a:t>Clinical Practice, Leadership and Management, Education and Learning, and Research. </a:t>
            </a:r>
            <a:endParaRPr lang="en-GB" sz="1000" b="1">
              <a:solidFill>
                <a:srgbClr val="0069B4"/>
              </a:solidFill>
              <a:latin typeface="Arial" panose="020B0604020202020204" pitchFamily="34" charset="0"/>
              <a:cs typeface="Arial" panose="020B0604020202020204" pitchFamily="34" charset="0"/>
            </a:endParaRPr>
          </a:p>
        </p:txBody>
      </p:sp>
      <p:sp>
        <p:nvSpPr>
          <p:cNvPr id="8" name="object 22">
            <a:extLst>
              <a:ext uri="{FF2B5EF4-FFF2-40B4-BE49-F238E27FC236}">
                <a16:creationId xmlns:a16="http://schemas.microsoft.com/office/drawing/2014/main" id="{0C4F611F-56A3-E689-BA5B-43962FE2B0F7}"/>
              </a:ext>
            </a:extLst>
          </p:cNvPr>
          <p:cNvSpPr txBox="1">
            <a:spLocks noGrp="1"/>
          </p:cNvSpPr>
          <p:nvPr>
            <p:ph type="title"/>
          </p:nvPr>
        </p:nvSpPr>
        <p:spPr>
          <a:xfrm>
            <a:off x="9743693" y="101040"/>
            <a:ext cx="1743709" cy="558153"/>
          </a:xfrm>
          <a:prstGeom prst="rect">
            <a:avLst/>
          </a:prstGeom>
        </p:spPr>
        <p:txBody>
          <a:bodyPr vert="horz" wrap="square" lIns="0" tIns="278435" rIns="0" bIns="0" rtlCol="0">
            <a:spAutoFit/>
          </a:bodyPr>
          <a:lstStyle/>
          <a:p>
            <a:pPr marL="394970">
              <a:lnSpc>
                <a:spcPct val="100000"/>
              </a:lnSpc>
              <a:spcBef>
                <a:spcPts val="100"/>
              </a:spcBef>
            </a:pPr>
            <a:r>
              <a:rPr>
                <a:hlinkClick r:id="rId23" action="ppaction://hlinksldjump"/>
              </a:rPr>
              <a:t>A</a:t>
            </a:r>
            <a:r>
              <a:rPr lang="en-GB">
                <a:hlinkClick r:id="rId23" action="ppaction://hlinksldjump"/>
              </a:rPr>
              <a:t>HP</a:t>
            </a:r>
            <a:r>
              <a:rPr spc="-45">
                <a:hlinkClick r:id="rId23" action="ppaction://hlinksldjump"/>
              </a:rPr>
              <a:t> </a:t>
            </a:r>
            <a:r>
              <a:rPr spc="-10">
                <a:hlinkClick r:id="rId23" action="ppaction://hlinksldjump"/>
              </a:rPr>
              <a:t>Roles</a:t>
            </a:r>
            <a:endParaRPr spc="-10"/>
          </a:p>
        </p:txBody>
      </p:sp>
      <p:sp>
        <p:nvSpPr>
          <p:cNvPr id="4" name="TextBox 3">
            <a:extLst>
              <a:ext uri="{FF2B5EF4-FFF2-40B4-BE49-F238E27FC236}">
                <a16:creationId xmlns:a16="http://schemas.microsoft.com/office/drawing/2014/main" id="{45E02F82-A6F0-6EAF-0431-27BC14D91018}"/>
              </a:ext>
            </a:extLst>
          </p:cNvPr>
          <p:cNvSpPr txBox="1"/>
          <p:nvPr/>
        </p:nvSpPr>
        <p:spPr>
          <a:xfrm>
            <a:off x="52585" y="3172214"/>
            <a:ext cx="2277586" cy="246221"/>
          </a:xfrm>
          <a:prstGeom prst="rect">
            <a:avLst/>
          </a:prstGeom>
          <a:solidFill>
            <a:schemeClr val="bg1">
              <a:lumMod val="85000"/>
            </a:schemeClr>
          </a:solidFill>
        </p:spPr>
        <p:txBody>
          <a:bodyPr wrap="square">
            <a:spAutoFit/>
          </a:bodyPr>
          <a:lstStyle/>
          <a:p>
            <a:pPr marR="177165" algn="ctr">
              <a:lnSpc>
                <a:spcPct val="100000"/>
              </a:lnSpc>
            </a:pPr>
            <a:r>
              <a:rPr lang="en-GB" sz="1000" b="1" spc="-10">
                <a:solidFill>
                  <a:srgbClr val="BF0378"/>
                </a:solidFill>
                <a:latin typeface="Arial"/>
                <a:cs typeface="Arial"/>
                <a:hlinkClick r:id="rId24" action="ppaction://hlinksldjump">
                  <a:extLst>
                    <a:ext uri="{A12FA001-AC4F-418D-AE19-62706E023703}">
                      <ahyp:hlinkClr xmlns:ahyp="http://schemas.microsoft.com/office/drawing/2018/hyperlinkcolor" val="tx"/>
                    </a:ext>
                  </a:extLst>
                </a:hlinkClick>
              </a:rPr>
              <a:t>Advanced </a:t>
            </a:r>
            <a:r>
              <a:rPr lang="en-GB" sz="1000" b="1">
                <a:solidFill>
                  <a:srgbClr val="BF0378"/>
                </a:solidFill>
                <a:latin typeface="Arial"/>
                <a:cs typeface="Arial"/>
                <a:hlinkClick r:id="rId24" action="ppaction://hlinksldjump">
                  <a:extLst>
                    <a:ext uri="{A12FA001-AC4F-418D-AE19-62706E023703}">
                      <ahyp:hlinkClr xmlns:ahyp="http://schemas.microsoft.com/office/drawing/2018/hyperlinkcolor" val="tx"/>
                    </a:ext>
                  </a:extLst>
                </a:hlinkClick>
              </a:rPr>
              <a:t>Clinical</a:t>
            </a:r>
            <a:r>
              <a:rPr lang="en-GB" sz="1000" b="1" spc="-45">
                <a:solidFill>
                  <a:srgbClr val="BF0378"/>
                </a:solidFill>
                <a:latin typeface="Arial"/>
                <a:cs typeface="Arial"/>
                <a:hlinkClick r:id="rId24" action="ppaction://hlinksldjump">
                  <a:extLst>
                    <a:ext uri="{A12FA001-AC4F-418D-AE19-62706E023703}">
                      <ahyp:hlinkClr xmlns:ahyp="http://schemas.microsoft.com/office/drawing/2018/hyperlinkcolor" val="tx"/>
                    </a:ext>
                  </a:extLst>
                </a:hlinkClick>
              </a:rPr>
              <a:t> </a:t>
            </a:r>
            <a:r>
              <a:rPr lang="en-GB" sz="1000" b="1" spc="-10">
                <a:solidFill>
                  <a:srgbClr val="BF0378"/>
                </a:solidFill>
                <a:latin typeface="Arial"/>
                <a:cs typeface="Arial"/>
                <a:hlinkClick r:id="rId24" action="ppaction://hlinksldjump">
                  <a:extLst>
                    <a:ext uri="{A12FA001-AC4F-418D-AE19-62706E023703}">
                      <ahyp:hlinkClr xmlns:ahyp="http://schemas.microsoft.com/office/drawing/2018/hyperlinkcolor" val="tx"/>
                    </a:ext>
                  </a:extLst>
                </a:hlinkClick>
              </a:rPr>
              <a:t>Practitioner</a:t>
            </a:r>
            <a:endParaRPr lang="en-GB" sz="1000">
              <a:solidFill>
                <a:srgbClr val="BF0378"/>
              </a:solidFill>
              <a:latin typeface="Arial"/>
              <a:cs typeface="Arial"/>
            </a:endParaRPr>
          </a:p>
        </p:txBody>
      </p:sp>
      <p:sp>
        <p:nvSpPr>
          <p:cNvPr id="7" name="Call-out: Down Arrow 6">
            <a:extLst>
              <a:ext uri="{FF2B5EF4-FFF2-40B4-BE49-F238E27FC236}">
                <a16:creationId xmlns:a16="http://schemas.microsoft.com/office/drawing/2014/main" id="{A0C12FC6-76D4-76E6-2DF3-BF7377BF2BC0}"/>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67478" y="1944333"/>
            <a:ext cx="1716160" cy="444352"/>
          </a:xfrm>
          <a:prstGeom prst="rect">
            <a:avLst/>
          </a:prstGeom>
        </p:spPr>
        <p:txBody>
          <a:bodyPr vert="horz" wrap="square" lIns="0" tIns="13335" rIns="0" bIns="0" rtlCol="0" anchor="t">
            <a:spAutoFit/>
          </a:bodyPr>
          <a:lstStyle/>
          <a:p>
            <a:pPr marL="96520">
              <a:spcBef>
                <a:spcPts val="105"/>
              </a:spcBef>
            </a:pPr>
            <a:r>
              <a:rPr lang="en-GB" sz="1400">
                <a:solidFill>
                  <a:srgbClr val="202C3A"/>
                </a:solidFill>
                <a:latin typeface="Arial Black"/>
                <a:cs typeface="Arial Black"/>
              </a:rPr>
              <a:t>Essential to develop to role</a:t>
            </a:r>
            <a:endParaRPr lang="en-US" sz="1400" spc="-10">
              <a:solidFill>
                <a:srgbClr val="202C3A"/>
              </a:solidFill>
              <a:latin typeface="Arial Black"/>
              <a:cs typeface="Arial Black"/>
            </a:endParaRPr>
          </a:p>
        </p:txBody>
      </p:sp>
      <p:sp>
        <p:nvSpPr>
          <p:cNvPr id="3" name="object 3"/>
          <p:cNvSpPr/>
          <p:nvPr/>
        </p:nvSpPr>
        <p:spPr>
          <a:xfrm>
            <a:off x="2633472" y="2572511"/>
            <a:ext cx="8753475" cy="0"/>
          </a:xfrm>
          <a:custGeom>
            <a:avLst/>
            <a:gdLst/>
            <a:ahLst/>
            <a:cxnLst/>
            <a:rect l="l" t="t" r="r" b="b"/>
            <a:pathLst>
              <a:path w="8753475">
                <a:moveTo>
                  <a:pt x="0" y="0"/>
                </a:moveTo>
                <a:lnTo>
                  <a:pt x="8753475" y="0"/>
                </a:lnTo>
              </a:path>
            </a:pathLst>
          </a:custGeom>
          <a:ln w="12700">
            <a:solidFill>
              <a:srgbClr val="44247C"/>
            </a:solidFill>
            <a:prstDash val="sysDash"/>
          </a:ln>
        </p:spPr>
        <p:txBody>
          <a:bodyPr wrap="square" lIns="0" tIns="0" rIns="0" bIns="0" rtlCol="0"/>
          <a:lstStyle/>
          <a:p>
            <a:endParaRPr/>
          </a:p>
        </p:txBody>
      </p:sp>
      <p:sp>
        <p:nvSpPr>
          <p:cNvPr id="21" name="object 21"/>
          <p:cNvSpPr txBox="1"/>
          <p:nvPr/>
        </p:nvSpPr>
        <p:spPr>
          <a:xfrm>
            <a:off x="2483908" y="385149"/>
            <a:ext cx="8157296" cy="1084271"/>
          </a:xfrm>
          <a:prstGeom prst="rect">
            <a:avLst/>
          </a:prstGeom>
        </p:spPr>
        <p:txBody>
          <a:bodyPr vert="horz" wrap="square" lIns="0" tIns="12065" rIns="0" bIns="0" rtlCol="0" anchor="t">
            <a:spAutoFit/>
          </a:bodyPr>
          <a:lstStyle/>
          <a:p>
            <a:pPr marL="12700">
              <a:spcBef>
                <a:spcPts val="95"/>
              </a:spcBef>
            </a:pPr>
            <a:r>
              <a:rPr lang="en-GB" sz="2400" spc="-10">
                <a:solidFill>
                  <a:srgbClr val="0070C0"/>
                </a:solidFill>
                <a:latin typeface="Arial Black"/>
                <a:cs typeface="Arial Black"/>
              </a:rPr>
              <a:t>First Contact Paramedic</a:t>
            </a:r>
          </a:p>
          <a:p>
            <a:pPr marL="12700">
              <a:spcBef>
                <a:spcPts val="95"/>
              </a:spcBef>
            </a:pPr>
            <a:r>
              <a:rPr lang="en-GB" sz="2400" b="1">
                <a:solidFill>
                  <a:srgbClr val="202C3A"/>
                </a:solidFill>
                <a:latin typeface="Arial"/>
                <a:cs typeface="Arial"/>
              </a:rPr>
              <a:t>Find</a:t>
            </a:r>
            <a:r>
              <a:rPr lang="en-GB" sz="2400" b="1" spc="-25">
                <a:solidFill>
                  <a:srgbClr val="202C3A"/>
                </a:solidFill>
                <a:latin typeface="Arial"/>
                <a:cs typeface="Arial"/>
              </a:rPr>
              <a:t> </a:t>
            </a:r>
            <a:r>
              <a:rPr lang="en-GB" sz="2400" b="1">
                <a:solidFill>
                  <a:srgbClr val="202C3A"/>
                </a:solidFill>
                <a:latin typeface="Arial"/>
                <a:cs typeface="Arial"/>
              </a:rPr>
              <a:t>out</a:t>
            </a:r>
            <a:r>
              <a:rPr lang="en-GB" sz="2400" b="1" spc="-25">
                <a:solidFill>
                  <a:srgbClr val="202C3A"/>
                </a:solidFill>
                <a:latin typeface="Arial"/>
                <a:cs typeface="Arial"/>
              </a:rPr>
              <a:t> </a:t>
            </a:r>
            <a:r>
              <a:rPr lang="en-GB" sz="2400" b="1">
                <a:solidFill>
                  <a:srgbClr val="202C3A"/>
                </a:solidFill>
                <a:latin typeface="Arial"/>
                <a:cs typeface="Arial"/>
              </a:rPr>
              <a:t>more</a:t>
            </a:r>
            <a:r>
              <a:rPr lang="en-GB" sz="2400" b="1" spc="-30">
                <a:solidFill>
                  <a:srgbClr val="202C3A"/>
                </a:solidFill>
                <a:latin typeface="Arial"/>
                <a:cs typeface="Arial"/>
              </a:rPr>
              <a:t> </a:t>
            </a:r>
            <a:r>
              <a:rPr lang="en-GB" sz="2400" b="1">
                <a:solidFill>
                  <a:srgbClr val="202C3A"/>
                </a:solidFill>
                <a:latin typeface="Arial"/>
                <a:cs typeface="Arial"/>
              </a:rPr>
              <a:t>about</a:t>
            </a:r>
            <a:r>
              <a:rPr lang="en-GB" sz="2400" b="1" spc="-25">
                <a:solidFill>
                  <a:srgbClr val="202C3A"/>
                </a:solidFill>
                <a:latin typeface="Arial"/>
                <a:cs typeface="Arial"/>
              </a:rPr>
              <a:t> </a:t>
            </a:r>
            <a:r>
              <a:rPr lang="en-GB" sz="2400" b="1">
                <a:solidFill>
                  <a:srgbClr val="202C3A"/>
                </a:solidFill>
                <a:latin typeface="Arial"/>
                <a:cs typeface="Arial"/>
              </a:rPr>
              <a:t>the</a:t>
            </a:r>
            <a:r>
              <a:rPr lang="en-GB" sz="2400" b="1" spc="-15">
                <a:solidFill>
                  <a:srgbClr val="0070C0"/>
                </a:solidFill>
                <a:latin typeface="Arial"/>
                <a:cs typeface="Arial"/>
              </a:rPr>
              <a:t> </a:t>
            </a:r>
            <a:r>
              <a:rPr lang="en-GB" sz="2400" b="1" u="sng">
                <a:solidFill>
                  <a:srgbClr val="291EFF"/>
                </a:solidFill>
                <a:uFill>
                  <a:solidFill>
                    <a:srgbClr val="1F5AA4"/>
                  </a:solidFill>
                </a:uFill>
                <a:latin typeface="Arial"/>
                <a:cs typeface="Arial"/>
                <a:hlinkClick r:id="rId4">
                  <a:extLst>
                    <a:ext uri="{A12FA001-AC4F-418D-AE19-62706E023703}">
                      <ahyp:hlinkClr xmlns:ahyp="http://schemas.microsoft.com/office/drawing/2018/hyperlinkcolor" val="tx"/>
                    </a:ext>
                  </a:extLst>
                </a:hlinkClick>
              </a:rPr>
              <a:t>Advanced Levels of Practice</a:t>
            </a:r>
          </a:p>
          <a:p>
            <a:pPr marL="12700">
              <a:spcBef>
                <a:spcPts val="95"/>
              </a:spcBef>
            </a:pPr>
            <a:endParaRPr sz="2000">
              <a:solidFill>
                <a:srgbClr val="0070C0"/>
              </a:solidFill>
              <a:latin typeface="Arial Black"/>
              <a:cs typeface="Arial Black"/>
            </a:endParaRPr>
          </a:p>
        </p:txBody>
      </p:sp>
      <p:sp>
        <p:nvSpPr>
          <p:cNvPr id="28" name="object 28"/>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26" name="object 26"/>
          <p:cNvSpPr txBox="1"/>
          <p:nvPr/>
        </p:nvSpPr>
        <p:spPr>
          <a:xfrm>
            <a:off x="2633472" y="2561417"/>
            <a:ext cx="2426806" cy="3357971"/>
          </a:xfrm>
          <a:prstGeom prst="rect">
            <a:avLst/>
          </a:prstGeom>
        </p:spPr>
        <p:txBody>
          <a:bodyPr vert="horz" wrap="square" lIns="0" tIns="13335" rIns="0" bIns="0" rtlCol="0" anchor="t">
            <a:spAutoFit/>
          </a:bodyPr>
          <a:lstStyle/>
          <a:p>
            <a:pPr marL="12700" algn="l">
              <a:lnSpc>
                <a:spcPct val="100000"/>
              </a:lnSpc>
              <a:spcBef>
                <a:spcPts val="105"/>
              </a:spcBef>
            </a:pPr>
            <a:r>
              <a:rPr lang="en-GB" sz="1000" dirty="0">
                <a:solidFill>
                  <a:schemeClr val="tx1"/>
                </a:solidFill>
                <a:latin typeface="Arial"/>
                <a:cs typeface="Arial"/>
              </a:rPr>
              <a:t>Educated</a:t>
            </a:r>
            <a:r>
              <a:rPr lang="en-GB" sz="1000" spc="-60" dirty="0">
                <a:solidFill>
                  <a:schemeClr val="tx1"/>
                </a:solidFill>
                <a:latin typeface="Arial"/>
                <a:cs typeface="Arial"/>
              </a:rPr>
              <a:t> </a:t>
            </a:r>
            <a:r>
              <a:rPr lang="en-GB" sz="1000" dirty="0">
                <a:solidFill>
                  <a:schemeClr val="tx1"/>
                </a:solidFill>
                <a:latin typeface="Arial"/>
                <a:cs typeface="Arial"/>
              </a:rPr>
              <a:t>to</a:t>
            </a:r>
            <a:r>
              <a:rPr lang="en-GB" sz="1000" spc="-35" dirty="0">
                <a:solidFill>
                  <a:schemeClr val="tx1"/>
                </a:solidFill>
                <a:latin typeface="Arial"/>
                <a:cs typeface="Arial"/>
              </a:rPr>
              <a:t> </a:t>
            </a:r>
            <a:r>
              <a:rPr lang="en-GB" sz="1000" dirty="0">
                <a:solidFill>
                  <a:schemeClr val="tx1"/>
                </a:solidFill>
                <a:latin typeface="Arial"/>
                <a:cs typeface="Arial"/>
              </a:rPr>
              <a:t>degree</a:t>
            </a:r>
            <a:r>
              <a:rPr lang="en-GB" sz="1000" spc="-50" dirty="0">
                <a:solidFill>
                  <a:schemeClr val="tx1"/>
                </a:solidFill>
                <a:latin typeface="Arial"/>
                <a:cs typeface="Arial"/>
              </a:rPr>
              <a:t> </a:t>
            </a:r>
            <a:r>
              <a:rPr lang="en-GB" sz="1000" dirty="0">
                <a:solidFill>
                  <a:schemeClr val="tx1"/>
                </a:solidFill>
                <a:latin typeface="Arial"/>
                <a:cs typeface="Arial"/>
              </a:rPr>
              <a:t>/</a:t>
            </a:r>
            <a:r>
              <a:rPr lang="en-GB" sz="1000" spc="-30" dirty="0">
                <a:solidFill>
                  <a:schemeClr val="tx1"/>
                </a:solidFill>
                <a:latin typeface="Arial"/>
                <a:cs typeface="Arial"/>
              </a:rPr>
              <a:t> </a:t>
            </a:r>
            <a:r>
              <a:rPr lang="en-GB" sz="1000" dirty="0">
                <a:solidFill>
                  <a:schemeClr val="tx1"/>
                </a:solidFill>
                <a:latin typeface="Arial"/>
                <a:cs typeface="Arial"/>
              </a:rPr>
              <a:t>diploma</a:t>
            </a:r>
            <a:r>
              <a:rPr lang="en-GB" sz="1000" spc="-35" dirty="0">
                <a:solidFill>
                  <a:schemeClr val="tx1"/>
                </a:solidFill>
                <a:latin typeface="Arial"/>
                <a:cs typeface="Arial"/>
              </a:rPr>
              <a:t> </a:t>
            </a:r>
            <a:r>
              <a:rPr lang="en-GB" sz="1000" spc="-20" dirty="0">
                <a:solidFill>
                  <a:schemeClr val="tx1"/>
                </a:solidFill>
                <a:latin typeface="Arial"/>
                <a:cs typeface="Arial"/>
              </a:rPr>
              <a:t>level</a:t>
            </a:r>
            <a:endParaRPr lang="en-GB" sz="1000" dirty="0">
              <a:solidFill>
                <a:schemeClr val="tx1"/>
              </a:solidFill>
              <a:latin typeface="Arial"/>
              <a:cs typeface="Arial"/>
            </a:endParaRPr>
          </a:p>
          <a:p>
            <a:pPr marL="12700" algn="l">
              <a:lnSpc>
                <a:spcPct val="100000"/>
              </a:lnSpc>
            </a:pPr>
            <a:r>
              <a:rPr lang="en-GB" sz="1000" dirty="0">
                <a:solidFill>
                  <a:schemeClr val="tx1"/>
                </a:solidFill>
                <a:latin typeface="Arial"/>
                <a:cs typeface="Arial"/>
              </a:rPr>
              <a:t>in</a:t>
            </a:r>
            <a:r>
              <a:rPr lang="en-GB" sz="1000" spc="-25" dirty="0">
                <a:solidFill>
                  <a:schemeClr val="tx1"/>
                </a:solidFill>
                <a:latin typeface="Arial"/>
                <a:cs typeface="Arial"/>
              </a:rPr>
              <a:t> </a:t>
            </a:r>
            <a:r>
              <a:rPr lang="en-GB" sz="1000" dirty="0">
                <a:solidFill>
                  <a:schemeClr val="tx1"/>
                </a:solidFill>
                <a:latin typeface="Arial"/>
                <a:cs typeface="Arial"/>
              </a:rPr>
              <a:t>paramedicine</a:t>
            </a:r>
            <a:r>
              <a:rPr lang="en-GB" sz="1000" spc="-55" dirty="0">
                <a:solidFill>
                  <a:schemeClr val="tx1"/>
                </a:solidFill>
                <a:latin typeface="Arial"/>
                <a:cs typeface="Arial"/>
              </a:rPr>
              <a:t> </a:t>
            </a:r>
            <a:r>
              <a:rPr lang="en-GB" sz="1000" dirty="0">
                <a:solidFill>
                  <a:schemeClr val="tx1"/>
                </a:solidFill>
                <a:latin typeface="Arial"/>
                <a:cs typeface="Arial"/>
              </a:rPr>
              <a:t>or</a:t>
            </a:r>
            <a:r>
              <a:rPr lang="en-GB" sz="1000" spc="-20" dirty="0">
                <a:solidFill>
                  <a:schemeClr val="tx1"/>
                </a:solidFill>
                <a:latin typeface="Arial"/>
                <a:cs typeface="Arial"/>
              </a:rPr>
              <a:t> </a:t>
            </a:r>
            <a:r>
              <a:rPr lang="en-GB" sz="1000" spc="-10" dirty="0">
                <a:solidFill>
                  <a:schemeClr val="tx1"/>
                </a:solidFill>
                <a:latin typeface="Arial"/>
                <a:cs typeface="Arial"/>
              </a:rPr>
              <a:t>equivalent</a:t>
            </a:r>
            <a:endParaRPr lang="en-GB" sz="1000" dirty="0">
              <a:solidFill>
                <a:schemeClr val="tx1"/>
              </a:solidFill>
              <a:latin typeface="Arial"/>
              <a:cs typeface="Arial"/>
            </a:endParaRPr>
          </a:p>
          <a:p>
            <a:pPr marL="12700" marR="60325" algn="l">
              <a:lnSpc>
                <a:spcPct val="100000"/>
              </a:lnSpc>
              <a:spcBef>
                <a:spcPts val="805"/>
              </a:spcBef>
            </a:pPr>
            <a:r>
              <a:rPr lang="en-GB" sz="1000" dirty="0">
                <a:solidFill>
                  <a:schemeClr val="tx1"/>
                </a:solidFill>
                <a:latin typeface="Arial"/>
                <a:cs typeface="Arial"/>
              </a:rPr>
              <a:t>Registered</a:t>
            </a:r>
            <a:r>
              <a:rPr lang="en-GB" sz="1000" spc="-60" dirty="0">
                <a:solidFill>
                  <a:schemeClr val="tx1"/>
                </a:solidFill>
                <a:latin typeface="Arial"/>
                <a:cs typeface="Arial"/>
              </a:rPr>
              <a:t> </a:t>
            </a:r>
            <a:r>
              <a:rPr lang="en-GB" sz="1000" dirty="0">
                <a:solidFill>
                  <a:schemeClr val="tx1"/>
                </a:solidFill>
                <a:latin typeface="Arial"/>
                <a:cs typeface="Arial"/>
              </a:rPr>
              <a:t>with</a:t>
            </a:r>
            <a:r>
              <a:rPr lang="en-GB" sz="1000" spc="-25" dirty="0">
                <a:solidFill>
                  <a:schemeClr val="tx1"/>
                </a:solidFill>
                <a:latin typeface="Arial"/>
                <a:cs typeface="Arial"/>
              </a:rPr>
              <a:t> </a:t>
            </a:r>
            <a:r>
              <a:rPr lang="en-GB" sz="1000" dirty="0">
                <a:solidFill>
                  <a:schemeClr val="tx1"/>
                </a:solidFill>
                <a:latin typeface="Arial"/>
                <a:cs typeface="Arial"/>
              </a:rPr>
              <a:t>the</a:t>
            </a:r>
            <a:r>
              <a:rPr lang="en-GB" sz="1000" spc="-35" dirty="0">
                <a:solidFill>
                  <a:schemeClr val="tx1"/>
                </a:solidFill>
                <a:latin typeface="Arial"/>
                <a:cs typeface="Arial"/>
              </a:rPr>
              <a:t> </a:t>
            </a:r>
            <a:r>
              <a:rPr lang="en-GB" sz="1000" dirty="0">
                <a:solidFill>
                  <a:schemeClr val="tx1"/>
                </a:solidFill>
                <a:latin typeface="Arial"/>
                <a:cs typeface="Arial"/>
              </a:rPr>
              <a:t>Health</a:t>
            </a:r>
            <a:r>
              <a:rPr lang="en-GB" sz="1000" spc="-35" dirty="0">
                <a:solidFill>
                  <a:schemeClr val="tx1"/>
                </a:solidFill>
                <a:latin typeface="Arial"/>
                <a:cs typeface="Arial"/>
              </a:rPr>
              <a:t> </a:t>
            </a:r>
            <a:r>
              <a:rPr lang="en-GB" sz="1000" spc="-25" dirty="0">
                <a:solidFill>
                  <a:schemeClr val="tx1"/>
                </a:solidFill>
                <a:latin typeface="Arial"/>
                <a:cs typeface="Arial"/>
              </a:rPr>
              <a:t>and </a:t>
            </a:r>
            <a:r>
              <a:rPr lang="en-GB" sz="1000" dirty="0">
                <a:solidFill>
                  <a:schemeClr val="tx1"/>
                </a:solidFill>
                <a:latin typeface="Arial"/>
                <a:cs typeface="Arial"/>
              </a:rPr>
              <a:t>Care</a:t>
            </a:r>
            <a:r>
              <a:rPr lang="en-GB" sz="1000" spc="-50" dirty="0">
                <a:solidFill>
                  <a:schemeClr val="tx1"/>
                </a:solidFill>
                <a:latin typeface="Arial"/>
                <a:cs typeface="Arial"/>
              </a:rPr>
              <a:t> </a:t>
            </a:r>
            <a:r>
              <a:rPr lang="en-GB" sz="1000" dirty="0">
                <a:solidFill>
                  <a:schemeClr val="tx1"/>
                </a:solidFill>
                <a:latin typeface="Arial"/>
                <a:cs typeface="Arial"/>
              </a:rPr>
              <a:t>Professions</a:t>
            </a:r>
            <a:r>
              <a:rPr lang="en-GB" sz="1000" spc="-65" dirty="0">
                <a:solidFill>
                  <a:schemeClr val="tx1"/>
                </a:solidFill>
                <a:latin typeface="Arial"/>
                <a:cs typeface="Arial"/>
              </a:rPr>
              <a:t> </a:t>
            </a:r>
            <a:r>
              <a:rPr lang="en-GB" sz="1000" dirty="0">
                <a:solidFill>
                  <a:schemeClr val="tx1"/>
                </a:solidFill>
                <a:latin typeface="Arial"/>
                <a:cs typeface="Arial"/>
              </a:rPr>
              <a:t>Council</a:t>
            </a:r>
            <a:r>
              <a:rPr lang="en-GB" sz="1000" spc="-45" dirty="0">
                <a:solidFill>
                  <a:schemeClr val="tx1"/>
                </a:solidFill>
                <a:latin typeface="Arial"/>
                <a:cs typeface="Arial"/>
              </a:rPr>
              <a:t> </a:t>
            </a:r>
            <a:r>
              <a:rPr lang="en-GB" sz="1000" spc="-10" dirty="0">
                <a:solidFill>
                  <a:srgbClr val="1F2A2F"/>
                </a:solidFill>
                <a:latin typeface="Arial"/>
                <a:cs typeface="Arial"/>
              </a:rPr>
              <a:t>(</a:t>
            </a:r>
            <a:r>
              <a:rPr lang="en-GB" sz="1000" spc="-10" dirty="0">
                <a:solidFill>
                  <a:srgbClr val="1F2A2F"/>
                </a:solidFill>
                <a:latin typeface="Arial"/>
                <a:cs typeface="Arial"/>
                <a:hlinkClick r:id="rId5"/>
              </a:rPr>
              <a:t>HCPC</a:t>
            </a:r>
            <a:r>
              <a:rPr lang="en-GB" sz="1000" spc="-10" dirty="0">
                <a:solidFill>
                  <a:srgbClr val="1F2A2F"/>
                </a:solidFill>
                <a:latin typeface="Arial"/>
                <a:cs typeface="Arial"/>
              </a:rPr>
              <a:t>)</a:t>
            </a:r>
          </a:p>
          <a:p>
            <a:pPr marR="758825" algn="l">
              <a:lnSpc>
                <a:spcPct val="100000"/>
              </a:lnSpc>
            </a:pPr>
            <a:r>
              <a:rPr lang="en-GB" sz="1000" dirty="0">
                <a:solidFill>
                  <a:schemeClr val="tx1"/>
                </a:solidFill>
                <a:latin typeface="Arial"/>
                <a:cs typeface="Arial"/>
              </a:rPr>
              <a:t>Acquired</a:t>
            </a:r>
            <a:r>
              <a:rPr lang="en-GB" sz="1000" spc="-50" dirty="0">
                <a:solidFill>
                  <a:schemeClr val="tx1"/>
                </a:solidFill>
                <a:latin typeface="Arial"/>
                <a:cs typeface="Arial"/>
              </a:rPr>
              <a:t> </a:t>
            </a:r>
            <a:r>
              <a:rPr lang="en-GB" sz="1000" dirty="0">
                <a:solidFill>
                  <a:schemeClr val="tx1"/>
                </a:solidFill>
                <a:latin typeface="Arial"/>
                <a:cs typeface="Arial"/>
              </a:rPr>
              <a:t>5</a:t>
            </a:r>
            <a:r>
              <a:rPr lang="en-GB" sz="1000" spc="-20" dirty="0">
                <a:solidFill>
                  <a:schemeClr val="tx1"/>
                </a:solidFill>
                <a:latin typeface="Arial"/>
                <a:cs typeface="Arial"/>
              </a:rPr>
              <a:t> </a:t>
            </a:r>
            <a:r>
              <a:rPr lang="en-GB" sz="1000" dirty="0">
                <a:solidFill>
                  <a:schemeClr val="tx1"/>
                </a:solidFill>
                <a:latin typeface="Arial"/>
                <a:cs typeface="Arial"/>
              </a:rPr>
              <a:t>years</a:t>
            </a:r>
            <a:r>
              <a:rPr lang="en-GB" sz="1000" spc="-25" dirty="0">
                <a:solidFill>
                  <a:schemeClr val="tx1"/>
                </a:solidFill>
                <a:latin typeface="Arial"/>
                <a:cs typeface="Arial"/>
              </a:rPr>
              <a:t> </a:t>
            </a:r>
            <a:r>
              <a:rPr lang="en-GB" sz="1000" dirty="0">
                <a:solidFill>
                  <a:schemeClr val="tx1"/>
                </a:solidFill>
                <a:latin typeface="Arial"/>
                <a:cs typeface="Arial"/>
              </a:rPr>
              <a:t>of</a:t>
            </a:r>
            <a:r>
              <a:rPr lang="en-GB" sz="1000" spc="-25" dirty="0">
                <a:solidFill>
                  <a:schemeClr val="tx1"/>
                </a:solidFill>
                <a:latin typeface="Arial"/>
                <a:cs typeface="Arial"/>
              </a:rPr>
              <a:t> </a:t>
            </a:r>
            <a:r>
              <a:rPr lang="en-GB" sz="1000" spc="-10" dirty="0">
                <a:solidFill>
                  <a:schemeClr val="tx1"/>
                </a:solidFill>
                <a:latin typeface="Arial"/>
                <a:cs typeface="Arial"/>
              </a:rPr>
              <a:t>post-r</a:t>
            </a:r>
            <a:r>
              <a:rPr lang="en-GB" sz="1000" dirty="0">
                <a:solidFill>
                  <a:schemeClr val="tx1"/>
                </a:solidFill>
                <a:latin typeface="Arial"/>
                <a:cs typeface="Arial"/>
              </a:rPr>
              <a:t>egistration experi</a:t>
            </a:r>
            <a:r>
              <a:rPr lang="en-GB" sz="1000" spc="-10" dirty="0">
                <a:solidFill>
                  <a:schemeClr val="tx1"/>
                </a:solidFill>
                <a:latin typeface="Arial"/>
                <a:cs typeface="Arial"/>
              </a:rPr>
              <a:t>ence</a:t>
            </a:r>
            <a:endParaRPr lang="en-GB" sz="1000" dirty="0">
              <a:solidFill>
                <a:schemeClr val="tx1"/>
              </a:solidFill>
              <a:latin typeface="Arial"/>
              <a:cs typeface="Arial"/>
            </a:endParaRPr>
          </a:p>
          <a:p>
            <a:pPr marL="12700" marR="0" lvl="0" indent="0" algn="l"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a:ln>
                <a:noFill/>
              </a:ln>
              <a:solidFill>
                <a:sysClr val="windowText" lastClr="000000"/>
              </a:solidFill>
              <a:effectLst/>
              <a:uLnTx/>
              <a:uFillTx/>
              <a:latin typeface="Arial"/>
              <a:cs typeface="Arial"/>
            </a:endParaRPr>
          </a:p>
          <a:p>
            <a:pPr marL="12700" marR="0" lvl="0" indent="0" algn="l"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10" normalizeH="0" baseline="0" noProof="0" dirty="0">
                <a:ln>
                  <a:noFill/>
                </a:ln>
                <a:solidFill>
                  <a:sysClr val="windowText" lastClr="000000"/>
                </a:solidFill>
                <a:effectLst/>
                <a:uLnTx/>
                <a:uFillTx/>
                <a:latin typeface="Arial"/>
                <a:ea typeface="Calibri"/>
                <a:cs typeface="Arial"/>
              </a:rPr>
              <a:t>It is recommended that completion of Stage 1 of the Roadmap is completed before commencing work in Primary Care as an FCP but in reality, this is often completed whilst working in Primary Care. It is therefore advised that both Stage 1 &amp; 2 are completed as soon as possible and within the first 6-12 months via the taught route at an HEI, details of which can be found here</a:t>
            </a:r>
            <a:r>
              <a:rPr kumimoji="0" lang="en-GB" sz="900" b="0" i="0" u="none" strike="noStrike" kern="0" cap="none" spc="-10" normalizeH="0" baseline="0" noProof="0" dirty="0">
                <a:ln>
                  <a:noFill/>
                </a:ln>
                <a:solidFill>
                  <a:sysClr val="windowText" lastClr="000000"/>
                </a:solidFill>
                <a:effectLst/>
                <a:uLnTx/>
                <a:uFillTx/>
                <a:latin typeface="Arial"/>
                <a:ea typeface="Calibri"/>
                <a:cs typeface="Arial"/>
              </a:rPr>
              <a:t> </a:t>
            </a:r>
            <a:r>
              <a:rPr kumimoji="0" lang="en-GB" sz="1000" b="0" i="0" u="none" strike="noStrike" kern="0" cap="none" spc="-10" normalizeH="0" baseline="0" noProof="0" dirty="0">
                <a:ln>
                  <a:noFill/>
                </a:ln>
                <a:solidFill>
                  <a:sysClr val="windowText" lastClr="000000"/>
                </a:solidFill>
                <a:effectLst/>
                <a:uLnTx/>
                <a:uFillTx/>
                <a:latin typeface="Arial"/>
                <a:ea typeface="Calibri"/>
                <a:cs typeface="Calibri"/>
                <a:hlinkClick r:id="rId6"/>
              </a:rPr>
              <a:t>First Contact Practice FAQs | NHS England | Workforce, training and education</a:t>
            </a:r>
            <a:r>
              <a:rPr kumimoji="0" lang="en-GB" sz="1000" b="0" i="0" u="none" strike="noStrike" kern="0" cap="none" spc="-10" normalizeH="0" baseline="0" noProof="0" dirty="0">
                <a:ln>
                  <a:noFill/>
                </a:ln>
                <a:solidFill>
                  <a:sysClr val="windowText" lastClr="000000"/>
                </a:solidFill>
                <a:effectLst/>
                <a:uLnTx/>
                <a:uFillTx/>
                <a:latin typeface="Arial"/>
                <a:ea typeface="Calibri"/>
                <a:cs typeface="Arial"/>
              </a:rPr>
              <a:t>.</a:t>
            </a:r>
          </a:p>
          <a:p>
            <a:pPr marL="12700" marR="0" lvl="0" indent="0" algn="l"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a:ln>
                <a:noFill/>
              </a:ln>
              <a:solidFill>
                <a:sysClr val="windowText" lastClr="000000"/>
              </a:solidFill>
              <a:effectLst/>
              <a:uLnTx/>
              <a:uFillTx/>
              <a:latin typeface="Arial"/>
              <a:ea typeface="Calibri"/>
              <a:cs typeface="Calibri"/>
            </a:endParaRPr>
          </a:p>
          <a:p>
            <a:pPr marL="12700" marR="240665">
              <a:spcBef>
                <a:spcPts val="805"/>
              </a:spcBef>
            </a:pPr>
            <a:endParaRPr lang="en-US" sz="1400" spc="-20" dirty="0">
              <a:solidFill>
                <a:srgbClr val="1F2A2F"/>
              </a:solidFill>
            </a:endParaRPr>
          </a:p>
        </p:txBody>
      </p:sp>
      <p:sp>
        <p:nvSpPr>
          <p:cNvPr id="27" name="object 27"/>
          <p:cNvSpPr txBox="1"/>
          <p:nvPr/>
        </p:nvSpPr>
        <p:spPr>
          <a:xfrm>
            <a:off x="7560708" y="2553733"/>
            <a:ext cx="2235217" cy="1706236"/>
          </a:xfrm>
          <a:prstGeom prst="rect">
            <a:avLst/>
          </a:prstGeom>
        </p:spPr>
        <p:txBody>
          <a:bodyPr vert="horz" wrap="square" lIns="0" tIns="13335" rIns="0" bIns="0" rtlCol="0" anchor="t">
            <a:spAutoFit/>
          </a:bodyPr>
          <a:lstStyle/>
          <a:p>
            <a:pPr algn="l"/>
            <a:r>
              <a:rPr lang="en-GB" sz="1000" spc="-10">
                <a:solidFill>
                  <a:srgbClr val="0000FE"/>
                </a:solidFill>
                <a:latin typeface="Arial"/>
                <a:cs typeface="Arial"/>
                <a:hlinkClick r:id="rId7">
                  <a:extLst>
                    <a:ext uri="{A12FA001-AC4F-418D-AE19-62706E023703}">
                      <ahyp:hlinkClr xmlns:ahyp="http://schemas.microsoft.com/office/drawing/2018/hyperlinkcolor" val="tx"/>
                    </a:ext>
                  </a:extLst>
                </a:hlinkClick>
              </a:rPr>
              <a:t>This guide from Kent, Surrey, and Sussex Primary Care School </a:t>
            </a:r>
            <a:r>
              <a:rPr lang="en-GB" sz="1000" spc="-10">
                <a:solidFill>
                  <a:srgbClr val="0000FE"/>
                </a:solidFill>
                <a:latin typeface="Arial"/>
                <a:cs typeface="Arial"/>
              </a:rPr>
              <a:t> </a:t>
            </a:r>
            <a:r>
              <a:rPr lang="en-GB" sz="1000" spc="-10">
                <a:solidFill>
                  <a:schemeClr val="tx1"/>
                </a:solidFill>
                <a:latin typeface="Arial"/>
                <a:cs typeface="Arial"/>
              </a:rPr>
              <a:t>provides local guidance on supervision requirements. First Contact Practitioners should have access to monthly supervision from a GP, consultant practitioner or advanced practitioner. They should also have an appropriate named individual in the PCN to provide general advice and support on a day-to-day basis.</a:t>
            </a:r>
            <a:endParaRPr lang="en-US" sz="1000">
              <a:solidFill>
                <a:schemeClr val="tx1"/>
              </a:solidFill>
            </a:endParaRPr>
          </a:p>
        </p:txBody>
      </p:sp>
      <p:pic>
        <p:nvPicPr>
          <p:cNvPr id="29" name="Picture 28" descr="A logo with colorful people&#10;&#10;Description automatically generated">
            <a:extLst>
              <a:ext uri="{FF2B5EF4-FFF2-40B4-BE49-F238E27FC236}">
                <a16:creationId xmlns:a16="http://schemas.microsoft.com/office/drawing/2014/main" id="{4B1A1AD0-95EB-7C88-83AA-96E5DBFCA50B}"/>
              </a:ext>
            </a:extLst>
          </p:cNvPr>
          <p:cNvPicPr>
            <a:picLocks noChangeAspect="1"/>
          </p:cNvPicPr>
          <p:nvPr/>
        </p:nvPicPr>
        <p:blipFill>
          <a:blip r:embed="rId8"/>
          <a:stretch>
            <a:fillRect/>
          </a:stretch>
        </p:blipFill>
        <p:spPr>
          <a:xfrm>
            <a:off x="-7713" y="-34608"/>
            <a:ext cx="2260893" cy="1159471"/>
          </a:xfrm>
          <a:prstGeom prst="rect">
            <a:avLst/>
          </a:prstGeom>
          <a:ln>
            <a:noFill/>
          </a:ln>
        </p:spPr>
      </p:pic>
      <p:graphicFrame>
        <p:nvGraphicFramePr>
          <p:cNvPr id="30" name="Table 29">
            <a:extLst>
              <a:ext uri="{FF2B5EF4-FFF2-40B4-BE49-F238E27FC236}">
                <a16:creationId xmlns:a16="http://schemas.microsoft.com/office/drawing/2014/main" id="{56EBDFF2-3201-3CA2-914C-2F79F8618A76}"/>
              </a:ext>
            </a:extLst>
          </p:cNvPr>
          <p:cNvGraphicFramePr>
            <a:graphicFrameLocks noGrp="1"/>
          </p:cNvGraphicFramePr>
          <p:nvPr>
            <p:extLst>
              <p:ext uri="{D42A27DB-BD31-4B8C-83A1-F6EECF244321}">
                <p14:modId xmlns:p14="http://schemas.microsoft.com/office/powerpoint/2010/main" val="1141574866"/>
              </p:ext>
            </p:extLst>
          </p:nvPr>
        </p:nvGraphicFramePr>
        <p:xfrm>
          <a:off x="6362095" y="5491238"/>
          <a:ext cx="2207824" cy="182880"/>
        </p:xfrm>
        <a:graphic>
          <a:graphicData uri="http://schemas.openxmlformats.org/drawingml/2006/table">
            <a:tbl>
              <a:tblPr bandRow="1">
                <a:tableStyleId>{5C22544A-7EE6-4342-B048-85BDC9FD1C3A}</a:tableStyleId>
              </a:tblPr>
              <a:tblGrid>
                <a:gridCol w="2207824">
                  <a:extLst>
                    <a:ext uri="{9D8B030D-6E8A-4147-A177-3AD203B41FA5}">
                      <a16:colId xmlns:a16="http://schemas.microsoft.com/office/drawing/2014/main" val="862214607"/>
                    </a:ext>
                  </a:extLst>
                </a:gridCol>
              </a:tblGrid>
              <a:tr h="164044">
                <a:tc>
                  <a:txBody>
                    <a:bodyPr/>
                    <a:lstStyle/>
                    <a:p>
                      <a:pPr algn="l"/>
                      <a:endParaRPr lang="en-GB" sz="1200" b="1" i="0" u="none" strike="noStrike" noProof="0">
                        <a:solidFill>
                          <a:srgbClr val="0070C0"/>
                        </a:solidFill>
                        <a:effectLst/>
                        <a:latin typeface="Arial"/>
                      </a:endParaRPr>
                    </a:p>
                  </a:txBody>
                  <a:tcPr marL="114300" marR="114300" marT="0" marB="0">
                    <a:lnL>
                      <a:noFill/>
                    </a:lnL>
                    <a:lnR>
                      <a:noFill/>
                    </a:lnR>
                    <a:lnT>
                      <a:noFill/>
                    </a:lnT>
                    <a:lnB>
                      <a:noFill/>
                    </a:lnB>
                    <a:noFill/>
                  </a:tcPr>
                </a:tc>
                <a:extLst>
                  <a:ext uri="{0D108BD9-81ED-4DB2-BD59-A6C34878D82A}">
                    <a16:rowId xmlns:a16="http://schemas.microsoft.com/office/drawing/2014/main" val="1961777559"/>
                  </a:ext>
                </a:extLst>
              </a:tr>
            </a:tbl>
          </a:graphicData>
        </a:graphic>
      </p:graphicFrame>
      <p:sp>
        <p:nvSpPr>
          <p:cNvPr id="47" name="object 3">
            <a:extLst>
              <a:ext uri="{FF2B5EF4-FFF2-40B4-BE49-F238E27FC236}">
                <a16:creationId xmlns:a16="http://schemas.microsoft.com/office/drawing/2014/main" id="{D72A681D-8234-458B-0BCF-8D2CE836C060}"/>
              </a:ext>
            </a:extLst>
          </p:cNvPr>
          <p:cNvSpPr/>
          <p:nvPr/>
        </p:nvSpPr>
        <p:spPr>
          <a:xfrm>
            <a:off x="2633472" y="2572511"/>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defPPr>
              <a:defRPr kern="0"/>
            </a:defPPr>
          </a:lstStyle>
          <a:p>
            <a:endParaRPr/>
          </a:p>
        </p:txBody>
      </p:sp>
      <p:sp>
        <p:nvSpPr>
          <p:cNvPr id="48" name="object 4">
            <a:extLst>
              <a:ext uri="{FF2B5EF4-FFF2-40B4-BE49-F238E27FC236}">
                <a16:creationId xmlns:a16="http://schemas.microsoft.com/office/drawing/2014/main" id="{73CBE1D3-3CD3-1A24-2037-9521F075482E}"/>
              </a:ext>
            </a:extLst>
          </p:cNvPr>
          <p:cNvSpPr txBox="1"/>
          <p:nvPr/>
        </p:nvSpPr>
        <p:spPr>
          <a:xfrm>
            <a:off x="5502909" y="1953513"/>
            <a:ext cx="1294130" cy="453390"/>
          </a:xfrm>
          <a:prstGeom prst="rect">
            <a:avLst/>
          </a:prstGeom>
        </p:spPr>
        <p:txBody>
          <a:bodyPr vert="horz" wrap="square" lIns="0" tIns="13335" rIns="0" bIns="0" rtlCol="0">
            <a:spAutoFit/>
          </a:bodyPr>
          <a:lstStyle>
            <a:defPPr>
              <a:defRPr kern="0"/>
            </a:defP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49" name="object 5">
            <a:extLst>
              <a:ext uri="{FF2B5EF4-FFF2-40B4-BE49-F238E27FC236}">
                <a16:creationId xmlns:a16="http://schemas.microsoft.com/office/drawing/2014/main" id="{FE1C7E19-ABEE-55EC-EB2B-390F0399AE5F}"/>
              </a:ext>
            </a:extLst>
          </p:cNvPr>
          <p:cNvSpPr txBox="1"/>
          <p:nvPr/>
        </p:nvSpPr>
        <p:spPr>
          <a:xfrm>
            <a:off x="7432929" y="1846833"/>
            <a:ext cx="2120900" cy="666750"/>
          </a:xfrm>
          <a:prstGeom prst="rect">
            <a:avLst/>
          </a:prstGeom>
        </p:spPr>
        <p:txBody>
          <a:bodyPr vert="horz" wrap="square" lIns="0" tIns="13335" rIns="0" bIns="0" rtlCol="0">
            <a:spAutoFit/>
          </a:bodyPr>
          <a:lstStyle>
            <a:defPPr>
              <a:defRPr kern="0"/>
            </a:defPPr>
          </a:lstStyle>
          <a:p>
            <a:pPr marL="12700" marR="5080" indent="-1270" algn="ctr">
              <a:lnSpc>
                <a:spcPct val="100000"/>
              </a:lnSpc>
              <a:spcBef>
                <a:spcPts val="105"/>
              </a:spcBef>
            </a:pPr>
            <a:r>
              <a:rPr sz="1400" spc="-10">
                <a:solidFill>
                  <a:srgbClr val="202C3A"/>
                </a:solidFill>
                <a:latin typeface="Arial Black"/>
                <a:cs typeface="Arial Black"/>
              </a:rPr>
              <a:t>Consolidated</a:t>
            </a:r>
            <a:r>
              <a:rPr sz="1400" spc="500">
                <a:solidFill>
                  <a:srgbClr val="202C3A"/>
                </a:solidFill>
                <a:latin typeface="Arial Black"/>
                <a:cs typeface="Arial Black"/>
              </a:rPr>
              <a:t> </a:t>
            </a:r>
            <a:r>
              <a:rPr sz="1400">
                <a:solidFill>
                  <a:srgbClr val="202C3A"/>
                </a:solidFill>
                <a:latin typeface="Arial Black"/>
                <a:cs typeface="Arial Black"/>
              </a:rPr>
              <a:t>learning</a:t>
            </a:r>
            <a:r>
              <a:rPr sz="1400" spc="15">
                <a:solidFill>
                  <a:srgbClr val="202C3A"/>
                </a:solidFill>
                <a:latin typeface="Arial Black"/>
                <a:cs typeface="Arial Black"/>
              </a:rPr>
              <a:t> </a:t>
            </a:r>
            <a:r>
              <a:rPr sz="1400">
                <a:solidFill>
                  <a:srgbClr val="202C3A"/>
                </a:solidFill>
                <a:latin typeface="Arial Black"/>
                <a:cs typeface="Arial Black"/>
              </a:rPr>
              <a:t>/</a:t>
            </a:r>
            <a:r>
              <a:rPr sz="1400" spc="30">
                <a:solidFill>
                  <a:srgbClr val="202C3A"/>
                </a:solidFill>
                <a:latin typeface="Arial Black"/>
                <a:cs typeface="Arial Black"/>
              </a:rPr>
              <a:t> </a:t>
            </a:r>
            <a:r>
              <a:rPr sz="1400" spc="-10">
                <a:solidFill>
                  <a:srgbClr val="202C3A"/>
                </a:solidFill>
                <a:latin typeface="Arial Black"/>
                <a:cs typeface="Arial Black"/>
              </a:rPr>
              <a:t>supervision requirements</a:t>
            </a:r>
            <a:endParaRPr sz="1400">
              <a:latin typeface="Arial Black"/>
              <a:cs typeface="Arial Black"/>
            </a:endParaRPr>
          </a:p>
        </p:txBody>
      </p:sp>
      <p:sp>
        <p:nvSpPr>
          <p:cNvPr id="50" name="object 6">
            <a:extLst>
              <a:ext uri="{FF2B5EF4-FFF2-40B4-BE49-F238E27FC236}">
                <a16:creationId xmlns:a16="http://schemas.microsoft.com/office/drawing/2014/main" id="{82C17C3B-89B3-A398-4A34-D6C451FC2193}"/>
              </a:ext>
            </a:extLst>
          </p:cNvPr>
          <p:cNvSpPr txBox="1"/>
          <p:nvPr/>
        </p:nvSpPr>
        <p:spPr>
          <a:xfrm>
            <a:off x="10178302" y="1836807"/>
            <a:ext cx="1881136" cy="444352"/>
          </a:xfrm>
          <a:prstGeom prst="rect">
            <a:avLst/>
          </a:prstGeom>
        </p:spPr>
        <p:txBody>
          <a:bodyPr vert="horz" wrap="square" lIns="0" tIns="13335" rIns="0" bIns="0" rtlCol="0" anchor="t">
            <a:spAutoFit/>
          </a:bodyPr>
          <a:lstStyle>
            <a:defPPr>
              <a:defRPr kern="0"/>
            </a:defPPr>
          </a:lstStyle>
          <a:p>
            <a:pPr marL="12700" marR="5080" indent="-3810" algn="ctr">
              <a:spcBef>
                <a:spcPts val="105"/>
              </a:spcBef>
            </a:pPr>
            <a:r>
              <a:rPr lang="en-GB" sz="1400">
                <a:solidFill>
                  <a:srgbClr val="202C3A"/>
                </a:solidFill>
                <a:latin typeface="Arial Black"/>
              </a:rPr>
              <a:t>Key roles &amp; responsibilities</a:t>
            </a:r>
            <a:endParaRPr err="1"/>
          </a:p>
        </p:txBody>
      </p:sp>
      <p:pic>
        <p:nvPicPr>
          <p:cNvPr id="51" name="object 8">
            <a:extLst>
              <a:ext uri="{FF2B5EF4-FFF2-40B4-BE49-F238E27FC236}">
                <a16:creationId xmlns:a16="http://schemas.microsoft.com/office/drawing/2014/main" id="{25E03314-062E-E4E4-BE41-D0953B423F1C}"/>
              </a:ext>
            </a:extLst>
          </p:cNvPr>
          <p:cNvPicPr/>
          <p:nvPr/>
        </p:nvPicPr>
        <p:blipFill>
          <a:blip r:embed="rId9" cstate="print"/>
          <a:stretch>
            <a:fillRect/>
          </a:stretch>
        </p:blipFill>
        <p:spPr>
          <a:xfrm>
            <a:off x="5832618" y="1268362"/>
            <a:ext cx="722376" cy="720851"/>
          </a:xfrm>
          <a:prstGeom prst="rect">
            <a:avLst/>
          </a:prstGeom>
        </p:spPr>
      </p:pic>
      <p:pic>
        <p:nvPicPr>
          <p:cNvPr id="52" name="object 9">
            <a:extLst>
              <a:ext uri="{FF2B5EF4-FFF2-40B4-BE49-F238E27FC236}">
                <a16:creationId xmlns:a16="http://schemas.microsoft.com/office/drawing/2014/main" id="{A2654532-3D12-D787-C5F5-2642F7D0A6E1}"/>
              </a:ext>
            </a:extLst>
          </p:cNvPr>
          <p:cNvPicPr/>
          <p:nvPr/>
        </p:nvPicPr>
        <p:blipFill>
          <a:blip r:embed="rId10" cstate="print"/>
          <a:stretch>
            <a:fillRect/>
          </a:stretch>
        </p:blipFill>
        <p:spPr>
          <a:xfrm>
            <a:off x="3090922" y="1222201"/>
            <a:ext cx="720851" cy="719327"/>
          </a:xfrm>
          <a:prstGeom prst="rect">
            <a:avLst/>
          </a:prstGeom>
        </p:spPr>
      </p:pic>
      <p:pic>
        <p:nvPicPr>
          <p:cNvPr id="53" name="object 10">
            <a:extLst>
              <a:ext uri="{FF2B5EF4-FFF2-40B4-BE49-F238E27FC236}">
                <a16:creationId xmlns:a16="http://schemas.microsoft.com/office/drawing/2014/main" id="{FC37DDB2-8F7C-FC0B-A871-BA53A8BBFE2D}"/>
              </a:ext>
            </a:extLst>
          </p:cNvPr>
          <p:cNvPicPr/>
          <p:nvPr/>
        </p:nvPicPr>
        <p:blipFill>
          <a:blip r:embed="rId11" cstate="print"/>
          <a:stretch>
            <a:fillRect/>
          </a:stretch>
        </p:blipFill>
        <p:spPr>
          <a:xfrm>
            <a:off x="10543301" y="1268362"/>
            <a:ext cx="722376" cy="720851"/>
          </a:xfrm>
          <a:prstGeom prst="rect">
            <a:avLst/>
          </a:prstGeom>
        </p:spPr>
      </p:pic>
      <p:pic>
        <p:nvPicPr>
          <p:cNvPr id="54" name="object 11">
            <a:extLst>
              <a:ext uri="{FF2B5EF4-FFF2-40B4-BE49-F238E27FC236}">
                <a16:creationId xmlns:a16="http://schemas.microsoft.com/office/drawing/2014/main" id="{D855F104-7FE6-AFE3-3F6E-697644DFEC70}"/>
              </a:ext>
            </a:extLst>
          </p:cNvPr>
          <p:cNvPicPr/>
          <p:nvPr/>
        </p:nvPicPr>
        <p:blipFill>
          <a:blip r:embed="rId12" cstate="print"/>
          <a:stretch>
            <a:fillRect/>
          </a:stretch>
        </p:blipFill>
        <p:spPr>
          <a:xfrm>
            <a:off x="8175006" y="1268362"/>
            <a:ext cx="720851" cy="720851"/>
          </a:xfrm>
          <a:prstGeom prst="rect">
            <a:avLst/>
          </a:prstGeom>
        </p:spPr>
      </p:pic>
      <p:sp>
        <p:nvSpPr>
          <p:cNvPr id="4" name="TextBox 3">
            <a:extLst>
              <a:ext uri="{FF2B5EF4-FFF2-40B4-BE49-F238E27FC236}">
                <a16:creationId xmlns:a16="http://schemas.microsoft.com/office/drawing/2014/main" id="{878F8F98-F5BF-068D-8134-46CECA6FF0BE}"/>
              </a:ext>
            </a:extLst>
          </p:cNvPr>
          <p:cNvSpPr txBox="1"/>
          <p:nvPr/>
        </p:nvSpPr>
        <p:spPr>
          <a:xfrm>
            <a:off x="9984195" y="2503045"/>
            <a:ext cx="2145922" cy="22724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lgn="l">
              <a:buFont typeface="Arial" panose="020B0604020202020204" pitchFamily="34" charset="0"/>
              <a:buChar char="•"/>
            </a:pPr>
            <a:r>
              <a:rPr lang="en-US" sz="1000">
                <a:solidFill>
                  <a:schemeClr val="tx1"/>
                </a:solidFill>
                <a:latin typeface="Arial"/>
                <a:cs typeface="Poppins"/>
              </a:rPr>
              <a:t>Visiting patients in their homes</a:t>
            </a:r>
          </a:p>
          <a:p>
            <a:pPr marL="171450" indent="-171450" algn="l">
              <a:buFont typeface="Arial" panose="020B0604020202020204" pitchFamily="34" charset="0"/>
              <a:buChar char="•"/>
            </a:pPr>
            <a:r>
              <a:rPr lang="en-US" sz="1000">
                <a:solidFill>
                  <a:schemeClr val="tx1"/>
                </a:solidFill>
                <a:latin typeface="Arial"/>
                <a:cs typeface="Poppins"/>
              </a:rPr>
              <a:t>Responding as needed to more urgent cases</a:t>
            </a:r>
          </a:p>
          <a:p>
            <a:pPr marL="171450" indent="-171450" algn="l">
              <a:buFont typeface="Arial" panose="020B0604020202020204" pitchFamily="34" charset="0"/>
              <a:buChar char="•"/>
            </a:pPr>
            <a:r>
              <a:rPr lang="en-US" sz="1000">
                <a:solidFill>
                  <a:schemeClr val="tx1"/>
                </a:solidFill>
                <a:latin typeface="Arial"/>
                <a:cs typeface="Poppins"/>
              </a:rPr>
              <a:t>Recording patient details to identify any new issues as part of their personal care plan</a:t>
            </a:r>
          </a:p>
          <a:p>
            <a:pPr marL="184150" indent="-171450" algn="l">
              <a:spcBef>
                <a:spcPts val="105"/>
              </a:spcBef>
              <a:buFont typeface="Arial" panose="020B0604020202020204" pitchFamily="34" charset="0"/>
              <a:buChar char="•"/>
            </a:pPr>
            <a:r>
              <a:rPr lang="en-US" sz="1000">
                <a:solidFill>
                  <a:schemeClr val="tx1"/>
                </a:solidFill>
                <a:latin typeface="Arial"/>
                <a:cs typeface="Arial"/>
              </a:rPr>
              <a:t>Assesses and triages calls from</a:t>
            </a:r>
          </a:p>
          <a:p>
            <a:pPr marL="12700" algn="l">
              <a:spcBef>
                <a:spcPts val="105"/>
              </a:spcBef>
            </a:pPr>
            <a:r>
              <a:rPr lang="en-US" sz="1000">
                <a:solidFill>
                  <a:schemeClr val="tx1"/>
                </a:solidFill>
                <a:latin typeface="Arial"/>
                <a:cs typeface="Arial"/>
              </a:rPr>
              <a:t>     Patient</a:t>
            </a:r>
          </a:p>
          <a:p>
            <a:pPr marL="171450" indent="-171450" algn="l">
              <a:buFont typeface="Arial" panose="020B0604020202020204" pitchFamily="34" charset="0"/>
              <a:buChar char="•"/>
            </a:pPr>
            <a:r>
              <a:rPr lang="en-US" sz="1000">
                <a:solidFill>
                  <a:schemeClr val="tx1"/>
                </a:solidFill>
                <a:latin typeface="Arial"/>
                <a:cs typeface="Arial"/>
              </a:rPr>
              <a:t>Performs home visits for urgent assessment</a:t>
            </a:r>
          </a:p>
          <a:p>
            <a:pPr marL="171450" indent="-171450" algn="l">
              <a:buFont typeface="Arial" panose="020B0604020202020204" pitchFamily="34" charset="0"/>
              <a:buChar char="•"/>
            </a:pPr>
            <a:r>
              <a:rPr lang="en-US" sz="1000">
                <a:solidFill>
                  <a:schemeClr val="tx1"/>
                </a:solidFill>
                <a:latin typeface="Arial"/>
                <a:cs typeface="Arial"/>
              </a:rPr>
              <a:t>Advises and signpost patients</a:t>
            </a:r>
          </a:p>
          <a:p>
            <a:pPr marL="171450" indent="-171450" algn="l">
              <a:buFont typeface="Arial" panose="020B0604020202020204" pitchFamily="34" charset="0"/>
              <a:buChar char="•"/>
            </a:pPr>
            <a:r>
              <a:rPr lang="en-US" sz="1000">
                <a:solidFill>
                  <a:schemeClr val="tx1"/>
                </a:solidFill>
                <a:latin typeface="Arial"/>
                <a:cs typeface="Arial"/>
              </a:rPr>
              <a:t>Supports anticipatory care plans</a:t>
            </a:r>
          </a:p>
          <a:p>
            <a:pPr marL="171450" indent="-171450" algn="l">
              <a:buFont typeface="Arial" panose="020B0604020202020204" pitchFamily="34" charset="0"/>
              <a:buChar char="•"/>
            </a:pPr>
            <a:r>
              <a:rPr lang="en-US" sz="1000">
                <a:solidFill>
                  <a:schemeClr val="tx1"/>
                </a:solidFill>
                <a:latin typeface="Arial"/>
                <a:cs typeface="Arial"/>
              </a:rPr>
              <a:t>Manages minor illness</a:t>
            </a:r>
          </a:p>
        </p:txBody>
      </p:sp>
      <p:sp>
        <p:nvSpPr>
          <p:cNvPr id="6" name="TextBox 5">
            <a:extLst>
              <a:ext uri="{FF2B5EF4-FFF2-40B4-BE49-F238E27FC236}">
                <a16:creationId xmlns:a16="http://schemas.microsoft.com/office/drawing/2014/main" id="{3E433C16-E4A0-1E00-9598-88DD398210DF}"/>
              </a:ext>
            </a:extLst>
          </p:cNvPr>
          <p:cNvSpPr txBox="1"/>
          <p:nvPr/>
        </p:nvSpPr>
        <p:spPr>
          <a:xfrm>
            <a:off x="5144168" y="2528906"/>
            <a:ext cx="2235217" cy="39270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lnSpc>
                <a:spcPts val="1069"/>
              </a:lnSpc>
            </a:pPr>
            <a:r>
              <a:rPr lang="en-GB" sz="1000" dirty="0">
                <a:solidFill>
                  <a:schemeClr val="tx1"/>
                </a:solidFill>
                <a:latin typeface="Arial"/>
                <a:cs typeface="Arial"/>
              </a:rPr>
              <a:t>A qualified FCP may wish to develop additional skills such as Supplementary or Independent Prescribing </a:t>
            </a:r>
            <a:r>
              <a:rPr lang="en-US" sz="1000" u="sng" dirty="0">
                <a:solidFill>
                  <a:srgbClr val="0000FF"/>
                </a:solidFill>
                <a:latin typeface="Arial"/>
                <a:cs typeface="Segoe UI"/>
                <a:hlinkClick r:id="rId13">
                  <a:extLst>
                    <a:ext uri="{A12FA001-AC4F-418D-AE19-62706E023703}">
                      <ahyp:hlinkClr xmlns:ahyp="http://schemas.microsoft.com/office/drawing/2018/hyperlinkcolor" val="tx"/>
                    </a:ext>
                  </a:extLst>
                </a:hlinkClick>
              </a:rPr>
              <a:t>Independent Prescribing (IP): Funding for Nurses, | medtribe.com</a:t>
            </a:r>
            <a:endParaRPr lang="en-US" sz="1000" u="sng" dirty="0">
              <a:solidFill>
                <a:srgbClr val="0000FF"/>
              </a:solidFill>
              <a:latin typeface="Arial"/>
              <a:cs typeface="Segoe UI"/>
            </a:endParaRPr>
          </a:p>
          <a:p>
            <a:pPr algn="l">
              <a:lnSpc>
                <a:spcPts val="1275"/>
              </a:lnSpc>
            </a:pPr>
            <a:endParaRPr lang="en-GB" sz="1000" dirty="0">
              <a:solidFill>
                <a:schemeClr val="tx1"/>
              </a:solidFill>
              <a:latin typeface="Arial"/>
              <a:cs typeface="Segoe UI"/>
            </a:endParaRPr>
          </a:p>
          <a:p>
            <a:pPr algn="l">
              <a:lnSpc>
                <a:spcPts val="1275"/>
              </a:lnSpc>
            </a:pPr>
            <a:r>
              <a:rPr lang="en-GB" sz="1000" dirty="0">
                <a:solidFill>
                  <a:schemeClr val="tx1"/>
                </a:solidFill>
                <a:latin typeface="Arial"/>
                <a:cs typeface="Segoe UI"/>
              </a:rPr>
              <a:t>Similarly to other AHP and Nursing professionals, paramedics can pursue further education to become an Advanced practitioner which ensures they are educated to master’s degree level in all 4 pillars of practice (clinical practice, leadership and management, education,​</a:t>
            </a:r>
            <a:endParaRPr lang="en-US" dirty="0">
              <a:solidFill>
                <a:schemeClr val="tx1"/>
              </a:solidFill>
            </a:endParaRPr>
          </a:p>
          <a:p>
            <a:pPr algn="l" rtl="0">
              <a:lnSpc>
                <a:spcPts val="1275"/>
              </a:lnSpc>
            </a:pPr>
            <a:r>
              <a:rPr lang="en-GB" sz="1000" dirty="0">
                <a:solidFill>
                  <a:schemeClr val="tx1"/>
                </a:solidFill>
                <a:latin typeface="Arial"/>
                <a:cs typeface="Segoe UI"/>
              </a:rPr>
              <a:t>and research)  This is achieved either by completing an </a:t>
            </a:r>
            <a:r>
              <a:rPr lang="en-GB" sz="1000" u="sng" dirty="0">
                <a:solidFill>
                  <a:srgbClr val="0000FF"/>
                </a:solidFill>
                <a:latin typeface="Arial"/>
                <a:cs typeface="Segoe UI"/>
                <a:hlinkClick r:id="rId14"/>
              </a:rPr>
              <a:t>accredited MSc advanced practice programme</a:t>
            </a:r>
            <a:r>
              <a:rPr lang="en-GB" sz="1000" dirty="0">
                <a:solidFill>
                  <a:srgbClr val="202A30"/>
                </a:solidFill>
                <a:latin typeface="Arial"/>
                <a:cs typeface="Segoe UI"/>
              </a:rPr>
              <a:t> </a:t>
            </a:r>
            <a:r>
              <a:rPr lang="en-GB" sz="1000" dirty="0">
                <a:solidFill>
                  <a:schemeClr val="tx1"/>
                </a:solidFill>
                <a:latin typeface="Arial"/>
                <a:cs typeface="Segoe UI"/>
              </a:rPr>
              <a:t>or for those confident they are already working at this level, they can apply via the ​​</a:t>
            </a:r>
            <a:r>
              <a:rPr lang="en-GB" sz="1000" u="sng" dirty="0" err="1">
                <a:solidFill>
                  <a:srgbClr val="0000FF"/>
                </a:solidFill>
                <a:latin typeface="Arial"/>
                <a:cs typeface="Segoe UI"/>
                <a:hlinkClick r:id="rId15"/>
              </a:rPr>
              <a:t>the</a:t>
            </a:r>
            <a:r>
              <a:rPr lang="en-GB" sz="1000" u="sng" dirty="0">
                <a:solidFill>
                  <a:srgbClr val="0000FF"/>
                </a:solidFill>
                <a:latin typeface="Arial"/>
                <a:cs typeface="Segoe UI"/>
                <a:hlinkClick r:id="rId15"/>
              </a:rPr>
              <a:t> NHS England e- Portfolio (supported) process</a:t>
            </a:r>
            <a:r>
              <a:rPr lang="en-GB" sz="1000" dirty="0">
                <a:solidFill>
                  <a:srgbClr val="1F2A2F"/>
                </a:solidFill>
                <a:latin typeface="Arial"/>
                <a:cs typeface="Segoe UI"/>
              </a:rPr>
              <a:t> </a:t>
            </a:r>
            <a:endParaRPr lang="en-US" sz="1000" dirty="0">
              <a:solidFill>
                <a:srgbClr val="000000"/>
              </a:solidFill>
              <a:latin typeface="Arial"/>
              <a:cs typeface="Segoe UI"/>
            </a:endParaRPr>
          </a:p>
        </p:txBody>
      </p:sp>
      <p:sp>
        <p:nvSpPr>
          <p:cNvPr id="7" name="TextBox 6">
            <a:extLst>
              <a:ext uri="{FF2B5EF4-FFF2-40B4-BE49-F238E27FC236}">
                <a16:creationId xmlns:a16="http://schemas.microsoft.com/office/drawing/2014/main" id="{9982F1DE-2E76-385F-E57D-E4D42006D516}"/>
              </a:ext>
            </a:extLst>
          </p:cNvPr>
          <p:cNvSpPr txBox="1"/>
          <p:nvPr/>
        </p:nvSpPr>
        <p:spPr>
          <a:xfrm>
            <a:off x="7477262" y="4259969"/>
            <a:ext cx="2409056"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solidFill>
                  <a:schemeClr val="tx1"/>
                </a:solidFill>
                <a:highlight>
                  <a:srgbClr val="FFFFFF"/>
                </a:highlight>
                <a:latin typeface="Arial"/>
                <a:cs typeface="Arial"/>
              </a:rPr>
              <a:t>NHS England and Health Education England have co-published this guidance document which describes the scope of practice of paramedics working in general practice. It includes information on education/development needs, supervision requirements and the differences between enhanced, first contact and advanced levels of practice</a:t>
            </a:r>
            <a:r>
              <a:rPr lang="en-US" sz="1000">
                <a:solidFill>
                  <a:schemeClr val="tx1"/>
                </a:solidFill>
                <a:highlight>
                  <a:srgbClr val="FFFFFF"/>
                </a:highlight>
                <a:latin typeface="-apple-system"/>
              </a:rPr>
              <a:t>.</a:t>
            </a:r>
            <a:endParaRPr lang="en-US" sz="1000">
              <a:solidFill>
                <a:schemeClr val="tx1"/>
              </a:solidFill>
            </a:endParaRPr>
          </a:p>
        </p:txBody>
      </p:sp>
      <p:sp>
        <p:nvSpPr>
          <p:cNvPr id="8" name="TextBox 7">
            <a:extLst>
              <a:ext uri="{FF2B5EF4-FFF2-40B4-BE49-F238E27FC236}">
                <a16:creationId xmlns:a16="http://schemas.microsoft.com/office/drawing/2014/main" id="{BC299860-4362-9C40-F767-BDB67DE4AE69}"/>
              </a:ext>
            </a:extLst>
          </p:cNvPr>
          <p:cNvSpPr txBox="1"/>
          <p:nvPr/>
        </p:nvSpPr>
        <p:spPr>
          <a:xfrm>
            <a:off x="5151303" y="6398391"/>
            <a:ext cx="188939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dirty="0">
                <a:latin typeface="Arial"/>
                <a:cs typeface="Arial"/>
                <a:hlinkClick r:id="rId16"/>
              </a:rPr>
              <a:t>Paramedics in General Practice</a:t>
            </a:r>
            <a:endParaRPr lang="en-US" sz="1000" dirty="0">
              <a:latin typeface="Arial"/>
              <a:cs typeface="Arial"/>
            </a:endParaRPr>
          </a:p>
        </p:txBody>
      </p:sp>
      <p:pic>
        <p:nvPicPr>
          <p:cNvPr id="9" name="Online Media 8" title="Meet our paramedic - working alongside GPs to meet patients' healthcare needs.">
            <a:hlinkClick r:id="" action="ppaction://media"/>
            <a:extLst>
              <a:ext uri="{FF2B5EF4-FFF2-40B4-BE49-F238E27FC236}">
                <a16:creationId xmlns:a16="http://schemas.microsoft.com/office/drawing/2014/main" id="{B449A8FC-56BE-CDF0-13D0-0A15BAA55088}"/>
              </a:ext>
            </a:extLst>
          </p:cNvPr>
          <p:cNvPicPr>
            <a:picLocks noRot="1" noChangeAspect="1"/>
          </p:cNvPicPr>
          <p:nvPr>
            <a:videoFile r:link="rId1"/>
          </p:nvPr>
        </p:nvPicPr>
        <p:blipFill>
          <a:blip r:embed="rId17"/>
          <a:stretch>
            <a:fillRect/>
          </a:stretch>
        </p:blipFill>
        <p:spPr>
          <a:xfrm>
            <a:off x="-23615" y="1123556"/>
            <a:ext cx="2276795" cy="1286392"/>
          </a:xfrm>
          <a:prstGeom prst="rect">
            <a:avLst/>
          </a:prstGeom>
        </p:spPr>
      </p:pic>
      <p:sp>
        <p:nvSpPr>
          <p:cNvPr id="14" name="object 22">
            <a:extLst>
              <a:ext uri="{FF2B5EF4-FFF2-40B4-BE49-F238E27FC236}">
                <a16:creationId xmlns:a16="http://schemas.microsoft.com/office/drawing/2014/main" id="{1E13E06E-96E1-E0D8-0B89-E8CB7EE6FBA4}"/>
              </a:ext>
            </a:extLst>
          </p:cNvPr>
          <p:cNvSpPr txBox="1">
            <a:spLocks noGrp="1"/>
          </p:cNvSpPr>
          <p:nvPr>
            <p:ph type="title"/>
          </p:nvPr>
        </p:nvSpPr>
        <p:spPr>
          <a:xfrm>
            <a:off x="9743693" y="101040"/>
            <a:ext cx="1743709" cy="558153"/>
          </a:xfrm>
          <a:prstGeom prst="rect">
            <a:avLst/>
          </a:prstGeom>
        </p:spPr>
        <p:txBody>
          <a:bodyPr vert="horz" wrap="square" lIns="0" tIns="278435" rIns="0" bIns="0" rtlCol="0">
            <a:spAutoFit/>
          </a:bodyPr>
          <a:lstStyle/>
          <a:p>
            <a:pPr marL="394970">
              <a:lnSpc>
                <a:spcPct val="100000"/>
              </a:lnSpc>
              <a:spcBef>
                <a:spcPts val="100"/>
              </a:spcBef>
            </a:pPr>
            <a:r>
              <a:rPr>
                <a:hlinkClick r:id="rId18" action="ppaction://hlinksldjump"/>
              </a:rPr>
              <a:t>A</a:t>
            </a:r>
            <a:r>
              <a:rPr lang="en-GB">
                <a:hlinkClick r:id="rId18" action="ppaction://hlinksldjump"/>
              </a:rPr>
              <a:t>HP</a:t>
            </a:r>
            <a:r>
              <a:rPr spc="-45">
                <a:hlinkClick r:id="rId18" action="ppaction://hlinksldjump"/>
              </a:rPr>
              <a:t> </a:t>
            </a:r>
            <a:r>
              <a:rPr spc="-10">
                <a:hlinkClick r:id="rId18" action="ppaction://hlinksldjump"/>
              </a:rPr>
              <a:t>Roles</a:t>
            </a:r>
            <a:endParaRPr spc="-10"/>
          </a:p>
        </p:txBody>
      </p:sp>
      <p:sp>
        <p:nvSpPr>
          <p:cNvPr id="5" name="TextBox 4">
            <a:extLst>
              <a:ext uri="{FF2B5EF4-FFF2-40B4-BE49-F238E27FC236}">
                <a16:creationId xmlns:a16="http://schemas.microsoft.com/office/drawing/2014/main" id="{DA0E8858-6061-E2A5-D283-6CF6374E8ACE}"/>
              </a:ext>
            </a:extLst>
          </p:cNvPr>
          <p:cNvSpPr txBox="1"/>
          <p:nvPr/>
        </p:nvSpPr>
        <p:spPr>
          <a:xfrm>
            <a:off x="52585" y="3172214"/>
            <a:ext cx="2277586" cy="246221"/>
          </a:xfrm>
          <a:prstGeom prst="rect">
            <a:avLst/>
          </a:prstGeom>
          <a:solidFill>
            <a:schemeClr val="bg1">
              <a:lumMod val="85000"/>
            </a:schemeClr>
          </a:solidFill>
        </p:spPr>
        <p:txBody>
          <a:bodyPr wrap="square">
            <a:spAutoFit/>
          </a:bodyPr>
          <a:lstStyle/>
          <a:p>
            <a:pPr marR="177165" algn="ctr">
              <a:lnSpc>
                <a:spcPct val="100000"/>
              </a:lnSpc>
            </a:pPr>
            <a:r>
              <a:rPr lang="en-GB" sz="1000" b="1" spc="-10">
                <a:solidFill>
                  <a:srgbClr val="BF0378"/>
                </a:solidFill>
                <a:latin typeface="Arial"/>
                <a:cs typeface="Arial"/>
                <a:hlinkClick r:id="rId19" action="ppaction://hlinksldjump">
                  <a:extLst>
                    <a:ext uri="{A12FA001-AC4F-418D-AE19-62706E023703}">
                      <ahyp:hlinkClr xmlns:ahyp="http://schemas.microsoft.com/office/drawing/2018/hyperlinkcolor" val="tx"/>
                    </a:ext>
                  </a:extLst>
                </a:hlinkClick>
              </a:rPr>
              <a:t>Advanced </a:t>
            </a:r>
            <a:r>
              <a:rPr lang="en-GB" sz="1000" b="1">
                <a:solidFill>
                  <a:srgbClr val="BF0378"/>
                </a:solidFill>
                <a:latin typeface="Arial"/>
                <a:cs typeface="Arial"/>
                <a:hlinkClick r:id="rId19" action="ppaction://hlinksldjump">
                  <a:extLst>
                    <a:ext uri="{A12FA001-AC4F-418D-AE19-62706E023703}">
                      <ahyp:hlinkClr xmlns:ahyp="http://schemas.microsoft.com/office/drawing/2018/hyperlinkcolor" val="tx"/>
                    </a:ext>
                  </a:extLst>
                </a:hlinkClick>
              </a:rPr>
              <a:t>Clinical</a:t>
            </a:r>
            <a:r>
              <a:rPr lang="en-GB" sz="1000" b="1" spc="-45">
                <a:solidFill>
                  <a:srgbClr val="BF0378"/>
                </a:solidFill>
                <a:latin typeface="Arial"/>
                <a:cs typeface="Arial"/>
                <a:hlinkClick r:id="rId19" action="ppaction://hlinksldjump">
                  <a:extLst>
                    <a:ext uri="{A12FA001-AC4F-418D-AE19-62706E023703}">
                      <ahyp:hlinkClr xmlns:ahyp="http://schemas.microsoft.com/office/drawing/2018/hyperlinkcolor" val="tx"/>
                    </a:ext>
                  </a:extLst>
                </a:hlinkClick>
              </a:rPr>
              <a:t> </a:t>
            </a:r>
            <a:r>
              <a:rPr lang="en-GB" sz="1000" b="1" spc="-10">
                <a:solidFill>
                  <a:srgbClr val="BF0378"/>
                </a:solidFill>
                <a:latin typeface="Arial"/>
                <a:cs typeface="Arial"/>
                <a:hlinkClick r:id="rId19" action="ppaction://hlinksldjump">
                  <a:extLst>
                    <a:ext uri="{A12FA001-AC4F-418D-AE19-62706E023703}">
                      <ahyp:hlinkClr xmlns:ahyp="http://schemas.microsoft.com/office/drawing/2018/hyperlinkcolor" val="tx"/>
                    </a:ext>
                  </a:extLst>
                </a:hlinkClick>
              </a:rPr>
              <a:t>Practitioner</a:t>
            </a:r>
            <a:endParaRPr lang="en-GB" sz="1000">
              <a:solidFill>
                <a:srgbClr val="BF0378"/>
              </a:solidFill>
              <a:latin typeface="Arial"/>
              <a:cs typeface="Arial"/>
            </a:endParaRPr>
          </a:p>
        </p:txBody>
      </p:sp>
      <p:sp>
        <p:nvSpPr>
          <p:cNvPr id="11" name="TextBox 10">
            <a:extLst>
              <a:ext uri="{FF2B5EF4-FFF2-40B4-BE49-F238E27FC236}">
                <a16:creationId xmlns:a16="http://schemas.microsoft.com/office/drawing/2014/main" id="{F22A20C1-A7E6-E4C1-9E87-1608161133FB}"/>
              </a:ext>
            </a:extLst>
          </p:cNvPr>
          <p:cNvSpPr txBox="1"/>
          <p:nvPr/>
        </p:nvSpPr>
        <p:spPr>
          <a:xfrm>
            <a:off x="315700" y="3769572"/>
            <a:ext cx="2038339" cy="2092881"/>
          </a:xfrm>
          <a:prstGeom prst="rect">
            <a:avLst/>
          </a:prstGeom>
          <a:noFill/>
        </p:spPr>
        <p:txBody>
          <a:bodyPr wrap="square">
            <a:spAutoFit/>
          </a:bodyPr>
          <a:lstStyle/>
          <a:p>
            <a:r>
              <a:rPr lang="en-GB" sz="1000" b="1">
                <a:solidFill>
                  <a:srgbClr val="0069B4"/>
                </a:solidFill>
                <a:latin typeface="Arial" panose="020B0604020202020204" pitchFamily="34" charset="0"/>
                <a:cs typeface="Arial" panose="020B0604020202020204" pitchFamily="34" charset="0"/>
              </a:rPr>
              <a:t>As the demands on the healthcare system evolve, clinical professionals are supported to recognise and embrace opportunities to transition into leadership and management roles, broadening their contribution beyond direct patient care. The </a:t>
            </a:r>
            <a:r>
              <a:rPr lang="en-GB" sz="1000" b="1">
                <a:solidFill>
                  <a:srgbClr val="0069B4"/>
                </a:solidFill>
                <a:latin typeface="Arial" panose="020B0604020202020204" pitchFamily="34" charset="0"/>
                <a:cs typeface="Arial" panose="020B0604020202020204" pitchFamily="34" charset="0"/>
                <a:hlinkClick r:id="rId20" action="ppaction://hlinksldjump"/>
              </a:rPr>
              <a:t>four pillars </a:t>
            </a:r>
            <a:r>
              <a:rPr lang="en-GB" sz="1000" b="1">
                <a:solidFill>
                  <a:srgbClr val="0069B4"/>
                </a:solidFill>
                <a:latin typeface="Arial"/>
                <a:cs typeface="Arial"/>
              </a:rPr>
              <a:t>Clinical Practice, Leadership and Management, Education and Learning, and Research. </a:t>
            </a:r>
            <a:endParaRPr lang="en-GB" sz="1000" b="1">
              <a:solidFill>
                <a:srgbClr val="0069B4"/>
              </a:solidFill>
              <a:latin typeface="Arial" panose="020B0604020202020204" pitchFamily="34" charset="0"/>
              <a:cs typeface="Arial" panose="020B0604020202020204" pitchFamily="34" charset="0"/>
            </a:endParaRPr>
          </a:p>
        </p:txBody>
      </p:sp>
      <p:sp>
        <p:nvSpPr>
          <p:cNvPr id="15" name="Call-out: Down Arrow 14">
            <a:extLst>
              <a:ext uri="{FF2B5EF4-FFF2-40B4-BE49-F238E27FC236}">
                <a16:creationId xmlns:a16="http://schemas.microsoft.com/office/drawing/2014/main" id="{97A781D9-4B1B-7B84-62CE-B703B1CDBA5A}"/>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2BE08-FFDC-758E-0A4C-08306FEA462B}"/>
              </a:ext>
            </a:extLst>
          </p:cNvPr>
          <p:cNvSpPr>
            <a:spLocks noGrp="1"/>
          </p:cNvSpPr>
          <p:nvPr>
            <p:ph type="ctrTitle"/>
          </p:nvPr>
        </p:nvSpPr>
        <p:spPr>
          <a:xfrm>
            <a:off x="2724346" y="206829"/>
            <a:ext cx="5494368" cy="637953"/>
          </a:xfrm>
        </p:spPr>
        <p:txBody>
          <a:bodyPr>
            <a:normAutofit/>
          </a:bodyPr>
          <a:lstStyle/>
          <a:p>
            <a:pPr algn="l"/>
            <a:r>
              <a:rPr lang="en-GB" sz="1800" b="1" i="0" u="none" strike="noStrike" baseline="0">
                <a:solidFill>
                  <a:srgbClr val="000000"/>
                </a:solidFill>
                <a:latin typeface="Aptos"/>
              </a:rPr>
              <a:t>Paramedic Level </a:t>
            </a:r>
            <a:r>
              <a:rPr lang="en-GB" sz="1800" b="1">
                <a:solidFill>
                  <a:srgbClr val="000000"/>
                </a:solidFill>
                <a:latin typeface="Aptos"/>
              </a:rPr>
              <a:t>6 Degree </a:t>
            </a:r>
            <a:r>
              <a:rPr lang="en-GB" sz="1800" b="1" i="0" u="none" strike="noStrike" baseline="0">
                <a:solidFill>
                  <a:srgbClr val="000000"/>
                </a:solidFill>
                <a:latin typeface="Aptos"/>
              </a:rPr>
              <a:t>Apprenticeship</a:t>
            </a:r>
            <a:endParaRPr lang="en-GB" b="1">
              <a:latin typeface="Aptos"/>
            </a:endParaRPr>
          </a:p>
        </p:txBody>
      </p:sp>
      <p:graphicFrame>
        <p:nvGraphicFramePr>
          <p:cNvPr id="10" name="Table 9">
            <a:extLst>
              <a:ext uri="{FF2B5EF4-FFF2-40B4-BE49-F238E27FC236}">
                <a16:creationId xmlns:a16="http://schemas.microsoft.com/office/drawing/2014/main" id="{D9EE970F-BD29-1B21-5706-C1E720AF39E9}"/>
              </a:ext>
            </a:extLst>
          </p:cNvPr>
          <p:cNvGraphicFramePr>
            <a:graphicFrameLocks noGrp="1"/>
          </p:cNvGraphicFramePr>
          <p:nvPr/>
        </p:nvGraphicFramePr>
        <p:xfrm>
          <a:off x="127592" y="914400"/>
          <a:ext cx="11938718" cy="5827484"/>
        </p:xfrm>
        <a:graphic>
          <a:graphicData uri="http://schemas.openxmlformats.org/drawingml/2006/table">
            <a:tbl>
              <a:tblPr firstRow="1" bandRow="1">
                <a:tableStyleId>{5C22544A-7EE6-4342-B048-85BDC9FD1C3A}</a:tableStyleId>
              </a:tblPr>
              <a:tblGrid>
                <a:gridCol w="2644787">
                  <a:extLst>
                    <a:ext uri="{9D8B030D-6E8A-4147-A177-3AD203B41FA5}">
                      <a16:colId xmlns:a16="http://schemas.microsoft.com/office/drawing/2014/main" val="1640955851"/>
                    </a:ext>
                  </a:extLst>
                </a:gridCol>
                <a:gridCol w="9293931">
                  <a:extLst>
                    <a:ext uri="{9D8B030D-6E8A-4147-A177-3AD203B41FA5}">
                      <a16:colId xmlns:a16="http://schemas.microsoft.com/office/drawing/2014/main" val="4040026358"/>
                    </a:ext>
                  </a:extLst>
                </a:gridCol>
              </a:tblGrid>
              <a:tr h="12295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a:latin typeface="Aptos"/>
                        </a:rPr>
                        <a:t>The Role - </a:t>
                      </a:r>
                      <a:r>
                        <a:rPr lang="en-GB" sz="1200" b="1" i="0" u="sng" kern="1200">
                          <a:solidFill>
                            <a:srgbClr val="FF0000"/>
                          </a:solidFill>
                          <a:effectLst/>
                          <a:latin typeface="Aptos"/>
                          <a:ea typeface="+mn-ea"/>
                          <a:cs typeface="+mn-cs"/>
                          <a:hlinkClick r:id="rId3">
                            <a:extLst>
                              <a:ext uri="{A12FA001-AC4F-418D-AE19-62706E023703}">
                                <ahyp:hlinkClr xmlns:ahyp="http://schemas.microsoft.com/office/drawing/2018/hyperlinkcolor" val="tx"/>
                              </a:ext>
                            </a:extLst>
                          </a:hlinkClick>
                        </a:rPr>
                        <a:t>Paramedic</a:t>
                      </a:r>
                      <a:endParaRPr lang="en-GB" sz="1200" b="1" i="0" kern="1200">
                        <a:solidFill>
                          <a:srgbClr val="FF0000"/>
                        </a:solidFill>
                        <a:effectLst/>
                        <a:latin typeface="Apto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i="0" u="none" kern="1200">
                        <a:solidFill>
                          <a:srgbClr val="FF0000"/>
                        </a:solidFill>
                        <a:effectLst/>
                        <a:latin typeface="Apto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i="0" kern="1200">
                        <a:solidFill>
                          <a:srgbClr val="FF0000"/>
                        </a:solidFill>
                        <a:effectLst/>
                        <a:latin typeface="Aptos"/>
                        <a:ea typeface="+mn-ea"/>
                        <a:cs typeface="+mn-cs"/>
                      </a:endParaRPr>
                    </a:p>
                  </a:txBody>
                  <a:tcPr/>
                </a:tc>
                <a:tc>
                  <a:txBody>
                    <a:bodyPr/>
                    <a:lstStyle/>
                    <a:p>
                      <a:pPr fontAlgn="base"/>
                      <a:r>
                        <a:rPr lang="en-GB" sz="1100" b="0" i="0" kern="1200">
                          <a:solidFill>
                            <a:schemeClr val="lt1"/>
                          </a:solidFill>
                          <a:effectLst/>
                          <a:latin typeface="Aptos"/>
                          <a:ea typeface="+mn-ea"/>
                          <a:cs typeface="+mn-cs"/>
                        </a:rPr>
                        <a:t>Paramedics carry out their work in a wide variety of settings, which may include a front-line ambulance, GP surgery, a minor injury/illness centre, in remote medicine or a varied range of other community environments, including people's homes. P</a:t>
                      </a:r>
                      <a:r>
                        <a:rPr lang="en-GB" sz="1100" b="0" i="0">
                          <a:latin typeface="Aptos"/>
                        </a:rPr>
                        <a:t>aramedics respond to 999 emergencies, delivering high-quality pre-hospital care and safely transporting patients. Often first on the scene, they assess risks, diagnose conditions, and may administer medication. They also transfer patients between services and use advanced driving skills in emergency and routine situations. As autonomous practitioners, paramedics must meet HCPC standards and follow organisational protocols, professional guidelines, and current legislation.</a:t>
                      </a:r>
                      <a:endParaRPr lang="en-US"/>
                    </a:p>
                  </a:txBody>
                  <a:tcPr/>
                </a:tc>
                <a:extLst>
                  <a:ext uri="{0D108BD9-81ED-4DB2-BD59-A6C34878D82A}">
                    <a16:rowId xmlns:a16="http://schemas.microsoft.com/office/drawing/2014/main" val="2119577750"/>
                  </a:ext>
                </a:extLst>
              </a:tr>
              <a:tr h="799274">
                <a:tc>
                  <a:txBody>
                    <a:bodyPr/>
                    <a:lstStyle/>
                    <a:p>
                      <a:r>
                        <a:rPr lang="en-GB" sz="1100" b="1" i="0">
                          <a:latin typeface="Aptos"/>
                        </a:rPr>
                        <a:t>Who is it for</a:t>
                      </a:r>
                    </a:p>
                  </a:txBody>
                  <a:tcPr/>
                </a:tc>
                <a:tc>
                  <a:txBody>
                    <a:bodyPr/>
                    <a:lstStyle/>
                    <a:p>
                      <a:r>
                        <a:rPr lang="en-GB" sz="1100" b="0" i="0">
                          <a:latin typeface="Aptos"/>
                        </a:rPr>
                        <a:t>This apprenticeship is ideal for Individuals with relevant experience and qualifications aiming to transition into paramedic roles. This apprenticeship combines academic study with practical, on-the-job training, leading to a BSc (Hons) in Paramedic Science and eligibility to register with the Health and Care Professions Council (HCPC).</a:t>
                      </a:r>
                    </a:p>
                  </a:txBody>
                  <a:tcPr/>
                </a:tc>
                <a:extLst>
                  <a:ext uri="{0D108BD9-81ED-4DB2-BD59-A6C34878D82A}">
                    <a16:rowId xmlns:a16="http://schemas.microsoft.com/office/drawing/2014/main" val="2349274408"/>
                  </a:ext>
                </a:extLst>
              </a:tr>
              <a:tr h="485086">
                <a:tc>
                  <a:txBody>
                    <a:bodyPr/>
                    <a:lstStyle/>
                    <a:p>
                      <a:r>
                        <a:rPr lang="en-GB" sz="1100" b="1" i="0">
                          <a:latin typeface="Aptos"/>
                        </a:rPr>
                        <a:t>Duration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none" strike="noStrike" kern="1200" baseline="0">
                          <a:solidFill>
                            <a:schemeClr val="dk1"/>
                          </a:solidFill>
                          <a:latin typeface="Aptos"/>
                          <a:ea typeface="+mn-ea"/>
                          <a:cs typeface="+mn-cs"/>
                        </a:rPr>
                        <a:t>3 years</a:t>
                      </a:r>
                      <a:endParaRPr lang="en-GB" sz="1100" b="0" i="0">
                        <a:latin typeface="Aptos"/>
                      </a:endParaRPr>
                    </a:p>
                  </a:txBody>
                  <a:tcPr/>
                </a:tc>
                <a:extLst>
                  <a:ext uri="{0D108BD9-81ED-4DB2-BD59-A6C34878D82A}">
                    <a16:rowId xmlns:a16="http://schemas.microsoft.com/office/drawing/2014/main" val="3038289998"/>
                  </a:ext>
                </a:extLst>
              </a:tr>
              <a:tr h="570992">
                <a:tc>
                  <a:txBody>
                    <a:bodyPr/>
                    <a:lstStyle/>
                    <a:p>
                      <a:r>
                        <a:rPr lang="en-GB" sz="1100" b="1" i="0">
                          <a:latin typeface="Aptos"/>
                        </a:rPr>
                        <a:t>Funding</a:t>
                      </a:r>
                    </a:p>
                  </a:txBody>
                  <a:tcPr/>
                </a:tc>
                <a:tc>
                  <a:txBody>
                    <a:bodyPr/>
                    <a:lstStyle/>
                    <a:p>
                      <a:r>
                        <a:rPr lang="en-GB" sz="1100" b="0" i="0" u="none" strike="noStrike" kern="1200" baseline="0">
                          <a:solidFill>
                            <a:schemeClr val="dk1"/>
                          </a:solidFill>
                          <a:latin typeface="Aptos"/>
                          <a:ea typeface="+mn-ea"/>
                          <a:cs typeface="+mn-cs"/>
                        </a:rPr>
                        <a:t>Apprenticeship levy (via government co-funding 5% option or request levy gifting ) to pay fees.</a:t>
                      </a:r>
                    </a:p>
                    <a:p>
                      <a:r>
                        <a:rPr lang="en-GB" sz="1100" b="0" i="0" u="none" strike="noStrike" kern="1200" baseline="0">
                          <a:solidFill>
                            <a:schemeClr val="dk1"/>
                          </a:solidFill>
                          <a:latin typeface="Aptos"/>
                          <a:ea typeface="+mn-ea"/>
                          <a:cs typeface="+mn-cs"/>
                        </a:rPr>
                        <a:t>Employer pays salary.	</a:t>
                      </a:r>
                    </a:p>
                  </a:txBody>
                  <a:tcPr/>
                </a:tc>
                <a:extLst>
                  <a:ext uri="{0D108BD9-81ED-4DB2-BD59-A6C34878D82A}">
                    <a16:rowId xmlns:a16="http://schemas.microsoft.com/office/drawing/2014/main" val="3754566046"/>
                  </a:ext>
                </a:extLst>
              </a:tr>
              <a:tr h="444410">
                <a:tc>
                  <a:txBody>
                    <a:bodyPr/>
                    <a:lstStyle/>
                    <a:p>
                      <a:r>
                        <a:rPr lang="en-GB" sz="1100" b="1" i="0">
                          <a:latin typeface="Aptos"/>
                        </a:rPr>
                        <a:t>Find education provider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sng" kern="1200">
                          <a:solidFill>
                            <a:schemeClr val="dk1"/>
                          </a:solidFill>
                          <a:effectLst/>
                          <a:latin typeface="Aptos"/>
                          <a:ea typeface="+mn-ea"/>
                          <a:cs typeface="+mn-cs"/>
                          <a:hlinkClick r:id="rId4"/>
                        </a:rPr>
                        <a:t>Training Providers</a:t>
                      </a:r>
                      <a:endParaRPr lang="en-GB" sz="1100" b="0" i="0" kern="1200">
                        <a:solidFill>
                          <a:schemeClr val="dk1"/>
                        </a:solidFill>
                        <a:effectLst/>
                        <a:latin typeface="Aptos"/>
                        <a:ea typeface="+mn-ea"/>
                        <a:cs typeface="+mn-cs"/>
                      </a:endParaRPr>
                    </a:p>
                    <a:p>
                      <a:endParaRPr lang="en-GB" sz="1100" b="0" i="0">
                        <a:latin typeface="Aptos"/>
                      </a:endParaRPr>
                    </a:p>
                  </a:txBody>
                  <a:tcPr/>
                </a:tc>
                <a:extLst>
                  <a:ext uri="{0D108BD9-81ED-4DB2-BD59-A6C34878D82A}">
                    <a16:rowId xmlns:a16="http://schemas.microsoft.com/office/drawing/2014/main" val="2210445232"/>
                  </a:ext>
                </a:extLst>
              </a:tr>
              <a:tr h="6221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0" u="none" strike="noStrike" kern="1200" baseline="0">
                          <a:solidFill>
                            <a:schemeClr val="dk1"/>
                          </a:solidFill>
                          <a:latin typeface="Aptos"/>
                          <a:ea typeface="+mn-ea"/>
                          <a:cs typeface="+mn-cs"/>
                        </a:rPr>
                        <a:t>Apprenticeship requirements	</a:t>
                      </a:r>
                    </a:p>
                    <a:p>
                      <a:endParaRPr lang="en-GB" sz="1100" b="1" i="0">
                        <a:latin typeface="Apto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kern="1200">
                          <a:solidFill>
                            <a:schemeClr val="dk1"/>
                          </a:solidFill>
                          <a:effectLst/>
                          <a:latin typeface="Aptos"/>
                          <a:ea typeface="+mn-ea"/>
                          <a:cs typeface="+mn-cs"/>
                        </a:rPr>
                        <a:t>Include a blend of face to face tuition in university, alongside blended and independent learning activities to support apprentice’s learning. They will also spend a significant amount of time on placement, predominantly with their practice educator within the ambulance service but also in a range of additional placements that will compliment their experience.</a:t>
                      </a:r>
                      <a:endParaRPr lang="en-GB" sz="1100" b="0" i="0">
                        <a:latin typeface="Aptos"/>
                      </a:endParaRPr>
                    </a:p>
                  </a:txBody>
                  <a:tcPr/>
                </a:tc>
                <a:extLst>
                  <a:ext uri="{0D108BD9-81ED-4DB2-BD59-A6C34878D82A}">
                    <a16:rowId xmlns:a16="http://schemas.microsoft.com/office/drawing/2014/main" val="2887675852"/>
                  </a:ext>
                </a:extLst>
              </a:tr>
              <a:tr h="4903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0" u="none" strike="noStrike" kern="1200" baseline="0">
                          <a:solidFill>
                            <a:schemeClr val="dk1"/>
                          </a:solidFill>
                          <a:latin typeface="Aptos"/>
                          <a:ea typeface="+mn-ea"/>
                          <a:cs typeface="+mn-cs"/>
                        </a:rPr>
                        <a:t>Supervision &amp; assessment in practice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kern="1200">
                          <a:solidFill>
                            <a:schemeClr val="dk1"/>
                          </a:solidFill>
                          <a:effectLst/>
                          <a:latin typeface="Aptos"/>
                          <a:ea typeface="+mn-ea"/>
                          <a:cs typeface="+mn-cs"/>
                        </a:rPr>
                        <a:t>These apprenticeships involve a combination of classroom learning and practical placements, primarily with an ambulance service, and potentially in other healthcare settings. </a:t>
                      </a:r>
                      <a:r>
                        <a:rPr lang="en-GB" sz="1100" b="0" i="0">
                          <a:latin typeface="Aptos"/>
                        </a:rPr>
                        <a:t>During placements, apprentices work under supervision from registered paramedics and clinical mentors to ensure safe and effective learning.</a:t>
                      </a:r>
                    </a:p>
                  </a:txBody>
                  <a:tcPr/>
                </a:tc>
                <a:extLst>
                  <a:ext uri="{0D108BD9-81ED-4DB2-BD59-A6C34878D82A}">
                    <a16:rowId xmlns:a16="http://schemas.microsoft.com/office/drawing/2014/main" val="31340133"/>
                  </a:ext>
                </a:extLst>
              </a:tr>
              <a:tr h="460846">
                <a:tc>
                  <a:txBody>
                    <a:bodyPr/>
                    <a:lstStyle/>
                    <a:p>
                      <a:r>
                        <a:rPr lang="en-GB" sz="1100" b="1" i="0">
                          <a:latin typeface="Aptos"/>
                        </a:rPr>
                        <a:t>End Point Assessment (EPA)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a:latin typeface="Aptos"/>
                        </a:rPr>
                        <a:t>The EPA comprises the following elements: Situational Judgement Test , Simulated Observation Assessment and Professional Discussion. </a:t>
                      </a:r>
                      <a:endParaRPr lang="en-GB" sz="1100" b="0" i="0" kern="1200">
                        <a:solidFill>
                          <a:schemeClr val="dk1"/>
                        </a:solidFill>
                        <a:effectLst/>
                        <a:latin typeface="Aptos"/>
                        <a:ea typeface="+mn-ea"/>
                        <a:cs typeface="+mn-cs"/>
                      </a:endParaRPr>
                    </a:p>
                  </a:txBody>
                  <a:tcPr/>
                </a:tc>
                <a:extLst>
                  <a:ext uri="{0D108BD9-81ED-4DB2-BD59-A6C34878D82A}">
                    <a16:rowId xmlns:a16="http://schemas.microsoft.com/office/drawing/2014/main" val="188521098"/>
                  </a:ext>
                </a:extLst>
              </a:tr>
              <a:tr h="620807">
                <a:tc>
                  <a:txBody>
                    <a:bodyPr/>
                    <a:lstStyle/>
                    <a:p>
                      <a:r>
                        <a:rPr lang="en-GB" sz="1100" b="1" i="0">
                          <a:latin typeface="Aptos"/>
                        </a:rPr>
                        <a:t>Progression routes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a:latin typeface="Aptos"/>
                        </a:rPr>
                        <a:t>After successfully finishing the apprenticeship (including the degree and End-Point Assessment), apprentices become eligible to register with the Health and Care Professions Council (HCPC) as a qualified paramedic.</a:t>
                      </a:r>
                    </a:p>
                  </a:txBody>
                  <a:tcPr/>
                </a:tc>
                <a:extLst>
                  <a:ext uri="{0D108BD9-81ED-4DB2-BD59-A6C34878D82A}">
                    <a16:rowId xmlns:a16="http://schemas.microsoft.com/office/drawing/2014/main" val="1184791600"/>
                  </a:ext>
                </a:extLst>
              </a:tr>
            </a:tbl>
          </a:graphicData>
        </a:graphic>
      </p:graphicFrame>
      <p:pic>
        <p:nvPicPr>
          <p:cNvPr id="1026" name="Picture 2" descr="A logo with colorful people&#10;&#10;Description automatically generated">
            <a:extLst>
              <a:ext uri="{FF2B5EF4-FFF2-40B4-BE49-F238E27FC236}">
                <a16:creationId xmlns:a16="http://schemas.microsoft.com/office/drawing/2014/main" id="{C5F56B7C-1C73-3C1B-A7C7-912902719DB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1131" y="106325"/>
            <a:ext cx="1275906" cy="63795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8" name="Picture 4" descr="FE News | Promotional material: Using the #Apprenticeship brand">
            <a:extLst>
              <a:ext uri="{FF2B5EF4-FFF2-40B4-BE49-F238E27FC236}">
                <a16:creationId xmlns:a16="http://schemas.microsoft.com/office/drawing/2014/main" id="{F27DE793-C247-4E9A-E6B6-7833ADF5190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43458" y="3263"/>
            <a:ext cx="1404256" cy="90065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4440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object 13"/>
          <p:cNvSpPr/>
          <p:nvPr/>
        </p:nvSpPr>
        <p:spPr>
          <a:xfrm>
            <a:off x="2642709" y="2369187"/>
            <a:ext cx="8753475" cy="0"/>
          </a:xfrm>
          <a:custGeom>
            <a:avLst/>
            <a:gdLst/>
            <a:ahLst/>
            <a:cxnLst/>
            <a:rect l="l" t="t" r="r" b="b"/>
            <a:pathLst>
              <a:path w="8753475">
                <a:moveTo>
                  <a:pt x="0" y="0"/>
                </a:moveTo>
                <a:lnTo>
                  <a:pt x="8753475" y="0"/>
                </a:lnTo>
              </a:path>
            </a:pathLst>
          </a:custGeom>
          <a:ln w="12700">
            <a:solidFill>
              <a:srgbClr val="44247C"/>
            </a:solidFill>
            <a:prstDash val="sysDash"/>
          </a:ln>
        </p:spPr>
        <p:txBody>
          <a:bodyPr wrap="square" lIns="0" tIns="0" rIns="0" bIns="0" rtlCol="0"/>
          <a:lstStyle/>
          <a:p>
            <a:endParaRPr/>
          </a:p>
        </p:txBody>
      </p:sp>
      <p:sp>
        <p:nvSpPr>
          <p:cNvPr id="31" name="object 31"/>
          <p:cNvSpPr txBox="1"/>
          <p:nvPr/>
        </p:nvSpPr>
        <p:spPr>
          <a:xfrm>
            <a:off x="2373735" y="193792"/>
            <a:ext cx="8076727" cy="1404872"/>
          </a:xfrm>
          <a:prstGeom prst="rect">
            <a:avLst/>
          </a:prstGeom>
        </p:spPr>
        <p:txBody>
          <a:bodyPr vert="horz" wrap="square" lIns="0" tIns="12065" rIns="0" bIns="0" rtlCol="0" anchor="t">
            <a:spAutoFit/>
          </a:bodyPr>
          <a:lstStyle/>
          <a:p>
            <a:pPr marL="12700">
              <a:lnSpc>
                <a:spcPct val="100000"/>
              </a:lnSpc>
              <a:spcBef>
                <a:spcPts val="95"/>
              </a:spcBef>
            </a:pPr>
            <a:r>
              <a:rPr sz="2400">
                <a:solidFill>
                  <a:srgbClr val="0070C0"/>
                </a:solidFill>
                <a:latin typeface="Arial Black"/>
                <a:cs typeface="Arial Black"/>
              </a:rPr>
              <a:t>First Contact</a:t>
            </a:r>
            <a:r>
              <a:rPr sz="2400" spc="10">
                <a:solidFill>
                  <a:srgbClr val="0070C0"/>
                </a:solidFill>
                <a:latin typeface="Arial Black"/>
                <a:cs typeface="Arial Black"/>
              </a:rPr>
              <a:t> </a:t>
            </a:r>
            <a:r>
              <a:rPr sz="2400" spc="-10">
                <a:solidFill>
                  <a:srgbClr val="0070C0"/>
                </a:solidFill>
                <a:latin typeface="Arial Black"/>
                <a:cs typeface="Arial Black"/>
              </a:rPr>
              <a:t>Physiotherapist</a:t>
            </a:r>
            <a:endParaRPr lang="en-GB" sz="2400" spc="-10">
              <a:solidFill>
                <a:srgbClr val="0070C0"/>
              </a:solidFill>
              <a:latin typeface="Arial Black"/>
              <a:cs typeface="Arial Black"/>
            </a:endParaRPr>
          </a:p>
          <a:p>
            <a:pPr marL="12700">
              <a:spcBef>
                <a:spcPts val="95"/>
              </a:spcBef>
            </a:pPr>
            <a:r>
              <a:rPr lang="en-GB" sz="2400" b="1">
                <a:solidFill>
                  <a:srgbClr val="202C3A"/>
                </a:solidFill>
                <a:latin typeface="Arial"/>
                <a:cs typeface="Arial"/>
              </a:rPr>
              <a:t>Find</a:t>
            </a:r>
            <a:r>
              <a:rPr lang="en-GB" sz="2400" b="1" spc="-25">
                <a:solidFill>
                  <a:srgbClr val="202C3A"/>
                </a:solidFill>
                <a:latin typeface="Arial"/>
                <a:cs typeface="Arial"/>
              </a:rPr>
              <a:t> </a:t>
            </a:r>
            <a:r>
              <a:rPr lang="en-GB" sz="2400" b="1">
                <a:solidFill>
                  <a:srgbClr val="202C3A"/>
                </a:solidFill>
                <a:latin typeface="Arial"/>
                <a:cs typeface="Arial"/>
              </a:rPr>
              <a:t>out</a:t>
            </a:r>
            <a:r>
              <a:rPr lang="en-GB" sz="2400" b="1" spc="-25">
                <a:solidFill>
                  <a:srgbClr val="202C3A"/>
                </a:solidFill>
                <a:latin typeface="Arial"/>
                <a:cs typeface="Arial"/>
              </a:rPr>
              <a:t> </a:t>
            </a:r>
            <a:r>
              <a:rPr lang="en-GB" sz="2400" b="1">
                <a:solidFill>
                  <a:srgbClr val="202C3A"/>
                </a:solidFill>
                <a:latin typeface="Arial"/>
                <a:cs typeface="Arial"/>
              </a:rPr>
              <a:t>more</a:t>
            </a:r>
            <a:r>
              <a:rPr lang="en-GB" sz="2400" b="1" spc="-30">
                <a:solidFill>
                  <a:srgbClr val="202C3A"/>
                </a:solidFill>
                <a:latin typeface="Arial"/>
                <a:cs typeface="Arial"/>
              </a:rPr>
              <a:t> </a:t>
            </a:r>
            <a:r>
              <a:rPr lang="en-GB" sz="2400" b="1">
                <a:solidFill>
                  <a:srgbClr val="202C3A"/>
                </a:solidFill>
                <a:latin typeface="Arial"/>
                <a:cs typeface="Arial"/>
              </a:rPr>
              <a:t>about</a:t>
            </a:r>
            <a:r>
              <a:rPr lang="en-GB" sz="2400" b="1" spc="-25">
                <a:solidFill>
                  <a:srgbClr val="202C3A"/>
                </a:solidFill>
                <a:latin typeface="Arial"/>
                <a:cs typeface="Arial"/>
              </a:rPr>
              <a:t> </a:t>
            </a:r>
            <a:r>
              <a:rPr lang="en-GB" sz="2400" b="1">
                <a:solidFill>
                  <a:srgbClr val="202C3A"/>
                </a:solidFill>
                <a:latin typeface="Arial"/>
                <a:cs typeface="Arial"/>
              </a:rPr>
              <a:t>the</a:t>
            </a:r>
            <a:r>
              <a:rPr lang="en-GB" sz="2400" b="1" spc="-15">
                <a:solidFill>
                  <a:srgbClr val="0070C0"/>
                </a:solidFill>
                <a:latin typeface="Arial"/>
                <a:cs typeface="Arial"/>
              </a:rPr>
              <a:t> </a:t>
            </a:r>
            <a:r>
              <a:rPr lang="en-GB" sz="2400" b="1" u="sng">
                <a:solidFill>
                  <a:srgbClr val="291EFF"/>
                </a:solidFill>
                <a:uFill>
                  <a:solidFill>
                    <a:srgbClr val="1F5AA4"/>
                  </a:solidFill>
                </a:uFill>
                <a:latin typeface="Arial"/>
                <a:cs typeface="Arial"/>
                <a:hlinkClick r:id="rId4">
                  <a:extLst>
                    <a:ext uri="{A12FA001-AC4F-418D-AE19-62706E023703}">
                      <ahyp:hlinkClr xmlns:ahyp="http://schemas.microsoft.com/office/drawing/2018/hyperlinkcolor" val="tx"/>
                    </a:ext>
                  </a:extLst>
                </a:hlinkClick>
              </a:rPr>
              <a:t>Advanced Levels of Practice</a:t>
            </a:r>
          </a:p>
          <a:p>
            <a:pPr marL="12700">
              <a:lnSpc>
                <a:spcPct val="100000"/>
              </a:lnSpc>
              <a:spcBef>
                <a:spcPts val="95"/>
              </a:spcBef>
            </a:pPr>
            <a:endParaRPr lang="en-GB" sz="2000" spc="-10">
              <a:solidFill>
                <a:srgbClr val="0070C0"/>
              </a:solidFill>
              <a:latin typeface="Arial Black"/>
              <a:cs typeface="Arial Black"/>
            </a:endParaRPr>
          </a:p>
          <a:p>
            <a:pPr marL="12700">
              <a:lnSpc>
                <a:spcPct val="100000"/>
              </a:lnSpc>
              <a:spcBef>
                <a:spcPts val="95"/>
              </a:spcBef>
            </a:pPr>
            <a:endParaRPr lang="en-GB" sz="2000" spc="-10">
              <a:solidFill>
                <a:srgbClr val="0070C0"/>
              </a:solidFill>
              <a:latin typeface="Arial Black"/>
              <a:cs typeface="Arial Black"/>
            </a:endParaRPr>
          </a:p>
        </p:txBody>
      </p:sp>
      <p:sp>
        <p:nvSpPr>
          <p:cNvPr id="38" name="object 38"/>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36" name="object 36"/>
          <p:cNvSpPr txBox="1"/>
          <p:nvPr/>
        </p:nvSpPr>
        <p:spPr>
          <a:xfrm>
            <a:off x="2354039" y="2406903"/>
            <a:ext cx="2776554" cy="4960973"/>
          </a:xfrm>
          <a:prstGeom prst="rect">
            <a:avLst/>
          </a:prstGeom>
        </p:spPr>
        <p:txBody>
          <a:bodyPr vert="horz" wrap="square" lIns="0" tIns="13335" rIns="0" bIns="0" rtlCol="0" anchor="ctr">
            <a:spAutoFit/>
          </a:bodyPr>
          <a:lstStyle/>
          <a:p>
            <a:pPr marL="12700" algn="l">
              <a:spcBef>
                <a:spcPts val="105"/>
              </a:spcBef>
            </a:pPr>
            <a:r>
              <a:rPr lang="en-GB" sz="1000" dirty="0">
                <a:latin typeface="Arial"/>
                <a:cs typeface="Arial"/>
              </a:rPr>
              <a:t>Educated</a:t>
            </a:r>
            <a:r>
              <a:rPr lang="en-GB" sz="1000" spc="-75" dirty="0">
                <a:latin typeface="Arial"/>
                <a:cs typeface="Arial"/>
              </a:rPr>
              <a:t> </a:t>
            </a:r>
            <a:r>
              <a:rPr lang="en-GB" sz="1000" dirty="0">
                <a:latin typeface="Arial"/>
                <a:cs typeface="Arial"/>
              </a:rPr>
              <a:t>to</a:t>
            </a:r>
            <a:r>
              <a:rPr lang="en-GB" sz="1000" spc="-10" dirty="0">
                <a:latin typeface="Arial"/>
                <a:cs typeface="Arial"/>
              </a:rPr>
              <a:t> either BSc or MSc degree level and registered with the Health and Care Professions Council (</a:t>
            </a:r>
            <a:r>
              <a:rPr lang="en-GB" sz="1000" spc="-10" dirty="0">
                <a:solidFill>
                  <a:srgbClr val="0000FF"/>
                </a:solidFill>
                <a:latin typeface="Arial"/>
                <a:cs typeface="Arial"/>
                <a:hlinkClick r:id="rId5">
                  <a:extLst>
                    <a:ext uri="{A12FA001-AC4F-418D-AE19-62706E023703}">
                      <ahyp:hlinkClr xmlns:ahyp="http://schemas.microsoft.com/office/drawing/2018/hyperlinkcolor" val="tx"/>
                    </a:ext>
                  </a:extLst>
                </a:hlinkClick>
              </a:rPr>
              <a:t>HCPC</a:t>
            </a:r>
            <a:r>
              <a:rPr lang="en-GB" sz="1000" spc="-10" dirty="0">
                <a:latin typeface="Arial"/>
                <a:cs typeface="Arial"/>
              </a:rPr>
              <a:t>)</a:t>
            </a:r>
            <a:endParaRPr lang="en-GB" sz="1000" dirty="0">
              <a:latin typeface="Arial"/>
              <a:cs typeface="Arial"/>
            </a:endParaRPr>
          </a:p>
          <a:p>
            <a:pPr marL="12700" algn="l">
              <a:spcBef>
                <a:spcPts val="105"/>
              </a:spcBef>
            </a:pPr>
            <a:endParaRPr lang="en-GB" sz="1000" spc="-10" dirty="0">
              <a:latin typeface="Arial"/>
              <a:cs typeface="Arial"/>
            </a:endParaRPr>
          </a:p>
          <a:p>
            <a:pPr marL="12700" algn="l">
              <a:spcBef>
                <a:spcPts val="105"/>
              </a:spcBef>
            </a:pPr>
            <a:r>
              <a:rPr lang="en-GB" sz="1000" spc="-10" dirty="0">
                <a:latin typeface="Arial"/>
                <a:cs typeface="Arial"/>
              </a:rPr>
              <a:t>Post graduate experience </a:t>
            </a:r>
            <a:r>
              <a:rPr lang="en-GB" sz="1000" spc="-10" dirty="0">
                <a:latin typeface="Arial"/>
                <a:ea typeface="Calibri"/>
                <a:cs typeface="Arial"/>
              </a:rPr>
              <a:t>of 2 </a:t>
            </a:r>
            <a:r>
              <a:rPr lang="en-GB" sz="1000" spc="-10" dirty="0">
                <a:latin typeface="Arial"/>
                <a:ea typeface="+mn-lt"/>
                <a:cs typeface="Arial"/>
              </a:rPr>
              <a:t>years consolidation as a newly qualified physio followed by a minimum of 3 years MSK experience </a:t>
            </a:r>
            <a:endParaRPr lang="en-GB" sz="1000" spc="-10" dirty="0">
              <a:latin typeface="Arial"/>
              <a:ea typeface="Calibri"/>
              <a:cs typeface="Calibri"/>
            </a:endParaRPr>
          </a:p>
          <a:p>
            <a:pPr marL="12700" algn="l">
              <a:spcBef>
                <a:spcPts val="105"/>
              </a:spcBef>
            </a:pPr>
            <a:endParaRPr lang="en-GB" sz="1000" spc="-10" dirty="0">
              <a:latin typeface="Arial"/>
              <a:cs typeface="Arial"/>
            </a:endParaRPr>
          </a:p>
          <a:p>
            <a:pPr marL="12700" algn="l"/>
            <a:r>
              <a:rPr lang="en-GB" sz="1000" spc="-10" dirty="0">
                <a:solidFill>
                  <a:srgbClr val="1F2A2F"/>
                </a:solidFill>
                <a:latin typeface="Arial"/>
                <a:cs typeface="Arial"/>
              </a:rPr>
              <a:t>Completion of the NHS England Physio Roadmap: </a:t>
            </a:r>
            <a:r>
              <a:rPr lang="en-GB" sz="1000" spc="-10" dirty="0">
                <a:solidFill>
                  <a:srgbClr val="0000FF"/>
                </a:solidFill>
                <a:latin typeface="Arial"/>
                <a:cs typeface="Arial"/>
                <a:hlinkClick r:id="rId6">
                  <a:extLst>
                    <a:ext uri="{A12FA001-AC4F-418D-AE19-62706E023703}">
                      <ahyp:hlinkClr xmlns:ahyp="http://schemas.microsoft.com/office/drawing/2018/hyperlinkcolor" val="tx"/>
                    </a:ext>
                  </a:extLst>
                </a:hlinkClick>
              </a:rPr>
              <a:t>CLICK HERE</a:t>
            </a:r>
            <a:r>
              <a:rPr lang="en-GB" sz="1000" dirty="0">
                <a:solidFill>
                  <a:srgbClr val="000000"/>
                </a:solidFill>
                <a:latin typeface="Arial"/>
                <a:cs typeface="Arial"/>
              </a:rPr>
              <a:t> which demonstrates</a:t>
            </a:r>
            <a:r>
              <a:rPr lang="en-GB" sz="1000" spc="-70" dirty="0">
                <a:latin typeface="Arial"/>
                <a:cs typeface="Arial"/>
              </a:rPr>
              <a:t> </a:t>
            </a:r>
            <a:r>
              <a:rPr lang="en-GB" sz="1000" dirty="0">
                <a:latin typeface="Arial"/>
                <a:cs typeface="Arial"/>
              </a:rPr>
              <a:t>working at Level</a:t>
            </a:r>
            <a:r>
              <a:rPr lang="en-GB" sz="1000" spc="-10" dirty="0">
                <a:latin typeface="Arial"/>
                <a:cs typeface="Arial"/>
              </a:rPr>
              <a:t> </a:t>
            </a:r>
            <a:r>
              <a:rPr lang="en-GB" sz="1000" dirty="0">
                <a:latin typeface="Arial"/>
                <a:cs typeface="Arial"/>
              </a:rPr>
              <a:t>7</a:t>
            </a:r>
            <a:r>
              <a:rPr lang="en-GB" sz="1000" spc="-30" dirty="0">
                <a:latin typeface="Arial"/>
                <a:cs typeface="Arial"/>
              </a:rPr>
              <a:t> (Masters)  in the clinical pillar </a:t>
            </a:r>
            <a:r>
              <a:rPr lang="en-GB" sz="1000" dirty="0">
                <a:latin typeface="Arial"/>
                <a:cs typeface="Arial"/>
              </a:rPr>
              <a:t>with</a:t>
            </a:r>
            <a:r>
              <a:rPr lang="en-GB" sz="1000" spc="-5" dirty="0">
                <a:latin typeface="Arial"/>
                <a:cs typeface="Arial"/>
              </a:rPr>
              <a:t> </a:t>
            </a:r>
            <a:r>
              <a:rPr lang="en-GB" sz="1000" spc="-10" dirty="0">
                <a:latin typeface="Arial"/>
                <a:cs typeface="Arial"/>
              </a:rPr>
              <a:t>competence </a:t>
            </a:r>
            <a:r>
              <a:rPr lang="en-GB" sz="1000" dirty="0">
                <a:latin typeface="Arial"/>
                <a:cs typeface="Arial"/>
              </a:rPr>
              <a:t>and</a:t>
            </a:r>
            <a:r>
              <a:rPr lang="en-GB" sz="1000" spc="-25" dirty="0">
                <a:latin typeface="Arial"/>
                <a:cs typeface="Arial"/>
              </a:rPr>
              <a:t> </a:t>
            </a:r>
            <a:r>
              <a:rPr lang="en-GB" sz="1000" dirty="0">
                <a:latin typeface="Arial"/>
                <a:cs typeface="Arial"/>
              </a:rPr>
              <a:t>capability</a:t>
            </a:r>
            <a:r>
              <a:rPr lang="en-GB" sz="1000" spc="-35" dirty="0">
                <a:latin typeface="Arial"/>
                <a:cs typeface="Arial"/>
              </a:rPr>
              <a:t> </a:t>
            </a:r>
            <a:r>
              <a:rPr lang="en-GB" sz="1000" dirty="0">
                <a:latin typeface="Arial"/>
                <a:cs typeface="Arial"/>
              </a:rPr>
              <a:t>in</a:t>
            </a:r>
            <a:r>
              <a:rPr lang="en-GB" sz="1000" spc="-10" dirty="0">
                <a:latin typeface="Arial"/>
                <a:cs typeface="Arial"/>
              </a:rPr>
              <a:t> MSK related practice as detailed in </a:t>
            </a:r>
            <a:r>
              <a:rPr lang="en-GB" sz="1000" dirty="0">
                <a:latin typeface="Arial"/>
                <a:cs typeface="Arial"/>
                <a:hlinkClick r:id="rId7"/>
              </a:rPr>
              <a:t>Musculoskeletal-framework.pdf</a:t>
            </a:r>
            <a:endParaRPr lang="en-GB" sz="1000" dirty="0">
              <a:latin typeface="Arial"/>
              <a:cs typeface="Arial"/>
            </a:endParaRPr>
          </a:p>
          <a:p>
            <a:pPr marL="12700" algn="l"/>
            <a:r>
              <a:rPr lang="en-GB" sz="1000" spc="-10" dirty="0">
                <a:latin typeface="Arial"/>
                <a:ea typeface="Calibri"/>
                <a:cs typeface="Arial"/>
              </a:rPr>
              <a:t>It is recommended that completion of Stage 1 of the Roadmap is completed before commencing work in Primary Care as an FCP but in reality, this is often completed whilst working in Primary Care. It is therefore advised that both Stage 1 &amp; 2 are completed as soon as possible and within the first 6-12 months via the taught route at an HEI, details of which can be found here</a:t>
            </a:r>
            <a:r>
              <a:rPr lang="en-GB" sz="900" spc="-10" dirty="0">
                <a:latin typeface="Arial"/>
                <a:ea typeface="Calibri"/>
                <a:cs typeface="Arial"/>
              </a:rPr>
              <a:t> </a:t>
            </a:r>
            <a:r>
              <a:rPr lang="en-GB" sz="1000" spc="-10" dirty="0">
                <a:latin typeface="Arial"/>
                <a:ea typeface="+mn-lt"/>
                <a:cs typeface="+mn-lt"/>
                <a:hlinkClick r:id="rId8"/>
              </a:rPr>
              <a:t>First Contact Practice FAQs | NHS England | Workforce, training and education</a:t>
            </a:r>
            <a:r>
              <a:rPr lang="en-GB" sz="1000" spc="-10" dirty="0">
                <a:latin typeface="Arial"/>
                <a:ea typeface="Calibri"/>
                <a:cs typeface="Arial"/>
              </a:rPr>
              <a:t>.</a:t>
            </a:r>
            <a:endParaRPr lang="en-GB" sz="1000" dirty="0">
              <a:latin typeface="Arial"/>
              <a:ea typeface="Calibri"/>
              <a:cs typeface="Calibri"/>
            </a:endParaRPr>
          </a:p>
          <a:p>
            <a:pPr algn="l"/>
            <a:endParaRPr lang="en-GB" sz="1000" spc="-10" dirty="0">
              <a:solidFill>
                <a:srgbClr val="0000FF"/>
              </a:solidFill>
              <a:latin typeface="Arial"/>
              <a:ea typeface="Calibri"/>
              <a:cs typeface="Arial"/>
            </a:endParaRPr>
          </a:p>
          <a:p>
            <a:pPr algn="l">
              <a:buNone/>
            </a:pPr>
            <a:r>
              <a:rPr lang="en-GB" sz="1000" b="0" i="0" dirty="0">
                <a:solidFill>
                  <a:schemeClr val="tx1"/>
                </a:solidFill>
                <a:effectLst/>
                <a:latin typeface="Arial" panose="020B0604020202020204" pitchFamily="34" charset="0"/>
                <a:cs typeface="Arial" panose="020B0604020202020204" pitchFamily="34" charset="0"/>
              </a:rPr>
              <a:t>Registrable Qualification</a:t>
            </a:r>
          </a:p>
          <a:p>
            <a:pPr algn="l">
              <a:spcAft>
                <a:spcPts val="750"/>
              </a:spcAft>
              <a:buFont typeface="Arial" panose="020B0604020202020204" pitchFamily="34" charset="0"/>
              <a:buChar char="•"/>
            </a:pPr>
            <a:r>
              <a:rPr lang="en-GB" sz="1000" b="0" i="0" dirty="0">
                <a:solidFill>
                  <a:schemeClr val="tx1"/>
                </a:solidFill>
                <a:effectLst/>
                <a:latin typeface="Arial" panose="020B0604020202020204" pitchFamily="34" charset="0"/>
                <a:cs typeface="Arial" panose="020B0604020202020204" pitchFamily="34" charset="0"/>
              </a:rPr>
              <a:t>BSc degree in Physiotherapy</a:t>
            </a:r>
          </a:p>
          <a:p>
            <a:pPr algn="ctr"/>
            <a:endParaRPr lang="en-GB" sz="1000" b="1" spc="-10" dirty="0">
              <a:solidFill>
                <a:srgbClr val="222222"/>
              </a:solidFill>
              <a:latin typeface="Arial"/>
              <a:ea typeface="Calibri"/>
              <a:cs typeface="Arial"/>
            </a:endParaRPr>
          </a:p>
          <a:p>
            <a:pPr marL="12700" marR="5080" algn="ctr">
              <a:spcBef>
                <a:spcPts val="795"/>
              </a:spcBef>
            </a:pPr>
            <a:endParaRPr lang="en-GB" sz="1000" spc="-10" dirty="0">
              <a:solidFill>
                <a:srgbClr val="1F2A2F"/>
              </a:solidFill>
              <a:latin typeface="Arial"/>
              <a:ea typeface="Calibri"/>
              <a:cs typeface="Arial"/>
            </a:endParaRPr>
          </a:p>
          <a:p>
            <a:pPr marL="12700" marR="5080" algn="ctr">
              <a:spcBef>
                <a:spcPts val="795"/>
              </a:spcBef>
            </a:pPr>
            <a:endParaRPr lang="en-GB" sz="900" spc="-10" dirty="0">
              <a:solidFill>
                <a:srgbClr val="0000FF"/>
              </a:solidFill>
              <a:latin typeface="Arial"/>
              <a:ea typeface="Calibri"/>
              <a:cs typeface="Arial"/>
            </a:endParaRPr>
          </a:p>
        </p:txBody>
      </p:sp>
      <p:sp>
        <p:nvSpPr>
          <p:cNvPr id="37" name="object 37"/>
          <p:cNvSpPr txBox="1"/>
          <p:nvPr/>
        </p:nvSpPr>
        <p:spPr>
          <a:xfrm>
            <a:off x="7635745" y="2330139"/>
            <a:ext cx="2361546" cy="4598984"/>
          </a:xfrm>
          <a:prstGeom prst="rect">
            <a:avLst/>
          </a:prstGeom>
        </p:spPr>
        <p:txBody>
          <a:bodyPr vert="horz" wrap="square" lIns="0" tIns="13335" rIns="0" bIns="0" rtlCol="0" anchor="t">
            <a:spAutoFit/>
          </a:bodyPr>
          <a:lstStyle/>
          <a:p>
            <a:pPr marL="12700" algn="l">
              <a:spcBef>
                <a:spcPts val="105"/>
              </a:spcBef>
            </a:pPr>
            <a:r>
              <a:rPr lang="en-GB" sz="1000">
                <a:solidFill>
                  <a:srgbClr val="1F2A2F"/>
                </a:solidFill>
                <a:latin typeface="Arial"/>
                <a:cs typeface="Arial"/>
              </a:rPr>
              <a:t>Those on a learning pathway i.e. Roadmap or Trainee Advanced Practitioner should have the appropriate level of supervision as outlined in the relevant guidance documents </a:t>
            </a:r>
            <a:r>
              <a:rPr lang="en-GB" sz="1000" spc="-10">
                <a:solidFill>
                  <a:srgbClr val="0000FE"/>
                </a:solidFill>
                <a:latin typeface="Arial"/>
                <a:cs typeface="Arial"/>
                <a:hlinkClick r:id="rId9">
                  <a:extLst>
                    <a:ext uri="{A12FA001-AC4F-418D-AE19-62706E023703}">
                      <ahyp:hlinkClr xmlns:ahyp="http://schemas.microsoft.com/office/drawing/2018/hyperlinkcolor" val="tx"/>
                    </a:ext>
                  </a:extLst>
                </a:hlinkClick>
              </a:rPr>
              <a:t>This guide from Kent, Surrey, and Sussex Primary Care School </a:t>
            </a:r>
            <a:r>
              <a:rPr lang="en-GB" sz="1000" spc="-10">
                <a:solidFill>
                  <a:srgbClr val="0000FE"/>
                </a:solidFill>
                <a:latin typeface="Arial"/>
                <a:cs typeface="Arial"/>
              </a:rPr>
              <a:t> </a:t>
            </a:r>
            <a:r>
              <a:rPr lang="en-GB" sz="1000" spc="-10">
                <a:solidFill>
                  <a:schemeClr val="tx1"/>
                </a:solidFill>
                <a:latin typeface="Arial"/>
                <a:cs typeface="Arial"/>
              </a:rPr>
              <a:t>provides local guidance on supervision requirements. First Contact Practitioners should have access to monthly supervision from a GP, consultant practitioner or advanced practitioner. They should also have an appropriate named individual in the PCN to provide general advice and support on a day-to-day basis.</a:t>
            </a:r>
            <a:endParaRPr lang="en-US" sz="1000">
              <a:solidFill>
                <a:schemeClr val="tx1"/>
              </a:solidFill>
            </a:endParaRPr>
          </a:p>
          <a:p>
            <a:pPr marL="12700" algn="l">
              <a:lnSpc>
                <a:spcPct val="100000"/>
              </a:lnSpc>
              <a:spcBef>
                <a:spcPts val="105"/>
              </a:spcBef>
            </a:pPr>
            <a:r>
              <a:rPr lang="en-GB" sz="1000">
                <a:solidFill>
                  <a:srgbClr val="1F2A2F"/>
                </a:solidFill>
                <a:latin typeface="Arial"/>
                <a:cs typeface="Arial"/>
              </a:rPr>
              <a:t>Those no longer on a defined learning pathway training (</a:t>
            </a:r>
            <a:r>
              <a:rPr lang="en-GB" sz="1000" err="1">
                <a:solidFill>
                  <a:srgbClr val="1F2A2F"/>
                </a:solidFill>
                <a:latin typeface="Arial"/>
                <a:cs typeface="Arial"/>
              </a:rPr>
              <a:t>ie</a:t>
            </a:r>
            <a:r>
              <a:rPr lang="en-GB" sz="1000">
                <a:solidFill>
                  <a:srgbClr val="1F2A2F"/>
                </a:solidFill>
                <a:latin typeface="Arial"/>
                <a:cs typeface="Arial"/>
              </a:rPr>
              <a:t>. qualified FCP or AP) are e</a:t>
            </a:r>
            <a:r>
              <a:rPr sz="1000" err="1">
                <a:solidFill>
                  <a:srgbClr val="1F2A2F"/>
                </a:solidFill>
                <a:latin typeface="Arial"/>
                <a:cs typeface="Arial"/>
              </a:rPr>
              <a:t>xpected</a:t>
            </a:r>
            <a:r>
              <a:rPr sz="1000" spc="-35">
                <a:solidFill>
                  <a:srgbClr val="1F2A2F"/>
                </a:solidFill>
                <a:latin typeface="Arial"/>
                <a:cs typeface="Arial"/>
              </a:rPr>
              <a:t> </a:t>
            </a:r>
            <a:r>
              <a:rPr sz="1000">
                <a:solidFill>
                  <a:srgbClr val="1F2A2F"/>
                </a:solidFill>
                <a:latin typeface="Arial"/>
                <a:cs typeface="Arial"/>
              </a:rPr>
              <a:t>to</a:t>
            </a:r>
            <a:r>
              <a:rPr sz="1000" spc="-35">
                <a:solidFill>
                  <a:srgbClr val="1F2A2F"/>
                </a:solidFill>
                <a:latin typeface="Arial"/>
                <a:cs typeface="Arial"/>
              </a:rPr>
              <a:t> </a:t>
            </a:r>
            <a:r>
              <a:rPr sz="1000">
                <a:solidFill>
                  <a:srgbClr val="1F2A2F"/>
                </a:solidFill>
                <a:latin typeface="Arial"/>
                <a:cs typeface="Arial"/>
              </a:rPr>
              <a:t>work</a:t>
            </a:r>
            <a:r>
              <a:rPr sz="1000" spc="-20">
                <a:solidFill>
                  <a:srgbClr val="1F2A2F"/>
                </a:solidFill>
                <a:latin typeface="Arial"/>
                <a:cs typeface="Arial"/>
              </a:rPr>
              <a:t> </a:t>
            </a:r>
            <a:r>
              <a:rPr sz="1000" spc="-10">
                <a:solidFill>
                  <a:srgbClr val="1F2A2F"/>
                </a:solidFill>
                <a:latin typeface="Arial"/>
                <a:cs typeface="Arial"/>
              </a:rPr>
              <a:t>independently</a:t>
            </a:r>
            <a:endParaRPr sz="1000">
              <a:latin typeface="Arial"/>
              <a:cs typeface="Arial"/>
            </a:endParaRPr>
          </a:p>
          <a:p>
            <a:pPr marL="12700" algn="l">
              <a:lnSpc>
                <a:spcPct val="100000"/>
              </a:lnSpc>
            </a:pPr>
            <a:r>
              <a:rPr sz="1000">
                <a:solidFill>
                  <a:srgbClr val="1F2A2F"/>
                </a:solidFill>
                <a:latin typeface="Arial"/>
                <a:cs typeface="Arial"/>
              </a:rPr>
              <a:t>without</a:t>
            </a:r>
            <a:r>
              <a:rPr sz="1000" spc="-20">
                <a:solidFill>
                  <a:srgbClr val="1F2A2F"/>
                </a:solidFill>
                <a:latin typeface="Arial"/>
                <a:cs typeface="Arial"/>
              </a:rPr>
              <a:t> </a:t>
            </a:r>
            <a:r>
              <a:rPr sz="1000" spc="-10">
                <a:solidFill>
                  <a:srgbClr val="1F2A2F"/>
                </a:solidFill>
                <a:latin typeface="Arial"/>
                <a:cs typeface="Arial"/>
              </a:rPr>
              <a:t>day-to-</a:t>
            </a:r>
            <a:r>
              <a:rPr sz="1000">
                <a:solidFill>
                  <a:srgbClr val="1F2A2F"/>
                </a:solidFill>
                <a:latin typeface="Arial"/>
                <a:cs typeface="Arial"/>
              </a:rPr>
              <a:t>day</a:t>
            </a:r>
            <a:r>
              <a:rPr sz="1000" spc="-35">
                <a:solidFill>
                  <a:srgbClr val="1F2A2F"/>
                </a:solidFill>
                <a:latin typeface="Arial"/>
                <a:cs typeface="Arial"/>
              </a:rPr>
              <a:t> </a:t>
            </a:r>
            <a:r>
              <a:rPr sz="1000" spc="-10">
                <a:solidFill>
                  <a:srgbClr val="1F2A2F"/>
                </a:solidFill>
                <a:latin typeface="Arial"/>
                <a:cs typeface="Arial"/>
              </a:rPr>
              <a:t>supervision</a:t>
            </a:r>
            <a:r>
              <a:rPr lang="en-GB" sz="1000" spc="-10">
                <a:solidFill>
                  <a:srgbClr val="1F2A2F"/>
                </a:solidFill>
                <a:latin typeface="Arial"/>
                <a:cs typeface="Arial"/>
              </a:rPr>
              <a:t> but as with all professional clinicians will benefit from regular clinical supervision </a:t>
            </a:r>
            <a:endParaRPr sz="1000">
              <a:latin typeface="Arial"/>
              <a:cs typeface="Arial"/>
            </a:endParaRPr>
          </a:p>
          <a:p>
            <a:pPr marL="12700" algn="l"/>
            <a:r>
              <a:rPr lang="en-GB" sz="1000" spc="-10">
                <a:solidFill>
                  <a:srgbClr val="1F2A2F"/>
                </a:solidFill>
                <a:latin typeface="Arial"/>
                <a:cs typeface="Arial"/>
                <a:hlinkClick r:id="rId10"/>
              </a:rPr>
              <a:t>Clinical supervision: a brief overview | The Chartered Society of Physiotherapy</a:t>
            </a:r>
            <a:endParaRPr lang="en-GB" sz="1000">
              <a:latin typeface="Arial"/>
              <a:cs typeface="Arial"/>
            </a:endParaRPr>
          </a:p>
          <a:p>
            <a:pPr marL="12700" marR="5080" algn="l">
              <a:lnSpc>
                <a:spcPct val="100000"/>
              </a:lnSpc>
              <a:spcBef>
                <a:spcPts val="805"/>
              </a:spcBef>
            </a:pPr>
            <a:r>
              <a:rPr lang="en-GB" sz="1000">
                <a:solidFill>
                  <a:srgbClr val="1F2A2F"/>
                </a:solidFill>
                <a:latin typeface="Arial"/>
                <a:cs typeface="Arial"/>
              </a:rPr>
              <a:t>Continued Professional Development can take many forms and may include a range of both accredited and non accredited post graduate courses covering many MSK related topics.</a:t>
            </a:r>
          </a:p>
          <a:p>
            <a:pPr marL="12700" marR="5080" algn="l">
              <a:spcBef>
                <a:spcPts val="805"/>
              </a:spcBef>
            </a:pPr>
            <a:endParaRPr lang="en-GB" sz="1000">
              <a:solidFill>
                <a:srgbClr val="1F2A2F"/>
              </a:solidFill>
              <a:latin typeface="Arial"/>
              <a:cs typeface="Arial"/>
            </a:endParaRPr>
          </a:p>
        </p:txBody>
      </p:sp>
      <p:pic>
        <p:nvPicPr>
          <p:cNvPr id="4" name="Picture 3" descr="A logo with colorful people&#10;&#10;Description automatically generated">
            <a:extLst>
              <a:ext uri="{FF2B5EF4-FFF2-40B4-BE49-F238E27FC236}">
                <a16:creationId xmlns:a16="http://schemas.microsoft.com/office/drawing/2014/main" id="{865DBEEC-913E-BBD9-14CE-C9D8D83B3D8D}"/>
              </a:ext>
            </a:extLst>
          </p:cNvPr>
          <p:cNvPicPr>
            <a:picLocks noChangeAspect="1"/>
          </p:cNvPicPr>
          <p:nvPr/>
        </p:nvPicPr>
        <p:blipFill>
          <a:blip r:embed="rId11"/>
          <a:srcRect l="246" t="-4731" r="-246" b="3779"/>
          <a:stretch/>
        </p:blipFill>
        <p:spPr>
          <a:xfrm>
            <a:off x="-6174" y="-58394"/>
            <a:ext cx="2249965" cy="1164856"/>
          </a:xfrm>
          <a:prstGeom prst="rect">
            <a:avLst/>
          </a:prstGeom>
          <a:ln>
            <a:noFill/>
          </a:ln>
        </p:spPr>
      </p:pic>
      <p:sp>
        <p:nvSpPr>
          <p:cNvPr id="16" name="object 2">
            <a:extLst>
              <a:ext uri="{FF2B5EF4-FFF2-40B4-BE49-F238E27FC236}">
                <a16:creationId xmlns:a16="http://schemas.microsoft.com/office/drawing/2014/main" id="{7A3BED61-106B-34E6-4CDB-AF64A0928C92}"/>
              </a:ext>
            </a:extLst>
          </p:cNvPr>
          <p:cNvSpPr txBox="1"/>
          <p:nvPr/>
        </p:nvSpPr>
        <p:spPr>
          <a:xfrm>
            <a:off x="2546899" y="1954359"/>
            <a:ext cx="1716160" cy="444352"/>
          </a:xfrm>
          <a:prstGeom prst="rect">
            <a:avLst/>
          </a:prstGeom>
        </p:spPr>
        <p:txBody>
          <a:bodyPr vert="horz" wrap="square" lIns="0" tIns="13335" rIns="0" bIns="0" rtlCol="0" anchor="t">
            <a:spAutoFit/>
          </a:bodyPr>
          <a:lstStyle/>
          <a:p>
            <a:pPr marL="96520">
              <a:spcBef>
                <a:spcPts val="105"/>
              </a:spcBef>
            </a:pPr>
            <a:r>
              <a:rPr lang="en-GB" sz="1400">
                <a:solidFill>
                  <a:srgbClr val="202C3A"/>
                </a:solidFill>
                <a:latin typeface="Arial Black"/>
                <a:cs typeface="Arial Black"/>
              </a:rPr>
              <a:t>Essential to develop to role</a:t>
            </a:r>
            <a:endParaRPr lang="en-US" sz="1400" spc="-10">
              <a:solidFill>
                <a:srgbClr val="202C3A"/>
              </a:solidFill>
              <a:latin typeface="Arial Black"/>
              <a:cs typeface="Arial Black"/>
            </a:endParaRPr>
          </a:p>
        </p:txBody>
      </p:sp>
      <p:sp>
        <p:nvSpPr>
          <p:cNvPr id="40" name="object 4">
            <a:extLst>
              <a:ext uri="{FF2B5EF4-FFF2-40B4-BE49-F238E27FC236}">
                <a16:creationId xmlns:a16="http://schemas.microsoft.com/office/drawing/2014/main" id="{3C6581A7-7D6B-D389-BF43-210EFB9ACABD}"/>
              </a:ext>
            </a:extLst>
          </p:cNvPr>
          <p:cNvSpPr txBox="1"/>
          <p:nvPr/>
        </p:nvSpPr>
        <p:spPr>
          <a:xfrm>
            <a:off x="5502909" y="1953513"/>
            <a:ext cx="1294130" cy="453390"/>
          </a:xfrm>
          <a:prstGeom prst="rect">
            <a:avLst/>
          </a:prstGeom>
        </p:spPr>
        <p:txBody>
          <a:bodyPr vert="horz" wrap="square" lIns="0" tIns="13335" rIns="0" bIns="0" rtlCol="0">
            <a:spAutoFit/>
          </a:bodyPr>
          <a:lstStyle>
            <a:defPPr>
              <a:defRPr kern="0"/>
            </a:defP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42" name="object 5">
            <a:extLst>
              <a:ext uri="{FF2B5EF4-FFF2-40B4-BE49-F238E27FC236}">
                <a16:creationId xmlns:a16="http://schemas.microsoft.com/office/drawing/2014/main" id="{9CF1436C-F6B0-EFFF-5B6D-2A6AEC9EC121}"/>
              </a:ext>
            </a:extLst>
          </p:cNvPr>
          <p:cNvSpPr txBox="1"/>
          <p:nvPr/>
        </p:nvSpPr>
        <p:spPr>
          <a:xfrm>
            <a:off x="7644322" y="1856414"/>
            <a:ext cx="2120900" cy="444352"/>
          </a:xfrm>
          <a:prstGeom prst="rect">
            <a:avLst/>
          </a:prstGeom>
        </p:spPr>
        <p:txBody>
          <a:bodyPr vert="horz" wrap="square" lIns="0" tIns="13335" rIns="0" bIns="0" rtlCol="0">
            <a:spAutoFit/>
          </a:bodyPr>
          <a:lstStyle>
            <a:defPPr>
              <a:defRPr kern="0"/>
            </a:defPPr>
          </a:lstStyle>
          <a:p>
            <a:pPr marL="12700" marR="5080" indent="-1270" algn="ctr">
              <a:lnSpc>
                <a:spcPct val="100000"/>
              </a:lnSpc>
              <a:spcBef>
                <a:spcPts val="105"/>
              </a:spcBef>
            </a:pPr>
            <a:r>
              <a:rPr lang="en-GB" sz="1400" spc="-10">
                <a:solidFill>
                  <a:srgbClr val="202C3A"/>
                </a:solidFill>
                <a:latin typeface="Arial Black"/>
                <a:cs typeface="Arial Black"/>
              </a:rPr>
              <a:t>S</a:t>
            </a:r>
            <a:r>
              <a:rPr sz="1400" spc="-10" err="1">
                <a:solidFill>
                  <a:srgbClr val="202C3A"/>
                </a:solidFill>
                <a:latin typeface="Arial Black"/>
                <a:cs typeface="Arial Black"/>
              </a:rPr>
              <a:t>upervision</a:t>
            </a:r>
            <a:r>
              <a:rPr sz="1400" spc="-10">
                <a:solidFill>
                  <a:srgbClr val="202C3A"/>
                </a:solidFill>
                <a:latin typeface="Arial Black"/>
                <a:cs typeface="Arial Black"/>
              </a:rPr>
              <a:t> requirements</a:t>
            </a:r>
            <a:endParaRPr sz="1400">
              <a:latin typeface="Arial Black"/>
              <a:cs typeface="Arial Black"/>
            </a:endParaRPr>
          </a:p>
        </p:txBody>
      </p:sp>
      <p:sp>
        <p:nvSpPr>
          <p:cNvPr id="44" name="object 6">
            <a:extLst>
              <a:ext uri="{FF2B5EF4-FFF2-40B4-BE49-F238E27FC236}">
                <a16:creationId xmlns:a16="http://schemas.microsoft.com/office/drawing/2014/main" id="{FED8621E-2DB8-A678-73FD-65AB22C6ECF3}"/>
              </a:ext>
            </a:extLst>
          </p:cNvPr>
          <p:cNvSpPr txBox="1"/>
          <p:nvPr/>
        </p:nvSpPr>
        <p:spPr>
          <a:xfrm>
            <a:off x="10178302" y="1836807"/>
            <a:ext cx="1881136" cy="444352"/>
          </a:xfrm>
          <a:prstGeom prst="rect">
            <a:avLst/>
          </a:prstGeom>
        </p:spPr>
        <p:txBody>
          <a:bodyPr vert="horz" wrap="square" lIns="0" tIns="13335" rIns="0" bIns="0" rtlCol="0" anchor="t">
            <a:spAutoFit/>
          </a:bodyPr>
          <a:lstStyle>
            <a:defPPr>
              <a:defRPr kern="0"/>
            </a:defPPr>
          </a:lstStyle>
          <a:p>
            <a:pPr marL="12700" marR="5080" indent="-3810" algn="ctr">
              <a:spcBef>
                <a:spcPts val="105"/>
              </a:spcBef>
            </a:pPr>
            <a:r>
              <a:rPr lang="en-GB" sz="1400">
                <a:solidFill>
                  <a:srgbClr val="202C3A"/>
                </a:solidFill>
                <a:latin typeface="Arial Black"/>
              </a:rPr>
              <a:t>Key roles &amp; responsibilities</a:t>
            </a:r>
            <a:endParaRPr err="1"/>
          </a:p>
        </p:txBody>
      </p:sp>
      <p:pic>
        <p:nvPicPr>
          <p:cNvPr id="46" name="object 8">
            <a:extLst>
              <a:ext uri="{FF2B5EF4-FFF2-40B4-BE49-F238E27FC236}">
                <a16:creationId xmlns:a16="http://schemas.microsoft.com/office/drawing/2014/main" id="{4C70E24B-934C-A84C-07FA-F1BFCF0CAA94}"/>
              </a:ext>
            </a:extLst>
          </p:cNvPr>
          <p:cNvPicPr/>
          <p:nvPr/>
        </p:nvPicPr>
        <p:blipFill>
          <a:blip r:embed="rId12" cstate="print"/>
          <a:stretch>
            <a:fillRect/>
          </a:stretch>
        </p:blipFill>
        <p:spPr>
          <a:xfrm>
            <a:off x="5789676" y="1147572"/>
            <a:ext cx="722376" cy="720851"/>
          </a:xfrm>
          <a:prstGeom prst="rect">
            <a:avLst/>
          </a:prstGeom>
        </p:spPr>
      </p:pic>
      <p:pic>
        <p:nvPicPr>
          <p:cNvPr id="48" name="object 9">
            <a:extLst>
              <a:ext uri="{FF2B5EF4-FFF2-40B4-BE49-F238E27FC236}">
                <a16:creationId xmlns:a16="http://schemas.microsoft.com/office/drawing/2014/main" id="{6A8A2AEC-F062-7151-E417-E63151FBF26F}"/>
              </a:ext>
            </a:extLst>
          </p:cNvPr>
          <p:cNvPicPr/>
          <p:nvPr/>
        </p:nvPicPr>
        <p:blipFill>
          <a:blip r:embed="rId13" cstate="print"/>
          <a:stretch>
            <a:fillRect/>
          </a:stretch>
        </p:blipFill>
        <p:spPr>
          <a:xfrm>
            <a:off x="2917638" y="1111437"/>
            <a:ext cx="720851" cy="719327"/>
          </a:xfrm>
          <a:prstGeom prst="rect">
            <a:avLst/>
          </a:prstGeom>
        </p:spPr>
      </p:pic>
      <p:pic>
        <p:nvPicPr>
          <p:cNvPr id="50" name="object 10">
            <a:extLst>
              <a:ext uri="{FF2B5EF4-FFF2-40B4-BE49-F238E27FC236}">
                <a16:creationId xmlns:a16="http://schemas.microsoft.com/office/drawing/2014/main" id="{EDADDFED-15B7-BAB4-F63B-80320ECA24FD}"/>
              </a:ext>
            </a:extLst>
          </p:cNvPr>
          <p:cNvPicPr/>
          <p:nvPr/>
        </p:nvPicPr>
        <p:blipFill>
          <a:blip r:embed="rId14" cstate="print"/>
          <a:stretch>
            <a:fillRect/>
          </a:stretch>
        </p:blipFill>
        <p:spPr>
          <a:xfrm>
            <a:off x="10500359" y="1147572"/>
            <a:ext cx="722376" cy="720851"/>
          </a:xfrm>
          <a:prstGeom prst="rect">
            <a:avLst/>
          </a:prstGeom>
        </p:spPr>
      </p:pic>
      <p:pic>
        <p:nvPicPr>
          <p:cNvPr id="52" name="object 11">
            <a:extLst>
              <a:ext uri="{FF2B5EF4-FFF2-40B4-BE49-F238E27FC236}">
                <a16:creationId xmlns:a16="http://schemas.microsoft.com/office/drawing/2014/main" id="{49668B34-34B8-887D-968E-5AC102B3AD56}"/>
              </a:ext>
            </a:extLst>
          </p:cNvPr>
          <p:cNvPicPr/>
          <p:nvPr/>
        </p:nvPicPr>
        <p:blipFill>
          <a:blip r:embed="rId15" cstate="print"/>
          <a:stretch>
            <a:fillRect/>
          </a:stretch>
        </p:blipFill>
        <p:spPr>
          <a:xfrm>
            <a:off x="8204496" y="1106462"/>
            <a:ext cx="720851" cy="720851"/>
          </a:xfrm>
          <a:prstGeom prst="rect">
            <a:avLst/>
          </a:prstGeom>
        </p:spPr>
      </p:pic>
      <p:sp>
        <p:nvSpPr>
          <p:cNvPr id="53" name="TextBox 52">
            <a:extLst>
              <a:ext uri="{FF2B5EF4-FFF2-40B4-BE49-F238E27FC236}">
                <a16:creationId xmlns:a16="http://schemas.microsoft.com/office/drawing/2014/main" id="{DF970BE8-A480-0285-8A4F-C6D7046940E1}"/>
              </a:ext>
            </a:extLst>
          </p:cNvPr>
          <p:cNvSpPr txBox="1"/>
          <p:nvPr/>
        </p:nvSpPr>
        <p:spPr>
          <a:xfrm>
            <a:off x="4979873" y="2329867"/>
            <a:ext cx="2664449" cy="45807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000">
                <a:latin typeface="Arial"/>
                <a:cs typeface="Arial"/>
              </a:rPr>
              <a:t>A qualified FCP may wish to develop additional skills such as Supplementary or Independent Prescribing or MSK Ultrasound details of which can be found below.</a:t>
            </a:r>
          </a:p>
          <a:p>
            <a:pPr marL="12700" marR="5080" algn="l">
              <a:spcBef>
                <a:spcPts val="795"/>
              </a:spcBef>
            </a:pPr>
            <a:r>
              <a:rPr lang="en-GB" sz="1000">
                <a:solidFill>
                  <a:schemeClr val="tx1"/>
                </a:solidFill>
                <a:latin typeface="Arial"/>
                <a:cs typeface="Arial"/>
              </a:rPr>
              <a:t>MSK Modules</a:t>
            </a:r>
          </a:p>
          <a:p>
            <a:pPr algn="l"/>
            <a:r>
              <a:rPr lang="en-GB" sz="1000">
                <a:latin typeface="Arial"/>
                <a:ea typeface="Calibri"/>
                <a:cs typeface="Calibri"/>
                <a:hlinkClick r:id="rId16"/>
              </a:rPr>
              <a:t>MSK Ultrasound/Medical Sonography-Brunel University | medtribe.com</a:t>
            </a:r>
            <a:endParaRPr lang="en-GB" sz="1000">
              <a:latin typeface="Arial"/>
              <a:cs typeface="Arial"/>
            </a:endParaRPr>
          </a:p>
          <a:p>
            <a:pPr algn="l"/>
            <a:endParaRPr lang="en-GB" sz="1000">
              <a:solidFill>
                <a:srgbClr val="000000"/>
              </a:solidFill>
              <a:highlight>
                <a:srgbClr val="FFFF00"/>
              </a:highlight>
              <a:latin typeface="Arial"/>
              <a:ea typeface="Calibri"/>
              <a:cs typeface="Calibri"/>
            </a:endParaRPr>
          </a:p>
          <a:p>
            <a:pPr algn="l">
              <a:lnSpc>
                <a:spcPts val="1069"/>
              </a:lnSpc>
            </a:pPr>
            <a:r>
              <a:rPr lang="en-US" sz="1000">
                <a:solidFill>
                  <a:srgbClr val="0000FF"/>
                </a:solidFill>
                <a:latin typeface="Arial"/>
                <a:cs typeface="Arial"/>
                <a:hlinkClick r:id="rId17">
                  <a:extLst>
                    <a:ext uri="{A12FA001-AC4F-418D-AE19-62706E023703}">
                      <ahyp:hlinkClr xmlns:ahyp="http://schemas.microsoft.com/office/drawing/2018/hyperlinkcolor" val="tx"/>
                    </a:ext>
                  </a:extLst>
                </a:hlinkClick>
              </a:rPr>
              <a:t>Prescribing for physiotherapists | The Chartered Society of Physiotherapy</a:t>
            </a:r>
            <a:r>
              <a:rPr lang="en-US" sz="1000">
                <a:latin typeface="Arial"/>
                <a:cs typeface="Segoe UI"/>
              </a:rPr>
              <a:t>​</a:t>
            </a:r>
            <a:endParaRPr lang="en-US" sz="1000">
              <a:latin typeface="Arial"/>
              <a:cs typeface="Arial"/>
            </a:endParaRPr>
          </a:p>
          <a:p>
            <a:pPr algn="l" rtl="0">
              <a:lnSpc>
                <a:spcPts val="1069"/>
              </a:lnSpc>
            </a:pPr>
            <a:r>
              <a:rPr lang="en-US" sz="1000">
                <a:latin typeface="Arial"/>
                <a:cs typeface="Segoe UI"/>
              </a:rPr>
              <a:t>​</a:t>
            </a:r>
          </a:p>
          <a:p>
            <a:pPr algn="l" rtl="0">
              <a:lnSpc>
                <a:spcPts val="1069"/>
              </a:lnSpc>
            </a:pPr>
            <a:r>
              <a:rPr lang="en-US" sz="1000">
                <a:latin typeface="Arial"/>
                <a:cs typeface="Segoe UI"/>
              </a:rPr>
              <a:t>Apply to the Training Hub for funding: </a:t>
            </a:r>
            <a:r>
              <a:rPr lang="en-US" sz="1000" u="sng">
                <a:solidFill>
                  <a:srgbClr val="0000FF"/>
                </a:solidFill>
                <a:latin typeface="Arial"/>
                <a:cs typeface="Segoe UI"/>
                <a:hlinkClick r:id="rId18">
                  <a:extLst>
                    <a:ext uri="{A12FA001-AC4F-418D-AE19-62706E023703}">
                      <ahyp:hlinkClr xmlns:ahyp="http://schemas.microsoft.com/office/drawing/2018/hyperlinkcolor" val="tx"/>
                    </a:ext>
                  </a:extLst>
                </a:hlinkClick>
              </a:rPr>
              <a:t>Independent Prescribing (IP): Funding for Nurses, | medtribe.com</a:t>
            </a:r>
            <a:endParaRPr lang="en-US" sz="1000" u="sng">
              <a:solidFill>
                <a:srgbClr val="0000FF"/>
              </a:solidFill>
              <a:latin typeface="Arial"/>
              <a:cs typeface="Segoe UI"/>
            </a:endParaRPr>
          </a:p>
          <a:p>
            <a:pPr algn="l"/>
            <a:endParaRPr lang="en-GB" sz="1000">
              <a:latin typeface="Arial"/>
              <a:cs typeface="Arial"/>
            </a:endParaRPr>
          </a:p>
          <a:p>
            <a:pPr algn="l"/>
            <a:r>
              <a:rPr lang="en-GB" sz="1000">
                <a:latin typeface="Arial"/>
                <a:cs typeface="Arial"/>
              </a:rPr>
              <a:t>An FCP might want to develop their skills to Level 7 in all 4 pillars of practice and work at an Advanced Level. Advanced practitioners </a:t>
            </a:r>
            <a:r>
              <a:rPr lang="en-GB" sz="1000">
                <a:solidFill>
                  <a:schemeClr val="tx1"/>
                </a:solidFill>
                <a:latin typeface="Arial"/>
                <a:cs typeface="Arial"/>
              </a:rPr>
              <a:t>manage complete clinical episodes of care for patients with undifferentiated and undiagnosed conditions, utilising complex decision-making skills to inform diagnosis, investigation, and treatments within a broad scope of practice. For more information see </a:t>
            </a:r>
            <a:r>
              <a:rPr lang="en-GB" sz="1000">
                <a:latin typeface="Arial"/>
                <a:cs typeface="Arial"/>
                <a:hlinkClick r:id="rId19"/>
              </a:rPr>
              <a:t>Welcome - Advanced Practice</a:t>
            </a:r>
            <a:r>
              <a:rPr lang="en-GB" sz="1000">
                <a:latin typeface="Arial"/>
                <a:cs typeface="Arial"/>
              </a:rPr>
              <a:t> or our Training Hub Website </a:t>
            </a:r>
            <a:r>
              <a:rPr lang="en-GB" sz="1000">
                <a:latin typeface="Arial"/>
                <a:cs typeface="Arial"/>
                <a:hlinkClick r:id="rId4"/>
              </a:rPr>
              <a:t>Advanced Practice (AP) : Surrey Training Hub</a:t>
            </a:r>
            <a:r>
              <a:rPr lang="en-GB" sz="1000">
                <a:latin typeface="Arial"/>
                <a:cs typeface="Arial"/>
              </a:rPr>
              <a:t>. </a:t>
            </a:r>
          </a:p>
          <a:p>
            <a:pPr algn="l"/>
            <a:endParaRPr lang="en-GB" sz="1000">
              <a:solidFill>
                <a:schemeClr val="tx1"/>
              </a:solidFill>
              <a:latin typeface="Arial"/>
              <a:cs typeface="Arial"/>
            </a:endParaRPr>
          </a:p>
          <a:p>
            <a:pPr algn="l"/>
            <a:endParaRPr lang="en-US" sz="1000">
              <a:latin typeface="Arial"/>
              <a:cs typeface="Arial"/>
            </a:endParaRPr>
          </a:p>
        </p:txBody>
      </p:sp>
      <p:sp>
        <p:nvSpPr>
          <p:cNvPr id="55" name="TextBox 54">
            <a:extLst>
              <a:ext uri="{FF2B5EF4-FFF2-40B4-BE49-F238E27FC236}">
                <a16:creationId xmlns:a16="http://schemas.microsoft.com/office/drawing/2014/main" id="{945CAB09-04EB-81D0-CD34-F27546803F6B}"/>
              </a:ext>
            </a:extLst>
          </p:cNvPr>
          <p:cNvSpPr txBox="1"/>
          <p:nvPr/>
        </p:nvSpPr>
        <p:spPr>
          <a:xfrm>
            <a:off x="9999821" y="4036923"/>
            <a:ext cx="2192179"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lgn="l">
              <a:buFont typeface="Arial" panose="020B0604020202020204" pitchFamily="34" charset="0"/>
              <a:buChar char="•"/>
            </a:pPr>
            <a:r>
              <a:rPr lang="en-US" sz="1000">
                <a:solidFill>
                  <a:srgbClr val="222222"/>
                </a:solidFill>
                <a:highlight>
                  <a:srgbClr val="FFFFFF"/>
                </a:highlight>
                <a:latin typeface="Arial"/>
                <a:cs typeface="Arial"/>
              </a:rPr>
              <a:t>There are two aspects: the scope of the profession; and your individual scope. It is important to understand both as they will have implications for your practice.</a:t>
            </a:r>
            <a:endParaRPr lang="en-US"/>
          </a:p>
          <a:p>
            <a:pPr marL="171450" indent="-171450" algn="l">
              <a:buFont typeface="Arial" panose="020B0604020202020204" pitchFamily="34" charset="0"/>
              <a:buChar char="•"/>
            </a:pPr>
            <a:r>
              <a:rPr lang="en-US" sz="1000">
                <a:latin typeface="Arial"/>
                <a:cs typeface="Arial"/>
                <a:hlinkClick r:id="rId20"/>
              </a:rPr>
              <a:t>Physiotherapy career framework | The Chartered Society of Physiotherapy</a:t>
            </a:r>
            <a:endParaRPr lang="en-US" sz="1000">
              <a:latin typeface="Arial"/>
              <a:cs typeface="Arial"/>
            </a:endParaRPr>
          </a:p>
          <a:p>
            <a:pPr algn="l"/>
            <a:endParaRPr lang="en-US" sz="1000">
              <a:latin typeface="Arial"/>
              <a:cs typeface="Arial"/>
            </a:endParaRPr>
          </a:p>
          <a:p>
            <a:pPr marL="171450" indent="-171450" algn="l">
              <a:buFont typeface="Arial" panose="020B0604020202020204" pitchFamily="34" charset="0"/>
              <a:buChar char="•"/>
            </a:pPr>
            <a:r>
              <a:rPr lang="en-US" sz="1000">
                <a:solidFill>
                  <a:srgbClr val="222222"/>
                </a:solidFill>
                <a:highlight>
                  <a:srgbClr val="FFFFFF"/>
                </a:highlight>
                <a:latin typeface="Arial"/>
                <a:cs typeface="Arial"/>
                <a:hlinkClick r:id="rId21"/>
              </a:rPr>
              <a:t>Physiotherapy scope of practice | The Chartered Society of Physiotherapy</a:t>
            </a:r>
            <a:endParaRPr lang="en-US" sz="1000">
              <a:solidFill>
                <a:srgbClr val="222222"/>
              </a:solidFill>
              <a:highlight>
                <a:srgbClr val="FFFFFF"/>
              </a:highlight>
              <a:latin typeface="Arial"/>
              <a:cs typeface="Arial"/>
            </a:endParaRPr>
          </a:p>
          <a:p>
            <a:pPr algn="l"/>
            <a:endParaRPr lang="en-US" sz="1000">
              <a:solidFill>
                <a:srgbClr val="222222"/>
              </a:solidFill>
              <a:highlight>
                <a:srgbClr val="FFFFFF"/>
              </a:highlight>
              <a:latin typeface="Arial"/>
              <a:cs typeface="Arial"/>
            </a:endParaRPr>
          </a:p>
          <a:p>
            <a:pPr marL="171450" indent="-171450" algn="l">
              <a:buFont typeface="Arial" panose="020B0604020202020204" pitchFamily="34" charset="0"/>
              <a:buChar char="•"/>
            </a:pPr>
            <a:r>
              <a:rPr lang="en-US" sz="1000">
                <a:latin typeface="Arial"/>
                <a:cs typeface="Arial"/>
                <a:hlinkClick r:id="rId22"/>
              </a:rPr>
              <a:t>CSP Service Standards</a:t>
            </a:r>
            <a:endParaRPr lang="en-US" sz="1000">
              <a:latin typeface="Arial"/>
              <a:cs typeface="Arial"/>
            </a:endParaRPr>
          </a:p>
          <a:p>
            <a:pPr algn="ctr"/>
            <a:endParaRPr lang="en-US" sz="1000">
              <a:latin typeface="Arial"/>
              <a:cs typeface="Arial"/>
            </a:endParaRPr>
          </a:p>
        </p:txBody>
      </p:sp>
      <p:sp>
        <p:nvSpPr>
          <p:cNvPr id="8" name="TextBox 7">
            <a:extLst>
              <a:ext uri="{FF2B5EF4-FFF2-40B4-BE49-F238E27FC236}">
                <a16:creationId xmlns:a16="http://schemas.microsoft.com/office/drawing/2014/main" id="{F8727375-737C-3278-213F-CC0C7F542259}"/>
              </a:ext>
            </a:extLst>
          </p:cNvPr>
          <p:cNvSpPr txBox="1"/>
          <p:nvPr/>
        </p:nvSpPr>
        <p:spPr>
          <a:xfrm>
            <a:off x="9997291" y="2307033"/>
            <a:ext cx="2062147" cy="1938992"/>
          </a:xfrm>
          <a:prstGeom prst="rect">
            <a:avLst/>
          </a:prstGeom>
          <a:noFill/>
        </p:spPr>
        <p:txBody>
          <a:bodyPr wrap="square" lIns="91440" tIns="45720" rIns="91440" bIns="45720" anchor="t">
            <a:spAutoFit/>
          </a:bodyPr>
          <a:lstStyle/>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Assesses, diagnoses, treats and manages musculoskeletal (MSK) problems. Signposts / refers to other health and care services and audits own health and care practice</a:t>
            </a:r>
          </a:p>
          <a:p>
            <a:pPr algn="l"/>
            <a:endParaRPr lang="en-GB" sz="100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With further training may prescribe medication within scope, develop skills relating to injection therapy</a:t>
            </a:r>
          </a:p>
          <a:p>
            <a:pPr marL="171450" indent="-171450" algn="l">
              <a:buFont typeface="Arial" panose="020B0604020202020204" pitchFamily="34" charset="0"/>
              <a:buChar char="•"/>
            </a:pPr>
            <a:endParaRPr lang="en-GB" sz="1000">
              <a:latin typeface="Arial" panose="020B0604020202020204" pitchFamily="34" charset="0"/>
              <a:cs typeface="Arial" panose="020B0604020202020204" pitchFamily="34" charset="0"/>
            </a:endParaRPr>
          </a:p>
        </p:txBody>
      </p:sp>
      <p:pic>
        <p:nvPicPr>
          <p:cNvPr id="3" name="Online Media 4" title="Meet our first contact physiotherapist, working alongside GPs to meet patients' needs.">
            <a:hlinkClick r:id="" action="ppaction://media"/>
            <a:extLst>
              <a:ext uri="{FF2B5EF4-FFF2-40B4-BE49-F238E27FC236}">
                <a16:creationId xmlns:a16="http://schemas.microsoft.com/office/drawing/2014/main" id="{C2E35B36-49E3-2564-ECB5-8AA28AB65567}"/>
              </a:ext>
            </a:extLst>
          </p:cNvPr>
          <p:cNvPicPr>
            <a:picLocks noRot="1" noChangeAspect="1"/>
          </p:cNvPicPr>
          <p:nvPr>
            <a:videoFile r:link="rId1"/>
          </p:nvPr>
        </p:nvPicPr>
        <p:blipFill>
          <a:blip r:embed="rId23"/>
          <a:stretch>
            <a:fillRect/>
          </a:stretch>
        </p:blipFill>
        <p:spPr>
          <a:xfrm>
            <a:off x="0" y="1106462"/>
            <a:ext cx="2243791" cy="1135032"/>
          </a:xfrm>
          <a:prstGeom prst="rect">
            <a:avLst/>
          </a:prstGeom>
        </p:spPr>
      </p:pic>
      <p:sp>
        <p:nvSpPr>
          <p:cNvPr id="11" name="object 22">
            <a:extLst>
              <a:ext uri="{FF2B5EF4-FFF2-40B4-BE49-F238E27FC236}">
                <a16:creationId xmlns:a16="http://schemas.microsoft.com/office/drawing/2014/main" id="{AB37FF83-C689-95D5-7F72-6EA5D4909791}"/>
              </a:ext>
            </a:extLst>
          </p:cNvPr>
          <p:cNvSpPr txBox="1">
            <a:spLocks noGrp="1"/>
          </p:cNvSpPr>
          <p:nvPr>
            <p:ph type="title"/>
          </p:nvPr>
        </p:nvSpPr>
        <p:spPr>
          <a:xfrm>
            <a:off x="9743693" y="101040"/>
            <a:ext cx="1743709" cy="558153"/>
          </a:xfrm>
          <a:prstGeom prst="rect">
            <a:avLst/>
          </a:prstGeom>
        </p:spPr>
        <p:txBody>
          <a:bodyPr vert="horz" wrap="square" lIns="0" tIns="278435" rIns="0" bIns="0" rtlCol="0">
            <a:spAutoFit/>
          </a:bodyPr>
          <a:lstStyle/>
          <a:p>
            <a:pPr marL="394970">
              <a:lnSpc>
                <a:spcPct val="100000"/>
              </a:lnSpc>
              <a:spcBef>
                <a:spcPts val="100"/>
              </a:spcBef>
            </a:pPr>
            <a:r>
              <a:rPr lang="en-GB" spc="-45">
                <a:hlinkClick r:id="rId24" action="ppaction://hlinksldjump"/>
              </a:rPr>
              <a:t>AHP</a:t>
            </a:r>
            <a:r>
              <a:rPr spc="-45">
                <a:hlinkClick r:id="rId24" action="ppaction://hlinksldjump"/>
              </a:rPr>
              <a:t> </a:t>
            </a:r>
            <a:r>
              <a:rPr spc="-10">
                <a:hlinkClick r:id="rId24" action="ppaction://hlinksldjump"/>
              </a:rPr>
              <a:t>Roles</a:t>
            </a:r>
            <a:endParaRPr spc="-10"/>
          </a:p>
        </p:txBody>
      </p:sp>
      <p:sp>
        <p:nvSpPr>
          <p:cNvPr id="5" name="TextBox 4">
            <a:extLst>
              <a:ext uri="{FF2B5EF4-FFF2-40B4-BE49-F238E27FC236}">
                <a16:creationId xmlns:a16="http://schemas.microsoft.com/office/drawing/2014/main" id="{E8943100-E0BC-D259-DE08-EC79EFAACC25}"/>
              </a:ext>
            </a:extLst>
          </p:cNvPr>
          <p:cNvSpPr txBox="1"/>
          <p:nvPr/>
        </p:nvSpPr>
        <p:spPr>
          <a:xfrm>
            <a:off x="52585" y="3172214"/>
            <a:ext cx="2277586" cy="246221"/>
          </a:xfrm>
          <a:prstGeom prst="rect">
            <a:avLst/>
          </a:prstGeom>
          <a:solidFill>
            <a:schemeClr val="bg1">
              <a:lumMod val="85000"/>
            </a:schemeClr>
          </a:solidFill>
        </p:spPr>
        <p:txBody>
          <a:bodyPr wrap="square">
            <a:spAutoFit/>
          </a:bodyPr>
          <a:lstStyle/>
          <a:p>
            <a:pPr marR="177165" algn="ctr">
              <a:lnSpc>
                <a:spcPct val="100000"/>
              </a:lnSpc>
            </a:pPr>
            <a:r>
              <a:rPr lang="en-GB" sz="1000" b="1" spc="-10">
                <a:solidFill>
                  <a:srgbClr val="BF0378"/>
                </a:solidFill>
                <a:latin typeface="Arial"/>
                <a:cs typeface="Arial"/>
                <a:hlinkClick r:id="rId25" action="ppaction://hlinksldjump">
                  <a:extLst>
                    <a:ext uri="{A12FA001-AC4F-418D-AE19-62706E023703}">
                      <ahyp:hlinkClr xmlns:ahyp="http://schemas.microsoft.com/office/drawing/2018/hyperlinkcolor" val="tx"/>
                    </a:ext>
                  </a:extLst>
                </a:hlinkClick>
              </a:rPr>
              <a:t>Advanced </a:t>
            </a:r>
            <a:r>
              <a:rPr lang="en-GB" sz="1000" b="1">
                <a:solidFill>
                  <a:srgbClr val="BF0378"/>
                </a:solidFill>
                <a:latin typeface="Arial"/>
                <a:cs typeface="Arial"/>
                <a:hlinkClick r:id="rId25" action="ppaction://hlinksldjump">
                  <a:extLst>
                    <a:ext uri="{A12FA001-AC4F-418D-AE19-62706E023703}">
                      <ahyp:hlinkClr xmlns:ahyp="http://schemas.microsoft.com/office/drawing/2018/hyperlinkcolor" val="tx"/>
                    </a:ext>
                  </a:extLst>
                </a:hlinkClick>
              </a:rPr>
              <a:t>Clinical</a:t>
            </a:r>
            <a:r>
              <a:rPr lang="en-GB" sz="1000" b="1" spc="-45">
                <a:solidFill>
                  <a:srgbClr val="BF0378"/>
                </a:solidFill>
                <a:latin typeface="Arial"/>
                <a:cs typeface="Arial"/>
                <a:hlinkClick r:id="rId25" action="ppaction://hlinksldjump">
                  <a:extLst>
                    <a:ext uri="{A12FA001-AC4F-418D-AE19-62706E023703}">
                      <ahyp:hlinkClr xmlns:ahyp="http://schemas.microsoft.com/office/drawing/2018/hyperlinkcolor" val="tx"/>
                    </a:ext>
                  </a:extLst>
                </a:hlinkClick>
              </a:rPr>
              <a:t> </a:t>
            </a:r>
            <a:r>
              <a:rPr lang="en-GB" sz="1000" b="1" spc="-10">
                <a:solidFill>
                  <a:srgbClr val="BF0378"/>
                </a:solidFill>
                <a:latin typeface="Arial"/>
                <a:cs typeface="Arial"/>
                <a:hlinkClick r:id="rId25" action="ppaction://hlinksldjump">
                  <a:extLst>
                    <a:ext uri="{A12FA001-AC4F-418D-AE19-62706E023703}">
                      <ahyp:hlinkClr xmlns:ahyp="http://schemas.microsoft.com/office/drawing/2018/hyperlinkcolor" val="tx"/>
                    </a:ext>
                  </a:extLst>
                </a:hlinkClick>
              </a:rPr>
              <a:t>Practitioner</a:t>
            </a:r>
            <a:endParaRPr lang="en-GB" sz="1000">
              <a:solidFill>
                <a:srgbClr val="BF0378"/>
              </a:solidFill>
              <a:latin typeface="Arial"/>
              <a:cs typeface="Arial"/>
            </a:endParaRPr>
          </a:p>
        </p:txBody>
      </p:sp>
      <p:sp>
        <p:nvSpPr>
          <p:cNvPr id="9" name="TextBox 8">
            <a:extLst>
              <a:ext uri="{FF2B5EF4-FFF2-40B4-BE49-F238E27FC236}">
                <a16:creationId xmlns:a16="http://schemas.microsoft.com/office/drawing/2014/main" id="{61D92670-F327-B007-4751-746C50A10675}"/>
              </a:ext>
            </a:extLst>
          </p:cNvPr>
          <p:cNvSpPr txBox="1"/>
          <p:nvPr/>
        </p:nvSpPr>
        <p:spPr>
          <a:xfrm>
            <a:off x="315700" y="3769572"/>
            <a:ext cx="2038339" cy="2092881"/>
          </a:xfrm>
          <a:prstGeom prst="rect">
            <a:avLst/>
          </a:prstGeom>
          <a:noFill/>
        </p:spPr>
        <p:txBody>
          <a:bodyPr wrap="square">
            <a:spAutoFit/>
          </a:bodyPr>
          <a:lstStyle/>
          <a:p>
            <a:r>
              <a:rPr lang="en-GB" sz="1000" b="1">
                <a:solidFill>
                  <a:srgbClr val="0069B4"/>
                </a:solidFill>
                <a:latin typeface="Arial" panose="020B0604020202020204" pitchFamily="34" charset="0"/>
                <a:cs typeface="Arial" panose="020B0604020202020204" pitchFamily="34" charset="0"/>
              </a:rPr>
              <a:t>As the demands on the healthcare system evolve, clinical professionals are supported to recognise and embrace opportunities to transition into leadership and management roles, broadening their contribution beyond direct patient care. The </a:t>
            </a:r>
            <a:r>
              <a:rPr lang="en-GB" sz="1000" b="1">
                <a:solidFill>
                  <a:srgbClr val="0069B4"/>
                </a:solidFill>
                <a:latin typeface="Arial" panose="020B0604020202020204" pitchFamily="34" charset="0"/>
                <a:cs typeface="Arial" panose="020B0604020202020204" pitchFamily="34" charset="0"/>
                <a:hlinkClick r:id="rId26" action="ppaction://hlinksldjump"/>
              </a:rPr>
              <a:t>four pillars </a:t>
            </a:r>
            <a:r>
              <a:rPr lang="en-GB" sz="1000" b="1">
                <a:solidFill>
                  <a:srgbClr val="0069B4"/>
                </a:solidFill>
                <a:latin typeface="Arial"/>
                <a:cs typeface="Arial"/>
              </a:rPr>
              <a:t>Clinical Practice, Leadership and Management, Education and Learning, and Research. </a:t>
            </a:r>
            <a:endParaRPr lang="en-GB" sz="1000" b="1">
              <a:solidFill>
                <a:srgbClr val="0069B4"/>
              </a:solidFill>
              <a:latin typeface="Arial" panose="020B0604020202020204" pitchFamily="34" charset="0"/>
              <a:cs typeface="Arial" panose="020B0604020202020204" pitchFamily="34" charset="0"/>
            </a:endParaRPr>
          </a:p>
        </p:txBody>
      </p:sp>
      <p:sp>
        <p:nvSpPr>
          <p:cNvPr id="10" name="Call-out: Down Arrow 9">
            <a:extLst>
              <a:ext uri="{FF2B5EF4-FFF2-40B4-BE49-F238E27FC236}">
                <a16:creationId xmlns:a16="http://schemas.microsoft.com/office/drawing/2014/main" id="{6D838D98-E012-DF7E-E9EE-5BDEC9DDA738}"/>
              </a:ext>
            </a:extLst>
          </p:cNvPr>
          <p:cNvSpPr/>
          <p:nvPr/>
        </p:nvSpPr>
        <p:spPr>
          <a:xfrm>
            <a:off x="52585" y="2435969"/>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Tree>
    <p:extLst>
      <p:ext uri="{BB962C8B-B14F-4D97-AF65-F5344CB8AC3E}">
        <p14:creationId xmlns:p14="http://schemas.microsoft.com/office/powerpoint/2010/main" val="1906531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fill="hold" display="0">
                  <p:stCondLst>
                    <p:cond delay="indefinite"/>
                  </p:stCondLst>
                </p:cTn>
                <p:tgtEl>
                  <p:spTgt spid="3"/>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7"/>
          <p:cNvSpPr txBox="1">
            <a:spLocks noGrp="1"/>
          </p:cNvSpPr>
          <p:nvPr>
            <p:ph type="title"/>
          </p:nvPr>
        </p:nvSpPr>
        <p:spPr>
          <a:xfrm>
            <a:off x="2358428" y="484898"/>
            <a:ext cx="6513246" cy="382797"/>
          </a:xfrm>
          <a:prstGeom prst="rect">
            <a:avLst/>
          </a:prstGeom>
        </p:spPr>
        <p:txBody>
          <a:bodyPr vert="horz" wrap="square" lIns="0" tIns="13335" rIns="0" bIns="0" rtlCol="0" anchor="t">
            <a:spAutoFit/>
          </a:bodyPr>
          <a:lstStyle/>
          <a:p>
            <a:pPr marL="12700">
              <a:lnSpc>
                <a:spcPct val="100000"/>
              </a:lnSpc>
              <a:spcBef>
                <a:spcPts val="105"/>
              </a:spcBef>
            </a:pPr>
            <a:r>
              <a:rPr sz="2400" b="0">
                <a:latin typeface="Arial Black"/>
                <a:cs typeface="Arial Black"/>
              </a:rPr>
              <a:t>Choose</a:t>
            </a:r>
            <a:r>
              <a:rPr sz="2400" b="0" spc="-35">
                <a:latin typeface="Arial Black"/>
                <a:cs typeface="Arial Black"/>
              </a:rPr>
              <a:t> </a:t>
            </a:r>
            <a:r>
              <a:rPr sz="2400" b="0">
                <a:latin typeface="Arial Black"/>
                <a:cs typeface="Arial Black"/>
              </a:rPr>
              <a:t>your</a:t>
            </a:r>
            <a:r>
              <a:rPr sz="2400" b="0" spc="-35">
                <a:latin typeface="Arial Black"/>
                <a:cs typeface="Arial Black"/>
              </a:rPr>
              <a:t> </a:t>
            </a:r>
            <a:r>
              <a:rPr sz="2400" b="0" spc="-10">
                <a:latin typeface="Arial Black"/>
                <a:cs typeface="Arial Black"/>
              </a:rPr>
              <a:t>pathway</a:t>
            </a:r>
            <a:endParaRPr sz="2400">
              <a:latin typeface="Arial Black"/>
              <a:cs typeface="Arial Black"/>
            </a:endParaRPr>
          </a:p>
        </p:txBody>
      </p:sp>
      <p:sp>
        <p:nvSpPr>
          <p:cNvPr id="21" name="object 21"/>
          <p:cNvSpPr txBox="1"/>
          <p:nvPr/>
        </p:nvSpPr>
        <p:spPr>
          <a:xfrm>
            <a:off x="1166674" y="1142547"/>
            <a:ext cx="4455406" cy="641201"/>
          </a:xfrm>
          <a:prstGeom prst="rect">
            <a:avLst/>
          </a:prstGeom>
        </p:spPr>
        <p:txBody>
          <a:bodyPr vert="horz" wrap="square" lIns="0" tIns="12700" rIns="0" bIns="0" rtlCol="0" anchor="t">
            <a:spAutoFit/>
          </a:bodyPr>
          <a:lstStyle/>
          <a:p>
            <a:pPr marL="12700" marR="5080">
              <a:spcBef>
                <a:spcPts val="100"/>
              </a:spcBef>
            </a:pPr>
            <a:r>
              <a:rPr sz="2000" spc="-10">
                <a:solidFill>
                  <a:srgbClr val="0000FE"/>
                </a:solidFill>
                <a:latin typeface="Arial"/>
                <a:cs typeface="Arial"/>
                <a:hlinkClick r:id="rId3" action="ppaction://hlinksldjump">
                  <a:extLst>
                    <a:ext uri="{A12FA001-AC4F-418D-AE19-62706E023703}">
                      <ahyp:hlinkClr xmlns:ahyp="http://schemas.microsoft.com/office/drawing/2018/hyperlinkcolor" val="tx"/>
                    </a:ext>
                  </a:extLst>
                </a:hlinkClick>
              </a:rPr>
              <a:t>M</a:t>
            </a:r>
            <a:r>
              <a:rPr lang="en-GB" sz="2000" spc="-10" err="1">
                <a:solidFill>
                  <a:srgbClr val="0000FE"/>
                </a:solidFill>
                <a:latin typeface="Arial"/>
                <a:cs typeface="Arial"/>
                <a:hlinkClick r:id="rId3" action="ppaction://hlinksldjump">
                  <a:extLst>
                    <a:ext uri="{A12FA001-AC4F-418D-AE19-62706E023703}">
                      <ahyp:hlinkClr xmlns:ahyp="http://schemas.microsoft.com/office/drawing/2018/hyperlinkcolor" val="tx"/>
                    </a:ext>
                  </a:extLst>
                </a:hlinkClick>
              </a:rPr>
              <a:t>edical</a:t>
            </a:r>
            <a:r>
              <a:rPr lang="en-GB" sz="2000" spc="-10">
                <a:solidFill>
                  <a:srgbClr val="0000FE"/>
                </a:solidFill>
                <a:latin typeface="Arial"/>
                <a:cs typeface="Arial"/>
                <a:hlinkClick r:id="rId3" action="ppaction://hlinksldjump">
                  <a:extLst>
                    <a:ext uri="{A12FA001-AC4F-418D-AE19-62706E023703}">
                      <ahyp:hlinkClr xmlns:ahyp="http://schemas.microsoft.com/office/drawing/2018/hyperlinkcolor" val="tx"/>
                    </a:ext>
                  </a:extLst>
                </a:hlinkClick>
              </a:rPr>
              <a:t> </a:t>
            </a:r>
          </a:p>
          <a:p>
            <a:pPr marL="12700" marR="5080">
              <a:spcBef>
                <a:spcPts val="100"/>
              </a:spcBef>
            </a:pPr>
            <a:r>
              <a:rPr sz="2000" spc="-10">
                <a:solidFill>
                  <a:srgbClr val="0000FE"/>
                </a:solidFill>
                <a:latin typeface="Arial"/>
                <a:cs typeface="Arial"/>
                <a:hlinkClick r:id="rId3" action="ppaction://hlinksldjump">
                  <a:extLst>
                    <a:ext uri="{A12FA001-AC4F-418D-AE19-62706E023703}">
                      <ahyp:hlinkClr xmlns:ahyp="http://schemas.microsoft.com/office/drawing/2018/hyperlinkcolor" val="tx"/>
                    </a:ext>
                  </a:extLst>
                </a:hlinkClick>
              </a:rPr>
              <a:t>P</a:t>
            </a:r>
            <a:r>
              <a:rPr lang="en-GB" sz="2000" spc="-10" err="1">
                <a:solidFill>
                  <a:srgbClr val="0000FE"/>
                </a:solidFill>
                <a:latin typeface="Arial"/>
                <a:cs typeface="Arial"/>
                <a:hlinkClick r:id="rId3" action="ppaction://hlinksldjump">
                  <a:extLst>
                    <a:ext uri="{A12FA001-AC4F-418D-AE19-62706E023703}">
                      <ahyp:hlinkClr xmlns:ahyp="http://schemas.microsoft.com/office/drawing/2018/hyperlinkcolor" val="tx"/>
                    </a:ext>
                  </a:extLst>
                </a:hlinkClick>
              </a:rPr>
              <a:t>rofessionals</a:t>
            </a:r>
            <a:r>
              <a:rPr lang="en-GB" sz="2000" spc="-10">
                <a:solidFill>
                  <a:srgbClr val="0000FE"/>
                </a:solidFill>
                <a:latin typeface="Arial"/>
                <a:cs typeface="Arial"/>
                <a:hlinkClick r:id="rId3" action="ppaction://hlinksldjump">
                  <a:extLst>
                    <a:ext uri="{A12FA001-AC4F-418D-AE19-62706E023703}">
                      <ahyp:hlinkClr xmlns:ahyp="http://schemas.microsoft.com/office/drawing/2018/hyperlinkcolor" val="tx"/>
                    </a:ext>
                  </a:extLst>
                </a:hlinkClick>
              </a:rPr>
              <a:t> Career Pathways</a:t>
            </a:r>
            <a:endParaRPr lang="en-GB" sz="2000">
              <a:solidFill>
                <a:srgbClr val="0000FE"/>
              </a:solidFill>
              <a:latin typeface="Arial"/>
              <a:cs typeface="Arial"/>
              <a:hlinkClick r:id="" action="ppaction://noaction">
                <a:extLst>
                  <a:ext uri="{A12FA001-AC4F-418D-AE19-62706E023703}">
                    <ahyp:hlinkClr xmlns:ahyp="http://schemas.microsoft.com/office/drawing/2018/hyperlinkcolor" val="tx"/>
                  </a:ext>
                </a:extLst>
              </a:hlinkClick>
            </a:endParaRPr>
          </a:p>
        </p:txBody>
      </p:sp>
      <p:sp>
        <p:nvSpPr>
          <p:cNvPr id="23" name="object 23"/>
          <p:cNvSpPr txBox="1"/>
          <p:nvPr/>
        </p:nvSpPr>
        <p:spPr>
          <a:xfrm>
            <a:off x="6394296" y="1129749"/>
            <a:ext cx="3892704" cy="641201"/>
          </a:xfrm>
          <a:prstGeom prst="rect">
            <a:avLst/>
          </a:prstGeom>
        </p:spPr>
        <p:txBody>
          <a:bodyPr vert="horz" wrap="square" lIns="0" tIns="12700" rIns="0" bIns="0" rtlCol="0" anchor="t">
            <a:spAutoFit/>
          </a:bodyPr>
          <a:lstStyle/>
          <a:p>
            <a:pPr marL="12700">
              <a:spcBef>
                <a:spcPts val="100"/>
              </a:spcBef>
            </a:pPr>
            <a:r>
              <a:rPr lang="en-GB" sz="2000">
                <a:solidFill>
                  <a:srgbClr val="0000FE"/>
                </a:solidFill>
                <a:latin typeface="Arial"/>
                <a:cs typeface="Arial"/>
                <a:hlinkClick r:id="" action="ppaction://noaction">
                  <a:extLst>
                    <a:ext uri="{A12FA001-AC4F-418D-AE19-62706E023703}">
                      <ahyp:hlinkClr xmlns:ahyp="http://schemas.microsoft.com/office/drawing/2018/hyperlinkcolor" val="tx"/>
                    </a:ext>
                  </a:extLst>
                </a:hlinkClick>
              </a:rPr>
              <a:t>Non-Clinical</a:t>
            </a:r>
          </a:p>
          <a:p>
            <a:pPr marL="12700">
              <a:spcBef>
                <a:spcPts val="100"/>
              </a:spcBef>
            </a:pPr>
            <a:r>
              <a:rPr lang="en-GB" sz="2000">
                <a:solidFill>
                  <a:srgbClr val="0000FE"/>
                </a:solidFill>
                <a:latin typeface="Arial"/>
                <a:cs typeface="Arial"/>
                <a:hlinkClick r:id="rId4" action="ppaction://hlinksldjump"/>
              </a:rPr>
              <a:t>Professional</a:t>
            </a:r>
            <a:r>
              <a:rPr lang="en-GB" sz="2000">
                <a:solidFill>
                  <a:srgbClr val="0000FE"/>
                </a:solidFill>
                <a:latin typeface="Arial"/>
                <a:cs typeface="Arial"/>
                <a:hlinkClick r:id="rId4" action="ppaction://hlinksldjump">
                  <a:extLst>
                    <a:ext uri="{A12FA001-AC4F-418D-AE19-62706E023703}">
                      <ahyp:hlinkClr xmlns:ahyp="http://schemas.microsoft.com/office/drawing/2018/hyperlinkcolor" val="tx"/>
                    </a:ext>
                  </a:extLst>
                </a:hlinkClick>
              </a:rPr>
              <a:t> Career Pathways</a:t>
            </a:r>
            <a:endParaRPr lang="en-GB" sz="2000">
              <a:solidFill>
                <a:srgbClr val="0000FE"/>
              </a:solidFill>
              <a:latin typeface="Arial"/>
              <a:cs typeface="Arial"/>
              <a:hlinkClick r:id="" action="ppaction://noaction">
                <a:extLst>
                  <a:ext uri="{A12FA001-AC4F-418D-AE19-62706E023703}">
                    <ahyp:hlinkClr xmlns:ahyp="http://schemas.microsoft.com/office/drawing/2018/hyperlinkcolor" val="tx"/>
                  </a:ext>
                </a:extLst>
              </a:hlinkClick>
            </a:endParaRPr>
          </a:p>
        </p:txBody>
      </p:sp>
      <p:sp>
        <p:nvSpPr>
          <p:cNvPr id="24" name="object 24"/>
          <p:cNvSpPr txBox="1"/>
          <p:nvPr/>
        </p:nvSpPr>
        <p:spPr>
          <a:xfrm>
            <a:off x="1162403" y="3956197"/>
            <a:ext cx="4365250" cy="856645"/>
          </a:xfrm>
          <a:prstGeom prst="rect">
            <a:avLst/>
          </a:prstGeom>
        </p:spPr>
        <p:txBody>
          <a:bodyPr vert="horz" wrap="square" lIns="0" tIns="12700" rIns="0" bIns="0" rtlCol="0" anchor="t">
            <a:spAutoFit/>
          </a:bodyPr>
          <a:lstStyle/>
          <a:p>
            <a:pPr algn="l"/>
            <a:r>
              <a:rPr lang="en-GB">
                <a:solidFill>
                  <a:srgbClr val="0000FE"/>
                </a:solidFill>
                <a:latin typeface="Arial"/>
                <a:cs typeface="Arial"/>
                <a:hlinkClick r:id="" action="ppaction://noaction">
                  <a:extLst>
                    <a:ext uri="{A12FA001-AC4F-418D-AE19-62706E023703}">
                      <ahyp:hlinkClr xmlns:ahyp="http://schemas.microsoft.com/office/drawing/2018/hyperlinkcolor" val="tx"/>
                    </a:ext>
                  </a:extLst>
                </a:hlinkClick>
              </a:rPr>
              <a:t>Ophthalmic </a:t>
            </a:r>
            <a:endParaRPr lang="en-GB">
              <a:solidFill>
                <a:srgbClr val="0000FE"/>
              </a:solidFill>
              <a:latin typeface="Arial"/>
              <a:cs typeface="Arial"/>
            </a:endParaRPr>
          </a:p>
          <a:p>
            <a:pPr algn="l"/>
            <a:r>
              <a:rPr lang="en-GB">
                <a:solidFill>
                  <a:srgbClr val="0000FE"/>
                </a:solidFill>
                <a:latin typeface="Arial"/>
                <a:cs typeface="Arial"/>
                <a:hlinkClick r:id="" action="ppaction://noaction"/>
              </a:rPr>
              <a:t>Professional</a:t>
            </a:r>
            <a:r>
              <a:rPr lang="en-GB">
                <a:solidFill>
                  <a:srgbClr val="0000FE"/>
                </a:solidFill>
                <a:latin typeface="Arial"/>
                <a:cs typeface="Arial"/>
                <a:hlinkClick r:id="" action="ppaction://noaction">
                  <a:extLst>
                    <a:ext uri="{A12FA001-AC4F-418D-AE19-62706E023703}">
                      <ahyp:hlinkClr xmlns:ahyp="http://schemas.microsoft.com/office/drawing/2018/hyperlinkcolor" val="tx"/>
                    </a:ext>
                  </a:extLst>
                </a:hlinkClick>
              </a:rPr>
              <a:t> Career Pathway</a:t>
            </a:r>
            <a:endParaRPr lang="en-GB"/>
          </a:p>
          <a:p>
            <a:pPr marL="12700">
              <a:spcBef>
                <a:spcPts val="100"/>
              </a:spcBef>
            </a:pPr>
            <a:endParaRPr lang="en-GB" sz="1800">
              <a:solidFill>
                <a:srgbClr val="0000FE"/>
              </a:solidFill>
              <a:latin typeface="Arial"/>
              <a:cs typeface="Arial"/>
            </a:endParaRPr>
          </a:p>
        </p:txBody>
      </p:sp>
      <p:sp>
        <p:nvSpPr>
          <p:cNvPr id="25" name="object 25"/>
          <p:cNvSpPr txBox="1"/>
          <p:nvPr/>
        </p:nvSpPr>
        <p:spPr>
          <a:xfrm>
            <a:off x="10173461" y="6674611"/>
            <a:ext cx="1891030" cy="147955"/>
          </a:xfrm>
          <a:prstGeom prst="rect">
            <a:avLst/>
          </a:prstGeom>
        </p:spPr>
        <p:txBody>
          <a:bodyPr vert="horz" wrap="square" lIns="0" tIns="12700" rIns="0" bIns="0" rtlCol="0">
            <a:spAutoFit/>
          </a:bodyPr>
          <a:lstStyle/>
          <a:p>
            <a:pPr marL="12700">
              <a:lnSpc>
                <a:spcPct val="100000"/>
              </a:lnSpc>
              <a:spcBef>
                <a:spcPts val="100"/>
              </a:spcBef>
            </a:pPr>
            <a:r>
              <a:rPr sz="800" i="1">
                <a:solidFill>
                  <a:srgbClr val="7E7E7E"/>
                </a:solidFill>
                <a:latin typeface="Arial"/>
                <a:cs typeface="Arial"/>
              </a:rPr>
              <a:t>Not</a:t>
            </a:r>
            <a:r>
              <a:rPr sz="800" i="1" spc="-20">
                <a:solidFill>
                  <a:srgbClr val="7E7E7E"/>
                </a:solidFill>
                <a:latin typeface="Arial"/>
                <a:cs typeface="Arial"/>
              </a:rPr>
              <a:t> </a:t>
            </a:r>
            <a:r>
              <a:rPr sz="800" i="1">
                <a:solidFill>
                  <a:srgbClr val="7E7E7E"/>
                </a:solidFill>
                <a:latin typeface="Arial"/>
                <a:cs typeface="Arial"/>
              </a:rPr>
              <a:t>to</a:t>
            </a:r>
            <a:r>
              <a:rPr sz="800" i="1" spc="-25">
                <a:solidFill>
                  <a:srgbClr val="7E7E7E"/>
                </a:solidFill>
                <a:latin typeface="Arial"/>
                <a:cs typeface="Arial"/>
              </a:rPr>
              <a:t> </a:t>
            </a:r>
            <a:r>
              <a:rPr sz="800" i="1">
                <a:solidFill>
                  <a:srgbClr val="7E7E7E"/>
                </a:solidFill>
                <a:latin typeface="Arial"/>
                <a:cs typeface="Arial"/>
              </a:rPr>
              <a:t>be</a:t>
            </a:r>
            <a:r>
              <a:rPr sz="800" i="1" spc="-15">
                <a:solidFill>
                  <a:srgbClr val="7E7E7E"/>
                </a:solidFill>
                <a:latin typeface="Arial"/>
                <a:cs typeface="Arial"/>
              </a:rPr>
              <a:t> </a:t>
            </a:r>
            <a:r>
              <a:rPr sz="800" i="1">
                <a:solidFill>
                  <a:srgbClr val="7E7E7E"/>
                </a:solidFill>
                <a:latin typeface="Arial"/>
                <a:cs typeface="Arial"/>
              </a:rPr>
              <a:t>replicated</a:t>
            </a:r>
            <a:r>
              <a:rPr sz="800" i="1" spc="-25">
                <a:solidFill>
                  <a:srgbClr val="7E7E7E"/>
                </a:solidFill>
                <a:latin typeface="Arial"/>
                <a:cs typeface="Arial"/>
              </a:rPr>
              <a:t> </a:t>
            </a:r>
            <a:r>
              <a:rPr sz="800" i="1">
                <a:solidFill>
                  <a:srgbClr val="7E7E7E"/>
                </a:solidFill>
                <a:latin typeface="Arial"/>
                <a:cs typeface="Arial"/>
              </a:rPr>
              <a:t>without</a:t>
            </a:r>
            <a:r>
              <a:rPr sz="800" i="1" spc="-25">
                <a:solidFill>
                  <a:srgbClr val="7E7E7E"/>
                </a:solidFill>
                <a:latin typeface="Arial"/>
                <a:cs typeface="Arial"/>
              </a:rPr>
              <a:t> </a:t>
            </a:r>
            <a:r>
              <a:rPr sz="800" i="1">
                <a:solidFill>
                  <a:srgbClr val="7E7E7E"/>
                </a:solidFill>
                <a:latin typeface="Arial"/>
                <a:cs typeface="Arial"/>
              </a:rPr>
              <a:t>consent</a:t>
            </a:r>
            <a:r>
              <a:rPr sz="800" i="1" spc="-5">
                <a:solidFill>
                  <a:srgbClr val="7E7E7E"/>
                </a:solidFill>
                <a:latin typeface="Arial"/>
                <a:cs typeface="Arial"/>
              </a:rPr>
              <a:t> </a:t>
            </a:r>
            <a:r>
              <a:rPr sz="800" spc="-20">
                <a:solidFill>
                  <a:srgbClr val="7E7E7E"/>
                </a:solidFill>
                <a:latin typeface="Arial"/>
                <a:cs typeface="Arial"/>
              </a:rPr>
              <a:t>V2.2</a:t>
            </a:r>
            <a:endParaRPr sz="800">
              <a:latin typeface="Arial"/>
              <a:cs typeface="Arial"/>
            </a:endParaRPr>
          </a:p>
        </p:txBody>
      </p:sp>
      <p:pic>
        <p:nvPicPr>
          <p:cNvPr id="5" name="Picture 4" descr="A logo with colorful people&#10;&#10;Description automatically generated">
            <a:hlinkClick r:id="rId5"/>
            <a:extLst>
              <a:ext uri="{FF2B5EF4-FFF2-40B4-BE49-F238E27FC236}">
                <a16:creationId xmlns:a16="http://schemas.microsoft.com/office/drawing/2014/main" id="{52C9CEAD-C59C-B4F3-5AAF-0D13C086383E}"/>
              </a:ext>
            </a:extLst>
          </p:cNvPr>
          <p:cNvPicPr>
            <a:picLocks noChangeAspect="1"/>
          </p:cNvPicPr>
          <p:nvPr/>
        </p:nvPicPr>
        <p:blipFill>
          <a:blip r:embed="rId6"/>
          <a:stretch>
            <a:fillRect/>
          </a:stretch>
        </p:blipFill>
        <p:spPr>
          <a:xfrm>
            <a:off x="87044" y="4772"/>
            <a:ext cx="2150718" cy="1102969"/>
          </a:xfrm>
          <a:prstGeom prst="rect">
            <a:avLst/>
          </a:prstGeom>
          <a:ln>
            <a:noFill/>
          </a:ln>
        </p:spPr>
      </p:pic>
      <p:sp>
        <p:nvSpPr>
          <p:cNvPr id="8" name="object 24">
            <a:extLst>
              <a:ext uri="{FF2B5EF4-FFF2-40B4-BE49-F238E27FC236}">
                <a16:creationId xmlns:a16="http://schemas.microsoft.com/office/drawing/2014/main" id="{21023BAE-0C31-A726-9BD6-FFCBB923B15F}"/>
              </a:ext>
            </a:extLst>
          </p:cNvPr>
          <p:cNvSpPr txBox="1"/>
          <p:nvPr/>
        </p:nvSpPr>
        <p:spPr>
          <a:xfrm>
            <a:off x="6331573" y="3956197"/>
            <a:ext cx="7080897" cy="856645"/>
          </a:xfrm>
          <a:prstGeom prst="rect">
            <a:avLst/>
          </a:prstGeom>
        </p:spPr>
        <p:txBody>
          <a:bodyPr vert="horz" wrap="square" lIns="0" tIns="12700" rIns="0" bIns="0" rtlCol="0" anchor="t">
            <a:spAutoFit/>
          </a:bodyPr>
          <a:lstStyle/>
          <a:p>
            <a:pPr algn="l"/>
            <a:r>
              <a:rPr lang="en-GB">
                <a:solidFill>
                  <a:srgbClr val="0000FE"/>
                </a:solidFill>
                <a:latin typeface="Arial"/>
                <a:cs typeface="Arial"/>
                <a:hlinkClick r:id="" action="ppaction://noaction">
                  <a:extLst>
                    <a:ext uri="{A12FA001-AC4F-418D-AE19-62706E023703}">
                      <ahyp:hlinkClr xmlns:ahyp="http://schemas.microsoft.com/office/drawing/2018/hyperlinkcolor" val="tx"/>
                    </a:ext>
                  </a:extLst>
                </a:hlinkClick>
              </a:rPr>
              <a:t>Dental</a:t>
            </a:r>
          </a:p>
          <a:p>
            <a:pPr algn="l"/>
            <a:r>
              <a:rPr lang="en-GB">
                <a:solidFill>
                  <a:srgbClr val="0000FE"/>
                </a:solidFill>
                <a:latin typeface="Arial"/>
                <a:cs typeface="Arial"/>
                <a:hlinkClick r:id="" action="ppaction://noaction"/>
              </a:rPr>
              <a:t>Professional</a:t>
            </a:r>
            <a:r>
              <a:rPr lang="en-GB">
                <a:solidFill>
                  <a:srgbClr val="0000FE"/>
                </a:solidFill>
                <a:latin typeface="Arial"/>
                <a:cs typeface="Arial"/>
                <a:hlinkClick r:id="" action="ppaction://noaction">
                  <a:extLst>
                    <a:ext uri="{A12FA001-AC4F-418D-AE19-62706E023703}">
                      <ahyp:hlinkClr xmlns:ahyp="http://schemas.microsoft.com/office/drawing/2018/hyperlinkcolor" val="tx"/>
                    </a:ext>
                  </a:extLst>
                </a:hlinkClick>
              </a:rPr>
              <a:t> Career Pathway</a:t>
            </a:r>
            <a:endParaRPr lang="en-GB"/>
          </a:p>
          <a:p>
            <a:pPr marL="12700">
              <a:spcBef>
                <a:spcPts val="100"/>
              </a:spcBef>
            </a:pPr>
            <a:endParaRPr lang="en-GB" sz="1800">
              <a:solidFill>
                <a:srgbClr val="0000FE"/>
              </a:solidFill>
              <a:latin typeface="Arial"/>
              <a:cs typeface="Arial"/>
            </a:endParaRPr>
          </a:p>
        </p:txBody>
      </p:sp>
      <p:sp>
        <p:nvSpPr>
          <p:cNvPr id="6" name="TextBox 5">
            <a:extLst>
              <a:ext uri="{FF2B5EF4-FFF2-40B4-BE49-F238E27FC236}">
                <a16:creationId xmlns:a16="http://schemas.microsoft.com/office/drawing/2014/main" id="{58664302-95E7-3B13-406E-9011D450506A}"/>
              </a:ext>
            </a:extLst>
          </p:cNvPr>
          <p:cNvSpPr txBox="1"/>
          <p:nvPr/>
        </p:nvSpPr>
        <p:spPr>
          <a:xfrm>
            <a:off x="1779658" y="6305279"/>
            <a:ext cx="2393194" cy="369332"/>
          </a:xfrm>
          <a:prstGeom prst="rect">
            <a:avLst/>
          </a:prstGeom>
          <a:noFill/>
        </p:spPr>
        <p:txBody>
          <a:bodyPr wrap="square" rtlCol="0">
            <a:spAutoFit/>
          </a:bodyPr>
          <a:lstStyle/>
          <a:p>
            <a:pPr algn="ctr"/>
            <a:r>
              <a:rPr lang="en-GB"/>
              <a:t>Coming soon</a:t>
            </a:r>
          </a:p>
        </p:txBody>
      </p:sp>
      <p:sp>
        <p:nvSpPr>
          <p:cNvPr id="9" name="TextBox 8">
            <a:extLst>
              <a:ext uri="{FF2B5EF4-FFF2-40B4-BE49-F238E27FC236}">
                <a16:creationId xmlns:a16="http://schemas.microsoft.com/office/drawing/2014/main" id="{2AEE3C46-8F89-9ADA-A3B2-35A686CE4CCA}"/>
              </a:ext>
            </a:extLst>
          </p:cNvPr>
          <p:cNvSpPr txBox="1"/>
          <p:nvPr/>
        </p:nvSpPr>
        <p:spPr>
          <a:xfrm>
            <a:off x="7011576" y="6305279"/>
            <a:ext cx="2393194" cy="369332"/>
          </a:xfrm>
          <a:prstGeom prst="rect">
            <a:avLst/>
          </a:prstGeom>
          <a:noFill/>
        </p:spPr>
        <p:txBody>
          <a:bodyPr wrap="square" rtlCol="0">
            <a:spAutoFit/>
          </a:bodyPr>
          <a:lstStyle/>
          <a:p>
            <a:pPr algn="ctr"/>
            <a:r>
              <a:rPr lang="en-GB"/>
              <a:t>Coming soon</a:t>
            </a:r>
          </a:p>
        </p:txBody>
      </p:sp>
      <p:pic>
        <p:nvPicPr>
          <p:cNvPr id="19" name="Picture 18">
            <a:extLst>
              <a:ext uri="{FF2B5EF4-FFF2-40B4-BE49-F238E27FC236}">
                <a16:creationId xmlns:a16="http://schemas.microsoft.com/office/drawing/2014/main" id="{1D66650D-976F-F65A-8908-4432D4148689}"/>
              </a:ext>
            </a:extLst>
          </p:cNvPr>
          <p:cNvPicPr>
            <a:picLocks noChangeAspect="1"/>
          </p:cNvPicPr>
          <p:nvPr/>
        </p:nvPicPr>
        <p:blipFill>
          <a:blip r:embed="rId7"/>
          <a:stretch>
            <a:fillRect/>
          </a:stretch>
        </p:blipFill>
        <p:spPr>
          <a:xfrm>
            <a:off x="6394296" y="1792106"/>
            <a:ext cx="3651088" cy="2045158"/>
          </a:xfrm>
          <a:prstGeom prst="rect">
            <a:avLst/>
          </a:prstGeom>
        </p:spPr>
      </p:pic>
      <p:sp>
        <p:nvSpPr>
          <p:cNvPr id="2" name="AutoShape 2" descr="Generated image">
            <a:extLst>
              <a:ext uri="{FF2B5EF4-FFF2-40B4-BE49-F238E27FC236}">
                <a16:creationId xmlns:a16="http://schemas.microsoft.com/office/drawing/2014/main" id="{E34F8A77-7F48-DE3A-0D34-7C27E23CD08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 name="Picture 2">
            <a:extLst>
              <a:ext uri="{FF2B5EF4-FFF2-40B4-BE49-F238E27FC236}">
                <a16:creationId xmlns:a16="http://schemas.microsoft.com/office/drawing/2014/main" id="{A5AC7ADF-61E4-59D9-8209-BD3FB5D9E78E}"/>
              </a:ext>
            </a:extLst>
          </p:cNvPr>
          <p:cNvPicPr>
            <a:picLocks noChangeAspect="1"/>
          </p:cNvPicPr>
          <p:nvPr/>
        </p:nvPicPr>
        <p:blipFill>
          <a:blip r:embed="rId8"/>
          <a:stretch>
            <a:fillRect/>
          </a:stretch>
        </p:blipFill>
        <p:spPr>
          <a:xfrm>
            <a:off x="1373978" y="4538926"/>
            <a:ext cx="3204555" cy="1838525"/>
          </a:xfrm>
          <a:prstGeom prst="rect">
            <a:avLst/>
          </a:prstGeom>
        </p:spPr>
      </p:pic>
      <p:pic>
        <p:nvPicPr>
          <p:cNvPr id="10" name="Picture 9">
            <a:extLst>
              <a:ext uri="{FF2B5EF4-FFF2-40B4-BE49-F238E27FC236}">
                <a16:creationId xmlns:a16="http://schemas.microsoft.com/office/drawing/2014/main" id="{3B07E0AF-2B5E-50E6-557D-43DC4D1BD97A}"/>
              </a:ext>
            </a:extLst>
          </p:cNvPr>
          <p:cNvPicPr>
            <a:picLocks noChangeAspect="1"/>
          </p:cNvPicPr>
          <p:nvPr/>
        </p:nvPicPr>
        <p:blipFill>
          <a:blip r:embed="rId9"/>
          <a:stretch>
            <a:fillRect/>
          </a:stretch>
        </p:blipFill>
        <p:spPr>
          <a:xfrm flipH="1">
            <a:off x="6370962" y="4538926"/>
            <a:ext cx="3674422" cy="1834176"/>
          </a:xfrm>
          <a:prstGeom prst="rect">
            <a:avLst/>
          </a:prstGeom>
        </p:spPr>
      </p:pic>
      <p:pic>
        <p:nvPicPr>
          <p:cNvPr id="11" name="Picture 10">
            <a:extLst>
              <a:ext uri="{FF2B5EF4-FFF2-40B4-BE49-F238E27FC236}">
                <a16:creationId xmlns:a16="http://schemas.microsoft.com/office/drawing/2014/main" id="{5A78C1EC-3583-4168-619A-8B771ACF66BF}"/>
              </a:ext>
            </a:extLst>
          </p:cNvPr>
          <p:cNvPicPr>
            <a:picLocks noChangeAspect="1"/>
          </p:cNvPicPr>
          <p:nvPr/>
        </p:nvPicPr>
        <p:blipFill>
          <a:blip r:embed="rId10"/>
          <a:stretch>
            <a:fillRect/>
          </a:stretch>
        </p:blipFill>
        <p:spPr>
          <a:xfrm>
            <a:off x="1176917" y="1836488"/>
            <a:ext cx="3598676" cy="200077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2440677" y="2554149"/>
            <a:ext cx="8753475" cy="0"/>
          </a:xfrm>
          <a:custGeom>
            <a:avLst/>
            <a:gdLst/>
            <a:ahLst/>
            <a:cxnLst/>
            <a:rect l="l" t="t" r="r" b="b"/>
            <a:pathLst>
              <a:path w="8753475">
                <a:moveTo>
                  <a:pt x="0" y="0"/>
                </a:moveTo>
                <a:lnTo>
                  <a:pt x="8753475" y="0"/>
                </a:lnTo>
              </a:path>
            </a:pathLst>
          </a:custGeom>
          <a:ln w="12700">
            <a:solidFill>
              <a:srgbClr val="44247C"/>
            </a:solidFill>
            <a:prstDash val="sysDash"/>
          </a:ln>
        </p:spPr>
        <p:txBody>
          <a:bodyPr wrap="square" lIns="0" tIns="0" rIns="0" bIns="0" rtlCol="0"/>
          <a:lstStyle/>
          <a:p>
            <a:endParaRPr/>
          </a:p>
        </p:txBody>
      </p:sp>
      <p:sp>
        <p:nvSpPr>
          <p:cNvPr id="21" name="object 21"/>
          <p:cNvSpPr txBox="1"/>
          <p:nvPr/>
        </p:nvSpPr>
        <p:spPr>
          <a:xfrm>
            <a:off x="2441576" y="195414"/>
            <a:ext cx="7731885" cy="1084271"/>
          </a:xfrm>
          <a:prstGeom prst="rect">
            <a:avLst/>
          </a:prstGeom>
        </p:spPr>
        <p:txBody>
          <a:bodyPr vert="horz" wrap="square" lIns="0" tIns="12065" rIns="0" bIns="0" rtlCol="0" anchor="t">
            <a:spAutoFit/>
          </a:bodyPr>
          <a:lstStyle/>
          <a:p>
            <a:pPr marL="12700">
              <a:spcBef>
                <a:spcPts val="95"/>
              </a:spcBef>
            </a:pPr>
            <a:r>
              <a:rPr lang="en-GB" sz="2400" spc="-10">
                <a:solidFill>
                  <a:srgbClr val="0070C0"/>
                </a:solidFill>
                <a:latin typeface="Arial Black"/>
                <a:cs typeface="Arial Black"/>
              </a:rPr>
              <a:t>First Contact Podiatrist</a:t>
            </a:r>
          </a:p>
          <a:p>
            <a:pPr marL="12700">
              <a:spcBef>
                <a:spcPts val="95"/>
              </a:spcBef>
            </a:pPr>
            <a:r>
              <a:rPr lang="en-GB" sz="2400" b="1">
                <a:solidFill>
                  <a:srgbClr val="202C3A"/>
                </a:solidFill>
                <a:latin typeface="Arial"/>
                <a:cs typeface="Arial"/>
              </a:rPr>
              <a:t>Find</a:t>
            </a:r>
            <a:r>
              <a:rPr lang="en-GB" sz="2400" b="1" spc="-25">
                <a:solidFill>
                  <a:srgbClr val="202C3A"/>
                </a:solidFill>
                <a:latin typeface="Arial"/>
                <a:cs typeface="Arial"/>
              </a:rPr>
              <a:t> </a:t>
            </a:r>
            <a:r>
              <a:rPr lang="en-GB" sz="2400" b="1">
                <a:solidFill>
                  <a:srgbClr val="202C3A"/>
                </a:solidFill>
                <a:latin typeface="Arial"/>
                <a:cs typeface="Arial"/>
              </a:rPr>
              <a:t>out</a:t>
            </a:r>
            <a:r>
              <a:rPr lang="en-GB" sz="2400" b="1" spc="-25">
                <a:solidFill>
                  <a:srgbClr val="202C3A"/>
                </a:solidFill>
                <a:latin typeface="Arial"/>
                <a:cs typeface="Arial"/>
              </a:rPr>
              <a:t> </a:t>
            </a:r>
            <a:r>
              <a:rPr lang="en-GB" sz="2400" b="1">
                <a:solidFill>
                  <a:srgbClr val="202C3A"/>
                </a:solidFill>
                <a:latin typeface="Arial"/>
                <a:cs typeface="Arial"/>
              </a:rPr>
              <a:t>more</a:t>
            </a:r>
            <a:r>
              <a:rPr lang="en-GB" sz="2400" b="1" spc="-30">
                <a:solidFill>
                  <a:srgbClr val="202C3A"/>
                </a:solidFill>
                <a:latin typeface="Arial"/>
                <a:cs typeface="Arial"/>
              </a:rPr>
              <a:t> </a:t>
            </a:r>
            <a:r>
              <a:rPr lang="en-GB" sz="2400" b="1">
                <a:solidFill>
                  <a:srgbClr val="202C3A"/>
                </a:solidFill>
                <a:latin typeface="Arial"/>
                <a:cs typeface="Arial"/>
              </a:rPr>
              <a:t>about</a:t>
            </a:r>
            <a:r>
              <a:rPr lang="en-GB" sz="2400" b="1" spc="-25">
                <a:solidFill>
                  <a:srgbClr val="202C3A"/>
                </a:solidFill>
                <a:latin typeface="Arial"/>
                <a:cs typeface="Arial"/>
              </a:rPr>
              <a:t> </a:t>
            </a:r>
            <a:r>
              <a:rPr lang="en-GB" sz="2400" b="1">
                <a:solidFill>
                  <a:srgbClr val="202C3A"/>
                </a:solidFill>
                <a:latin typeface="Arial"/>
                <a:cs typeface="Arial"/>
              </a:rPr>
              <a:t>the</a:t>
            </a:r>
            <a:r>
              <a:rPr lang="en-GB" sz="2400" b="1" spc="-15">
                <a:solidFill>
                  <a:srgbClr val="0070C0"/>
                </a:solidFill>
                <a:latin typeface="Arial"/>
                <a:cs typeface="Arial"/>
              </a:rPr>
              <a:t> </a:t>
            </a:r>
            <a:r>
              <a:rPr lang="en-GB" sz="2400" b="1" u="sng">
                <a:solidFill>
                  <a:srgbClr val="291EFF"/>
                </a:solidFill>
                <a:uFill>
                  <a:solidFill>
                    <a:srgbClr val="1F5AA4"/>
                  </a:solidFill>
                </a:uFill>
                <a:latin typeface="Arial"/>
                <a:cs typeface="Arial"/>
                <a:hlinkClick r:id="rId4">
                  <a:extLst>
                    <a:ext uri="{A12FA001-AC4F-418D-AE19-62706E023703}">
                      <ahyp:hlinkClr xmlns:ahyp="http://schemas.microsoft.com/office/drawing/2018/hyperlinkcolor" val="tx"/>
                    </a:ext>
                  </a:extLst>
                </a:hlinkClick>
              </a:rPr>
              <a:t>Advanced Levels of Practice</a:t>
            </a:r>
          </a:p>
          <a:p>
            <a:pPr marL="12700">
              <a:spcBef>
                <a:spcPts val="95"/>
              </a:spcBef>
            </a:pPr>
            <a:endParaRPr sz="2000">
              <a:solidFill>
                <a:srgbClr val="0070C0"/>
              </a:solidFill>
              <a:latin typeface="Arial Black"/>
              <a:cs typeface="Arial Black"/>
            </a:endParaRPr>
          </a:p>
        </p:txBody>
      </p:sp>
      <p:sp>
        <p:nvSpPr>
          <p:cNvPr id="22" name="object 22"/>
          <p:cNvSpPr txBox="1">
            <a:spLocks noGrp="1"/>
          </p:cNvSpPr>
          <p:nvPr>
            <p:ph type="title"/>
          </p:nvPr>
        </p:nvSpPr>
        <p:spPr>
          <a:xfrm>
            <a:off x="9743693" y="101040"/>
            <a:ext cx="1743709" cy="558153"/>
          </a:xfrm>
          <a:prstGeom prst="rect">
            <a:avLst/>
          </a:prstGeom>
        </p:spPr>
        <p:txBody>
          <a:bodyPr vert="horz" wrap="square" lIns="0" tIns="278435" rIns="0" bIns="0" rtlCol="0">
            <a:spAutoFit/>
          </a:bodyPr>
          <a:lstStyle/>
          <a:p>
            <a:pPr marL="394970">
              <a:lnSpc>
                <a:spcPct val="100000"/>
              </a:lnSpc>
              <a:spcBef>
                <a:spcPts val="100"/>
              </a:spcBef>
            </a:pPr>
            <a:r>
              <a:rPr>
                <a:hlinkClick r:id="rId5" action="ppaction://hlinksldjump"/>
              </a:rPr>
              <a:t>A</a:t>
            </a:r>
            <a:r>
              <a:rPr lang="en-GB">
                <a:hlinkClick r:id="rId5" action="ppaction://hlinksldjump"/>
              </a:rPr>
              <a:t>HP</a:t>
            </a:r>
            <a:r>
              <a:rPr spc="-45">
                <a:hlinkClick r:id="rId5" action="ppaction://hlinksldjump"/>
              </a:rPr>
              <a:t> </a:t>
            </a:r>
            <a:r>
              <a:rPr spc="-10">
                <a:hlinkClick r:id="rId5" action="ppaction://hlinksldjump"/>
              </a:rPr>
              <a:t>Roles</a:t>
            </a:r>
            <a:endParaRPr spc="-10"/>
          </a:p>
        </p:txBody>
      </p:sp>
      <p:sp>
        <p:nvSpPr>
          <p:cNvPr id="25" name="object 25"/>
          <p:cNvSpPr txBox="1"/>
          <p:nvPr/>
        </p:nvSpPr>
        <p:spPr>
          <a:xfrm>
            <a:off x="10048146" y="2517151"/>
            <a:ext cx="2007363" cy="1552348"/>
          </a:xfrm>
          <a:prstGeom prst="rect">
            <a:avLst/>
          </a:prstGeom>
        </p:spPr>
        <p:txBody>
          <a:bodyPr vert="horz" wrap="square" lIns="0" tIns="13335" rIns="0" bIns="0" rtlCol="0" anchor="t">
            <a:spAutoFit/>
          </a:bodyPr>
          <a:lstStyle/>
          <a:p>
            <a:pPr marL="171450" marR="5080" indent="-171450" algn="l">
              <a:lnSpc>
                <a:spcPct val="100000"/>
              </a:lnSpc>
              <a:spcBef>
                <a:spcPts val="105"/>
              </a:spcBef>
              <a:buFont typeface="Arial" panose="020B0604020202020204" pitchFamily="34" charset="0"/>
              <a:buChar char="•"/>
              <a:tabLst>
                <a:tab pos="184785" algn="l"/>
              </a:tabLst>
            </a:pPr>
            <a:r>
              <a:rPr lang="en-GB" sz="1000">
                <a:solidFill>
                  <a:schemeClr val="tx1"/>
                </a:solidFill>
                <a:latin typeface="Arial"/>
                <a:cs typeface="Arial"/>
              </a:rPr>
              <a:t>Diagnoses,</a:t>
            </a:r>
            <a:r>
              <a:rPr lang="en-GB" sz="1000" spc="-55">
                <a:solidFill>
                  <a:schemeClr val="tx1"/>
                </a:solidFill>
                <a:latin typeface="Arial"/>
                <a:cs typeface="Arial"/>
              </a:rPr>
              <a:t> </a:t>
            </a:r>
            <a:r>
              <a:rPr lang="en-GB" sz="1000">
                <a:solidFill>
                  <a:schemeClr val="tx1"/>
                </a:solidFill>
                <a:latin typeface="Arial"/>
                <a:cs typeface="Arial"/>
              </a:rPr>
              <a:t>treats</a:t>
            </a:r>
            <a:r>
              <a:rPr lang="en-GB" sz="1000" spc="-65">
                <a:solidFill>
                  <a:schemeClr val="tx1"/>
                </a:solidFill>
                <a:latin typeface="Arial"/>
                <a:cs typeface="Arial"/>
              </a:rPr>
              <a:t> </a:t>
            </a:r>
            <a:r>
              <a:rPr lang="en-GB" sz="1000">
                <a:solidFill>
                  <a:schemeClr val="tx1"/>
                </a:solidFill>
                <a:latin typeface="Arial"/>
                <a:cs typeface="Arial"/>
              </a:rPr>
              <a:t>and</a:t>
            </a:r>
            <a:r>
              <a:rPr lang="en-GB" sz="1000" spc="-25">
                <a:solidFill>
                  <a:schemeClr val="tx1"/>
                </a:solidFill>
                <a:latin typeface="Arial"/>
                <a:cs typeface="Arial"/>
              </a:rPr>
              <a:t> </a:t>
            </a:r>
            <a:r>
              <a:rPr lang="en-GB" sz="1000" spc="-10">
                <a:solidFill>
                  <a:schemeClr val="tx1"/>
                </a:solidFill>
                <a:latin typeface="Arial"/>
                <a:cs typeface="Arial"/>
              </a:rPr>
              <a:t>manages </a:t>
            </a:r>
            <a:r>
              <a:rPr lang="en-GB" sz="1000">
                <a:solidFill>
                  <a:schemeClr val="tx1"/>
                </a:solidFill>
                <a:latin typeface="Arial"/>
                <a:cs typeface="Arial"/>
              </a:rPr>
              <a:t>foot</a:t>
            </a:r>
            <a:r>
              <a:rPr lang="en-GB" sz="1000" spc="-35">
                <a:solidFill>
                  <a:schemeClr val="tx1"/>
                </a:solidFill>
                <a:latin typeface="Arial"/>
                <a:cs typeface="Arial"/>
              </a:rPr>
              <a:t> </a:t>
            </a:r>
            <a:r>
              <a:rPr lang="en-GB" sz="1000">
                <a:solidFill>
                  <a:schemeClr val="tx1"/>
                </a:solidFill>
                <a:latin typeface="Arial"/>
                <a:cs typeface="Arial"/>
              </a:rPr>
              <a:t>problems</a:t>
            </a:r>
            <a:r>
              <a:rPr lang="en-GB" sz="1000" spc="-40">
                <a:solidFill>
                  <a:schemeClr val="tx1"/>
                </a:solidFill>
                <a:latin typeface="Arial"/>
                <a:cs typeface="Arial"/>
              </a:rPr>
              <a:t> </a:t>
            </a:r>
            <a:r>
              <a:rPr lang="en-GB" sz="1000">
                <a:solidFill>
                  <a:schemeClr val="tx1"/>
                </a:solidFill>
                <a:latin typeface="Arial"/>
                <a:cs typeface="Arial"/>
              </a:rPr>
              <a:t>that</a:t>
            </a:r>
            <a:r>
              <a:rPr lang="en-GB" sz="1000" spc="-35">
                <a:solidFill>
                  <a:schemeClr val="tx1"/>
                </a:solidFill>
                <a:latin typeface="Arial"/>
                <a:cs typeface="Arial"/>
              </a:rPr>
              <a:t> </a:t>
            </a:r>
            <a:r>
              <a:rPr lang="en-GB" sz="1000">
                <a:solidFill>
                  <a:schemeClr val="tx1"/>
                </a:solidFill>
                <a:latin typeface="Arial"/>
                <a:cs typeface="Arial"/>
              </a:rPr>
              <a:t>arise</a:t>
            </a:r>
            <a:r>
              <a:rPr lang="en-GB" sz="1000" spc="-20">
                <a:solidFill>
                  <a:schemeClr val="tx1"/>
                </a:solidFill>
                <a:latin typeface="Arial"/>
                <a:cs typeface="Arial"/>
              </a:rPr>
              <a:t> from </a:t>
            </a:r>
            <a:r>
              <a:rPr lang="en-GB" sz="1000" spc="-10">
                <a:solidFill>
                  <a:schemeClr val="tx1"/>
                </a:solidFill>
                <a:latin typeface="Arial"/>
                <a:cs typeface="Arial"/>
              </a:rPr>
              <a:t>vascular,</a:t>
            </a:r>
            <a:r>
              <a:rPr lang="en-GB" sz="1000" spc="-55">
                <a:solidFill>
                  <a:schemeClr val="tx1"/>
                </a:solidFill>
                <a:latin typeface="Arial"/>
                <a:cs typeface="Arial"/>
              </a:rPr>
              <a:t> </a:t>
            </a:r>
            <a:r>
              <a:rPr lang="en-GB" sz="1000">
                <a:solidFill>
                  <a:schemeClr val="tx1"/>
                </a:solidFill>
                <a:latin typeface="Arial"/>
                <a:cs typeface="Arial"/>
              </a:rPr>
              <a:t>diabetic</a:t>
            </a:r>
            <a:r>
              <a:rPr lang="en-GB" sz="1000" spc="-40">
                <a:solidFill>
                  <a:schemeClr val="tx1"/>
                </a:solidFill>
                <a:latin typeface="Arial"/>
                <a:cs typeface="Arial"/>
              </a:rPr>
              <a:t> </a:t>
            </a:r>
            <a:r>
              <a:rPr lang="en-GB" sz="1000">
                <a:solidFill>
                  <a:schemeClr val="tx1"/>
                </a:solidFill>
                <a:latin typeface="Arial"/>
                <a:cs typeface="Arial"/>
              </a:rPr>
              <a:t>inflammatory</a:t>
            </a:r>
            <a:r>
              <a:rPr lang="en-GB" sz="1000" spc="-50">
                <a:solidFill>
                  <a:schemeClr val="tx1"/>
                </a:solidFill>
                <a:latin typeface="Arial"/>
                <a:cs typeface="Arial"/>
              </a:rPr>
              <a:t> </a:t>
            </a:r>
            <a:r>
              <a:rPr lang="en-GB" sz="1000" spc="-25">
                <a:solidFill>
                  <a:schemeClr val="tx1"/>
                </a:solidFill>
                <a:latin typeface="Arial"/>
                <a:cs typeface="Arial"/>
              </a:rPr>
              <a:t>or </a:t>
            </a:r>
            <a:r>
              <a:rPr lang="en-GB" sz="1000">
                <a:solidFill>
                  <a:schemeClr val="tx1"/>
                </a:solidFill>
                <a:latin typeface="Arial"/>
                <a:cs typeface="Arial"/>
              </a:rPr>
              <a:t>MSK</a:t>
            </a:r>
            <a:r>
              <a:rPr lang="en-GB" sz="1000" spc="-40">
                <a:solidFill>
                  <a:schemeClr val="tx1"/>
                </a:solidFill>
                <a:latin typeface="Arial"/>
                <a:cs typeface="Arial"/>
              </a:rPr>
              <a:t> </a:t>
            </a:r>
            <a:r>
              <a:rPr lang="en-GB" sz="1000" spc="-10">
                <a:solidFill>
                  <a:schemeClr val="tx1"/>
                </a:solidFill>
                <a:latin typeface="Arial"/>
                <a:cs typeface="Arial"/>
              </a:rPr>
              <a:t>disease</a:t>
            </a:r>
            <a:endParaRPr lang="en-GB" sz="1000">
              <a:solidFill>
                <a:schemeClr val="tx1"/>
              </a:solidFill>
              <a:latin typeface="Arial"/>
              <a:cs typeface="Arial"/>
            </a:endParaRPr>
          </a:p>
          <a:p>
            <a:pPr marL="171450" marR="12065" indent="-171450" algn="l">
              <a:lnSpc>
                <a:spcPct val="100000"/>
              </a:lnSpc>
              <a:buFont typeface="Arial" panose="020B0604020202020204" pitchFamily="34" charset="0"/>
              <a:buChar char="•"/>
              <a:tabLst>
                <a:tab pos="184785" algn="l"/>
              </a:tabLst>
            </a:pPr>
            <a:r>
              <a:rPr lang="en-GB" sz="1000">
                <a:solidFill>
                  <a:schemeClr val="tx1"/>
                </a:solidFill>
                <a:latin typeface="Arial"/>
                <a:cs typeface="Arial"/>
              </a:rPr>
              <a:t>Performs</a:t>
            </a:r>
            <a:r>
              <a:rPr lang="en-GB" sz="1000" spc="-70">
                <a:solidFill>
                  <a:schemeClr val="tx1"/>
                </a:solidFill>
                <a:latin typeface="Arial"/>
                <a:cs typeface="Arial"/>
              </a:rPr>
              <a:t> </a:t>
            </a:r>
            <a:r>
              <a:rPr lang="en-GB" sz="1000">
                <a:solidFill>
                  <a:schemeClr val="tx1"/>
                </a:solidFill>
                <a:latin typeface="Arial"/>
                <a:cs typeface="Arial"/>
              </a:rPr>
              <a:t>minor</a:t>
            </a:r>
            <a:r>
              <a:rPr lang="en-GB" sz="1000" spc="-35">
                <a:solidFill>
                  <a:schemeClr val="tx1"/>
                </a:solidFill>
                <a:latin typeface="Arial"/>
                <a:cs typeface="Arial"/>
              </a:rPr>
              <a:t> </a:t>
            </a:r>
            <a:r>
              <a:rPr lang="en-GB" sz="1000" spc="-10">
                <a:solidFill>
                  <a:schemeClr val="tx1"/>
                </a:solidFill>
                <a:latin typeface="Arial"/>
                <a:cs typeface="Arial"/>
              </a:rPr>
              <a:t>surgery,</a:t>
            </a:r>
            <a:r>
              <a:rPr lang="en-GB" sz="1000" spc="-35">
                <a:solidFill>
                  <a:schemeClr val="tx1"/>
                </a:solidFill>
                <a:latin typeface="Arial"/>
                <a:cs typeface="Arial"/>
              </a:rPr>
              <a:t> </a:t>
            </a:r>
            <a:r>
              <a:rPr lang="en-GB" sz="1000">
                <a:solidFill>
                  <a:schemeClr val="tx1"/>
                </a:solidFill>
                <a:latin typeface="Arial"/>
                <a:cs typeface="Arial"/>
              </a:rPr>
              <a:t>e.g.</a:t>
            </a:r>
            <a:r>
              <a:rPr lang="en-GB" sz="1000" spc="-45">
                <a:solidFill>
                  <a:schemeClr val="tx1"/>
                </a:solidFill>
                <a:latin typeface="Arial"/>
                <a:cs typeface="Arial"/>
              </a:rPr>
              <a:t> </a:t>
            </a:r>
            <a:r>
              <a:rPr lang="en-GB" sz="1000" spc="-25">
                <a:solidFill>
                  <a:schemeClr val="tx1"/>
                </a:solidFill>
                <a:latin typeface="Arial"/>
                <a:cs typeface="Arial"/>
              </a:rPr>
              <a:t>to </a:t>
            </a:r>
            <a:r>
              <a:rPr lang="en-GB" sz="1000">
                <a:solidFill>
                  <a:schemeClr val="tx1"/>
                </a:solidFill>
                <a:latin typeface="Arial"/>
                <a:cs typeface="Arial"/>
              </a:rPr>
              <a:t>manage</a:t>
            </a:r>
            <a:r>
              <a:rPr lang="en-GB" sz="1000" spc="-55">
                <a:solidFill>
                  <a:schemeClr val="tx1"/>
                </a:solidFill>
                <a:latin typeface="Arial"/>
                <a:cs typeface="Arial"/>
              </a:rPr>
              <a:t> </a:t>
            </a:r>
            <a:r>
              <a:rPr lang="en-GB" sz="1000" spc="-10">
                <a:solidFill>
                  <a:schemeClr val="tx1"/>
                </a:solidFill>
                <a:latin typeface="Arial"/>
                <a:cs typeface="Arial"/>
              </a:rPr>
              <a:t>in-</a:t>
            </a:r>
            <a:r>
              <a:rPr lang="en-GB" sz="1000">
                <a:solidFill>
                  <a:schemeClr val="tx1"/>
                </a:solidFill>
                <a:latin typeface="Arial"/>
                <a:cs typeface="Arial"/>
              </a:rPr>
              <a:t>growing</a:t>
            </a:r>
            <a:r>
              <a:rPr lang="en-GB" sz="1000" spc="-35">
                <a:solidFill>
                  <a:schemeClr val="tx1"/>
                </a:solidFill>
                <a:latin typeface="Arial"/>
                <a:cs typeface="Arial"/>
              </a:rPr>
              <a:t> </a:t>
            </a:r>
            <a:r>
              <a:rPr lang="en-GB" sz="1000">
                <a:solidFill>
                  <a:schemeClr val="tx1"/>
                </a:solidFill>
                <a:latin typeface="Arial"/>
                <a:cs typeface="Arial"/>
              </a:rPr>
              <a:t>great</a:t>
            </a:r>
            <a:r>
              <a:rPr lang="en-GB" sz="1000" spc="-50">
                <a:solidFill>
                  <a:schemeClr val="tx1"/>
                </a:solidFill>
                <a:latin typeface="Arial"/>
                <a:cs typeface="Arial"/>
              </a:rPr>
              <a:t> </a:t>
            </a:r>
            <a:r>
              <a:rPr lang="en-GB" sz="1000" spc="-10">
                <a:solidFill>
                  <a:schemeClr val="tx1"/>
                </a:solidFill>
                <a:latin typeface="Arial"/>
                <a:cs typeface="Arial"/>
              </a:rPr>
              <a:t>toenails </a:t>
            </a:r>
            <a:r>
              <a:rPr lang="en-GB" sz="1000">
                <a:solidFill>
                  <a:schemeClr val="tx1"/>
                </a:solidFill>
                <a:latin typeface="Arial"/>
                <a:cs typeface="Arial"/>
              </a:rPr>
              <a:t>and</a:t>
            </a:r>
            <a:r>
              <a:rPr lang="en-GB" sz="1000" spc="-35">
                <a:solidFill>
                  <a:schemeClr val="tx1"/>
                </a:solidFill>
                <a:latin typeface="Arial"/>
                <a:cs typeface="Arial"/>
              </a:rPr>
              <a:t> </a:t>
            </a:r>
            <a:r>
              <a:rPr lang="en-GB" sz="1000" spc="-10">
                <a:solidFill>
                  <a:schemeClr val="tx1"/>
                </a:solidFill>
                <a:latin typeface="Arial"/>
                <a:cs typeface="Arial"/>
              </a:rPr>
              <a:t>verrucae</a:t>
            </a:r>
            <a:endParaRPr lang="en-GB" sz="1000">
              <a:solidFill>
                <a:schemeClr val="tx1"/>
              </a:solidFill>
              <a:latin typeface="Arial"/>
              <a:cs typeface="Arial"/>
            </a:endParaRPr>
          </a:p>
          <a:p>
            <a:pPr marL="171450" marR="92710" indent="-171450" algn="l">
              <a:lnSpc>
                <a:spcPct val="100000"/>
              </a:lnSpc>
              <a:buFont typeface="Arial" panose="020B0604020202020204" pitchFamily="34" charset="0"/>
              <a:buChar char="•"/>
              <a:tabLst>
                <a:tab pos="184785" algn="l"/>
              </a:tabLst>
            </a:pPr>
            <a:r>
              <a:rPr lang="en-GB" sz="1000">
                <a:solidFill>
                  <a:schemeClr val="tx1"/>
                </a:solidFill>
                <a:latin typeface="Arial"/>
                <a:cs typeface="Arial"/>
              </a:rPr>
              <a:t>Prescribes,</a:t>
            </a:r>
            <a:r>
              <a:rPr lang="en-GB" sz="1000" spc="-60">
                <a:solidFill>
                  <a:schemeClr val="tx1"/>
                </a:solidFill>
                <a:latin typeface="Arial"/>
                <a:cs typeface="Arial"/>
              </a:rPr>
              <a:t> </a:t>
            </a:r>
            <a:r>
              <a:rPr lang="en-GB" sz="1000">
                <a:solidFill>
                  <a:schemeClr val="tx1"/>
                </a:solidFill>
                <a:latin typeface="Arial"/>
                <a:cs typeface="Arial"/>
              </a:rPr>
              <a:t>produces</a:t>
            </a:r>
            <a:r>
              <a:rPr lang="en-GB" sz="1000" spc="-60">
                <a:solidFill>
                  <a:schemeClr val="tx1"/>
                </a:solidFill>
                <a:latin typeface="Arial"/>
                <a:cs typeface="Arial"/>
              </a:rPr>
              <a:t> </a:t>
            </a:r>
            <a:r>
              <a:rPr lang="en-GB" sz="1000">
                <a:solidFill>
                  <a:schemeClr val="tx1"/>
                </a:solidFill>
                <a:latin typeface="Arial"/>
                <a:cs typeface="Arial"/>
              </a:rPr>
              <a:t>and</a:t>
            </a:r>
            <a:r>
              <a:rPr lang="en-GB" sz="1000" spc="-40">
                <a:solidFill>
                  <a:schemeClr val="tx1"/>
                </a:solidFill>
                <a:latin typeface="Arial"/>
                <a:cs typeface="Arial"/>
              </a:rPr>
              <a:t> </a:t>
            </a:r>
            <a:r>
              <a:rPr lang="en-GB" sz="1000" spc="-20">
                <a:solidFill>
                  <a:schemeClr val="tx1"/>
                </a:solidFill>
                <a:latin typeface="Arial"/>
                <a:cs typeface="Arial"/>
              </a:rPr>
              <a:t>fits </a:t>
            </a:r>
            <a:r>
              <a:rPr lang="en-GB" sz="1000">
                <a:solidFill>
                  <a:schemeClr val="tx1"/>
                </a:solidFill>
                <a:latin typeface="Arial"/>
                <a:cs typeface="Arial"/>
              </a:rPr>
              <a:t>orthotics</a:t>
            </a:r>
            <a:r>
              <a:rPr lang="en-GB" sz="1000" spc="-55">
                <a:solidFill>
                  <a:schemeClr val="tx1"/>
                </a:solidFill>
                <a:latin typeface="Arial"/>
                <a:cs typeface="Arial"/>
              </a:rPr>
              <a:t> </a:t>
            </a:r>
            <a:r>
              <a:rPr lang="en-GB" sz="1000">
                <a:solidFill>
                  <a:schemeClr val="tx1"/>
                </a:solidFill>
                <a:latin typeface="Arial"/>
                <a:cs typeface="Arial"/>
              </a:rPr>
              <a:t>and</a:t>
            </a:r>
            <a:r>
              <a:rPr lang="en-GB" sz="1000" spc="-35">
                <a:solidFill>
                  <a:schemeClr val="tx1"/>
                </a:solidFill>
                <a:latin typeface="Arial"/>
                <a:cs typeface="Arial"/>
              </a:rPr>
              <a:t> </a:t>
            </a:r>
            <a:r>
              <a:rPr lang="en-GB" sz="1000">
                <a:solidFill>
                  <a:schemeClr val="tx1"/>
                </a:solidFill>
                <a:latin typeface="Arial"/>
                <a:cs typeface="Arial"/>
              </a:rPr>
              <a:t>additional</a:t>
            </a:r>
            <a:r>
              <a:rPr lang="en-GB" sz="1000" spc="-60">
                <a:solidFill>
                  <a:schemeClr val="tx1"/>
                </a:solidFill>
                <a:latin typeface="Arial"/>
                <a:cs typeface="Arial"/>
              </a:rPr>
              <a:t> </a:t>
            </a:r>
            <a:r>
              <a:rPr lang="en-GB" sz="1000">
                <a:solidFill>
                  <a:schemeClr val="tx1"/>
                </a:solidFill>
                <a:latin typeface="Arial"/>
                <a:cs typeface="Arial"/>
              </a:rPr>
              <a:t>aids</a:t>
            </a:r>
            <a:r>
              <a:rPr lang="en-GB" sz="1000" spc="-30">
                <a:solidFill>
                  <a:schemeClr val="tx1"/>
                </a:solidFill>
                <a:latin typeface="Arial"/>
                <a:cs typeface="Arial"/>
              </a:rPr>
              <a:t> </a:t>
            </a:r>
            <a:r>
              <a:rPr lang="en-GB" sz="1000" spc="-25">
                <a:solidFill>
                  <a:schemeClr val="tx1"/>
                </a:solidFill>
                <a:latin typeface="Arial"/>
                <a:cs typeface="Arial"/>
              </a:rPr>
              <a:t>and </a:t>
            </a:r>
            <a:r>
              <a:rPr lang="en-GB" sz="1000">
                <a:solidFill>
                  <a:schemeClr val="tx1"/>
                </a:solidFill>
                <a:latin typeface="Arial"/>
                <a:cs typeface="Arial"/>
              </a:rPr>
              <a:t>appliances</a:t>
            </a:r>
            <a:r>
              <a:rPr lang="en-GB" sz="1000" spc="-55">
                <a:solidFill>
                  <a:schemeClr val="tx1"/>
                </a:solidFill>
                <a:latin typeface="Arial"/>
                <a:cs typeface="Arial"/>
              </a:rPr>
              <a:t> </a:t>
            </a:r>
            <a:r>
              <a:rPr lang="en-GB" sz="1000">
                <a:solidFill>
                  <a:schemeClr val="tx1"/>
                </a:solidFill>
                <a:latin typeface="Arial"/>
                <a:cs typeface="Arial"/>
              </a:rPr>
              <a:t>as</a:t>
            </a:r>
            <a:r>
              <a:rPr lang="en-GB" sz="1000" spc="-35">
                <a:solidFill>
                  <a:schemeClr val="tx1"/>
                </a:solidFill>
                <a:latin typeface="Arial"/>
                <a:cs typeface="Arial"/>
              </a:rPr>
              <a:t> </a:t>
            </a:r>
            <a:r>
              <a:rPr lang="en-GB" sz="1000" spc="-10">
                <a:solidFill>
                  <a:schemeClr val="tx1"/>
                </a:solidFill>
                <a:latin typeface="Arial"/>
                <a:cs typeface="Arial"/>
              </a:rPr>
              <a:t>appropriate</a:t>
            </a:r>
            <a:endParaRPr lang="en-GB" sz="1000">
              <a:solidFill>
                <a:schemeClr val="tx1"/>
              </a:solidFill>
              <a:latin typeface="Arial"/>
              <a:cs typeface="Arial"/>
            </a:endParaRPr>
          </a:p>
        </p:txBody>
      </p:sp>
      <p:sp>
        <p:nvSpPr>
          <p:cNvPr id="28" name="object 28"/>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26" name="object 26"/>
          <p:cNvSpPr txBox="1"/>
          <p:nvPr/>
        </p:nvSpPr>
        <p:spPr>
          <a:xfrm>
            <a:off x="2492061" y="2537554"/>
            <a:ext cx="2528814" cy="4286430"/>
          </a:xfrm>
          <a:prstGeom prst="rect">
            <a:avLst/>
          </a:prstGeom>
        </p:spPr>
        <p:txBody>
          <a:bodyPr vert="horz" wrap="square" lIns="0" tIns="13335" rIns="0" bIns="0" rtlCol="0" anchor="t">
            <a:spAutoFit/>
          </a:bodyPr>
          <a:lstStyle/>
          <a:p>
            <a:pPr marL="12700" algn="l">
              <a:spcBef>
                <a:spcPts val="105"/>
              </a:spcBef>
            </a:pPr>
            <a:r>
              <a:rPr lang="en-GB" sz="1000">
                <a:solidFill>
                  <a:schemeClr val="tx1"/>
                </a:solidFill>
                <a:latin typeface="Arial"/>
                <a:cs typeface="Arial"/>
              </a:rPr>
              <a:t>Applicants to a podiatry role will usually have completed a degree course or masters degree in podiatry. This takes the usual two to three years full time and over four years part-time.  To practice podiatry, you need to be registered with the HCPC. Apart from completing a degree, the other option is to apply for a </a:t>
            </a:r>
            <a:r>
              <a:rPr lang="en-GB" sz="1000">
                <a:solidFill>
                  <a:srgbClr val="1F2A2F"/>
                </a:solidFill>
                <a:latin typeface="Arial"/>
                <a:cs typeface="Arial"/>
                <a:hlinkClick r:id="rId6"/>
              </a:rPr>
              <a:t>degree apprenticeship (find out more on NHS health careers).</a:t>
            </a:r>
            <a:endParaRPr lang="en-US" sz="1100" spc="-10">
              <a:solidFill>
                <a:srgbClr val="1F2A2F"/>
              </a:solidFill>
              <a:latin typeface="Arial"/>
              <a:cs typeface="Arial"/>
            </a:endParaRPr>
          </a:p>
          <a:p>
            <a:pPr marL="12700" marR="5080" algn="l">
              <a:lnSpc>
                <a:spcPct val="100000"/>
              </a:lnSpc>
              <a:spcBef>
                <a:spcPts val="805"/>
              </a:spcBef>
            </a:pPr>
            <a:r>
              <a:rPr sz="1000">
                <a:solidFill>
                  <a:srgbClr val="1F2A2F"/>
                </a:solidFill>
                <a:latin typeface="Arial"/>
                <a:cs typeface="Arial"/>
              </a:rPr>
              <a:t>Registered</a:t>
            </a:r>
            <a:r>
              <a:rPr sz="1000" spc="-60">
                <a:solidFill>
                  <a:srgbClr val="1F2A2F"/>
                </a:solidFill>
                <a:latin typeface="Arial"/>
                <a:cs typeface="Arial"/>
              </a:rPr>
              <a:t> </a:t>
            </a:r>
            <a:r>
              <a:rPr sz="1000">
                <a:solidFill>
                  <a:srgbClr val="1F2A2F"/>
                </a:solidFill>
                <a:latin typeface="Arial"/>
                <a:cs typeface="Arial"/>
              </a:rPr>
              <a:t>with</a:t>
            </a:r>
            <a:r>
              <a:rPr sz="1000" spc="-25">
                <a:solidFill>
                  <a:srgbClr val="1F2A2F"/>
                </a:solidFill>
                <a:latin typeface="Arial"/>
                <a:cs typeface="Arial"/>
              </a:rPr>
              <a:t> </a:t>
            </a:r>
            <a:r>
              <a:rPr sz="1000">
                <a:solidFill>
                  <a:srgbClr val="1F2A2F"/>
                </a:solidFill>
                <a:latin typeface="Arial"/>
                <a:cs typeface="Arial"/>
              </a:rPr>
              <a:t>the</a:t>
            </a:r>
            <a:r>
              <a:rPr sz="1000" spc="-35">
                <a:solidFill>
                  <a:srgbClr val="1F2A2F"/>
                </a:solidFill>
                <a:latin typeface="Arial"/>
                <a:cs typeface="Arial"/>
              </a:rPr>
              <a:t> </a:t>
            </a:r>
            <a:r>
              <a:rPr sz="1000">
                <a:solidFill>
                  <a:srgbClr val="1F2A2F"/>
                </a:solidFill>
                <a:latin typeface="Arial"/>
                <a:cs typeface="Arial"/>
              </a:rPr>
              <a:t>Health</a:t>
            </a:r>
            <a:r>
              <a:rPr sz="1000" spc="-35">
                <a:solidFill>
                  <a:srgbClr val="1F2A2F"/>
                </a:solidFill>
                <a:latin typeface="Arial"/>
                <a:cs typeface="Arial"/>
              </a:rPr>
              <a:t> </a:t>
            </a:r>
            <a:r>
              <a:rPr sz="1000" spc="-25">
                <a:solidFill>
                  <a:srgbClr val="1F2A2F"/>
                </a:solidFill>
                <a:latin typeface="Arial"/>
                <a:cs typeface="Arial"/>
              </a:rPr>
              <a:t>and </a:t>
            </a:r>
            <a:r>
              <a:rPr sz="1000">
                <a:solidFill>
                  <a:srgbClr val="1F2A2F"/>
                </a:solidFill>
                <a:latin typeface="Arial"/>
                <a:cs typeface="Arial"/>
              </a:rPr>
              <a:t>Care</a:t>
            </a:r>
            <a:r>
              <a:rPr sz="1000" spc="-50">
                <a:solidFill>
                  <a:srgbClr val="1F2A2F"/>
                </a:solidFill>
                <a:latin typeface="Arial"/>
                <a:cs typeface="Arial"/>
              </a:rPr>
              <a:t> </a:t>
            </a:r>
            <a:r>
              <a:rPr sz="1000">
                <a:solidFill>
                  <a:srgbClr val="1F2A2F"/>
                </a:solidFill>
                <a:latin typeface="Arial"/>
                <a:cs typeface="Arial"/>
              </a:rPr>
              <a:t>Professions</a:t>
            </a:r>
            <a:r>
              <a:rPr sz="1000" spc="-65">
                <a:solidFill>
                  <a:srgbClr val="1F2A2F"/>
                </a:solidFill>
                <a:latin typeface="Arial"/>
                <a:cs typeface="Arial"/>
              </a:rPr>
              <a:t> </a:t>
            </a:r>
            <a:r>
              <a:rPr sz="1000">
                <a:solidFill>
                  <a:srgbClr val="1F2A2F"/>
                </a:solidFill>
                <a:latin typeface="Arial"/>
                <a:cs typeface="Arial"/>
              </a:rPr>
              <a:t>Council</a:t>
            </a:r>
            <a:r>
              <a:rPr sz="1000" spc="-45">
                <a:solidFill>
                  <a:srgbClr val="1F2A2F"/>
                </a:solidFill>
                <a:latin typeface="Arial"/>
                <a:cs typeface="Arial"/>
              </a:rPr>
              <a:t> </a:t>
            </a:r>
            <a:r>
              <a:rPr sz="1000" spc="-10">
                <a:solidFill>
                  <a:srgbClr val="1F2A2F"/>
                </a:solidFill>
                <a:latin typeface="Arial"/>
                <a:cs typeface="Arial"/>
              </a:rPr>
              <a:t>(</a:t>
            </a:r>
            <a:r>
              <a:rPr lang="en-GB" sz="1000" spc="-10">
                <a:solidFill>
                  <a:srgbClr val="1F2A2F"/>
                </a:solidFill>
                <a:latin typeface="Arial"/>
                <a:cs typeface="Arial"/>
                <a:hlinkClick r:id="rId7"/>
              </a:rPr>
              <a:t>HCPC</a:t>
            </a:r>
            <a:r>
              <a:rPr sz="1000" spc="-10">
                <a:solidFill>
                  <a:srgbClr val="1F2A2F"/>
                </a:solidFill>
                <a:latin typeface="Arial"/>
                <a:cs typeface="Arial"/>
              </a:rPr>
              <a:t>)</a:t>
            </a:r>
            <a:endParaRPr sz="1000">
              <a:latin typeface="Arial"/>
              <a:cs typeface="Arial"/>
            </a:endParaRPr>
          </a:p>
          <a:p>
            <a:pPr marL="12700" marR="184785" algn="l">
              <a:spcBef>
                <a:spcPts val="805"/>
              </a:spcBef>
            </a:pPr>
            <a:r>
              <a:rPr lang="en-GB" sz="1000" spc="-20">
                <a:solidFill>
                  <a:schemeClr val="tx1"/>
                </a:solidFill>
                <a:latin typeface="Arial"/>
                <a:ea typeface="Calibri"/>
                <a:cs typeface="Calibri"/>
              </a:rPr>
              <a:t>It is recommended that completion of Stage 1 of the Roadmap is completed before commencing work in Primary Care as an FCP but in reality, this is often completed whilst working in Primary Care. It is therefore advised that both Stage 1 &amp; 2 are completed as soon as possible and within the first 6-12 months via the taught route at an HEI, details of which can be found here </a:t>
            </a:r>
            <a:r>
              <a:rPr lang="en-GB" sz="1000" spc="-20">
                <a:solidFill>
                  <a:srgbClr val="0000FF"/>
                </a:solidFill>
                <a:latin typeface="Arial"/>
                <a:ea typeface="Calibri"/>
                <a:cs typeface="Calibri"/>
                <a:hlinkClick r:id="rId8"/>
              </a:rPr>
              <a:t>First Contact Practice FAQs | NHS England | Workforce, training and education</a:t>
            </a:r>
            <a:r>
              <a:rPr lang="en-GB" sz="1000" spc="-20">
                <a:solidFill>
                  <a:srgbClr val="0000FF"/>
                </a:solidFill>
                <a:latin typeface="Arial"/>
                <a:ea typeface="Calibri"/>
                <a:cs typeface="Calibri"/>
              </a:rPr>
              <a:t>.</a:t>
            </a:r>
          </a:p>
          <a:p>
            <a:pPr marL="12700" marR="184785" algn="l">
              <a:spcBef>
                <a:spcPts val="805"/>
              </a:spcBef>
            </a:pPr>
            <a:endParaRPr lang="en-GB" sz="1000" spc="-20">
              <a:solidFill>
                <a:srgbClr val="0000FF"/>
              </a:solidFill>
              <a:latin typeface="Arial"/>
              <a:ea typeface="Calibri"/>
              <a:cs typeface="Calibri"/>
            </a:endParaRPr>
          </a:p>
          <a:p>
            <a:pPr marL="12700" marR="184785" algn="ctr">
              <a:spcBef>
                <a:spcPts val="805"/>
              </a:spcBef>
            </a:pPr>
            <a:endParaRPr lang="en-GB" sz="1100" spc="-20">
              <a:solidFill>
                <a:srgbClr val="0070C0"/>
              </a:solidFill>
              <a:latin typeface="Arial"/>
              <a:cs typeface="Calibri"/>
            </a:endParaRPr>
          </a:p>
        </p:txBody>
      </p:sp>
      <p:sp>
        <p:nvSpPr>
          <p:cNvPr id="27" name="object 27"/>
          <p:cNvSpPr txBox="1"/>
          <p:nvPr/>
        </p:nvSpPr>
        <p:spPr>
          <a:xfrm>
            <a:off x="7562478" y="2537554"/>
            <a:ext cx="2235537" cy="1706236"/>
          </a:xfrm>
          <a:prstGeom prst="rect">
            <a:avLst/>
          </a:prstGeom>
        </p:spPr>
        <p:txBody>
          <a:bodyPr vert="horz" wrap="square" lIns="0" tIns="13335" rIns="0" bIns="0" rtlCol="0" anchor="t">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10" normalizeH="0" baseline="0" noProof="0">
                <a:ln>
                  <a:noFill/>
                </a:ln>
                <a:solidFill>
                  <a:srgbClr val="0000FE"/>
                </a:solidFill>
                <a:effectLst/>
                <a:uLnTx/>
                <a:uFillTx/>
                <a:latin typeface="Arial"/>
                <a:cs typeface="Arial"/>
                <a:hlinkClick r:id="rId9">
                  <a:extLst>
                    <a:ext uri="{A12FA001-AC4F-418D-AE19-62706E023703}">
                      <ahyp:hlinkClr xmlns:ahyp="http://schemas.microsoft.com/office/drawing/2018/hyperlinkcolor" val="tx"/>
                    </a:ext>
                  </a:extLst>
                </a:hlinkClick>
              </a:rPr>
              <a:t>This guide from Kent, Surrey, and Sussex Primary Care School </a:t>
            </a:r>
            <a:r>
              <a:rPr kumimoji="0" lang="en-GB" sz="1000" b="0" i="0" u="none" strike="noStrike" kern="0" cap="none" spc="-10" normalizeH="0" baseline="0" noProof="0">
                <a:ln>
                  <a:noFill/>
                </a:ln>
                <a:solidFill>
                  <a:srgbClr val="0000FE"/>
                </a:solidFill>
                <a:effectLst/>
                <a:uLnTx/>
                <a:uFillTx/>
                <a:latin typeface="Arial"/>
                <a:cs typeface="Arial"/>
              </a:rPr>
              <a:t> </a:t>
            </a:r>
            <a:r>
              <a:rPr kumimoji="0" lang="en-GB" sz="1000" b="0" i="0" u="none" strike="noStrike" kern="0" cap="none" spc="-10" normalizeH="0" baseline="0" noProof="0">
                <a:ln>
                  <a:noFill/>
                </a:ln>
                <a:solidFill>
                  <a:prstClr val="black"/>
                </a:solidFill>
                <a:effectLst/>
                <a:uLnTx/>
                <a:uFillTx/>
                <a:latin typeface="Arial"/>
                <a:cs typeface="Arial"/>
              </a:rPr>
              <a:t>provides local guidance on supervision requirements. First Contact Practitioners should have access to monthly supervision from a GP, consultant practitioner or advanced practitioner. They should also have an appropriate named individual in the PCN to provide general advice and support on a day-to-day basis.</a:t>
            </a:r>
            <a:endParaRPr kumimoji="0" lang="en-US" sz="1800" b="0" i="0" u="none" strike="noStrike" kern="0" cap="none" spc="0" normalizeH="0" baseline="0" noProof="0">
              <a:ln>
                <a:noFill/>
              </a:ln>
              <a:solidFill>
                <a:prstClr val="black"/>
              </a:solidFill>
              <a:effectLst/>
              <a:uLnTx/>
              <a:uFillTx/>
            </a:endParaRPr>
          </a:p>
        </p:txBody>
      </p:sp>
      <p:pic>
        <p:nvPicPr>
          <p:cNvPr id="29" name="Picture 28" descr="A logo with colorful people&#10;&#10;Description automatically generated">
            <a:extLst>
              <a:ext uri="{FF2B5EF4-FFF2-40B4-BE49-F238E27FC236}">
                <a16:creationId xmlns:a16="http://schemas.microsoft.com/office/drawing/2014/main" id="{C44EABC7-4034-34D9-43F1-8851ECDD15E4}"/>
              </a:ext>
            </a:extLst>
          </p:cNvPr>
          <p:cNvPicPr>
            <a:picLocks noChangeAspect="1"/>
          </p:cNvPicPr>
          <p:nvPr/>
        </p:nvPicPr>
        <p:blipFill>
          <a:blip r:embed="rId10"/>
          <a:stretch>
            <a:fillRect/>
          </a:stretch>
        </p:blipFill>
        <p:spPr>
          <a:xfrm>
            <a:off x="7931" y="-1047"/>
            <a:ext cx="2251208" cy="1154504"/>
          </a:xfrm>
          <a:prstGeom prst="rect">
            <a:avLst/>
          </a:prstGeom>
          <a:ln>
            <a:noFill/>
          </a:ln>
        </p:spPr>
      </p:pic>
      <p:sp>
        <p:nvSpPr>
          <p:cNvPr id="33" name="object 2">
            <a:extLst>
              <a:ext uri="{FF2B5EF4-FFF2-40B4-BE49-F238E27FC236}">
                <a16:creationId xmlns:a16="http://schemas.microsoft.com/office/drawing/2014/main" id="{361E495E-A77F-7BF4-4BA3-5453E4B56468}"/>
              </a:ext>
            </a:extLst>
          </p:cNvPr>
          <p:cNvSpPr txBox="1"/>
          <p:nvPr/>
        </p:nvSpPr>
        <p:spPr>
          <a:xfrm>
            <a:off x="3056889" y="1953513"/>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35" name="object 4">
            <a:extLst>
              <a:ext uri="{FF2B5EF4-FFF2-40B4-BE49-F238E27FC236}">
                <a16:creationId xmlns:a16="http://schemas.microsoft.com/office/drawing/2014/main" id="{7EEFC87B-3B58-D780-3DF8-FD868C6C2F7D}"/>
              </a:ext>
            </a:extLst>
          </p:cNvPr>
          <p:cNvSpPr txBox="1"/>
          <p:nvPr/>
        </p:nvSpPr>
        <p:spPr>
          <a:xfrm>
            <a:off x="5502909" y="1953513"/>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37" name="object 5">
            <a:extLst>
              <a:ext uri="{FF2B5EF4-FFF2-40B4-BE49-F238E27FC236}">
                <a16:creationId xmlns:a16="http://schemas.microsoft.com/office/drawing/2014/main" id="{468CDE61-2411-AF72-D17E-E0235C73EC1F}"/>
              </a:ext>
            </a:extLst>
          </p:cNvPr>
          <p:cNvSpPr txBox="1"/>
          <p:nvPr/>
        </p:nvSpPr>
        <p:spPr>
          <a:xfrm>
            <a:off x="7286037" y="1810110"/>
            <a:ext cx="2120900" cy="444352"/>
          </a:xfrm>
          <a:prstGeom prst="rect">
            <a:avLst/>
          </a:prstGeom>
        </p:spPr>
        <p:txBody>
          <a:bodyPr vert="horz" wrap="square" lIns="0" tIns="13335" rIns="0" bIns="0" rtlCol="0">
            <a:spAutoFit/>
          </a:bodyPr>
          <a:lstStyle/>
          <a:p>
            <a:pPr marL="12700" marR="5080" indent="-1270" algn="ctr">
              <a:lnSpc>
                <a:spcPct val="100000"/>
              </a:lnSpc>
              <a:spcBef>
                <a:spcPts val="105"/>
              </a:spcBef>
            </a:pPr>
            <a:r>
              <a:rPr lang="en-GB" sz="1400" spc="-10">
                <a:solidFill>
                  <a:srgbClr val="202C3A"/>
                </a:solidFill>
                <a:latin typeface="Arial Black"/>
                <a:cs typeface="Arial Black"/>
              </a:rPr>
              <a:t>S</a:t>
            </a:r>
            <a:r>
              <a:rPr sz="1400" spc="-10" err="1">
                <a:solidFill>
                  <a:srgbClr val="202C3A"/>
                </a:solidFill>
                <a:latin typeface="Arial Black"/>
                <a:cs typeface="Arial Black"/>
              </a:rPr>
              <a:t>upervision</a:t>
            </a:r>
            <a:r>
              <a:rPr sz="1400" spc="-10">
                <a:solidFill>
                  <a:srgbClr val="202C3A"/>
                </a:solidFill>
                <a:latin typeface="Arial Black"/>
                <a:cs typeface="Arial Black"/>
              </a:rPr>
              <a:t> requirements</a:t>
            </a:r>
            <a:endParaRPr sz="1400">
              <a:latin typeface="Arial Black"/>
              <a:cs typeface="Arial Black"/>
            </a:endParaRPr>
          </a:p>
        </p:txBody>
      </p:sp>
      <p:sp>
        <p:nvSpPr>
          <p:cNvPr id="39" name="object 6">
            <a:extLst>
              <a:ext uri="{FF2B5EF4-FFF2-40B4-BE49-F238E27FC236}">
                <a16:creationId xmlns:a16="http://schemas.microsoft.com/office/drawing/2014/main" id="{F2881937-1FF1-D5C8-6C23-9162C9FF54FB}"/>
              </a:ext>
            </a:extLst>
          </p:cNvPr>
          <p:cNvSpPr txBox="1"/>
          <p:nvPr/>
        </p:nvSpPr>
        <p:spPr>
          <a:xfrm>
            <a:off x="10048147" y="1965893"/>
            <a:ext cx="1881136" cy="444352"/>
          </a:xfrm>
          <a:prstGeom prst="rect">
            <a:avLst/>
          </a:prstGeom>
        </p:spPr>
        <p:txBody>
          <a:bodyPr vert="horz" wrap="square" lIns="0" tIns="13335" rIns="0" bIns="0" rtlCol="0" anchor="t">
            <a:spAutoFit/>
          </a:bodyPr>
          <a:lstStyle/>
          <a:p>
            <a:pPr marL="12700" marR="5080" indent="-3810" algn="ctr">
              <a:spcBef>
                <a:spcPts val="105"/>
              </a:spcBef>
            </a:pPr>
            <a:r>
              <a:rPr lang="en-GB" sz="1400">
                <a:solidFill>
                  <a:srgbClr val="202C3A"/>
                </a:solidFill>
                <a:latin typeface="Arial Black"/>
              </a:rPr>
              <a:t>Key roles &amp; responsibilities</a:t>
            </a:r>
            <a:endParaRPr/>
          </a:p>
        </p:txBody>
      </p:sp>
      <p:pic>
        <p:nvPicPr>
          <p:cNvPr id="41" name="object 8" descr="A purple book with black lines&#10;&#10;AI-generated content may be incorrect.">
            <a:extLst>
              <a:ext uri="{FF2B5EF4-FFF2-40B4-BE49-F238E27FC236}">
                <a16:creationId xmlns:a16="http://schemas.microsoft.com/office/drawing/2014/main" id="{A2DFA7D1-A50C-6A65-BD71-C6B17969C6AB}"/>
              </a:ext>
            </a:extLst>
          </p:cNvPr>
          <p:cNvPicPr/>
          <p:nvPr/>
        </p:nvPicPr>
        <p:blipFill>
          <a:blip r:embed="rId11" cstate="print"/>
          <a:stretch>
            <a:fillRect/>
          </a:stretch>
        </p:blipFill>
        <p:spPr>
          <a:xfrm>
            <a:off x="5697868" y="1230198"/>
            <a:ext cx="722376" cy="720851"/>
          </a:xfrm>
          <a:prstGeom prst="rect">
            <a:avLst/>
          </a:prstGeom>
        </p:spPr>
      </p:pic>
      <p:pic>
        <p:nvPicPr>
          <p:cNvPr id="43" name="object 9" descr="A purple certificate with a flower and a ribbon&#10;&#10;AI-generated content may be incorrect.">
            <a:extLst>
              <a:ext uri="{FF2B5EF4-FFF2-40B4-BE49-F238E27FC236}">
                <a16:creationId xmlns:a16="http://schemas.microsoft.com/office/drawing/2014/main" id="{FBC07831-ED3A-45AA-1013-9E6C445E2300}"/>
              </a:ext>
            </a:extLst>
          </p:cNvPr>
          <p:cNvPicPr/>
          <p:nvPr/>
        </p:nvPicPr>
        <p:blipFill>
          <a:blip r:embed="rId12" cstate="print"/>
          <a:stretch>
            <a:fillRect/>
          </a:stretch>
        </p:blipFill>
        <p:spPr>
          <a:xfrm>
            <a:off x="3433571" y="1211580"/>
            <a:ext cx="720851" cy="719327"/>
          </a:xfrm>
          <a:prstGeom prst="rect">
            <a:avLst/>
          </a:prstGeom>
        </p:spPr>
      </p:pic>
      <p:pic>
        <p:nvPicPr>
          <p:cNvPr id="45" name="object 10" descr="A pink scale on a black background&#10;&#10;AI-generated content may be incorrect.">
            <a:extLst>
              <a:ext uri="{FF2B5EF4-FFF2-40B4-BE49-F238E27FC236}">
                <a16:creationId xmlns:a16="http://schemas.microsoft.com/office/drawing/2014/main" id="{EB56F0E2-CB4F-2E58-76BC-B1A0F85F8587}"/>
              </a:ext>
            </a:extLst>
          </p:cNvPr>
          <p:cNvPicPr/>
          <p:nvPr/>
        </p:nvPicPr>
        <p:blipFill>
          <a:blip r:embed="rId13" cstate="print"/>
          <a:stretch>
            <a:fillRect/>
          </a:stretch>
        </p:blipFill>
        <p:spPr>
          <a:xfrm>
            <a:off x="10627527" y="1138136"/>
            <a:ext cx="722376" cy="720851"/>
          </a:xfrm>
          <a:prstGeom prst="rect">
            <a:avLst/>
          </a:prstGeom>
        </p:spPr>
      </p:pic>
      <p:pic>
        <p:nvPicPr>
          <p:cNvPr id="47" name="object 11">
            <a:extLst>
              <a:ext uri="{FF2B5EF4-FFF2-40B4-BE49-F238E27FC236}">
                <a16:creationId xmlns:a16="http://schemas.microsoft.com/office/drawing/2014/main" id="{A4FFBF0A-6AD8-7D00-11F1-B9AF93A5BF54}"/>
              </a:ext>
            </a:extLst>
          </p:cNvPr>
          <p:cNvPicPr/>
          <p:nvPr/>
        </p:nvPicPr>
        <p:blipFill>
          <a:blip r:embed="rId14" cstate="print"/>
          <a:stretch>
            <a:fillRect/>
          </a:stretch>
        </p:blipFill>
        <p:spPr>
          <a:xfrm>
            <a:off x="8132064" y="1147572"/>
            <a:ext cx="720851" cy="720851"/>
          </a:xfrm>
          <a:prstGeom prst="rect">
            <a:avLst/>
          </a:prstGeom>
        </p:spPr>
      </p:pic>
      <p:sp>
        <p:nvSpPr>
          <p:cNvPr id="5" name="TextBox 4">
            <a:extLst>
              <a:ext uri="{FF2B5EF4-FFF2-40B4-BE49-F238E27FC236}">
                <a16:creationId xmlns:a16="http://schemas.microsoft.com/office/drawing/2014/main" id="{6190D1A7-4E92-7508-2D39-1A2CEA3DA32E}"/>
              </a:ext>
            </a:extLst>
          </p:cNvPr>
          <p:cNvSpPr txBox="1"/>
          <p:nvPr/>
        </p:nvSpPr>
        <p:spPr>
          <a:xfrm>
            <a:off x="5143050" y="2511587"/>
            <a:ext cx="2238260" cy="25548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000">
                <a:latin typeface="Arial"/>
                <a:cs typeface="Arial"/>
              </a:rPr>
              <a:t>An</a:t>
            </a:r>
            <a:r>
              <a:rPr lang="en-GB" sz="1000">
                <a:solidFill>
                  <a:schemeClr val="tx1"/>
                </a:solidFill>
                <a:latin typeface="Arial"/>
                <a:cs typeface="Arial"/>
              </a:rPr>
              <a:t> FCP might want to develop their skills to Level 7 in all 4 pillars of practice and work at </a:t>
            </a:r>
            <a:r>
              <a:rPr lang="en-GB" sz="1000">
                <a:latin typeface="Arial"/>
                <a:cs typeface="Arial"/>
              </a:rPr>
              <a:t>an </a:t>
            </a:r>
            <a:r>
              <a:rPr lang="en-GB" sz="1000">
                <a:solidFill>
                  <a:srgbClr val="000000"/>
                </a:solidFill>
                <a:latin typeface="Arial"/>
                <a:cs typeface="Arial"/>
              </a:rPr>
              <a:t>Advanced </a:t>
            </a:r>
            <a:r>
              <a:rPr lang="en-GB" sz="1000">
                <a:solidFill>
                  <a:schemeClr val="tx1"/>
                </a:solidFill>
                <a:latin typeface="Arial"/>
                <a:cs typeface="Arial"/>
              </a:rPr>
              <a:t>Level. Advanced practitioners manage complete clinical episodes of care for patients with undifferentiated and undiagnosed conditions, utilising complex decision-making skills to inform diagnosis, investigation, and treatments within a broad scope of practice. For more information see </a:t>
            </a:r>
            <a:r>
              <a:rPr lang="en-GB" sz="1000">
                <a:solidFill>
                  <a:srgbClr val="291EFF"/>
                </a:solidFill>
                <a:latin typeface="Arial"/>
                <a:cs typeface="Arial"/>
                <a:hlinkClick r:id="rId15">
                  <a:extLst>
                    <a:ext uri="{A12FA001-AC4F-418D-AE19-62706E023703}">
                      <ahyp:hlinkClr xmlns:ahyp="http://schemas.microsoft.com/office/drawing/2018/hyperlinkcolor" val="tx"/>
                    </a:ext>
                  </a:extLst>
                </a:hlinkClick>
              </a:rPr>
              <a:t>Welcome - Advanced Practice</a:t>
            </a:r>
            <a:r>
              <a:rPr lang="en-GB" sz="1000">
                <a:solidFill>
                  <a:srgbClr val="291EFF"/>
                </a:solidFill>
                <a:latin typeface="Arial"/>
                <a:cs typeface="Arial"/>
              </a:rPr>
              <a:t> </a:t>
            </a:r>
            <a:r>
              <a:rPr lang="en-GB" sz="1000">
                <a:solidFill>
                  <a:schemeClr val="tx1"/>
                </a:solidFill>
                <a:latin typeface="Arial"/>
                <a:cs typeface="Arial"/>
              </a:rPr>
              <a:t>or our Training Hub Website </a:t>
            </a:r>
            <a:r>
              <a:rPr lang="en-GB" sz="1000">
                <a:solidFill>
                  <a:srgbClr val="291EFF"/>
                </a:solidFill>
                <a:latin typeface="Arial"/>
                <a:cs typeface="Arial"/>
                <a:hlinkClick r:id="rId4">
                  <a:extLst>
                    <a:ext uri="{A12FA001-AC4F-418D-AE19-62706E023703}">
                      <ahyp:hlinkClr xmlns:ahyp="http://schemas.microsoft.com/office/drawing/2018/hyperlinkcolor" val="tx"/>
                    </a:ext>
                  </a:extLst>
                </a:hlinkClick>
              </a:rPr>
              <a:t>Advanced Practice (AP) : Surrey Training Hub</a:t>
            </a:r>
            <a:r>
              <a:rPr lang="en-GB" sz="1000">
                <a:solidFill>
                  <a:srgbClr val="291EFF"/>
                </a:solidFill>
                <a:latin typeface="Arial"/>
                <a:cs typeface="Arial"/>
              </a:rPr>
              <a:t>. </a:t>
            </a:r>
            <a:endParaRPr lang="en-US" sz="1000">
              <a:solidFill>
                <a:srgbClr val="291EFF"/>
              </a:solidFill>
              <a:latin typeface="Arial"/>
              <a:cs typeface="Arial"/>
            </a:endParaRPr>
          </a:p>
          <a:p>
            <a:pPr algn="l">
              <a:lnSpc>
                <a:spcPts val="1275"/>
              </a:lnSpc>
            </a:pPr>
            <a:endParaRPr lang="en-US" sz="1000">
              <a:solidFill>
                <a:schemeClr val="tx1"/>
              </a:solidFill>
              <a:latin typeface="Arial"/>
              <a:cs typeface="Segoe UI"/>
            </a:endParaRPr>
          </a:p>
        </p:txBody>
      </p:sp>
      <p:sp>
        <p:nvSpPr>
          <p:cNvPr id="6" name="TextBox 5">
            <a:extLst>
              <a:ext uri="{FF2B5EF4-FFF2-40B4-BE49-F238E27FC236}">
                <a16:creationId xmlns:a16="http://schemas.microsoft.com/office/drawing/2014/main" id="{A45C38F1-9AAE-9716-DC8B-C0B7E1D27A82}"/>
              </a:ext>
            </a:extLst>
          </p:cNvPr>
          <p:cNvSpPr txBox="1"/>
          <p:nvPr/>
        </p:nvSpPr>
        <p:spPr>
          <a:xfrm>
            <a:off x="7474237" y="4273266"/>
            <a:ext cx="2235537"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b="1">
                <a:latin typeface="Arial"/>
                <a:cs typeface="Arial"/>
              </a:rPr>
              <a:t>Additional Useful Resources</a:t>
            </a:r>
            <a:endParaRPr lang="en-US" sz="1000" b="1">
              <a:solidFill>
                <a:srgbClr val="000000"/>
              </a:solidFill>
              <a:latin typeface="Arial"/>
              <a:cs typeface="Arial"/>
            </a:endParaRPr>
          </a:p>
          <a:p>
            <a:pPr algn="l"/>
            <a:r>
              <a:rPr lang="en-US" sz="1000" b="1">
                <a:latin typeface="Arial"/>
                <a:cs typeface="Arial"/>
              </a:rPr>
              <a:t>Health Education England – AHP Career Pathways</a:t>
            </a:r>
          </a:p>
          <a:p>
            <a:pPr algn="l"/>
            <a:br>
              <a:rPr lang="en-US" sz="1000">
                <a:latin typeface="Arial"/>
                <a:cs typeface="Arial"/>
              </a:rPr>
            </a:br>
            <a:r>
              <a:rPr lang="en-US" sz="1000">
                <a:latin typeface="Arial"/>
                <a:cs typeface="Arial"/>
                <a:hlinkClick r:id="rId16"/>
              </a:rPr>
              <a:t>HEE AHP Pathway Toolkit</a:t>
            </a:r>
            <a:endParaRPr lang="en-US" sz="1000">
              <a:latin typeface="Arial"/>
              <a:cs typeface="Arial"/>
            </a:endParaRPr>
          </a:p>
          <a:p>
            <a:pPr algn="l"/>
            <a:endParaRPr lang="en-US" sz="1000">
              <a:latin typeface="Arial"/>
              <a:cs typeface="Arial"/>
            </a:endParaRPr>
          </a:p>
          <a:p>
            <a:pPr algn="l"/>
            <a:r>
              <a:rPr lang="en-US" sz="1000">
                <a:latin typeface="Arial"/>
                <a:cs typeface="Arial"/>
              </a:rPr>
              <a:t>eLearning for Healthcare (e-</a:t>
            </a:r>
            <a:r>
              <a:rPr lang="en-US" sz="1000" err="1">
                <a:latin typeface="Arial"/>
                <a:cs typeface="Arial"/>
              </a:rPr>
              <a:t>LfH</a:t>
            </a:r>
            <a:r>
              <a:rPr lang="en-US" sz="1000">
                <a:latin typeface="Arial"/>
                <a:cs typeface="Arial"/>
              </a:rPr>
              <a:t>) Modules for Podiatry</a:t>
            </a:r>
            <a:br>
              <a:rPr lang="en-US" sz="1000">
                <a:latin typeface="Arial"/>
                <a:cs typeface="Arial"/>
              </a:rPr>
            </a:br>
            <a:r>
              <a:rPr lang="en-US" sz="1000">
                <a:latin typeface="Arial"/>
                <a:cs typeface="Arial"/>
              </a:rPr>
              <a:t>e-</a:t>
            </a:r>
            <a:r>
              <a:rPr lang="en-US" sz="1000" err="1">
                <a:latin typeface="Arial"/>
                <a:cs typeface="Arial"/>
              </a:rPr>
              <a:t>LfH</a:t>
            </a:r>
            <a:r>
              <a:rPr lang="en-US" sz="1000">
                <a:latin typeface="Arial"/>
                <a:cs typeface="Arial"/>
              </a:rPr>
              <a:t> AHP Modules</a:t>
            </a:r>
          </a:p>
          <a:p>
            <a:pPr algn="l"/>
            <a:endParaRPr lang="en-US" sz="1000" b="1">
              <a:latin typeface="Arial"/>
              <a:cs typeface="Arial"/>
            </a:endParaRPr>
          </a:p>
          <a:p>
            <a:pPr algn="l"/>
            <a:r>
              <a:rPr lang="en-US" sz="1000" b="1">
                <a:latin typeface="Arial"/>
                <a:cs typeface="Arial"/>
              </a:rPr>
              <a:t>Royal College of Podiatry</a:t>
            </a:r>
            <a:r>
              <a:rPr lang="en-US" sz="1000">
                <a:latin typeface="Arial"/>
                <a:cs typeface="Arial"/>
              </a:rPr>
              <a:t> (membership body with resources, webinars, and CPD)</a:t>
            </a:r>
            <a:br>
              <a:rPr lang="en-US" sz="1000">
                <a:latin typeface="Arial"/>
                <a:cs typeface="Arial"/>
              </a:rPr>
            </a:br>
            <a:r>
              <a:rPr lang="en-US" sz="1000">
                <a:latin typeface="Arial"/>
                <a:cs typeface="Arial"/>
                <a:hlinkClick r:id="rId17"/>
              </a:rPr>
              <a:t>rcpod.org.uk</a:t>
            </a:r>
            <a:endParaRPr lang="en-US" sz="1000">
              <a:latin typeface="Arial"/>
              <a:cs typeface="Arial"/>
            </a:endParaRPr>
          </a:p>
        </p:txBody>
      </p:sp>
      <p:pic>
        <p:nvPicPr>
          <p:cNvPr id="2" name="Online Media 1" title="Meet our podiatrist - working alongside GPs to meet patients' healthcare needs.">
            <a:hlinkClick r:id="" action="ppaction://media"/>
            <a:extLst>
              <a:ext uri="{FF2B5EF4-FFF2-40B4-BE49-F238E27FC236}">
                <a16:creationId xmlns:a16="http://schemas.microsoft.com/office/drawing/2014/main" id="{760DF556-76B7-8D58-985E-3A4909FF15ED}"/>
              </a:ext>
            </a:extLst>
          </p:cNvPr>
          <p:cNvPicPr>
            <a:picLocks noRot="1" noChangeAspect="1"/>
          </p:cNvPicPr>
          <p:nvPr>
            <a:videoFile r:link="rId1"/>
          </p:nvPr>
        </p:nvPicPr>
        <p:blipFill>
          <a:blip r:embed="rId18"/>
          <a:stretch>
            <a:fillRect/>
          </a:stretch>
        </p:blipFill>
        <p:spPr>
          <a:xfrm>
            <a:off x="0" y="1133208"/>
            <a:ext cx="2251208" cy="1281103"/>
          </a:xfrm>
          <a:prstGeom prst="rect">
            <a:avLst/>
          </a:prstGeom>
        </p:spPr>
      </p:pic>
      <p:sp>
        <p:nvSpPr>
          <p:cNvPr id="8" name="TextBox 7">
            <a:extLst>
              <a:ext uri="{FF2B5EF4-FFF2-40B4-BE49-F238E27FC236}">
                <a16:creationId xmlns:a16="http://schemas.microsoft.com/office/drawing/2014/main" id="{9F24DA28-5B33-A477-A3BC-CAFC71A0D19D}"/>
              </a:ext>
            </a:extLst>
          </p:cNvPr>
          <p:cNvSpPr txBox="1"/>
          <p:nvPr/>
        </p:nvSpPr>
        <p:spPr>
          <a:xfrm>
            <a:off x="52585" y="3172214"/>
            <a:ext cx="2277586" cy="246221"/>
          </a:xfrm>
          <a:prstGeom prst="rect">
            <a:avLst/>
          </a:prstGeom>
          <a:solidFill>
            <a:schemeClr val="bg1">
              <a:lumMod val="85000"/>
            </a:schemeClr>
          </a:solidFill>
        </p:spPr>
        <p:txBody>
          <a:bodyPr wrap="square">
            <a:spAutoFit/>
          </a:bodyPr>
          <a:lstStyle/>
          <a:p>
            <a:pPr marR="177165" algn="ctr">
              <a:lnSpc>
                <a:spcPct val="100000"/>
              </a:lnSpc>
            </a:pPr>
            <a:r>
              <a:rPr lang="en-GB" sz="1000" b="1" spc="-10">
                <a:solidFill>
                  <a:srgbClr val="BF0378"/>
                </a:solidFill>
                <a:latin typeface="Arial"/>
                <a:cs typeface="Arial"/>
                <a:hlinkClick r:id="rId19" action="ppaction://hlinksldjump">
                  <a:extLst>
                    <a:ext uri="{A12FA001-AC4F-418D-AE19-62706E023703}">
                      <ahyp:hlinkClr xmlns:ahyp="http://schemas.microsoft.com/office/drawing/2018/hyperlinkcolor" val="tx"/>
                    </a:ext>
                  </a:extLst>
                </a:hlinkClick>
              </a:rPr>
              <a:t>Advanced </a:t>
            </a:r>
            <a:r>
              <a:rPr lang="en-GB" sz="1000" b="1">
                <a:solidFill>
                  <a:srgbClr val="BF0378"/>
                </a:solidFill>
                <a:latin typeface="Arial"/>
                <a:cs typeface="Arial"/>
                <a:hlinkClick r:id="rId19" action="ppaction://hlinksldjump">
                  <a:extLst>
                    <a:ext uri="{A12FA001-AC4F-418D-AE19-62706E023703}">
                      <ahyp:hlinkClr xmlns:ahyp="http://schemas.microsoft.com/office/drawing/2018/hyperlinkcolor" val="tx"/>
                    </a:ext>
                  </a:extLst>
                </a:hlinkClick>
              </a:rPr>
              <a:t>Clinical</a:t>
            </a:r>
            <a:r>
              <a:rPr lang="en-GB" sz="1000" b="1" spc="-45">
                <a:solidFill>
                  <a:srgbClr val="BF0378"/>
                </a:solidFill>
                <a:latin typeface="Arial"/>
                <a:cs typeface="Arial"/>
                <a:hlinkClick r:id="rId19" action="ppaction://hlinksldjump">
                  <a:extLst>
                    <a:ext uri="{A12FA001-AC4F-418D-AE19-62706E023703}">
                      <ahyp:hlinkClr xmlns:ahyp="http://schemas.microsoft.com/office/drawing/2018/hyperlinkcolor" val="tx"/>
                    </a:ext>
                  </a:extLst>
                </a:hlinkClick>
              </a:rPr>
              <a:t> </a:t>
            </a:r>
            <a:r>
              <a:rPr lang="en-GB" sz="1000" b="1" spc="-10">
                <a:solidFill>
                  <a:srgbClr val="BF0378"/>
                </a:solidFill>
                <a:latin typeface="Arial"/>
                <a:cs typeface="Arial"/>
                <a:hlinkClick r:id="rId19" action="ppaction://hlinksldjump">
                  <a:extLst>
                    <a:ext uri="{A12FA001-AC4F-418D-AE19-62706E023703}">
                      <ahyp:hlinkClr xmlns:ahyp="http://schemas.microsoft.com/office/drawing/2018/hyperlinkcolor" val="tx"/>
                    </a:ext>
                  </a:extLst>
                </a:hlinkClick>
              </a:rPr>
              <a:t>Practitioner</a:t>
            </a:r>
            <a:endParaRPr lang="en-GB" sz="1000">
              <a:solidFill>
                <a:srgbClr val="BF0378"/>
              </a:solidFill>
              <a:latin typeface="Arial"/>
              <a:cs typeface="Arial"/>
            </a:endParaRPr>
          </a:p>
        </p:txBody>
      </p:sp>
      <p:sp>
        <p:nvSpPr>
          <p:cNvPr id="10" name="TextBox 9">
            <a:extLst>
              <a:ext uri="{FF2B5EF4-FFF2-40B4-BE49-F238E27FC236}">
                <a16:creationId xmlns:a16="http://schemas.microsoft.com/office/drawing/2014/main" id="{BBFDDDF1-B479-D35A-4B08-9ABCB486BE93}"/>
              </a:ext>
            </a:extLst>
          </p:cNvPr>
          <p:cNvSpPr txBox="1"/>
          <p:nvPr/>
        </p:nvSpPr>
        <p:spPr>
          <a:xfrm>
            <a:off x="315700" y="3769572"/>
            <a:ext cx="2038339" cy="2092881"/>
          </a:xfrm>
          <a:prstGeom prst="rect">
            <a:avLst/>
          </a:prstGeom>
          <a:noFill/>
        </p:spPr>
        <p:txBody>
          <a:bodyPr wrap="square">
            <a:spAutoFit/>
          </a:bodyPr>
          <a:lstStyle/>
          <a:p>
            <a:r>
              <a:rPr lang="en-GB" sz="1000" b="1">
                <a:solidFill>
                  <a:srgbClr val="0069B4"/>
                </a:solidFill>
                <a:latin typeface="Arial" panose="020B0604020202020204" pitchFamily="34" charset="0"/>
                <a:cs typeface="Arial" panose="020B0604020202020204" pitchFamily="34" charset="0"/>
              </a:rPr>
              <a:t>As the demands on the healthcare system evolve, clinical professionals are supported to recognise and embrace opportunities to transition into leadership and management roles, broadening their contribution beyond direct patient care. The </a:t>
            </a:r>
            <a:r>
              <a:rPr lang="en-GB" sz="1000" b="1">
                <a:solidFill>
                  <a:srgbClr val="0069B4"/>
                </a:solidFill>
                <a:latin typeface="Arial" panose="020B0604020202020204" pitchFamily="34" charset="0"/>
                <a:cs typeface="Arial" panose="020B0604020202020204" pitchFamily="34" charset="0"/>
                <a:hlinkClick r:id="rId20" action="ppaction://hlinksldjump"/>
              </a:rPr>
              <a:t>four pillars </a:t>
            </a:r>
            <a:r>
              <a:rPr lang="en-GB" sz="1000" b="1">
                <a:solidFill>
                  <a:srgbClr val="0069B4"/>
                </a:solidFill>
                <a:latin typeface="Arial"/>
                <a:cs typeface="Arial"/>
              </a:rPr>
              <a:t>Clinical Practice, Leadership and Management, Education and Learning, and Research. </a:t>
            </a:r>
            <a:endParaRPr lang="en-GB" sz="1000" b="1">
              <a:solidFill>
                <a:srgbClr val="0069B4"/>
              </a:solidFill>
              <a:latin typeface="Arial" panose="020B0604020202020204" pitchFamily="34" charset="0"/>
              <a:cs typeface="Arial" panose="020B0604020202020204" pitchFamily="34" charset="0"/>
            </a:endParaRPr>
          </a:p>
        </p:txBody>
      </p:sp>
      <p:sp>
        <p:nvSpPr>
          <p:cNvPr id="11" name="Call-out: Down Arrow 10">
            <a:extLst>
              <a:ext uri="{FF2B5EF4-FFF2-40B4-BE49-F238E27FC236}">
                <a16:creationId xmlns:a16="http://schemas.microsoft.com/office/drawing/2014/main" id="{45340051-3371-4438-36E9-97FB7A6B8FBC}"/>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2633472" y="2572511"/>
            <a:ext cx="8753475" cy="0"/>
          </a:xfrm>
          <a:custGeom>
            <a:avLst/>
            <a:gdLst/>
            <a:ahLst/>
            <a:cxnLst/>
            <a:rect l="l" t="t" r="r" b="b"/>
            <a:pathLst>
              <a:path w="8753475">
                <a:moveTo>
                  <a:pt x="0" y="0"/>
                </a:moveTo>
                <a:lnTo>
                  <a:pt x="8753475" y="0"/>
                </a:lnTo>
              </a:path>
            </a:pathLst>
          </a:custGeom>
          <a:ln w="12700">
            <a:solidFill>
              <a:srgbClr val="44247C"/>
            </a:solidFill>
            <a:prstDash val="sysDash"/>
          </a:ln>
        </p:spPr>
        <p:txBody>
          <a:bodyPr wrap="square" lIns="0" tIns="0" rIns="0" bIns="0" rtlCol="0"/>
          <a:lstStyle/>
          <a:p>
            <a:endParaRPr/>
          </a:p>
        </p:txBody>
      </p:sp>
      <p:sp>
        <p:nvSpPr>
          <p:cNvPr id="21" name="object 21"/>
          <p:cNvSpPr txBox="1"/>
          <p:nvPr/>
        </p:nvSpPr>
        <p:spPr>
          <a:xfrm>
            <a:off x="2325157" y="178612"/>
            <a:ext cx="7418535" cy="1084271"/>
          </a:xfrm>
          <a:prstGeom prst="rect">
            <a:avLst/>
          </a:prstGeom>
        </p:spPr>
        <p:txBody>
          <a:bodyPr vert="horz" wrap="square" lIns="0" tIns="12065" rIns="0" bIns="0" rtlCol="0" anchor="t">
            <a:spAutoFit/>
          </a:bodyPr>
          <a:lstStyle/>
          <a:p>
            <a:pPr marL="12700">
              <a:spcBef>
                <a:spcPts val="95"/>
              </a:spcBef>
            </a:pPr>
            <a:r>
              <a:rPr lang="en-GB" sz="2400">
                <a:solidFill>
                  <a:srgbClr val="0070C0"/>
                </a:solidFill>
                <a:latin typeface="Arial Black"/>
                <a:cs typeface="Arial Black"/>
              </a:rPr>
              <a:t>First Contact Occupational</a:t>
            </a:r>
            <a:r>
              <a:rPr sz="2400" spc="-155">
                <a:solidFill>
                  <a:srgbClr val="0070C0"/>
                </a:solidFill>
                <a:latin typeface="Arial Black"/>
                <a:cs typeface="Arial Black"/>
              </a:rPr>
              <a:t> </a:t>
            </a:r>
            <a:r>
              <a:rPr sz="2400" spc="-10">
                <a:solidFill>
                  <a:srgbClr val="0070C0"/>
                </a:solidFill>
                <a:latin typeface="Arial Black"/>
                <a:cs typeface="Arial Black"/>
              </a:rPr>
              <a:t>Therapist</a:t>
            </a:r>
            <a:endParaRPr lang="en-GB" sz="2400" spc="-10">
              <a:solidFill>
                <a:srgbClr val="0070C0"/>
              </a:solidFill>
              <a:latin typeface="Arial Black"/>
              <a:cs typeface="Arial Black"/>
            </a:endParaRPr>
          </a:p>
          <a:p>
            <a:pPr marL="12700">
              <a:spcBef>
                <a:spcPts val="95"/>
              </a:spcBef>
            </a:pPr>
            <a:r>
              <a:rPr lang="en-GB" sz="2000" b="1">
                <a:solidFill>
                  <a:srgbClr val="202C3A"/>
                </a:solidFill>
                <a:latin typeface="Arial"/>
                <a:cs typeface="Arial"/>
              </a:rPr>
              <a:t>Find</a:t>
            </a:r>
            <a:r>
              <a:rPr lang="en-GB" sz="2000" b="1" spc="-25">
                <a:solidFill>
                  <a:srgbClr val="202C3A"/>
                </a:solidFill>
                <a:latin typeface="Arial"/>
                <a:cs typeface="Arial"/>
              </a:rPr>
              <a:t> </a:t>
            </a:r>
            <a:r>
              <a:rPr lang="en-GB" sz="2000" b="1">
                <a:solidFill>
                  <a:srgbClr val="202C3A"/>
                </a:solidFill>
                <a:latin typeface="Arial"/>
                <a:cs typeface="Arial"/>
              </a:rPr>
              <a:t>out</a:t>
            </a:r>
            <a:r>
              <a:rPr lang="en-GB" sz="2000" b="1" spc="-25">
                <a:solidFill>
                  <a:srgbClr val="202C3A"/>
                </a:solidFill>
                <a:latin typeface="Arial"/>
                <a:cs typeface="Arial"/>
              </a:rPr>
              <a:t> </a:t>
            </a:r>
            <a:r>
              <a:rPr lang="en-GB" sz="2000" b="1">
                <a:solidFill>
                  <a:srgbClr val="202C3A"/>
                </a:solidFill>
                <a:latin typeface="Arial"/>
                <a:cs typeface="Arial"/>
              </a:rPr>
              <a:t>more</a:t>
            </a:r>
            <a:r>
              <a:rPr lang="en-GB" sz="2000" b="1" spc="-30">
                <a:solidFill>
                  <a:srgbClr val="202C3A"/>
                </a:solidFill>
                <a:latin typeface="Arial"/>
                <a:cs typeface="Arial"/>
              </a:rPr>
              <a:t> </a:t>
            </a:r>
            <a:r>
              <a:rPr lang="en-GB" sz="2000" b="1">
                <a:solidFill>
                  <a:srgbClr val="202C3A"/>
                </a:solidFill>
                <a:latin typeface="Arial"/>
                <a:cs typeface="Arial"/>
              </a:rPr>
              <a:t>about</a:t>
            </a:r>
            <a:r>
              <a:rPr lang="en-GB" sz="2000" b="1" spc="-25">
                <a:solidFill>
                  <a:srgbClr val="202C3A"/>
                </a:solidFill>
                <a:latin typeface="Arial"/>
                <a:cs typeface="Arial"/>
              </a:rPr>
              <a:t> </a:t>
            </a:r>
            <a:r>
              <a:rPr lang="en-GB" sz="2000" b="1">
                <a:solidFill>
                  <a:srgbClr val="202C3A"/>
                </a:solidFill>
                <a:latin typeface="Arial"/>
                <a:cs typeface="Arial"/>
              </a:rPr>
              <a:t>the</a:t>
            </a:r>
            <a:r>
              <a:rPr lang="en-GB" sz="2000" b="1" spc="-15">
                <a:solidFill>
                  <a:srgbClr val="0070C0"/>
                </a:solidFill>
                <a:latin typeface="Arial"/>
                <a:cs typeface="Arial"/>
              </a:rPr>
              <a:t> </a:t>
            </a:r>
            <a:r>
              <a:rPr lang="en-GB" sz="2400" b="1" u="sng">
                <a:solidFill>
                  <a:srgbClr val="291EFF"/>
                </a:solidFill>
                <a:uFill>
                  <a:solidFill>
                    <a:srgbClr val="1F5AA4"/>
                  </a:solidFill>
                </a:uFill>
                <a:latin typeface="Arial"/>
                <a:cs typeface="Arial"/>
                <a:hlinkClick r:id="rId4">
                  <a:extLst>
                    <a:ext uri="{A12FA001-AC4F-418D-AE19-62706E023703}">
                      <ahyp:hlinkClr xmlns:ahyp="http://schemas.microsoft.com/office/drawing/2018/hyperlinkcolor" val="tx"/>
                    </a:ext>
                  </a:extLst>
                </a:hlinkClick>
              </a:rPr>
              <a:t>Advanced Levels of Practice</a:t>
            </a:r>
          </a:p>
          <a:p>
            <a:pPr marL="12700">
              <a:spcBef>
                <a:spcPts val="95"/>
              </a:spcBef>
            </a:pPr>
            <a:endParaRPr sz="2000">
              <a:solidFill>
                <a:srgbClr val="0070C0"/>
              </a:solidFill>
              <a:latin typeface="Arial Black"/>
              <a:cs typeface="Arial Black"/>
            </a:endParaRPr>
          </a:p>
        </p:txBody>
      </p:sp>
      <p:sp>
        <p:nvSpPr>
          <p:cNvPr id="22" name="object 22"/>
          <p:cNvSpPr txBox="1">
            <a:spLocks noGrp="1"/>
          </p:cNvSpPr>
          <p:nvPr>
            <p:ph type="title"/>
          </p:nvPr>
        </p:nvSpPr>
        <p:spPr>
          <a:xfrm>
            <a:off x="9743693" y="101040"/>
            <a:ext cx="1743709" cy="558153"/>
          </a:xfrm>
          <a:prstGeom prst="rect">
            <a:avLst/>
          </a:prstGeom>
        </p:spPr>
        <p:txBody>
          <a:bodyPr vert="horz" wrap="square" lIns="0" tIns="278435" rIns="0" bIns="0" rtlCol="0">
            <a:spAutoFit/>
          </a:bodyPr>
          <a:lstStyle/>
          <a:p>
            <a:pPr marL="394970">
              <a:lnSpc>
                <a:spcPct val="100000"/>
              </a:lnSpc>
              <a:spcBef>
                <a:spcPts val="100"/>
              </a:spcBef>
            </a:pPr>
            <a:r>
              <a:rPr lang="en-GB" spc="-45">
                <a:hlinkClick r:id="rId5" action="ppaction://hlinksldjump"/>
              </a:rPr>
              <a:t>AHP</a:t>
            </a:r>
            <a:r>
              <a:rPr spc="-45">
                <a:hlinkClick r:id="rId5" action="ppaction://hlinksldjump"/>
              </a:rPr>
              <a:t> </a:t>
            </a:r>
            <a:r>
              <a:rPr spc="-10">
                <a:hlinkClick r:id="rId5" action="ppaction://hlinksldjump"/>
              </a:rPr>
              <a:t>Roles</a:t>
            </a:r>
            <a:endParaRPr spc="-10"/>
          </a:p>
        </p:txBody>
      </p:sp>
      <p:sp>
        <p:nvSpPr>
          <p:cNvPr id="28" name="object 28"/>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26" name="object 26"/>
          <p:cNvSpPr txBox="1"/>
          <p:nvPr/>
        </p:nvSpPr>
        <p:spPr>
          <a:xfrm>
            <a:off x="2646859" y="2573955"/>
            <a:ext cx="2637201" cy="5122556"/>
          </a:xfrm>
          <a:prstGeom prst="rect">
            <a:avLst/>
          </a:prstGeom>
        </p:spPr>
        <p:txBody>
          <a:bodyPr vert="horz" wrap="square" lIns="0" tIns="13335" rIns="0" bIns="0" rtlCol="0" anchor="t">
            <a:spAutoFit/>
          </a:bodyPr>
          <a:lstStyle/>
          <a:p>
            <a:pPr marL="12700" marR="177165" algn="l">
              <a:spcBef>
                <a:spcPts val="105"/>
              </a:spcBef>
            </a:pPr>
            <a:r>
              <a:rPr sz="1000">
                <a:solidFill>
                  <a:srgbClr val="1F2A2F"/>
                </a:solidFill>
                <a:latin typeface="Arial"/>
                <a:cs typeface="Arial"/>
              </a:rPr>
              <a:t>Educated</a:t>
            </a:r>
            <a:r>
              <a:rPr sz="1000" spc="-65">
                <a:solidFill>
                  <a:srgbClr val="1F2A2F"/>
                </a:solidFill>
                <a:latin typeface="Arial"/>
                <a:cs typeface="Arial"/>
              </a:rPr>
              <a:t> </a:t>
            </a:r>
            <a:r>
              <a:rPr sz="1000">
                <a:solidFill>
                  <a:srgbClr val="1F2A2F"/>
                </a:solidFill>
                <a:latin typeface="Arial"/>
                <a:cs typeface="Arial"/>
              </a:rPr>
              <a:t>to</a:t>
            </a:r>
            <a:r>
              <a:rPr sz="1000" spc="-35">
                <a:solidFill>
                  <a:srgbClr val="1F2A2F"/>
                </a:solidFill>
                <a:latin typeface="Arial"/>
                <a:cs typeface="Arial"/>
              </a:rPr>
              <a:t> </a:t>
            </a:r>
            <a:r>
              <a:rPr sz="1000">
                <a:solidFill>
                  <a:srgbClr val="1F2A2F"/>
                </a:solidFill>
                <a:latin typeface="Arial"/>
                <a:cs typeface="Arial"/>
              </a:rPr>
              <a:t>bachelor</a:t>
            </a:r>
            <a:r>
              <a:rPr sz="1000" spc="-65">
                <a:solidFill>
                  <a:srgbClr val="1F2A2F"/>
                </a:solidFill>
                <a:latin typeface="Arial"/>
                <a:cs typeface="Arial"/>
              </a:rPr>
              <a:t> </a:t>
            </a:r>
            <a:r>
              <a:rPr sz="1000">
                <a:solidFill>
                  <a:srgbClr val="1F2A2F"/>
                </a:solidFill>
                <a:latin typeface="Arial"/>
                <a:cs typeface="Arial"/>
              </a:rPr>
              <a:t>/</a:t>
            </a:r>
            <a:r>
              <a:rPr sz="1000" spc="-25">
                <a:solidFill>
                  <a:srgbClr val="1F2A2F"/>
                </a:solidFill>
                <a:latin typeface="Arial"/>
                <a:cs typeface="Arial"/>
              </a:rPr>
              <a:t> </a:t>
            </a:r>
            <a:r>
              <a:rPr sz="1000" spc="-10">
                <a:solidFill>
                  <a:srgbClr val="1F2A2F"/>
                </a:solidFill>
                <a:latin typeface="Arial"/>
                <a:cs typeface="Arial"/>
              </a:rPr>
              <a:t>master’s </a:t>
            </a:r>
            <a:r>
              <a:rPr sz="1000">
                <a:solidFill>
                  <a:srgbClr val="1F2A2F"/>
                </a:solidFill>
                <a:latin typeface="Arial"/>
                <a:cs typeface="Arial"/>
              </a:rPr>
              <a:t>degree</a:t>
            </a:r>
            <a:r>
              <a:rPr sz="1000" spc="-55">
                <a:solidFill>
                  <a:srgbClr val="1F2A2F"/>
                </a:solidFill>
                <a:latin typeface="Arial"/>
                <a:cs typeface="Arial"/>
              </a:rPr>
              <a:t> </a:t>
            </a:r>
            <a:r>
              <a:rPr sz="1000">
                <a:solidFill>
                  <a:srgbClr val="1F2A2F"/>
                </a:solidFill>
                <a:latin typeface="Arial"/>
                <a:cs typeface="Arial"/>
              </a:rPr>
              <a:t>level</a:t>
            </a:r>
            <a:r>
              <a:rPr sz="1000" spc="-15">
                <a:solidFill>
                  <a:srgbClr val="1F2A2F"/>
                </a:solidFill>
                <a:latin typeface="Arial"/>
                <a:cs typeface="Arial"/>
              </a:rPr>
              <a:t> </a:t>
            </a:r>
            <a:r>
              <a:rPr sz="1000">
                <a:solidFill>
                  <a:srgbClr val="1F2A2F"/>
                </a:solidFill>
                <a:latin typeface="Arial"/>
                <a:cs typeface="Arial"/>
              </a:rPr>
              <a:t>(or</a:t>
            </a:r>
            <a:r>
              <a:rPr sz="1000" spc="-35">
                <a:solidFill>
                  <a:srgbClr val="1F2A2F"/>
                </a:solidFill>
                <a:latin typeface="Arial"/>
                <a:cs typeface="Arial"/>
              </a:rPr>
              <a:t> </a:t>
            </a:r>
            <a:r>
              <a:rPr sz="1000">
                <a:solidFill>
                  <a:srgbClr val="1F2A2F"/>
                </a:solidFill>
                <a:latin typeface="Arial"/>
                <a:cs typeface="Arial"/>
              </a:rPr>
              <a:t>equivalent,</a:t>
            </a:r>
            <a:r>
              <a:rPr sz="1000" spc="-45">
                <a:solidFill>
                  <a:srgbClr val="1F2A2F"/>
                </a:solidFill>
                <a:latin typeface="Arial"/>
                <a:cs typeface="Arial"/>
              </a:rPr>
              <a:t> </a:t>
            </a:r>
            <a:r>
              <a:rPr sz="1000" spc="-25" err="1">
                <a:solidFill>
                  <a:srgbClr val="1F2A2F"/>
                </a:solidFill>
                <a:latin typeface="Arial"/>
                <a:cs typeface="Arial"/>
              </a:rPr>
              <a:t>eg</a:t>
            </a:r>
            <a:r>
              <a:rPr sz="1000" spc="-25">
                <a:solidFill>
                  <a:srgbClr val="1F2A2F"/>
                </a:solidFill>
                <a:latin typeface="Arial"/>
                <a:cs typeface="Arial"/>
              </a:rPr>
              <a:t> </a:t>
            </a:r>
            <a:r>
              <a:rPr sz="1000" spc="-10">
                <a:solidFill>
                  <a:srgbClr val="1F2A2F"/>
                </a:solidFill>
                <a:latin typeface="Arial"/>
                <a:cs typeface="Arial"/>
              </a:rPr>
              <a:t>diploma)</a:t>
            </a:r>
            <a:endParaRPr sz="1000">
              <a:latin typeface="Arial"/>
              <a:cs typeface="Arial"/>
            </a:endParaRPr>
          </a:p>
          <a:p>
            <a:pPr algn="l"/>
            <a:r>
              <a:rPr lang="en-GB" sz="1000" spc="-10">
                <a:solidFill>
                  <a:srgbClr val="1F2A2F"/>
                </a:solidFill>
                <a:latin typeface="Arial"/>
                <a:cs typeface="Arial"/>
              </a:rPr>
              <a:t>Registered with the Health and Care Professions Council (</a:t>
            </a:r>
            <a:r>
              <a:rPr lang="en-GB" sz="1000" spc="-10">
                <a:solidFill>
                  <a:srgbClr val="0000FF"/>
                </a:solidFill>
                <a:latin typeface="Arial"/>
                <a:cs typeface="Arial"/>
                <a:hlinkClick r:id="rId6">
                  <a:extLst>
                    <a:ext uri="{A12FA001-AC4F-418D-AE19-62706E023703}">
                      <ahyp:hlinkClr xmlns:ahyp="http://schemas.microsoft.com/office/drawing/2018/hyperlinkcolor" val="tx"/>
                    </a:ext>
                  </a:extLst>
                </a:hlinkClick>
              </a:rPr>
              <a:t>HCPC</a:t>
            </a:r>
            <a:r>
              <a:rPr lang="en-GB" sz="1000" spc="-10">
                <a:solidFill>
                  <a:srgbClr val="1F2A2F"/>
                </a:solidFill>
                <a:latin typeface="Arial"/>
                <a:cs typeface="Arial"/>
              </a:rPr>
              <a:t>) </a:t>
            </a:r>
            <a:r>
              <a:rPr lang="en-GB" sz="1000" spc="-10">
                <a:solidFill>
                  <a:schemeClr val="tx1"/>
                </a:solidFill>
                <a:latin typeface="Arial"/>
                <a:cs typeface="Arial"/>
              </a:rPr>
              <a:t>with 3-5 years of post-registration experience</a:t>
            </a:r>
          </a:p>
          <a:p>
            <a:pPr marL="12700" algn="l">
              <a:spcBef>
                <a:spcPts val="795"/>
              </a:spcBef>
            </a:pPr>
            <a:r>
              <a:rPr lang="en-US" sz="1000" b="1" spc="-10">
                <a:solidFill>
                  <a:srgbClr val="1F2A2F"/>
                </a:solidFill>
                <a:latin typeface="Arial"/>
                <a:cs typeface="Arial"/>
              </a:rPr>
              <a:t>Further Development</a:t>
            </a:r>
            <a:r>
              <a:rPr lang="en-US" sz="1000" spc="-10">
                <a:solidFill>
                  <a:srgbClr val="1F2A2F"/>
                </a:solidFill>
                <a:latin typeface="Arial"/>
                <a:cs typeface="Arial"/>
              </a:rPr>
              <a:t>:</a:t>
            </a:r>
            <a:endParaRPr lang="en-US" sz="1000" spc="-10">
              <a:solidFill>
                <a:srgbClr val="000000"/>
              </a:solidFill>
              <a:latin typeface="Arial"/>
              <a:cs typeface="Arial"/>
            </a:endParaRPr>
          </a:p>
          <a:p>
            <a:pPr algn="l"/>
            <a:r>
              <a:rPr lang="en-GB" sz="1000" spc="-10">
                <a:solidFill>
                  <a:srgbClr val="0000FF"/>
                </a:solidFill>
                <a:latin typeface="Arial"/>
                <a:cs typeface="Arial"/>
                <a:hlinkClick r:id="rId7">
                  <a:extLst>
                    <a:ext uri="{A12FA001-AC4F-418D-AE19-62706E023703}">
                      <ahyp:hlinkClr xmlns:ahyp="http://schemas.microsoft.com/office/drawing/2018/hyperlinkcolor" val="tx"/>
                    </a:ext>
                  </a:extLst>
                </a:hlinkClick>
              </a:rPr>
              <a:t>Enhanced practice</a:t>
            </a:r>
            <a:r>
              <a:rPr lang="en-GB" sz="1000" spc="-10">
                <a:solidFill>
                  <a:srgbClr val="0000FF"/>
                </a:solidFill>
                <a:latin typeface="Arial"/>
                <a:cs typeface="Arial"/>
              </a:rPr>
              <a:t> i</a:t>
            </a:r>
            <a:r>
              <a:rPr lang="en-GB" sz="1000" spc="-10">
                <a:solidFill>
                  <a:srgbClr val="222222"/>
                </a:solidFill>
                <a:latin typeface="Arial"/>
                <a:cs typeface="Arial"/>
              </a:rPr>
              <a:t>s a level of practice within the healthcare workforce. It covers the graduate professional workforce delivering the majority of clinical activity, those who have moved beyond novice/competent and who are not yet working at the level of advanced practice. </a:t>
            </a:r>
            <a:endParaRPr sz="1000"/>
          </a:p>
          <a:p>
            <a:pPr marL="12700" marR="37465" algn="l">
              <a:spcBef>
                <a:spcPts val="805"/>
              </a:spcBef>
            </a:pPr>
            <a:r>
              <a:rPr lang="en-GB" sz="1000" spc="-10">
                <a:solidFill>
                  <a:schemeClr val="tx1"/>
                </a:solidFill>
              </a:rPr>
              <a:t>For more detailed information and resources, you can visit the</a:t>
            </a:r>
            <a:r>
              <a:rPr lang="en-GB" sz="1000" spc="-10">
                <a:solidFill>
                  <a:srgbClr val="0000FF"/>
                </a:solidFill>
              </a:rPr>
              <a:t> </a:t>
            </a:r>
            <a:r>
              <a:rPr lang="en-GB" sz="1000" spc="-10">
                <a:solidFill>
                  <a:srgbClr val="0000FF"/>
                </a:solidFill>
                <a:hlinkClick r:id="rId8"/>
              </a:rPr>
              <a:t>Health Careers NHS website</a:t>
            </a:r>
            <a:r>
              <a:rPr lang="en-GB" sz="1000" spc="-10">
                <a:solidFill>
                  <a:srgbClr val="0000FF"/>
                </a:solidFill>
              </a:rPr>
              <a:t> </a:t>
            </a:r>
            <a:r>
              <a:rPr lang="en-GB" sz="1000" spc="-10">
                <a:solidFill>
                  <a:schemeClr val="tx1"/>
                </a:solidFill>
              </a:rPr>
              <a:t>and the </a:t>
            </a:r>
            <a:r>
              <a:rPr lang="en-GB" sz="1000" spc="-10">
                <a:solidFill>
                  <a:srgbClr val="0000FF"/>
                </a:solidFill>
                <a:hlinkClick r:id="rId9"/>
              </a:rPr>
              <a:t>NHS Learning Hub</a:t>
            </a:r>
            <a:r>
              <a:rPr lang="en-GB" sz="1000" spc="-10">
                <a:solidFill>
                  <a:srgbClr val="0000FF"/>
                </a:solidFill>
              </a:rPr>
              <a:t>.</a:t>
            </a:r>
            <a:endParaRPr lang="en-GB" sz="1000"/>
          </a:p>
          <a:p>
            <a:pPr marL="12700" marR="184785" lvl="0" indent="0" algn="l" defTabSz="914400" eaLnBrk="1" fontAlgn="auto" latinLnBrk="0" hangingPunct="1">
              <a:lnSpc>
                <a:spcPct val="100000"/>
              </a:lnSpc>
              <a:spcBef>
                <a:spcPts val="805"/>
              </a:spcBef>
              <a:spcAft>
                <a:spcPts val="0"/>
              </a:spcAft>
              <a:buClrTx/>
              <a:buSzTx/>
              <a:buFontTx/>
              <a:buNone/>
              <a:tabLst/>
              <a:defRPr/>
            </a:pPr>
            <a:r>
              <a:rPr kumimoji="0" lang="en-GB" sz="1000" b="0" i="0" u="none" strike="noStrike" kern="0" cap="none" spc="-20" normalizeH="0" baseline="0" noProof="0">
                <a:ln>
                  <a:noFill/>
                </a:ln>
                <a:solidFill>
                  <a:prstClr val="black"/>
                </a:solidFill>
                <a:effectLst/>
                <a:uLnTx/>
                <a:uFillTx/>
                <a:latin typeface="Arial"/>
                <a:ea typeface="Calibri"/>
                <a:cs typeface="Calibri"/>
              </a:rPr>
              <a:t>It is recommended that completion of Stage 1 of the Roadmap is completed before commencing work in Primary Care as an FCP but in reality, this is often completed whilst working in Primary Care. It is therefore advised that both Stage 1 &amp; 2 are completed as soon as possible and within the first 6-12 months via the taught route at an HEI, details of which can be found here </a:t>
            </a:r>
            <a:r>
              <a:rPr kumimoji="0" lang="en-GB" sz="1000" b="0" i="0" u="none" strike="noStrike" kern="0" cap="none" spc="-20" normalizeH="0" baseline="0" noProof="0">
                <a:ln>
                  <a:noFill/>
                </a:ln>
                <a:solidFill>
                  <a:srgbClr val="0000FF"/>
                </a:solidFill>
                <a:effectLst/>
                <a:uLnTx/>
                <a:uFillTx/>
                <a:latin typeface="Arial"/>
                <a:ea typeface="Calibri"/>
                <a:cs typeface="Calibri"/>
                <a:hlinkClick r:id="rId10"/>
              </a:rPr>
              <a:t>First Contact Practice FAQs | NHS England | Workforce, training and education.</a:t>
            </a:r>
            <a:endParaRPr kumimoji="0" lang="en-GB" sz="1000" b="0" i="0" u="none" strike="noStrike" kern="0" cap="none" spc="-20" normalizeH="0" baseline="0" noProof="0">
              <a:ln>
                <a:noFill/>
              </a:ln>
              <a:solidFill>
                <a:srgbClr val="0000FF"/>
              </a:solidFill>
              <a:effectLst/>
              <a:uLnTx/>
              <a:uFillTx/>
              <a:latin typeface="Arial"/>
              <a:ea typeface="Calibri"/>
              <a:cs typeface="Calibri"/>
            </a:endParaRPr>
          </a:p>
          <a:p>
            <a:pPr marL="12700" marR="37465" algn="l">
              <a:spcBef>
                <a:spcPts val="805"/>
              </a:spcBef>
            </a:pPr>
            <a:endParaRPr lang="en-GB" sz="1000" spc="-10">
              <a:solidFill>
                <a:srgbClr val="0070C0"/>
              </a:solidFill>
            </a:endParaRPr>
          </a:p>
          <a:p>
            <a:pPr marL="12700" algn="ctr">
              <a:lnSpc>
                <a:spcPct val="100000"/>
              </a:lnSpc>
              <a:spcBef>
                <a:spcPts val="795"/>
              </a:spcBef>
            </a:pPr>
            <a:endParaRPr lang="en-GB" sz="1100" spc="-10">
              <a:solidFill>
                <a:srgbClr val="1F2A2F"/>
              </a:solidFill>
              <a:latin typeface="Arial"/>
              <a:cs typeface="Arial"/>
            </a:endParaRPr>
          </a:p>
          <a:p>
            <a:pPr marL="12700" marR="184785" algn="ctr">
              <a:spcBef>
                <a:spcPts val="805"/>
              </a:spcBef>
            </a:pPr>
            <a:endParaRPr lang="en-GB" sz="1100" spc="-20">
              <a:solidFill>
                <a:srgbClr val="0070C0"/>
              </a:solidFill>
              <a:latin typeface="Arial"/>
              <a:cs typeface="Calibri"/>
            </a:endParaRPr>
          </a:p>
        </p:txBody>
      </p:sp>
      <p:sp>
        <p:nvSpPr>
          <p:cNvPr id="27" name="object 27"/>
          <p:cNvSpPr txBox="1"/>
          <p:nvPr/>
        </p:nvSpPr>
        <p:spPr>
          <a:xfrm>
            <a:off x="7893122" y="2560337"/>
            <a:ext cx="2070285" cy="3450304"/>
          </a:xfrm>
          <a:prstGeom prst="rect">
            <a:avLst/>
          </a:prstGeom>
        </p:spPr>
        <p:txBody>
          <a:bodyPr vert="horz" wrap="square" lIns="0" tIns="13335" rIns="0" bIns="0" rtlCol="0" anchor="t">
            <a:spAutoFit/>
          </a:bodyPr>
          <a:lstStyle/>
          <a:p>
            <a:pPr algn="l"/>
            <a:r>
              <a:rPr lang="en-GB" sz="1000" spc="-10">
                <a:solidFill>
                  <a:srgbClr val="0000FE"/>
                </a:solidFill>
                <a:latin typeface="Arial"/>
                <a:cs typeface="Arial"/>
                <a:hlinkClick r:id="rId11">
                  <a:extLst>
                    <a:ext uri="{A12FA001-AC4F-418D-AE19-62706E023703}">
                      <ahyp:hlinkClr xmlns:ahyp="http://schemas.microsoft.com/office/drawing/2018/hyperlinkcolor" val="tx"/>
                    </a:ext>
                  </a:extLst>
                </a:hlinkClick>
              </a:rPr>
              <a:t>This guide from Kent, Surrey, and Sussex Primary Care School </a:t>
            </a:r>
            <a:r>
              <a:rPr lang="en-GB" sz="1000" spc="-10">
                <a:solidFill>
                  <a:srgbClr val="0000FE"/>
                </a:solidFill>
                <a:latin typeface="Arial"/>
                <a:cs typeface="Arial"/>
              </a:rPr>
              <a:t> </a:t>
            </a:r>
            <a:r>
              <a:rPr lang="en-GB" sz="1000" spc="-10">
                <a:solidFill>
                  <a:schemeClr val="tx1"/>
                </a:solidFill>
                <a:latin typeface="Arial"/>
                <a:cs typeface="Arial"/>
              </a:rPr>
              <a:t>provides local guidance on supervision requirements. First Contact Practitioners should have access to monthly supervision from a GP, consultant practitioner or advanced practitioner. They should also have an appropriate named individual in the PCN to provide general advice and support on a day-to-day basis.</a:t>
            </a:r>
            <a:endParaRPr lang="en-US" sz="1000">
              <a:solidFill>
                <a:schemeClr val="tx1"/>
              </a:solidFill>
            </a:endParaRPr>
          </a:p>
          <a:p>
            <a:pPr marL="12700" marR="5080" algn="ctr">
              <a:spcBef>
                <a:spcPts val="105"/>
              </a:spcBef>
            </a:pPr>
            <a:endParaRPr lang="en-US" sz="1000">
              <a:solidFill>
                <a:srgbClr val="003643"/>
              </a:solidFill>
              <a:latin typeface="Arial"/>
              <a:cs typeface="Arial"/>
            </a:endParaRPr>
          </a:p>
          <a:p>
            <a:pPr marL="12700" marR="5080" algn="ctr">
              <a:spcBef>
                <a:spcPts val="105"/>
              </a:spcBef>
            </a:pPr>
            <a:r>
              <a:rPr lang="en-GB" sz="1000">
                <a:solidFill>
                  <a:srgbClr val="0000FF"/>
                </a:solidFill>
                <a:latin typeface="Arial"/>
                <a:cs typeface="Arial"/>
                <a:hlinkClick r:id="rId12">
                  <a:extLst>
                    <a:ext uri="{A12FA001-AC4F-418D-AE19-62706E023703}">
                      <ahyp:hlinkClr xmlns:ahyp="http://schemas.microsoft.com/office/drawing/2018/hyperlinkcolor" val="tx"/>
                    </a:ext>
                  </a:extLst>
                </a:hlinkClick>
              </a:rPr>
              <a:t>RCOT Supervision Standards Guide</a:t>
            </a:r>
            <a:r>
              <a:rPr lang="en-GB" sz="1000">
                <a:solidFill>
                  <a:schemeClr val="tx1"/>
                </a:solidFill>
                <a:latin typeface="Arial"/>
                <a:cs typeface="Arial"/>
                <a:hlinkClick r:id="rId12">
                  <a:extLst>
                    <a:ext uri="{A12FA001-AC4F-418D-AE19-62706E023703}">
                      <ahyp:hlinkClr xmlns:ahyp="http://schemas.microsoft.com/office/drawing/2018/hyperlinkcolor" val="tx"/>
                    </a:ext>
                  </a:extLst>
                </a:hlinkClick>
              </a:rPr>
              <a:t> </a:t>
            </a:r>
            <a:endParaRPr lang="en-GB" sz="1000">
              <a:solidFill>
                <a:schemeClr val="tx1"/>
              </a:solidFill>
              <a:latin typeface="Arial"/>
              <a:cs typeface="Arial"/>
            </a:endParaRPr>
          </a:p>
          <a:p>
            <a:pPr marL="12700" marR="5080" algn="ctr">
              <a:spcBef>
                <a:spcPts val="105"/>
              </a:spcBef>
            </a:pPr>
            <a:endParaRPr lang="en-GB" sz="1000">
              <a:solidFill>
                <a:schemeClr val="tx1"/>
              </a:solidFill>
              <a:latin typeface="Arial"/>
              <a:cs typeface="Arial"/>
            </a:endParaRPr>
          </a:p>
          <a:p>
            <a:pPr marL="12700" marR="5080" algn="l">
              <a:spcBef>
                <a:spcPts val="105"/>
              </a:spcBef>
            </a:pPr>
            <a:r>
              <a:rPr sz="1000">
                <a:solidFill>
                  <a:schemeClr val="tx1"/>
                </a:solidFill>
                <a:latin typeface="Arial"/>
                <a:cs typeface="Arial"/>
              </a:rPr>
              <a:t>Should</a:t>
            </a:r>
            <a:r>
              <a:rPr sz="1000" spc="-35">
                <a:solidFill>
                  <a:schemeClr val="tx1"/>
                </a:solidFill>
                <a:latin typeface="Arial"/>
                <a:cs typeface="Arial"/>
              </a:rPr>
              <a:t> </a:t>
            </a:r>
            <a:r>
              <a:rPr sz="1000">
                <a:solidFill>
                  <a:schemeClr val="tx1"/>
                </a:solidFill>
                <a:latin typeface="Arial"/>
                <a:cs typeface="Arial"/>
              </a:rPr>
              <a:t>have</a:t>
            </a:r>
            <a:r>
              <a:rPr sz="1000" spc="-20">
                <a:solidFill>
                  <a:schemeClr val="tx1"/>
                </a:solidFill>
                <a:latin typeface="Arial"/>
                <a:cs typeface="Arial"/>
              </a:rPr>
              <a:t> </a:t>
            </a:r>
            <a:r>
              <a:rPr sz="1000">
                <a:solidFill>
                  <a:schemeClr val="tx1"/>
                </a:solidFill>
                <a:latin typeface="Arial"/>
                <a:cs typeface="Arial"/>
              </a:rPr>
              <a:t>access</a:t>
            </a:r>
            <a:r>
              <a:rPr sz="1000" spc="-50">
                <a:solidFill>
                  <a:schemeClr val="tx1"/>
                </a:solidFill>
                <a:latin typeface="Arial"/>
                <a:cs typeface="Arial"/>
              </a:rPr>
              <a:t> </a:t>
            </a:r>
            <a:r>
              <a:rPr sz="1000">
                <a:solidFill>
                  <a:schemeClr val="tx1"/>
                </a:solidFill>
                <a:latin typeface="Arial"/>
                <a:cs typeface="Arial"/>
              </a:rPr>
              <a:t>to</a:t>
            </a:r>
            <a:r>
              <a:rPr sz="1000" spc="-30">
                <a:solidFill>
                  <a:schemeClr val="tx1"/>
                </a:solidFill>
                <a:latin typeface="Arial"/>
                <a:cs typeface="Arial"/>
              </a:rPr>
              <a:t> </a:t>
            </a:r>
            <a:r>
              <a:rPr sz="1000" spc="-10">
                <a:solidFill>
                  <a:schemeClr val="tx1"/>
                </a:solidFill>
                <a:latin typeface="Arial"/>
                <a:cs typeface="Arial"/>
              </a:rPr>
              <a:t>monthly </a:t>
            </a:r>
            <a:r>
              <a:rPr sz="1000">
                <a:solidFill>
                  <a:schemeClr val="tx1"/>
                </a:solidFill>
                <a:latin typeface="Arial"/>
                <a:cs typeface="Arial"/>
              </a:rPr>
              <a:t>supervision</a:t>
            </a:r>
            <a:r>
              <a:rPr sz="1000" spc="-60">
                <a:solidFill>
                  <a:schemeClr val="tx1"/>
                </a:solidFill>
                <a:latin typeface="Arial"/>
                <a:cs typeface="Arial"/>
              </a:rPr>
              <a:t> </a:t>
            </a:r>
            <a:r>
              <a:rPr sz="1000">
                <a:solidFill>
                  <a:schemeClr val="tx1"/>
                </a:solidFill>
                <a:latin typeface="Arial"/>
                <a:cs typeface="Arial"/>
              </a:rPr>
              <a:t>from</a:t>
            </a:r>
            <a:r>
              <a:rPr sz="1000" spc="-60">
                <a:solidFill>
                  <a:schemeClr val="tx1"/>
                </a:solidFill>
                <a:latin typeface="Arial"/>
                <a:cs typeface="Arial"/>
              </a:rPr>
              <a:t> </a:t>
            </a:r>
            <a:r>
              <a:rPr sz="1000">
                <a:solidFill>
                  <a:schemeClr val="tx1"/>
                </a:solidFill>
                <a:latin typeface="Arial"/>
                <a:cs typeface="Arial"/>
              </a:rPr>
              <a:t>a</a:t>
            </a:r>
            <a:r>
              <a:rPr sz="1000" spc="-30">
                <a:solidFill>
                  <a:schemeClr val="tx1"/>
                </a:solidFill>
                <a:latin typeface="Arial"/>
                <a:cs typeface="Arial"/>
              </a:rPr>
              <a:t> </a:t>
            </a:r>
            <a:r>
              <a:rPr sz="1000" spc="-50">
                <a:solidFill>
                  <a:schemeClr val="tx1"/>
                </a:solidFill>
                <a:latin typeface="Arial"/>
                <a:cs typeface="Arial"/>
              </a:rPr>
              <a:t>GP,</a:t>
            </a:r>
            <a:r>
              <a:rPr sz="1000" spc="-25">
                <a:solidFill>
                  <a:schemeClr val="tx1"/>
                </a:solidFill>
                <a:latin typeface="Arial"/>
                <a:cs typeface="Arial"/>
              </a:rPr>
              <a:t> </a:t>
            </a:r>
            <a:r>
              <a:rPr sz="1000" spc="-10">
                <a:solidFill>
                  <a:schemeClr val="tx1"/>
                </a:solidFill>
                <a:latin typeface="Arial"/>
                <a:cs typeface="Arial"/>
              </a:rPr>
              <a:t>consultant </a:t>
            </a:r>
            <a:r>
              <a:rPr sz="1000">
                <a:solidFill>
                  <a:schemeClr val="tx1"/>
                </a:solidFill>
                <a:latin typeface="Arial"/>
                <a:cs typeface="Arial"/>
              </a:rPr>
              <a:t>practitioner</a:t>
            </a:r>
            <a:r>
              <a:rPr sz="1000" spc="-65">
                <a:solidFill>
                  <a:schemeClr val="tx1"/>
                </a:solidFill>
                <a:latin typeface="Arial"/>
                <a:cs typeface="Arial"/>
              </a:rPr>
              <a:t> </a:t>
            </a:r>
            <a:r>
              <a:rPr sz="1000">
                <a:solidFill>
                  <a:schemeClr val="tx1"/>
                </a:solidFill>
                <a:latin typeface="Arial"/>
                <a:cs typeface="Arial"/>
              </a:rPr>
              <a:t>or</a:t>
            </a:r>
            <a:r>
              <a:rPr sz="1000" spc="-30">
                <a:solidFill>
                  <a:schemeClr val="tx1"/>
                </a:solidFill>
                <a:latin typeface="Arial"/>
                <a:cs typeface="Arial"/>
              </a:rPr>
              <a:t> </a:t>
            </a:r>
            <a:r>
              <a:rPr sz="1000" spc="-10">
                <a:solidFill>
                  <a:schemeClr val="tx1"/>
                </a:solidFill>
                <a:latin typeface="Arial"/>
                <a:cs typeface="Arial"/>
              </a:rPr>
              <a:t>advanced practitioner.</a:t>
            </a:r>
            <a:r>
              <a:rPr sz="1000" spc="-60">
                <a:solidFill>
                  <a:schemeClr val="tx1"/>
                </a:solidFill>
                <a:latin typeface="Arial"/>
                <a:cs typeface="Arial"/>
              </a:rPr>
              <a:t> </a:t>
            </a:r>
            <a:r>
              <a:rPr sz="1000">
                <a:solidFill>
                  <a:schemeClr val="tx1"/>
                </a:solidFill>
                <a:latin typeface="Arial"/>
                <a:cs typeface="Arial"/>
              </a:rPr>
              <a:t>Should</a:t>
            </a:r>
            <a:r>
              <a:rPr sz="1000" spc="-25">
                <a:solidFill>
                  <a:schemeClr val="tx1"/>
                </a:solidFill>
                <a:latin typeface="Arial"/>
                <a:cs typeface="Arial"/>
              </a:rPr>
              <a:t> </a:t>
            </a:r>
            <a:r>
              <a:rPr sz="1000">
                <a:solidFill>
                  <a:schemeClr val="tx1"/>
                </a:solidFill>
                <a:latin typeface="Arial"/>
                <a:cs typeface="Arial"/>
              </a:rPr>
              <a:t>also</a:t>
            </a:r>
            <a:r>
              <a:rPr sz="1000" spc="-25">
                <a:solidFill>
                  <a:schemeClr val="tx1"/>
                </a:solidFill>
                <a:latin typeface="Arial"/>
                <a:cs typeface="Arial"/>
              </a:rPr>
              <a:t> </a:t>
            </a:r>
            <a:r>
              <a:rPr sz="1000">
                <a:solidFill>
                  <a:schemeClr val="tx1"/>
                </a:solidFill>
                <a:latin typeface="Arial"/>
                <a:cs typeface="Arial"/>
              </a:rPr>
              <a:t>have</a:t>
            </a:r>
            <a:r>
              <a:rPr sz="1000" spc="-20">
                <a:solidFill>
                  <a:schemeClr val="tx1"/>
                </a:solidFill>
                <a:latin typeface="Arial"/>
                <a:cs typeface="Arial"/>
              </a:rPr>
              <a:t> </a:t>
            </a:r>
            <a:r>
              <a:rPr sz="1000" spc="-25">
                <a:solidFill>
                  <a:schemeClr val="tx1"/>
                </a:solidFill>
                <a:latin typeface="Arial"/>
                <a:cs typeface="Arial"/>
              </a:rPr>
              <a:t>an </a:t>
            </a:r>
            <a:r>
              <a:rPr sz="1000">
                <a:solidFill>
                  <a:schemeClr val="tx1"/>
                </a:solidFill>
                <a:latin typeface="Arial"/>
                <a:cs typeface="Arial"/>
              </a:rPr>
              <a:t>appropriate</a:t>
            </a:r>
            <a:r>
              <a:rPr sz="1000" spc="-65">
                <a:solidFill>
                  <a:schemeClr val="tx1"/>
                </a:solidFill>
                <a:latin typeface="Arial"/>
                <a:cs typeface="Arial"/>
              </a:rPr>
              <a:t> </a:t>
            </a:r>
            <a:r>
              <a:rPr sz="1000">
                <a:solidFill>
                  <a:schemeClr val="tx1"/>
                </a:solidFill>
                <a:latin typeface="Arial"/>
                <a:cs typeface="Arial"/>
              </a:rPr>
              <a:t>named</a:t>
            </a:r>
            <a:r>
              <a:rPr sz="1000" spc="-45">
                <a:solidFill>
                  <a:schemeClr val="tx1"/>
                </a:solidFill>
                <a:latin typeface="Arial"/>
                <a:cs typeface="Arial"/>
              </a:rPr>
              <a:t> </a:t>
            </a:r>
            <a:r>
              <a:rPr sz="1000">
                <a:solidFill>
                  <a:schemeClr val="tx1"/>
                </a:solidFill>
                <a:latin typeface="Arial"/>
                <a:cs typeface="Arial"/>
              </a:rPr>
              <a:t>individual</a:t>
            </a:r>
            <a:r>
              <a:rPr sz="1000" spc="-30">
                <a:solidFill>
                  <a:schemeClr val="tx1"/>
                </a:solidFill>
                <a:latin typeface="Arial"/>
                <a:cs typeface="Arial"/>
              </a:rPr>
              <a:t> </a:t>
            </a:r>
            <a:r>
              <a:rPr sz="1000">
                <a:solidFill>
                  <a:schemeClr val="tx1"/>
                </a:solidFill>
                <a:latin typeface="Arial"/>
                <a:cs typeface="Arial"/>
              </a:rPr>
              <a:t>in</a:t>
            </a:r>
            <a:r>
              <a:rPr sz="1000" spc="-25">
                <a:solidFill>
                  <a:schemeClr val="tx1"/>
                </a:solidFill>
                <a:latin typeface="Arial"/>
                <a:cs typeface="Arial"/>
              </a:rPr>
              <a:t> the </a:t>
            </a:r>
            <a:r>
              <a:rPr sz="1000">
                <a:solidFill>
                  <a:schemeClr val="tx1"/>
                </a:solidFill>
                <a:latin typeface="Arial"/>
                <a:cs typeface="Arial"/>
              </a:rPr>
              <a:t>PCN</a:t>
            </a:r>
            <a:r>
              <a:rPr sz="1000" spc="-25">
                <a:solidFill>
                  <a:schemeClr val="tx1"/>
                </a:solidFill>
                <a:latin typeface="Arial"/>
                <a:cs typeface="Arial"/>
              </a:rPr>
              <a:t> </a:t>
            </a:r>
            <a:r>
              <a:rPr sz="1000">
                <a:solidFill>
                  <a:schemeClr val="tx1"/>
                </a:solidFill>
                <a:latin typeface="Arial"/>
                <a:cs typeface="Arial"/>
              </a:rPr>
              <a:t>to</a:t>
            </a:r>
            <a:r>
              <a:rPr sz="1000" spc="-40">
                <a:solidFill>
                  <a:schemeClr val="tx1"/>
                </a:solidFill>
                <a:latin typeface="Arial"/>
                <a:cs typeface="Arial"/>
              </a:rPr>
              <a:t> </a:t>
            </a:r>
            <a:r>
              <a:rPr sz="1000">
                <a:solidFill>
                  <a:schemeClr val="tx1"/>
                </a:solidFill>
                <a:latin typeface="Arial"/>
                <a:cs typeface="Arial"/>
              </a:rPr>
              <a:t>provide</a:t>
            </a:r>
            <a:r>
              <a:rPr sz="1000" spc="-25">
                <a:solidFill>
                  <a:schemeClr val="tx1"/>
                </a:solidFill>
                <a:latin typeface="Arial"/>
                <a:cs typeface="Arial"/>
              </a:rPr>
              <a:t> </a:t>
            </a:r>
            <a:r>
              <a:rPr sz="1000">
                <a:solidFill>
                  <a:schemeClr val="tx1"/>
                </a:solidFill>
                <a:latin typeface="Arial"/>
                <a:cs typeface="Arial"/>
              </a:rPr>
              <a:t>general</a:t>
            </a:r>
            <a:r>
              <a:rPr sz="1000" spc="-55">
                <a:solidFill>
                  <a:schemeClr val="tx1"/>
                </a:solidFill>
                <a:latin typeface="Arial"/>
                <a:cs typeface="Arial"/>
              </a:rPr>
              <a:t> </a:t>
            </a:r>
            <a:r>
              <a:rPr sz="1000">
                <a:solidFill>
                  <a:schemeClr val="tx1"/>
                </a:solidFill>
                <a:latin typeface="Arial"/>
                <a:cs typeface="Arial"/>
              </a:rPr>
              <a:t>advice</a:t>
            </a:r>
            <a:r>
              <a:rPr sz="1000" spc="-35">
                <a:solidFill>
                  <a:schemeClr val="tx1"/>
                </a:solidFill>
                <a:latin typeface="Arial"/>
                <a:cs typeface="Arial"/>
              </a:rPr>
              <a:t> </a:t>
            </a:r>
            <a:r>
              <a:rPr sz="1000" spc="-25">
                <a:solidFill>
                  <a:schemeClr val="tx1"/>
                </a:solidFill>
                <a:latin typeface="Arial"/>
                <a:cs typeface="Arial"/>
              </a:rPr>
              <a:t>and </a:t>
            </a:r>
            <a:r>
              <a:rPr sz="1000">
                <a:solidFill>
                  <a:schemeClr val="tx1"/>
                </a:solidFill>
                <a:latin typeface="Arial"/>
                <a:cs typeface="Arial"/>
              </a:rPr>
              <a:t>support</a:t>
            </a:r>
            <a:r>
              <a:rPr sz="1000" spc="-35">
                <a:solidFill>
                  <a:schemeClr val="tx1"/>
                </a:solidFill>
                <a:latin typeface="Arial"/>
                <a:cs typeface="Arial"/>
              </a:rPr>
              <a:t> </a:t>
            </a:r>
            <a:r>
              <a:rPr sz="1000">
                <a:solidFill>
                  <a:schemeClr val="tx1"/>
                </a:solidFill>
                <a:latin typeface="Arial"/>
                <a:cs typeface="Arial"/>
              </a:rPr>
              <a:t>on</a:t>
            </a:r>
            <a:r>
              <a:rPr sz="1000" spc="-15">
                <a:solidFill>
                  <a:schemeClr val="tx1"/>
                </a:solidFill>
                <a:latin typeface="Arial"/>
                <a:cs typeface="Arial"/>
              </a:rPr>
              <a:t> </a:t>
            </a:r>
            <a:r>
              <a:rPr sz="1000">
                <a:solidFill>
                  <a:schemeClr val="tx1"/>
                </a:solidFill>
                <a:latin typeface="Arial"/>
                <a:cs typeface="Arial"/>
              </a:rPr>
              <a:t>a</a:t>
            </a:r>
            <a:r>
              <a:rPr sz="1000" spc="-5">
                <a:solidFill>
                  <a:schemeClr val="tx1"/>
                </a:solidFill>
                <a:latin typeface="Arial"/>
                <a:cs typeface="Arial"/>
              </a:rPr>
              <a:t> </a:t>
            </a:r>
            <a:r>
              <a:rPr sz="1000" spc="-10">
                <a:solidFill>
                  <a:schemeClr val="tx1"/>
                </a:solidFill>
                <a:latin typeface="Arial"/>
                <a:cs typeface="Arial"/>
              </a:rPr>
              <a:t>day-</a:t>
            </a:r>
            <a:r>
              <a:rPr sz="1000">
                <a:solidFill>
                  <a:schemeClr val="tx1"/>
                </a:solidFill>
                <a:latin typeface="Arial"/>
                <a:cs typeface="Arial"/>
              </a:rPr>
              <a:t>to-day</a:t>
            </a:r>
            <a:r>
              <a:rPr sz="1000" spc="-35">
                <a:solidFill>
                  <a:schemeClr val="tx1"/>
                </a:solidFill>
                <a:latin typeface="Arial"/>
                <a:cs typeface="Arial"/>
              </a:rPr>
              <a:t> </a:t>
            </a:r>
            <a:r>
              <a:rPr sz="1000" spc="-10">
                <a:solidFill>
                  <a:schemeClr val="tx1"/>
                </a:solidFill>
                <a:latin typeface="Arial"/>
                <a:cs typeface="Arial"/>
              </a:rPr>
              <a:t>basis</a:t>
            </a:r>
            <a:r>
              <a:rPr lang="en-GB" sz="1000" spc="-10">
                <a:solidFill>
                  <a:schemeClr val="tx1"/>
                </a:solidFill>
                <a:latin typeface="Arial"/>
                <a:cs typeface="Arial"/>
              </a:rPr>
              <a:t>.</a:t>
            </a:r>
            <a:endParaRPr lang="en-US" sz="1000">
              <a:solidFill>
                <a:schemeClr val="tx1"/>
              </a:solidFill>
              <a:latin typeface="Arial"/>
              <a:cs typeface="Arial"/>
            </a:endParaRPr>
          </a:p>
        </p:txBody>
      </p:sp>
      <p:pic>
        <p:nvPicPr>
          <p:cNvPr id="29" name="Picture 28" descr="A logo with colorful people&#10;&#10;Description automatically generated">
            <a:extLst>
              <a:ext uri="{FF2B5EF4-FFF2-40B4-BE49-F238E27FC236}">
                <a16:creationId xmlns:a16="http://schemas.microsoft.com/office/drawing/2014/main" id="{0A43DE13-1EF9-3A2D-C6F9-113579D12F54}"/>
              </a:ext>
            </a:extLst>
          </p:cNvPr>
          <p:cNvPicPr>
            <a:picLocks noChangeAspect="1"/>
          </p:cNvPicPr>
          <p:nvPr/>
        </p:nvPicPr>
        <p:blipFill>
          <a:blip r:embed="rId13"/>
          <a:stretch>
            <a:fillRect/>
          </a:stretch>
        </p:blipFill>
        <p:spPr>
          <a:xfrm>
            <a:off x="-6977" y="-16703"/>
            <a:ext cx="2199800" cy="1128140"/>
          </a:xfrm>
          <a:prstGeom prst="rect">
            <a:avLst/>
          </a:prstGeom>
          <a:ln>
            <a:noFill/>
          </a:ln>
        </p:spPr>
      </p:pic>
      <p:pic>
        <p:nvPicPr>
          <p:cNvPr id="53" name="object 8">
            <a:extLst>
              <a:ext uri="{FF2B5EF4-FFF2-40B4-BE49-F238E27FC236}">
                <a16:creationId xmlns:a16="http://schemas.microsoft.com/office/drawing/2014/main" id="{512EBDF2-B33C-8F2B-94E8-ADA95F6F526E}"/>
              </a:ext>
            </a:extLst>
          </p:cNvPr>
          <p:cNvPicPr/>
          <p:nvPr/>
        </p:nvPicPr>
        <p:blipFill>
          <a:blip r:embed="rId14" cstate="print"/>
          <a:stretch>
            <a:fillRect/>
          </a:stretch>
        </p:blipFill>
        <p:spPr>
          <a:xfrm>
            <a:off x="5789676" y="1147572"/>
            <a:ext cx="722376" cy="720851"/>
          </a:xfrm>
          <a:prstGeom prst="rect">
            <a:avLst/>
          </a:prstGeom>
        </p:spPr>
      </p:pic>
      <p:pic>
        <p:nvPicPr>
          <p:cNvPr id="55" name="object 9">
            <a:extLst>
              <a:ext uri="{FF2B5EF4-FFF2-40B4-BE49-F238E27FC236}">
                <a16:creationId xmlns:a16="http://schemas.microsoft.com/office/drawing/2014/main" id="{2106CEEE-A40F-5B3D-0050-F852F5EAAFA9}"/>
              </a:ext>
            </a:extLst>
          </p:cNvPr>
          <p:cNvPicPr/>
          <p:nvPr/>
        </p:nvPicPr>
        <p:blipFill>
          <a:blip r:embed="rId15" cstate="print"/>
          <a:stretch>
            <a:fillRect/>
          </a:stretch>
        </p:blipFill>
        <p:spPr>
          <a:xfrm>
            <a:off x="2917638" y="1111437"/>
            <a:ext cx="720851" cy="719327"/>
          </a:xfrm>
          <a:prstGeom prst="rect">
            <a:avLst/>
          </a:prstGeom>
        </p:spPr>
      </p:pic>
      <p:pic>
        <p:nvPicPr>
          <p:cNvPr id="57" name="object 10">
            <a:extLst>
              <a:ext uri="{FF2B5EF4-FFF2-40B4-BE49-F238E27FC236}">
                <a16:creationId xmlns:a16="http://schemas.microsoft.com/office/drawing/2014/main" id="{E0C8AAB1-6804-028E-D81C-F57D5A5D753F}"/>
              </a:ext>
            </a:extLst>
          </p:cNvPr>
          <p:cNvPicPr/>
          <p:nvPr/>
        </p:nvPicPr>
        <p:blipFill>
          <a:blip r:embed="rId16" cstate="print"/>
          <a:stretch>
            <a:fillRect/>
          </a:stretch>
        </p:blipFill>
        <p:spPr>
          <a:xfrm>
            <a:off x="10500359" y="1147572"/>
            <a:ext cx="722376" cy="720851"/>
          </a:xfrm>
          <a:prstGeom prst="rect">
            <a:avLst/>
          </a:prstGeom>
        </p:spPr>
      </p:pic>
      <p:pic>
        <p:nvPicPr>
          <p:cNvPr id="59" name="object 11">
            <a:extLst>
              <a:ext uri="{FF2B5EF4-FFF2-40B4-BE49-F238E27FC236}">
                <a16:creationId xmlns:a16="http://schemas.microsoft.com/office/drawing/2014/main" id="{49A89A7F-6ABA-9B8D-E3B5-EAD773731E27}"/>
              </a:ext>
            </a:extLst>
          </p:cNvPr>
          <p:cNvPicPr/>
          <p:nvPr/>
        </p:nvPicPr>
        <p:blipFill>
          <a:blip r:embed="rId17" cstate="print"/>
          <a:stretch>
            <a:fillRect/>
          </a:stretch>
        </p:blipFill>
        <p:spPr>
          <a:xfrm>
            <a:off x="8131371" y="1147572"/>
            <a:ext cx="720851" cy="720851"/>
          </a:xfrm>
          <a:prstGeom prst="rect">
            <a:avLst/>
          </a:prstGeom>
        </p:spPr>
      </p:pic>
      <p:sp>
        <p:nvSpPr>
          <p:cNvPr id="60" name="TextBox 59">
            <a:extLst>
              <a:ext uri="{FF2B5EF4-FFF2-40B4-BE49-F238E27FC236}">
                <a16:creationId xmlns:a16="http://schemas.microsoft.com/office/drawing/2014/main" id="{78519974-1811-7684-060B-A868F472240E}"/>
              </a:ext>
            </a:extLst>
          </p:cNvPr>
          <p:cNvSpPr txBox="1"/>
          <p:nvPr/>
        </p:nvSpPr>
        <p:spPr>
          <a:xfrm>
            <a:off x="5297447" y="2511375"/>
            <a:ext cx="2526696" cy="24006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000">
                <a:solidFill>
                  <a:schemeClr val="tx1"/>
                </a:solidFill>
                <a:latin typeface="Arial"/>
                <a:cs typeface="Arial"/>
              </a:rPr>
              <a:t>An FCP might want to develop their skills to Level 7 in all 4 pillars of practice and work at an Advanced Level. Advanced practitioners manage complete clinical episodes of care for patients with undifferentiated and undiagnosed conditions, utilising complex decision-making skills to inform diagnosis, investigation, and treatments within a broad scope of practice. For more information see </a:t>
            </a:r>
            <a:r>
              <a:rPr lang="en-GB" sz="1000">
                <a:solidFill>
                  <a:srgbClr val="291EFF"/>
                </a:solidFill>
                <a:latin typeface="Arial"/>
                <a:cs typeface="Arial"/>
                <a:hlinkClick r:id="rId18">
                  <a:extLst>
                    <a:ext uri="{A12FA001-AC4F-418D-AE19-62706E023703}">
                      <ahyp:hlinkClr xmlns:ahyp="http://schemas.microsoft.com/office/drawing/2018/hyperlinkcolor" val="tx"/>
                    </a:ext>
                  </a:extLst>
                </a:hlinkClick>
              </a:rPr>
              <a:t>Welcome - Advanced Practice</a:t>
            </a:r>
            <a:r>
              <a:rPr lang="en-GB" sz="1000">
                <a:solidFill>
                  <a:schemeClr val="tx1"/>
                </a:solidFill>
                <a:latin typeface="Arial"/>
                <a:cs typeface="Arial"/>
              </a:rPr>
              <a:t> or our Training Hub Website </a:t>
            </a:r>
            <a:r>
              <a:rPr lang="en-GB" sz="1000">
                <a:solidFill>
                  <a:srgbClr val="291EFF"/>
                </a:solidFill>
                <a:latin typeface="Arial"/>
                <a:cs typeface="Arial"/>
                <a:hlinkClick r:id="rId4">
                  <a:extLst>
                    <a:ext uri="{A12FA001-AC4F-418D-AE19-62706E023703}">
                      <ahyp:hlinkClr xmlns:ahyp="http://schemas.microsoft.com/office/drawing/2018/hyperlinkcolor" val="tx"/>
                    </a:ext>
                  </a:extLst>
                </a:hlinkClick>
              </a:rPr>
              <a:t>Advanced Practice (AP) : Surrey Training Hub</a:t>
            </a:r>
            <a:r>
              <a:rPr lang="en-GB" sz="1000">
                <a:solidFill>
                  <a:srgbClr val="291EFF"/>
                </a:solidFill>
                <a:latin typeface="Arial"/>
                <a:cs typeface="Arial"/>
              </a:rPr>
              <a:t>. </a:t>
            </a:r>
            <a:endParaRPr lang="en-US" sz="1000">
              <a:solidFill>
                <a:srgbClr val="291EFF"/>
              </a:solidFill>
              <a:latin typeface="Arial"/>
              <a:cs typeface="Arial"/>
            </a:endParaRPr>
          </a:p>
          <a:p>
            <a:pPr algn="l"/>
            <a:endParaRPr lang="en-US" sz="1000">
              <a:solidFill>
                <a:schemeClr val="tx1"/>
              </a:solidFill>
              <a:latin typeface="Arial"/>
              <a:cs typeface="Segoe UI"/>
            </a:endParaRPr>
          </a:p>
        </p:txBody>
      </p:sp>
      <p:sp>
        <p:nvSpPr>
          <p:cNvPr id="63" name="TextBox 62">
            <a:extLst>
              <a:ext uri="{FF2B5EF4-FFF2-40B4-BE49-F238E27FC236}">
                <a16:creationId xmlns:a16="http://schemas.microsoft.com/office/drawing/2014/main" id="{6D641EAE-2874-94B6-F209-5018641BBD1C}"/>
              </a:ext>
            </a:extLst>
          </p:cNvPr>
          <p:cNvSpPr txBox="1"/>
          <p:nvPr/>
        </p:nvSpPr>
        <p:spPr>
          <a:xfrm>
            <a:off x="9985507" y="2572511"/>
            <a:ext cx="2153908"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lgn="l">
              <a:buFont typeface="Arial" panose="020B0604020202020204" pitchFamily="34" charset="0"/>
              <a:buChar char="•"/>
            </a:pPr>
            <a:r>
              <a:rPr lang="en-US" sz="1000">
                <a:latin typeface="Arial"/>
                <a:cs typeface="Arial"/>
              </a:rPr>
              <a:t>Promoting health and wellbeing across all ages by empowering individuals and communities.</a:t>
            </a:r>
            <a:endParaRPr lang="en-US" sz="1000">
              <a:solidFill>
                <a:srgbClr val="000000"/>
              </a:solidFill>
              <a:latin typeface="Arial"/>
              <a:cs typeface="Arial"/>
            </a:endParaRPr>
          </a:p>
          <a:p>
            <a:pPr marL="171450" indent="-171450" algn="l">
              <a:buFont typeface="Arial" panose="020B0604020202020204" pitchFamily="34" charset="0"/>
              <a:buChar char="•"/>
            </a:pPr>
            <a:r>
              <a:rPr lang="en-US" sz="1000">
                <a:latin typeface="Arial"/>
                <a:cs typeface="Arial"/>
              </a:rPr>
              <a:t>Supporting independent living through strengths-based approaches and technology in social care.</a:t>
            </a:r>
          </a:p>
          <a:p>
            <a:pPr marL="171450" indent="-171450" algn="l">
              <a:buFont typeface="Arial" panose="020B0604020202020204" pitchFamily="34" charset="0"/>
              <a:buChar char="•"/>
            </a:pPr>
            <a:r>
              <a:rPr lang="en-US" sz="1000">
                <a:latin typeface="Arial"/>
                <a:cs typeface="Arial"/>
              </a:rPr>
              <a:t>Providing urgent and proactive care to help people stay at or return home.</a:t>
            </a:r>
          </a:p>
          <a:p>
            <a:pPr marL="171450" indent="-171450" algn="l">
              <a:buFont typeface="Arial" panose="020B0604020202020204" pitchFamily="34" charset="0"/>
              <a:buChar char="•"/>
            </a:pPr>
            <a:r>
              <a:rPr lang="en-US" sz="1000">
                <a:latin typeface="Arial"/>
                <a:cs typeface="Arial"/>
              </a:rPr>
              <a:t>Expanding occupational therapy in primary care and public health to reduce health inequalities.</a:t>
            </a:r>
          </a:p>
          <a:p>
            <a:pPr marL="171450" indent="-171450" algn="l">
              <a:buFont typeface="Arial" panose="020B0604020202020204" pitchFamily="34" charset="0"/>
              <a:buChar char="•"/>
            </a:pPr>
            <a:r>
              <a:rPr lang="en-US" sz="1000">
                <a:latin typeface="Arial"/>
                <a:cs typeface="Arial"/>
              </a:rPr>
              <a:t>Enhancing occupational therapy’s role in mental health transformation.</a:t>
            </a:r>
          </a:p>
          <a:p>
            <a:pPr marL="171450" indent="-171450" algn="l">
              <a:buFont typeface="Arial" panose="020B0604020202020204" pitchFamily="34" charset="0"/>
              <a:buChar char="•"/>
            </a:pPr>
            <a:r>
              <a:rPr lang="en-US" sz="1000">
                <a:latin typeface="Arial"/>
                <a:cs typeface="Arial"/>
              </a:rPr>
              <a:t>Strengthening the evidence base and demonstrating the social value and impact of occupational therapy.</a:t>
            </a:r>
          </a:p>
        </p:txBody>
      </p:sp>
      <p:pic>
        <p:nvPicPr>
          <p:cNvPr id="2" name="Online Media 1" title="Meet our occupational therapist - working alongside GPs to meet patients' healthcare needs.">
            <a:hlinkClick r:id="" action="ppaction://media"/>
            <a:extLst>
              <a:ext uri="{FF2B5EF4-FFF2-40B4-BE49-F238E27FC236}">
                <a16:creationId xmlns:a16="http://schemas.microsoft.com/office/drawing/2014/main" id="{3FD4F4CD-FF82-CCB7-74C6-45310F0F0D42}"/>
              </a:ext>
            </a:extLst>
          </p:cNvPr>
          <p:cNvPicPr>
            <a:picLocks noRot="1" noChangeAspect="1"/>
          </p:cNvPicPr>
          <p:nvPr>
            <a:videoFile r:link="rId1"/>
          </p:nvPr>
        </p:nvPicPr>
        <p:blipFill>
          <a:blip r:embed="rId19"/>
          <a:stretch>
            <a:fillRect/>
          </a:stretch>
        </p:blipFill>
        <p:spPr>
          <a:xfrm>
            <a:off x="-6977" y="1111437"/>
            <a:ext cx="2199800" cy="1242890"/>
          </a:xfrm>
          <a:prstGeom prst="rect">
            <a:avLst/>
          </a:prstGeom>
        </p:spPr>
      </p:pic>
      <p:sp>
        <p:nvSpPr>
          <p:cNvPr id="6" name="object 2">
            <a:extLst>
              <a:ext uri="{FF2B5EF4-FFF2-40B4-BE49-F238E27FC236}">
                <a16:creationId xmlns:a16="http://schemas.microsoft.com/office/drawing/2014/main" id="{1D0A04F5-9D26-EFDF-F669-38C823861B18}"/>
              </a:ext>
            </a:extLst>
          </p:cNvPr>
          <p:cNvSpPr txBox="1"/>
          <p:nvPr/>
        </p:nvSpPr>
        <p:spPr>
          <a:xfrm>
            <a:off x="3056889" y="1953513"/>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7" name="object 4">
            <a:extLst>
              <a:ext uri="{FF2B5EF4-FFF2-40B4-BE49-F238E27FC236}">
                <a16:creationId xmlns:a16="http://schemas.microsoft.com/office/drawing/2014/main" id="{5BC534A3-4C1F-2067-8AE1-A75262813F3D}"/>
              </a:ext>
            </a:extLst>
          </p:cNvPr>
          <p:cNvSpPr txBox="1"/>
          <p:nvPr/>
        </p:nvSpPr>
        <p:spPr>
          <a:xfrm>
            <a:off x="5558174" y="1953513"/>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8" name="object 5">
            <a:extLst>
              <a:ext uri="{FF2B5EF4-FFF2-40B4-BE49-F238E27FC236}">
                <a16:creationId xmlns:a16="http://schemas.microsoft.com/office/drawing/2014/main" id="{14EAAC3B-1CAF-4ED0-85D4-BD8826EF6610}"/>
              </a:ext>
            </a:extLst>
          </p:cNvPr>
          <p:cNvSpPr txBox="1"/>
          <p:nvPr/>
        </p:nvSpPr>
        <p:spPr>
          <a:xfrm>
            <a:off x="7431346" y="1962551"/>
            <a:ext cx="2120900" cy="444352"/>
          </a:xfrm>
          <a:prstGeom prst="rect">
            <a:avLst/>
          </a:prstGeom>
        </p:spPr>
        <p:txBody>
          <a:bodyPr vert="horz" wrap="square" lIns="0" tIns="13335" rIns="0" bIns="0" rtlCol="0">
            <a:spAutoFit/>
          </a:bodyPr>
          <a:lstStyle/>
          <a:p>
            <a:pPr marL="12700" marR="5080" indent="-1270" algn="ctr">
              <a:lnSpc>
                <a:spcPct val="100000"/>
              </a:lnSpc>
              <a:spcBef>
                <a:spcPts val="105"/>
              </a:spcBef>
            </a:pPr>
            <a:r>
              <a:rPr lang="en-GB" sz="1400" spc="-10">
                <a:solidFill>
                  <a:srgbClr val="202C3A"/>
                </a:solidFill>
                <a:latin typeface="Arial Black"/>
                <a:cs typeface="Arial Black"/>
              </a:rPr>
              <a:t>S</a:t>
            </a:r>
            <a:r>
              <a:rPr sz="1400" spc="-10" err="1">
                <a:solidFill>
                  <a:srgbClr val="202C3A"/>
                </a:solidFill>
                <a:latin typeface="Arial Black"/>
                <a:cs typeface="Arial Black"/>
              </a:rPr>
              <a:t>upervision</a:t>
            </a:r>
            <a:r>
              <a:rPr sz="1400" spc="-10">
                <a:solidFill>
                  <a:srgbClr val="202C3A"/>
                </a:solidFill>
                <a:latin typeface="Arial Black"/>
                <a:cs typeface="Arial Black"/>
              </a:rPr>
              <a:t> requirements</a:t>
            </a:r>
            <a:endParaRPr sz="1400">
              <a:latin typeface="Arial Black"/>
              <a:cs typeface="Arial Black"/>
            </a:endParaRPr>
          </a:p>
        </p:txBody>
      </p:sp>
      <p:sp>
        <p:nvSpPr>
          <p:cNvPr id="9" name="object 6">
            <a:extLst>
              <a:ext uri="{FF2B5EF4-FFF2-40B4-BE49-F238E27FC236}">
                <a16:creationId xmlns:a16="http://schemas.microsoft.com/office/drawing/2014/main" id="{9478A839-D9E1-390B-67BE-61691E272D02}"/>
              </a:ext>
            </a:extLst>
          </p:cNvPr>
          <p:cNvSpPr txBox="1"/>
          <p:nvPr/>
        </p:nvSpPr>
        <p:spPr>
          <a:xfrm>
            <a:off x="10029227" y="1886029"/>
            <a:ext cx="1881136" cy="444352"/>
          </a:xfrm>
          <a:prstGeom prst="rect">
            <a:avLst/>
          </a:prstGeom>
        </p:spPr>
        <p:txBody>
          <a:bodyPr vert="horz" wrap="square" lIns="0" tIns="13335" rIns="0" bIns="0" rtlCol="0" anchor="t">
            <a:spAutoFit/>
          </a:bodyPr>
          <a:lstStyle/>
          <a:p>
            <a:pPr marL="12700" marR="5080" indent="-3810" algn="ctr">
              <a:spcBef>
                <a:spcPts val="105"/>
              </a:spcBef>
            </a:pPr>
            <a:r>
              <a:rPr lang="en-GB" sz="1400">
                <a:solidFill>
                  <a:srgbClr val="202C3A"/>
                </a:solidFill>
                <a:latin typeface="Arial Black"/>
              </a:rPr>
              <a:t>Key roles &amp; responsibilities</a:t>
            </a:r>
            <a:endParaRPr/>
          </a:p>
        </p:txBody>
      </p:sp>
      <p:sp>
        <p:nvSpPr>
          <p:cNvPr id="4" name="TextBox 3">
            <a:extLst>
              <a:ext uri="{FF2B5EF4-FFF2-40B4-BE49-F238E27FC236}">
                <a16:creationId xmlns:a16="http://schemas.microsoft.com/office/drawing/2014/main" id="{3B0DF386-4D8B-D27F-08C7-3C73FD1D7AA8}"/>
              </a:ext>
            </a:extLst>
          </p:cNvPr>
          <p:cNvSpPr txBox="1"/>
          <p:nvPr/>
        </p:nvSpPr>
        <p:spPr>
          <a:xfrm>
            <a:off x="52585" y="3172214"/>
            <a:ext cx="2277586" cy="246221"/>
          </a:xfrm>
          <a:prstGeom prst="rect">
            <a:avLst/>
          </a:prstGeom>
          <a:solidFill>
            <a:schemeClr val="bg1">
              <a:lumMod val="85000"/>
            </a:schemeClr>
          </a:solidFill>
        </p:spPr>
        <p:txBody>
          <a:bodyPr wrap="square">
            <a:spAutoFit/>
          </a:bodyPr>
          <a:lstStyle/>
          <a:p>
            <a:pPr marR="177165" algn="ctr">
              <a:lnSpc>
                <a:spcPct val="100000"/>
              </a:lnSpc>
            </a:pPr>
            <a:r>
              <a:rPr lang="en-GB" sz="1000" b="1" spc="-10">
                <a:solidFill>
                  <a:srgbClr val="BF0378"/>
                </a:solidFill>
                <a:latin typeface="Arial"/>
                <a:cs typeface="Arial"/>
                <a:hlinkClick r:id="rId20" action="ppaction://hlinksldjump">
                  <a:extLst>
                    <a:ext uri="{A12FA001-AC4F-418D-AE19-62706E023703}">
                      <ahyp:hlinkClr xmlns:ahyp="http://schemas.microsoft.com/office/drawing/2018/hyperlinkcolor" val="tx"/>
                    </a:ext>
                  </a:extLst>
                </a:hlinkClick>
              </a:rPr>
              <a:t>Advanced </a:t>
            </a:r>
            <a:r>
              <a:rPr lang="en-GB" sz="1000" b="1">
                <a:solidFill>
                  <a:srgbClr val="BF0378"/>
                </a:solidFill>
                <a:latin typeface="Arial"/>
                <a:cs typeface="Arial"/>
                <a:hlinkClick r:id="rId20" action="ppaction://hlinksldjump">
                  <a:extLst>
                    <a:ext uri="{A12FA001-AC4F-418D-AE19-62706E023703}">
                      <ahyp:hlinkClr xmlns:ahyp="http://schemas.microsoft.com/office/drawing/2018/hyperlinkcolor" val="tx"/>
                    </a:ext>
                  </a:extLst>
                </a:hlinkClick>
              </a:rPr>
              <a:t>Clinical</a:t>
            </a:r>
            <a:r>
              <a:rPr lang="en-GB" sz="1000" b="1" spc="-45">
                <a:solidFill>
                  <a:srgbClr val="BF0378"/>
                </a:solidFill>
                <a:latin typeface="Arial"/>
                <a:cs typeface="Arial"/>
                <a:hlinkClick r:id="rId20" action="ppaction://hlinksldjump">
                  <a:extLst>
                    <a:ext uri="{A12FA001-AC4F-418D-AE19-62706E023703}">
                      <ahyp:hlinkClr xmlns:ahyp="http://schemas.microsoft.com/office/drawing/2018/hyperlinkcolor" val="tx"/>
                    </a:ext>
                  </a:extLst>
                </a:hlinkClick>
              </a:rPr>
              <a:t> </a:t>
            </a:r>
            <a:r>
              <a:rPr lang="en-GB" sz="1000" b="1" spc="-10">
                <a:solidFill>
                  <a:srgbClr val="BF0378"/>
                </a:solidFill>
                <a:latin typeface="Arial"/>
                <a:cs typeface="Arial"/>
                <a:hlinkClick r:id="rId20" action="ppaction://hlinksldjump">
                  <a:extLst>
                    <a:ext uri="{A12FA001-AC4F-418D-AE19-62706E023703}">
                      <ahyp:hlinkClr xmlns:ahyp="http://schemas.microsoft.com/office/drawing/2018/hyperlinkcolor" val="tx"/>
                    </a:ext>
                  </a:extLst>
                </a:hlinkClick>
              </a:rPr>
              <a:t>Practitioner</a:t>
            </a:r>
            <a:endParaRPr lang="en-GB" sz="1000">
              <a:solidFill>
                <a:srgbClr val="BF0378"/>
              </a:solidFill>
              <a:latin typeface="Arial"/>
              <a:cs typeface="Arial"/>
            </a:endParaRPr>
          </a:p>
        </p:txBody>
      </p:sp>
      <p:sp>
        <p:nvSpPr>
          <p:cNvPr id="10" name="TextBox 9">
            <a:extLst>
              <a:ext uri="{FF2B5EF4-FFF2-40B4-BE49-F238E27FC236}">
                <a16:creationId xmlns:a16="http://schemas.microsoft.com/office/drawing/2014/main" id="{32C35704-24EE-6726-438F-873B9D7CD210}"/>
              </a:ext>
            </a:extLst>
          </p:cNvPr>
          <p:cNvSpPr txBox="1"/>
          <p:nvPr/>
        </p:nvSpPr>
        <p:spPr>
          <a:xfrm>
            <a:off x="315700" y="3769572"/>
            <a:ext cx="2038339" cy="2092881"/>
          </a:xfrm>
          <a:prstGeom prst="rect">
            <a:avLst/>
          </a:prstGeom>
          <a:noFill/>
        </p:spPr>
        <p:txBody>
          <a:bodyPr wrap="square">
            <a:spAutoFit/>
          </a:bodyPr>
          <a:lstStyle/>
          <a:p>
            <a:r>
              <a:rPr lang="en-GB" sz="1000" b="1">
                <a:solidFill>
                  <a:srgbClr val="0069B4"/>
                </a:solidFill>
                <a:latin typeface="Arial" panose="020B0604020202020204" pitchFamily="34" charset="0"/>
                <a:cs typeface="Arial" panose="020B0604020202020204" pitchFamily="34" charset="0"/>
              </a:rPr>
              <a:t>As the demands on the healthcare system evolve, clinical professionals are supported to recognise and embrace opportunities to transition into leadership and management roles, broadening their contribution beyond direct patient care. The </a:t>
            </a:r>
            <a:r>
              <a:rPr lang="en-GB" sz="1000" b="1">
                <a:solidFill>
                  <a:srgbClr val="0069B4"/>
                </a:solidFill>
                <a:latin typeface="Arial" panose="020B0604020202020204" pitchFamily="34" charset="0"/>
                <a:cs typeface="Arial" panose="020B0604020202020204" pitchFamily="34" charset="0"/>
                <a:hlinkClick r:id="rId21" action="ppaction://hlinksldjump"/>
              </a:rPr>
              <a:t>four pillars </a:t>
            </a:r>
            <a:r>
              <a:rPr lang="en-GB" sz="1000" b="1">
                <a:solidFill>
                  <a:srgbClr val="0069B4"/>
                </a:solidFill>
                <a:latin typeface="Arial"/>
                <a:cs typeface="Arial"/>
              </a:rPr>
              <a:t>Clinical Practice, Leadership and Management, Education and Learning, and Research. </a:t>
            </a:r>
            <a:endParaRPr lang="en-GB" sz="1000" b="1">
              <a:solidFill>
                <a:srgbClr val="0069B4"/>
              </a:solidFill>
              <a:latin typeface="Arial" panose="020B0604020202020204" pitchFamily="34" charset="0"/>
              <a:cs typeface="Arial" panose="020B0604020202020204" pitchFamily="34" charset="0"/>
            </a:endParaRPr>
          </a:p>
        </p:txBody>
      </p:sp>
      <p:sp>
        <p:nvSpPr>
          <p:cNvPr id="13" name="Call-out: Down Arrow 12">
            <a:extLst>
              <a:ext uri="{FF2B5EF4-FFF2-40B4-BE49-F238E27FC236}">
                <a16:creationId xmlns:a16="http://schemas.microsoft.com/office/drawing/2014/main" id="{656F0EB8-83E5-13FE-4790-372D3A30A360}"/>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2243800" y="2229319"/>
            <a:ext cx="7703638" cy="2667397"/>
          </a:xfrm>
          <a:prstGeom prst="rect">
            <a:avLst/>
          </a:prstGeom>
        </p:spPr>
        <p:txBody>
          <a:bodyPr vert="horz" wrap="square" lIns="0" tIns="12700" rIns="0" bIns="0" rtlCol="0" anchor="t">
            <a:spAutoFit/>
          </a:bodyPr>
          <a:lstStyle/>
          <a:p>
            <a:pPr marL="12700" marR="5080">
              <a:spcBef>
                <a:spcPts val="100"/>
              </a:spcBef>
            </a:pPr>
            <a:r>
              <a:rPr lang="en-US" sz="2600">
                <a:solidFill>
                  <a:srgbClr val="AD2373"/>
                </a:solidFill>
                <a:latin typeface="Arial Black"/>
                <a:cs typeface="Arial"/>
              </a:rPr>
              <a:t>CONTACT US</a:t>
            </a:r>
            <a:endParaRPr lang="en-US"/>
          </a:p>
          <a:p>
            <a:pPr marL="12700" marR="5080">
              <a:spcBef>
                <a:spcPts val="100"/>
              </a:spcBef>
            </a:pPr>
            <a:r>
              <a:rPr sz="1800">
                <a:latin typeface="Arial"/>
                <a:cs typeface="Arial"/>
              </a:rPr>
              <a:t>Subscribe</a:t>
            </a:r>
            <a:r>
              <a:rPr sz="1800" spc="-30">
                <a:latin typeface="Arial"/>
                <a:cs typeface="Arial"/>
              </a:rPr>
              <a:t> </a:t>
            </a:r>
            <a:r>
              <a:rPr sz="1800">
                <a:latin typeface="Arial"/>
                <a:cs typeface="Arial"/>
              </a:rPr>
              <a:t>to</a:t>
            </a:r>
            <a:r>
              <a:rPr sz="1800" spc="-20">
                <a:latin typeface="Arial"/>
                <a:cs typeface="Arial"/>
              </a:rPr>
              <a:t> </a:t>
            </a:r>
            <a:r>
              <a:rPr lang="en-US" b="1" u="sng">
                <a:solidFill>
                  <a:srgbClr val="0070C0"/>
                </a:solidFill>
                <a:uFill>
                  <a:solidFill>
                    <a:srgbClr val="1F5AA4"/>
                  </a:solidFill>
                </a:uFill>
                <a:latin typeface="Arial"/>
                <a:cs typeface="Arial"/>
                <a:hlinkClick r:id="rId2">
                  <a:extLst>
                    <a:ext uri="{A12FA001-AC4F-418D-AE19-62706E023703}">
                      <ahyp:hlinkClr xmlns:ahyp="http://schemas.microsoft.com/office/drawing/2018/hyperlinkcolor" val="tx"/>
                    </a:ext>
                  </a:extLst>
                </a:hlinkClick>
              </a:rPr>
              <a:t>Surrey Training Hub Newsletter Subscription</a:t>
            </a:r>
            <a:r>
              <a:rPr sz="1800" b="1" spc="-55">
                <a:solidFill>
                  <a:srgbClr val="0070C0"/>
                </a:solidFill>
                <a:latin typeface="Arial"/>
                <a:cs typeface="Arial"/>
              </a:rPr>
              <a:t> </a:t>
            </a:r>
            <a:r>
              <a:rPr sz="1800" spc="-25">
                <a:latin typeface="Arial"/>
                <a:cs typeface="Arial"/>
              </a:rPr>
              <a:t>for </a:t>
            </a:r>
            <a:r>
              <a:rPr sz="1800">
                <a:latin typeface="Arial"/>
                <a:cs typeface="Arial"/>
              </a:rPr>
              <a:t>monthly</a:t>
            </a:r>
            <a:r>
              <a:rPr sz="1800" spc="-20">
                <a:latin typeface="Arial"/>
                <a:cs typeface="Arial"/>
              </a:rPr>
              <a:t> </a:t>
            </a:r>
            <a:r>
              <a:rPr sz="1800">
                <a:latin typeface="Arial"/>
                <a:cs typeface="Arial"/>
              </a:rPr>
              <a:t>updates</a:t>
            </a:r>
            <a:r>
              <a:rPr sz="1800" spc="-15">
                <a:latin typeface="Arial"/>
                <a:cs typeface="Arial"/>
              </a:rPr>
              <a:t> </a:t>
            </a:r>
            <a:r>
              <a:rPr sz="1800">
                <a:latin typeface="Arial"/>
                <a:cs typeface="Arial"/>
              </a:rPr>
              <a:t>on</a:t>
            </a:r>
            <a:r>
              <a:rPr sz="1800" spc="-35">
                <a:latin typeface="Arial"/>
                <a:cs typeface="Arial"/>
              </a:rPr>
              <a:t> </a:t>
            </a:r>
            <a:r>
              <a:rPr sz="1800">
                <a:latin typeface="Arial"/>
                <a:cs typeface="Arial"/>
              </a:rPr>
              <a:t>sector</a:t>
            </a:r>
            <a:r>
              <a:rPr sz="1800" spc="-25">
                <a:latin typeface="Arial"/>
                <a:cs typeface="Arial"/>
              </a:rPr>
              <a:t> </a:t>
            </a:r>
            <a:r>
              <a:rPr sz="1800">
                <a:latin typeface="Arial"/>
                <a:cs typeface="Arial"/>
              </a:rPr>
              <a:t>news,</a:t>
            </a:r>
            <a:r>
              <a:rPr sz="1800" spc="15">
                <a:latin typeface="Arial"/>
                <a:cs typeface="Arial"/>
              </a:rPr>
              <a:t> </a:t>
            </a:r>
            <a:r>
              <a:rPr sz="1800" spc="-10">
                <a:latin typeface="Arial"/>
                <a:cs typeface="Arial"/>
              </a:rPr>
              <a:t>training </a:t>
            </a:r>
            <a:r>
              <a:rPr sz="1800">
                <a:latin typeface="Arial"/>
                <a:cs typeface="Arial"/>
              </a:rPr>
              <a:t>opportunities,</a:t>
            </a:r>
            <a:r>
              <a:rPr sz="1800" spc="-15">
                <a:latin typeface="Arial"/>
                <a:cs typeface="Arial"/>
              </a:rPr>
              <a:t> </a:t>
            </a:r>
            <a:r>
              <a:rPr sz="1800">
                <a:latin typeface="Arial"/>
                <a:cs typeface="Arial"/>
              </a:rPr>
              <a:t>events</a:t>
            </a:r>
            <a:r>
              <a:rPr sz="1800" spc="-40">
                <a:latin typeface="Arial"/>
                <a:cs typeface="Arial"/>
              </a:rPr>
              <a:t> </a:t>
            </a:r>
            <a:r>
              <a:rPr sz="1800">
                <a:latin typeface="Arial"/>
                <a:cs typeface="Arial"/>
              </a:rPr>
              <a:t>and</a:t>
            </a:r>
            <a:r>
              <a:rPr sz="1800" spc="-30">
                <a:latin typeface="Arial"/>
                <a:cs typeface="Arial"/>
              </a:rPr>
              <a:t> </a:t>
            </a:r>
            <a:r>
              <a:rPr sz="1800" spc="-10">
                <a:latin typeface="Arial"/>
                <a:cs typeface="Arial"/>
              </a:rPr>
              <a:t>resources</a:t>
            </a:r>
            <a:endParaRPr lang="en-GB" sz="1800" spc="-10">
              <a:latin typeface="Arial"/>
              <a:cs typeface="Arial"/>
            </a:endParaRPr>
          </a:p>
          <a:p>
            <a:pPr marL="12700" marR="5080">
              <a:spcBef>
                <a:spcPts val="100"/>
              </a:spcBef>
            </a:pPr>
            <a:endParaRPr lang="en-GB" spc="-10">
              <a:latin typeface="Arial"/>
              <a:cs typeface="Arial"/>
            </a:endParaRPr>
          </a:p>
          <a:p>
            <a:pPr marL="12700" marR="5080">
              <a:spcBef>
                <a:spcPts val="100"/>
              </a:spcBef>
            </a:pPr>
            <a:r>
              <a:rPr lang="en-GB" b="1"/>
              <a:t>Acknowledgement of Support</a:t>
            </a:r>
            <a:br>
              <a:rPr lang="en-GB"/>
            </a:br>
            <a:r>
              <a:rPr lang="en-GB"/>
              <a:t>Surrey Training Hub would like to sincerely thank Kent &amp; Medway Training Hub for their generous support and collaboration in sharing resources in the original design, which have been instrumental in helping us to adapt and develop this career pathway for the Surrey Heartlands workforce.</a:t>
            </a:r>
            <a:endParaRPr sz="1800">
              <a:latin typeface="Arial"/>
              <a:cs typeface="Arial"/>
            </a:endParaRPr>
          </a:p>
        </p:txBody>
      </p:sp>
      <p:sp>
        <p:nvSpPr>
          <p:cNvPr id="9" name="object 9"/>
          <p:cNvSpPr txBox="1"/>
          <p:nvPr/>
        </p:nvSpPr>
        <p:spPr>
          <a:xfrm>
            <a:off x="2147104" y="5608817"/>
            <a:ext cx="3630929" cy="330835"/>
          </a:xfrm>
          <a:prstGeom prst="rect">
            <a:avLst/>
          </a:prstGeom>
        </p:spPr>
        <p:txBody>
          <a:bodyPr vert="horz" wrap="square" lIns="0" tIns="12700" rIns="0" bIns="0" rtlCol="0" anchor="t">
            <a:spAutoFit/>
          </a:bodyPr>
          <a:lstStyle/>
          <a:p>
            <a:pPr marL="12700">
              <a:lnSpc>
                <a:spcPct val="100000"/>
              </a:lnSpc>
              <a:spcBef>
                <a:spcPts val="100"/>
              </a:spcBef>
            </a:pPr>
            <a:r>
              <a:rPr sz="2000" b="1" spc="-10">
                <a:solidFill>
                  <a:srgbClr val="0070C0"/>
                </a:solidFill>
                <a:latin typeface="Arial"/>
                <a:cs typeface="Arial"/>
                <a:hlinkClick r:id="rId2">
                  <a:extLst>
                    <a:ext uri="{A12FA001-AC4F-418D-AE19-62706E023703}">
                      <ahyp:hlinkClr xmlns:ahyp="http://schemas.microsoft.com/office/drawing/2018/hyperlinkcolor" val="tx"/>
                    </a:ext>
                  </a:extLst>
                </a:hlinkClick>
              </a:rPr>
              <a:t>www.</a:t>
            </a:r>
            <a:r>
              <a:rPr lang="en-US" sz="2000" b="1" spc="-10">
                <a:solidFill>
                  <a:srgbClr val="0070C0"/>
                </a:solidFill>
                <a:latin typeface="Arial"/>
                <a:cs typeface="Arial"/>
                <a:hlinkClick r:id="rId2">
                  <a:extLst>
                    <a:ext uri="{A12FA001-AC4F-418D-AE19-62706E023703}">
                      <ahyp:hlinkClr xmlns:ahyp="http://schemas.microsoft.com/office/drawing/2018/hyperlinkcolor" val="tx"/>
                    </a:ext>
                  </a:extLst>
                </a:hlinkClick>
              </a:rPr>
              <a:t>surreytraininghub</a:t>
            </a:r>
            <a:r>
              <a:rPr sz="2000" b="1" spc="-10">
                <a:solidFill>
                  <a:srgbClr val="0070C0"/>
                </a:solidFill>
                <a:latin typeface="Arial"/>
                <a:cs typeface="Arial"/>
                <a:hlinkClick r:id="rId2">
                  <a:extLst>
                    <a:ext uri="{A12FA001-AC4F-418D-AE19-62706E023703}">
                      <ahyp:hlinkClr xmlns:ahyp="http://schemas.microsoft.com/office/drawing/2018/hyperlinkcolor" val="tx"/>
                    </a:ext>
                  </a:extLst>
                </a:hlinkClick>
              </a:rPr>
              <a:t>.</a:t>
            </a:r>
            <a:r>
              <a:rPr lang="en-US" sz="2000" b="1" spc="-10">
                <a:solidFill>
                  <a:srgbClr val="0070C0"/>
                </a:solidFill>
                <a:latin typeface="Arial"/>
                <a:cs typeface="Arial"/>
                <a:hlinkClick r:id="rId2">
                  <a:extLst>
                    <a:ext uri="{A12FA001-AC4F-418D-AE19-62706E023703}">
                      <ahyp:hlinkClr xmlns:ahyp="http://schemas.microsoft.com/office/drawing/2018/hyperlinkcolor" val="tx"/>
                    </a:ext>
                  </a:extLst>
                </a:hlinkClick>
              </a:rPr>
              <a:t>co</a:t>
            </a:r>
            <a:r>
              <a:rPr sz="2000" b="1" spc="-10">
                <a:solidFill>
                  <a:srgbClr val="0070C0"/>
                </a:solidFill>
                <a:latin typeface="Arial"/>
                <a:cs typeface="Arial"/>
                <a:hlinkClick r:id="rId2">
                  <a:extLst>
                    <a:ext uri="{A12FA001-AC4F-418D-AE19-62706E023703}">
                      <ahyp:hlinkClr xmlns:ahyp="http://schemas.microsoft.com/office/drawing/2018/hyperlinkcolor" val="tx"/>
                    </a:ext>
                  </a:extLst>
                </a:hlinkClick>
              </a:rPr>
              <a:t>.uk</a:t>
            </a:r>
            <a:endParaRPr sz="2000">
              <a:solidFill>
                <a:srgbClr val="0070C0"/>
              </a:solidFill>
              <a:latin typeface="Arial"/>
              <a:cs typeface="Arial"/>
              <a:hlinkClick r:id="rId2">
                <a:extLst>
                  <a:ext uri="{A12FA001-AC4F-418D-AE19-62706E023703}">
                    <ahyp:hlinkClr xmlns:ahyp="http://schemas.microsoft.com/office/drawing/2018/hyperlinkcolor" val="tx"/>
                  </a:ext>
                </a:extLst>
              </a:hlinkClick>
            </a:endParaRPr>
          </a:p>
        </p:txBody>
      </p:sp>
      <p:sp>
        <p:nvSpPr>
          <p:cNvPr id="10" name="object 10"/>
          <p:cNvSpPr txBox="1"/>
          <p:nvPr/>
        </p:nvSpPr>
        <p:spPr>
          <a:xfrm>
            <a:off x="6881373" y="5617325"/>
            <a:ext cx="3644495" cy="320601"/>
          </a:xfrm>
          <a:prstGeom prst="rect">
            <a:avLst/>
          </a:prstGeom>
        </p:spPr>
        <p:txBody>
          <a:bodyPr vert="horz" wrap="square" lIns="0" tIns="12700" rIns="0" bIns="0" rtlCol="0" anchor="t">
            <a:spAutoFit/>
          </a:bodyPr>
          <a:lstStyle/>
          <a:p>
            <a:pPr marL="12700">
              <a:spcBef>
                <a:spcPts val="100"/>
              </a:spcBef>
            </a:pPr>
            <a:r>
              <a:rPr sz="2000">
                <a:latin typeface="Arial"/>
                <a:cs typeface="Arial"/>
              </a:rPr>
              <a:t>Email:</a:t>
            </a:r>
            <a:r>
              <a:rPr sz="2000" spc="-20">
                <a:latin typeface="Arial"/>
                <a:cs typeface="Arial"/>
              </a:rPr>
              <a:t> </a:t>
            </a:r>
            <a:r>
              <a:rPr lang="en-US" sz="2000" b="1" spc="-10">
                <a:solidFill>
                  <a:srgbClr val="0070C0"/>
                </a:solidFill>
                <a:latin typeface="Arial"/>
                <a:cs typeface="Arial"/>
                <a:hlinkClick r:id="rId3">
                  <a:extLst>
                    <a:ext uri="{A12FA001-AC4F-418D-AE19-62706E023703}">
                      <ahyp:hlinkClr xmlns:ahyp="http://schemas.microsoft.com/office/drawing/2018/hyperlinkcolor" val="tx"/>
                    </a:ext>
                  </a:extLst>
                </a:hlinkClick>
              </a:rPr>
              <a:t>Surrey Training Hub</a:t>
            </a:r>
            <a:endParaRPr sz="2000">
              <a:solidFill>
                <a:srgbClr val="0070C0"/>
              </a:solidFill>
              <a:latin typeface="Arial"/>
              <a:cs typeface="Arial"/>
              <a:hlinkClick r:id="rId3">
                <a:extLst>
                  <a:ext uri="{A12FA001-AC4F-418D-AE19-62706E023703}">
                    <ahyp:hlinkClr xmlns:ahyp="http://schemas.microsoft.com/office/drawing/2018/hyperlinkcolor" val="tx"/>
                  </a:ext>
                </a:extLst>
              </a:hlinkClick>
            </a:endParaRPr>
          </a:p>
        </p:txBody>
      </p:sp>
      <p:sp>
        <p:nvSpPr>
          <p:cNvPr id="11" name="object 11"/>
          <p:cNvSpPr txBox="1">
            <a:spLocks noGrp="1"/>
          </p:cNvSpPr>
          <p:nvPr>
            <p:ph type="title"/>
          </p:nvPr>
        </p:nvSpPr>
        <p:spPr>
          <a:xfrm>
            <a:off x="3311144" y="508253"/>
            <a:ext cx="5568950" cy="422275"/>
          </a:xfrm>
          <a:prstGeom prst="rect">
            <a:avLst/>
          </a:prstGeom>
        </p:spPr>
        <p:txBody>
          <a:bodyPr vert="horz" wrap="square" lIns="0" tIns="13335" rIns="0" bIns="0" rtlCol="0" anchor="t">
            <a:spAutoFit/>
          </a:bodyPr>
          <a:lstStyle/>
          <a:p>
            <a:pPr marL="12700" algn="ctr">
              <a:lnSpc>
                <a:spcPct val="100000"/>
              </a:lnSpc>
              <a:spcBef>
                <a:spcPts val="105"/>
              </a:spcBef>
            </a:pPr>
            <a:r>
              <a:rPr sz="2600" b="0">
                <a:solidFill>
                  <a:srgbClr val="AD2373"/>
                </a:solidFill>
                <a:latin typeface="Arial Black"/>
                <a:cs typeface="Arial Black"/>
              </a:rPr>
              <a:t>DON’T</a:t>
            </a:r>
            <a:r>
              <a:rPr sz="2600" b="0" spc="-85">
                <a:solidFill>
                  <a:srgbClr val="AD2373"/>
                </a:solidFill>
                <a:latin typeface="Arial Black"/>
                <a:cs typeface="Arial Black"/>
              </a:rPr>
              <a:t> </a:t>
            </a:r>
            <a:r>
              <a:rPr sz="2600" b="0">
                <a:solidFill>
                  <a:srgbClr val="AD2373"/>
                </a:solidFill>
                <a:latin typeface="Arial Black"/>
                <a:cs typeface="Arial Black"/>
              </a:rPr>
              <a:t>MISS</a:t>
            </a:r>
            <a:r>
              <a:rPr sz="2600" b="0" spc="-75">
                <a:solidFill>
                  <a:srgbClr val="AD2373"/>
                </a:solidFill>
                <a:latin typeface="Arial Black"/>
                <a:cs typeface="Arial Black"/>
              </a:rPr>
              <a:t> </a:t>
            </a:r>
            <a:r>
              <a:rPr lang="en-US" sz="2600" b="0" spc="-10">
                <a:solidFill>
                  <a:srgbClr val="AD2373"/>
                </a:solidFill>
                <a:latin typeface="Arial Black"/>
                <a:cs typeface="Arial Black"/>
              </a:rPr>
              <a:t>OUT</a:t>
            </a:r>
            <a:endParaRPr lang="en-US" sz="2600" b="0" spc="-25">
              <a:solidFill>
                <a:srgbClr val="AD2373"/>
              </a:solidFill>
              <a:latin typeface="Arial Black"/>
              <a:cs typeface="Arial Black"/>
            </a:endParaRPr>
          </a:p>
        </p:txBody>
      </p:sp>
      <p:sp>
        <p:nvSpPr>
          <p:cNvPr id="12" name="object 12"/>
          <p:cNvSpPr txBox="1"/>
          <p:nvPr/>
        </p:nvSpPr>
        <p:spPr>
          <a:xfrm>
            <a:off x="2933192" y="882853"/>
            <a:ext cx="6326505" cy="634365"/>
          </a:xfrm>
          <a:prstGeom prst="rect">
            <a:avLst/>
          </a:prstGeom>
        </p:spPr>
        <p:txBody>
          <a:bodyPr vert="horz" wrap="square" lIns="0" tIns="12700" rIns="0" bIns="0" rtlCol="0" anchor="t">
            <a:spAutoFit/>
          </a:bodyPr>
          <a:lstStyle/>
          <a:p>
            <a:pPr marL="635" algn="ctr">
              <a:lnSpc>
                <a:spcPts val="2395"/>
              </a:lnSpc>
              <a:spcBef>
                <a:spcPts val="100"/>
              </a:spcBef>
            </a:pPr>
            <a:r>
              <a:rPr sz="2100" b="1">
                <a:solidFill>
                  <a:srgbClr val="005EB8"/>
                </a:solidFill>
                <a:latin typeface="Arial"/>
                <a:cs typeface="Arial"/>
              </a:rPr>
              <a:t>o</a:t>
            </a:r>
            <a:r>
              <a:rPr sz="2100" b="1">
                <a:solidFill>
                  <a:srgbClr val="0070C0"/>
                </a:solidFill>
                <a:latin typeface="Arial"/>
                <a:cs typeface="Arial"/>
              </a:rPr>
              <a:t>n</a:t>
            </a:r>
            <a:r>
              <a:rPr sz="2100" b="1" spc="-35">
                <a:solidFill>
                  <a:srgbClr val="0070C0"/>
                </a:solidFill>
                <a:latin typeface="Arial"/>
                <a:cs typeface="Arial"/>
              </a:rPr>
              <a:t> </a:t>
            </a:r>
            <a:r>
              <a:rPr sz="2100" b="1" spc="-10">
                <a:solidFill>
                  <a:srgbClr val="0070C0"/>
                </a:solidFill>
                <a:latin typeface="Arial"/>
                <a:cs typeface="Arial"/>
              </a:rPr>
              <a:t>Training</a:t>
            </a:r>
            <a:r>
              <a:rPr sz="2100" b="1" spc="-50">
                <a:solidFill>
                  <a:srgbClr val="0070C0"/>
                </a:solidFill>
                <a:latin typeface="Arial"/>
                <a:cs typeface="Arial"/>
              </a:rPr>
              <a:t> </a:t>
            </a:r>
            <a:r>
              <a:rPr sz="2100" b="1">
                <a:solidFill>
                  <a:srgbClr val="0070C0"/>
                </a:solidFill>
                <a:latin typeface="Arial"/>
                <a:cs typeface="Arial"/>
              </a:rPr>
              <a:t>&amp;</a:t>
            </a:r>
            <a:r>
              <a:rPr sz="2100" b="1" spc="-40">
                <a:solidFill>
                  <a:srgbClr val="0070C0"/>
                </a:solidFill>
                <a:latin typeface="Arial"/>
                <a:cs typeface="Arial"/>
              </a:rPr>
              <a:t> </a:t>
            </a:r>
            <a:r>
              <a:rPr sz="2100" b="1">
                <a:solidFill>
                  <a:srgbClr val="0070C0"/>
                </a:solidFill>
                <a:latin typeface="Arial"/>
                <a:cs typeface="Arial"/>
              </a:rPr>
              <a:t>Dev</a:t>
            </a:r>
            <a:r>
              <a:rPr sz="2100" b="1">
                <a:solidFill>
                  <a:srgbClr val="005EB8"/>
                </a:solidFill>
                <a:latin typeface="Arial"/>
                <a:cs typeface="Arial"/>
              </a:rPr>
              <a:t>elopment</a:t>
            </a:r>
            <a:r>
              <a:rPr sz="2100" b="1" spc="-60">
                <a:solidFill>
                  <a:srgbClr val="005EB8"/>
                </a:solidFill>
                <a:latin typeface="Arial"/>
                <a:cs typeface="Arial"/>
              </a:rPr>
              <a:t> </a:t>
            </a:r>
            <a:r>
              <a:rPr sz="2100" b="1" spc="-10">
                <a:solidFill>
                  <a:srgbClr val="005EB8"/>
                </a:solidFill>
                <a:latin typeface="Arial"/>
                <a:cs typeface="Arial"/>
              </a:rPr>
              <a:t>Opportunities</a:t>
            </a:r>
            <a:endParaRPr sz="2100">
              <a:latin typeface="Arial"/>
              <a:cs typeface="Arial"/>
            </a:endParaRPr>
          </a:p>
          <a:p>
            <a:pPr algn="ctr">
              <a:lnSpc>
                <a:spcPts val="2395"/>
              </a:lnSpc>
            </a:pPr>
            <a:r>
              <a:rPr sz="2100" b="1">
                <a:solidFill>
                  <a:srgbClr val="005EB8"/>
                </a:solidFill>
                <a:latin typeface="Arial"/>
                <a:cs typeface="Arial"/>
              </a:rPr>
              <a:t>for</a:t>
            </a:r>
            <a:r>
              <a:rPr sz="2100" b="1" spc="-35">
                <a:solidFill>
                  <a:srgbClr val="005EB8"/>
                </a:solidFill>
                <a:latin typeface="Arial"/>
                <a:cs typeface="Arial"/>
              </a:rPr>
              <a:t> </a:t>
            </a:r>
            <a:r>
              <a:rPr sz="2100" b="1">
                <a:solidFill>
                  <a:srgbClr val="005EB8"/>
                </a:solidFill>
                <a:latin typeface="Arial"/>
                <a:cs typeface="Arial"/>
              </a:rPr>
              <a:t>the</a:t>
            </a:r>
            <a:r>
              <a:rPr sz="2100" b="1" spc="-30">
                <a:solidFill>
                  <a:srgbClr val="005EB8"/>
                </a:solidFill>
                <a:latin typeface="Arial"/>
                <a:cs typeface="Arial"/>
              </a:rPr>
              <a:t> </a:t>
            </a:r>
            <a:r>
              <a:rPr sz="2100" b="1">
                <a:solidFill>
                  <a:srgbClr val="005EB8"/>
                </a:solidFill>
                <a:latin typeface="Arial"/>
                <a:cs typeface="Arial"/>
              </a:rPr>
              <a:t>Primary</a:t>
            </a:r>
            <a:r>
              <a:rPr sz="2100" b="1" spc="-65">
                <a:solidFill>
                  <a:srgbClr val="005EB8"/>
                </a:solidFill>
                <a:latin typeface="Arial"/>
                <a:cs typeface="Arial"/>
              </a:rPr>
              <a:t> </a:t>
            </a:r>
            <a:r>
              <a:rPr sz="2100" b="1">
                <a:solidFill>
                  <a:srgbClr val="005EB8"/>
                </a:solidFill>
                <a:latin typeface="Arial"/>
                <a:cs typeface="Arial"/>
              </a:rPr>
              <a:t>Car</a:t>
            </a:r>
            <a:r>
              <a:rPr sz="2100" b="1">
                <a:solidFill>
                  <a:srgbClr val="0070C0"/>
                </a:solidFill>
                <a:latin typeface="Arial"/>
                <a:cs typeface="Arial"/>
              </a:rPr>
              <a:t>e</a:t>
            </a:r>
            <a:r>
              <a:rPr sz="2100" b="1" spc="-50">
                <a:solidFill>
                  <a:srgbClr val="0070C0"/>
                </a:solidFill>
                <a:latin typeface="Arial"/>
                <a:cs typeface="Arial"/>
              </a:rPr>
              <a:t> </a:t>
            </a:r>
            <a:r>
              <a:rPr lang="en-GB" sz="2100" b="1" spc="-10">
                <a:solidFill>
                  <a:srgbClr val="0070C0"/>
                </a:solidFill>
                <a:latin typeface="Arial"/>
                <a:cs typeface="Arial"/>
              </a:rPr>
              <a:t>M</a:t>
            </a:r>
            <a:r>
              <a:rPr sz="2100" b="1" spc="-10" err="1">
                <a:solidFill>
                  <a:srgbClr val="0070C0"/>
                </a:solidFill>
                <a:latin typeface="Arial"/>
                <a:cs typeface="Arial"/>
              </a:rPr>
              <a:t>ulti</a:t>
            </a:r>
            <a:r>
              <a:rPr sz="2100" b="1" spc="-10">
                <a:solidFill>
                  <a:srgbClr val="0070C0"/>
                </a:solidFill>
                <a:latin typeface="Arial"/>
                <a:cs typeface="Arial"/>
              </a:rPr>
              <a:t>-</a:t>
            </a:r>
            <a:r>
              <a:rPr lang="en-GB" sz="2100" b="1" spc="-10">
                <a:solidFill>
                  <a:srgbClr val="0070C0"/>
                </a:solidFill>
                <a:latin typeface="Arial"/>
                <a:cs typeface="Arial"/>
              </a:rPr>
              <a:t>P</a:t>
            </a:r>
            <a:r>
              <a:rPr sz="2100" b="1" err="1">
                <a:solidFill>
                  <a:srgbClr val="0070C0"/>
                </a:solidFill>
                <a:latin typeface="Arial"/>
                <a:cs typeface="Arial"/>
              </a:rPr>
              <a:t>rofession</a:t>
            </a:r>
            <a:r>
              <a:rPr sz="2100" b="1" err="1">
                <a:solidFill>
                  <a:srgbClr val="005EB8"/>
                </a:solidFill>
                <a:latin typeface="Arial"/>
                <a:cs typeface="Arial"/>
              </a:rPr>
              <a:t>al</a:t>
            </a:r>
            <a:r>
              <a:rPr sz="2100" b="1" spc="-35">
                <a:solidFill>
                  <a:srgbClr val="005EB8"/>
                </a:solidFill>
                <a:latin typeface="Arial"/>
                <a:cs typeface="Arial"/>
              </a:rPr>
              <a:t> </a:t>
            </a:r>
            <a:r>
              <a:rPr lang="en-GB" sz="2100" b="1" spc="-10">
                <a:solidFill>
                  <a:srgbClr val="005EB8"/>
                </a:solidFill>
                <a:latin typeface="Arial"/>
                <a:cs typeface="Arial"/>
              </a:rPr>
              <a:t>W</a:t>
            </a:r>
            <a:r>
              <a:rPr sz="2100" b="1" spc="-10" err="1">
                <a:solidFill>
                  <a:srgbClr val="005EB8"/>
                </a:solidFill>
                <a:latin typeface="Arial"/>
                <a:cs typeface="Arial"/>
              </a:rPr>
              <a:t>orkforce</a:t>
            </a:r>
            <a:endParaRPr sz="2100">
              <a:latin typeface="Arial"/>
              <a:cs typeface="Arial"/>
            </a:endParaRPr>
          </a:p>
        </p:txBody>
      </p:sp>
      <p:sp>
        <p:nvSpPr>
          <p:cNvPr id="18" name="object 18"/>
          <p:cNvSpPr txBox="1"/>
          <p:nvPr/>
        </p:nvSpPr>
        <p:spPr>
          <a:xfrm>
            <a:off x="10173461" y="6674611"/>
            <a:ext cx="1891030" cy="147955"/>
          </a:xfrm>
          <a:prstGeom prst="rect">
            <a:avLst/>
          </a:prstGeom>
        </p:spPr>
        <p:txBody>
          <a:bodyPr vert="horz" wrap="square" lIns="0" tIns="12700" rIns="0" bIns="0" rtlCol="0">
            <a:spAutoFit/>
          </a:bodyPr>
          <a:lstStyle/>
          <a:p>
            <a:pPr marL="12700">
              <a:lnSpc>
                <a:spcPct val="100000"/>
              </a:lnSpc>
              <a:spcBef>
                <a:spcPts val="100"/>
              </a:spcBef>
            </a:pPr>
            <a:r>
              <a:rPr sz="800" i="1">
                <a:solidFill>
                  <a:srgbClr val="7E7E7E"/>
                </a:solidFill>
                <a:latin typeface="Arial"/>
                <a:cs typeface="Arial"/>
              </a:rPr>
              <a:t>Not</a:t>
            </a:r>
            <a:r>
              <a:rPr sz="800" i="1" spc="-20">
                <a:solidFill>
                  <a:srgbClr val="7E7E7E"/>
                </a:solidFill>
                <a:latin typeface="Arial"/>
                <a:cs typeface="Arial"/>
              </a:rPr>
              <a:t> </a:t>
            </a:r>
            <a:r>
              <a:rPr sz="800" i="1">
                <a:solidFill>
                  <a:srgbClr val="7E7E7E"/>
                </a:solidFill>
                <a:latin typeface="Arial"/>
                <a:cs typeface="Arial"/>
              </a:rPr>
              <a:t>to</a:t>
            </a:r>
            <a:r>
              <a:rPr sz="800" i="1" spc="-25">
                <a:solidFill>
                  <a:srgbClr val="7E7E7E"/>
                </a:solidFill>
                <a:latin typeface="Arial"/>
                <a:cs typeface="Arial"/>
              </a:rPr>
              <a:t> </a:t>
            </a:r>
            <a:r>
              <a:rPr sz="800" i="1">
                <a:solidFill>
                  <a:srgbClr val="7E7E7E"/>
                </a:solidFill>
                <a:latin typeface="Arial"/>
                <a:cs typeface="Arial"/>
              </a:rPr>
              <a:t>be</a:t>
            </a:r>
            <a:r>
              <a:rPr sz="800" i="1" spc="-15">
                <a:solidFill>
                  <a:srgbClr val="7E7E7E"/>
                </a:solidFill>
                <a:latin typeface="Arial"/>
                <a:cs typeface="Arial"/>
              </a:rPr>
              <a:t> </a:t>
            </a:r>
            <a:r>
              <a:rPr sz="800" i="1">
                <a:solidFill>
                  <a:srgbClr val="7E7E7E"/>
                </a:solidFill>
                <a:latin typeface="Arial"/>
                <a:cs typeface="Arial"/>
              </a:rPr>
              <a:t>replicated</a:t>
            </a:r>
            <a:r>
              <a:rPr sz="800" i="1" spc="-25">
                <a:solidFill>
                  <a:srgbClr val="7E7E7E"/>
                </a:solidFill>
                <a:latin typeface="Arial"/>
                <a:cs typeface="Arial"/>
              </a:rPr>
              <a:t> </a:t>
            </a:r>
            <a:r>
              <a:rPr sz="800" i="1">
                <a:solidFill>
                  <a:srgbClr val="7E7E7E"/>
                </a:solidFill>
                <a:latin typeface="Arial"/>
                <a:cs typeface="Arial"/>
              </a:rPr>
              <a:t>without</a:t>
            </a:r>
            <a:r>
              <a:rPr sz="800" i="1" spc="-25">
                <a:solidFill>
                  <a:srgbClr val="7E7E7E"/>
                </a:solidFill>
                <a:latin typeface="Arial"/>
                <a:cs typeface="Arial"/>
              </a:rPr>
              <a:t> </a:t>
            </a:r>
            <a:r>
              <a:rPr sz="800" i="1">
                <a:solidFill>
                  <a:srgbClr val="7E7E7E"/>
                </a:solidFill>
                <a:latin typeface="Arial"/>
                <a:cs typeface="Arial"/>
              </a:rPr>
              <a:t>consent</a:t>
            </a:r>
            <a:r>
              <a:rPr sz="800" i="1" spc="-5">
                <a:solidFill>
                  <a:srgbClr val="7E7E7E"/>
                </a:solidFill>
                <a:latin typeface="Arial"/>
                <a:cs typeface="Arial"/>
              </a:rPr>
              <a:t> </a:t>
            </a:r>
            <a:r>
              <a:rPr sz="800" spc="-20">
                <a:solidFill>
                  <a:srgbClr val="7E7E7E"/>
                </a:solidFill>
                <a:latin typeface="Arial"/>
                <a:cs typeface="Arial"/>
              </a:rPr>
              <a:t>V2.2</a:t>
            </a:r>
            <a:endParaRPr sz="800">
              <a:latin typeface="Arial"/>
              <a:cs typeface="Arial"/>
            </a:endParaRPr>
          </a:p>
        </p:txBody>
      </p:sp>
      <p:pic>
        <p:nvPicPr>
          <p:cNvPr id="3" name="Picture 2" descr="A logo with colorful people&#10;&#10;Description automatically generated">
            <a:extLst>
              <a:ext uri="{FF2B5EF4-FFF2-40B4-BE49-F238E27FC236}">
                <a16:creationId xmlns:a16="http://schemas.microsoft.com/office/drawing/2014/main" id="{5A1B2DD5-2FF1-5FFC-3D59-0038450D28C7}"/>
              </a:ext>
            </a:extLst>
          </p:cNvPr>
          <p:cNvPicPr>
            <a:picLocks noChangeAspect="1"/>
          </p:cNvPicPr>
          <p:nvPr/>
        </p:nvPicPr>
        <p:blipFill>
          <a:blip r:embed="rId4"/>
          <a:stretch>
            <a:fillRect/>
          </a:stretch>
        </p:blipFill>
        <p:spPr>
          <a:xfrm>
            <a:off x="-3614" y="-1047"/>
            <a:ext cx="2150718" cy="1102969"/>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30D8FD0-171B-F6EB-78AA-52C2330D9909}"/>
            </a:ext>
          </a:extLst>
        </p:cNvPr>
        <p:cNvGrpSpPr/>
        <p:nvPr/>
      </p:nvGrpSpPr>
      <p:grpSpPr>
        <a:xfrm>
          <a:off x="0" y="0"/>
          <a:ext cx="0" cy="0"/>
          <a:chOff x="0" y="0"/>
          <a:chExt cx="0" cy="0"/>
        </a:xfrm>
      </p:grpSpPr>
      <p:sp>
        <p:nvSpPr>
          <p:cNvPr id="7" name="object 7">
            <a:extLst>
              <a:ext uri="{FF2B5EF4-FFF2-40B4-BE49-F238E27FC236}">
                <a16:creationId xmlns:a16="http://schemas.microsoft.com/office/drawing/2014/main" id="{93B41D3D-2764-BED8-8D31-ABA919BFE2E9}"/>
              </a:ext>
            </a:extLst>
          </p:cNvPr>
          <p:cNvSpPr txBox="1">
            <a:spLocks noGrp="1"/>
          </p:cNvSpPr>
          <p:nvPr>
            <p:ph type="title"/>
          </p:nvPr>
        </p:nvSpPr>
        <p:spPr>
          <a:xfrm>
            <a:off x="2358428" y="484898"/>
            <a:ext cx="6513246" cy="444352"/>
          </a:xfrm>
          <a:prstGeom prst="rect">
            <a:avLst/>
          </a:prstGeom>
        </p:spPr>
        <p:txBody>
          <a:bodyPr vert="horz" wrap="square" lIns="0" tIns="13335" rIns="0" bIns="0" rtlCol="0" anchor="t">
            <a:spAutoFit/>
          </a:bodyPr>
          <a:lstStyle/>
          <a:p>
            <a:pPr marL="12700">
              <a:lnSpc>
                <a:spcPct val="100000"/>
              </a:lnSpc>
              <a:spcBef>
                <a:spcPts val="105"/>
              </a:spcBef>
            </a:pPr>
            <a:r>
              <a:rPr sz="2800" b="0">
                <a:latin typeface="Arial Black"/>
                <a:cs typeface="Arial Black"/>
              </a:rPr>
              <a:t>Choose</a:t>
            </a:r>
            <a:r>
              <a:rPr sz="2800" b="0" spc="-35">
                <a:latin typeface="Arial Black"/>
                <a:cs typeface="Arial Black"/>
              </a:rPr>
              <a:t> </a:t>
            </a:r>
            <a:r>
              <a:rPr sz="2800" b="0">
                <a:latin typeface="Arial Black"/>
                <a:cs typeface="Arial Black"/>
              </a:rPr>
              <a:t>your</a:t>
            </a:r>
            <a:r>
              <a:rPr sz="2800" b="0" spc="-35">
                <a:latin typeface="Arial Black"/>
                <a:cs typeface="Arial Black"/>
              </a:rPr>
              <a:t> </a:t>
            </a:r>
            <a:r>
              <a:rPr sz="2800" b="0" spc="-10">
                <a:latin typeface="Arial Black"/>
                <a:cs typeface="Arial Black"/>
              </a:rPr>
              <a:t>pathway</a:t>
            </a:r>
            <a:endParaRPr sz="2800">
              <a:latin typeface="Arial Black"/>
              <a:cs typeface="Arial Black"/>
            </a:endParaRPr>
          </a:p>
        </p:txBody>
      </p:sp>
      <p:sp>
        <p:nvSpPr>
          <p:cNvPr id="21" name="object 21">
            <a:extLst>
              <a:ext uri="{FF2B5EF4-FFF2-40B4-BE49-F238E27FC236}">
                <a16:creationId xmlns:a16="http://schemas.microsoft.com/office/drawing/2014/main" id="{FB6D2878-DCD1-78BA-1A83-9CB7C4CF731D}"/>
              </a:ext>
            </a:extLst>
          </p:cNvPr>
          <p:cNvSpPr txBox="1"/>
          <p:nvPr/>
        </p:nvSpPr>
        <p:spPr>
          <a:xfrm>
            <a:off x="1563363" y="1384157"/>
            <a:ext cx="3748314" cy="628377"/>
          </a:xfrm>
          <a:prstGeom prst="rect">
            <a:avLst/>
          </a:prstGeom>
        </p:spPr>
        <p:txBody>
          <a:bodyPr vert="horz" wrap="square" lIns="0" tIns="12700" rIns="0" bIns="0" rtlCol="0" anchor="t">
            <a:spAutoFit/>
          </a:bodyPr>
          <a:lstStyle/>
          <a:p>
            <a:pPr marL="12700" marR="5080">
              <a:spcBef>
                <a:spcPts val="100"/>
              </a:spcBef>
            </a:pPr>
            <a:r>
              <a:rPr lang="en-GB" sz="2000" spc="-10">
                <a:solidFill>
                  <a:srgbClr val="0000FE"/>
                </a:solidFill>
                <a:latin typeface="Arial"/>
                <a:cs typeface="Arial"/>
                <a:hlinkClick r:id="rId2">
                  <a:extLst>
                    <a:ext uri="{A12FA001-AC4F-418D-AE19-62706E023703}">
                      <ahyp:hlinkClr xmlns:ahyp="http://schemas.microsoft.com/office/drawing/2018/hyperlinkcolor" val="tx"/>
                    </a:ext>
                  </a:extLst>
                </a:hlinkClick>
              </a:rPr>
              <a:t>Allied Healthcare Professional (AHP</a:t>
            </a:r>
            <a:r>
              <a:rPr lang="en-GB" sz="2000" spc="-10">
                <a:solidFill>
                  <a:srgbClr val="0000FE"/>
                </a:solidFill>
                <a:latin typeface="Arial"/>
                <a:cs typeface="Arial"/>
              </a:rPr>
              <a:t>)</a:t>
            </a:r>
            <a:r>
              <a:rPr lang="en-GB" sz="2000" spc="-10">
                <a:solidFill>
                  <a:srgbClr val="0000FE"/>
                </a:solidFill>
                <a:latin typeface="Arial"/>
                <a:cs typeface="Arial"/>
                <a:hlinkClick r:id="rId2">
                  <a:extLst>
                    <a:ext uri="{A12FA001-AC4F-418D-AE19-62706E023703}">
                      <ahyp:hlinkClr xmlns:ahyp="http://schemas.microsoft.com/office/drawing/2018/hyperlinkcolor" val="tx"/>
                    </a:ext>
                  </a:extLst>
                </a:hlinkClick>
              </a:rPr>
              <a:t> </a:t>
            </a:r>
            <a:r>
              <a:rPr lang="en-GB" sz="2000" spc="-10">
                <a:solidFill>
                  <a:srgbClr val="0000FE"/>
                </a:solidFill>
                <a:latin typeface="Arial"/>
                <a:cs typeface="Arial"/>
              </a:rPr>
              <a:t>Career </a:t>
            </a:r>
            <a:r>
              <a:rPr lang="en-GB" sz="2000" spc="-10">
                <a:solidFill>
                  <a:srgbClr val="0000FE"/>
                </a:solidFill>
                <a:latin typeface="Arial"/>
                <a:cs typeface="Arial"/>
                <a:hlinkClick r:id="rId3" action="ppaction://hlinksldjump"/>
              </a:rPr>
              <a:t>Pathways</a:t>
            </a:r>
            <a:endParaRPr lang="en-US" sz="2000">
              <a:solidFill>
                <a:srgbClr val="0000FE"/>
              </a:solidFill>
              <a:latin typeface="Arial"/>
              <a:cs typeface="Arial"/>
            </a:endParaRPr>
          </a:p>
        </p:txBody>
      </p:sp>
      <p:sp>
        <p:nvSpPr>
          <p:cNvPr id="22" name="object 22">
            <a:extLst>
              <a:ext uri="{FF2B5EF4-FFF2-40B4-BE49-F238E27FC236}">
                <a16:creationId xmlns:a16="http://schemas.microsoft.com/office/drawing/2014/main" id="{BEFD5C8D-C4E1-13D4-C9B8-B36E3A6DD92B}"/>
              </a:ext>
            </a:extLst>
          </p:cNvPr>
          <p:cNvSpPr txBox="1"/>
          <p:nvPr/>
        </p:nvSpPr>
        <p:spPr>
          <a:xfrm>
            <a:off x="1508252" y="4186447"/>
            <a:ext cx="4183824" cy="628377"/>
          </a:xfrm>
          <a:prstGeom prst="rect">
            <a:avLst/>
          </a:prstGeom>
          <a:ln>
            <a:solidFill>
              <a:schemeClr val="bg1"/>
            </a:solidFill>
          </a:ln>
        </p:spPr>
        <p:txBody>
          <a:bodyPr vert="horz" wrap="square" lIns="0" tIns="12700" rIns="0" bIns="0" rtlCol="0" anchor="t">
            <a:spAutoFit/>
          </a:bodyPr>
          <a:lstStyle/>
          <a:p>
            <a:pPr marL="12700">
              <a:spcBef>
                <a:spcPts val="100"/>
              </a:spcBef>
            </a:pPr>
            <a:r>
              <a:rPr lang="en-GB" sz="2000">
                <a:solidFill>
                  <a:srgbClr val="291EFF"/>
                </a:solidFill>
                <a:latin typeface="Arial"/>
                <a:cs typeface="Arial"/>
                <a:hlinkClick r:id="rId4" action="ppaction://hlinksldjump">
                  <a:extLst>
                    <a:ext uri="{A12FA001-AC4F-418D-AE19-62706E023703}">
                      <ahyp:hlinkClr xmlns:ahyp="http://schemas.microsoft.com/office/drawing/2018/hyperlinkcolor" val="tx"/>
                    </a:ext>
                  </a:extLst>
                </a:hlinkClick>
              </a:rPr>
              <a:t>Personalised Care Professionals Career Pathways</a:t>
            </a:r>
            <a:endParaRPr sz="2000">
              <a:solidFill>
                <a:srgbClr val="291EFF"/>
              </a:solidFill>
              <a:latin typeface="Arial"/>
              <a:cs typeface="Arial"/>
            </a:endParaRPr>
          </a:p>
        </p:txBody>
      </p:sp>
      <p:sp>
        <p:nvSpPr>
          <p:cNvPr id="23" name="object 23">
            <a:extLst>
              <a:ext uri="{FF2B5EF4-FFF2-40B4-BE49-F238E27FC236}">
                <a16:creationId xmlns:a16="http://schemas.microsoft.com/office/drawing/2014/main" id="{CF369528-3017-09B7-C7C9-DC235D13946E}"/>
              </a:ext>
            </a:extLst>
          </p:cNvPr>
          <p:cNvSpPr txBox="1"/>
          <p:nvPr/>
        </p:nvSpPr>
        <p:spPr>
          <a:xfrm>
            <a:off x="6340507" y="1313389"/>
            <a:ext cx="3908393" cy="641201"/>
          </a:xfrm>
          <a:prstGeom prst="rect">
            <a:avLst/>
          </a:prstGeom>
        </p:spPr>
        <p:txBody>
          <a:bodyPr vert="horz" wrap="square" lIns="0" tIns="12700" rIns="0" bIns="0" rtlCol="0" anchor="t">
            <a:spAutoFit/>
          </a:bodyPr>
          <a:lstStyle/>
          <a:p>
            <a:pPr marL="12700">
              <a:spcBef>
                <a:spcPts val="100"/>
              </a:spcBef>
            </a:pPr>
            <a:r>
              <a:rPr lang="en-GB" sz="2000">
                <a:solidFill>
                  <a:srgbClr val="0000FE"/>
                </a:solidFill>
                <a:latin typeface="Arial"/>
                <a:cs typeface="Arial"/>
              </a:rPr>
              <a:t>Nurse Professionals</a:t>
            </a:r>
            <a:endParaRPr lang="en-US" sz="2000">
              <a:solidFill>
                <a:srgbClr val="0000FE"/>
              </a:solidFill>
              <a:latin typeface="Arial"/>
              <a:cs typeface="Arial"/>
            </a:endParaRPr>
          </a:p>
          <a:p>
            <a:pPr marL="12700">
              <a:spcBef>
                <a:spcPts val="100"/>
              </a:spcBef>
            </a:pPr>
            <a:r>
              <a:rPr lang="en-GB" sz="2000">
                <a:solidFill>
                  <a:srgbClr val="0000FE"/>
                </a:solidFill>
                <a:latin typeface="Arial"/>
                <a:cs typeface="Arial"/>
                <a:hlinkClick r:id="rId5" action="ppaction://hlinksldjump"/>
              </a:rPr>
              <a:t>Career Pathways</a:t>
            </a:r>
            <a:endParaRPr lang="en-US" sz="2000">
              <a:solidFill>
                <a:srgbClr val="0000FE"/>
              </a:solidFill>
              <a:latin typeface="Arial"/>
              <a:cs typeface="Arial"/>
            </a:endParaRPr>
          </a:p>
        </p:txBody>
      </p:sp>
      <p:sp>
        <p:nvSpPr>
          <p:cNvPr id="24" name="object 24">
            <a:extLst>
              <a:ext uri="{FF2B5EF4-FFF2-40B4-BE49-F238E27FC236}">
                <a16:creationId xmlns:a16="http://schemas.microsoft.com/office/drawing/2014/main" id="{8136BFD9-00FA-1295-1020-28A19A69A350}"/>
              </a:ext>
            </a:extLst>
          </p:cNvPr>
          <p:cNvSpPr txBox="1"/>
          <p:nvPr/>
        </p:nvSpPr>
        <p:spPr>
          <a:xfrm>
            <a:off x="6456934" y="4060413"/>
            <a:ext cx="3621180" cy="641201"/>
          </a:xfrm>
          <a:prstGeom prst="rect">
            <a:avLst/>
          </a:prstGeom>
        </p:spPr>
        <p:txBody>
          <a:bodyPr vert="horz" wrap="square" lIns="0" tIns="12700" rIns="0" bIns="0" rtlCol="0" anchor="t">
            <a:spAutoFit/>
          </a:bodyPr>
          <a:lstStyle/>
          <a:p>
            <a:pPr marL="12700">
              <a:spcBef>
                <a:spcPts val="100"/>
              </a:spcBef>
            </a:pPr>
            <a:r>
              <a:rPr lang="en-GB" sz="2000">
                <a:solidFill>
                  <a:srgbClr val="0000FE"/>
                </a:solidFill>
                <a:latin typeface="Arial"/>
                <a:cs typeface="Arial"/>
                <a:hlinkClick r:id="rId6" action="ppaction://hlinksldjump"/>
              </a:rPr>
              <a:t>Pharmacy Professionals</a:t>
            </a:r>
            <a:endParaRPr lang="en-US" sz="2000" spc="-10">
              <a:solidFill>
                <a:srgbClr val="0000FE"/>
              </a:solidFill>
              <a:latin typeface="Arial"/>
              <a:cs typeface="Arial"/>
              <a:hlinkClick r:id="rId6" action="ppaction://hlinksldjump"/>
            </a:endParaRPr>
          </a:p>
          <a:p>
            <a:pPr marL="12700">
              <a:spcBef>
                <a:spcPts val="100"/>
              </a:spcBef>
            </a:pPr>
            <a:r>
              <a:rPr lang="en-GB" sz="2000">
                <a:solidFill>
                  <a:srgbClr val="0000FE"/>
                </a:solidFill>
                <a:latin typeface="Arial"/>
                <a:cs typeface="Arial"/>
                <a:hlinkClick r:id="rId6" action="ppaction://hlinksldjump"/>
              </a:rPr>
              <a:t>Career Pathways</a:t>
            </a:r>
            <a:endParaRPr sz="2000" spc="-10">
              <a:solidFill>
                <a:srgbClr val="0000FE"/>
              </a:solidFill>
              <a:latin typeface="Arial"/>
              <a:cs typeface="Arial"/>
            </a:endParaRPr>
          </a:p>
        </p:txBody>
      </p:sp>
      <p:sp>
        <p:nvSpPr>
          <p:cNvPr id="25" name="object 25">
            <a:extLst>
              <a:ext uri="{FF2B5EF4-FFF2-40B4-BE49-F238E27FC236}">
                <a16:creationId xmlns:a16="http://schemas.microsoft.com/office/drawing/2014/main" id="{7A428BD3-7C90-F2E9-90E4-DC88A66FE226}"/>
              </a:ext>
            </a:extLst>
          </p:cNvPr>
          <p:cNvSpPr txBox="1"/>
          <p:nvPr/>
        </p:nvSpPr>
        <p:spPr>
          <a:xfrm>
            <a:off x="10173461" y="6674611"/>
            <a:ext cx="1891030" cy="147955"/>
          </a:xfrm>
          <a:prstGeom prst="rect">
            <a:avLst/>
          </a:prstGeom>
        </p:spPr>
        <p:txBody>
          <a:bodyPr vert="horz" wrap="square" lIns="0" tIns="12700" rIns="0" bIns="0" rtlCol="0">
            <a:spAutoFit/>
          </a:bodyPr>
          <a:lstStyle/>
          <a:p>
            <a:pPr marL="12700">
              <a:lnSpc>
                <a:spcPct val="100000"/>
              </a:lnSpc>
              <a:spcBef>
                <a:spcPts val="100"/>
              </a:spcBef>
            </a:pPr>
            <a:r>
              <a:rPr sz="800" i="1">
                <a:solidFill>
                  <a:srgbClr val="7E7E7E"/>
                </a:solidFill>
                <a:latin typeface="Arial"/>
                <a:cs typeface="Arial"/>
              </a:rPr>
              <a:t>Not</a:t>
            </a:r>
            <a:r>
              <a:rPr sz="800" i="1" spc="-20">
                <a:solidFill>
                  <a:srgbClr val="7E7E7E"/>
                </a:solidFill>
                <a:latin typeface="Arial"/>
                <a:cs typeface="Arial"/>
              </a:rPr>
              <a:t> </a:t>
            </a:r>
            <a:r>
              <a:rPr sz="800" i="1">
                <a:solidFill>
                  <a:srgbClr val="7E7E7E"/>
                </a:solidFill>
                <a:latin typeface="Arial"/>
                <a:cs typeface="Arial"/>
              </a:rPr>
              <a:t>to</a:t>
            </a:r>
            <a:r>
              <a:rPr sz="800" i="1" spc="-25">
                <a:solidFill>
                  <a:srgbClr val="7E7E7E"/>
                </a:solidFill>
                <a:latin typeface="Arial"/>
                <a:cs typeface="Arial"/>
              </a:rPr>
              <a:t> </a:t>
            </a:r>
            <a:r>
              <a:rPr sz="800" i="1">
                <a:solidFill>
                  <a:srgbClr val="7E7E7E"/>
                </a:solidFill>
                <a:latin typeface="Arial"/>
                <a:cs typeface="Arial"/>
              </a:rPr>
              <a:t>be</a:t>
            </a:r>
            <a:r>
              <a:rPr sz="800" i="1" spc="-15">
                <a:solidFill>
                  <a:srgbClr val="7E7E7E"/>
                </a:solidFill>
                <a:latin typeface="Arial"/>
                <a:cs typeface="Arial"/>
              </a:rPr>
              <a:t> </a:t>
            </a:r>
            <a:r>
              <a:rPr sz="800" i="1">
                <a:solidFill>
                  <a:srgbClr val="7E7E7E"/>
                </a:solidFill>
                <a:latin typeface="Arial"/>
                <a:cs typeface="Arial"/>
              </a:rPr>
              <a:t>replicated</a:t>
            </a:r>
            <a:r>
              <a:rPr sz="800" i="1" spc="-25">
                <a:solidFill>
                  <a:srgbClr val="7E7E7E"/>
                </a:solidFill>
                <a:latin typeface="Arial"/>
                <a:cs typeface="Arial"/>
              </a:rPr>
              <a:t> </a:t>
            </a:r>
            <a:r>
              <a:rPr sz="800" i="1">
                <a:solidFill>
                  <a:srgbClr val="7E7E7E"/>
                </a:solidFill>
                <a:latin typeface="Arial"/>
                <a:cs typeface="Arial"/>
              </a:rPr>
              <a:t>without</a:t>
            </a:r>
            <a:r>
              <a:rPr sz="800" i="1" spc="-25">
                <a:solidFill>
                  <a:srgbClr val="7E7E7E"/>
                </a:solidFill>
                <a:latin typeface="Arial"/>
                <a:cs typeface="Arial"/>
              </a:rPr>
              <a:t> </a:t>
            </a:r>
            <a:r>
              <a:rPr sz="800" i="1">
                <a:solidFill>
                  <a:srgbClr val="7E7E7E"/>
                </a:solidFill>
                <a:latin typeface="Arial"/>
                <a:cs typeface="Arial"/>
              </a:rPr>
              <a:t>consent</a:t>
            </a:r>
            <a:r>
              <a:rPr sz="800" i="1" spc="-5">
                <a:solidFill>
                  <a:srgbClr val="7E7E7E"/>
                </a:solidFill>
                <a:latin typeface="Arial"/>
                <a:cs typeface="Arial"/>
              </a:rPr>
              <a:t> </a:t>
            </a:r>
            <a:r>
              <a:rPr sz="800" spc="-20">
                <a:solidFill>
                  <a:srgbClr val="7E7E7E"/>
                </a:solidFill>
                <a:latin typeface="Arial"/>
                <a:cs typeface="Arial"/>
              </a:rPr>
              <a:t>V2.2</a:t>
            </a:r>
            <a:endParaRPr sz="800">
              <a:latin typeface="Arial"/>
              <a:cs typeface="Arial"/>
            </a:endParaRPr>
          </a:p>
        </p:txBody>
      </p:sp>
      <p:pic>
        <p:nvPicPr>
          <p:cNvPr id="5" name="Picture 4" descr="A logo with colorful people&#10;&#10;Description automatically generated">
            <a:hlinkClick r:id="rId7"/>
            <a:extLst>
              <a:ext uri="{FF2B5EF4-FFF2-40B4-BE49-F238E27FC236}">
                <a16:creationId xmlns:a16="http://schemas.microsoft.com/office/drawing/2014/main" id="{42F99440-5802-E516-05E8-D19E6A546420}"/>
              </a:ext>
            </a:extLst>
          </p:cNvPr>
          <p:cNvPicPr>
            <a:picLocks noChangeAspect="1"/>
          </p:cNvPicPr>
          <p:nvPr/>
        </p:nvPicPr>
        <p:blipFill>
          <a:blip r:embed="rId8"/>
          <a:stretch>
            <a:fillRect/>
          </a:stretch>
        </p:blipFill>
        <p:spPr>
          <a:xfrm>
            <a:off x="87044" y="4772"/>
            <a:ext cx="2150718" cy="1102969"/>
          </a:xfrm>
          <a:prstGeom prst="rect">
            <a:avLst/>
          </a:prstGeom>
          <a:ln>
            <a:noFill/>
          </a:ln>
        </p:spPr>
      </p:pic>
      <p:pic>
        <p:nvPicPr>
          <p:cNvPr id="13" name="Picture 12">
            <a:extLst>
              <a:ext uri="{FF2B5EF4-FFF2-40B4-BE49-F238E27FC236}">
                <a16:creationId xmlns:a16="http://schemas.microsoft.com/office/drawing/2014/main" id="{C34FFC19-7F26-4658-7622-A0A22688BCA5}"/>
              </a:ext>
            </a:extLst>
          </p:cNvPr>
          <p:cNvPicPr>
            <a:picLocks noChangeAspect="1"/>
          </p:cNvPicPr>
          <p:nvPr/>
        </p:nvPicPr>
        <p:blipFill>
          <a:blip r:embed="rId9"/>
          <a:srcRect l="3205" t="-356" r="1687" b="2018"/>
          <a:stretch>
            <a:fillRect/>
          </a:stretch>
        </p:blipFill>
        <p:spPr>
          <a:xfrm>
            <a:off x="1562141" y="4808044"/>
            <a:ext cx="3917084" cy="1878546"/>
          </a:xfrm>
          <a:prstGeom prst="rect">
            <a:avLst/>
          </a:prstGeom>
        </p:spPr>
      </p:pic>
      <p:pic>
        <p:nvPicPr>
          <p:cNvPr id="15" name="Picture 14">
            <a:extLst>
              <a:ext uri="{FF2B5EF4-FFF2-40B4-BE49-F238E27FC236}">
                <a16:creationId xmlns:a16="http://schemas.microsoft.com/office/drawing/2014/main" id="{36F63265-DFD6-8F7C-54B7-EE96EBC997D0}"/>
              </a:ext>
            </a:extLst>
          </p:cNvPr>
          <p:cNvPicPr>
            <a:picLocks noChangeAspect="1"/>
          </p:cNvPicPr>
          <p:nvPr/>
        </p:nvPicPr>
        <p:blipFill>
          <a:blip r:embed="rId10"/>
          <a:stretch>
            <a:fillRect/>
          </a:stretch>
        </p:blipFill>
        <p:spPr>
          <a:xfrm>
            <a:off x="1508252" y="2012534"/>
            <a:ext cx="3758184" cy="2114333"/>
          </a:xfrm>
          <a:prstGeom prst="rect">
            <a:avLst/>
          </a:prstGeom>
        </p:spPr>
      </p:pic>
      <p:pic>
        <p:nvPicPr>
          <p:cNvPr id="17" name="Picture 16">
            <a:extLst>
              <a:ext uri="{FF2B5EF4-FFF2-40B4-BE49-F238E27FC236}">
                <a16:creationId xmlns:a16="http://schemas.microsoft.com/office/drawing/2014/main" id="{5759FC99-E351-0F62-EF0C-482104393D5D}"/>
              </a:ext>
            </a:extLst>
          </p:cNvPr>
          <p:cNvPicPr>
            <a:picLocks noChangeAspect="1"/>
          </p:cNvPicPr>
          <p:nvPr/>
        </p:nvPicPr>
        <p:blipFill>
          <a:blip r:embed="rId11"/>
          <a:srcRect l="904" t="3041" r="7831" b="1922"/>
          <a:stretch>
            <a:fillRect/>
          </a:stretch>
        </p:blipFill>
        <p:spPr>
          <a:xfrm>
            <a:off x="6275785" y="4818498"/>
            <a:ext cx="3914489" cy="2044554"/>
          </a:xfrm>
          <a:prstGeom prst="rect">
            <a:avLst/>
          </a:prstGeom>
        </p:spPr>
      </p:pic>
      <p:pic>
        <p:nvPicPr>
          <p:cNvPr id="3" name="Picture 2">
            <a:extLst>
              <a:ext uri="{FF2B5EF4-FFF2-40B4-BE49-F238E27FC236}">
                <a16:creationId xmlns:a16="http://schemas.microsoft.com/office/drawing/2014/main" id="{3938F681-5585-343D-C429-A5ECA482397F}"/>
              </a:ext>
            </a:extLst>
          </p:cNvPr>
          <p:cNvPicPr>
            <a:picLocks noChangeAspect="1"/>
          </p:cNvPicPr>
          <p:nvPr/>
        </p:nvPicPr>
        <p:blipFill>
          <a:blip r:embed="rId12"/>
          <a:srcRect l="3123" t="2981" r="11807" b="8309"/>
          <a:stretch>
            <a:fillRect/>
          </a:stretch>
        </p:blipFill>
        <p:spPr>
          <a:xfrm>
            <a:off x="6340702" y="2012534"/>
            <a:ext cx="3710226" cy="1866739"/>
          </a:xfrm>
          <a:prstGeom prst="rect">
            <a:avLst/>
          </a:prstGeom>
        </p:spPr>
      </p:pic>
    </p:spTree>
    <p:extLst>
      <p:ext uri="{BB962C8B-B14F-4D97-AF65-F5344CB8AC3E}">
        <p14:creationId xmlns:p14="http://schemas.microsoft.com/office/powerpoint/2010/main" val="5861278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49F8EB85763C444AAC68312A5032961" ma:contentTypeVersion="24" ma:contentTypeDescription="Create a new document." ma:contentTypeScope="" ma:versionID="5bc45e40dd30e5f4cd9cf9fc81100ddb">
  <xsd:schema xmlns:xsd="http://www.w3.org/2001/XMLSchema" xmlns:xs="http://www.w3.org/2001/XMLSchema" xmlns:p="http://schemas.microsoft.com/office/2006/metadata/properties" xmlns:ns1="http://schemas.microsoft.com/sharepoint/v3" xmlns:ns2="07aa35f8-4ca4-46ab-9e1b-a4e465f24b74" xmlns:ns3="42f0a427-9df2-45d7-aa81-e964de6ddee5" targetNamespace="http://schemas.microsoft.com/office/2006/metadata/properties" ma:root="true" ma:fieldsID="9bf92ba873bcb17bee390e9c490ec1bf" ns1:_="" ns2:_="" ns3:_="">
    <xsd:import namespace="http://schemas.microsoft.com/sharepoint/v3"/>
    <xsd:import namespace="07aa35f8-4ca4-46ab-9e1b-a4e465f24b74"/>
    <xsd:import namespace="42f0a427-9df2-45d7-aa81-e964de6ddee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1:_ip_UnifiedCompliancePolicyProperties" minOccurs="0"/>
                <xsd:element ref="ns1:_ip_UnifiedCompliancePolicyUIAction" minOccurs="0"/>
                <xsd:element ref="ns2:MediaServiceDateTaken" minOccurs="0"/>
                <xsd:element ref="ns2:MediaLengthInSeconds" minOccurs="0"/>
                <xsd:element ref="ns2:MediaServiceAutoTags"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Tobesharedwithinductionofnewstaff_x003f_" minOccurs="0"/>
                <xsd:element ref="ns2:MediaServiceObjectDetectorVersions" minOccurs="0"/>
                <xsd:element ref="ns2:MediaServiceSearchProperties" minOccurs="0"/>
                <xsd:element ref="ns2:_Flow_SignoffStatu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aa35f8-4ca4-46ab-9e1b-a4e465f24b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Tobesharedwithinductionofnewstaff_x003f_" ma:index="26" nillable="true" ma:displayName="To be shared with induction of new staff?" ma:default="1" ma:description="Source - HOPC. Check for updated version prior to sharing" ma:format="Dropdown" ma:internalName="Tobesharedwithinductionofnewstaff_x003f_">
      <xsd:simpleType>
        <xsd:restriction base="dms:Boolean"/>
      </xsd:simple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_Flow_SignoffStatus" ma:index="29" nillable="true" ma:displayName="Sign-off status" ma:internalName="Sign_x002d_off_x0020_status">
      <xsd:simpleType>
        <xsd:restriction base="dms:Text"/>
      </xsd:simpleType>
    </xsd:element>
    <xsd:element name="MediaServiceBillingMetadata" ma:index="3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2f0a427-9df2-45d7-aa81-e964de6ddee5"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9d0f966d-4ee1-4c17-abde-29b2fb4daf04}" ma:internalName="TaxCatchAll" ma:showField="CatchAllData" ma:web="42f0a427-9df2-45d7-aa81-e964de6dde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07aa35f8-4ca4-46ab-9e1b-a4e465f24b74">
      <Terms xmlns="http://schemas.microsoft.com/office/infopath/2007/PartnerControls"/>
    </lcf76f155ced4ddcb4097134ff3c332f>
    <Tobesharedwithinductionofnewstaff_x003f_ xmlns="07aa35f8-4ca4-46ab-9e1b-a4e465f24b74">true</Tobesharedwithinductionofnewstaff_x003f_>
    <_ip_UnifiedCompliancePolicyProperties xmlns="http://schemas.microsoft.com/sharepoint/v3" xsi:nil="true"/>
    <TaxCatchAll xmlns="42f0a427-9df2-45d7-aa81-e964de6ddee5" xsi:nil="true"/>
    <_Flow_SignoffStatus xmlns="07aa35f8-4ca4-46ab-9e1b-a4e465f24b74" xsi:nil="true"/>
  </documentManagement>
</p:properties>
</file>

<file path=customXml/itemProps1.xml><?xml version="1.0" encoding="utf-8"?>
<ds:datastoreItem xmlns:ds="http://schemas.openxmlformats.org/officeDocument/2006/customXml" ds:itemID="{D21DDF78-F0A4-4DDD-B1E6-CF8563FB3678}">
  <ds:schemaRefs>
    <ds:schemaRef ds:uri="http://schemas.microsoft.com/sharepoint/v3/contenttype/forms"/>
  </ds:schemaRefs>
</ds:datastoreItem>
</file>

<file path=customXml/itemProps2.xml><?xml version="1.0" encoding="utf-8"?>
<ds:datastoreItem xmlns:ds="http://schemas.openxmlformats.org/officeDocument/2006/customXml" ds:itemID="{E40F0012-3000-4DD0-9172-AA6EC43DA808}">
  <ds:schemaRefs>
    <ds:schemaRef ds:uri="07aa35f8-4ca4-46ab-9e1b-a4e465f24b74"/>
    <ds:schemaRef ds:uri="42f0a427-9df2-45d7-aa81-e964de6ddee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BFEC65D-38FC-4E29-B49D-83FCCED663F4}">
  <ds:schemaRefs>
    <ds:schemaRef ds:uri="http://schemas.microsoft.com/office/2006/documentManagement/types"/>
    <ds:schemaRef ds:uri="http://www.w3.org/XML/1998/namespace"/>
    <ds:schemaRef ds:uri="http://purl.org/dc/dcmitype/"/>
    <ds:schemaRef ds:uri="42f0a427-9df2-45d7-aa81-e964de6ddee5"/>
    <ds:schemaRef ds:uri="http://schemas.microsoft.com/office/infopath/2007/PartnerControls"/>
    <ds:schemaRef ds:uri="http://purl.org/dc/terms/"/>
    <ds:schemaRef ds:uri="http://purl.org/dc/elements/1.1/"/>
    <ds:schemaRef ds:uri="http://schemas.openxmlformats.org/package/2006/metadata/core-properties"/>
    <ds:schemaRef ds:uri="07aa35f8-4ca4-46ab-9e1b-a4e465f24b74"/>
    <ds:schemaRef ds:uri="http://schemas.microsoft.com/sharepoint/v3"/>
    <ds:schemaRef ds:uri="http://schemas.microsoft.com/office/2006/metadata/properties"/>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
  <TotalTime>32</TotalTime>
  <Words>33948</Words>
  <Application>Microsoft Office PowerPoint</Application>
  <PresentationFormat>Widescreen</PresentationFormat>
  <Paragraphs>3825</Paragraphs>
  <Slides>82</Slides>
  <Notes>55</Notes>
  <HiddenSlides>0</HiddenSlides>
  <MMClips>27</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82</vt:i4>
      </vt:variant>
    </vt:vector>
  </HeadingPairs>
  <TitlesOfParts>
    <vt:vector size="95" baseType="lpstr">
      <vt:lpstr>-apple-system</vt:lpstr>
      <vt:lpstr>Aptos</vt:lpstr>
      <vt:lpstr>Arial</vt:lpstr>
      <vt:lpstr>Arial Black</vt:lpstr>
      <vt:lpstr>Calibri</vt:lpstr>
      <vt:lpstr>Calibri Light</vt:lpstr>
      <vt:lpstr>Roboto</vt:lpstr>
      <vt:lpstr>Segoe UI</vt:lpstr>
      <vt:lpstr>Source Sans Pro</vt:lpstr>
      <vt:lpstr>Times New Roman</vt:lpstr>
      <vt:lpstr>Wingdings</vt:lpstr>
      <vt:lpstr>Office Theme</vt:lpstr>
      <vt:lpstr>Office Theme</vt:lpstr>
      <vt:lpstr>Career Development Pathways in Primary Care  </vt:lpstr>
      <vt:lpstr>What the Career Pathway is and is not</vt:lpstr>
      <vt:lpstr>Multi-professional Roles</vt:lpstr>
      <vt:lpstr>Leadership &amp; Management</vt:lpstr>
      <vt:lpstr>Knowledge &amp; Development</vt:lpstr>
      <vt:lpstr>Health &amp; Wellbeing</vt:lpstr>
      <vt:lpstr>How to use this interactive document</vt:lpstr>
      <vt:lpstr>Choose your pathway</vt:lpstr>
      <vt:lpstr>Choose your pathway</vt:lpstr>
      <vt:lpstr>Medical Professionals Career Pathways Overview</vt:lpstr>
      <vt:lpstr>Medical Professionals Career Pathway</vt:lpstr>
      <vt:lpstr>Undergraduate Medical Student Find out more about the Undergraduate Medical Student</vt:lpstr>
      <vt:lpstr>Foundation Doctor Find out more about the Foundation Doctor </vt:lpstr>
      <vt:lpstr>Resident Doctor (GP Training) Find out more about the Resident Doctor</vt:lpstr>
      <vt:lpstr>Salaried GP Find out more about the General Practitioners (GP)</vt:lpstr>
      <vt:lpstr>Locum GP Find out more about the General Practitioners (GP)</vt:lpstr>
      <vt:lpstr>GP Partner Find out more about the GP Partner</vt:lpstr>
      <vt:lpstr>GP with extended role GPwER Find out more about the GPwER</vt:lpstr>
      <vt:lpstr>Clinical Leadership Roles Find out more about Clinical Leadership</vt:lpstr>
      <vt:lpstr>Medical Education Leadership Roles Find out more about Education Leadership</vt:lpstr>
      <vt:lpstr>Non-Clinical Career Pathways Overview</vt:lpstr>
      <vt:lpstr>Non-Clinical Professionals Career Pathway</vt:lpstr>
      <vt:lpstr>Non-Clinical Professionals Career Pathway</vt:lpstr>
      <vt:lpstr>              Senior People Professional Level 7 Apprenticeship</vt:lpstr>
      <vt:lpstr>Non-Clinical Professionals Career Pathway</vt:lpstr>
      <vt:lpstr>            HR Support Level 3 Apprenticeship</vt:lpstr>
      <vt:lpstr>Non-Clinical Professionals Career Pathway</vt:lpstr>
      <vt:lpstr>Receptionist  Find out more about the Care Navigator </vt:lpstr>
      <vt:lpstr>Non-Clinical Professionals Career Pathway</vt:lpstr>
      <vt:lpstr>              Business Administrator Level 3 Apprenticeship</vt:lpstr>
      <vt:lpstr>Non-Clinical Professionals Career Pathway</vt:lpstr>
      <vt:lpstr>Prescribing Administrator Find out more primary care roles</vt:lpstr>
      <vt:lpstr>General Practice Assistant  Find out more about the GPA Role</vt:lpstr>
      <vt:lpstr>Non-Clinical Professionals Career Pathway</vt:lpstr>
      <vt:lpstr>Phlebotomist Find out more about primary care roles</vt:lpstr>
      <vt:lpstr>Non-Clinical Professionals Career Pathway</vt:lpstr>
      <vt:lpstr>Non-Clinical Professionals Career Pathway</vt:lpstr>
      <vt:lpstr>PowerPoint Presentation</vt:lpstr>
      <vt:lpstr>Operations Manager Level 5 Apprenticeship</vt:lpstr>
      <vt:lpstr>PowerPoint Presentation</vt:lpstr>
      <vt:lpstr>PCN Educator Find out more about STH Learning Environments   </vt:lpstr>
      <vt:lpstr>PowerPoint Presentation</vt:lpstr>
      <vt:lpstr>              Accounts or Finance Assistant Level 2 Apprenticeship</vt:lpstr>
      <vt:lpstr>PowerPoint Presentation</vt:lpstr>
      <vt:lpstr>PowerPoint Presentation</vt:lpstr>
      <vt:lpstr>Pharmacy Professional Career Pathways Overview</vt:lpstr>
      <vt:lpstr>Pharmacy Services Assistant Find out more about becoming a Pharmacy Assistant</vt:lpstr>
      <vt:lpstr>  Pharmacy Services Assistant Level 2 Apprenticeship</vt:lpstr>
      <vt:lpstr>Pharmacy Technician  Find out more about the Pharmacy Technician role</vt:lpstr>
      <vt:lpstr>               Pharmacy Technician Level 3 Apprenticeship</vt:lpstr>
      <vt:lpstr>Undergraduate Pharmacy Student Find out more about studying Pharmacy</vt:lpstr>
      <vt:lpstr>Foundation Trainee Pharmacist Find out more about studying Pharmacy</vt:lpstr>
      <vt:lpstr>Community Pharmacist  Find out more about the Pharmacy roles</vt:lpstr>
      <vt:lpstr>PowerPoint Presentation</vt:lpstr>
      <vt:lpstr>PowerPoint Presentation</vt:lpstr>
      <vt:lpstr>Nursing Career Pathways Overview</vt:lpstr>
      <vt:lpstr>Healthcare Assistant (HCA) Find out more about the HCA role</vt:lpstr>
      <vt:lpstr>                 Senior Healthcare Support Worker Level 3 Apprenticeship</vt:lpstr>
      <vt:lpstr>PowerPoint Presentation</vt:lpstr>
      <vt:lpstr>Nursing Associate Find out more about the Nursing Associate  </vt:lpstr>
      <vt:lpstr>               Nursing Associate Level 5 Apprenticeship</vt:lpstr>
      <vt:lpstr>General Practice Nurse (GPN) Find out more about the GPN role</vt:lpstr>
      <vt:lpstr>Enhanced Nurse Practitioner Find out more about the Advance Practice</vt:lpstr>
      <vt:lpstr>               Enhanced Clinical Practitioner Level 6 Apprenticeship</vt:lpstr>
      <vt:lpstr>Advanced Practitioner (AP)</vt:lpstr>
      <vt:lpstr>               Advanced Clinical Practitioner Level 7  Apprenticeship  </vt:lpstr>
      <vt:lpstr>Consultant Level Practitioner Find out more about the Levels of Practice</vt:lpstr>
      <vt:lpstr>Personalised Care Professional Career Pathways Overview</vt:lpstr>
      <vt:lpstr>Personalised Care Professionals Career Pathway</vt:lpstr>
      <vt:lpstr>Personalised Care Professionals Career Pathway</vt:lpstr>
      <vt:lpstr>Community Health and Wellbeing Worker Level 3 Apprenticeship</vt:lpstr>
      <vt:lpstr>Personalised Care Professionals Career Pathway</vt:lpstr>
      <vt:lpstr>Personalised Care Professionals Career Pathway</vt:lpstr>
      <vt:lpstr>Personalised Care Professionals Career Pathway</vt:lpstr>
      <vt:lpstr>Allied Health Professions (AHPs)</vt:lpstr>
      <vt:lpstr>AHP Roles</vt:lpstr>
      <vt:lpstr>AHP Roles</vt:lpstr>
      <vt:lpstr>Paramedic Level 6 Degree Apprenticeship</vt:lpstr>
      <vt:lpstr>AHP Roles</vt:lpstr>
      <vt:lpstr>AHP Roles</vt:lpstr>
      <vt:lpstr>AHP Roles</vt:lpstr>
      <vt:lpstr>DON’T MISS OUT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Budd, Daniel</dc:creator>
  <cp:lastModifiedBy>DYER, Alexandria (NHS ENGLAND)</cp:lastModifiedBy>
  <cp:revision>1</cp:revision>
  <dcterms:created xsi:type="dcterms:W3CDTF">2024-04-26T14:30:07Z</dcterms:created>
  <dcterms:modified xsi:type="dcterms:W3CDTF">2026-04-14T10:37:02Z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2024-04-14T00:00:00Z</vt:filetime>
  </property>
  <property fmtid="{D5CDD505-2E9C-101B-9397-08002B2CF9AE}" pid="3" name="Creator">
    <vt:lpwstr>Microsoft® PowerPoint® for Microsoft 365</vt:lpwstr>
  </property>
  <property fmtid="{D5CDD505-2E9C-101B-9397-08002B2CF9AE}" pid="4" name="LastSaved">
    <vt:filetime>2024-04-26T00:00:00Z</vt:filetime>
  </property>
  <property fmtid="{D5CDD505-2E9C-101B-9397-08002B2CF9AE}" pid="5" name="Producer">
    <vt:lpwstr>Microsoft® PowerPoint® for Microsoft 365</vt:lpwstr>
  </property>
  <property fmtid="{D5CDD505-2E9C-101B-9397-08002B2CF9AE}" pid="6" name="ContentTypeId">
    <vt:lpwstr>0x010100D49F8EB85763C444AAC68312A5032961</vt:lpwstr>
  </property>
  <property fmtid="{D5CDD505-2E9C-101B-9397-08002B2CF9AE}" pid="7" name="MediaServiceImageTags">
    <vt:lpwstr/>
  </property>
</Properties>
</file>