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2" r:id="rId4"/>
  </p:sldMasterIdLst>
  <p:notesMasterIdLst>
    <p:notesMasterId r:id="rId50"/>
  </p:notesMasterIdLst>
  <p:handoutMasterIdLst>
    <p:handoutMasterId r:id="rId51"/>
  </p:handoutMasterIdLst>
  <p:sldIdLst>
    <p:sldId id="2147483187" r:id="rId5"/>
    <p:sldId id="2147483213" r:id="rId6"/>
    <p:sldId id="2147475020" r:id="rId7"/>
    <p:sldId id="2147483218" r:id="rId8"/>
    <p:sldId id="2147374236" r:id="rId9"/>
    <p:sldId id="2147475027" r:id="rId10"/>
    <p:sldId id="4971" r:id="rId11"/>
    <p:sldId id="2147483215" r:id="rId12"/>
    <p:sldId id="2147475035" r:id="rId13"/>
    <p:sldId id="2147475082" r:id="rId14"/>
    <p:sldId id="2147475083" r:id="rId15"/>
    <p:sldId id="2147374064" r:id="rId16"/>
    <p:sldId id="2147483225" r:id="rId17"/>
    <p:sldId id="2147475018" r:id="rId18"/>
    <p:sldId id="2147476061" r:id="rId19"/>
    <p:sldId id="2147483268" r:id="rId20"/>
    <p:sldId id="2147483241" r:id="rId21"/>
    <p:sldId id="2147483244" r:id="rId22"/>
    <p:sldId id="2147483248" r:id="rId23"/>
    <p:sldId id="2147483249" r:id="rId24"/>
    <p:sldId id="2147483243" r:id="rId25"/>
    <p:sldId id="2147483226" r:id="rId26"/>
    <p:sldId id="2147483253" r:id="rId27"/>
    <p:sldId id="2147483207" r:id="rId28"/>
    <p:sldId id="2147483266" r:id="rId29"/>
    <p:sldId id="2147475055" r:id="rId30"/>
    <p:sldId id="2147483250" r:id="rId31"/>
    <p:sldId id="2147483240" r:id="rId32"/>
    <p:sldId id="2147483271" r:id="rId33"/>
    <p:sldId id="2147483197" r:id="rId34"/>
    <p:sldId id="2147483270" r:id="rId35"/>
    <p:sldId id="2147483231" r:id="rId36"/>
    <p:sldId id="2147483232" r:id="rId37"/>
    <p:sldId id="2147483255" r:id="rId38"/>
    <p:sldId id="2147483259" r:id="rId39"/>
    <p:sldId id="2147483267" r:id="rId40"/>
    <p:sldId id="2147483256" r:id="rId41"/>
    <p:sldId id="2147483272" r:id="rId42"/>
    <p:sldId id="2147483235" r:id="rId43"/>
    <p:sldId id="2147483261" r:id="rId44"/>
    <p:sldId id="2147483264" r:id="rId45"/>
    <p:sldId id="2147483262" r:id="rId46"/>
    <p:sldId id="259" r:id="rId47"/>
    <p:sldId id="2147483205" r:id="rId48"/>
    <p:sldId id="2147483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xt" id="{FC7E4C04-E0D4-C241-AE40-8B1348FB319D}">
          <p14:sldIdLst>
            <p14:sldId id="2147483187"/>
            <p14:sldId id="2147483213"/>
            <p14:sldId id="2147475020"/>
            <p14:sldId id="2147483218"/>
            <p14:sldId id="2147374236"/>
            <p14:sldId id="2147475027"/>
            <p14:sldId id="4971"/>
            <p14:sldId id="2147483215"/>
            <p14:sldId id="2147475035"/>
            <p14:sldId id="2147475082"/>
            <p14:sldId id="2147475083"/>
            <p14:sldId id="2147374064"/>
            <p14:sldId id="2147483225"/>
            <p14:sldId id="2147475018"/>
            <p14:sldId id="2147476061"/>
            <p14:sldId id="2147483268"/>
            <p14:sldId id="2147483241"/>
            <p14:sldId id="2147483244"/>
            <p14:sldId id="2147483248"/>
            <p14:sldId id="2147483249"/>
            <p14:sldId id="2147483243"/>
            <p14:sldId id="2147483226"/>
            <p14:sldId id="2147483253"/>
            <p14:sldId id="2147483207"/>
            <p14:sldId id="2147483266"/>
            <p14:sldId id="2147475055"/>
            <p14:sldId id="2147483250"/>
            <p14:sldId id="2147483240"/>
            <p14:sldId id="2147483271"/>
            <p14:sldId id="2147483197"/>
            <p14:sldId id="2147483270"/>
            <p14:sldId id="2147483231"/>
            <p14:sldId id="2147483232"/>
            <p14:sldId id="2147483255"/>
            <p14:sldId id="2147483259"/>
            <p14:sldId id="2147483267"/>
            <p14:sldId id="2147483256"/>
            <p14:sldId id="2147483272"/>
            <p14:sldId id="2147483235"/>
            <p14:sldId id="2147483261"/>
            <p14:sldId id="2147483264"/>
            <p14:sldId id="2147483262"/>
            <p14:sldId id="259"/>
            <p14:sldId id="2147483205"/>
            <p14:sldId id="2147483273"/>
          </p14:sldIdLst>
        </p14:section>
      </p14:sectionLst>
    </p:ext>
    <p:ext uri="{EFAFB233-063F-42B5-8137-9DF3F51BA10A}">
      <p15:sldGuideLst xmlns:p15="http://schemas.microsoft.com/office/powerpoint/2012/main">
        <p15:guide id="1" orient="horz" pos="320" userDrawn="1">
          <p15:clr>
            <a:srgbClr val="A4A3A4"/>
          </p15:clr>
        </p15:guide>
        <p15:guide id="2" pos="778" userDrawn="1">
          <p15:clr>
            <a:srgbClr val="A4A3A4"/>
          </p15:clr>
        </p15:guide>
        <p15:guide id="3" pos="7333" userDrawn="1">
          <p15:clr>
            <a:srgbClr val="A4A3A4"/>
          </p15:clr>
        </p15:guide>
        <p15:guide id="4" orient="horz" pos="1080" userDrawn="1">
          <p15:clr>
            <a:srgbClr val="A4A3A4"/>
          </p15:clr>
        </p15:guide>
        <p15:guide id="5" orient="horz" pos="414" userDrawn="1">
          <p15:clr>
            <a:srgbClr val="A4A3A4"/>
          </p15:clr>
        </p15:guide>
        <p15:guide id="6" orient="horz" pos="3904" userDrawn="1">
          <p15:clr>
            <a:srgbClr val="A4A3A4"/>
          </p15:clr>
        </p15:guide>
        <p15:guide id="7" orient="horz" pos="40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632A02-F2D1-58FC-0046-85BD33898AF8}" name="Elizabeth Painter" initials="EP" userId="S::lizziepainter@moorhouseconsulting.com::42a19864-75c7-478c-8a55-5089f9cca50c" providerId="AD"/>
  <p188:author id="{4BEFAF04-27C7-7CDD-3125-06D9AF86CEAC}" name="Lauren Grant" initials="LG" userId="S::laurengrant@moorhouseconsulting.com::69d6a50a-432c-450e-b105-0cab0eeb4f11" providerId="AD"/>
  <p188:author id="{CFCA2815-3805-F802-91F4-581DBA252EB4}" name="Hinesh Patel" initials="HP" userId="S::HineshPatel@moorhouseconsulting.com::3e422dfd-1fe4-415e-b452-2f5967de3c7f" providerId="AD"/>
  <p188:author id="{D938991A-91E5-A6E1-EF3B-EBCF4DBC0241}" name="Claire Eve" initials="CE" userId="S::claireeve@moorhouseconsulting.com::4bfd8af0-e161-49bb-b658-2fc0a95e88ff" providerId="AD"/>
  <p188:author id="{88F07E2D-BAAB-A4F9-940A-96EBB128BA23}" name="Pandora Levinge" initials="PL" userId="S::pandoralevinge@moorhouseconsulting.com::7af15993-49e6-41e8-92d9-970d872798b2" providerId="AD"/>
  <p188:author id="{DE4B5458-9562-878E-2BB2-9A2D090B1B37}" name="Gareth Wood" initials="GW" userId="S::gareth@reallyhelpfulmarketing.co.uk::913d3f52-5f6a-4252-9e3a-11211871945b" providerId="AD"/>
  <p188:author id="{0D3ACC5C-40DE-0A6E-D96F-277DFF79BC0A}" name="Alex Goodman" initials="AG" userId="S::alexgoodman@moorhouseconsulting.com::246c5507-a032-4dab-8ac2-ada7d08fa658" providerId="AD"/>
  <p188:author id="{D18D925E-9533-573A-24C8-573025966260}" name="Luke Dallal" initials="LD" userId="S::lukedallal@moorhouseconsulting.com::bca63ad7-8fb3-4fe4-ad3b-7eefc63fd7b2" providerId="AD"/>
  <p188:author id="{7CC92F82-84F0-9E39-F7BF-225F6F6EC305}" name="Jade Hayward" initials="JH" userId="S::jadehayward@moorhouseconsulting.com::c2a38fd7-e3ce-4767-9ec7-edab21166f4c" providerId="AD"/>
  <p188:author id="{005F5082-42C3-DB13-614C-682ABDF96F19}" name="Luke Dallal" initials="LD" userId="S::LukeDallal@moorhouseconsulting.com::bca63ad7-8fb3-4fe4-ad3b-7eefc63fd7b2" providerId="AD"/>
  <p188:author id="{161A9A84-B7B5-3A62-1AF8-8F9AAECEDF9F}" name="Alex Goodman" initials="AG" userId="S::AlexGoodman@moorhouseconsulting.com::246c5507-a032-4dab-8ac2-ada7d08fa658" providerId="AD"/>
  <p188:author id="{9CF7B298-6762-98D4-E710-B182E3A55B7B}" name="James Easterbrook" initials="JE" userId="S::jameseasterbrook@moorhouseconsulting.com::d3e0ffbd-9bf5-49c8-ad98-b9d7e5858b93" providerId="AD"/>
  <p188:author id="{88B4A3A9-48C0-17D5-1455-E4B8C5B7D903}" name="Daniel Moore" initials="DM" userId="S::danmoore@moorhouseconsulting.com::aac04f70-ed08-4c4d-a71c-94866ef8407e" providerId="AD"/>
  <p188:author id="{C23D22AB-3C82-126A-5588-0E07050CDD78}" name="Natasha Black" initials="NB" userId="S::NatashaBlack@moorhouseconsulting.com::5e9c4bc1-d9c0-47b4-9787-02654e4f62c5" providerId="AD"/>
  <p188:author id="{D994FEBC-1446-D5E9-A071-3870957E41AA}" name="Martin Murphy" initials="MM" userId="S::martinmurphy@moorhouseconsulting.com::49042216-11c5-40aa-b5ff-c90db32f99d5" providerId="AD"/>
  <p188:author id="{16A1E0CE-513B-E2F4-E94E-D2C9859BEC78}" name="MITCHELL, Rheanna (NHS SURREY HEARTLANDS ICB - 92A)" initials="RM" userId="S::rheanna.mitchell@nhs.net::ea15c1aa-8b67-43dc-9d8e-266e1bae82b2" providerId="AD"/>
  <p188:author id="{813214E2-FAB4-65DF-7B73-F882CAA96764}" name="Rachel Burd" initials="RB" userId="S::rachelburd@moorhouseconsulting.com::a93941fe-4605-453f-bcff-24bdf2a6e174" providerId="AD"/>
  <p188:author id="{8DFEE2EF-A866-F565-10A6-6E0B3EBD7BBC}" name="Natasha Black" initials="NB" userId="S::natashablack@moorhouseconsulting.com::5e9c4bc1-d9c0-47b4-9787-02654e4f62c5" providerId="AD"/>
  <p188:author id="{DF0D9EF5-0FAA-BD22-E512-FED61F6DD247}" name="Hinesh Patel" initials="HP" userId="S::hineshpatel@moorhouseconsulting.com::3e422dfd-1fe4-415e-b452-2f5967de3c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FFF"/>
    <a:srgbClr val="3A3A3A"/>
    <a:srgbClr val="231F20"/>
    <a:srgbClr val="12B3C5"/>
    <a:srgbClr val="103E66"/>
    <a:srgbClr val="009EDE"/>
    <a:srgbClr val="F2F0F1"/>
    <a:srgbClr val="BBDAF4"/>
    <a:srgbClr val="FFDF97"/>
    <a:srgbClr val="C9E7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5" autoAdjust="0"/>
    <p:restoredTop sz="95032" autoAdjust="0"/>
  </p:normalViewPr>
  <p:slideViewPr>
    <p:cSldViewPr snapToGrid="0">
      <p:cViewPr varScale="1">
        <p:scale>
          <a:sx n="96" d="100"/>
          <a:sy n="96" d="100"/>
        </p:scale>
        <p:origin x="1308" y="312"/>
      </p:cViewPr>
      <p:guideLst>
        <p:guide orient="horz" pos="320"/>
        <p:guide pos="778"/>
        <p:guide pos="7333"/>
        <p:guide orient="horz" pos="1080"/>
        <p:guide orient="horz" pos="414"/>
        <p:guide orient="horz" pos="3904"/>
        <p:guide orient="horz" pos="4000"/>
      </p:guideLst>
    </p:cSldViewPr>
  </p:slideViewPr>
  <p:notesTextViewPr>
    <p:cViewPr>
      <p:scale>
        <a:sx n="1" d="1"/>
        <a:sy n="1" d="1"/>
      </p:scale>
      <p:origin x="0" y="0"/>
    </p:cViewPr>
  </p:notesTextViewPr>
  <p:notesViewPr>
    <p:cSldViewPr snapToGrid="0">
      <p:cViewPr varScale="1">
        <p:scale>
          <a:sx n="83" d="100"/>
          <a:sy n="83" d="100"/>
        </p:scale>
        <p:origin x="38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4BA7B-A3DB-4450-8AA4-287FEC3BA28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0449487-ACA6-4721-BED4-16C3E7A7AF34}">
      <dgm:prSet custT="1"/>
      <dgm:spPr/>
      <dgm:t>
        <a:bodyPr/>
        <a:lstStyle/>
        <a:p>
          <a:pPr>
            <a:lnSpc>
              <a:spcPct val="100000"/>
            </a:lnSpc>
            <a:defRPr b="1"/>
          </a:pPr>
          <a:r>
            <a:rPr lang="en-GB" sz="1600" b="1" dirty="0"/>
            <a:t>Expansion of the existing NHS Genomic Medicine Service</a:t>
          </a:r>
          <a:endParaRPr lang="en-US" sz="1600" dirty="0"/>
        </a:p>
      </dgm:t>
    </dgm:pt>
    <dgm:pt modelId="{E11F275A-F885-40E7-94C2-91188EA70DA2}" type="parTrans" cxnId="{3401CE3C-58B4-4445-BFEB-92E116251703}">
      <dgm:prSet/>
      <dgm:spPr/>
      <dgm:t>
        <a:bodyPr/>
        <a:lstStyle/>
        <a:p>
          <a:endParaRPr lang="en-US"/>
        </a:p>
      </dgm:t>
    </dgm:pt>
    <dgm:pt modelId="{5B5B834A-B943-45E3-A75B-3C3A59CD7196}" type="sibTrans" cxnId="{3401CE3C-58B4-4445-BFEB-92E116251703}">
      <dgm:prSet/>
      <dgm:spPr/>
      <dgm:t>
        <a:bodyPr/>
        <a:lstStyle/>
        <a:p>
          <a:endParaRPr lang="en-US"/>
        </a:p>
      </dgm:t>
    </dgm:pt>
    <dgm:pt modelId="{51D6778F-636E-4E5D-AED3-0358A154EF6D}">
      <dgm:prSet custT="1"/>
      <dgm:spPr/>
      <dgm:t>
        <a:bodyPr/>
        <a:lstStyle/>
        <a:p>
          <a:pPr>
            <a:lnSpc>
              <a:spcPct val="100000"/>
            </a:lnSpc>
          </a:pPr>
          <a:endParaRPr lang="en-GB" sz="2400" dirty="0"/>
        </a:p>
        <a:p>
          <a:pPr>
            <a:lnSpc>
              <a:spcPct val="100000"/>
            </a:lnSpc>
          </a:pPr>
          <a:r>
            <a:rPr lang="en-GB" sz="1600" dirty="0"/>
            <a:t>Creation of a new </a:t>
          </a:r>
          <a:r>
            <a:rPr lang="en-GB" sz="1600" b="1" dirty="0"/>
            <a:t>genomics population health service</a:t>
          </a:r>
          <a:r>
            <a:rPr lang="en-GB" sz="1600" dirty="0"/>
            <a:t>.</a:t>
          </a:r>
          <a:endParaRPr lang="en-US" sz="1600" dirty="0"/>
        </a:p>
      </dgm:t>
    </dgm:pt>
    <dgm:pt modelId="{F36403B1-2CE4-4D53-B904-373B0A685F19}" type="parTrans" cxnId="{1501F865-4DCA-4C00-A2B1-97C0514ABA7B}">
      <dgm:prSet/>
      <dgm:spPr/>
      <dgm:t>
        <a:bodyPr/>
        <a:lstStyle/>
        <a:p>
          <a:endParaRPr lang="en-US"/>
        </a:p>
      </dgm:t>
    </dgm:pt>
    <dgm:pt modelId="{6F6C601A-EED0-4D22-9D79-79C242353974}" type="sibTrans" cxnId="{1501F865-4DCA-4C00-A2B1-97C0514ABA7B}">
      <dgm:prSet/>
      <dgm:spPr/>
      <dgm:t>
        <a:bodyPr/>
        <a:lstStyle/>
        <a:p>
          <a:endParaRPr lang="en-US"/>
        </a:p>
      </dgm:t>
    </dgm:pt>
    <dgm:pt modelId="{DF85D79C-CF11-4ACE-8250-E8ED89A472CF}">
      <dgm:prSet custT="1"/>
      <dgm:spPr/>
      <dgm:t>
        <a:bodyPr/>
        <a:lstStyle/>
        <a:p>
          <a:pPr>
            <a:lnSpc>
              <a:spcPct val="100000"/>
            </a:lnSpc>
            <a:defRPr b="1"/>
          </a:pPr>
          <a:endParaRPr lang="en-GB" sz="1400" b="1" dirty="0"/>
        </a:p>
        <a:p>
          <a:pPr>
            <a:lnSpc>
              <a:spcPct val="100000"/>
            </a:lnSpc>
            <a:defRPr b="1"/>
          </a:pPr>
          <a:r>
            <a:rPr lang="en-GB" sz="1600" b="1" dirty="0"/>
            <a:t>Neighbourhood health services that will combine with the new genomics population health service accessible to all by the end of 2035.</a:t>
          </a:r>
          <a:endParaRPr lang="en-US" sz="1600" dirty="0"/>
        </a:p>
      </dgm:t>
    </dgm:pt>
    <dgm:pt modelId="{964F5482-E91F-4332-BDF7-0F5DABD823FC}" type="parTrans" cxnId="{D8F82CB3-FA7D-4552-A37A-C1DB7BADEC3C}">
      <dgm:prSet/>
      <dgm:spPr/>
      <dgm:t>
        <a:bodyPr/>
        <a:lstStyle/>
        <a:p>
          <a:endParaRPr lang="en-US"/>
        </a:p>
      </dgm:t>
    </dgm:pt>
    <dgm:pt modelId="{EC29178D-3DE2-494F-BDAA-C7750A6AB9C7}" type="sibTrans" cxnId="{D8F82CB3-FA7D-4552-A37A-C1DB7BADEC3C}">
      <dgm:prSet/>
      <dgm:spPr/>
      <dgm:t>
        <a:bodyPr/>
        <a:lstStyle/>
        <a:p>
          <a:endParaRPr lang="en-US"/>
        </a:p>
      </dgm:t>
    </dgm:pt>
    <dgm:pt modelId="{218A809E-8591-4B74-BF52-B0F5A1B5A6A1}">
      <dgm:prSet custT="1"/>
      <dgm:spPr/>
      <dgm:t>
        <a:bodyPr/>
        <a:lstStyle/>
        <a:p>
          <a:pPr>
            <a:lnSpc>
              <a:spcPct val="100000"/>
            </a:lnSpc>
            <a:buFont typeface="Arial" panose="020B0604020202020204" pitchFamily="34" charset="0"/>
            <a:buChar char="•"/>
          </a:pPr>
          <a:r>
            <a:rPr lang="en-GB" sz="1600" dirty="0"/>
            <a:t>Training local health professionals as </a:t>
          </a:r>
          <a:r>
            <a:rPr lang="en-GB" sz="1600" b="1" dirty="0"/>
            <a:t>genomic champions</a:t>
          </a:r>
          <a:r>
            <a:rPr lang="en-GB" sz="1600" dirty="0"/>
            <a:t> to increase uptake of local genomic testing.</a:t>
          </a:r>
        </a:p>
        <a:p>
          <a:pPr>
            <a:lnSpc>
              <a:spcPct val="100000"/>
            </a:lnSpc>
            <a:buFont typeface="Arial" panose="020B0604020202020204" pitchFamily="34" charset="0"/>
            <a:buChar char="•"/>
          </a:pPr>
          <a:endParaRPr lang="en-US" sz="1600" dirty="0"/>
        </a:p>
      </dgm:t>
    </dgm:pt>
    <dgm:pt modelId="{4DC4218A-2C7A-42BD-A14F-4365CE44BD89}" type="parTrans" cxnId="{3EC8B565-F9EB-42AD-9EDD-689C43EDC561}">
      <dgm:prSet/>
      <dgm:spPr/>
      <dgm:t>
        <a:bodyPr/>
        <a:lstStyle/>
        <a:p>
          <a:endParaRPr lang="en-US"/>
        </a:p>
      </dgm:t>
    </dgm:pt>
    <dgm:pt modelId="{EF659361-EACD-4FC3-A92C-53083CB9B2E7}" type="sibTrans" cxnId="{3EC8B565-F9EB-42AD-9EDD-689C43EDC561}">
      <dgm:prSet/>
      <dgm:spPr/>
      <dgm:t>
        <a:bodyPr/>
        <a:lstStyle/>
        <a:p>
          <a:endParaRPr lang="en-US"/>
        </a:p>
      </dgm:t>
    </dgm:pt>
    <dgm:pt modelId="{9EAA170C-1A20-452F-83AC-904D8E2F2FCE}">
      <dgm:prSet custT="1"/>
      <dgm:spPr/>
      <dgm:t>
        <a:bodyPr/>
        <a:lstStyle/>
        <a:p>
          <a:pPr>
            <a:lnSpc>
              <a:spcPct val="100000"/>
            </a:lnSpc>
            <a:defRPr b="1"/>
          </a:pPr>
          <a:endParaRPr lang="en-US" sz="1200" b="0" dirty="0"/>
        </a:p>
      </dgm:t>
    </dgm:pt>
    <dgm:pt modelId="{208C658D-9C68-4C87-B457-6EBDE7FFF6D7}" type="parTrans" cxnId="{FB57C536-5FE4-4A67-B642-BD1F5EC2F2D0}">
      <dgm:prSet/>
      <dgm:spPr/>
      <dgm:t>
        <a:bodyPr/>
        <a:lstStyle/>
        <a:p>
          <a:endParaRPr lang="en-US"/>
        </a:p>
      </dgm:t>
    </dgm:pt>
    <dgm:pt modelId="{A1948C55-0EC0-43CF-B428-7D0CB9AB9E17}" type="sibTrans" cxnId="{FB57C536-5FE4-4A67-B642-BD1F5EC2F2D0}">
      <dgm:prSet/>
      <dgm:spPr/>
      <dgm:t>
        <a:bodyPr/>
        <a:lstStyle/>
        <a:p>
          <a:endParaRPr lang="en-US"/>
        </a:p>
      </dgm:t>
    </dgm:pt>
    <dgm:pt modelId="{14BC7514-D9A2-4BAF-BF2E-341A98646076}">
      <dgm:prSet custT="1"/>
      <dgm:spPr/>
      <dgm:t>
        <a:bodyPr/>
        <a:lstStyle/>
        <a:p>
          <a:pPr>
            <a:lnSpc>
              <a:spcPct val="100000"/>
            </a:lnSpc>
            <a:buFont typeface="Arial" panose="020B0604020202020204" pitchFamily="34" charset="0"/>
            <a:buChar char="•"/>
          </a:pPr>
          <a:r>
            <a:rPr lang="en-GB" sz="1600" b="1" dirty="0"/>
            <a:t>Polygenic risk scores, predisposition and inherited disease testing </a:t>
          </a:r>
          <a:r>
            <a:rPr lang="en-GB" sz="1600" dirty="0"/>
            <a:t>and </a:t>
          </a:r>
          <a:r>
            <a:rPr lang="en-GB" sz="1600" b="1" dirty="0"/>
            <a:t>pharmacogenomics</a:t>
          </a:r>
          <a:r>
            <a:rPr lang="en-GB" sz="1600" dirty="0"/>
            <a:t>.</a:t>
          </a:r>
          <a:endParaRPr lang="en-US" sz="1600" dirty="0"/>
        </a:p>
      </dgm:t>
    </dgm:pt>
    <dgm:pt modelId="{437FCCE2-3479-4F37-8F86-938D0298AA65}" type="sibTrans" cxnId="{37FD69C7-A921-4915-971C-82F634E3C146}">
      <dgm:prSet/>
      <dgm:spPr/>
      <dgm:t>
        <a:bodyPr/>
        <a:lstStyle/>
        <a:p>
          <a:endParaRPr lang="en-US"/>
        </a:p>
      </dgm:t>
    </dgm:pt>
    <dgm:pt modelId="{C449B64B-FA2C-43F4-ACD7-45DD569335B2}" type="parTrans" cxnId="{37FD69C7-A921-4915-971C-82F634E3C146}">
      <dgm:prSet/>
      <dgm:spPr/>
      <dgm:t>
        <a:bodyPr/>
        <a:lstStyle/>
        <a:p>
          <a:endParaRPr lang="en-US"/>
        </a:p>
      </dgm:t>
    </dgm:pt>
    <dgm:pt modelId="{1B1053A9-79D2-4B12-84D8-D77854CCC001}" type="pres">
      <dgm:prSet presAssocID="{5214BA7B-A3DB-4450-8AA4-287FEC3BA286}" presName="root" presStyleCnt="0">
        <dgm:presLayoutVars>
          <dgm:dir/>
          <dgm:resizeHandles val="exact"/>
        </dgm:presLayoutVars>
      </dgm:prSet>
      <dgm:spPr/>
    </dgm:pt>
    <dgm:pt modelId="{BCB5A999-2767-4409-9293-79C24D005B47}" type="pres">
      <dgm:prSet presAssocID="{40449487-ACA6-4721-BED4-16C3E7A7AF34}" presName="compNode" presStyleCnt="0"/>
      <dgm:spPr/>
    </dgm:pt>
    <dgm:pt modelId="{A80D61CC-D584-46DC-B5B8-ED2A4D34824B}" type="pres">
      <dgm:prSet presAssocID="{40449487-ACA6-4721-BED4-16C3E7A7AF34}" presName="iconRect" presStyleLbl="node1" presStyleIdx="0" presStyleCnt="3" custLinFactY="-72322" custLinFactNeighborX="88967"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DCB10FCF-506F-4A18-A86D-46586980C80B}" type="pres">
      <dgm:prSet presAssocID="{40449487-ACA6-4721-BED4-16C3E7A7AF34}" presName="iconSpace" presStyleCnt="0"/>
      <dgm:spPr/>
    </dgm:pt>
    <dgm:pt modelId="{09A80867-B13B-4B2E-9390-A0893781094D}" type="pres">
      <dgm:prSet presAssocID="{40449487-ACA6-4721-BED4-16C3E7A7AF34}" presName="parTx" presStyleLbl="revTx" presStyleIdx="0" presStyleCnt="6" custScaleX="178843" custScaleY="78340" custLinFactNeighborX="28481" custLinFactNeighborY="-85126">
        <dgm:presLayoutVars>
          <dgm:chMax val="0"/>
          <dgm:chPref val="0"/>
        </dgm:presLayoutVars>
      </dgm:prSet>
      <dgm:spPr/>
    </dgm:pt>
    <dgm:pt modelId="{FC038685-6B69-4707-9B2D-3EC9ED987D5C}" type="pres">
      <dgm:prSet presAssocID="{40449487-ACA6-4721-BED4-16C3E7A7AF34}" presName="txSpace" presStyleCnt="0"/>
      <dgm:spPr/>
    </dgm:pt>
    <dgm:pt modelId="{802DE0DE-A9E4-4B10-AE42-B2614C6DF692}" type="pres">
      <dgm:prSet presAssocID="{40449487-ACA6-4721-BED4-16C3E7A7AF34}" presName="desTx" presStyleLbl="revTx" presStyleIdx="1" presStyleCnt="6" custScaleX="168764" custScaleY="303858" custLinFactY="-300000" custLinFactNeighborX="23709" custLinFactNeighborY="-364880">
        <dgm:presLayoutVars/>
      </dgm:prSet>
      <dgm:spPr/>
    </dgm:pt>
    <dgm:pt modelId="{3361AC30-BE1D-43DF-8276-3095D8B3A845}" type="pres">
      <dgm:prSet presAssocID="{5B5B834A-B943-45E3-A75B-3C3A59CD7196}" presName="sibTrans" presStyleCnt="0"/>
      <dgm:spPr/>
    </dgm:pt>
    <dgm:pt modelId="{13D80ADE-D609-4761-8B3E-0A30ADC1942D}" type="pres">
      <dgm:prSet presAssocID="{DF85D79C-CF11-4ACE-8250-E8ED89A472CF}" presName="compNode" presStyleCnt="0"/>
      <dgm:spPr/>
    </dgm:pt>
    <dgm:pt modelId="{D8E8A931-2CF5-4D04-9990-58EEF35F9E92}" type="pres">
      <dgm:prSet presAssocID="{DF85D79C-CF11-4ACE-8250-E8ED89A472CF}" presName="iconRect" presStyleLbl="node1" presStyleIdx="1" presStyleCnt="3" custLinFactX="100000" custLinFactY="-503" custLinFactNeighborX="168206"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D025B759-43EE-4C3C-A665-4DD8D3C27299}" type="pres">
      <dgm:prSet presAssocID="{DF85D79C-CF11-4ACE-8250-E8ED89A472CF}" presName="iconSpace" presStyleCnt="0"/>
      <dgm:spPr/>
    </dgm:pt>
    <dgm:pt modelId="{90C5281A-6F66-4D57-9E25-8ED45934E9D4}" type="pres">
      <dgm:prSet presAssocID="{DF85D79C-CF11-4ACE-8250-E8ED89A472CF}" presName="parTx" presStyleLbl="revTx" presStyleIdx="2" presStyleCnt="6" custScaleX="195926" custScaleY="276783" custLinFactNeighborX="85010" custLinFactNeighborY="16366">
        <dgm:presLayoutVars>
          <dgm:chMax val="0"/>
          <dgm:chPref val="0"/>
        </dgm:presLayoutVars>
      </dgm:prSet>
      <dgm:spPr/>
    </dgm:pt>
    <dgm:pt modelId="{94814829-2527-4CB4-8223-16CECAC7E408}" type="pres">
      <dgm:prSet presAssocID="{DF85D79C-CF11-4ACE-8250-E8ED89A472CF}" presName="txSpace" presStyleCnt="0"/>
      <dgm:spPr/>
    </dgm:pt>
    <dgm:pt modelId="{3F86290C-78F9-4F8B-86BE-FED221C715C7}" type="pres">
      <dgm:prSet presAssocID="{DF85D79C-CF11-4ACE-8250-E8ED89A472CF}" presName="desTx" presStyleLbl="revTx" presStyleIdx="3" presStyleCnt="6" custScaleX="203326" custScaleY="100000" custLinFactY="-200000" custLinFactNeighborX="86514" custLinFactNeighborY="-230197">
        <dgm:presLayoutVars/>
      </dgm:prSet>
      <dgm:spPr/>
    </dgm:pt>
    <dgm:pt modelId="{27C82CDD-1000-4EEE-9DB9-740D5A961140}" type="pres">
      <dgm:prSet presAssocID="{EC29178D-3DE2-494F-BDAA-C7750A6AB9C7}" presName="sibTrans" presStyleCnt="0"/>
      <dgm:spPr/>
    </dgm:pt>
    <dgm:pt modelId="{138DF5D5-200E-457E-B6A8-1FDF66B5AF21}" type="pres">
      <dgm:prSet presAssocID="{9EAA170C-1A20-452F-83AC-904D8E2F2FCE}" presName="compNode" presStyleCnt="0"/>
      <dgm:spPr/>
    </dgm:pt>
    <dgm:pt modelId="{3020B7A6-5355-49C8-81DC-0322C7B5EFE9}" type="pres">
      <dgm:prSet presAssocID="{9EAA170C-1A20-452F-83AC-904D8E2F2FCE}" presName="iconRect" presStyleLbl="node1" presStyleIdx="2" presStyleCnt="3"/>
      <dgm:spPr>
        <a:noFill/>
      </dgm:spPr>
    </dgm:pt>
    <dgm:pt modelId="{5B29F9BC-193B-4065-98B6-72F94B41FD98}" type="pres">
      <dgm:prSet presAssocID="{9EAA170C-1A20-452F-83AC-904D8E2F2FCE}" presName="iconSpace" presStyleCnt="0"/>
      <dgm:spPr/>
    </dgm:pt>
    <dgm:pt modelId="{A883D872-BC85-4B57-B398-78A3109544B5}" type="pres">
      <dgm:prSet presAssocID="{9EAA170C-1A20-452F-83AC-904D8E2F2FCE}" presName="parTx" presStyleLbl="revTx" presStyleIdx="4" presStyleCnt="6" custLinFactNeighborX="-3054" custLinFactNeighborY="-9256">
        <dgm:presLayoutVars>
          <dgm:chMax val="0"/>
          <dgm:chPref val="0"/>
        </dgm:presLayoutVars>
      </dgm:prSet>
      <dgm:spPr/>
    </dgm:pt>
    <dgm:pt modelId="{FAA02002-FB45-4213-B796-D491D79C770E}" type="pres">
      <dgm:prSet presAssocID="{9EAA170C-1A20-452F-83AC-904D8E2F2FCE}" presName="txSpace" presStyleCnt="0"/>
      <dgm:spPr/>
    </dgm:pt>
    <dgm:pt modelId="{4F50BD1A-14B3-44EF-9B64-CB21CB9AA9BB}" type="pres">
      <dgm:prSet presAssocID="{9EAA170C-1A20-452F-83AC-904D8E2F2FCE}" presName="desTx" presStyleLbl="revTx" presStyleIdx="5" presStyleCnt="6">
        <dgm:presLayoutVars/>
      </dgm:prSet>
      <dgm:spPr/>
    </dgm:pt>
  </dgm:ptLst>
  <dgm:cxnLst>
    <dgm:cxn modelId="{75712B24-4106-4EF1-9F1F-6193D086CD3A}" type="presOf" srcId="{218A809E-8591-4B74-BF52-B0F5A1B5A6A1}" destId="{3F86290C-78F9-4F8B-86BE-FED221C715C7}" srcOrd="0" destOrd="0" presId="urn:microsoft.com/office/officeart/2018/2/layout/IconLabelDescriptionList"/>
    <dgm:cxn modelId="{FB57C536-5FE4-4A67-B642-BD1F5EC2F2D0}" srcId="{5214BA7B-A3DB-4450-8AA4-287FEC3BA286}" destId="{9EAA170C-1A20-452F-83AC-904D8E2F2FCE}" srcOrd="2" destOrd="0" parTransId="{208C658D-9C68-4C87-B457-6EBDE7FFF6D7}" sibTransId="{A1948C55-0EC0-43CF-B428-7D0CB9AB9E17}"/>
    <dgm:cxn modelId="{3401CE3C-58B4-4445-BFEB-92E116251703}" srcId="{5214BA7B-A3DB-4450-8AA4-287FEC3BA286}" destId="{40449487-ACA6-4721-BED4-16C3E7A7AF34}" srcOrd="0" destOrd="0" parTransId="{E11F275A-F885-40E7-94C2-91188EA70DA2}" sibTransId="{5B5B834A-B943-45E3-A75B-3C3A59CD7196}"/>
    <dgm:cxn modelId="{3EC8B565-F9EB-42AD-9EDD-689C43EDC561}" srcId="{DF85D79C-CF11-4ACE-8250-E8ED89A472CF}" destId="{218A809E-8591-4B74-BF52-B0F5A1B5A6A1}" srcOrd="0" destOrd="0" parTransId="{4DC4218A-2C7A-42BD-A14F-4365CE44BD89}" sibTransId="{EF659361-EACD-4FC3-A92C-53083CB9B2E7}"/>
    <dgm:cxn modelId="{1501F865-4DCA-4C00-A2B1-97C0514ABA7B}" srcId="{40449487-ACA6-4721-BED4-16C3E7A7AF34}" destId="{51D6778F-636E-4E5D-AED3-0358A154EF6D}" srcOrd="0" destOrd="0" parTransId="{F36403B1-2CE4-4D53-B904-373B0A685F19}" sibTransId="{6F6C601A-EED0-4D22-9D79-79C242353974}"/>
    <dgm:cxn modelId="{F3DD6A46-0464-4B7B-BF88-AA16243C8527}" type="presOf" srcId="{51D6778F-636E-4E5D-AED3-0358A154EF6D}" destId="{802DE0DE-A9E4-4B10-AE42-B2614C6DF692}" srcOrd="0" destOrd="0" presId="urn:microsoft.com/office/officeart/2018/2/layout/IconLabelDescriptionList"/>
    <dgm:cxn modelId="{C4406976-53C5-4B5D-A447-F3D218165BFD}" type="presOf" srcId="{14BC7514-D9A2-4BAF-BF2E-341A98646076}" destId="{3F86290C-78F9-4F8B-86BE-FED221C715C7}" srcOrd="0" destOrd="1" presId="urn:microsoft.com/office/officeart/2018/2/layout/IconLabelDescriptionList"/>
    <dgm:cxn modelId="{52FF018D-48C9-4FCF-8F3E-F93211E5BC8E}" type="presOf" srcId="{DF85D79C-CF11-4ACE-8250-E8ED89A472CF}" destId="{90C5281A-6F66-4D57-9E25-8ED45934E9D4}" srcOrd="0" destOrd="0" presId="urn:microsoft.com/office/officeart/2018/2/layout/IconLabelDescriptionList"/>
    <dgm:cxn modelId="{D8F82CB3-FA7D-4552-A37A-C1DB7BADEC3C}" srcId="{5214BA7B-A3DB-4450-8AA4-287FEC3BA286}" destId="{DF85D79C-CF11-4ACE-8250-E8ED89A472CF}" srcOrd="1" destOrd="0" parTransId="{964F5482-E91F-4332-BDF7-0F5DABD823FC}" sibTransId="{EC29178D-3DE2-494F-BDAA-C7750A6AB9C7}"/>
    <dgm:cxn modelId="{2C8D57B6-7A19-4769-860B-9AB1A279DFC3}" type="presOf" srcId="{9EAA170C-1A20-452F-83AC-904D8E2F2FCE}" destId="{A883D872-BC85-4B57-B398-78A3109544B5}" srcOrd="0" destOrd="0" presId="urn:microsoft.com/office/officeart/2018/2/layout/IconLabelDescriptionList"/>
    <dgm:cxn modelId="{37FD69C7-A921-4915-971C-82F634E3C146}" srcId="{DF85D79C-CF11-4ACE-8250-E8ED89A472CF}" destId="{14BC7514-D9A2-4BAF-BF2E-341A98646076}" srcOrd="1" destOrd="0" parTransId="{C449B64B-FA2C-43F4-ACD7-45DD569335B2}" sibTransId="{437FCCE2-3479-4F37-8F86-938D0298AA65}"/>
    <dgm:cxn modelId="{484BFED4-BA50-43A7-B626-93E1058D38A0}" type="presOf" srcId="{5214BA7B-A3DB-4450-8AA4-287FEC3BA286}" destId="{1B1053A9-79D2-4B12-84D8-D77854CCC001}" srcOrd="0" destOrd="0" presId="urn:microsoft.com/office/officeart/2018/2/layout/IconLabelDescriptionList"/>
    <dgm:cxn modelId="{89383EEF-8689-40C8-BD69-F394B093E4EA}" type="presOf" srcId="{40449487-ACA6-4721-BED4-16C3E7A7AF34}" destId="{09A80867-B13B-4B2E-9390-A0893781094D}" srcOrd="0" destOrd="0" presId="urn:microsoft.com/office/officeart/2018/2/layout/IconLabelDescriptionList"/>
    <dgm:cxn modelId="{ECED1F4B-B108-4EF8-9DF2-D2F0F54ECC69}" type="presParOf" srcId="{1B1053A9-79D2-4B12-84D8-D77854CCC001}" destId="{BCB5A999-2767-4409-9293-79C24D005B47}" srcOrd="0" destOrd="0" presId="urn:microsoft.com/office/officeart/2018/2/layout/IconLabelDescriptionList"/>
    <dgm:cxn modelId="{28D105C3-4394-4D4A-BD96-7ED717DC9D1F}" type="presParOf" srcId="{BCB5A999-2767-4409-9293-79C24D005B47}" destId="{A80D61CC-D584-46DC-B5B8-ED2A4D34824B}" srcOrd="0" destOrd="0" presId="urn:microsoft.com/office/officeart/2018/2/layout/IconLabelDescriptionList"/>
    <dgm:cxn modelId="{7C9348BB-DF9E-4E2E-A7A1-B1AED025C11B}" type="presParOf" srcId="{BCB5A999-2767-4409-9293-79C24D005B47}" destId="{DCB10FCF-506F-4A18-A86D-46586980C80B}" srcOrd="1" destOrd="0" presId="urn:microsoft.com/office/officeart/2018/2/layout/IconLabelDescriptionList"/>
    <dgm:cxn modelId="{804BF88D-A0CC-492E-BF74-70003AFD1020}" type="presParOf" srcId="{BCB5A999-2767-4409-9293-79C24D005B47}" destId="{09A80867-B13B-4B2E-9390-A0893781094D}" srcOrd="2" destOrd="0" presId="urn:microsoft.com/office/officeart/2018/2/layout/IconLabelDescriptionList"/>
    <dgm:cxn modelId="{07886344-0A50-4FF0-B15B-76DB81FDEC58}" type="presParOf" srcId="{BCB5A999-2767-4409-9293-79C24D005B47}" destId="{FC038685-6B69-4707-9B2D-3EC9ED987D5C}" srcOrd="3" destOrd="0" presId="urn:microsoft.com/office/officeart/2018/2/layout/IconLabelDescriptionList"/>
    <dgm:cxn modelId="{7E5313BE-61C7-4B65-B5EA-67AEA0FCCD8B}" type="presParOf" srcId="{BCB5A999-2767-4409-9293-79C24D005B47}" destId="{802DE0DE-A9E4-4B10-AE42-B2614C6DF692}" srcOrd="4" destOrd="0" presId="urn:microsoft.com/office/officeart/2018/2/layout/IconLabelDescriptionList"/>
    <dgm:cxn modelId="{C02CCEEB-C91D-46C3-B6FF-452CA003D463}" type="presParOf" srcId="{1B1053A9-79D2-4B12-84D8-D77854CCC001}" destId="{3361AC30-BE1D-43DF-8276-3095D8B3A845}" srcOrd="1" destOrd="0" presId="urn:microsoft.com/office/officeart/2018/2/layout/IconLabelDescriptionList"/>
    <dgm:cxn modelId="{97365ECD-C77B-415B-B506-EB1899FF5D6A}" type="presParOf" srcId="{1B1053A9-79D2-4B12-84D8-D77854CCC001}" destId="{13D80ADE-D609-4761-8B3E-0A30ADC1942D}" srcOrd="2" destOrd="0" presId="urn:microsoft.com/office/officeart/2018/2/layout/IconLabelDescriptionList"/>
    <dgm:cxn modelId="{D2C4760E-0E90-473B-AD09-F3715A1C12BA}" type="presParOf" srcId="{13D80ADE-D609-4761-8B3E-0A30ADC1942D}" destId="{D8E8A931-2CF5-4D04-9990-58EEF35F9E92}" srcOrd="0" destOrd="0" presId="urn:microsoft.com/office/officeart/2018/2/layout/IconLabelDescriptionList"/>
    <dgm:cxn modelId="{B441B194-CC6E-4680-A8DA-EF7A4A89D45A}" type="presParOf" srcId="{13D80ADE-D609-4761-8B3E-0A30ADC1942D}" destId="{D025B759-43EE-4C3C-A665-4DD8D3C27299}" srcOrd="1" destOrd="0" presId="urn:microsoft.com/office/officeart/2018/2/layout/IconLabelDescriptionList"/>
    <dgm:cxn modelId="{CC8E6999-98D9-46BB-8C9F-6FB83FF42C3D}" type="presParOf" srcId="{13D80ADE-D609-4761-8B3E-0A30ADC1942D}" destId="{90C5281A-6F66-4D57-9E25-8ED45934E9D4}" srcOrd="2" destOrd="0" presId="urn:microsoft.com/office/officeart/2018/2/layout/IconLabelDescriptionList"/>
    <dgm:cxn modelId="{AF269CA6-E8EB-42EE-AE07-E41FC177C1F1}" type="presParOf" srcId="{13D80ADE-D609-4761-8B3E-0A30ADC1942D}" destId="{94814829-2527-4CB4-8223-16CECAC7E408}" srcOrd="3" destOrd="0" presId="urn:microsoft.com/office/officeart/2018/2/layout/IconLabelDescriptionList"/>
    <dgm:cxn modelId="{2D9B463D-4ADC-4EAF-9A90-7CFD4A942E81}" type="presParOf" srcId="{13D80ADE-D609-4761-8B3E-0A30ADC1942D}" destId="{3F86290C-78F9-4F8B-86BE-FED221C715C7}" srcOrd="4" destOrd="0" presId="urn:microsoft.com/office/officeart/2018/2/layout/IconLabelDescriptionList"/>
    <dgm:cxn modelId="{F1C3F1C1-1A21-4307-A805-B08F3FA5CDD6}" type="presParOf" srcId="{1B1053A9-79D2-4B12-84D8-D77854CCC001}" destId="{27C82CDD-1000-4EEE-9DB9-740D5A961140}" srcOrd="3" destOrd="0" presId="urn:microsoft.com/office/officeart/2018/2/layout/IconLabelDescriptionList"/>
    <dgm:cxn modelId="{05FFA071-6B13-4D11-80FD-11D5E6A5059C}" type="presParOf" srcId="{1B1053A9-79D2-4B12-84D8-D77854CCC001}" destId="{138DF5D5-200E-457E-B6A8-1FDF66B5AF21}" srcOrd="4" destOrd="0" presId="urn:microsoft.com/office/officeart/2018/2/layout/IconLabelDescriptionList"/>
    <dgm:cxn modelId="{2349442E-1C8C-4E59-85A7-963A2AE25098}" type="presParOf" srcId="{138DF5D5-200E-457E-B6A8-1FDF66B5AF21}" destId="{3020B7A6-5355-49C8-81DC-0322C7B5EFE9}" srcOrd="0" destOrd="0" presId="urn:microsoft.com/office/officeart/2018/2/layout/IconLabelDescriptionList"/>
    <dgm:cxn modelId="{ED0A4589-3AE1-4B86-BCCE-309E360764CE}" type="presParOf" srcId="{138DF5D5-200E-457E-B6A8-1FDF66B5AF21}" destId="{5B29F9BC-193B-4065-98B6-72F94B41FD98}" srcOrd="1" destOrd="0" presId="urn:microsoft.com/office/officeart/2018/2/layout/IconLabelDescriptionList"/>
    <dgm:cxn modelId="{BEE2A9CD-253D-418D-9A2C-A1911470AEFA}" type="presParOf" srcId="{138DF5D5-200E-457E-B6A8-1FDF66B5AF21}" destId="{A883D872-BC85-4B57-B398-78A3109544B5}" srcOrd="2" destOrd="0" presId="urn:microsoft.com/office/officeart/2018/2/layout/IconLabelDescriptionList"/>
    <dgm:cxn modelId="{D940994D-897B-4DF4-81EE-C77C0C76B53E}" type="presParOf" srcId="{138DF5D5-200E-457E-B6A8-1FDF66B5AF21}" destId="{FAA02002-FB45-4213-B796-D491D79C770E}" srcOrd="3" destOrd="0" presId="urn:microsoft.com/office/officeart/2018/2/layout/IconLabelDescriptionList"/>
    <dgm:cxn modelId="{CD52BB50-C630-40E2-B895-9B8C98A7EB97}" type="presParOf" srcId="{138DF5D5-200E-457E-B6A8-1FDF66B5AF21}" destId="{4F50BD1A-14B3-44EF-9B64-CB21CB9AA9B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D61CC-D584-46DC-B5B8-ED2A4D34824B}">
      <dsp:nvSpPr>
        <dsp:cNvPr id="0" name=""/>
        <dsp:cNvSpPr/>
      </dsp:nvSpPr>
      <dsp:spPr>
        <a:xfrm>
          <a:off x="1520504" y="386493"/>
          <a:ext cx="747892" cy="7478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80867-B13B-4B2E-9390-A0893781094D}">
      <dsp:nvSpPr>
        <dsp:cNvPr id="0" name=""/>
        <dsp:cNvSpPr/>
      </dsp:nvSpPr>
      <dsp:spPr>
        <a:xfrm>
          <a:off x="621346" y="1824688"/>
          <a:ext cx="3821581" cy="70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1" kern="1200" dirty="0"/>
            <a:t>Expansion of the existing NHS Genomic Medicine Service</a:t>
          </a:r>
          <a:endParaRPr lang="en-US" sz="1600" kern="1200" dirty="0"/>
        </a:p>
      </dsp:txBody>
      <dsp:txXfrm>
        <a:off x="621346" y="1824688"/>
        <a:ext cx="3821581" cy="701071"/>
      </dsp:txXfrm>
    </dsp:sp>
    <dsp:sp modelId="{802DE0DE-A9E4-4B10-AE42-B2614C6DF692}">
      <dsp:nvSpPr>
        <dsp:cNvPr id="0" name=""/>
        <dsp:cNvSpPr/>
      </dsp:nvSpPr>
      <dsp:spPr>
        <a:xfrm>
          <a:off x="627062" y="3057695"/>
          <a:ext cx="3606209" cy="14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endParaRPr lang="en-GB" sz="2400" kern="1200" dirty="0"/>
        </a:p>
        <a:p>
          <a:pPr marL="0" lvl="0" indent="0" algn="l" defTabSz="1066800">
            <a:lnSpc>
              <a:spcPct val="100000"/>
            </a:lnSpc>
            <a:spcBef>
              <a:spcPct val="0"/>
            </a:spcBef>
            <a:spcAft>
              <a:spcPct val="35000"/>
            </a:spcAft>
            <a:buNone/>
          </a:pPr>
          <a:r>
            <a:rPr lang="en-GB" sz="1600" kern="1200" dirty="0"/>
            <a:t>Creation of a new </a:t>
          </a:r>
          <a:r>
            <a:rPr lang="en-GB" sz="1600" b="1" kern="1200" dirty="0"/>
            <a:t>genomics population health service</a:t>
          </a:r>
          <a:r>
            <a:rPr lang="en-GB" sz="1600" kern="1200" dirty="0"/>
            <a:t>.</a:t>
          </a:r>
          <a:endParaRPr lang="en-US" sz="1600" kern="1200" dirty="0"/>
        </a:p>
      </dsp:txBody>
      <dsp:txXfrm>
        <a:off x="627062" y="3057695"/>
        <a:ext cx="3606209" cy="141730"/>
      </dsp:txXfrm>
    </dsp:sp>
    <dsp:sp modelId="{D8E8A931-2CF5-4D04-9990-58EEF35F9E92}">
      <dsp:nvSpPr>
        <dsp:cNvPr id="0" name=""/>
        <dsp:cNvSpPr/>
      </dsp:nvSpPr>
      <dsp:spPr>
        <a:xfrm>
          <a:off x="7318128" y="455296"/>
          <a:ext cx="747892" cy="7478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5281A-6F66-4D57-9E25-8ED45934E9D4}">
      <dsp:nvSpPr>
        <dsp:cNvPr id="0" name=""/>
        <dsp:cNvSpPr/>
      </dsp:nvSpPr>
      <dsp:spPr>
        <a:xfrm>
          <a:off x="6103868" y="1198467"/>
          <a:ext cx="4186617" cy="316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endParaRPr lang="en-GB" sz="1400" b="1" kern="1200" dirty="0"/>
        </a:p>
        <a:p>
          <a:pPr marL="0" lvl="0" indent="0" algn="l" defTabSz="622300">
            <a:lnSpc>
              <a:spcPct val="100000"/>
            </a:lnSpc>
            <a:spcBef>
              <a:spcPct val="0"/>
            </a:spcBef>
            <a:spcAft>
              <a:spcPct val="35000"/>
            </a:spcAft>
            <a:buNone/>
            <a:defRPr b="1"/>
          </a:pPr>
          <a:r>
            <a:rPr lang="en-GB" sz="1600" b="1" kern="1200" dirty="0"/>
            <a:t>Neighbourhood health services that will combine with the new genomics population health service accessible to all by the end of 2035.</a:t>
          </a:r>
          <a:endParaRPr lang="en-US" sz="1600" kern="1200" dirty="0"/>
        </a:p>
      </dsp:txBody>
      <dsp:txXfrm>
        <a:off x="6103868" y="1198467"/>
        <a:ext cx="4186617" cy="3161802"/>
      </dsp:txXfrm>
    </dsp:sp>
    <dsp:sp modelId="{3F86290C-78F9-4F8B-86BE-FED221C715C7}">
      <dsp:nvSpPr>
        <dsp:cNvPr id="0" name=""/>
        <dsp:cNvSpPr/>
      </dsp:nvSpPr>
      <dsp:spPr>
        <a:xfrm>
          <a:off x="6056944" y="2993808"/>
          <a:ext cx="4344743" cy="4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Font typeface="Arial" panose="020B0604020202020204" pitchFamily="34" charset="0"/>
            <a:buNone/>
          </a:pPr>
          <a:r>
            <a:rPr lang="en-GB" sz="1600" kern="1200" dirty="0"/>
            <a:t>Training local health professionals as </a:t>
          </a:r>
          <a:r>
            <a:rPr lang="en-GB" sz="1600" b="1" kern="1200" dirty="0"/>
            <a:t>genomic champions</a:t>
          </a:r>
          <a:r>
            <a:rPr lang="en-GB" sz="1600" kern="1200" dirty="0"/>
            <a:t> to increase uptake of local genomic testing.</a:t>
          </a:r>
        </a:p>
        <a:p>
          <a:pPr marL="0" lvl="0" indent="0" algn="l" defTabSz="711200">
            <a:lnSpc>
              <a:spcPct val="100000"/>
            </a:lnSpc>
            <a:spcBef>
              <a:spcPct val="0"/>
            </a:spcBef>
            <a:spcAft>
              <a:spcPct val="35000"/>
            </a:spcAft>
            <a:buFont typeface="Arial" panose="020B0604020202020204" pitchFamily="34" charset="0"/>
            <a:buNone/>
          </a:pPr>
          <a:endParaRPr lang="en-US" sz="1600" kern="1200" dirty="0"/>
        </a:p>
        <a:p>
          <a:pPr marL="0" lvl="0" indent="0" algn="l" defTabSz="711200">
            <a:lnSpc>
              <a:spcPct val="100000"/>
            </a:lnSpc>
            <a:spcBef>
              <a:spcPct val="0"/>
            </a:spcBef>
            <a:spcAft>
              <a:spcPct val="35000"/>
            </a:spcAft>
            <a:buFont typeface="Arial" panose="020B0604020202020204" pitchFamily="34" charset="0"/>
            <a:buNone/>
          </a:pPr>
          <a:r>
            <a:rPr lang="en-GB" sz="1600" b="1" kern="1200" dirty="0"/>
            <a:t>Polygenic risk scores, predisposition and inherited disease testing </a:t>
          </a:r>
          <a:r>
            <a:rPr lang="en-GB" sz="1600" kern="1200" dirty="0"/>
            <a:t>and </a:t>
          </a:r>
          <a:r>
            <a:rPr lang="en-GB" sz="1600" b="1" kern="1200" dirty="0"/>
            <a:t>pharmacogenomics</a:t>
          </a:r>
          <a:r>
            <a:rPr lang="en-GB" sz="1600" kern="1200" dirty="0"/>
            <a:t>.</a:t>
          </a:r>
          <a:endParaRPr lang="en-US" sz="1600" kern="1200" dirty="0"/>
        </a:p>
      </dsp:txBody>
      <dsp:txXfrm>
        <a:off x="6056944" y="2993808"/>
        <a:ext cx="4344743" cy="46643"/>
      </dsp:txXfrm>
    </dsp:sp>
    <dsp:sp modelId="{3020B7A6-5355-49C8-81DC-0322C7B5EFE9}">
      <dsp:nvSpPr>
        <dsp:cNvPr id="0" name=""/>
        <dsp:cNvSpPr/>
      </dsp:nvSpPr>
      <dsp:spPr>
        <a:xfrm>
          <a:off x="8926971" y="1575333"/>
          <a:ext cx="747892" cy="7478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3D872-BC85-4B57-B398-78A3109544B5}">
      <dsp:nvSpPr>
        <dsp:cNvPr id="0" name=""/>
        <dsp:cNvSpPr/>
      </dsp:nvSpPr>
      <dsp:spPr>
        <a:xfrm>
          <a:off x="8861712" y="2283891"/>
          <a:ext cx="2136835" cy="114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endParaRPr lang="en-US" sz="1200" b="0" kern="1200" dirty="0"/>
        </a:p>
      </dsp:txBody>
      <dsp:txXfrm>
        <a:off x="8861712" y="2283891"/>
        <a:ext cx="2136835" cy="1142339"/>
      </dsp:txXfrm>
    </dsp:sp>
    <dsp:sp modelId="{4F50BD1A-14B3-44EF-9B64-CB21CB9AA9BB}">
      <dsp:nvSpPr>
        <dsp:cNvPr id="0" name=""/>
        <dsp:cNvSpPr/>
      </dsp:nvSpPr>
      <dsp:spPr>
        <a:xfrm>
          <a:off x="8926971" y="3562849"/>
          <a:ext cx="2136835" cy="4664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08C22-9BE8-150D-EDD9-74EF263AB7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302CE1-0E52-78C3-A488-D71A2A3A32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FADFDF-CD3E-734C-A32F-21B0CB0ECB45}" type="datetimeFigureOut">
              <a:rPr lang="en-US" smtClean="0"/>
              <a:t>1/27/2026</a:t>
            </a:fld>
            <a:endParaRPr lang="en-US"/>
          </a:p>
        </p:txBody>
      </p:sp>
      <p:sp>
        <p:nvSpPr>
          <p:cNvPr id="4" name="Footer Placeholder 3">
            <a:extLst>
              <a:ext uri="{FF2B5EF4-FFF2-40B4-BE49-F238E27FC236}">
                <a16:creationId xmlns:a16="http://schemas.microsoft.com/office/drawing/2014/main" id="{C1730E19-6ABF-B4F1-D4E7-FB8B35874D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EEBEE6-449E-00C4-DA53-AC7EBA183B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76D7-02FC-B644-A710-B8C6CFCD430C}" type="slidenum">
              <a:rPr lang="en-US" smtClean="0"/>
              <a:t>‹#›</a:t>
            </a:fld>
            <a:endParaRPr lang="en-US"/>
          </a:p>
        </p:txBody>
      </p:sp>
    </p:spTree>
    <p:extLst>
      <p:ext uri="{BB962C8B-B14F-4D97-AF65-F5344CB8AC3E}">
        <p14:creationId xmlns:p14="http://schemas.microsoft.com/office/powerpoint/2010/main" val="349467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2956B-5BFB-6A40-AE2D-CF3DA153728E}"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F364F-BEC2-2B45-9888-F4E81B6A7BAD}" type="slidenum">
              <a:rPr lang="en-US" smtClean="0"/>
              <a:t>‹#›</a:t>
            </a:fld>
            <a:endParaRPr lang="en-US"/>
          </a:p>
        </p:txBody>
      </p:sp>
    </p:spTree>
    <p:extLst>
      <p:ext uri="{BB962C8B-B14F-4D97-AF65-F5344CB8AC3E}">
        <p14:creationId xmlns:p14="http://schemas.microsoft.com/office/powerpoint/2010/main" val="216917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nomicseducation.hee.nhs.uk/genot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med.ncbi.nlm.nih.gov/3824372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picpgx.or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genomicseducation.hee.nhs.uk/genot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0.sv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publication/improving-outcomes-through-personalised-medic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D2E8A9-A669-4738-AE73-FC7E7D00135A}" type="slidenum">
              <a:rPr lang="en-GB" smtClean="0"/>
              <a:t>1</a:t>
            </a:fld>
            <a:endParaRPr lang="en-GB"/>
          </a:p>
        </p:txBody>
      </p:sp>
    </p:spTree>
    <p:extLst>
      <p:ext uri="{BB962C8B-B14F-4D97-AF65-F5344CB8AC3E}">
        <p14:creationId xmlns:p14="http://schemas.microsoft.com/office/powerpoint/2010/main" val="89897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Codeine is metabolised to morphine by CYP2D6</a:t>
            </a:r>
          </a:p>
          <a:p>
            <a:r>
              <a:rPr lang="en-GB" dirty="0" err="1"/>
              <a:t>Ultrametabolisers</a:t>
            </a:r>
            <a:r>
              <a:rPr lang="en-GB" dirty="0"/>
              <a:t> – toxicity</a:t>
            </a:r>
          </a:p>
          <a:p>
            <a:r>
              <a:rPr lang="en-GB" dirty="0"/>
              <a:t>Poor metabolisers – no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People don’t currently know their status and so contra-indicated where risk may be particularly high </a:t>
            </a:r>
            <a:r>
              <a:rPr lang="en-GB" dirty="0" err="1"/>
              <a:t>eg</a:t>
            </a:r>
            <a:r>
              <a:rPr lang="en-GB" dirty="0"/>
              <a:t> in children and babies</a:t>
            </a:r>
          </a:p>
          <a:p>
            <a:r>
              <a:rPr lang="en-GB" dirty="0"/>
              <a:t>25% drugs metabolised by CYP2D6 encoded by </a:t>
            </a:r>
            <a:r>
              <a:rPr lang="en-GB" i="1" dirty="0"/>
              <a:t>CYP2D6 </a:t>
            </a:r>
            <a:r>
              <a:rPr lang="en-GB" dirty="0"/>
              <a:t>gene</a:t>
            </a:r>
          </a:p>
          <a:p>
            <a:r>
              <a:rPr lang="en-GB" dirty="0"/>
              <a:t>8% UK population lack enzyme due to gene variants (poor metaboliser)</a:t>
            </a:r>
          </a:p>
          <a:p>
            <a:r>
              <a:rPr lang="en-GB" dirty="0"/>
              <a:t>2% have extra copies of the gene (ultra metaboliser)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None/>
            </a:pPr>
            <a:r>
              <a:rPr lang="en-GB" sz="1400" b="1" dirty="0"/>
              <a:t>Clopidogrel</a:t>
            </a:r>
          </a:p>
          <a:p>
            <a:r>
              <a:rPr lang="en-GB" sz="1100" dirty="0"/>
              <a:t>1 in 4 patients exhibit a subtherapeutic response</a:t>
            </a:r>
          </a:p>
          <a:p>
            <a:r>
              <a:rPr lang="en-GB" sz="1100" dirty="0"/>
              <a:t>Pro-drug requiring activation by enzymes including CYP2C19 </a:t>
            </a:r>
          </a:p>
          <a:p>
            <a:r>
              <a:rPr lang="en-GB" sz="1100" dirty="0"/>
              <a:t>Multiple variants of </a:t>
            </a:r>
            <a:r>
              <a:rPr lang="en-GB" sz="1100" i="1" dirty="0"/>
              <a:t>CYP2C19</a:t>
            </a:r>
            <a:r>
              <a:rPr lang="en-GB" sz="1100" dirty="0"/>
              <a:t> resulting in total non-function, poor or extensive metabolisers.</a:t>
            </a:r>
          </a:p>
          <a:p>
            <a:r>
              <a:rPr lang="en-GB" sz="1100" i="1" dirty="0"/>
              <a:t>CYP2C19</a:t>
            </a:r>
            <a:r>
              <a:rPr lang="en-GB" sz="1100" dirty="0"/>
              <a:t>*2 allele carriers have increased risk of CV events and mortality</a:t>
            </a:r>
          </a:p>
          <a:p>
            <a:r>
              <a:rPr lang="en-GB" sz="1100" dirty="0"/>
              <a:t>Prasugrel and ticagrelor are not affected by CYP2C19 variation.</a:t>
            </a:r>
          </a:p>
          <a:p>
            <a:endParaRPr lang="en-GB" sz="1100" b="1" dirty="0"/>
          </a:p>
          <a:p>
            <a:pPr marL="0" indent="0">
              <a:buNone/>
            </a:pPr>
            <a:r>
              <a:rPr lang="en-GB" sz="1400" b="1" dirty="0"/>
              <a:t>Antidepressants</a:t>
            </a:r>
          </a:p>
          <a:p>
            <a:r>
              <a:rPr lang="en-GB" sz="1200" dirty="0"/>
              <a:t>Up to 50% of patients do not respond to the first antidepressant and 30% patients discontinue within the first 6 weeks</a:t>
            </a:r>
          </a:p>
          <a:p>
            <a:r>
              <a:rPr lang="en-GB" sz="1200" dirty="0"/>
              <a:t>Evidence that multiple genes and genetic variants play a role in determining response to antidepressants and development of adverse effects</a:t>
            </a:r>
          </a:p>
          <a:p>
            <a:r>
              <a:rPr lang="en-GB" sz="1200" dirty="0"/>
              <a:t>Most antidepressants undergo metabolism by CYP450 notably CYP2C19 and CYP2D6</a:t>
            </a:r>
          </a:p>
          <a:p>
            <a:r>
              <a:rPr lang="en-GB" sz="1200" dirty="0"/>
              <a:t>Serotonin transporter and receptor genes determines response to SSRIs</a:t>
            </a:r>
          </a:p>
          <a:p>
            <a:endParaRPr lang="en-GB" dirty="0"/>
          </a:p>
          <a:p>
            <a:r>
              <a:rPr lang="en-GB" dirty="0"/>
              <a:t>Carbamazepine – Steven Johnsons syndrome MHRA warning 2008 and BNF Asian Populations – not routinely tested </a:t>
            </a:r>
          </a:p>
        </p:txBody>
      </p:sp>
      <p:sp>
        <p:nvSpPr>
          <p:cNvPr id="4" name="Slide Number Placeholder 3"/>
          <p:cNvSpPr>
            <a:spLocks noGrp="1"/>
          </p:cNvSpPr>
          <p:nvPr>
            <p:ph type="sldNum" sz="quarter" idx="5"/>
          </p:nvPr>
        </p:nvSpPr>
        <p:spPr/>
        <p:txBody>
          <a:bodyPr/>
          <a:lstStyle/>
          <a:p>
            <a:fld id="{F1D62D8B-3ED5-4206-8D94-4D965C9FCA82}" type="slidenum">
              <a:rPr lang="en-GB" smtClean="0"/>
              <a:t>10</a:t>
            </a:fld>
            <a:endParaRPr lang="en-GB"/>
          </a:p>
        </p:txBody>
      </p:sp>
    </p:spTree>
    <p:extLst>
      <p:ext uri="{BB962C8B-B14F-4D97-AF65-F5344CB8AC3E}">
        <p14:creationId xmlns:p14="http://schemas.microsoft.com/office/powerpoint/2010/main" val="81283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400" kern="100" dirty="0">
                <a:solidFill>
                  <a:srgbClr val="0000FF"/>
                </a:solidFill>
                <a:effectLst/>
                <a:ea typeface="Aptos" panose="020B0004020202020204" pitchFamily="34" charset="0"/>
                <a:cs typeface="Times New Roman" panose="02020603050405020304" pitchFamily="18" charset="0"/>
                <a:hlinkClick r:id="rId3"/>
              </a:rPr>
              <a:t>GeNotes</a:t>
            </a:r>
            <a:r>
              <a:rPr lang="en-GB" sz="1400" kern="100" dirty="0">
                <a:effectLst/>
                <a:ea typeface="Aptos" panose="020B0004020202020204" pitchFamily="34" charset="0"/>
                <a:cs typeface="Times New Roman" panose="02020603050405020304" pitchFamily="18" charset="0"/>
              </a:rPr>
              <a:t> (Quick, concise information to help healthcare professionals make the right genomic decisions at each stage of a clinical pathway) has info on what to do for certain drugs with known CYP status</a:t>
            </a:r>
          </a:p>
          <a:p>
            <a:endParaRPr lang="en-GB" dirty="0"/>
          </a:p>
        </p:txBody>
      </p:sp>
      <p:sp>
        <p:nvSpPr>
          <p:cNvPr id="4" name="Slide Number Placeholder 3"/>
          <p:cNvSpPr>
            <a:spLocks noGrp="1"/>
          </p:cNvSpPr>
          <p:nvPr>
            <p:ph type="sldNum" sz="quarter" idx="5"/>
          </p:nvPr>
        </p:nvSpPr>
        <p:spPr/>
        <p:txBody>
          <a:bodyPr/>
          <a:lstStyle/>
          <a:p>
            <a:fld id="{F1D62D8B-3ED5-4206-8D94-4D965C9FCA82}" type="slidenum">
              <a:rPr lang="en-GB" smtClean="0"/>
              <a:t>11</a:t>
            </a:fld>
            <a:endParaRPr lang="en-GB"/>
          </a:p>
        </p:txBody>
      </p:sp>
    </p:spTree>
    <p:extLst>
      <p:ext uri="{BB962C8B-B14F-4D97-AF65-F5344CB8AC3E}">
        <p14:creationId xmlns:p14="http://schemas.microsoft.com/office/powerpoint/2010/main" val="142582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The Genomic Medicine Service is </a:t>
            </a:r>
            <a:r>
              <a:rPr lang="en-GB" dirty="0"/>
              <a:t>currently delivering over 800,000 genomic tests per year including around 40,000 pharmacogenomic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There are currently only four pharmacogenomic tests commissioned nationally via the National Genomics Test Directory.  Each of these are single gene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Other pharmacogenomic tests may be available in practice but not commissioned through this route </a:t>
            </a:r>
            <a:r>
              <a:rPr lang="en-GB" dirty="0" err="1">
                <a:cs typeface="Calibri" panose="020F0502020204030204"/>
              </a:rPr>
              <a:t>eg</a:t>
            </a:r>
            <a:r>
              <a:rPr lang="en-GB" dirty="0">
                <a:cs typeface="Calibri" panose="020F0502020204030204"/>
              </a:rPr>
              <a:t> HLA for abacavir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DPYD variant detection: testing predicts toxicity with 5FU (chemotherapy used in colorectal and breast cancer). </a:t>
            </a:r>
            <a:r>
              <a:rPr lang="en-GB" dirty="0"/>
              <a:t>10-40% patients develop severe or life-threatening toxicity, mortality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patients in England to be screened for DPYD variants prior to commencing therapy NHS England Nov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TPMT variant detection predicts toxicity with drugs such as azathioprine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CYP2c19 – </a:t>
            </a:r>
            <a:r>
              <a:rPr lang="en-GB" dirty="0" err="1">
                <a:cs typeface="Calibri" panose="020F0502020204030204"/>
              </a:rPr>
              <a:t>Mavacamten</a:t>
            </a:r>
            <a:r>
              <a:rPr lang="en-GB" dirty="0">
                <a:cs typeface="Calibri" panose="020F0502020204030204"/>
              </a:rPr>
              <a:t> used for treatment of hypertrophic cardiomyopathy – poor metaboliser: higher risk of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a:p>
            <a:pPr marL="0" indent="0">
              <a:buNone/>
            </a:pPr>
            <a:r>
              <a:rPr lang="en-GB" dirty="0">
                <a:cs typeface="Calibri" panose="020F0502020204030204"/>
              </a:rPr>
              <a:t>Local lab testing: </a:t>
            </a:r>
            <a:r>
              <a:rPr lang="en-GB" b="1" dirty="0"/>
              <a:t>Abacavir</a:t>
            </a:r>
          </a:p>
          <a:p>
            <a:r>
              <a:rPr lang="en-GB" dirty="0"/>
              <a:t>Used to treat HIV</a:t>
            </a:r>
          </a:p>
          <a:p>
            <a:r>
              <a:rPr lang="en-GB" dirty="0"/>
              <a:t>8% of people suffered life threatening side effects </a:t>
            </a:r>
          </a:p>
          <a:p>
            <a:r>
              <a:rPr lang="en-GB" dirty="0"/>
              <a:t>Found that people with a particular gene variant are at risk</a:t>
            </a:r>
          </a:p>
          <a:p>
            <a:r>
              <a:rPr lang="en-GB" dirty="0"/>
              <a:t>Since 2006 all HIV centres have implemented testing and since then the incidence of these side effects has been virtually eliminated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7430D-ADFB-40D7-8E15-A53026940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24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5F43C-D0B8-07CD-5EB7-0B708888C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28BBC-2526-9B15-9822-0561298BEF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CAA554B-A073-DE98-FAD9-780A1216CB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variety of genomic tests are also commissioned nationally through the test directory to support individualised treatment for various cancers, cystic fibrosis, beta thalassaemia, haemophilia B and homozygous familial hypercholesterolaemia.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63EC78F-A6F0-B3CC-EB62-BED299AE4A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A8D9DC-1B62-437E-99BB-FE86D25B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568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CYP2C19 for stroke: clopidogrel.  St Georges pilot complete (no further funding).  Approx 40% patients identified as not suitable for clopidogrel (higher than general population – diverse population).  All pilot sites used different alternative antiplatelets. CERSI – PGx (Centre of Excellence in Regulatory Science and Innovation in pharmacogenomics) have just produced UK Guidance which includes advice on a range of alternative antiplatelet options e.g. aspirin and dipyridamole, aspirin monotherapy, ticagrelor (caution bleeding risk), higher dose clopidogrel)</a:t>
            </a:r>
          </a:p>
          <a:p>
            <a:endParaRPr lang="en-GB" dirty="0"/>
          </a:p>
          <a:p>
            <a:r>
              <a:rPr lang="en-GB" dirty="0"/>
              <a:t>The ACKR1 gene is associated with Duffy-null neutropenia (Duffy-null genotype), a benign condition of low neutrophil counts common in individuals of African and Middle Eastern descent, where the ACKR1 gene variant (rs2814778) is homozygous. Identifying this variant can allow patients with Duffy-null neutropenia to safely start clozapine treatment, even with a lower-than-standard neutrophil count, by adjusting the minimum neutrophil count (ANC) threshold for initiating and continuing the medication. This is because their baseline neutrophil counts are naturally low without an increased risk of infection. Clozapine is prescribed for treatment-resistant schizophrenia. To receive clozapine, a patient’s neutrophil count must remain above a minimum threshold. Some patients present with naturally low neutrophil counts without increased infection risk. These patients may be unnecessarily prevented from receiving clozapine.</a:t>
            </a:r>
          </a:p>
          <a:p>
            <a:endParaRPr lang="en-GB" dirty="0"/>
          </a:p>
          <a:p>
            <a:r>
              <a:rPr lang="en-GB" dirty="0"/>
              <a:t>Specific human leukocyte antigen (HLA) alleles, such as HLA-B15:02, HLA-A24:02, and HLA-B13:01, are associated with an increased risk of severe cutaneous adverse drug reactions (</a:t>
            </a:r>
            <a:r>
              <a:rPr lang="en-GB" dirty="0" err="1"/>
              <a:t>cADRs</a:t>
            </a:r>
            <a:r>
              <a:rPr lang="en-GB" dirty="0"/>
              <a:t>) to certain antiepileptic drugs (AEDs), particularly in specific ethnic populations. For example, HLA-B15:02 is a significant risk factor for carbamazepine-induced SJS/TEN in Asian populations, leading to FDA recommendations for </a:t>
            </a:r>
            <a:r>
              <a:rPr lang="en-GB" dirty="0" err="1"/>
              <a:t>preemptive</a:t>
            </a:r>
            <a:r>
              <a:rPr lang="en-GB" dirty="0"/>
              <a:t> genetic screening in these patients. Other HLA alleles have been linked to different types of </a:t>
            </a:r>
            <a:r>
              <a:rPr lang="en-GB" dirty="0" err="1"/>
              <a:t>cADRs</a:t>
            </a:r>
            <a:r>
              <a:rPr lang="en-GB" dirty="0"/>
              <a:t> in various ethnic groups, and </a:t>
            </a:r>
            <a:r>
              <a:rPr lang="en-GB" dirty="0" err="1"/>
              <a:t>preemptive</a:t>
            </a:r>
            <a:r>
              <a:rPr lang="en-GB" dirty="0"/>
              <a:t> screening for these alleles is recommended to prevent life-threatening reactions and guide treatment decisions. </a:t>
            </a:r>
          </a:p>
          <a:p>
            <a:endParaRPr lang="en-GB" dirty="0"/>
          </a:p>
          <a:p>
            <a:r>
              <a:rPr lang="en-GB" dirty="0"/>
              <a:t>The ryanodine receptor type 1 (RYR1) is the primary calcium-release channel in skeletal muscle that is critically involved in malignant hyperthermia (MH), a potentially fatal reaction triggered by potent halogenated volatile </a:t>
            </a:r>
            <a:r>
              <a:rPr lang="en-GB" dirty="0" err="1"/>
              <a:t>anesthetics</a:t>
            </a:r>
            <a:r>
              <a:rPr lang="en-GB" dirty="0"/>
              <a:t>. Specific mutations in the RYR1 gene make patients susceptible to MH, causing the channel to become abnormally sensitive to these triggering agents and leading to uncontrolled calcium release, muscle contraction, and heat production. </a:t>
            </a:r>
          </a:p>
          <a:p>
            <a:r>
              <a:rPr lang="en-GB" dirty="0"/>
              <a:t>Irinotecan (brand name </a:t>
            </a:r>
            <a:r>
              <a:rPr lang="en-GB" dirty="0" err="1"/>
              <a:t>Camptosar</a:t>
            </a:r>
            <a:r>
              <a:rPr lang="en-GB" dirty="0"/>
              <a:t>) is a topoisomerase I inhibitor widely used in the treatment of cancer. It is most frequently used in combination with other drugs to treat advanced or metastatic colorectal cancer. However, irinotecan therapy is associated with a high incidence of toxicity, including severe neutropenia and </a:t>
            </a:r>
            <a:r>
              <a:rPr lang="en-GB" dirty="0" err="1"/>
              <a:t>diarrhea</a:t>
            </a:r>
            <a:r>
              <a:rPr lang="en-GB" dirty="0"/>
              <a:t>. The risk of irinotecan toxicity increases with genetic variants associated with reduced UGT enzyme activity, such as UGT1A1*28. The presence of this variant results in reduced excretion of irinotecan metabolites, which leads to increased active irinotecan metabolites in the blood. </a:t>
            </a:r>
          </a:p>
        </p:txBody>
      </p:sp>
      <p:sp>
        <p:nvSpPr>
          <p:cNvPr id="4" name="Slide Number Placeholder 3"/>
          <p:cNvSpPr>
            <a:spLocks noGrp="1"/>
          </p:cNvSpPr>
          <p:nvPr>
            <p:ph type="sldNum" sz="quarter" idx="5"/>
          </p:nvPr>
        </p:nvSpPr>
        <p:spPr/>
        <p:txBody>
          <a:bodyPr/>
          <a:lstStyle/>
          <a:p>
            <a:fld id="{95D2E8A9-A669-4738-AE73-FC7E7D00135A}" type="slidenum">
              <a:rPr lang="en-GB" smtClean="0"/>
              <a:t>14</a:t>
            </a:fld>
            <a:endParaRPr lang="en-GB"/>
          </a:p>
        </p:txBody>
      </p:sp>
    </p:spTree>
    <p:extLst>
      <p:ext uri="{BB962C8B-B14F-4D97-AF65-F5344CB8AC3E}">
        <p14:creationId xmlns:p14="http://schemas.microsoft.com/office/powerpoint/2010/main" val="368899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The NHS 10 year plan sets out the ambitions for a major expansion of genomics in the NHS and includes a number of key initiatives</a:t>
            </a:r>
          </a:p>
          <a:p>
            <a:r>
              <a:rPr lang="en-GB" dirty="0"/>
              <a:t>Vision for the future is to provide a healthcare system where everyone can benefit from genomic healthcare across our lifetime. </a:t>
            </a:r>
          </a:p>
        </p:txBody>
      </p:sp>
      <p:sp>
        <p:nvSpPr>
          <p:cNvPr id="4" name="Slide Number Placeholder 3"/>
          <p:cNvSpPr>
            <a:spLocks noGrp="1"/>
          </p:cNvSpPr>
          <p:nvPr>
            <p:ph type="sldNum" sz="quarter" idx="5"/>
          </p:nvPr>
        </p:nvSpPr>
        <p:spPr/>
        <p:txBody>
          <a:bodyPr/>
          <a:lstStyle/>
          <a:p>
            <a:fld id="{3EDD8F01-10BA-4210-9B2C-DCE86E773306}" type="slidenum">
              <a:rPr lang="en-GB" smtClean="0"/>
              <a:t>15</a:t>
            </a:fld>
            <a:endParaRPr lang="en-GB"/>
          </a:p>
        </p:txBody>
      </p:sp>
    </p:spTree>
    <p:extLst>
      <p:ext uri="{BB962C8B-B14F-4D97-AF65-F5344CB8AC3E}">
        <p14:creationId xmlns:p14="http://schemas.microsoft.com/office/powerpoint/2010/main" val="410048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16</a:t>
            </a:fld>
            <a:endParaRPr lang="en-US"/>
          </a:p>
        </p:txBody>
      </p:sp>
    </p:spTree>
    <p:extLst>
      <p:ext uri="{BB962C8B-B14F-4D97-AF65-F5344CB8AC3E}">
        <p14:creationId xmlns:p14="http://schemas.microsoft.com/office/powerpoint/2010/main" val="93895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A0BD-4790-11BC-DDC4-5FF792319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E63E7-9012-6199-4B2C-B6F4F74142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EE1DD88-D6D6-B1BB-2692-7B822B94D0DB}"/>
              </a:ext>
            </a:extLst>
          </p:cNvPr>
          <p:cNvSpPr>
            <a:spLocks noGrp="1"/>
          </p:cNvSpPr>
          <p:nvPr>
            <p:ph type="body" idx="1"/>
          </p:nvPr>
        </p:nvSpPr>
        <p:spPr/>
        <p:txBody>
          <a:bodyPr/>
          <a:lstStyle/>
          <a:p>
            <a:r>
              <a:rPr lang="en-GB" dirty="0"/>
              <a:t>The existing NHS Genomic Medicine Service will be expanded to create a new genomics population health service - a healthcare system that uses genomic information to improve the health of a large group of people enabling prevention, earlier identification, and better treatment of diseases. By integrating genetic insights with localised, community-based delivery we can achieve more precise, equitable and effective health services across England</a:t>
            </a:r>
          </a:p>
          <a:p>
            <a:endParaRPr lang="en-GB" dirty="0"/>
          </a:p>
          <a:p>
            <a:r>
              <a:rPr lang="en-GB" dirty="0"/>
              <a:t>The genomics population health service will become integrated into neighbourhood health teams, and genomics champions will work with multiprofessional teams to raise awareness and upskill in the use of genomics.  This will enable identification of patients suitable for genomics testing and provide support through their journey.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Genomic testing will also be expanded to include the use of polygenic risk scores which enable us to quantify the cumulative effects in individuals of DNA changes in a number of different genes which individually have a very small risk, but together may substantially increase an individual's susceptibility to disease. It will also involve predisposition and inherited disease testing as well as the use of pharmacogenomic testing to guide effective treatment and manage side effects.</a:t>
            </a:r>
          </a:p>
          <a:p>
            <a:endParaRPr lang="en-GB" dirty="0"/>
          </a:p>
        </p:txBody>
      </p:sp>
      <p:sp>
        <p:nvSpPr>
          <p:cNvPr id="4" name="Slide Number Placeholder 3">
            <a:extLst>
              <a:ext uri="{FF2B5EF4-FFF2-40B4-BE49-F238E27FC236}">
                <a16:creationId xmlns:a16="http://schemas.microsoft.com/office/drawing/2014/main" id="{2A3B0AA0-EE98-085D-531F-711E5E793A88}"/>
              </a:ext>
            </a:extLst>
          </p:cNvPr>
          <p:cNvSpPr>
            <a:spLocks noGrp="1"/>
          </p:cNvSpPr>
          <p:nvPr>
            <p:ph type="sldNum" sz="quarter" idx="5"/>
          </p:nvPr>
        </p:nvSpPr>
        <p:spPr/>
        <p:txBody>
          <a:bodyPr/>
          <a:lstStyle/>
          <a:p>
            <a:fld id="{95D2E8A9-A669-4738-AE73-FC7E7D00135A}" type="slidenum">
              <a:rPr lang="en-GB" smtClean="0"/>
              <a:t>17</a:t>
            </a:fld>
            <a:endParaRPr lang="en-GB"/>
          </a:p>
        </p:txBody>
      </p:sp>
    </p:spTree>
    <p:extLst>
      <p:ext uri="{BB962C8B-B14F-4D97-AF65-F5344CB8AC3E}">
        <p14:creationId xmlns:p14="http://schemas.microsoft.com/office/powerpoint/2010/main" val="25834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18</a:t>
            </a:fld>
            <a:endParaRPr lang="en-US"/>
          </a:p>
        </p:txBody>
      </p:sp>
    </p:spTree>
    <p:extLst>
      <p:ext uri="{BB962C8B-B14F-4D97-AF65-F5344CB8AC3E}">
        <p14:creationId xmlns:p14="http://schemas.microsoft.com/office/powerpoint/2010/main" val="274600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Studies are currently underway to evaluate whether </a:t>
            </a:r>
            <a:r>
              <a:rPr lang="en-GB" b="1" dirty="0"/>
              <a:t>polygenic risk scores can help predict and prevent common diseases </a:t>
            </a:r>
            <a:r>
              <a:rPr lang="en-GB" dirty="0"/>
              <a:t>such as </a:t>
            </a:r>
            <a:r>
              <a:rPr lang="en-GB" b="1" dirty="0"/>
              <a:t>cancer, dementia, diabetes and cardiovascular disease</a:t>
            </a:r>
            <a:r>
              <a:rPr lang="en-GB" dirty="0"/>
              <a:t>, enabling people to live healthier lives for longer</a:t>
            </a:r>
            <a:endParaRPr lang="en-GB" b="1" dirty="0"/>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19</a:t>
            </a:fld>
            <a:endParaRPr lang="en-US"/>
          </a:p>
        </p:txBody>
      </p:sp>
    </p:spTree>
    <p:extLst>
      <p:ext uri="{BB962C8B-B14F-4D97-AF65-F5344CB8AC3E}">
        <p14:creationId xmlns:p14="http://schemas.microsoft.com/office/powerpoint/2010/main" val="177822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2</a:t>
            </a:fld>
            <a:endParaRPr lang="en-US"/>
          </a:p>
        </p:txBody>
      </p:sp>
    </p:spTree>
    <p:extLst>
      <p:ext uri="{BB962C8B-B14F-4D97-AF65-F5344CB8AC3E}">
        <p14:creationId xmlns:p14="http://schemas.microsoft.com/office/powerpoint/2010/main" val="279483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Integrated Risk Tools </a:t>
            </a:r>
            <a:r>
              <a:rPr lang="en-GB" sz="1200" dirty="0"/>
              <a:t>have been evaluated in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HEART trial Nov 2021- June 2022 n=832</a:t>
            </a:r>
          </a:p>
          <a:p>
            <a:endParaRPr lang="en-GB" dirty="0"/>
          </a:p>
          <a:p>
            <a:r>
              <a:rPr lang="en-GB" dirty="0"/>
              <a:t>Heart disease, like many common diseases, is frequently the result of multifactorial inheritance. This means that rather than being caused by a single gene variant, it is caused by many different genetic variants, in addition to environmental factors.</a:t>
            </a:r>
          </a:p>
          <a:p>
            <a:endParaRPr lang="en-GB" dirty="0"/>
          </a:p>
          <a:p>
            <a:r>
              <a:rPr lang="en-GB" dirty="0"/>
              <a:t>Although these variants can have seemingly insignificant effects when considered individually, when taken together they can make a substantial difference to an individual’s chance of developing the condition.</a:t>
            </a:r>
          </a:p>
          <a:p>
            <a:endParaRPr lang="en-GB" dirty="0"/>
          </a:p>
          <a:p>
            <a:r>
              <a:rPr lang="en-GB" dirty="0"/>
              <a:t>Polygenic risk scores are a way to measure and quantify the effects of many gene variants on an individual’s phenotype. In other words, they estimate a person’s predisposition to a certain condition or trait based on genetic variants throughout the genome. </a:t>
            </a:r>
          </a:p>
          <a:p>
            <a:endParaRPr lang="en-GB" dirty="0"/>
          </a:p>
          <a:p>
            <a:r>
              <a:rPr lang="en-GB" dirty="0"/>
              <a:t>Recent studies have been carried out to investigate how combining this type of polygenic risk score with clinical risk scores may provide a clearer picture of who may develop heart disease:</a:t>
            </a:r>
          </a:p>
          <a:p>
            <a:endParaRPr lang="en-GB" dirty="0"/>
          </a:p>
          <a:p>
            <a:r>
              <a:rPr lang="en-GB" dirty="0">
                <a:hlinkClick r:id="rId3"/>
              </a:rPr>
              <a:t>A polygenic risk score added to a QRISK®2 cardiovascular disease risk calculator demonstrated robust clinical acceptance and clinical utility in the primary care setting – PubMed</a:t>
            </a:r>
            <a:endParaRPr lang="en-GB" dirty="0"/>
          </a:p>
          <a:p>
            <a:r>
              <a:rPr lang="en-GB" dirty="0"/>
              <a:t>The aim of the study was to assess the real-world feasibility, acceptability, and impact of an integrated risk tool for cardiovascular disease (CVD IRT, combining the standard QRISK®2 risk algorithm with a polygenic risk score), implemented within routine primary practice in the UK National Health Service.</a:t>
            </a:r>
          </a:p>
          <a:p>
            <a:endParaRPr lang="en-GB" dirty="0"/>
          </a:p>
          <a:p>
            <a:r>
              <a:rPr lang="en-GB" dirty="0"/>
              <a:t>Amongst HCPs and participants who agreed to the trial of genetic data for refinement of clinical risk prediction in primary care, we observed that CVD IRT implementation was feasible and well accepted. The CVD IRT results were associated with planned changes in prevention strategies.</a:t>
            </a:r>
          </a:p>
          <a:p>
            <a:endParaRPr lang="en-GB" dirty="0"/>
          </a:p>
          <a:p>
            <a:r>
              <a:rPr lang="en-GB" dirty="0"/>
              <a:t>Also BARCODE 1 study for PSA </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20</a:t>
            </a:fld>
            <a:endParaRPr lang="en-US"/>
          </a:p>
        </p:txBody>
      </p:sp>
    </p:spTree>
    <p:extLst>
      <p:ext uri="{BB962C8B-B14F-4D97-AF65-F5344CB8AC3E}">
        <p14:creationId xmlns:p14="http://schemas.microsoft.com/office/powerpoint/2010/main" val="247166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pharmacogenomics to be successfully integrated into routine clinical practice, we need to have digital infrastructure in place.  Firstly we need somewhere to store the data which is where the Unified Genomics record comes into play and is currently in development.  Once available, the UGR will be linked to the single patient record and NHS app making sure that patients and healthcare professionals have the right information when and where they need it. We also need guidance for clinicians on how to act on the results.  The Progress trial currently underway in GP practices is looking at how to integrate pharmacogenomic insights into NHS clinical decision support systems.  Once this is all in place, the ambition is to offer pharmacogenomic profiling as part of the routine over 40s NHS health checks</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21</a:t>
            </a:fld>
            <a:endParaRPr lang="en-US"/>
          </a:p>
        </p:txBody>
      </p:sp>
    </p:spTree>
    <p:extLst>
      <p:ext uri="{BB962C8B-B14F-4D97-AF65-F5344CB8AC3E}">
        <p14:creationId xmlns:p14="http://schemas.microsoft.com/office/powerpoint/2010/main" val="226488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NHSE statement: </a:t>
            </a:r>
            <a:r>
              <a:rPr lang="en-GB" i="1" dirty="0"/>
              <a:t>it has not been possible to identify the necessary recurrent headroom in revenue budgets to support the routine commissioning of this testing for the indicated population at this point in time. This position is being kept under active review and takes into account the need to maintain all existing services for patients that currently receive genomic testing delivered by the NHS Genomic Medicine Service.</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22</a:t>
            </a:fld>
            <a:endParaRPr lang="en-US"/>
          </a:p>
        </p:txBody>
      </p:sp>
    </p:spTree>
    <p:extLst>
      <p:ext uri="{BB962C8B-B14F-4D97-AF65-F5344CB8AC3E}">
        <p14:creationId xmlns:p14="http://schemas.microsoft.com/office/powerpoint/2010/main" val="80309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BEA69-24A0-80CC-87E7-11CF8FCF5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DCF21-1C35-E249-48C8-46DE74492B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2431024-0698-C5A2-4020-6B78A5A351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A2BFB7-5CD3-C867-D56C-AAA1DBFB3B5A}"/>
              </a:ext>
            </a:extLst>
          </p:cNvPr>
          <p:cNvSpPr>
            <a:spLocks noGrp="1"/>
          </p:cNvSpPr>
          <p:nvPr>
            <p:ph type="sldNum" sz="quarter" idx="5"/>
          </p:nvPr>
        </p:nvSpPr>
        <p:spPr/>
        <p:txBody>
          <a:bodyPr/>
          <a:lstStyle/>
          <a:p>
            <a:fld id="{3EDD8F01-10BA-4210-9B2C-DCE86E773306}" type="slidenum">
              <a:rPr lang="en-GB" smtClean="0"/>
              <a:t>23</a:t>
            </a:fld>
            <a:endParaRPr lang="en-GB"/>
          </a:p>
        </p:txBody>
      </p:sp>
    </p:spTree>
    <p:extLst>
      <p:ext uri="{BB962C8B-B14F-4D97-AF65-F5344CB8AC3E}">
        <p14:creationId xmlns:p14="http://schemas.microsoft.com/office/powerpoint/2010/main" val="388178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5C37-D7DC-9B35-F7C3-F8B509C0E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BB332-2BC7-94F8-EC04-98E36D98E5F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F8DCBF6-E88C-96D8-304E-6AA699305158}"/>
              </a:ext>
            </a:extLst>
          </p:cNvPr>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CB832127-556A-A84B-20C6-450828E6492A}"/>
              </a:ext>
            </a:extLst>
          </p:cNvPr>
          <p:cNvSpPr>
            <a:spLocks noGrp="1"/>
          </p:cNvSpPr>
          <p:nvPr>
            <p:ph type="sldNum" sz="quarter" idx="5"/>
          </p:nvPr>
        </p:nvSpPr>
        <p:spPr/>
        <p:txBody>
          <a:bodyPr/>
          <a:lstStyle/>
          <a:p>
            <a:fld id="{3EDD8F01-10BA-4210-9B2C-DCE86E773306}" type="slidenum">
              <a:rPr lang="en-GB" smtClean="0"/>
              <a:t>24</a:t>
            </a:fld>
            <a:endParaRPr lang="en-GB"/>
          </a:p>
        </p:txBody>
      </p:sp>
    </p:spTree>
    <p:extLst>
      <p:ext uri="{BB962C8B-B14F-4D97-AF65-F5344CB8AC3E}">
        <p14:creationId xmlns:p14="http://schemas.microsoft.com/office/powerpoint/2010/main" val="320269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78C7-F353-A920-FDE0-47EBB20D6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24F5B-88A6-0E26-42E7-D05E2D2E09A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B64DFCB-6911-7AFC-D39B-4244D6E07A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EAD302-3425-DC06-D323-AD04B6850A64}"/>
              </a:ext>
            </a:extLst>
          </p:cNvPr>
          <p:cNvSpPr>
            <a:spLocks noGrp="1"/>
          </p:cNvSpPr>
          <p:nvPr>
            <p:ph type="sldNum" sz="quarter" idx="5"/>
          </p:nvPr>
        </p:nvSpPr>
        <p:spPr/>
        <p:txBody>
          <a:bodyPr/>
          <a:lstStyle/>
          <a:p>
            <a:fld id="{3EDD8F01-10BA-4210-9B2C-DCE86E773306}" type="slidenum">
              <a:rPr lang="en-GB" smtClean="0"/>
              <a:t>25</a:t>
            </a:fld>
            <a:endParaRPr lang="en-GB"/>
          </a:p>
        </p:txBody>
      </p:sp>
    </p:spTree>
    <p:extLst>
      <p:ext uri="{BB962C8B-B14F-4D97-AF65-F5344CB8AC3E}">
        <p14:creationId xmlns:p14="http://schemas.microsoft.com/office/powerpoint/2010/main" val="46083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a:solidFill>
                  <a:srgbClr val="212B32"/>
                </a:solidFill>
                <a:latin typeface="+mn-lt"/>
                <a:ea typeface="+mn-ea"/>
                <a:cs typeface="+mn-cs"/>
              </a:rPr>
              <a:t>The </a:t>
            </a:r>
            <a:r>
              <a:rPr lang="en-US" sz="1200" u="sng" kern="0" dirty="0">
                <a:solidFill>
                  <a:srgbClr val="0000FF"/>
                </a:solidFill>
                <a:latin typeface="+mn-lt"/>
                <a:ea typeface="Calibri" panose="020F0502020204030204" pitchFamily="34" charset="0"/>
                <a:cs typeface="+mn-cs"/>
                <a:hlinkClick r:id="rId3"/>
              </a:rPr>
              <a:t>The Clinical Pharmacogenetics Implementation Consortium</a:t>
            </a:r>
            <a:r>
              <a:rPr lang="en-US" sz="1200" u="sng" kern="0" dirty="0">
                <a:solidFill>
                  <a:srgbClr val="0000FF"/>
                </a:solidFill>
                <a:latin typeface="+mn-lt"/>
                <a:ea typeface="Calibri" panose="020F0502020204030204" pitchFamily="34" charset="0"/>
                <a:cs typeface="+mn-cs"/>
              </a:rPr>
              <a:t> </a:t>
            </a:r>
            <a:r>
              <a:rPr lang="en-GB" sz="1200" b="1" kern="1200" dirty="0">
                <a:solidFill>
                  <a:srgbClr val="212B32"/>
                </a:solidFill>
                <a:latin typeface="+mn-lt"/>
                <a:ea typeface="+mn-ea"/>
                <a:cs typeface="+mn-cs"/>
              </a:rPr>
              <a:t>(CPIC) </a:t>
            </a:r>
            <a:r>
              <a:rPr lang="en-GB" sz="1200" kern="1200" dirty="0">
                <a:solidFill>
                  <a:srgbClr val="212B32"/>
                </a:solidFill>
                <a:latin typeface="+mn-lt"/>
                <a:ea typeface="+mn-ea"/>
                <a:cs typeface="+mn-cs"/>
              </a:rPr>
              <a:t>has published prescribing guidelines for many drugs  based on clinically actionable CYP genotypes including </a:t>
            </a:r>
            <a:r>
              <a:rPr lang="en-GB" sz="1200" b="1" kern="1200" dirty="0">
                <a:solidFill>
                  <a:srgbClr val="212B32"/>
                </a:solidFill>
                <a:latin typeface="+mn-lt"/>
                <a:ea typeface="+mn-ea"/>
                <a:cs typeface="+mn-cs"/>
              </a:rPr>
              <a:t>clopidogrel, PPIs, SSRIs and TCAs</a:t>
            </a:r>
          </a:p>
          <a:p>
            <a:pPr algn="l"/>
            <a:r>
              <a:rPr lang="en-GB" sz="1200" b="1" kern="1200" dirty="0">
                <a:solidFill>
                  <a:srgbClr val="212B32"/>
                </a:solidFill>
                <a:latin typeface="+mn-lt"/>
                <a:ea typeface="+mn-ea"/>
                <a:cs typeface="+mn-cs"/>
              </a:rPr>
              <a:t>CPIC and DPWG provide peer reviewed prescribing guidelines which are used internationally</a:t>
            </a:r>
          </a:p>
          <a:p>
            <a:pPr algn="l"/>
            <a:endParaRPr lang="en-GB" sz="1200" kern="1200" dirty="0">
              <a:solidFill>
                <a:srgbClr val="212B32"/>
              </a:solidFill>
              <a:latin typeface="+mn-lt"/>
              <a:ea typeface="+mn-ea"/>
              <a:cs typeface="+mn-cs"/>
            </a:endParaRPr>
          </a:p>
          <a:p>
            <a:pPr algn="l"/>
            <a:endParaRPr lang="en-GB" sz="1200" b="1" kern="1200" dirty="0">
              <a:solidFill>
                <a:srgbClr val="212B32"/>
              </a:solidFill>
              <a:latin typeface="+mn-lt"/>
              <a:ea typeface="+mn-ea"/>
              <a:cs typeface="+mn-cs"/>
            </a:endParaRPr>
          </a:p>
          <a:p>
            <a:pPr algn="l"/>
            <a:r>
              <a:rPr lang="en-GB" sz="1200" kern="1200" dirty="0">
                <a:solidFill>
                  <a:schemeClr val="tx1"/>
                </a:solidFill>
                <a:latin typeface="+mn-lt"/>
                <a:ea typeface="+mn-ea"/>
                <a:cs typeface="+mn-cs"/>
                <a:hlinkClick r:id="rId4"/>
              </a:rPr>
              <a:t>GeNotes</a:t>
            </a:r>
            <a:r>
              <a:rPr lang="en-GB" sz="1200" kern="1200" dirty="0">
                <a:solidFill>
                  <a:schemeClr val="tx1"/>
                </a:solidFill>
                <a:latin typeface="+mn-lt"/>
                <a:ea typeface="+mn-ea"/>
                <a:cs typeface="+mn-cs"/>
              </a:rPr>
              <a:t> </a:t>
            </a:r>
            <a:r>
              <a:rPr lang="en-GB" sz="1200" kern="1200" dirty="0">
                <a:solidFill>
                  <a:srgbClr val="212B32"/>
                </a:solidFill>
                <a:latin typeface="+mn-lt"/>
                <a:ea typeface="+mn-ea"/>
                <a:cs typeface="+mn-cs"/>
              </a:rPr>
              <a:t>(Quick, concise information to help healthcare professionals make the right genomic decisions at each stage of the clinical pathway) has information on what to do for certain drugs with known CYP status</a:t>
            </a:r>
          </a:p>
          <a:p>
            <a:pPr algn="l"/>
            <a:endParaRPr lang="en-GB" sz="1200" b="1" kern="1200" dirty="0">
              <a:solidFill>
                <a:srgbClr val="212B32"/>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26</a:t>
            </a:fld>
            <a:endParaRPr lang="en-US"/>
          </a:p>
        </p:txBody>
      </p:sp>
    </p:spTree>
    <p:extLst>
      <p:ext uri="{BB962C8B-B14F-4D97-AF65-F5344CB8AC3E}">
        <p14:creationId xmlns:p14="http://schemas.microsoft.com/office/powerpoint/2010/main" val="2409186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27</a:t>
            </a:fld>
            <a:endParaRPr lang="en-US"/>
          </a:p>
        </p:txBody>
      </p:sp>
    </p:spTree>
    <p:extLst>
      <p:ext uri="{BB962C8B-B14F-4D97-AF65-F5344CB8AC3E}">
        <p14:creationId xmlns:p14="http://schemas.microsoft.com/office/powerpoint/2010/main" val="1427700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28</a:t>
            </a:fld>
            <a:endParaRPr lang="en-US"/>
          </a:p>
        </p:txBody>
      </p:sp>
    </p:spTree>
    <p:extLst>
      <p:ext uri="{BB962C8B-B14F-4D97-AF65-F5344CB8AC3E}">
        <p14:creationId xmlns:p14="http://schemas.microsoft.com/office/powerpoint/2010/main" val="377602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1BD0-D7A7-98D6-C716-78625B60A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3EBB-D0A5-6B7F-3995-D1B98691A12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A2DE6E5-E194-C1F5-9AEC-386D3D9983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65D1EE-5616-40A8-8D3E-DB69A2E4DAEA}"/>
              </a:ext>
            </a:extLst>
          </p:cNvPr>
          <p:cNvSpPr>
            <a:spLocks noGrp="1"/>
          </p:cNvSpPr>
          <p:nvPr>
            <p:ph type="sldNum" sz="quarter" idx="5"/>
          </p:nvPr>
        </p:nvSpPr>
        <p:spPr/>
        <p:txBody>
          <a:bodyPr/>
          <a:lstStyle/>
          <a:p>
            <a:fld id="{3EDD8F01-10BA-4210-9B2C-DCE86E773306}" type="slidenum">
              <a:rPr lang="en-GB" smtClean="0"/>
              <a:t>29</a:t>
            </a:fld>
            <a:endParaRPr lang="en-GB"/>
          </a:p>
        </p:txBody>
      </p:sp>
    </p:spTree>
    <p:extLst>
      <p:ext uri="{BB962C8B-B14F-4D97-AF65-F5344CB8AC3E}">
        <p14:creationId xmlns:p14="http://schemas.microsoft.com/office/powerpoint/2010/main" val="35287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Genetics is the study of individual genes</a:t>
            </a:r>
          </a:p>
        </p:txBody>
      </p:sp>
      <p:sp>
        <p:nvSpPr>
          <p:cNvPr id="4" name="Slide Number Placeholder 3"/>
          <p:cNvSpPr>
            <a:spLocks noGrp="1"/>
          </p:cNvSpPr>
          <p:nvPr>
            <p:ph type="sldNum" sz="quarter" idx="5"/>
          </p:nvPr>
        </p:nvSpPr>
        <p:spPr/>
        <p:txBody>
          <a:bodyPr/>
          <a:lstStyle/>
          <a:p>
            <a:fld id="{F1D62D8B-3ED5-4206-8D94-4D965C9FCA82}" type="slidenum">
              <a:rPr lang="en-GB" smtClean="0"/>
              <a:t>3</a:t>
            </a:fld>
            <a:endParaRPr lang="en-GB"/>
          </a:p>
        </p:txBody>
      </p:sp>
    </p:spTree>
    <p:extLst>
      <p:ext uri="{BB962C8B-B14F-4D97-AF65-F5344CB8AC3E}">
        <p14:creationId xmlns:p14="http://schemas.microsoft.com/office/powerpoint/2010/main" val="55736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DD8F01-10BA-4210-9B2C-DCE86E773306}" type="slidenum">
              <a:rPr lang="en-GB" smtClean="0"/>
              <a:t>30</a:t>
            </a:fld>
            <a:endParaRPr lang="en-GB"/>
          </a:p>
        </p:txBody>
      </p:sp>
    </p:spTree>
    <p:extLst>
      <p:ext uri="{BB962C8B-B14F-4D97-AF65-F5344CB8AC3E}">
        <p14:creationId xmlns:p14="http://schemas.microsoft.com/office/powerpoint/2010/main" val="2649448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4C7D-0C79-FA8A-B39B-04BB5634F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15CE2-DB65-D7B5-0232-5A06207FEE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5E7104A-AC81-B0DA-5F96-7F207EDF70B7}"/>
              </a:ext>
            </a:extLst>
          </p:cNvPr>
          <p:cNvSpPr>
            <a:spLocks noGrp="1"/>
          </p:cNvSpPr>
          <p:nvPr>
            <p:ph type="body" idx="1"/>
          </p:nvPr>
        </p:nvSpPr>
        <p:spPr/>
        <p:txBody>
          <a:bodyPr/>
          <a:lstStyle/>
          <a:p>
            <a:r>
              <a:rPr lang="en-GB" dirty="0"/>
              <a:t>Important to have pharmacogenomic information fully integrated into the electronic health records.  Needs to be presented in an easy to use and understandable format.</a:t>
            </a:r>
          </a:p>
        </p:txBody>
      </p:sp>
      <p:sp>
        <p:nvSpPr>
          <p:cNvPr id="4" name="Slide Number Placeholder 3">
            <a:extLst>
              <a:ext uri="{FF2B5EF4-FFF2-40B4-BE49-F238E27FC236}">
                <a16:creationId xmlns:a16="http://schemas.microsoft.com/office/drawing/2014/main" id="{1FF39BAC-CDA7-3237-6755-FFC0B5DFCE76}"/>
              </a:ext>
            </a:extLst>
          </p:cNvPr>
          <p:cNvSpPr>
            <a:spLocks noGrp="1"/>
          </p:cNvSpPr>
          <p:nvPr>
            <p:ph type="sldNum" sz="quarter" idx="5"/>
          </p:nvPr>
        </p:nvSpPr>
        <p:spPr/>
        <p:txBody>
          <a:bodyPr/>
          <a:lstStyle/>
          <a:p>
            <a:fld id="{F1D62D8B-3ED5-4206-8D94-4D965C9FCA82}" type="slidenum">
              <a:rPr lang="en-GB" smtClean="0"/>
              <a:t>31</a:t>
            </a:fld>
            <a:endParaRPr lang="en-GB"/>
          </a:p>
        </p:txBody>
      </p:sp>
    </p:spTree>
    <p:extLst>
      <p:ext uri="{BB962C8B-B14F-4D97-AF65-F5344CB8AC3E}">
        <p14:creationId xmlns:p14="http://schemas.microsoft.com/office/powerpoint/2010/main" val="254741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B32"/>
                </a:solidFill>
                <a:effectLst/>
              </a:rPr>
              <a:t>Statins: </a:t>
            </a:r>
            <a:r>
              <a:rPr lang="en-GB" sz="1200" dirty="0"/>
              <a:t>(</a:t>
            </a:r>
            <a:r>
              <a:rPr lang="en-GB" sz="1200" dirty="0">
                <a:solidFill>
                  <a:srgbClr val="212B32"/>
                </a:solidFill>
              </a:rPr>
              <a:t>Some individuals have genetic variants in the </a:t>
            </a:r>
            <a:r>
              <a:rPr lang="en-GB" sz="1200" b="1" i="1" dirty="0">
                <a:solidFill>
                  <a:srgbClr val="212B32"/>
                </a:solidFill>
              </a:rPr>
              <a:t>SLCO1B1</a:t>
            </a:r>
            <a:r>
              <a:rPr lang="en-GB" sz="1200" dirty="0">
                <a:solidFill>
                  <a:srgbClr val="212B32"/>
                </a:solidFill>
              </a:rPr>
              <a:t> gene that can increase the risk of statin-induced myopathy)</a:t>
            </a:r>
          </a:p>
          <a:p>
            <a:r>
              <a:rPr lang="en-GB" b="0" i="0" dirty="0">
                <a:solidFill>
                  <a:srgbClr val="212B32"/>
                </a:solidFill>
                <a:effectLst/>
              </a:rPr>
              <a:t>The risk is highest with simvastatin, which is associated with myopathy even at low doses. The risk is lower with atorvastatin and rosuvastatin, though they remain associated with myopathy when prescribed at high doses.</a:t>
            </a:r>
          </a:p>
          <a:p>
            <a:endParaRPr lang="en-GB" b="0" i="0" dirty="0">
              <a:solidFill>
                <a:srgbClr val="212B32"/>
              </a:solidFill>
              <a:effectLst/>
            </a:endParaRPr>
          </a:p>
          <a:p>
            <a:r>
              <a:rPr lang="en-GB" b="0" i="0" dirty="0">
                <a:solidFill>
                  <a:srgbClr val="212B32"/>
                </a:solidFill>
                <a:effectLst/>
              </a:rPr>
              <a:t>Pharmacogenomic dosing guidance for statins is complex and considers three variables: the statin of choice, the dose and the genetic results. </a:t>
            </a:r>
            <a:r>
              <a:rPr lang="en-GB" dirty="0">
                <a:solidFill>
                  <a:srgbClr val="212B32"/>
                </a:solidFill>
              </a:rPr>
              <a:t>T</a:t>
            </a:r>
            <a:r>
              <a:rPr lang="en-GB" b="0" i="0" dirty="0">
                <a:solidFill>
                  <a:srgbClr val="212B32"/>
                </a:solidFill>
                <a:effectLst/>
              </a:rPr>
              <a:t>he latest CPIC and/or DPWG guidelines should be reviewed prior to adjusting any prescription.</a:t>
            </a:r>
          </a:p>
          <a:p>
            <a:endParaRPr lang="en-GB" b="0" i="0" dirty="0">
              <a:solidFill>
                <a:srgbClr val="212B32"/>
              </a:solidFill>
              <a:effectLst/>
            </a:endParaRPr>
          </a:p>
          <a:p>
            <a:r>
              <a:rPr lang="en-GB" sz="1200" dirty="0"/>
              <a:t>Up to 50% of patients do not respond to the first antidepressant and 30% patients discontinue within the first 6 weeks</a:t>
            </a:r>
          </a:p>
          <a:p>
            <a:r>
              <a:rPr lang="en-GB" sz="1200" dirty="0"/>
              <a:t>Evidence that multiple genes and genetic variants play a role in determining response to antidepressants and development of adverse effects</a:t>
            </a:r>
          </a:p>
          <a:p>
            <a:endParaRPr lang="en-GB" b="0" i="0" dirty="0">
              <a:solidFill>
                <a:srgbClr val="212B32"/>
              </a:solidFill>
              <a:effectLst/>
            </a:endParaRPr>
          </a:p>
          <a:p>
            <a:endParaRPr lang="en-GB" dirty="0"/>
          </a:p>
        </p:txBody>
      </p:sp>
      <p:sp>
        <p:nvSpPr>
          <p:cNvPr id="4" name="Slide Number Placeholder 3"/>
          <p:cNvSpPr>
            <a:spLocks noGrp="1"/>
          </p:cNvSpPr>
          <p:nvPr>
            <p:ph type="sldNum" sz="quarter" idx="5"/>
          </p:nvPr>
        </p:nvSpPr>
        <p:spPr/>
        <p:txBody>
          <a:bodyPr/>
          <a:lstStyle/>
          <a:p>
            <a:fld id="{F1D62D8B-3ED5-4206-8D94-4D965C9FCA82}" type="slidenum">
              <a:rPr lang="en-GB" smtClean="0"/>
              <a:t>32</a:t>
            </a:fld>
            <a:endParaRPr lang="en-GB"/>
          </a:p>
        </p:txBody>
      </p:sp>
    </p:spTree>
    <p:extLst>
      <p:ext uri="{BB962C8B-B14F-4D97-AF65-F5344CB8AC3E}">
        <p14:creationId xmlns:p14="http://schemas.microsoft.com/office/powerpoint/2010/main" val="2404527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337B-3376-B985-B363-80C3B790B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7A605-1976-EBF1-0877-96F3447D3F7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1A684F-B8D9-59F8-0341-20B7F5F3409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C028234-2B92-A23A-777B-C3165CB18DE7}"/>
              </a:ext>
            </a:extLst>
          </p:cNvPr>
          <p:cNvSpPr>
            <a:spLocks noGrp="1"/>
          </p:cNvSpPr>
          <p:nvPr>
            <p:ph type="sldNum" sz="quarter" idx="5"/>
          </p:nvPr>
        </p:nvSpPr>
        <p:spPr/>
        <p:txBody>
          <a:bodyPr/>
          <a:lstStyle/>
          <a:p>
            <a:fld id="{3EDD8F01-10BA-4210-9B2C-DCE86E773306}" type="slidenum">
              <a:rPr lang="en-GB" smtClean="0"/>
              <a:t>33</a:t>
            </a:fld>
            <a:endParaRPr lang="en-GB"/>
          </a:p>
        </p:txBody>
      </p:sp>
    </p:spTree>
    <p:extLst>
      <p:ext uri="{BB962C8B-B14F-4D97-AF65-F5344CB8AC3E}">
        <p14:creationId xmlns:p14="http://schemas.microsoft.com/office/powerpoint/2010/main" val="1224358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34</a:t>
            </a:fld>
            <a:endParaRPr lang="en-US"/>
          </a:p>
        </p:txBody>
      </p:sp>
    </p:spTree>
    <p:extLst>
      <p:ext uri="{BB962C8B-B14F-4D97-AF65-F5344CB8AC3E}">
        <p14:creationId xmlns:p14="http://schemas.microsoft.com/office/powerpoint/2010/main" val="1794330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Following the success of a pilot commissioned by NHSE in 2022, the South East Genomic Medicine Service is the third centre to provide for the NHS. Testing was made freely available in 2025 to all patients that meet the clinical eligibility criteria as set out in the National Genomics Test Directory.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35</a:t>
            </a:fld>
            <a:endParaRPr lang="en-US"/>
          </a:p>
        </p:txBody>
      </p:sp>
    </p:spTree>
    <p:extLst>
      <p:ext uri="{BB962C8B-B14F-4D97-AF65-F5344CB8AC3E}">
        <p14:creationId xmlns:p14="http://schemas.microsoft.com/office/powerpoint/2010/main" val="3861972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36</a:t>
            </a:fld>
            <a:endParaRPr lang="en-US"/>
          </a:p>
        </p:txBody>
      </p:sp>
    </p:spTree>
    <p:extLst>
      <p:ext uri="{BB962C8B-B14F-4D97-AF65-F5344CB8AC3E}">
        <p14:creationId xmlns:p14="http://schemas.microsoft.com/office/powerpoint/2010/main" val="175225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also an ambition to expand Whole Genome sequencing. Evidence will be generated through the Generation Study and Adult Population Study. </a:t>
            </a:r>
          </a:p>
          <a:p>
            <a:endParaRPr lang="en-GB" dirty="0"/>
          </a:p>
          <a:p>
            <a:r>
              <a:rPr lang="en-GB" dirty="0"/>
              <a:t>Generation study: due to be completed in 2027 and is expected to sequence 100,000 genomes</a:t>
            </a:r>
          </a:p>
          <a:p>
            <a:endParaRPr lang="en-GB" dirty="0"/>
          </a:p>
          <a:p>
            <a:r>
              <a:rPr lang="en-GB" dirty="0"/>
              <a:t>Results are received in approx. 6 weeks – via email if no conditions suspected (99%), by phone if condition suspected (1%)</a:t>
            </a:r>
          </a:p>
          <a:p>
            <a:r>
              <a:rPr lang="en-GB" dirty="0"/>
              <a:t>650,000 babies born in England each year screened for more treatable rare conditions</a:t>
            </a:r>
          </a:p>
          <a:p>
            <a:endParaRPr lang="en-GB" dirty="0"/>
          </a:p>
          <a:p>
            <a:r>
              <a:rPr lang="en-GB" dirty="0"/>
              <a:t>Aim: to replace current heel prick test which detects nine specific conditions – sickle cell, phenylketonuria</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37</a:t>
            </a:fld>
            <a:endParaRPr lang="en-US"/>
          </a:p>
        </p:txBody>
      </p:sp>
    </p:spTree>
    <p:extLst>
      <p:ext uri="{BB962C8B-B14F-4D97-AF65-F5344CB8AC3E}">
        <p14:creationId xmlns:p14="http://schemas.microsoft.com/office/powerpoint/2010/main" val="902463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2F87-A6F6-EFE5-5902-1DAAD67EF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2E015-97BF-768B-FD4E-435023687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E1BD5-6C6C-C454-5ED6-AFA1AF0EEB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1FE892F-F250-28AA-6990-066B14F32139}"/>
              </a:ext>
            </a:extLst>
          </p:cNvPr>
          <p:cNvSpPr>
            <a:spLocks noGrp="1"/>
          </p:cNvSpPr>
          <p:nvPr>
            <p:ph type="sldNum" sz="quarter" idx="5"/>
          </p:nvPr>
        </p:nvSpPr>
        <p:spPr/>
        <p:txBody>
          <a:bodyPr/>
          <a:lstStyle/>
          <a:p>
            <a:fld id="{BB6F364F-BEC2-2B45-9888-F4E81B6A7BAD}" type="slidenum">
              <a:rPr lang="en-US" smtClean="0"/>
              <a:t>38</a:t>
            </a:fld>
            <a:endParaRPr lang="en-US"/>
          </a:p>
        </p:txBody>
      </p:sp>
    </p:spTree>
    <p:extLst>
      <p:ext uri="{BB962C8B-B14F-4D97-AF65-F5344CB8AC3E}">
        <p14:creationId xmlns:p14="http://schemas.microsoft.com/office/powerpoint/2010/main" val="1961730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Thinking of using a private (non-NHS) provider of pharmacogenomics testing? Some things to consider….</a:t>
            </a:r>
          </a:p>
          <a:p>
            <a:endParaRPr lang="en-GB" sz="1200" dirty="0"/>
          </a:p>
          <a:p>
            <a:pPr>
              <a:buFont typeface="Arial" panose="020B0604020202020204" pitchFamily="34" charset="0"/>
              <a:buChar char="•"/>
            </a:pPr>
            <a:r>
              <a:rPr lang="en-GB" b="1" dirty="0"/>
              <a:t>What is being tested?</a:t>
            </a:r>
          </a:p>
          <a:p>
            <a:pPr lvl="1">
              <a:buFont typeface="Arial" panose="020B0604020202020204" pitchFamily="34" charset="0"/>
              <a:buChar char="•"/>
            </a:pPr>
            <a:r>
              <a:rPr lang="en-GB" dirty="0"/>
              <a:t>Which genes?</a:t>
            </a:r>
          </a:p>
          <a:p>
            <a:pPr lvl="1">
              <a:buFont typeface="Arial" panose="020B0604020202020204" pitchFamily="34" charset="0"/>
              <a:buChar char="•"/>
            </a:pPr>
            <a:r>
              <a:rPr lang="en-GB" dirty="0"/>
              <a:t>Which variants?</a:t>
            </a:r>
          </a:p>
          <a:p>
            <a:pPr lvl="1">
              <a:buFont typeface="Arial" panose="020B0604020202020204" pitchFamily="34" charset="0"/>
              <a:buChar char="•"/>
            </a:pPr>
            <a:r>
              <a:rPr lang="en-GB" dirty="0"/>
              <a:t>What is the evidence for any therapeutic recommendations made by the provider?</a:t>
            </a:r>
          </a:p>
          <a:p>
            <a:pPr lvl="1">
              <a:buFont typeface="Arial" panose="020B0604020202020204" pitchFamily="34" charset="0"/>
              <a:buChar char="•"/>
            </a:pPr>
            <a:r>
              <a:rPr lang="en-GB" dirty="0"/>
              <a:t>Does this align with peer-reviewed best practice guidelines? e.g. CPIC, </a:t>
            </a:r>
            <a:r>
              <a:rPr lang="en-GB" dirty="0" err="1"/>
              <a:t>PharmGKB</a:t>
            </a:r>
            <a:r>
              <a:rPr lang="en-GB" dirty="0"/>
              <a:t>, DPWG, CERSI-PGx, </a:t>
            </a:r>
            <a:r>
              <a:rPr lang="en-GB" dirty="0" err="1"/>
              <a:t>RCPsych</a:t>
            </a:r>
            <a:r>
              <a:rPr lang="en-GB" dirty="0"/>
              <a:t>, AMP.</a:t>
            </a:r>
          </a:p>
          <a:p>
            <a:pPr>
              <a:buFont typeface="Arial" panose="020B0604020202020204" pitchFamily="34" charset="0"/>
              <a:buChar char="•"/>
            </a:pPr>
            <a:r>
              <a:rPr lang="en-GB" b="1" dirty="0"/>
              <a:t>Quality assurance of the laboratory?</a:t>
            </a:r>
          </a:p>
          <a:p>
            <a:pPr lvl="1">
              <a:buFont typeface="Arial" panose="020B0604020202020204" pitchFamily="34" charset="0"/>
              <a:buChar char="•"/>
            </a:pPr>
            <a:r>
              <a:rPr lang="en-GB" dirty="0"/>
              <a:t>Do they meet the UK quality standards expected for genetic testing? E.g. ISO15189, OECD Guidelines for Quality Assurance in Molecular Genetic testing (2007) and the European In Vitro Diagnostic Medical Devices Directive.</a:t>
            </a:r>
          </a:p>
          <a:p>
            <a:pPr>
              <a:buFont typeface="Arial" panose="020B0604020202020204" pitchFamily="34" charset="0"/>
              <a:buChar char="•"/>
            </a:pPr>
            <a:r>
              <a:rPr lang="en-GB" b="1" dirty="0"/>
              <a:t>Consent and information governance</a:t>
            </a:r>
          </a:p>
          <a:p>
            <a:pPr lvl="1">
              <a:buFont typeface="Arial" panose="020B0604020202020204" pitchFamily="34" charset="0"/>
              <a:buChar char="•"/>
            </a:pPr>
            <a:r>
              <a:rPr lang="en-GB" dirty="0"/>
              <a:t>Do they meet expected data standards? </a:t>
            </a:r>
          </a:p>
          <a:p>
            <a:pPr lvl="1">
              <a:buFont typeface="Arial" panose="020B0604020202020204" pitchFamily="34" charset="0"/>
              <a:buChar char="•"/>
            </a:pPr>
            <a:r>
              <a:rPr lang="en-GB" dirty="0"/>
              <a:t>Who owns the data? Where is it stored?</a:t>
            </a:r>
          </a:p>
          <a:p>
            <a:pPr lvl="1">
              <a:buFont typeface="Arial" panose="020B0604020202020204" pitchFamily="34" charset="0"/>
              <a:buChar char="•"/>
            </a:pPr>
            <a:r>
              <a:rPr lang="en-GB" dirty="0"/>
              <a:t>Ensure appropriate processes are followed </a:t>
            </a:r>
            <a:r>
              <a:rPr lang="en-GB" dirty="0" err="1"/>
              <a:t>eg</a:t>
            </a:r>
            <a:r>
              <a:rPr lang="en-GB" dirty="0"/>
              <a:t> GDPR, DPIA, consult Trust information governance.</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39</a:t>
            </a:fld>
            <a:endParaRPr lang="en-US"/>
          </a:p>
        </p:txBody>
      </p:sp>
    </p:spTree>
    <p:extLst>
      <p:ext uri="{BB962C8B-B14F-4D97-AF65-F5344CB8AC3E}">
        <p14:creationId xmlns:p14="http://schemas.microsoft.com/office/powerpoint/2010/main" val="375222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Cancer caused by mutations in genes that tell cells when to grow or when to die (oncogenes and tumour suppressor genes)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Traditional cytotoxic cancer therapies indiscriminately targeted all dividing cells</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extLst>
                    <a:ext uri="{96DAC541-7B7A-43D3-8B79-37D633B846F1}">
                      <asvg:svgBlip xmlns:asvg="http://schemas.microsoft.com/office/drawing/2016/SVG/main" r:embed="rId4"/>
                    </a:ext>
                  </a:extLst>
                </a:blip>
              </a:buBlip>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Severe adverse effects</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extLst>
                    <a:ext uri="{96DAC541-7B7A-43D3-8B79-37D633B846F1}">
                      <asvg:svgBlip xmlns:asvg="http://schemas.microsoft.com/office/drawing/2016/SVG/main" r:embed="rId4"/>
                    </a:ext>
                  </a:extLst>
                </a:blip>
              </a:buBlip>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Limited therapeutic benefit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Modern cancer treatments target specific genetic mutations</a:t>
            </a:r>
          </a:p>
          <a:p>
            <a:pPr marL="8001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Target only cancer cells with the mutation </a:t>
            </a:r>
          </a:p>
          <a:p>
            <a:pPr marL="8001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GB" b="0" i="0" u="none" strike="noStrike" kern="1200" cap="none" spc="0" normalizeH="0" baseline="0" noProof="0" dirty="0">
                <a:ln>
                  <a:noFill/>
                </a:ln>
                <a:solidFill>
                  <a:prstClr val="black"/>
                </a:solidFill>
                <a:effectLst/>
                <a:uLnTx/>
                <a:uFillTx/>
                <a:latin typeface="+mn-lt"/>
                <a:ea typeface="+mn-ea"/>
                <a:cs typeface="+mn-cs"/>
              </a:rPr>
              <a:t>Better outcomes and survival rates</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4</a:t>
            </a:fld>
            <a:endParaRPr lang="en-US"/>
          </a:p>
        </p:txBody>
      </p:sp>
    </p:spTree>
    <p:extLst>
      <p:ext uri="{BB962C8B-B14F-4D97-AF65-F5344CB8AC3E}">
        <p14:creationId xmlns:p14="http://schemas.microsoft.com/office/powerpoint/2010/main" val="717748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Advice and Guidance</a:t>
            </a:r>
          </a:p>
          <a:p>
            <a:endParaRPr lang="en-GB" dirty="0"/>
          </a:p>
          <a:p>
            <a:r>
              <a:rPr lang="en-GB" dirty="0"/>
              <a:t>Clinical genetics at Guy’s and St </a:t>
            </a:r>
            <a:r>
              <a:rPr lang="en-GB" dirty="0" err="1"/>
              <a:t>Thomas’</a:t>
            </a:r>
            <a:r>
              <a:rPr lang="en-GB" dirty="0"/>
              <a:t> NHS Foundation Trust gstt.geneticscorrespondence@nhs.net</a:t>
            </a:r>
          </a:p>
          <a:p>
            <a:r>
              <a:rPr lang="en-GB" dirty="0"/>
              <a:t>Clinical genetics at St Georges University Hospitals NHS Foundation Trust genetic.secretaries@stgeorges.nhs.uk</a:t>
            </a:r>
          </a:p>
          <a:p>
            <a:endParaRPr lang="en-GB" dirty="0"/>
          </a:p>
          <a:p>
            <a:r>
              <a:rPr lang="en-GB" dirty="0"/>
              <a:t>South East GLH based at Guys and St Thomas gst-tr.viapathgeneticsadmin@nhs.net</a:t>
            </a:r>
          </a:p>
          <a:p>
            <a:endParaRPr lang="en-GB" dirty="0"/>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40</a:t>
            </a:fld>
            <a:endParaRPr lang="en-US"/>
          </a:p>
        </p:txBody>
      </p:sp>
    </p:spTree>
    <p:extLst>
      <p:ext uri="{BB962C8B-B14F-4D97-AF65-F5344CB8AC3E}">
        <p14:creationId xmlns:p14="http://schemas.microsoft.com/office/powerpoint/2010/main" val="606072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41</a:t>
            </a:fld>
            <a:endParaRPr lang="en-US"/>
          </a:p>
        </p:txBody>
      </p:sp>
    </p:spTree>
    <p:extLst>
      <p:ext uri="{BB962C8B-B14F-4D97-AF65-F5344CB8AC3E}">
        <p14:creationId xmlns:p14="http://schemas.microsoft.com/office/powerpoint/2010/main" val="4290092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42</a:t>
            </a:fld>
            <a:endParaRPr lang="en-US"/>
          </a:p>
        </p:txBody>
      </p:sp>
    </p:spTree>
    <p:extLst>
      <p:ext uri="{BB962C8B-B14F-4D97-AF65-F5344CB8AC3E}">
        <p14:creationId xmlns:p14="http://schemas.microsoft.com/office/powerpoint/2010/main" val="4282007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43</a:t>
            </a:fld>
            <a:endParaRPr lang="en-US"/>
          </a:p>
        </p:txBody>
      </p:sp>
    </p:spTree>
    <p:extLst>
      <p:ext uri="{BB962C8B-B14F-4D97-AF65-F5344CB8AC3E}">
        <p14:creationId xmlns:p14="http://schemas.microsoft.com/office/powerpoint/2010/main" val="266912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DD8F01-10BA-4210-9B2C-DCE86E773306}" type="slidenum">
              <a:rPr lang="en-GB" smtClean="0"/>
              <a:t>44</a:t>
            </a:fld>
            <a:endParaRPr lang="en-GB"/>
          </a:p>
        </p:txBody>
      </p:sp>
    </p:spTree>
    <p:extLst>
      <p:ext uri="{BB962C8B-B14F-4D97-AF65-F5344CB8AC3E}">
        <p14:creationId xmlns:p14="http://schemas.microsoft.com/office/powerpoint/2010/main" val="2822067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F364F-BEC2-2B45-9888-F4E81B6A7BAD}" type="slidenum">
              <a:rPr lang="en-US" smtClean="0"/>
              <a:t>45</a:t>
            </a:fld>
            <a:endParaRPr lang="en-US"/>
          </a:p>
        </p:txBody>
      </p:sp>
    </p:spTree>
    <p:extLst>
      <p:ext uri="{BB962C8B-B14F-4D97-AF65-F5344CB8AC3E}">
        <p14:creationId xmlns:p14="http://schemas.microsoft.com/office/powerpoint/2010/main" val="91866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dirty="0">
                <a:solidFill>
                  <a:srgbClr val="222222"/>
                </a:solidFill>
                <a:latin typeface="HelveticaNeue"/>
              </a:rPr>
              <a:t>It’s thought that drug interventions are </a:t>
            </a:r>
            <a:r>
              <a:rPr lang="en-GB" sz="1200" dirty="0">
                <a:solidFill>
                  <a:srgbClr val="A00053"/>
                </a:solidFill>
                <a:latin typeface="HelveticaNeue"/>
                <a:hlinkClick r:id="rId3"/>
              </a:rPr>
              <a:t>effective in just 30%-60% of patients</a:t>
            </a:r>
            <a:r>
              <a:rPr lang="en-GB" sz="1200" dirty="0">
                <a:solidFill>
                  <a:srgbClr val="222222"/>
                </a:solidFill>
                <a:latin typeface="HelveticaNeue"/>
              </a:rPr>
              <a:t> because of the difference in how individuals respond to medication.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77695-96CC-4E9C-B38E-937C483FDB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8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Clr>
                <a:srgbClr val="22B8EA">
                  <a:lumMod val="75000"/>
                </a:srgbClr>
              </a:buClr>
              <a:defRPr/>
            </a:pPr>
            <a:r>
              <a:rPr lang="en-GB" dirty="0">
                <a:solidFill>
                  <a:srgbClr val="000000">
                    <a:lumMod val="75000"/>
                    <a:lumOff val="25000"/>
                  </a:srgbClr>
                </a:solidFill>
              </a:rPr>
              <a:t>Sequencing the genome of infective organisms can identify resistant strains and guide treatment options</a:t>
            </a:r>
          </a:p>
          <a:p>
            <a:pPr lvl="1">
              <a:buClr>
                <a:srgbClr val="00887E">
                  <a:lumMod val="75000"/>
                </a:srgbClr>
              </a:buClr>
              <a:defRPr/>
            </a:pPr>
            <a:r>
              <a:rPr lang="en-GB" dirty="0">
                <a:solidFill>
                  <a:srgbClr val="000000">
                    <a:lumMod val="75000"/>
                    <a:lumOff val="25000"/>
                  </a:srgbClr>
                </a:solidFill>
              </a:rPr>
              <a:t>Tuberculosis – to identify different strains that are resistant to some antimicrobial treatments</a:t>
            </a:r>
          </a:p>
          <a:p>
            <a:pPr lvl="1">
              <a:buClr>
                <a:srgbClr val="00887E">
                  <a:lumMod val="75000"/>
                </a:srgbClr>
              </a:buClr>
              <a:defRPr/>
            </a:pPr>
            <a:r>
              <a:rPr lang="en-GB" dirty="0">
                <a:solidFill>
                  <a:srgbClr val="000000">
                    <a:lumMod val="75000"/>
                    <a:lumOff val="25000"/>
                  </a:srgbClr>
                </a:solidFill>
              </a:rPr>
              <a:t>COVID-19 – to identify new variants, management of the pandemic, vaccine development and vaccine resistance</a:t>
            </a:r>
          </a:p>
          <a:p>
            <a:endParaRPr lang="en-GB" dirty="0"/>
          </a:p>
        </p:txBody>
      </p:sp>
      <p:sp>
        <p:nvSpPr>
          <p:cNvPr id="4" name="Slide Number Placeholder 3"/>
          <p:cNvSpPr>
            <a:spLocks noGrp="1"/>
          </p:cNvSpPr>
          <p:nvPr>
            <p:ph type="sldNum" sz="quarter" idx="5"/>
          </p:nvPr>
        </p:nvSpPr>
        <p:spPr/>
        <p:txBody>
          <a:bodyPr/>
          <a:lstStyle/>
          <a:p>
            <a:fld id="{BB6F364F-BEC2-2B45-9888-F4E81B6A7BAD}" type="slidenum">
              <a:rPr lang="en-US" smtClean="0"/>
              <a:t>6</a:t>
            </a:fld>
            <a:endParaRPr lang="en-US"/>
          </a:p>
        </p:txBody>
      </p:sp>
    </p:spTree>
    <p:extLst>
      <p:ext uri="{BB962C8B-B14F-4D97-AF65-F5344CB8AC3E}">
        <p14:creationId xmlns:p14="http://schemas.microsoft.com/office/powerpoint/2010/main" val="137592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Pharmacogenetics: </a:t>
            </a:r>
            <a:r>
              <a:rPr lang="en-GB" sz="1200" dirty="0"/>
              <a:t>Focuses on smaller, more specific parts of the genome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EDB17-08EB-C14B-AE26-B16671005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88144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33BAA-E4A4-80F8-8ACE-1D19FBFC8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92BAE-CFF3-819B-3470-70E5BBF93F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4EB9D6F-7A71-0450-51B6-0A2C927DF46E}"/>
              </a:ext>
            </a:extLst>
          </p:cNvPr>
          <p:cNvSpPr>
            <a:spLocks noGrp="1"/>
          </p:cNvSpPr>
          <p:nvPr>
            <p:ph type="body" idx="1"/>
          </p:nvPr>
        </p:nvSpPr>
        <p:spPr/>
        <p:txBody>
          <a:bodyPr/>
          <a:lstStyle/>
          <a:p>
            <a:r>
              <a:rPr lang="en-GB" dirty="0">
                <a:cs typeface="Calibri" panose="020F0502020204030204"/>
              </a:rPr>
              <a:t>Data provided by NHSE (Dec 2025)</a:t>
            </a:r>
            <a:endParaRPr lang="en-GB" dirty="0"/>
          </a:p>
        </p:txBody>
      </p:sp>
      <p:sp>
        <p:nvSpPr>
          <p:cNvPr id="4" name="Slide Number Placeholder 3">
            <a:extLst>
              <a:ext uri="{FF2B5EF4-FFF2-40B4-BE49-F238E27FC236}">
                <a16:creationId xmlns:a16="http://schemas.microsoft.com/office/drawing/2014/main" id="{9F6B2B4D-21EE-C7E3-FE1A-0E2796FF8B6F}"/>
              </a:ext>
            </a:extLst>
          </p:cNvPr>
          <p:cNvSpPr>
            <a:spLocks noGrp="1"/>
          </p:cNvSpPr>
          <p:nvPr>
            <p:ph type="sldNum" sz="quarter" idx="5"/>
          </p:nvPr>
        </p:nvSpPr>
        <p:spPr/>
        <p:txBody>
          <a:bodyPr/>
          <a:lstStyle/>
          <a:p>
            <a:fld id="{3EDD8F01-10BA-4210-9B2C-DCE86E773306}" type="slidenum">
              <a:rPr lang="en-GB" smtClean="0"/>
              <a:t>8</a:t>
            </a:fld>
            <a:endParaRPr lang="en-GB"/>
          </a:p>
        </p:txBody>
      </p:sp>
    </p:spTree>
    <p:extLst>
      <p:ext uri="{BB962C8B-B14F-4D97-AF65-F5344CB8AC3E}">
        <p14:creationId xmlns:p14="http://schemas.microsoft.com/office/powerpoint/2010/main" val="213865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D62D8B-3ED5-4206-8D94-4D965C9FCA82}" type="slidenum">
              <a:rPr lang="en-GB" smtClean="0"/>
              <a:t>9</a:t>
            </a:fld>
            <a:endParaRPr lang="en-GB"/>
          </a:p>
        </p:txBody>
      </p:sp>
    </p:spTree>
    <p:extLst>
      <p:ext uri="{BB962C8B-B14F-4D97-AF65-F5344CB8AC3E}">
        <p14:creationId xmlns:p14="http://schemas.microsoft.com/office/powerpoint/2010/main" val="2436507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322BC3-3ED2-BEB3-BBE9-F1B07DCAB120}"/>
              </a:ext>
            </a:extLst>
          </p:cNvPr>
          <p:cNvSpPr/>
          <p:nvPr/>
        </p:nvSpPr>
        <p:spPr>
          <a:xfrm>
            <a:off x="10426535" y="0"/>
            <a:ext cx="1765465" cy="1401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EED91F-1DB4-BE04-40D6-4E079BD123F3}"/>
              </a:ext>
            </a:extLst>
          </p:cNvPr>
          <p:cNvSpPr/>
          <p:nvPr userDrawn="1"/>
        </p:nvSpPr>
        <p:spPr>
          <a:xfrm>
            <a:off x="0" y="1219200"/>
            <a:ext cx="12192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highlight>
                <a:srgbClr val="29ACB5"/>
              </a:highlight>
            </a:endParaRPr>
          </a:p>
        </p:txBody>
      </p:sp>
      <p:sp>
        <p:nvSpPr>
          <p:cNvPr id="2" name="Title 1"/>
          <p:cNvSpPr>
            <a:spLocks noGrp="1"/>
          </p:cNvSpPr>
          <p:nvPr>
            <p:ph type="ctrTitle" hasCustomPrompt="1"/>
          </p:nvPr>
        </p:nvSpPr>
        <p:spPr>
          <a:xfrm>
            <a:off x="838200" y="2090051"/>
            <a:ext cx="9588335" cy="2135891"/>
          </a:xfrm>
        </p:spPr>
        <p:txBody>
          <a:bodyPr anchor="ctr" anchorCtr="0">
            <a:noAutofit/>
          </a:bodyPr>
          <a:lstStyle>
            <a:lvl1pPr algn="l">
              <a:defRPr sz="5867">
                <a:solidFill>
                  <a:srgbClr val="103E66"/>
                </a:solidFill>
                <a:latin typeface="+mj-lt"/>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838200" y="4381444"/>
            <a:ext cx="9588334" cy="1125811"/>
          </a:xfrm>
        </p:spPr>
        <p:txBody>
          <a:bodyPr/>
          <a:lstStyle>
            <a:lvl1pPr marL="0" indent="0" algn="l">
              <a:buNone/>
              <a:defRPr sz="2400">
                <a:solidFill>
                  <a:srgbClr val="231F20"/>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subtitle style</a:t>
            </a:r>
          </a:p>
        </p:txBody>
      </p:sp>
      <p:pic>
        <p:nvPicPr>
          <p:cNvPr id="5" name="Graphic 4">
            <a:extLst>
              <a:ext uri="{FF2B5EF4-FFF2-40B4-BE49-F238E27FC236}">
                <a16:creationId xmlns:a16="http://schemas.microsoft.com/office/drawing/2014/main" id="{4D63A343-9D47-DD83-E507-9027CE920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77158"/>
            <a:ext cx="2738239" cy="901881"/>
          </a:xfrm>
          <a:prstGeom prst="rect">
            <a:avLst/>
          </a:prstGeom>
        </p:spPr>
      </p:pic>
      <p:pic>
        <p:nvPicPr>
          <p:cNvPr id="7" name="Graphic 6">
            <a:extLst>
              <a:ext uri="{FF2B5EF4-FFF2-40B4-BE49-F238E27FC236}">
                <a16:creationId xmlns:a16="http://schemas.microsoft.com/office/drawing/2014/main" id="{6E7DD700-AA41-9B4A-4676-8CE83DDF64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26534" y="577158"/>
            <a:ext cx="1127148" cy="828000"/>
          </a:xfrm>
          <a:prstGeom prst="rect">
            <a:avLst/>
          </a:prstGeom>
        </p:spPr>
      </p:pic>
    </p:spTree>
    <p:extLst>
      <p:ext uri="{BB962C8B-B14F-4D97-AF65-F5344CB8AC3E}">
        <p14:creationId xmlns:p14="http://schemas.microsoft.com/office/powerpoint/2010/main" val="4275790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Default layout: Title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Footer Placeholder 16">
            <a:extLst>
              <a:ext uri="{FF2B5EF4-FFF2-40B4-BE49-F238E27FC236}">
                <a16:creationId xmlns:a16="http://schemas.microsoft.com/office/drawing/2014/main" id="{45352C4A-D9A9-4771-B962-D97DA93E5A98}"/>
              </a:ext>
            </a:extLst>
          </p:cNvPr>
          <p:cNvSpPr txBox="1">
            <a:spLocks/>
          </p:cNvSpPr>
          <p:nvPr userDrawn="1"/>
        </p:nvSpPr>
        <p:spPr>
          <a:xfrm>
            <a:off x="330791"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@genomicsedu      #GenomicsConversation</a:t>
            </a:r>
          </a:p>
        </p:txBody>
      </p:sp>
      <p:sp>
        <p:nvSpPr>
          <p:cNvPr id="4" name="Text Placeholder 3">
            <a:extLst>
              <a:ext uri="{FF2B5EF4-FFF2-40B4-BE49-F238E27FC236}">
                <a16:creationId xmlns:a16="http://schemas.microsoft.com/office/drawing/2014/main" id="{1843BBB3-765D-46F0-ACCE-C3FB29DB25ED}"/>
              </a:ext>
            </a:extLst>
          </p:cNvPr>
          <p:cNvSpPr>
            <a:spLocks noGrp="1"/>
          </p:cNvSpPr>
          <p:nvPr>
            <p:ph type="body" sz="quarter" idx="10" hasCustomPrompt="1"/>
          </p:nvPr>
        </p:nvSpPr>
        <p:spPr>
          <a:xfrm>
            <a:off x="330791" y="1118248"/>
            <a:ext cx="11526160" cy="4712376"/>
          </a:xfrm>
        </p:spPr>
        <p:txBody>
          <a:bodyPr/>
          <a:lstStyle>
            <a:lvl1pPr marL="455989" indent="-455989">
              <a:defRPr/>
            </a:lvl1pPr>
            <a:lvl2pPr marL="431989" indent="-431989">
              <a:defRPr/>
            </a:lvl2pPr>
            <a:lvl3pPr marL="431989" indent="-431989">
              <a:defRPr/>
            </a:lvl3pPr>
            <a:lvl4pPr marL="431989" indent="-431989">
              <a:defRPr/>
            </a:lvl4pPr>
            <a:lvl5pPr marL="431989" indent="-431989">
              <a:defRPr/>
            </a:lvl5pPr>
          </a:lstStyle>
          <a:p>
            <a:pPr lvl="0"/>
            <a:r>
              <a:rPr lang="en-US"/>
              <a:t>Slide body text – Arial 21</a:t>
            </a:r>
            <a:endParaRPr lang="en-GB"/>
          </a:p>
        </p:txBody>
      </p:sp>
    </p:spTree>
    <p:extLst>
      <p:ext uri="{BB962C8B-B14F-4D97-AF65-F5344CB8AC3E}">
        <p14:creationId xmlns:p14="http://schemas.microsoft.com/office/powerpoint/2010/main" val="245613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5724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09284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and detail">
    <p:spTree>
      <p:nvGrpSpPr>
        <p:cNvPr id="1" name=""/>
        <p:cNvGrpSpPr/>
        <p:nvPr/>
      </p:nvGrpSpPr>
      <p:grpSpPr>
        <a:xfrm>
          <a:off x="0" y="0"/>
          <a:ext cx="0" cy="0"/>
          <a:chOff x="0" y="0"/>
          <a:chExt cx="0" cy="0"/>
        </a:xfrm>
      </p:grpSpPr>
      <p:sp>
        <p:nvSpPr>
          <p:cNvPr id="2" name="Title 1"/>
          <p:cNvSpPr>
            <a:spLocks noGrp="1"/>
          </p:cNvSpPr>
          <p:nvPr>
            <p:ph type="title"/>
          </p:nvPr>
        </p:nvSpPr>
        <p:spPr>
          <a:xfrm>
            <a:off x="838200" y="2937585"/>
            <a:ext cx="10515600" cy="834191"/>
          </a:xfrm>
        </p:spPr>
        <p:txBody>
          <a:bodyPr anchor="t" anchorCtr="0">
            <a:normAutofit/>
          </a:bodyPr>
          <a:lstStyle>
            <a:lvl1pPr>
              <a:defRPr sz="4400">
                <a:solidFill>
                  <a:srgbClr val="103E66"/>
                </a:solidFill>
                <a:latin typeface="+mj-lt"/>
              </a:defRPr>
            </a:lvl1pPr>
          </a:lstStyle>
          <a:p>
            <a:r>
              <a:rPr lang="en-GB"/>
              <a:t>Click to edit Master title style</a:t>
            </a:r>
            <a:endParaRPr lang="en-US"/>
          </a:p>
        </p:txBody>
      </p:sp>
      <p:sp>
        <p:nvSpPr>
          <p:cNvPr id="3" name="Text Placeholder 2"/>
          <p:cNvSpPr>
            <a:spLocks noGrp="1"/>
          </p:cNvSpPr>
          <p:nvPr>
            <p:ph type="body" idx="1"/>
          </p:nvPr>
        </p:nvSpPr>
        <p:spPr>
          <a:xfrm>
            <a:off x="838200" y="3911685"/>
            <a:ext cx="10515600" cy="1500187"/>
          </a:xfrm>
        </p:spPr>
        <p:txBody>
          <a:bodyPr/>
          <a:lstStyle>
            <a:lvl1pPr marL="0" indent="0">
              <a:buNone/>
              <a:defRPr sz="2400">
                <a:solidFill>
                  <a:srgbClr val="231F20"/>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7" name="TextBox 6">
            <a:extLst>
              <a:ext uri="{FF2B5EF4-FFF2-40B4-BE49-F238E27FC236}">
                <a16:creationId xmlns:a16="http://schemas.microsoft.com/office/drawing/2014/main" id="{E982D775-FD31-33CA-3BCD-74977983164E}"/>
              </a:ext>
            </a:extLst>
          </p:cNvPr>
          <p:cNvSpPr txBox="1"/>
          <p:nvPr userDrawn="1"/>
        </p:nvSpPr>
        <p:spPr>
          <a:xfrm>
            <a:off x="11236569" y="6471138"/>
            <a:ext cx="604283" cy="369332"/>
          </a:xfrm>
          <a:prstGeom prst="rect">
            <a:avLst/>
          </a:prstGeom>
          <a:noFill/>
        </p:spPr>
        <p:txBody>
          <a:bodyPr wrap="square" rtlCol="0">
            <a:spAutoFit/>
          </a:bodyPr>
          <a:lstStyle/>
          <a:p>
            <a:fld id="{03089CBF-192C-405A-8490-9D431F9F283C}" type="slidenum">
              <a:rPr lang="en-GB" smtClean="0">
                <a:solidFill>
                  <a:srgbClr val="103E66"/>
                </a:solidFill>
              </a:rPr>
              <a:t>‹#›</a:t>
            </a:fld>
            <a:endParaRPr lang="en-GB">
              <a:solidFill>
                <a:srgbClr val="103E66"/>
              </a:solidFill>
            </a:endParaRPr>
          </a:p>
        </p:txBody>
      </p:sp>
      <p:pic>
        <p:nvPicPr>
          <p:cNvPr id="6" name="Graphic 5">
            <a:extLst>
              <a:ext uri="{FF2B5EF4-FFF2-40B4-BE49-F238E27FC236}">
                <a16:creationId xmlns:a16="http://schemas.microsoft.com/office/drawing/2014/main" id="{D45348F9-E87D-485E-096B-95DFDE59B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77158"/>
            <a:ext cx="2738239" cy="901881"/>
          </a:xfrm>
          <a:prstGeom prst="rect">
            <a:avLst/>
          </a:prstGeom>
        </p:spPr>
      </p:pic>
      <p:pic>
        <p:nvPicPr>
          <p:cNvPr id="8" name="Graphic 7">
            <a:extLst>
              <a:ext uri="{FF2B5EF4-FFF2-40B4-BE49-F238E27FC236}">
                <a16:creationId xmlns:a16="http://schemas.microsoft.com/office/drawing/2014/main" id="{B53C59BC-72FC-FC17-2FD9-5489091F64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26534" y="577158"/>
            <a:ext cx="1127148" cy="828000"/>
          </a:xfrm>
          <a:prstGeom prst="rect">
            <a:avLst/>
          </a:prstGeom>
        </p:spPr>
      </p:pic>
    </p:spTree>
    <p:extLst>
      <p:ext uri="{BB962C8B-B14F-4D97-AF65-F5344CB8AC3E}">
        <p14:creationId xmlns:p14="http://schemas.microsoft.com/office/powerpoint/2010/main" val="290876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3" name="Content Placeholder 2"/>
          <p:cNvSpPr>
            <a:spLocks noGrp="1"/>
          </p:cNvSpPr>
          <p:nvPr>
            <p:ph idx="1"/>
          </p:nvPr>
        </p:nvSpPr>
        <p:spPr/>
        <p:txBody>
          <a:bodyPr/>
          <a:lstStyle>
            <a:lvl1pPr>
              <a:lnSpc>
                <a:spcPct val="100000"/>
              </a:lnSpc>
              <a:spcAft>
                <a:spcPts val="200"/>
              </a:spcAft>
              <a:buClr>
                <a:srgbClr val="12B3C5"/>
              </a:buClr>
              <a:defRPr sz="1800">
                <a:solidFill>
                  <a:srgbClr val="231F20"/>
                </a:solidFill>
                <a:latin typeface="+mn-lt"/>
              </a:defRPr>
            </a:lvl1pPr>
            <a:lvl2pPr>
              <a:lnSpc>
                <a:spcPct val="100000"/>
              </a:lnSpc>
              <a:spcAft>
                <a:spcPts val="200"/>
              </a:spcAft>
              <a:buClr>
                <a:srgbClr val="12B3C5"/>
              </a:buClr>
              <a:defRPr sz="1600">
                <a:solidFill>
                  <a:srgbClr val="231F20"/>
                </a:solidFill>
                <a:latin typeface="+mn-lt"/>
              </a:defRPr>
            </a:lvl2pPr>
            <a:lvl3pPr>
              <a:lnSpc>
                <a:spcPct val="100000"/>
              </a:lnSpc>
              <a:spcAft>
                <a:spcPts val="200"/>
              </a:spcAft>
              <a:buClr>
                <a:srgbClr val="12B3C5"/>
              </a:buClr>
              <a:defRPr sz="1400">
                <a:solidFill>
                  <a:srgbClr val="231F20"/>
                </a:solidFill>
                <a:latin typeface="+mn-lt"/>
              </a:defRPr>
            </a:lvl3pPr>
            <a:lvl4pPr>
              <a:lnSpc>
                <a:spcPct val="100000"/>
              </a:lnSpc>
              <a:spcAft>
                <a:spcPts val="200"/>
              </a:spcAft>
              <a:buClr>
                <a:srgbClr val="12B3C5"/>
              </a:buClr>
              <a:defRPr sz="1200">
                <a:solidFill>
                  <a:srgbClr val="231F20"/>
                </a:solidFill>
                <a:latin typeface="+mn-lt"/>
              </a:defRPr>
            </a:lvl4pPr>
            <a:lvl5pPr>
              <a:lnSpc>
                <a:spcPct val="100000"/>
              </a:lnSpc>
              <a:spcAft>
                <a:spcPts val="200"/>
              </a:spcAf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Box 4">
            <a:extLst>
              <a:ext uri="{FF2B5EF4-FFF2-40B4-BE49-F238E27FC236}">
                <a16:creationId xmlns:a16="http://schemas.microsoft.com/office/drawing/2014/main" id="{E0204121-DB9B-8EF6-1EFA-3C679A7CE468}"/>
              </a:ext>
            </a:extLst>
          </p:cNvPr>
          <p:cNvSpPr txBox="1"/>
          <p:nvPr userDrawn="1"/>
        </p:nvSpPr>
        <p:spPr>
          <a:xfrm>
            <a:off x="11236569" y="6471138"/>
            <a:ext cx="604283" cy="369332"/>
          </a:xfrm>
          <a:prstGeom prst="rect">
            <a:avLst/>
          </a:prstGeom>
          <a:noFill/>
        </p:spPr>
        <p:txBody>
          <a:bodyPr wrap="square" rtlCol="0">
            <a:spAutoFit/>
          </a:bodyPr>
          <a:lstStyle/>
          <a:p>
            <a:fld id="{03089CBF-192C-405A-8490-9D431F9F283C}" type="slidenum">
              <a:rPr lang="en-GB" smtClean="0">
                <a:solidFill>
                  <a:srgbClr val="103E66"/>
                </a:solidFill>
              </a:rPr>
              <a:t>‹#›</a:t>
            </a:fld>
            <a:endParaRPr lang="en-GB">
              <a:solidFill>
                <a:srgbClr val="103E66"/>
              </a:solidFill>
            </a:endParaRPr>
          </a:p>
        </p:txBody>
      </p:sp>
    </p:spTree>
    <p:extLst>
      <p:ext uri="{BB962C8B-B14F-4D97-AF65-F5344CB8AC3E}">
        <p14:creationId xmlns:p14="http://schemas.microsoft.com/office/powerpoint/2010/main" val="248224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4" name="Content Placeholder 2">
            <a:extLst>
              <a:ext uri="{FF2B5EF4-FFF2-40B4-BE49-F238E27FC236}">
                <a16:creationId xmlns:a16="http://schemas.microsoft.com/office/drawing/2014/main" id="{1B086BF7-F075-86D9-F610-9CC2EC8DCB67}"/>
              </a:ext>
            </a:extLst>
          </p:cNvPr>
          <p:cNvSpPr>
            <a:spLocks noGrp="1"/>
          </p:cNvSpPr>
          <p:nvPr>
            <p:ph idx="13"/>
          </p:nvPr>
        </p:nvSpPr>
        <p:spPr>
          <a:xfrm>
            <a:off x="365993" y="1097445"/>
            <a:ext cx="5544000" cy="5256000"/>
          </a:xfrm>
        </p:spPr>
        <p:txBody>
          <a:bodyPr>
            <a:normAutofit/>
          </a:bodyPr>
          <a:lstStyle>
            <a:lvl1pPr>
              <a:lnSpc>
                <a:spcPct val="100000"/>
              </a:lnSpc>
              <a:buClr>
                <a:srgbClr val="12B3C5"/>
              </a:buClr>
              <a:defRPr sz="1800">
                <a:solidFill>
                  <a:srgbClr val="231F20"/>
                </a:solidFill>
                <a:latin typeface="+mn-lt"/>
              </a:defRPr>
            </a:lvl1pPr>
            <a:lvl2pPr>
              <a:lnSpc>
                <a:spcPct val="100000"/>
              </a:lnSpc>
              <a:buClr>
                <a:srgbClr val="12B3C5"/>
              </a:buClr>
              <a:defRPr sz="1600">
                <a:solidFill>
                  <a:srgbClr val="231F20"/>
                </a:solidFill>
                <a:latin typeface="+mn-lt"/>
              </a:defRPr>
            </a:lvl2pPr>
            <a:lvl3pPr>
              <a:lnSpc>
                <a:spcPct val="100000"/>
              </a:lnSpc>
              <a:buClr>
                <a:srgbClr val="12B3C5"/>
              </a:buClr>
              <a:defRPr sz="1400">
                <a:solidFill>
                  <a:srgbClr val="231F20"/>
                </a:solidFill>
                <a:latin typeface="+mn-lt"/>
              </a:defRPr>
            </a:lvl3pPr>
            <a:lvl4pPr>
              <a:lnSpc>
                <a:spcPct val="100000"/>
              </a:lnSpc>
              <a:buClr>
                <a:srgbClr val="12B3C5"/>
              </a:buClr>
              <a:defRPr sz="1200">
                <a:solidFill>
                  <a:srgbClr val="231F20"/>
                </a:solidFill>
                <a:latin typeface="+mn-lt"/>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Content Placeholder 2">
            <a:extLst>
              <a:ext uri="{FF2B5EF4-FFF2-40B4-BE49-F238E27FC236}">
                <a16:creationId xmlns:a16="http://schemas.microsoft.com/office/drawing/2014/main" id="{5E283C67-AD5E-6F73-0806-4ACE34A22DC0}"/>
              </a:ext>
            </a:extLst>
          </p:cNvPr>
          <p:cNvSpPr>
            <a:spLocks noGrp="1"/>
          </p:cNvSpPr>
          <p:nvPr>
            <p:ph idx="11"/>
          </p:nvPr>
        </p:nvSpPr>
        <p:spPr>
          <a:xfrm>
            <a:off x="6337675" y="1097445"/>
            <a:ext cx="5544000" cy="5256000"/>
          </a:xfrm>
        </p:spPr>
        <p:txBody>
          <a:bodyPr>
            <a:normAutofit/>
          </a:bodyPr>
          <a:lstStyle>
            <a:lvl1pPr>
              <a:lnSpc>
                <a:spcPct val="100000"/>
              </a:lnSpc>
              <a:buClr>
                <a:srgbClr val="12B3C5"/>
              </a:buClr>
              <a:defRPr sz="1800">
                <a:solidFill>
                  <a:srgbClr val="231F20"/>
                </a:solidFill>
                <a:latin typeface="+mn-lt"/>
              </a:defRPr>
            </a:lvl1pPr>
            <a:lvl2pPr>
              <a:lnSpc>
                <a:spcPct val="100000"/>
              </a:lnSpc>
              <a:buClr>
                <a:srgbClr val="12B3C5"/>
              </a:buClr>
              <a:defRPr sz="1600">
                <a:solidFill>
                  <a:srgbClr val="231F20"/>
                </a:solidFill>
                <a:latin typeface="+mn-lt"/>
              </a:defRPr>
            </a:lvl2pPr>
            <a:lvl3pPr>
              <a:lnSpc>
                <a:spcPct val="100000"/>
              </a:lnSpc>
              <a:buClr>
                <a:srgbClr val="12B3C5"/>
              </a:buClr>
              <a:defRPr sz="1400">
                <a:solidFill>
                  <a:srgbClr val="231F20"/>
                </a:solidFill>
                <a:latin typeface="+mn-lt"/>
              </a:defRPr>
            </a:lvl3pPr>
            <a:lvl4pPr>
              <a:lnSpc>
                <a:spcPct val="100000"/>
              </a:lnSpc>
              <a:buClr>
                <a:srgbClr val="12B3C5"/>
              </a:buClr>
              <a:defRPr sz="1200">
                <a:solidFill>
                  <a:srgbClr val="231F20"/>
                </a:solidFill>
                <a:latin typeface="+mn-lt"/>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Box 5">
            <a:extLst>
              <a:ext uri="{FF2B5EF4-FFF2-40B4-BE49-F238E27FC236}">
                <a16:creationId xmlns:a16="http://schemas.microsoft.com/office/drawing/2014/main" id="{534C02E0-9B1B-8C58-E65A-6406673D05ED}"/>
              </a:ext>
            </a:extLst>
          </p:cNvPr>
          <p:cNvSpPr txBox="1"/>
          <p:nvPr userDrawn="1"/>
        </p:nvSpPr>
        <p:spPr>
          <a:xfrm>
            <a:off x="11236569" y="6471138"/>
            <a:ext cx="604283" cy="369332"/>
          </a:xfrm>
          <a:prstGeom prst="rect">
            <a:avLst/>
          </a:prstGeom>
          <a:noFill/>
        </p:spPr>
        <p:txBody>
          <a:bodyPr wrap="square" rtlCol="0">
            <a:spAutoFit/>
          </a:bodyPr>
          <a:lstStyle/>
          <a:p>
            <a:fld id="{03089CBF-192C-405A-8490-9D431F9F283C}" type="slidenum">
              <a:rPr lang="en-GB" smtClean="0">
                <a:solidFill>
                  <a:srgbClr val="103E66"/>
                </a:solidFill>
              </a:rPr>
              <a:t>‹#›</a:t>
            </a:fld>
            <a:endParaRPr lang="en-GB">
              <a:solidFill>
                <a:srgbClr val="103E66"/>
              </a:solidFill>
            </a:endParaRPr>
          </a:p>
        </p:txBody>
      </p:sp>
    </p:spTree>
    <p:extLst>
      <p:ext uri="{BB962C8B-B14F-4D97-AF65-F5344CB8AC3E}">
        <p14:creationId xmlns:p14="http://schemas.microsoft.com/office/powerpoint/2010/main" val="315632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61E8-7095-9B61-0CBA-E29DF6163449}"/>
              </a:ext>
            </a:extLst>
          </p:cNvPr>
          <p:cNvSpPr>
            <a:spLocks noGrp="1"/>
          </p:cNvSpPr>
          <p:nvPr>
            <p:ph type="title"/>
          </p:nvPr>
        </p:nvSpPr>
        <p:spPr/>
        <p:txBody>
          <a:bodyPr/>
          <a:lstStyle>
            <a:lvl1pPr>
              <a:defRPr>
                <a:latin typeface="+mj-lt"/>
              </a:defRPr>
            </a:lvl1pPr>
          </a:lstStyle>
          <a:p>
            <a:r>
              <a:rPr lang="en-GB"/>
              <a:t>Click to edit Master title style</a:t>
            </a:r>
          </a:p>
        </p:txBody>
      </p:sp>
      <p:sp>
        <p:nvSpPr>
          <p:cNvPr id="10" name="Content Placeholder 2">
            <a:extLst>
              <a:ext uri="{FF2B5EF4-FFF2-40B4-BE49-F238E27FC236}">
                <a16:creationId xmlns:a16="http://schemas.microsoft.com/office/drawing/2014/main" id="{D9F71F4C-4954-33C3-C437-2CEF87B80B17}"/>
              </a:ext>
            </a:extLst>
          </p:cNvPr>
          <p:cNvSpPr>
            <a:spLocks noGrp="1"/>
          </p:cNvSpPr>
          <p:nvPr>
            <p:ph idx="1"/>
          </p:nvPr>
        </p:nvSpPr>
        <p:spPr>
          <a:xfrm>
            <a:off x="361675" y="1704109"/>
            <a:ext cx="11520000" cy="4642137"/>
          </a:xfrm>
        </p:spPr>
        <p:txBody>
          <a:bodyPr>
            <a:normAutofit/>
          </a:bodyPr>
          <a:lstStyle>
            <a:lvl1pPr>
              <a:lnSpc>
                <a:spcPct val="100000"/>
              </a:lnSpc>
              <a:spcAft>
                <a:spcPts val="200"/>
              </a:spcAft>
              <a:buClr>
                <a:srgbClr val="12B3C5"/>
              </a:buClr>
              <a:defRPr sz="1800">
                <a:solidFill>
                  <a:srgbClr val="231F20"/>
                </a:solidFill>
                <a:latin typeface="+mn-lt"/>
              </a:defRPr>
            </a:lvl1pPr>
            <a:lvl2pPr>
              <a:lnSpc>
                <a:spcPct val="100000"/>
              </a:lnSpc>
              <a:spcAft>
                <a:spcPts val="200"/>
              </a:spcAft>
              <a:buClr>
                <a:srgbClr val="12B3C5"/>
              </a:buClr>
              <a:defRPr sz="1600">
                <a:solidFill>
                  <a:srgbClr val="231F20"/>
                </a:solidFill>
                <a:latin typeface="+mn-lt"/>
              </a:defRPr>
            </a:lvl2pPr>
            <a:lvl3pPr>
              <a:lnSpc>
                <a:spcPct val="100000"/>
              </a:lnSpc>
              <a:spcAft>
                <a:spcPts val="200"/>
              </a:spcAft>
              <a:buClr>
                <a:srgbClr val="12B3C5"/>
              </a:buClr>
              <a:defRPr sz="1400">
                <a:solidFill>
                  <a:srgbClr val="231F20"/>
                </a:solidFill>
                <a:latin typeface="+mn-lt"/>
              </a:defRPr>
            </a:lvl3pPr>
            <a:lvl4pPr>
              <a:lnSpc>
                <a:spcPct val="100000"/>
              </a:lnSpc>
              <a:spcAft>
                <a:spcPts val="200"/>
              </a:spcAft>
              <a:buClr>
                <a:srgbClr val="12B3C5"/>
              </a:buClr>
              <a:defRPr sz="1200">
                <a:solidFill>
                  <a:srgbClr val="231F20"/>
                </a:solidFill>
                <a:latin typeface="+mn-lt"/>
              </a:defRPr>
            </a:lvl4pPr>
            <a:lvl5pPr>
              <a:lnSpc>
                <a:spcPct val="100000"/>
              </a:lnSpc>
              <a:spcAft>
                <a:spcPts val="200"/>
              </a:spcAf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Box 4">
            <a:extLst>
              <a:ext uri="{FF2B5EF4-FFF2-40B4-BE49-F238E27FC236}">
                <a16:creationId xmlns:a16="http://schemas.microsoft.com/office/drawing/2014/main" id="{2D2C1200-FEA8-4311-F4A8-FC3F793695E3}"/>
              </a:ext>
            </a:extLst>
          </p:cNvPr>
          <p:cNvSpPr txBox="1"/>
          <p:nvPr userDrawn="1"/>
        </p:nvSpPr>
        <p:spPr>
          <a:xfrm>
            <a:off x="11236569" y="6471138"/>
            <a:ext cx="604283" cy="369332"/>
          </a:xfrm>
          <a:prstGeom prst="rect">
            <a:avLst/>
          </a:prstGeom>
          <a:noFill/>
        </p:spPr>
        <p:txBody>
          <a:bodyPr wrap="square" rtlCol="0">
            <a:spAutoFit/>
          </a:bodyPr>
          <a:lstStyle/>
          <a:p>
            <a:fld id="{03089CBF-192C-405A-8490-9D431F9F283C}" type="slidenum">
              <a:rPr lang="en-GB" smtClean="0">
                <a:solidFill>
                  <a:srgbClr val="103E66"/>
                </a:solidFill>
              </a:rPr>
              <a:t>‹#›</a:t>
            </a:fld>
            <a:endParaRPr lang="en-GB">
              <a:solidFill>
                <a:srgbClr val="103E66"/>
              </a:solidFill>
            </a:endParaRPr>
          </a:p>
        </p:txBody>
      </p:sp>
      <p:sp>
        <p:nvSpPr>
          <p:cNvPr id="6" name="Text Placeholder 5">
            <a:extLst>
              <a:ext uri="{FF2B5EF4-FFF2-40B4-BE49-F238E27FC236}">
                <a16:creationId xmlns:a16="http://schemas.microsoft.com/office/drawing/2014/main" id="{D3F1989B-C88F-AC1E-3383-C426407C8EB3}"/>
              </a:ext>
            </a:extLst>
          </p:cNvPr>
          <p:cNvSpPr>
            <a:spLocks noGrp="1"/>
          </p:cNvSpPr>
          <p:nvPr>
            <p:ph type="body" sz="quarter" idx="10" hasCustomPrompt="1"/>
          </p:nvPr>
        </p:nvSpPr>
        <p:spPr>
          <a:xfrm>
            <a:off x="361950" y="914400"/>
            <a:ext cx="11520488" cy="665163"/>
          </a:xfrm>
        </p:spPr>
        <p:txBody>
          <a:bodyPr anchor="ctr"/>
          <a:lstStyle>
            <a:lvl1pPr marL="0" indent="0">
              <a:buNone/>
              <a:defRPr b="1">
                <a:solidFill>
                  <a:srgbClr val="103E66"/>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Click to edit master sub heading style</a:t>
            </a:r>
            <a:endParaRPr lang="en-GB"/>
          </a:p>
        </p:txBody>
      </p:sp>
    </p:spTree>
    <p:extLst>
      <p:ext uri="{BB962C8B-B14F-4D97-AF65-F5344CB8AC3E}">
        <p14:creationId xmlns:p14="http://schemas.microsoft.com/office/powerpoint/2010/main" val="222638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D blank text">
    <p:bg>
      <p:bgPr>
        <a:solidFill>
          <a:srgbClr val="D0E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latin typeface="+mj-lt"/>
              </a:defRPr>
            </a:lvl1pPr>
          </a:lstStyle>
          <a:p>
            <a:r>
              <a:rPr lang="en-GB"/>
              <a:t>Click to edit Master title style</a:t>
            </a:r>
            <a:endParaRPr lang="en-US"/>
          </a:p>
        </p:txBody>
      </p:sp>
      <p:sp>
        <p:nvSpPr>
          <p:cNvPr id="4" name="TextBox 3">
            <a:extLst>
              <a:ext uri="{FF2B5EF4-FFF2-40B4-BE49-F238E27FC236}">
                <a16:creationId xmlns:a16="http://schemas.microsoft.com/office/drawing/2014/main" id="{FB977700-005A-DE9A-B427-698235A0FAC3}"/>
              </a:ext>
            </a:extLst>
          </p:cNvPr>
          <p:cNvSpPr txBox="1"/>
          <p:nvPr userDrawn="1"/>
        </p:nvSpPr>
        <p:spPr>
          <a:xfrm>
            <a:off x="11236569" y="6471138"/>
            <a:ext cx="604283" cy="369332"/>
          </a:xfrm>
          <a:prstGeom prst="rect">
            <a:avLst/>
          </a:prstGeom>
          <a:noFill/>
        </p:spPr>
        <p:txBody>
          <a:bodyPr wrap="square" rtlCol="0">
            <a:spAutoFit/>
          </a:bodyPr>
          <a:lstStyle/>
          <a:p>
            <a:fld id="{03089CBF-192C-405A-8490-9D431F9F283C}" type="slidenum">
              <a:rPr lang="en-GB" smtClean="0">
                <a:solidFill>
                  <a:srgbClr val="103E66"/>
                </a:solidFill>
              </a:rPr>
              <a:t>‹#›</a:t>
            </a:fld>
            <a:endParaRPr lang="en-GB">
              <a:solidFill>
                <a:srgbClr val="103E66"/>
              </a:solidFill>
            </a:endParaRPr>
          </a:p>
        </p:txBody>
      </p:sp>
      <p:sp>
        <p:nvSpPr>
          <p:cNvPr id="3" name="Content Placeholder 2">
            <a:extLst>
              <a:ext uri="{FF2B5EF4-FFF2-40B4-BE49-F238E27FC236}">
                <a16:creationId xmlns:a16="http://schemas.microsoft.com/office/drawing/2014/main" id="{636E8455-F932-F3DA-EFE5-4E2A12093F0D}"/>
              </a:ext>
            </a:extLst>
          </p:cNvPr>
          <p:cNvSpPr>
            <a:spLocks noGrp="1"/>
          </p:cNvSpPr>
          <p:nvPr>
            <p:ph idx="1"/>
          </p:nvPr>
        </p:nvSpPr>
        <p:spPr>
          <a:xfrm>
            <a:off x="361675" y="1090247"/>
            <a:ext cx="11520000" cy="5256000"/>
          </a:xfrm>
        </p:spPr>
        <p:txBody>
          <a:bodyPr>
            <a:normAutofit/>
          </a:bodyPr>
          <a:lstStyle>
            <a:lvl1pPr>
              <a:lnSpc>
                <a:spcPct val="100000"/>
              </a:lnSpc>
              <a:spcAft>
                <a:spcPts val="200"/>
              </a:spcAft>
              <a:buClr>
                <a:srgbClr val="103E66"/>
              </a:buClr>
              <a:defRPr sz="1800">
                <a:solidFill>
                  <a:srgbClr val="3A3A3A"/>
                </a:solidFill>
                <a:latin typeface="+mn-lt"/>
              </a:defRPr>
            </a:lvl1pPr>
            <a:lvl2pPr>
              <a:lnSpc>
                <a:spcPct val="100000"/>
              </a:lnSpc>
              <a:spcAft>
                <a:spcPts val="200"/>
              </a:spcAft>
              <a:buClr>
                <a:srgbClr val="103E66"/>
              </a:buClr>
              <a:defRPr sz="1600">
                <a:solidFill>
                  <a:srgbClr val="3A3A3A"/>
                </a:solidFill>
                <a:latin typeface="+mn-lt"/>
              </a:defRPr>
            </a:lvl2pPr>
            <a:lvl3pPr>
              <a:lnSpc>
                <a:spcPct val="100000"/>
              </a:lnSpc>
              <a:spcAft>
                <a:spcPts val="200"/>
              </a:spcAft>
              <a:buClr>
                <a:srgbClr val="103E66"/>
              </a:buClr>
              <a:defRPr sz="1400">
                <a:solidFill>
                  <a:srgbClr val="3A3A3A"/>
                </a:solidFill>
                <a:latin typeface="+mn-lt"/>
              </a:defRPr>
            </a:lvl3pPr>
            <a:lvl4pPr>
              <a:lnSpc>
                <a:spcPct val="100000"/>
              </a:lnSpc>
              <a:spcAft>
                <a:spcPts val="200"/>
              </a:spcAft>
              <a:buClr>
                <a:srgbClr val="103E66"/>
              </a:buClr>
              <a:defRPr sz="1200">
                <a:solidFill>
                  <a:srgbClr val="3A3A3A"/>
                </a:solidFill>
                <a:latin typeface="+mn-lt"/>
              </a:defRPr>
            </a:lvl4pPr>
            <a:lvl5pPr>
              <a:lnSpc>
                <a:spcPct val="100000"/>
              </a:lnSpc>
              <a:spcAft>
                <a:spcPts val="200"/>
              </a:spcAft>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05653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40"/>
            <a:ext cx="10515600" cy="834191"/>
          </a:xfrm>
        </p:spPr>
        <p:txBody>
          <a:bodyPr anchor="t" anchorCtr="0">
            <a:normAutofit/>
          </a:bodyPr>
          <a:lstStyle>
            <a:lvl1pPr>
              <a:defRPr sz="4400"/>
            </a:lvl1pPr>
          </a:lstStyle>
          <a:p>
            <a:r>
              <a:rPr lang="en-GB"/>
              <a:t>Click to edit Master title style</a:t>
            </a:r>
            <a:endParaRPr lang="en-US" dirty="0"/>
          </a:p>
        </p:txBody>
      </p:sp>
      <p:sp>
        <p:nvSpPr>
          <p:cNvPr id="3" name="Text Placeholder 2"/>
          <p:cNvSpPr>
            <a:spLocks noGrp="1"/>
          </p:cNvSpPr>
          <p:nvPr>
            <p:ph type="body" idx="1"/>
          </p:nvPr>
        </p:nvSpPr>
        <p:spPr>
          <a:xfrm>
            <a:off x="838200" y="2486640"/>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70F5C7B9-24D7-874C-8DBB-3F92BBEDD7B9}" type="slidenum">
              <a:rPr lang="en-US" smtClean="0"/>
              <a:t>‹#›</a:t>
            </a:fld>
            <a:endParaRPr lang="en-US"/>
          </a:p>
        </p:txBody>
      </p:sp>
    </p:spTree>
    <p:extLst>
      <p:ext uri="{BB962C8B-B14F-4D97-AF65-F5344CB8AC3E}">
        <p14:creationId xmlns:p14="http://schemas.microsoft.com/office/powerpoint/2010/main" val="3463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897FB72-02FC-384B-A9B2-39037EC6D4A1}"/>
              </a:ext>
            </a:extLst>
          </p:cNvPr>
          <p:cNvSpPr>
            <a:spLocks noGrp="1"/>
          </p:cNvSpPr>
          <p:nvPr>
            <p:ph type="body" sz="quarter" idx="12" hasCustomPrompt="1"/>
          </p:nvPr>
        </p:nvSpPr>
        <p:spPr>
          <a:xfrm>
            <a:off x="334963" y="1930519"/>
            <a:ext cx="5340280" cy="3030555"/>
          </a:xfrm>
        </p:spPr>
        <p:txBody>
          <a:bodyPr anchor="t"/>
          <a:lstStyle>
            <a:lvl1pPr>
              <a:defRPr sz="2000" b="0"/>
            </a:lvl1pPr>
          </a:lstStyle>
          <a:p>
            <a:pPr lvl="0"/>
            <a:r>
              <a:rPr lang="en-GB"/>
              <a:t>Body copy 20pt </a:t>
            </a:r>
            <a:endParaRPr lang="en-US"/>
          </a:p>
        </p:txBody>
      </p:sp>
      <p:sp>
        <p:nvSpPr>
          <p:cNvPr id="20" name="Text Placeholder 19">
            <a:extLst>
              <a:ext uri="{FF2B5EF4-FFF2-40B4-BE49-F238E27FC236}">
                <a16:creationId xmlns:a16="http://schemas.microsoft.com/office/drawing/2014/main" id="{6D076073-BEEF-934A-BDE8-1A05569794C0}"/>
              </a:ext>
            </a:extLst>
          </p:cNvPr>
          <p:cNvSpPr>
            <a:spLocks noGrp="1"/>
          </p:cNvSpPr>
          <p:nvPr>
            <p:ph type="body" sz="quarter" idx="13" hasCustomPrompt="1"/>
          </p:nvPr>
        </p:nvSpPr>
        <p:spPr>
          <a:xfrm>
            <a:off x="7332113" y="2449721"/>
            <a:ext cx="3640689" cy="2653747"/>
          </a:xfrm>
        </p:spPr>
        <p:txBody>
          <a:bodyPr anchor="t"/>
          <a:lstStyle>
            <a:lvl1pPr>
              <a:defRPr sz="2000" b="1"/>
            </a:lvl1pPr>
          </a:lstStyle>
          <a:p>
            <a:pPr lvl="0"/>
            <a:r>
              <a:rPr lang="en-GB"/>
              <a:t>Body (bold) 20pt </a:t>
            </a:r>
            <a:endParaRPr lang="en-US"/>
          </a:p>
        </p:txBody>
      </p:sp>
      <p:sp>
        <p:nvSpPr>
          <p:cNvPr id="22" name="Text Placeholder 21">
            <a:extLst>
              <a:ext uri="{FF2B5EF4-FFF2-40B4-BE49-F238E27FC236}">
                <a16:creationId xmlns:a16="http://schemas.microsoft.com/office/drawing/2014/main" id="{C1FABA00-BA38-A545-8A7A-A03FED90C182}"/>
              </a:ext>
            </a:extLst>
          </p:cNvPr>
          <p:cNvSpPr>
            <a:spLocks noGrp="1"/>
          </p:cNvSpPr>
          <p:nvPr>
            <p:ph type="body" sz="quarter" idx="14"/>
          </p:nvPr>
        </p:nvSpPr>
        <p:spPr>
          <a:xfrm>
            <a:off x="334963" y="1441616"/>
            <a:ext cx="9435203" cy="944217"/>
          </a:xfrm>
        </p:spPr>
        <p:txBody>
          <a:bodyPr anchor="t"/>
          <a:lstStyle/>
          <a:p>
            <a:pPr lvl="0"/>
            <a:r>
              <a:rPr lang="en-GB"/>
              <a:t>Click to edit Master text styles</a:t>
            </a:r>
            <a:endParaRPr lang="en-US"/>
          </a:p>
        </p:txBody>
      </p:sp>
      <p:sp>
        <p:nvSpPr>
          <p:cNvPr id="24" name="Text Placeholder 19">
            <a:extLst>
              <a:ext uri="{FF2B5EF4-FFF2-40B4-BE49-F238E27FC236}">
                <a16:creationId xmlns:a16="http://schemas.microsoft.com/office/drawing/2014/main" id="{DB1EBBDA-9238-6E48-B982-C6404A6289FE}"/>
              </a:ext>
            </a:extLst>
          </p:cNvPr>
          <p:cNvSpPr>
            <a:spLocks noGrp="1"/>
          </p:cNvSpPr>
          <p:nvPr>
            <p:ph type="body" sz="quarter" idx="15" hasCustomPrompt="1"/>
          </p:nvPr>
        </p:nvSpPr>
        <p:spPr>
          <a:xfrm>
            <a:off x="334963" y="3717236"/>
            <a:ext cx="7447376" cy="2195995"/>
          </a:xfrm>
        </p:spPr>
        <p:txBody>
          <a:bodyPr anchor="t"/>
          <a:lstStyle>
            <a:lvl1pPr>
              <a:defRPr sz="1500" b="0"/>
            </a:lvl1pPr>
          </a:lstStyle>
          <a:p>
            <a:pPr lvl="0"/>
            <a:r>
              <a:rPr lang="en-GB"/>
              <a:t>Body 15pt</a:t>
            </a:r>
            <a:endParaRPr lang="en-US"/>
          </a:p>
        </p:txBody>
      </p:sp>
      <p:sp>
        <p:nvSpPr>
          <p:cNvPr id="25" name="Text Placeholder 19">
            <a:extLst>
              <a:ext uri="{FF2B5EF4-FFF2-40B4-BE49-F238E27FC236}">
                <a16:creationId xmlns:a16="http://schemas.microsoft.com/office/drawing/2014/main" id="{C7E0E612-CE4D-D14A-9C3E-01B26B0955C3}"/>
              </a:ext>
            </a:extLst>
          </p:cNvPr>
          <p:cNvSpPr>
            <a:spLocks noGrp="1"/>
          </p:cNvSpPr>
          <p:nvPr>
            <p:ph type="body" sz="quarter" idx="16" hasCustomPrompt="1"/>
          </p:nvPr>
        </p:nvSpPr>
        <p:spPr>
          <a:xfrm>
            <a:off x="334963" y="5913231"/>
            <a:ext cx="9435203" cy="576468"/>
          </a:xfrm>
        </p:spPr>
        <p:txBody>
          <a:bodyPr anchor="b"/>
          <a:lstStyle>
            <a:lvl1pPr>
              <a:defRPr sz="1200" b="0"/>
            </a:lvl1pPr>
          </a:lstStyle>
          <a:p>
            <a:pPr lvl="0"/>
            <a:r>
              <a:rPr lang="en-GB"/>
              <a:t>Body 13pt</a:t>
            </a:r>
            <a:endParaRPr lang="en-US"/>
          </a:p>
        </p:txBody>
      </p:sp>
      <p:sp>
        <p:nvSpPr>
          <p:cNvPr id="8" name="Text Placeholder 4">
            <a:extLst>
              <a:ext uri="{FF2B5EF4-FFF2-40B4-BE49-F238E27FC236}">
                <a16:creationId xmlns:a16="http://schemas.microsoft.com/office/drawing/2014/main" id="{27E2CD19-7F22-A841-A435-7E07A2227156}"/>
              </a:ext>
            </a:extLst>
          </p:cNvPr>
          <p:cNvSpPr>
            <a:spLocks noGrp="1"/>
          </p:cNvSpPr>
          <p:nvPr>
            <p:ph type="body" sz="quarter" idx="11"/>
          </p:nvPr>
        </p:nvSpPr>
        <p:spPr>
          <a:xfrm>
            <a:off x="334964" y="228601"/>
            <a:ext cx="7788275" cy="555625"/>
          </a:xfrm>
          <a:ln>
            <a:noFill/>
          </a:ln>
        </p:spPr>
        <p:txBody>
          <a:bodyPr/>
          <a:lstStyle>
            <a:lvl1pPr>
              <a:defRPr sz="3000">
                <a:ln>
                  <a:noFill/>
                </a:ln>
                <a:solidFill>
                  <a:schemeClr val="bg1"/>
                </a:solidFill>
              </a:defRPr>
            </a:lvl1pPr>
          </a:lstStyle>
          <a:p>
            <a:pPr lvl="0"/>
            <a:endParaRPr lang="en-US"/>
          </a:p>
        </p:txBody>
      </p:sp>
    </p:spTree>
    <p:extLst>
      <p:ext uri="{BB962C8B-B14F-4D97-AF65-F5344CB8AC3E}">
        <p14:creationId xmlns:p14="http://schemas.microsoft.com/office/powerpoint/2010/main" val="153697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Master Theme">
    <p:spTree>
      <p:nvGrpSpPr>
        <p:cNvPr id="1" name=""/>
        <p:cNvGrpSpPr/>
        <p:nvPr/>
      </p:nvGrpSpPr>
      <p:grpSpPr>
        <a:xfrm>
          <a:off x="0" y="0"/>
          <a:ext cx="0" cy="0"/>
          <a:chOff x="0" y="0"/>
          <a:chExt cx="0" cy="0"/>
        </a:xfrm>
      </p:grpSpPr>
      <p:sp>
        <p:nvSpPr>
          <p:cNvPr id="2" name="Rectangle 1"/>
          <p:cNvSpPr/>
          <p:nvPr userDrawn="1"/>
        </p:nvSpPr>
        <p:spPr>
          <a:xfrm>
            <a:off x="1" y="6453188"/>
            <a:ext cx="12170833" cy="233362"/>
          </a:xfrm>
          <a:prstGeom prst="rect">
            <a:avLst/>
          </a:prstGeom>
          <a:solidFill>
            <a:schemeClr val="tx2">
              <a:lumMod val="50000"/>
              <a:lumOff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5782" tIns="47891" rIns="95782" bIns="47891" anchor="ctr"/>
          <a:lstStyle/>
          <a:p>
            <a:pPr algn="ctr" eaLnBrk="1" fontAlgn="auto" hangingPunct="1">
              <a:spcBef>
                <a:spcPts val="0"/>
              </a:spcBef>
              <a:spcAft>
                <a:spcPts val="0"/>
              </a:spcAft>
              <a:defRPr/>
            </a:pPr>
            <a:endParaRPr lang="en-US" dirty="0"/>
          </a:p>
        </p:txBody>
      </p:sp>
      <p:sp>
        <p:nvSpPr>
          <p:cNvPr id="3" name="Title 1"/>
          <p:cNvSpPr>
            <a:spLocks noGrp="1"/>
          </p:cNvSpPr>
          <p:nvPr>
            <p:ph type="title"/>
          </p:nvPr>
        </p:nvSpPr>
        <p:spPr>
          <a:xfrm>
            <a:off x="522868" y="296800"/>
            <a:ext cx="8750763" cy="504056"/>
          </a:xfrm>
          <a:prstGeom prst="rect">
            <a:avLst/>
          </a:prstGeom>
        </p:spPr>
        <p:txBody>
          <a:bodyPr/>
          <a:lstStyle>
            <a:lvl1pPr>
              <a:defRPr sz="2200" b="1">
                <a:solidFill>
                  <a:schemeClr val="tx1">
                    <a:lumMod val="75000"/>
                    <a:lumOff val="25000"/>
                  </a:schemeClr>
                </a:solidFill>
              </a:defRPr>
            </a:lvl1pPr>
          </a:lstStyle>
          <a:p>
            <a:r>
              <a:rPr lang="en-US" dirty="0"/>
              <a:t>Click to edit Master title style</a:t>
            </a:r>
            <a:endParaRPr lang="pt-PT" dirty="0"/>
          </a:p>
        </p:txBody>
      </p:sp>
      <p:sp>
        <p:nvSpPr>
          <p:cNvPr id="4" name="Content Placeholder 2"/>
          <p:cNvSpPr>
            <a:spLocks noGrp="1"/>
          </p:cNvSpPr>
          <p:nvPr>
            <p:ph idx="1"/>
          </p:nvPr>
        </p:nvSpPr>
        <p:spPr>
          <a:xfrm>
            <a:off x="522868" y="1628800"/>
            <a:ext cx="10685700" cy="3096344"/>
          </a:xfrm>
          <a:prstGeom prst="rect">
            <a:avLst/>
          </a:prstGeom>
        </p:spPr>
        <p:txBody>
          <a:bodyPr/>
          <a:lstStyle>
            <a:lvl1pPr marL="361950" indent="-266700">
              <a:buClr>
                <a:schemeClr val="accent3">
                  <a:lumMod val="75000"/>
                </a:schemeClr>
              </a:buClr>
              <a:tabLst/>
              <a:defRPr sz="2000">
                <a:solidFill>
                  <a:schemeClr val="tx1">
                    <a:lumMod val="75000"/>
                    <a:lumOff val="25000"/>
                  </a:schemeClr>
                </a:solidFill>
              </a:defRPr>
            </a:lvl1pPr>
            <a:lvl2pPr marL="742950" indent="-285750">
              <a:buClr>
                <a:schemeClr val="accent1">
                  <a:lumMod val="75000"/>
                </a:schemeClr>
              </a:buClr>
              <a:buFont typeface="Wingdings" panose="05000000000000000000" pitchFamily="2" charset="2"/>
              <a:buChar char="§"/>
              <a:defRPr sz="1800">
                <a:solidFill>
                  <a:schemeClr val="tx1">
                    <a:lumMod val="75000"/>
                    <a:lumOff val="25000"/>
                  </a:schemeClr>
                </a:solidFill>
              </a:defRPr>
            </a:lvl2pPr>
            <a:lvl3pPr marL="1143000" indent="-228600">
              <a:buClr>
                <a:schemeClr val="accent3">
                  <a:lumMod val="75000"/>
                </a:schemeClr>
              </a:buClr>
              <a:buSzPct val="40000"/>
              <a:buFont typeface="Wingdings" panose="05000000000000000000" pitchFamily="2" charset="2"/>
              <a:buChar char=""/>
              <a:defRPr sz="1600">
                <a:solidFill>
                  <a:schemeClr val="tx1">
                    <a:lumMod val="75000"/>
                    <a:lumOff val="25000"/>
                  </a:schemeClr>
                </a:solidFill>
              </a:defRPr>
            </a:lvl3pPr>
            <a:lvl4pPr marL="1600200" indent="-228600">
              <a:buClr>
                <a:schemeClr val="accent1">
                  <a:lumMod val="75000"/>
                </a:schemeClr>
              </a:buClr>
              <a:buSzPct val="40000"/>
              <a:buFont typeface="Wingdings" panose="05000000000000000000" pitchFamily="2" charset="2"/>
              <a:buChar char=""/>
              <a:defRPr sz="1400">
                <a:solidFill>
                  <a:schemeClr val="tx1">
                    <a:lumMod val="75000"/>
                    <a:lumOff val="25000"/>
                  </a:schemeClr>
                </a:solidFill>
              </a:defRPr>
            </a:lvl4pPr>
            <a:lvl5pPr marL="2057400" indent="-228600">
              <a:buClr>
                <a:schemeClr val="accent3">
                  <a:lumMod val="75000"/>
                </a:schemeClr>
              </a:buClr>
              <a:buFont typeface="Arial" panose="020B0604020202020204" pitchFamily="34" charset="0"/>
              <a:buChar cha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5" name="TextBox 4"/>
          <p:cNvSpPr txBox="1"/>
          <p:nvPr userDrawn="1"/>
        </p:nvSpPr>
        <p:spPr>
          <a:xfrm>
            <a:off x="10560496" y="6381328"/>
            <a:ext cx="1944216" cy="369332"/>
          </a:xfrm>
          <a:prstGeom prst="rect">
            <a:avLst/>
          </a:prstGeom>
          <a:noFill/>
        </p:spPr>
        <p:txBody>
          <a:bodyPr wrap="square" rtlCol="0">
            <a:spAutoFit/>
          </a:bodyPr>
          <a:lstStyle/>
          <a:p>
            <a:r>
              <a:rPr lang="en-GB" dirty="0">
                <a:solidFill>
                  <a:schemeClr val="bg1"/>
                </a:solidFill>
              </a:rPr>
              <a:t>Page </a:t>
            </a:r>
            <a:fld id="{691E4B75-8DED-4A2F-A751-156180A22E78}" type="slidenum">
              <a:rPr lang="en-GB" smtClean="0">
                <a:solidFill>
                  <a:schemeClr val="bg1"/>
                </a:solidFill>
              </a:rPr>
              <a:t>‹#›</a:t>
            </a:fld>
            <a:endParaRPr lang="en-GB" dirty="0">
              <a:solidFill>
                <a:schemeClr val="bg1"/>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6360" y="44624"/>
            <a:ext cx="2711624" cy="888750"/>
          </a:xfrm>
          <a:prstGeom prst="rect">
            <a:avLst/>
          </a:prstGeom>
        </p:spPr>
      </p:pic>
    </p:spTree>
    <p:extLst>
      <p:ext uri="{BB962C8B-B14F-4D97-AF65-F5344CB8AC3E}">
        <p14:creationId xmlns:p14="http://schemas.microsoft.com/office/powerpoint/2010/main" val="153252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675" y="150003"/>
            <a:ext cx="11520000" cy="696685"/>
          </a:xfrm>
          <a:prstGeom prst="rect">
            <a:avLst/>
          </a:prstGeom>
        </p:spPr>
        <p:txBody>
          <a:bodyPr vert="horz" lIns="91440" tIns="45720" rIns="91440" bIns="45720" rtlCol="0" anchor="ctr" anchorCtr="0">
            <a:normAutofit/>
          </a:bodyPr>
          <a:lstStyle/>
          <a:p>
            <a:r>
              <a:rPr lang="en-GB"/>
              <a:t>Click to edit Master title style</a:t>
            </a:r>
            <a:endParaRPr lang="en-US"/>
          </a:p>
        </p:txBody>
      </p:sp>
      <p:sp>
        <p:nvSpPr>
          <p:cNvPr id="3" name="Text Placeholder 2"/>
          <p:cNvSpPr>
            <a:spLocks noGrp="1"/>
          </p:cNvSpPr>
          <p:nvPr>
            <p:ph type="body" idx="1"/>
          </p:nvPr>
        </p:nvSpPr>
        <p:spPr>
          <a:xfrm>
            <a:off x="361675" y="1090247"/>
            <a:ext cx="11520000" cy="5256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7" name="Straight Connector 6">
            <a:extLst>
              <a:ext uri="{FF2B5EF4-FFF2-40B4-BE49-F238E27FC236}">
                <a16:creationId xmlns:a16="http://schemas.microsoft.com/office/drawing/2014/main" id="{59B5FF2D-6B63-C713-48F3-3EF6A7FFA6F2}"/>
              </a:ext>
            </a:extLst>
          </p:cNvPr>
          <p:cNvCxnSpPr/>
          <p:nvPr/>
        </p:nvCxnSpPr>
        <p:spPr>
          <a:xfrm>
            <a:off x="0" y="6418614"/>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8168844-88E6-77D9-009B-0AE7858D573D}"/>
              </a:ext>
            </a:extLst>
          </p:cNvPr>
          <p:cNvSpPr>
            <a:spLocks noGrp="1"/>
          </p:cNvSpPr>
          <p:nvPr>
            <p:ph type="sldNum" sz="quarter" idx="4"/>
          </p:nvPr>
        </p:nvSpPr>
        <p:spPr>
          <a:xfrm>
            <a:off x="11305308" y="6407243"/>
            <a:ext cx="589231" cy="365125"/>
          </a:xfrm>
          <a:prstGeom prst="rect">
            <a:avLst/>
          </a:prstGeom>
        </p:spPr>
        <p:txBody>
          <a:bodyPr vert="horz" lIns="91440" tIns="45720" rIns="91440" bIns="45720" rtlCol="0" anchor="ctr"/>
          <a:lstStyle>
            <a:lvl1pPr algn="r">
              <a:defRPr sz="1200">
                <a:solidFill>
                  <a:srgbClr val="002060"/>
                </a:solidFill>
                <a:latin typeface="Arial" panose="020B0604020202020204" pitchFamily="34" charset="0"/>
                <a:cs typeface="Arial" panose="020B0604020202020204" pitchFamily="34" charset="0"/>
              </a:defRPr>
            </a:lvl1pPr>
          </a:lstStyle>
          <a:p>
            <a:fld id="{C3D555F6-127B-4F2B-85E9-1936055884B0}" type="slidenum">
              <a:rPr lang="en-GB" smtClean="0"/>
              <a:pPr/>
              <a:t>‹#›</a:t>
            </a:fld>
            <a:endParaRPr lang="en-GB"/>
          </a:p>
        </p:txBody>
      </p:sp>
    </p:spTree>
    <p:extLst>
      <p:ext uri="{BB962C8B-B14F-4D97-AF65-F5344CB8AC3E}">
        <p14:creationId xmlns:p14="http://schemas.microsoft.com/office/powerpoint/2010/main" val="40553894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91" r:id="rId5"/>
    <p:sldLayoutId id="2147483792" r:id="rId6"/>
    <p:sldLayoutId id="2147483794" r:id="rId7"/>
    <p:sldLayoutId id="2147483795" r:id="rId8"/>
    <p:sldLayoutId id="2147483797" r:id="rId9"/>
    <p:sldLayoutId id="2147483798" r:id="rId10"/>
    <p:sldLayoutId id="2147483799" r:id="rId11"/>
    <p:sldLayoutId id="2147483800" r:id="rId12"/>
  </p:sldLayoutIdLst>
  <p:hf hdr="0" ftr="0" dt="0"/>
  <p:txStyles>
    <p:titleStyle>
      <a:lvl1pPr algn="l" defTabSz="914377" rtl="0" eaLnBrk="1" latinLnBrk="0" hangingPunct="1">
        <a:lnSpc>
          <a:spcPct val="10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200"/>
        </a:spcBef>
        <a:spcAft>
          <a:spcPts val="200"/>
        </a:spcAft>
        <a:buClr>
          <a:srgbClr val="00B0F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200"/>
        </a:spcBef>
        <a:spcAft>
          <a:spcPts val="200"/>
        </a:spcAft>
        <a:buClr>
          <a:srgbClr val="00B0F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200"/>
        </a:spcBef>
        <a:spcAft>
          <a:spcPts val="200"/>
        </a:spcAft>
        <a:buClr>
          <a:srgbClr val="00B0F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200"/>
        </a:spcBef>
        <a:spcAft>
          <a:spcPts val="200"/>
        </a:spcAft>
        <a:buClr>
          <a:srgbClr val="00B0F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200"/>
        </a:spcBef>
        <a:spcAft>
          <a:spcPts val="200"/>
        </a:spcAft>
        <a:buClr>
          <a:srgbClr val="00B0F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arahflack@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my.herbert6@nhs.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11/bcp.1470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media/6888a0b1a11f859994409147/fit-for-the-future-10-year-health-plan-for-england.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urfuturehealth.org.u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cademic.oup.com/eurjpc/article/31/6/716/7577877?login=fals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ice.org.uk/guidance/htg72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gbr01.safelinks.protection.outlook.com/?url=https%3A%2F%2Fcersi-pgx.org%2F&amp;data=05%7C02%7Csarahflack%40nhs.net%7Cd85f9a2d39bf4acf70df08de39b6e894%7C37c354b285b047f5b22207b48d774ee3%7C0%7C0%7C639011654955035808%7CUnknown%7CTWFpbGZsb3d8eyJFbXB0eU1hcGkiOnRydWUsIlYiOiIwLjAuMDAwMCIsIlAiOiJXaW4zMiIsIkFOIjoiTWFpbCIsIldUIjoyfQ%3D%3D%7C0%7C%7C%7C&amp;sdata=v%2FO2yvJdqfE5HiyPOvmpjBotI0TiufOqrCeWLwSC4Qk%3D&amp;reserved=0"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gbr01.safelinks.protection.outlook.com/?url=https%3A%2F%2Fwww.rcgp.org.uk%2Frepresenting-you%2Fpolicy-areas%2Fgenomic-position-statement&amp;data=05%7C02%7Csarahflack%40nhs.net%7Cd85f9a2d39bf4acf70df08de39b6e894%7C37c354b285b047f5b22207b48d774ee3%7C0%7C0%7C639011654955058630%7CUnknown%7CTWFpbGZsb3d8eyJFbXB0eU1hcGkiOnRydWUsIlYiOiIwLjAuMDAwMCIsIlAiOiJXaW4zMiIsIkFOIjoiTWFpbCIsIldUIjoyfQ%3D%3D%7C0%7C%7C%7C&amp;sdata=6Qx83NOLcQSMcK0bOjC55J4tNBI%2FFfMLa89L5tt0Y9A%3D&amp;reserved=0" TargetMode="External"/><Relationship Id="rId4" Type="http://schemas.openxmlformats.org/officeDocument/2006/relationships/hyperlink" Target="https://gbr01.safelinks.protection.outlook.com/?url=https%3A%2F%2Fbpspubs.onlinelibrary.wiley.com%2Fdoi%2F10.1002%2Fbcp.70370&amp;data=05%7C02%7Csarahflack%40nhs.net%7Cd85f9a2d39bf4acf70df08de39b6e894%7C37c354b285b047f5b22207b48d774ee3%7C0%7C0%7C639011654955047551%7CUnknown%7CTWFpbGZsb3d8eyJFbXB0eU1hcGkiOnRydWUsIlYiOiIwLjAuMDAwMCIsIlAiOiJXaW4zMiIsIkFOIjoiTWFpbCIsIldUIjoyfQ%3D%3D%7C0%7C%7C%7C&amp;sdata=EtLG6QZX%2BTByE5hJoYVPKxI9AKey1a0KToWE8rvTLCc%3D&amp;reserved=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gbr01.safelinks.protection.outlook.com/?url=https%3A%2F%2Fbpspubs.onlinelibrary.wiley.com%2Fdoi%2F10.1002%2Fbcp.70370&amp;data=05%7C02%7Csarahflack%40nhs.net%7Cd85f9a2d39bf4acf70df08de39b6e894%7C37c354b285b047f5b22207b48d774ee3%7C0%7C0%7C639011654955047551%7CUnknown%7CTWFpbGZsb3d8eyJFbXB0eU1hcGkiOnRydWUsIlYiOiIwLjAuMDAwMCIsIlAiOiJXaW4zMiIsIkFOIjoiTWFpbCIsIldUIjoyfQ%3D%3D%7C0%7C%7C%7C&amp;sdata=EtLG6QZX%2BTByE5hJoYVPKxI9AKey1a0KToWE8rvTLCc%3D&amp;reserved=0" TargetMode="External"/><Relationship Id="rId3" Type="http://schemas.openxmlformats.org/officeDocument/2006/relationships/hyperlink" Target="http://www.cpicpgx.org/" TargetMode="External"/><Relationship Id="rId7" Type="http://schemas.openxmlformats.org/officeDocument/2006/relationships/hyperlink" Target="https://www.genomicseducation.hee.nhs.uk/genot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bnf.nice.org.uk/" TargetMode="External"/><Relationship Id="rId5" Type="http://schemas.openxmlformats.org/officeDocument/2006/relationships/hyperlink" Target="https://www.medicines.org.uk/emc" TargetMode="External"/><Relationship Id="rId4" Type="http://schemas.openxmlformats.org/officeDocument/2006/relationships/hyperlink" Target="https://www.clinpgx.org/page/dpw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11/bcp.1470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w-gmsa.nhs.uk/about-us/our-projects/spotlight"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southeastgenomics.nhs.uk/professionals/ctdna/"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nhs-galleri.org/about-the-trial#whatIsThePurposeOfTheNHSGalleriTria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gbr01.safelinks.protection.outlook.com/?url=https%3A%2F%2Fwww.rcgp.org.uk%2Frepresenting-you%2Fpolicy-areas%2Fgenomic-position-statement%2Fdtc-genomics&amp;data=05%7C02%7Csarahflack%40nhs.net%7Cd85f9a2d39bf4acf70df08de39b6e894%7C37c354b285b047f5b22207b48d774ee3%7C0%7C0%7C639011654955069879%7CUnknown%7CTWFpbGZsb3d8eyJFbXB0eU1hcGkiOnRydWUsIlYiOiIwLjAuMDAwMCIsIlAiOiJXaW4zMiIsIkFOIjoiTWFpbCIsIldUIjoyfQ%3D%3D%7C0%7C%7C%7C&amp;sdata=mdzmYjcrex7n%2B0agYU%2FE0z06Z1EsY6G2G9kYgUbvF7o%3D&amp;reserved=0"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rcpsych.ac.uk/improving-care/campaigning-for-better-mental-health-policy/college-reports/2023-college-reports/the-role-of-genetic-testing-in-mental-health-settings-(cr23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gbr01.safelinks.protection.outlook.com/?url=https%3A%2F%2Fwww.rcgp.org.uk%2Frepresenting-you%2Fpolicy-areas%2Fgenomic-position-statement%2Fdtc-genomics&amp;data=05%7C02%7Csarahflack%40nhs.net%7Cd85f9a2d39bf4acf70df08de39b6e894%7C37c354b285b047f5b22207b48d774ee3%7C0%7C0%7C639011654955069879%7CUnknown%7CTWFpbGZsb3d8eyJFbXB0eU1hcGkiOnRydWUsIlYiOiIwLjAuMDAwMCIsIlAiOiJXaW4zMiIsIkFOIjoiTWFpbCIsIldUIjoyfQ%3D%3D%7C0%7C%7C%7C&amp;sdata=mdzmYjcrex7n%2B0agYU%2FE0z06Z1EsY6G2G9kYgUbvF7o%3D&amp;reserved=0"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rcpsych.ac.uk/docs/default-source/improving-care/better-mh-policy/college-reports/College-report-CR237---Genetic-testing-in-mental-health-settings.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nomicseducation.hee.nhs.uk/"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www.genomicseducation.hee.nhs.uk/genot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sarahflack@nhs.net"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mailto:amy.herbert6@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8503-856F-12AB-2031-83493739C6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34B44F-D5E9-3306-DBCA-59586647E890}"/>
              </a:ext>
            </a:extLst>
          </p:cNvPr>
          <p:cNvSpPr>
            <a:spLocks noGrp="1"/>
          </p:cNvSpPr>
          <p:nvPr>
            <p:ph type="ctrTitle"/>
          </p:nvPr>
        </p:nvSpPr>
        <p:spPr>
          <a:xfrm>
            <a:off x="343950" y="2805011"/>
            <a:ext cx="11694253" cy="1671103"/>
          </a:xfrm>
        </p:spPr>
        <p:txBody>
          <a:bodyPr>
            <a:normAutofit fontScale="90000"/>
          </a:bodyPr>
          <a:lstStyle/>
          <a:p>
            <a:br>
              <a:rPr lang="en-GB" sz="5333" dirty="0"/>
            </a:br>
            <a:br>
              <a:rPr lang="en-GB" sz="5333" dirty="0"/>
            </a:br>
            <a:br>
              <a:rPr lang="en-GB" sz="5333" dirty="0"/>
            </a:br>
            <a:r>
              <a:rPr lang="en-GB" sz="5333" dirty="0"/>
              <a:t>Fit for the Future: Genomics and the NHS 10-year plan</a:t>
            </a:r>
            <a:br>
              <a:rPr lang="en-GB" dirty="0"/>
            </a:br>
            <a:br>
              <a:rPr lang="en-GB" sz="3600" dirty="0"/>
            </a:br>
            <a:r>
              <a:rPr lang="en-GB" sz="2200" dirty="0"/>
              <a:t>Sarah Flack</a:t>
            </a:r>
            <a:br>
              <a:rPr lang="en-GB" sz="2200" dirty="0"/>
            </a:br>
            <a:r>
              <a:rPr lang="en-GB" sz="2200" dirty="0"/>
              <a:t>Medicines Optimisation Pharmacist and Lead Pharmacist Genomic Medicine</a:t>
            </a:r>
            <a:br>
              <a:rPr lang="en-GB" sz="2200" dirty="0"/>
            </a:br>
            <a:r>
              <a:rPr lang="en-GB" sz="2200" dirty="0"/>
              <a:t>NHS Surrey Heartlands</a:t>
            </a:r>
            <a:br>
              <a:rPr lang="en-GB" sz="2200" dirty="0"/>
            </a:br>
            <a:r>
              <a:rPr lang="en-GB" sz="2200" dirty="0">
                <a:hlinkClick r:id="rId3"/>
              </a:rPr>
              <a:t>sarahflack@nhs.net</a:t>
            </a:r>
            <a:br>
              <a:rPr lang="en-GB" sz="2200" dirty="0"/>
            </a:br>
            <a:br>
              <a:rPr lang="en-GB" sz="2200" dirty="0"/>
            </a:br>
            <a:r>
              <a:rPr lang="en-GB" sz="2200" dirty="0"/>
              <a:t>Amy Herbert</a:t>
            </a:r>
            <a:br>
              <a:rPr lang="en-GB" sz="2200" dirty="0"/>
            </a:br>
            <a:r>
              <a:rPr lang="en-GB" sz="2200" dirty="0"/>
              <a:t>Head of Medicines Governance &amp; Value</a:t>
            </a:r>
            <a:br>
              <a:rPr lang="en-GB" sz="2200" dirty="0"/>
            </a:br>
            <a:r>
              <a:rPr lang="en-GB" sz="2200" dirty="0"/>
              <a:t>NHS Sussex</a:t>
            </a:r>
            <a:br>
              <a:rPr lang="en-GB" sz="2200" dirty="0"/>
            </a:br>
            <a:r>
              <a:rPr lang="en-GB" sz="2200" u="sng" dirty="0">
                <a:hlinkClick r:id="rId4"/>
              </a:rPr>
              <a:t>amy.herbert6@nhs.net</a:t>
            </a:r>
            <a:r>
              <a:rPr lang="en-GB" sz="2200" dirty="0"/>
              <a:t> </a:t>
            </a:r>
            <a:br>
              <a:rPr lang="en-GB" sz="2200" dirty="0"/>
            </a:br>
            <a:br>
              <a:rPr lang="en-GB" sz="2200" dirty="0"/>
            </a:br>
            <a:br>
              <a:rPr lang="en-GB" sz="2200" dirty="0"/>
            </a:br>
            <a:br>
              <a:rPr lang="en-GB" sz="2200" dirty="0"/>
            </a:br>
            <a:endParaRPr lang="en-GB" sz="2200" dirty="0"/>
          </a:p>
        </p:txBody>
      </p:sp>
    </p:spTree>
    <p:extLst>
      <p:ext uri="{BB962C8B-B14F-4D97-AF65-F5344CB8AC3E}">
        <p14:creationId xmlns:p14="http://schemas.microsoft.com/office/powerpoint/2010/main" val="394009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2991-4BDF-9D8A-8C14-F0C8143EB3F7}"/>
              </a:ext>
            </a:extLst>
          </p:cNvPr>
          <p:cNvSpPr>
            <a:spLocks noGrp="1"/>
          </p:cNvSpPr>
          <p:nvPr>
            <p:ph type="title"/>
          </p:nvPr>
        </p:nvSpPr>
        <p:spPr>
          <a:xfrm>
            <a:off x="838200" y="166655"/>
            <a:ext cx="10515600" cy="666613"/>
          </a:xfrm>
        </p:spPr>
        <p:txBody>
          <a:bodyPr>
            <a:normAutofit/>
          </a:bodyPr>
          <a:lstStyle/>
          <a:p>
            <a:r>
              <a:rPr lang="en-GB" dirty="0"/>
              <a:t>CYP 450 isoenzymes (CYPs)</a:t>
            </a:r>
          </a:p>
        </p:txBody>
      </p:sp>
      <p:sp>
        <p:nvSpPr>
          <p:cNvPr id="3" name="Content Placeholder 2">
            <a:extLst>
              <a:ext uri="{FF2B5EF4-FFF2-40B4-BE49-F238E27FC236}">
                <a16:creationId xmlns:a16="http://schemas.microsoft.com/office/drawing/2014/main" id="{20EB6D04-0E55-69A0-D58D-15E6972C5A9F}"/>
              </a:ext>
            </a:extLst>
          </p:cNvPr>
          <p:cNvSpPr>
            <a:spLocks noGrp="1"/>
          </p:cNvSpPr>
          <p:nvPr>
            <p:ph idx="1"/>
          </p:nvPr>
        </p:nvSpPr>
        <p:spPr>
          <a:xfrm>
            <a:off x="613986" y="964834"/>
            <a:ext cx="10739815" cy="5604812"/>
          </a:xfrm>
        </p:spPr>
        <p:txBody>
          <a:bodyPr>
            <a:normAutofit/>
          </a:bodyPr>
          <a:lstStyle/>
          <a:p>
            <a:r>
              <a:rPr lang="en-GB" sz="2800" dirty="0">
                <a:solidFill>
                  <a:srgbClr val="333333"/>
                </a:solidFill>
              </a:rPr>
              <a:t>Many drugs are metabolised by </a:t>
            </a:r>
            <a:r>
              <a:rPr lang="en-GB" sz="2800" b="1" dirty="0">
                <a:solidFill>
                  <a:srgbClr val="333333"/>
                </a:solidFill>
              </a:rPr>
              <a:t>CYP450 isoenzymes (CYPs</a:t>
            </a:r>
            <a:r>
              <a:rPr lang="en-GB" sz="2800" dirty="0">
                <a:solidFill>
                  <a:srgbClr val="333333"/>
                </a:solidFill>
              </a:rPr>
              <a:t>)</a:t>
            </a:r>
            <a:endParaRPr lang="en-GB" sz="2800" b="1" dirty="0">
              <a:solidFill>
                <a:srgbClr val="333333"/>
              </a:solidFill>
            </a:endParaRPr>
          </a:p>
          <a:p>
            <a:endParaRPr lang="en-GB" sz="2800" dirty="0">
              <a:solidFill>
                <a:srgbClr val="333333"/>
              </a:solidFill>
            </a:endParaRPr>
          </a:p>
          <a:p>
            <a:r>
              <a:rPr lang="en-GB" sz="2800" dirty="0">
                <a:solidFill>
                  <a:srgbClr val="333333"/>
                </a:solidFill>
              </a:rPr>
              <a:t>Some medicines are </a:t>
            </a:r>
            <a:r>
              <a:rPr lang="en-GB" sz="2800" b="1" dirty="0">
                <a:solidFill>
                  <a:srgbClr val="333333"/>
                </a:solidFill>
              </a:rPr>
              <a:t>pro-drugs</a:t>
            </a:r>
            <a:r>
              <a:rPr lang="en-GB" sz="2800" dirty="0">
                <a:solidFill>
                  <a:srgbClr val="333333"/>
                </a:solidFill>
              </a:rPr>
              <a:t> which rely on these enzymes for activation (e.g. </a:t>
            </a:r>
            <a:r>
              <a:rPr lang="en-GB" sz="2800" b="1" dirty="0">
                <a:solidFill>
                  <a:srgbClr val="333333"/>
                </a:solidFill>
              </a:rPr>
              <a:t>clopidogrel, codeine</a:t>
            </a:r>
            <a:r>
              <a:rPr lang="en-GB" sz="2800" dirty="0">
                <a:solidFill>
                  <a:srgbClr val="333333"/>
                </a:solidFill>
              </a:rPr>
              <a:t>), while others rely on these enzymes to break them down and </a:t>
            </a:r>
            <a:r>
              <a:rPr lang="en-GB" sz="2800" b="1" dirty="0">
                <a:solidFill>
                  <a:srgbClr val="333333"/>
                </a:solidFill>
              </a:rPr>
              <a:t>inactivate them </a:t>
            </a:r>
            <a:r>
              <a:rPr lang="en-GB" sz="2800" dirty="0">
                <a:solidFill>
                  <a:srgbClr val="333333"/>
                </a:solidFill>
              </a:rPr>
              <a:t>(e.g. </a:t>
            </a:r>
            <a:r>
              <a:rPr lang="en-GB" sz="2800" b="1" dirty="0">
                <a:solidFill>
                  <a:srgbClr val="333333"/>
                </a:solidFill>
              </a:rPr>
              <a:t>antidepressants and PPIs</a:t>
            </a:r>
            <a:r>
              <a:rPr lang="en-GB" sz="2800" dirty="0">
                <a:solidFill>
                  <a:srgbClr val="333333"/>
                </a:solidFill>
              </a:rPr>
              <a:t>).</a:t>
            </a:r>
          </a:p>
          <a:p>
            <a:endParaRPr lang="en-GB" sz="2800" dirty="0">
              <a:solidFill>
                <a:srgbClr val="333333"/>
              </a:solidFill>
            </a:endParaRPr>
          </a:p>
          <a:p>
            <a:r>
              <a:rPr lang="en-GB" sz="2800" dirty="0">
                <a:solidFill>
                  <a:srgbClr val="333333"/>
                </a:solidFill>
              </a:rPr>
              <a:t>Individual drugs are not metabolised exclusively by one isoenzyme, although one often predominates. </a:t>
            </a:r>
          </a:p>
          <a:p>
            <a:endParaRPr lang="en-GB" sz="2800" dirty="0">
              <a:solidFill>
                <a:srgbClr val="333333"/>
              </a:solidFill>
            </a:endParaRPr>
          </a:p>
          <a:p>
            <a:endParaRPr lang="en-GB" sz="2800" dirty="0">
              <a:highlight>
                <a:srgbClr val="FFFF00"/>
              </a:highlight>
            </a:endParaRPr>
          </a:p>
          <a:p>
            <a:endParaRPr lang="en-GB" dirty="0">
              <a:highlight>
                <a:srgbClr val="FFFF00"/>
              </a:highlight>
            </a:endParaRPr>
          </a:p>
        </p:txBody>
      </p:sp>
    </p:spTree>
    <p:extLst>
      <p:ext uri="{BB962C8B-B14F-4D97-AF65-F5344CB8AC3E}">
        <p14:creationId xmlns:p14="http://schemas.microsoft.com/office/powerpoint/2010/main" val="155082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880A-422F-19F8-A650-9F93DDB8BECE}"/>
              </a:ext>
            </a:extLst>
          </p:cNvPr>
          <p:cNvSpPr>
            <a:spLocks noGrp="1"/>
          </p:cNvSpPr>
          <p:nvPr>
            <p:ph type="title"/>
          </p:nvPr>
        </p:nvSpPr>
        <p:spPr>
          <a:xfrm>
            <a:off x="942702" y="65314"/>
            <a:ext cx="10515600" cy="780639"/>
          </a:xfrm>
        </p:spPr>
        <p:txBody>
          <a:bodyPr/>
          <a:lstStyle/>
          <a:p>
            <a:r>
              <a:rPr lang="en-GB" dirty="0"/>
              <a:t>CYP 450 isoenzymes (CYPs) cont.</a:t>
            </a:r>
          </a:p>
        </p:txBody>
      </p:sp>
      <p:sp>
        <p:nvSpPr>
          <p:cNvPr id="3" name="Content Placeholder 2">
            <a:extLst>
              <a:ext uri="{FF2B5EF4-FFF2-40B4-BE49-F238E27FC236}">
                <a16:creationId xmlns:a16="http://schemas.microsoft.com/office/drawing/2014/main" id="{694E427A-CB06-4BA9-5EDA-0F838F843439}"/>
              </a:ext>
            </a:extLst>
          </p:cNvPr>
          <p:cNvSpPr>
            <a:spLocks noGrp="1"/>
          </p:cNvSpPr>
          <p:nvPr>
            <p:ph idx="1"/>
          </p:nvPr>
        </p:nvSpPr>
        <p:spPr>
          <a:xfrm>
            <a:off x="235131" y="722812"/>
            <a:ext cx="11625943" cy="5974080"/>
          </a:xfrm>
        </p:spPr>
        <p:txBody>
          <a:bodyPr>
            <a:normAutofit fontScale="40000" lnSpcReduction="20000"/>
          </a:bodyPr>
          <a:lstStyle/>
          <a:p>
            <a:r>
              <a:rPr lang="en-GB" sz="5100" dirty="0"/>
              <a:t>There are multiple variants of CYPs resulting in total non-function, poor or extensive metabolisers</a:t>
            </a:r>
          </a:p>
          <a:p>
            <a:endParaRPr lang="en-GB" sz="5100" dirty="0"/>
          </a:p>
          <a:p>
            <a:r>
              <a:rPr lang="en-GB" sz="5100" dirty="0">
                <a:solidFill>
                  <a:srgbClr val="333333"/>
                </a:solidFill>
              </a:rPr>
              <a:t>The expression and activity of CYPs vary considerably among individuals and ethnicities. </a:t>
            </a:r>
          </a:p>
          <a:p>
            <a:endParaRPr lang="en-GB" sz="5100" dirty="0">
              <a:solidFill>
                <a:srgbClr val="333333"/>
              </a:solidFill>
            </a:endParaRPr>
          </a:p>
          <a:p>
            <a:r>
              <a:rPr lang="en-GB" sz="5100" dirty="0">
                <a:solidFill>
                  <a:srgbClr val="333333"/>
                </a:solidFill>
              </a:rPr>
              <a:t>A patient’s metaboliser status for a specific CYP450 isoenzyme is described as:</a:t>
            </a:r>
          </a:p>
          <a:p>
            <a:pPr lvl="1">
              <a:buFont typeface="Wingdings" panose="05000000000000000000" pitchFamily="2" charset="2"/>
              <a:buChar char="ü"/>
            </a:pPr>
            <a:r>
              <a:rPr lang="en-GB" sz="5100" dirty="0"/>
              <a:t>Poor metaboliser</a:t>
            </a:r>
          </a:p>
          <a:p>
            <a:pPr lvl="1">
              <a:buFont typeface="Wingdings" panose="05000000000000000000" pitchFamily="2" charset="2"/>
              <a:buChar char="ü"/>
            </a:pPr>
            <a:r>
              <a:rPr lang="en-GB" sz="5100" dirty="0"/>
              <a:t>Intermediate metaboliser</a:t>
            </a:r>
          </a:p>
          <a:p>
            <a:pPr lvl="1">
              <a:buFont typeface="Wingdings" panose="05000000000000000000" pitchFamily="2" charset="2"/>
              <a:buChar char="ü"/>
            </a:pPr>
            <a:r>
              <a:rPr lang="en-GB" sz="5100" dirty="0"/>
              <a:t>Normal metaboliser</a:t>
            </a:r>
          </a:p>
          <a:p>
            <a:pPr lvl="1">
              <a:buFont typeface="Wingdings" panose="05000000000000000000" pitchFamily="2" charset="2"/>
              <a:buChar char="ü"/>
            </a:pPr>
            <a:r>
              <a:rPr lang="en-GB" sz="5100" dirty="0"/>
              <a:t>Extensive / rapid metaboliser</a:t>
            </a:r>
          </a:p>
          <a:p>
            <a:pPr lvl="1">
              <a:buFont typeface="Wingdings" panose="05000000000000000000" pitchFamily="2" charset="2"/>
              <a:buChar char="ü"/>
            </a:pPr>
            <a:r>
              <a:rPr lang="en-GB" sz="5100" dirty="0"/>
              <a:t>Ultra-rapid metaboliser</a:t>
            </a:r>
          </a:p>
          <a:p>
            <a:pPr marL="457189" lvl="1" indent="0" fontAlgn="base">
              <a:buNone/>
            </a:pPr>
            <a:endParaRPr lang="en-GB" sz="5100" dirty="0"/>
          </a:p>
          <a:p>
            <a:pPr lvl="1" fontAlgn="base"/>
            <a:r>
              <a:rPr lang="en-GB" sz="5100" dirty="0"/>
              <a:t>Four </a:t>
            </a:r>
            <a:r>
              <a:rPr lang="en-GB" sz="5100" dirty="0" err="1"/>
              <a:t>pharmacogenes</a:t>
            </a:r>
            <a:r>
              <a:rPr lang="en-GB" sz="5100" dirty="0"/>
              <a:t> CYP2C19, CYP2D6, SLCO1B1, HLA-B are responsible for &gt;95% of all drug–gene interactions observed in primary care (Youssef et al 2021 </a:t>
            </a:r>
            <a:r>
              <a:rPr lang="en-GB" sz="5100" u="sng" dirty="0">
                <a:hlinkClick r:id="rId3"/>
              </a:rPr>
              <a:t>https://doi.org/10.1111/bcp.14704</a:t>
            </a:r>
            <a:r>
              <a:rPr lang="en-GB" sz="5100" dirty="0"/>
              <a:t>) </a:t>
            </a:r>
          </a:p>
          <a:p>
            <a:pPr lvl="1" fontAlgn="base"/>
            <a:endParaRPr lang="en-GB" sz="5100" dirty="0"/>
          </a:p>
          <a:p>
            <a:pPr lvl="1" fontAlgn="base"/>
            <a:r>
              <a:rPr lang="en-GB" sz="5400" b="1" dirty="0">
                <a:solidFill>
                  <a:srgbClr val="212B32"/>
                </a:solidFill>
              </a:rPr>
              <a:t>CYP-genotype-informed prescribing is not currently routinely adopted within the NHS.</a:t>
            </a:r>
          </a:p>
          <a:p>
            <a:pPr lvl="1" fontAlgn="base"/>
            <a:endParaRPr lang="en-GB" sz="5100" dirty="0"/>
          </a:p>
          <a:p>
            <a:pPr lvl="1" fontAlgn="base"/>
            <a:endParaRPr lang="en-US" sz="5400" dirty="0"/>
          </a:p>
          <a:p>
            <a:pPr marL="457189" lvl="1" indent="0">
              <a:buNone/>
            </a:pPr>
            <a:endParaRPr lang="en-GB" sz="5000" dirty="0">
              <a:latin typeface="+mj-lt"/>
            </a:endParaRPr>
          </a:p>
          <a:p>
            <a:pPr lvl="1">
              <a:buFont typeface="Wingdings" panose="05000000000000000000" pitchFamily="2" charset="2"/>
              <a:buChar char="ü"/>
            </a:pPr>
            <a:endParaRPr lang="en-GB" sz="5000" dirty="0">
              <a:latin typeface="+mj-lt"/>
            </a:endParaRPr>
          </a:p>
          <a:p>
            <a:endParaRPr lang="en-GB" dirty="0"/>
          </a:p>
        </p:txBody>
      </p:sp>
    </p:spTree>
    <p:extLst>
      <p:ext uri="{BB962C8B-B14F-4D97-AF65-F5344CB8AC3E}">
        <p14:creationId xmlns:p14="http://schemas.microsoft.com/office/powerpoint/2010/main" val="210720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7F6ADA1-76D1-4587-B941-501D29B6B627}"/>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2" name="Object 1" hidden="1">
                        <a:extLst>
                          <a:ext uri="{FF2B5EF4-FFF2-40B4-BE49-F238E27FC236}">
                            <a16:creationId xmlns:a16="http://schemas.microsoft.com/office/drawing/2014/main" id="{A7F6ADA1-76D1-4587-B941-501D29B6B627}"/>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0F9E196-A59C-4CC8-9751-96E54A986178}"/>
              </a:ext>
            </a:extLst>
          </p:cNvPr>
          <p:cNvSpPr>
            <a:spLocks noGrp="1"/>
          </p:cNvSpPr>
          <p:nvPr>
            <p:ph type="body" sz="quarter" idx="11"/>
          </p:nvPr>
        </p:nvSpPr>
        <p:spPr>
          <a:xfrm>
            <a:off x="1495076" y="400467"/>
            <a:ext cx="9777835" cy="594832"/>
          </a:xfrm>
        </p:spPr>
        <p:txBody>
          <a:bodyPr vert="horz" lIns="91440" tIns="45720" rIns="91440" bIns="45720" rtlCol="0" anchor="t">
            <a:normAutofit fontScale="25000" lnSpcReduction="20000"/>
          </a:bodyPr>
          <a:lstStyle/>
          <a:p>
            <a:pPr marL="0" indent="0">
              <a:buNone/>
            </a:pPr>
            <a:r>
              <a:rPr lang="en-GB" sz="9866" b="1" dirty="0">
                <a:solidFill>
                  <a:schemeClr val="tx1"/>
                </a:solidFill>
              </a:rPr>
              <a:t>Integrating Pharmacogenomics into routine clinical practice.</a:t>
            </a:r>
          </a:p>
          <a:p>
            <a:pPr marL="0" indent="0">
              <a:buNone/>
            </a:pPr>
            <a:r>
              <a:rPr lang="en-GB" sz="2400" dirty="0"/>
              <a:t>Tests</a:t>
            </a:r>
          </a:p>
        </p:txBody>
      </p:sp>
      <p:sp>
        <p:nvSpPr>
          <p:cNvPr id="24" name="Oval 23">
            <a:extLst>
              <a:ext uri="{FF2B5EF4-FFF2-40B4-BE49-F238E27FC236}">
                <a16:creationId xmlns:a16="http://schemas.microsoft.com/office/drawing/2014/main" id="{C8978D9E-A724-4CE3-8DAD-094475FF897F}"/>
              </a:ext>
            </a:extLst>
          </p:cNvPr>
          <p:cNvSpPr/>
          <p:nvPr/>
        </p:nvSpPr>
        <p:spPr>
          <a:xfrm>
            <a:off x="1029387" y="995299"/>
            <a:ext cx="914400" cy="914400"/>
          </a:xfrm>
          <a:prstGeom prst="ellipse">
            <a:avLst/>
          </a:prstGeom>
          <a:solidFill>
            <a:srgbClr val="FFFFFF"/>
          </a:solidFill>
          <a:ln w="12700" cap="flat" cmpd="sng" algn="ctr">
            <a:noFill/>
            <a:prstDash val="solid"/>
            <a:miter lim="800000"/>
          </a:ln>
          <a:effectLst/>
        </p:spPr>
        <p:txBody>
          <a:bodyPr rtlCol="0" anchor="ctr"/>
          <a:lstStyle/>
          <a:p>
            <a:pPr algn="ctr" defTabSz="685783">
              <a:defRPr/>
            </a:pPr>
            <a:endParaRPr lang="en-GB" sz="1351" kern="0">
              <a:solidFill>
                <a:srgbClr val="FFFFFF"/>
              </a:solidFill>
              <a:latin typeface="Arial" panose="020B0604020202020204"/>
            </a:endParaRPr>
          </a:p>
        </p:txBody>
      </p:sp>
      <p:sp>
        <p:nvSpPr>
          <p:cNvPr id="28" name="Oval 27">
            <a:extLst>
              <a:ext uri="{FF2B5EF4-FFF2-40B4-BE49-F238E27FC236}">
                <a16:creationId xmlns:a16="http://schemas.microsoft.com/office/drawing/2014/main" id="{B82EA705-92A9-441F-9E6A-0DA9E1859211}"/>
              </a:ext>
            </a:extLst>
          </p:cNvPr>
          <p:cNvSpPr/>
          <p:nvPr/>
        </p:nvSpPr>
        <p:spPr>
          <a:xfrm>
            <a:off x="3875601" y="982591"/>
            <a:ext cx="914400" cy="914400"/>
          </a:xfrm>
          <a:prstGeom prst="ellipse">
            <a:avLst/>
          </a:prstGeom>
          <a:solidFill>
            <a:srgbClr val="FFFFFF"/>
          </a:solidFill>
          <a:ln w="12700" cap="flat" cmpd="sng" algn="ctr">
            <a:noFill/>
            <a:prstDash val="solid"/>
            <a:miter lim="800000"/>
          </a:ln>
          <a:effectLst/>
        </p:spPr>
        <p:txBody>
          <a:bodyPr rtlCol="0" anchor="ctr"/>
          <a:lstStyle/>
          <a:p>
            <a:pPr algn="ctr" defTabSz="685783">
              <a:defRPr/>
            </a:pPr>
            <a:endParaRPr lang="en-GB" sz="1351" kern="0">
              <a:solidFill>
                <a:srgbClr val="FFFFFF"/>
              </a:solidFill>
              <a:latin typeface="Arial" panose="020B0604020202020204"/>
            </a:endParaRPr>
          </a:p>
        </p:txBody>
      </p:sp>
      <p:sp>
        <p:nvSpPr>
          <p:cNvPr id="36" name="Oval 35">
            <a:extLst>
              <a:ext uri="{FF2B5EF4-FFF2-40B4-BE49-F238E27FC236}">
                <a16:creationId xmlns:a16="http://schemas.microsoft.com/office/drawing/2014/main" id="{C37869FE-83DC-4CED-B754-78F5AF984CEB}"/>
              </a:ext>
            </a:extLst>
          </p:cNvPr>
          <p:cNvSpPr/>
          <p:nvPr/>
        </p:nvSpPr>
        <p:spPr>
          <a:xfrm>
            <a:off x="9551359" y="995299"/>
            <a:ext cx="914400" cy="914400"/>
          </a:xfrm>
          <a:prstGeom prst="ellipse">
            <a:avLst/>
          </a:prstGeom>
          <a:solidFill>
            <a:srgbClr val="FFFFFF"/>
          </a:solidFill>
          <a:ln w="12700" cap="flat" cmpd="sng" algn="ctr">
            <a:noFill/>
            <a:prstDash val="solid"/>
            <a:miter lim="800000"/>
          </a:ln>
          <a:effectLst/>
        </p:spPr>
        <p:txBody>
          <a:bodyPr rtlCol="0" anchor="ctr"/>
          <a:lstStyle/>
          <a:p>
            <a:pPr algn="ctr" defTabSz="685783">
              <a:defRPr/>
            </a:pPr>
            <a:endParaRPr lang="en-GB" sz="1351" kern="0">
              <a:solidFill>
                <a:srgbClr val="FFFFFF"/>
              </a:solidFill>
              <a:latin typeface="Arial" panose="020B0604020202020204"/>
            </a:endParaRPr>
          </a:p>
        </p:txBody>
      </p:sp>
      <p:sp>
        <p:nvSpPr>
          <p:cNvPr id="13" name="TextBox 12">
            <a:extLst>
              <a:ext uri="{FF2B5EF4-FFF2-40B4-BE49-F238E27FC236}">
                <a16:creationId xmlns:a16="http://schemas.microsoft.com/office/drawing/2014/main" id="{A5072F56-D2A0-49A0-A1F6-9D4E7EAD4DF6}"/>
              </a:ext>
            </a:extLst>
          </p:cNvPr>
          <p:cNvSpPr txBox="1"/>
          <p:nvPr/>
        </p:nvSpPr>
        <p:spPr>
          <a:xfrm>
            <a:off x="218000" y="806005"/>
            <a:ext cx="6329649" cy="6417141"/>
          </a:xfrm>
          <a:prstGeom prst="rect">
            <a:avLst/>
          </a:prstGeom>
          <a:noFill/>
        </p:spPr>
        <p:txBody>
          <a:bodyPr wrap="square" lIns="91440" tIns="45720" rIns="91440" bIns="45720" rtlCol="0" anchor="t">
            <a:spAutoFit/>
          </a:bodyPr>
          <a:lstStyle/>
          <a:p>
            <a:pPr fontAlgn="base">
              <a:defRPr/>
            </a:pPr>
            <a:r>
              <a:rPr lang="en-GB" sz="1600" dirty="0">
                <a:solidFill>
                  <a:prstClr val="black"/>
                </a:solidFill>
                <a:latin typeface="Arial"/>
                <a:cs typeface="Arial"/>
              </a:rPr>
              <a:t>There are currently four pharmacogenomic tests listed in the </a:t>
            </a:r>
            <a:r>
              <a:rPr lang="en-GB" sz="1600" b="1" dirty="0">
                <a:solidFill>
                  <a:prstClr val="black"/>
                </a:solidFill>
                <a:latin typeface="Arial"/>
                <a:cs typeface="Arial"/>
              </a:rPr>
              <a:t>Genomic Test Directories (single gene testing):</a:t>
            </a:r>
          </a:p>
          <a:p>
            <a:pPr fontAlgn="base">
              <a:defRPr/>
            </a:pPr>
            <a:endParaRPr lang="en-GB" sz="1600" dirty="0">
              <a:solidFill>
                <a:prstClr val="black"/>
              </a:solidFill>
              <a:latin typeface="Arial"/>
              <a:cs typeface="Arial"/>
            </a:endParaRPr>
          </a:p>
          <a:p>
            <a:pPr fontAlgn="base">
              <a:defRPr/>
            </a:pPr>
            <a:r>
              <a:rPr lang="en-GB" sz="1600" dirty="0">
                <a:solidFill>
                  <a:prstClr val="black"/>
                </a:solidFill>
                <a:latin typeface="Arial"/>
                <a:cs typeface="Arial"/>
              </a:rPr>
              <a:t>1. </a:t>
            </a:r>
            <a:r>
              <a:rPr lang="en-GB" sz="1600" b="1" dirty="0">
                <a:solidFill>
                  <a:prstClr val="black"/>
                </a:solidFill>
                <a:latin typeface="Arial"/>
                <a:cs typeface="Arial"/>
              </a:rPr>
              <a:t>DPYD variant detection</a:t>
            </a:r>
          </a:p>
          <a:p>
            <a:pPr marL="285744" indent="-285744" fontAlgn="base">
              <a:buFont typeface="Arial" panose="020B0604020202020204" pitchFamily="34" charset="0"/>
              <a:buChar char="•"/>
              <a:defRPr/>
            </a:pPr>
            <a:r>
              <a:rPr lang="en-GB" sz="1600" i="1" dirty="0">
                <a:solidFill>
                  <a:prstClr val="black"/>
                </a:solidFill>
                <a:latin typeface="Arial"/>
                <a:cs typeface="Arial"/>
              </a:rPr>
              <a:t>For patients planned to receive fluoropyrimidine treatment (chemotherapy used in colorectal and breast cancer – predicts toxicity)</a:t>
            </a:r>
          </a:p>
          <a:p>
            <a:pPr fontAlgn="base">
              <a:defRPr/>
            </a:pPr>
            <a:endParaRPr lang="en-GB" sz="1600" i="1" dirty="0">
              <a:solidFill>
                <a:prstClr val="black"/>
              </a:solidFill>
              <a:latin typeface="Arial" panose="020B0604020202020204" pitchFamily="34" charset="0"/>
              <a:cs typeface="Arial" panose="020B0604020202020204" pitchFamily="34" charset="0"/>
            </a:endParaRPr>
          </a:p>
          <a:p>
            <a:pPr fontAlgn="base">
              <a:defRPr/>
            </a:pPr>
            <a:r>
              <a:rPr lang="en-GB" sz="1600" dirty="0">
                <a:solidFill>
                  <a:prstClr val="black"/>
                </a:solidFill>
                <a:latin typeface="Arial" panose="020B0604020202020204" pitchFamily="34" charset="0"/>
                <a:cs typeface="Arial" panose="020B0604020202020204" pitchFamily="34" charset="0"/>
              </a:rPr>
              <a:t>2. </a:t>
            </a:r>
            <a:r>
              <a:rPr lang="en-GB" sz="1600" b="1" dirty="0">
                <a:solidFill>
                  <a:prstClr val="black"/>
                </a:solidFill>
                <a:latin typeface="Arial" panose="020B0604020202020204" pitchFamily="34" charset="0"/>
                <a:cs typeface="Arial" panose="020B0604020202020204" pitchFamily="34" charset="0"/>
              </a:rPr>
              <a:t>TPMT/NUDT15 Targeted mutation testing</a:t>
            </a:r>
          </a:p>
          <a:p>
            <a:pPr marL="285744" indent="-285744" fontAlgn="base">
              <a:buFont typeface="Arial" panose="020B0604020202020204" pitchFamily="34" charset="0"/>
              <a:buChar char="•"/>
              <a:defRPr/>
            </a:pPr>
            <a:r>
              <a:rPr lang="en-GB" sz="1600" i="1" dirty="0">
                <a:solidFill>
                  <a:prstClr val="black"/>
                </a:solidFill>
                <a:latin typeface="Arial" panose="020B0604020202020204" pitchFamily="34" charset="0"/>
                <a:cs typeface="Arial" panose="020B0604020202020204" pitchFamily="34" charset="0"/>
              </a:rPr>
              <a:t>For patients with Acute Lymphoblastic Leukaemia and proposed treatment with purine analogue drugs e.g. azathioprine (predicts toxicity) </a:t>
            </a:r>
          </a:p>
          <a:p>
            <a:pPr marL="285744" indent="-285744" fontAlgn="base">
              <a:buFont typeface="Arial" panose="020B0604020202020204" pitchFamily="34" charset="0"/>
              <a:buChar char="•"/>
              <a:defRPr/>
            </a:pPr>
            <a:endParaRPr lang="en-GB" sz="1600" i="1" dirty="0">
              <a:solidFill>
                <a:prstClr val="black"/>
              </a:solidFill>
              <a:latin typeface="Arial" panose="020B0604020202020204" pitchFamily="34" charset="0"/>
              <a:cs typeface="Arial" panose="020B0604020202020204" pitchFamily="34" charset="0"/>
            </a:endParaRPr>
          </a:p>
          <a:p>
            <a:pPr fontAlgn="base">
              <a:defRPr/>
            </a:pPr>
            <a:r>
              <a:rPr lang="en-GB" sz="1600" dirty="0">
                <a:solidFill>
                  <a:prstClr val="black"/>
                </a:solidFill>
                <a:latin typeface="Arial" panose="020B0604020202020204" pitchFamily="34" charset="0"/>
                <a:cs typeface="Arial" panose="020B0604020202020204" pitchFamily="34" charset="0"/>
              </a:rPr>
              <a:t>3. </a:t>
            </a:r>
            <a:r>
              <a:rPr lang="en-GB" sz="1600" b="1" dirty="0">
                <a:solidFill>
                  <a:prstClr val="black"/>
                </a:solidFill>
                <a:latin typeface="Arial"/>
                <a:cs typeface="Arial"/>
              </a:rPr>
              <a:t>MT-RNR1 Targeted mutation testing (Aminoglycoside exposure posing risk to hearing)</a:t>
            </a:r>
          </a:p>
          <a:p>
            <a:pPr marL="285744" indent="-285744" fontAlgn="base">
              <a:buFont typeface="Arial" panose="020B0604020202020204" pitchFamily="34" charset="0"/>
              <a:buChar char="•"/>
              <a:defRPr/>
            </a:pPr>
            <a:r>
              <a:rPr lang="en-GB" sz="1600" i="1" dirty="0">
                <a:solidFill>
                  <a:prstClr val="black"/>
                </a:solidFill>
                <a:latin typeface="Arial" panose="020B0604020202020204" pitchFamily="34" charset="0"/>
                <a:cs typeface="Arial" panose="020B0604020202020204" pitchFamily="34" charset="0"/>
              </a:rPr>
              <a:t>individuals with a predisposition to gram negative infections for OR</a:t>
            </a:r>
          </a:p>
          <a:p>
            <a:pPr marL="285744" indent="-285744" fontAlgn="base">
              <a:buFont typeface="Arial" panose="020B0604020202020204" pitchFamily="34" charset="0"/>
              <a:buChar char="•"/>
              <a:defRPr/>
            </a:pPr>
            <a:r>
              <a:rPr lang="en-GB" sz="1600" i="1" dirty="0">
                <a:solidFill>
                  <a:prstClr val="black"/>
                </a:solidFill>
                <a:latin typeface="Arial" panose="020B0604020202020204" pitchFamily="34" charset="0"/>
                <a:cs typeface="Arial" panose="020B0604020202020204" pitchFamily="34" charset="0"/>
              </a:rPr>
              <a:t>individuals with hearing loss who have been exposed to aminoglycosides</a:t>
            </a:r>
          </a:p>
          <a:p>
            <a:pPr marL="285744" indent="-285744" fontAlgn="base">
              <a:buFont typeface="Arial" panose="020B0604020202020204" pitchFamily="34" charset="0"/>
              <a:buChar char="•"/>
              <a:defRPr/>
            </a:pPr>
            <a:endParaRPr lang="en-GB" sz="1600" i="1" dirty="0">
              <a:solidFill>
                <a:prstClr val="black"/>
              </a:solidFill>
              <a:latin typeface="Arial" panose="020B0604020202020204" pitchFamily="34" charset="0"/>
              <a:cs typeface="Arial" panose="020B0604020202020204" pitchFamily="34" charset="0"/>
            </a:endParaRPr>
          </a:p>
          <a:p>
            <a:pPr fontAlgn="base">
              <a:defRPr/>
            </a:pPr>
            <a:r>
              <a:rPr lang="en-GB" sz="1600" dirty="0">
                <a:solidFill>
                  <a:prstClr val="black"/>
                </a:solidFill>
                <a:latin typeface="Arial" panose="020B0604020202020204" pitchFamily="34" charset="0"/>
                <a:cs typeface="Arial" panose="020B0604020202020204" pitchFamily="34" charset="0"/>
              </a:rPr>
              <a:t>4. </a:t>
            </a:r>
            <a:r>
              <a:rPr lang="en-GB" sz="1600" b="1" dirty="0">
                <a:solidFill>
                  <a:prstClr val="black"/>
                </a:solidFill>
                <a:latin typeface="Arial" panose="020B0604020202020204" pitchFamily="34" charset="0"/>
                <a:cs typeface="Arial" panose="020B0604020202020204" pitchFamily="34" charset="0"/>
              </a:rPr>
              <a:t>CYP2C19 genotyping</a:t>
            </a:r>
          </a:p>
          <a:p>
            <a:pPr marL="285744" indent="-285744" fontAlgn="base">
              <a:buFont typeface="Arial" panose="020B0604020202020204" pitchFamily="34" charset="0"/>
              <a:buChar char="•"/>
              <a:defRPr/>
            </a:pPr>
            <a:r>
              <a:rPr lang="en-GB" sz="1600" i="1" dirty="0">
                <a:solidFill>
                  <a:prstClr val="black"/>
                </a:solidFill>
                <a:latin typeface="Arial" panose="020B0604020202020204" pitchFamily="34" charset="0"/>
                <a:cs typeface="Arial" panose="020B0604020202020204" pitchFamily="34" charset="0"/>
              </a:rPr>
              <a:t>to determine appropriate dose of </a:t>
            </a:r>
            <a:r>
              <a:rPr lang="en-GB" sz="1600" b="1" i="1" dirty="0" err="1">
                <a:solidFill>
                  <a:prstClr val="black"/>
                </a:solidFill>
                <a:latin typeface="Arial" panose="020B0604020202020204" pitchFamily="34" charset="0"/>
                <a:cs typeface="Arial" panose="020B0604020202020204" pitchFamily="34" charset="0"/>
              </a:rPr>
              <a:t>mavacamten</a:t>
            </a:r>
            <a:r>
              <a:rPr lang="en-GB" sz="1600" i="1" dirty="0">
                <a:solidFill>
                  <a:prstClr val="black"/>
                </a:solidFill>
                <a:latin typeface="Arial" panose="020B0604020202020204" pitchFamily="34" charset="0"/>
                <a:cs typeface="Arial" panose="020B0604020202020204" pitchFamily="34" charset="0"/>
              </a:rPr>
              <a:t> for symptomatic obstructive hypertrophic cardiomyopathy in line with NICETA913</a:t>
            </a:r>
          </a:p>
          <a:p>
            <a:pPr fontAlgn="base">
              <a:defRPr/>
            </a:pPr>
            <a:endParaRPr lang="en-GB" sz="1600" dirty="0">
              <a:solidFill>
                <a:prstClr val="black"/>
              </a:solidFill>
              <a:latin typeface="Arial" panose="020B0604020202020204" pitchFamily="34" charset="0"/>
              <a:cs typeface="Arial" panose="020B0604020202020204" pitchFamily="34" charset="0"/>
            </a:endParaRPr>
          </a:p>
          <a:p>
            <a:pPr fontAlgn="base">
              <a:defRPr/>
            </a:pPr>
            <a:endParaRPr lang="en-GB" sz="1600" dirty="0">
              <a:solidFill>
                <a:prstClr val="black"/>
              </a:solidFill>
              <a:latin typeface="Arial" panose="020B0604020202020204" pitchFamily="34" charset="0"/>
              <a:cs typeface="Arial" panose="020B0604020202020204" pitchFamily="34" charset="0"/>
            </a:endParaRPr>
          </a:p>
          <a:p>
            <a:pPr fontAlgn="base">
              <a:defRPr/>
            </a:pPr>
            <a:endParaRPr lang="en-GB" sz="11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66EA7760-8023-489B-A04C-1C4F7A1391FB}"/>
              </a:ext>
            </a:extLst>
          </p:cNvPr>
          <p:cNvPicPr>
            <a:picLocks noChangeAspect="1"/>
          </p:cNvPicPr>
          <p:nvPr/>
        </p:nvPicPr>
        <p:blipFill>
          <a:blip r:embed="rId6"/>
          <a:stretch>
            <a:fillRect/>
          </a:stretch>
        </p:blipFill>
        <p:spPr>
          <a:xfrm>
            <a:off x="6460754" y="950100"/>
            <a:ext cx="5108935" cy="2014419"/>
          </a:xfrm>
          <a:prstGeom prst="rect">
            <a:avLst/>
          </a:prstGeom>
        </p:spPr>
      </p:pic>
      <p:pic>
        <p:nvPicPr>
          <p:cNvPr id="6" name="Picture 5">
            <a:extLst>
              <a:ext uri="{FF2B5EF4-FFF2-40B4-BE49-F238E27FC236}">
                <a16:creationId xmlns:a16="http://schemas.microsoft.com/office/drawing/2014/main" id="{412C13C0-EF85-4F1C-8F72-04AD027A44E6}"/>
              </a:ext>
            </a:extLst>
          </p:cNvPr>
          <p:cNvPicPr>
            <a:picLocks noChangeAspect="1"/>
          </p:cNvPicPr>
          <p:nvPr/>
        </p:nvPicPr>
        <p:blipFill>
          <a:blip r:embed="rId7"/>
          <a:stretch>
            <a:fillRect/>
          </a:stretch>
        </p:blipFill>
        <p:spPr>
          <a:xfrm>
            <a:off x="6636476" y="3009718"/>
            <a:ext cx="4636435" cy="2586020"/>
          </a:xfrm>
          <a:prstGeom prst="rect">
            <a:avLst/>
          </a:prstGeom>
        </p:spPr>
      </p:pic>
      <p:pic>
        <p:nvPicPr>
          <p:cNvPr id="4" name="Picture 3">
            <a:extLst>
              <a:ext uri="{FF2B5EF4-FFF2-40B4-BE49-F238E27FC236}">
                <a16:creationId xmlns:a16="http://schemas.microsoft.com/office/drawing/2014/main" id="{75DDD089-95DA-D05E-27F1-C449A2451CA5}"/>
              </a:ext>
            </a:extLst>
          </p:cNvPr>
          <p:cNvPicPr>
            <a:picLocks noChangeAspect="1"/>
          </p:cNvPicPr>
          <p:nvPr/>
        </p:nvPicPr>
        <p:blipFill>
          <a:blip r:embed="rId8"/>
          <a:stretch>
            <a:fillRect/>
          </a:stretch>
        </p:blipFill>
        <p:spPr>
          <a:xfrm>
            <a:off x="6866148" y="5595738"/>
            <a:ext cx="5107853" cy="744631"/>
          </a:xfrm>
          <a:prstGeom prst="rect">
            <a:avLst/>
          </a:prstGeom>
        </p:spPr>
      </p:pic>
    </p:spTree>
    <p:extLst>
      <p:ext uri="{BB962C8B-B14F-4D97-AF65-F5344CB8AC3E}">
        <p14:creationId xmlns:p14="http://schemas.microsoft.com/office/powerpoint/2010/main" val="88450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192B4E-9370-82A5-6319-B2B1B0F57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29EF9-AFA1-22D7-895F-E9A2D26E268B}"/>
              </a:ext>
            </a:extLst>
          </p:cNvPr>
          <p:cNvSpPr>
            <a:spLocks noGrp="1"/>
          </p:cNvSpPr>
          <p:nvPr>
            <p:ph type="title"/>
          </p:nvPr>
        </p:nvSpPr>
        <p:spPr/>
        <p:txBody>
          <a:bodyPr/>
          <a:lstStyle/>
          <a:p>
            <a:endParaRPr lang="en-GB" dirty="0"/>
          </a:p>
        </p:txBody>
      </p:sp>
      <p:sp>
        <p:nvSpPr>
          <p:cNvPr id="3" name="TextBox 2">
            <a:extLst>
              <a:ext uri="{FF2B5EF4-FFF2-40B4-BE49-F238E27FC236}">
                <a16:creationId xmlns:a16="http://schemas.microsoft.com/office/drawing/2014/main" id="{58BE4358-EDD6-26C0-D428-F001E81A23DB}"/>
              </a:ext>
            </a:extLst>
          </p:cNvPr>
          <p:cNvSpPr txBox="1"/>
          <p:nvPr/>
        </p:nvSpPr>
        <p:spPr>
          <a:xfrm>
            <a:off x="432001" y="600891"/>
            <a:ext cx="10889142" cy="1532709"/>
          </a:xfrm>
          <a:prstGeom prst="roundRect">
            <a:avLst>
              <a:gd name="adj" fmla="val 5030"/>
            </a:avLst>
          </a:prstGeom>
          <a:noFill/>
          <a:ln w="19050">
            <a:solidFill>
              <a:srgbClr val="00A499"/>
            </a:solidFill>
          </a:ln>
        </p:spPr>
        <p:txBody>
          <a:bodyPr wrap="square">
            <a:noAutofit/>
          </a:bodyPr>
          <a:lstStyle/>
          <a:p>
            <a:pPr>
              <a:defRPr/>
            </a:pPr>
            <a:endParaRPr lang="en-GB" sz="2200" i="1" dirty="0">
              <a:solidFill>
                <a:srgbClr val="231F20"/>
              </a:solidFill>
              <a:latin typeface="Arial" panose="020B0604020202020204"/>
            </a:endParaRPr>
          </a:p>
          <a:p>
            <a:pPr>
              <a:defRPr/>
            </a:pPr>
            <a:r>
              <a:rPr lang="en-GB" sz="2400" dirty="0">
                <a:solidFill>
                  <a:srgbClr val="231F20"/>
                </a:solidFill>
                <a:latin typeface="Arial" panose="020B0604020202020204"/>
              </a:rPr>
              <a:t>To support the adoption of precision medicine – including medicines optimisation informed by genomic testing – a variety of test indications are available to support individualised treatment.</a:t>
            </a:r>
          </a:p>
        </p:txBody>
      </p:sp>
      <p:sp>
        <p:nvSpPr>
          <p:cNvPr id="8" name="Rectangle: Rounded Corners 7">
            <a:extLst>
              <a:ext uri="{FF2B5EF4-FFF2-40B4-BE49-F238E27FC236}">
                <a16:creationId xmlns:a16="http://schemas.microsoft.com/office/drawing/2014/main" id="{F57DDA3D-F698-B083-EA8F-F0B2DC2C2C56}"/>
              </a:ext>
            </a:extLst>
          </p:cNvPr>
          <p:cNvSpPr/>
          <p:nvPr/>
        </p:nvSpPr>
        <p:spPr>
          <a:xfrm>
            <a:off x="432001" y="121920"/>
            <a:ext cx="7606770" cy="679269"/>
          </a:xfrm>
          <a:prstGeom prst="round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2400" b="1" i="1" dirty="0">
                <a:solidFill>
                  <a:srgbClr val="FFFFFF"/>
                </a:solidFill>
                <a:latin typeface="Arial" panose="020B0604020202020204"/>
              </a:rPr>
              <a:t>Precision Medicines &amp; The National Genomic Test Directory</a:t>
            </a:r>
          </a:p>
        </p:txBody>
      </p:sp>
      <p:sp>
        <p:nvSpPr>
          <p:cNvPr id="4" name="Rectangle: Rounded Corners 3">
            <a:extLst>
              <a:ext uri="{FF2B5EF4-FFF2-40B4-BE49-F238E27FC236}">
                <a16:creationId xmlns:a16="http://schemas.microsoft.com/office/drawing/2014/main" id="{D61699AC-672F-34B1-D494-D7344A44AE1D}"/>
              </a:ext>
            </a:extLst>
          </p:cNvPr>
          <p:cNvSpPr/>
          <p:nvPr/>
        </p:nvSpPr>
        <p:spPr>
          <a:xfrm>
            <a:off x="1263585" y="2203269"/>
            <a:ext cx="2967161" cy="668080"/>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2400" b="1" i="1" dirty="0">
                <a:solidFill>
                  <a:srgbClr val="FFFFFF"/>
                </a:solidFill>
                <a:latin typeface="Arial" panose="020B0604020202020204"/>
              </a:rPr>
              <a:t>Cancer</a:t>
            </a:r>
          </a:p>
        </p:txBody>
      </p:sp>
      <p:sp>
        <p:nvSpPr>
          <p:cNvPr id="5" name="Rectangle: Rounded Corners 4">
            <a:extLst>
              <a:ext uri="{FF2B5EF4-FFF2-40B4-BE49-F238E27FC236}">
                <a16:creationId xmlns:a16="http://schemas.microsoft.com/office/drawing/2014/main" id="{2E2CB68E-9E66-4490-1B75-21FAC6BBEE5C}"/>
              </a:ext>
            </a:extLst>
          </p:cNvPr>
          <p:cNvSpPr/>
          <p:nvPr/>
        </p:nvSpPr>
        <p:spPr>
          <a:xfrm>
            <a:off x="7571621" y="2203269"/>
            <a:ext cx="2967161" cy="668080"/>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GB" sz="2400" b="1" i="1" dirty="0">
                <a:solidFill>
                  <a:srgbClr val="FFFFFF"/>
                </a:solidFill>
                <a:latin typeface="Arial" panose="020B0604020202020204"/>
              </a:rPr>
              <a:t>Rare &amp; Inherited Disease</a:t>
            </a:r>
          </a:p>
        </p:txBody>
      </p:sp>
      <p:graphicFrame>
        <p:nvGraphicFramePr>
          <p:cNvPr id="6" name="Table 5">
            <a:extLst>
              <a:ext uri="{FF2B5EF4-FFF2-40B4-BE49-F238E27FC236}">
                <a16:creationId xmlns:a16="http://schemas.microsoft.com/office/drawing/2014/main" id="{79FEFCF2-460F-F631-C5AA-20357E9D36D4}"/>
              </a:ext>
            </a:extLst>
          </p:cNvPr>
          <p:cNvGraphicFramePr>
            <a:graphicFrameLocks noGrp="1"/>
          </p:cNvGraphicFramePr>
          <p:nvPr>
            <p:extLst>
              <p:ext uri="{D42A27DB-BD31-4B8C-83A1-F6EECF244321}">
                <p14:modId xmlns:p14="http://schemas.microsoft.com/office/powerpoint/2010/main" val="2880888199"/>
              </p:ext>
            </p:extLst>
          </p:nvPr>
        </p:nvGraphicFramePr>
        <p:xfrm>
          <a:off x="432002" y="3015928"/>
          <a:ext cx="5200174" cy="3499355"/>
        </p:xfrm>
        <a:graphic>
          <a:graphicData uri="http://schemas.openxmlformats.org/drawingml/2006/table">
            <a:tbl>
              <a:tblPr/>
              <a:tblGrid>
                <a:gridCol w="1714851">
                  <a:extLst>
                    <a:ext uri="{9D8B030D-6E8A-4147-A177-3AD203B41FA5}">
                      <a16:colId xmlns:a16="http://schemas.microsoft.com/office/drawing/2014/main" val="2025885015"/>
                    </a:ext>
                  </a:extLst>
                </a:gridCol>
                <a:gridCol w="1920050">
                  <a:extLst>
                    <a:ext uri="{9D8B030D-6E8A-4147-A177-3AD203B41FA5}">
                      <a16:colId xmlns:a16="http://schemas.microsoft.com/office/drawing/2014/main" val="3527767141"/>
                    </a:ext>
                  </a:extLst>
                </a:gridCol>
                <a:gridCol w="1565273">
                  <a:extLst>
                    <a:ext uri="{9D8B030D-6E8A-4147-A177-3AD203B41FA5}">
                      <a16:colId xmlns:a16="http://schemas.microsoft.com/office/drawing/2014/main" val="4091497772"/>
                    </a:ext>
                  </a:extLst>
                </a:gridCol>
              </a:tblGrid>
              <a:tr h="3039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1" u="none" strike="noStrike">
                          <a:solidFill>
                            <a:schemeClr val="bg1"/>
                          </a:solidFill>
                          <a:effectLst/>
                        </a:rPr>
                        <a:t>Medicine</a:t>
                      </a:r>
                      <a:endParaRPr lang="en-GB" sz="1200" b="1" i="0" u="none" strike="noStrike">
                        <a:solidFill>
                          <a:schemeClr val="bg1"/>
                        </a:solidFill>
                        <a:effectLst/>
                        <a:latin typeface="Arial" panose="020B0604020202020204" pitchFamily="34" charset="0"/>
                      </a:endParaRPr>
                    </a:p>
                  </a:txBody>
                  <a:tcPr anchor="b">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tc>
                  <a:txBody>
                    <a:bodyPr/>
                    <a:lstStyle/>
                    <a:p>
                      <a:pPr algn="l" rtl="0" fontAlgn="b"/>
                      <a:r>
                        <a:rPr lang="en-GB" sz="1200" b="1" i="0" u="none" strike="noStrike">
                          <a:solidFill>
                            <a:schemeClr val="bg1"/>
                          </a:solidFill>
                          <a:effectLst/>
                          <a:latin typeface="Arial" panose="020B0604020202020204" pitchFamily="34" charset="0"/>
                        </a:rPr>
                        <a:t>Indication</a:t>
                      </a:r>
                    </a:p>
                  </a:txBody>
                  <a:tcPr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1" u="none" strike="noStrike">
                          <a:solidFill>
                            <a:schemeClr val="bg1"/>
                          </a:solidFill>
                          <a:effectLst/>
                        </a:rPr>
                        <a:t>Genomic target</a:t>
                      </a:r>
                      <a:endParaRPr lang="en-GB" sz="1200" b="1" i="0" u="none" strike="noStrike">
                        <a:solidFill>
                          <a:schemeClr val="bg1"/>
                        </a:solidFill>
                        <a:effectLst/>
                        <a:latin typeface="Arial" panose="020B0604020202020204" pitchFamily="34" charset="0"/>
                      </a:endParaRPr>
                    </a:p>
                  </a:txBody>
                  <a:tcPr anchor="b">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extLst>
                  <a:ext uri="{0D108BD9-81ED-4DB2-BD59-A6C34878D82A}">
                    <a16:rowId xmlns:a16="http://schemas.microsoft.com/office/drawing/2014/main" val="1479654867"/>
                  </a:ext>
                </a:extLst>
              </a:tr>
              <a:tr h="4572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0" i="0" u="none" strike="noStrike" err="1">
                          <a:solidFill>
                            <a:srgbClr val="231F20"/>
                          </a:solidFill>
                          <a:effectLst/>
                          <a:latin typeface="Arial" panose="020B0604020202020204" pitchFamily="34" charset="0"/>
                        </a:rPr>
                        <a:t>Crizotinib</a:t>
                      </a:r>
                      <a:endParaRPr lang="en-GB" sz="1200" b="0" i="0" u="none" strike="noStrike">
                        <a:solidFill>
                          <a:srgbClr val="231F20"/>
                        </a:solidFill>
                        <a:effectLst/>
                        <a:latin typeface="Arial" panose="020B0604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Non-Small-Cell Lung Cancer</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0" i="1" u="none" strike="noStrike">
                          <a:solidFill>
                            <a:srgbClr val="231F20"/>
                          </a:solidFill>
                          <a:effectLst/>
                          <a:latin typeface="Arial" panose="020B0604020202020204" pitchFamily="34" charset="0"/>
                        </a:rPr>
                        <a:t>ROS1</a:t>
                      </a: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762176"/>
                  </a:ext>
                </a:extLst>
              </a:tr>
              <a:tr h="303965">
                <a:tc>
                  <a:txBody>
                    <a:bodyPr/>
                    <a:lstStyle/>
                    <a:p>
                      <a:pPr algn="l" rtl="0" fontAlgn="b"/>
                      <a:r>
                        <a:rPr lang="en-GB" sz="1200" b="0" i="0" u="none" strike="noStrike" err="1">
                          <a:solidFill>
                            <a:srgbClr val="231F20"/>
                          </a:solidFill>
                          <a:effectLst/>
                          <a:latin typeface="Arial" panose="020B0604020202020204" pitchFamily="34" charset="0"/>
                        </a:rPr>
                        <a:t>Quizartinib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Acute Myeloid Leukaemia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FLT3</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8568993"/>
                  </a:ext>
                </a:extLst>
              </a:tr>
              <a:tr h="303965">
                <a:tc>
                  <a:txBody>
                    <a:bodyPr/>
                    <a:lstStyle/>
                    <a:p>
                      <a:pPr algn="l" rtl="0" fontAlgn="b"/>
                      <a:r>
                        <a:rPr lang="en-GB" sz="1200" b="0" i="0" u="none" strike="noStrike" err="1">
                          <a:solidFill>
                            <a:srgbClr val="231F20"/>
                          </a:solidFill>
                          <a:effectLst/>
                          <a:latin typeface="Arial" panose="020B0604020202020204" pitchFamily="34" charset="0"/>
                        </a:rPr>
                        <a:t>Avapritinib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Systemic </a:t>
                      </a:r>
                      <a:r>
                        <a:rPr lang="en-GB" sz="1200" b="0" i="0" u="none" strike="noStrike" err="1">
                          <a:solidFill>
                            <a:srgbClr val="231F20"/>
                          </a:solidFill>
                          <a:effectLst/>
                          <a:latin typeface="Arial" panose="020B0604020202020204" pitchFamily="34" charset="0"/>
                        </a:rPr>
                        <a:t>mastocytosis</a:t>
                      </a:r>
                      <a:endParaRPr lang="en-GB" sz="1200" b="0" i="0" u="none" strike="noStrike">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KIT</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349995"/>
                  </a:ext>
                </a:extLst>
              </a:tr>
              <a:tr h="303965">
                <a:tc>
                  <a:txBody>
                    <a:bodyPr/>
                    <a:lstStyle/>
                    <a:p>
                      <a:pPr algn="l" rtl="0" fontAlgn="b"/>
                      <a:r>
                        <a:rPr lang="en-GB" sz="1200" b="0" i="0" u="none" strike="noStrike" err="1">
                          <a:solidFill>
                            <a:srgbClr val="231F20"/>
                          </a:solidFill>
                          <a:effectLst/>
                          <a:latin typeface="Arial" panose="020B0604020202020204" pitchFamily="34" charset="0"/>
                        </a:rPr>
                        <a:t>Futibatinib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Cholangiocarcinoma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FGFR2</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242407"/>
                  </a:ext>
                </a:extLst>
              </a:tr>
              <a:tr h="457200">
                <a:tc>
                  <a:txBody>
                    <a:bodyPr/>
                    <a:lstStyle/>
                    <a:p>
                      <a:pPr algn="l" rtl="0" fontAlgn="b"/>
                      <a:r>
                        <a:rPr lang="en-GB" sz="1200" b="0" i="0" u="none" strike="noStrike" err="1">
                          <a:solidFill>
                            <a:srgbClr val="231F20"/>
                          </a:solidFill>
                          <a:effectLst/>
                          <a:latin typeface="Arial" panose="020B0604020202020204" pitchFamily="34" charset="0"/>
                        </a:rPr>
                        <a:t>Ivosidenib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 Acute Myeloid Leukaemia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IDH1</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13395"/>
                  </a:ext>
                </a:extLst>
              </a:tr>
              <a:tr h="303965">
                <a:tc>
                  <a:txBody>
                    <a:bodyPr/>
                    <a:lstStyle/>
                    <a:p>
                      <a:pPr algn="l" rtl="0" fontAlgn="b"/>
                      <a:r>
                        <a:rPr lang="en-GB" sz="1200" b="0" i="0" u="none" strike="noStrike">
                          <a:solidFill>
                            <a:srgbClr val="231F20"/>
                          </a:solidFill>
                          <a:effectLst/>
                          <a:latin typeface="Arial" panose="020B0604020202020204" pitchFamily="34" charset="0"/>
                        </a:rPr>
                        <a:t>Dabrafenib/Trametinib</a:t>
                      </a: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Glioma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BRAF</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460032"/>
                  </a:ext>
                </a:extLst>
              </a:tr>
              <a:tr h="303965">
                <a:tc>
                  <a:txBody>
                    <a:bodyPr/>
                    <a:lstStyle/>
                    <a:p>
                      <a:pPr algn="l" rtl="0" fontAlgn="b"/>
                      <a:r>
                        <a:rPr lang="en-GB" sz="1200" b="0" i="0" u="none" strike="noStrike" err="1">
                          <a:solidFill>
                            <a:srgbClr val="231F20"/>
                          </a:solidFill>
                          <a:effectLst/>
                          <a:latin typeface="Arial" panose="020B0604020202020204" pitchFamily="34" charset="0"/>
                        </a:rPr>
                        <a:t>Cabozantinib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Renal Cell Carcinoma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MET</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023886"/>
                  </a:ext>
                </a:extLst>
              </a:tr>
              <a:tr h="303965">
                <a:tc>
                  <a:txBody>
                    <a:bodyPr/>
                    <a:lstStyle/>
                    <a:p>
                      <a:pPr algn="l" rtl="0" fontAlgn="b"/>
                      <a:r>
                        <a:rPr lang="en-GB" sz="1200" b="0" i="0" u="none" strike="noStrike">
                          <a:solidFill>
                            <a:srgbClr val="231F20"/>
                          </a:solidFill>
                          <a:effectLst/>
                          <a:latin typeface="Arial" panose="020B0604020202020204" pitchFamily="34" charset="0"/>
                        </a:rPr>
                        <a:t>Olaparib</a:t>
                      </a: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Breast Cancer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BRCA</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080349"/>
                  </a:ext>
                </a:extLst>
              </a:tr>
              <a:tr h="303965">
                <a:tc>
                  <a:txBody>
                    <a:bodyPr/>
                    <a:lstStyle/>
                    <a:p>
                      <a:pPr algn="l" rtl="0" fontAlgn="b"/>
                      <a:endParaRPr lang="en-GB" sz="11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100" b="0" i="0" u="none" strike="noStrike">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en-GB" sz="1100" b="0" i="1" u="none" strike="noStrike" dirty="0">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3325366"/>
                  </a:ext>
                </a:extLst>
              </a:tr>
            </a:tbl>
          </a:graphicData>
        </a:graphic>
      </p:graphicFrame>
      <p:graphicFrame>
        <p:nvGraphicFramePr>
          <p:cNvPr id="7" name="Table 6">
            <a:extLst>
              <a:ext uri="{FF2B5EF4-FFF2-40B4-BE49-F238E27FC236}">
                <a16:creationId xmlns:a16="http://schemas.microsoft.com/office/drawing/2014/main" id="{73BC0098-5937-D3B4-E1C7-6CD9AB0BFC34}"/>
              </a:ext>
            </a:extLst>
          </p:cNvPr>
          <p:cNvGraphicFramePr>
            <a:graphicFrameLocks noGrp="1"/>
          </p:cNvGraphicFramePr>
          <p:nvPr/>
        </p:nvGraphicFramePr>
        <p:xfrm>
          <a:off x="6455115" y="3015928"/>
          <a:ext cx="5200173" cy="3351130"/>
        </p:xfrm>
        <a:graphic>
          <a:graphicData uri="http://schemas.openxmlformats.org/drawingml/2006/table">
            <a:tbl>
              <a:tblPr/>
              <a:tblGrid>
                <a:gridCol w="1655216">
                  <a:extLst>
                    <a:ext uri="{9D8B030D-6E8A-4147-A177-3AD203B41FA5}">
                      <a16:colId xmlns:a16="http://schemas.microsoft.com/office/drawing/2014/main" val="2025885015"/>
                    </a:ext>
                  </a:extLst>
                </a:gridCol>
                <a:gridCol w="2080592">
                  <a:extLst>
                    <a:ext uri="{9D8B030D-6E8A-4147-A177-3AD203B41FA5}">
                      <a16:colId xmlns:a16="http://schemas.microsoft.com/office/drawing/2014/main" val="3527767141"/>
                    </a:ext>
                  </a:extLst>
                </a:gridCol>
                <a:gridCol w="1464365">
                  <a:extLst>
                    <a:ext uri="{9D8B030D-6E8A-4147-A177-3AD203B41FA5}">
                      <a16:colId xmlns:a16="http://schemas.microsoft.com/office/drawing/2014/main" val="4091497772"/>
                    </a:ext>
                  </a:extLst>
                </a:gridCol>
              </a:tblGrid>
              <a:tr h="3039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1" u="none" strike="noStrike">
                          <a:solidFill>
                            <a:schemeClr val="bg1"/>
                          </a:solidFill>
                          <a:effectLst/>
                        </a:rPr>
                        <a:t>Medicine</a:t>
                      </a:r>
                      <a:endParaRPr lang="en-GB" sz="1200" b="1" i="0" u="none" strike="noStrike">
                        <a:solidFill>
                          <a:schemeClr val="bg1"/>
                        </a:solidFill>
                        <a:effectLst/>
                        <a:latin typeface="Arial" panose="020B0604020202020204" pitchFamily="34" charset="0"/>
                      </a:endParaRPr>
                    </a:p>
                  </a:txBody>
                  <a:tcPr anchor="b">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tc>
                  <a:txBody>
                    <a:bodyPr/>
                    <a:lstStyle/>
                    <a:p>
                      <a:pPr algn="l" rtl="0" fontAlgn="b"/>
                      <a:r>
                        <a:rPr lang="en-GB" sz="1200" b="1" i="0" u="none" strike="noStrike">
                          <a:solidFill>
                            <a:schemeClr val="bg1"/>
                          </a:solidFill>
                          <a:effectLst/>
                          <a:latin typeface="Arial" panose="020B0604020202020204" pitchFamily="34" charset="0"/>
                        </a:rPr>
                        <a:t>Indication</a:t>
                      </a:r>
                    </a:p>
                  </a:txBody>
                  <a:tcPr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1" u="none" strike="noStrike">
                          <a:solidFill>
                            <a:schemeClr val="bg1"/>
                          </a:solidFill>
                          <a:effectLst/>
                        </a:rPr>
                        <a:t>Genomic target</a:t>
                      </a:r>
                      <a:endParaRPr lang="en-GB" sz="1200" b="1" i="0" u="none" strike="noStrike">
                        <a:solidFill>
                          <a:schemeClr val="bg1"/>
                        </a:solidFill>
                        <a:effectLst/>
                        <a:latin typeface="Arial" panose="020B0604020202020204" pitchFamily="34" charset="0"/>
                      </a:endParaRPr>
                    </a:p>
                  </a:txBody>
                  <a:tcPr anchor="b">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5EB8"/>
                    </a:solidFill>
                  </a:tcPr>
                </a:tc>
                <a:extLst>
                  <a:ext uri="{0D108BD9-81ED-4DB2-BD59-A6C34878D82A}">
                    <a16:rowId xmlns:a16="http://schemas.microsoft.com/office/drawing/2014/main" val="1479654867"/>
                  </a:ext>
                </a:extLst>
              </a:tr>
              <a:tr h="4572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0" i="0" u="none" strike="noStrike" err="1">
                          <a:solidFill>
                            <a:srgbClr val="231F20"/>
                          </a:solidFill>
                          <a:effectLst/>
                          <a:latin typeface="Arial" panose="020B0604020202020204" pitchFamily="34" charset="0"/>
                        </a:rPr>
                        <a:t>Eplontersen</a:t>
                      </a:r>
                      <a:endParaRPr lang="en-GB" sz="1200" b="0" i="0" u="none" strike="noStrike">
                        <a:solidFill>
                          <a:srgbClr val="231F20"/>
                        </a:solidFill>
                        <a:effectLst/>
                        <a:latin typeface="Arial" panose="020B0604020202020204" pitchFamily="34" charset="0"/>
                      </a:endParaRP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Hereditary transthyretin-related amyloidosis</a:t>
                      </a:r>
                    </a:p>
                  </a:txBody>
                  <a:tcPr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rtl="0" fontAlgn="b"/>
                      <a:r>
                        <a:rPr lang="en-GB" sz="1200" b="0" i="1" u="none" strike="noStrike">
                          <a:solidFill>
                            <a:srgbClr val="231F20"/>
                          </a:solidFill>
                          <a:effectLst/>
                          <a:latin typeface="Arial" panose="020B0604020202020204" pitchFamily="34" charset="0"/>
                        </a:rPr>
                        <a:t>TTR</a:t>
                      </a: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762176"/>
                  </a:ext>
                </a:extLst>
              </a:tr>
              <a:tr h="457200">
                <a:tc>
                  <a:txBody>
                    <a:bodyPr/>
                    <a:lstStyle/>
                    <a:p>
                      <a:pPr algn="l" rtl="0" fontAlgn="b"/>
                      <a:r>
                        <a:rPr lang="en-GB" sz="1200" b="0" i="0" u="none" strike="noStrike" err="1">
                          <a:solidFill>
                            <a:srgbClr val="231F20"/>
                          </a:solidFill>
                          <a:effectLst/>
                          <a:latin typeface="Arial" panose="020B0604020202020204" pitchFamily="34" charset="0"/>
                        </a:rPr>
                        <a:t>Evinacumab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Homozygous familial hypercholesterolaemia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APOB/LDLR/</a:t>
                      </a:r>
                    </a:p>
                    <a:p>
                      <a:pPr algn="l" rtl="0" fontAlgn="b"/>
                      <a:r>
                        <a:rPr lang="en-GB" sz="1200" b="0" i="1" u="none" strike="noStrike">
                          <a:solidFill>
                            <a:srgbClr val="231F20"/>
                          </a:solidFill>
                          <a:effectLst/>
                          <a:latin typeface="Arial" panose="020B0604020202020204" pitchFamily="34" charset="0"/>
                        </a:rPr>
                        <a:t>LDLRAP1/PCSK9 </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8568993"/>
                  </a:ext>
                </a:extLst>
              </a:tr>
              <a:tr h="457200">
                <a:tc>
                  <a:txBody>
                    <a:bodyPr/>
                    <a:lstStyle/>
                    <a:p>
                      <a:pPr algn="l" rtl="0" fontAlgn="b"/>
                      <a:r>
                        <a:rPr lang="en-GB" sz="1200" b="0" i="0" u="none" strike="noStrike" err="1">
                          <a:solidFill>
                            <a:srgbClr val="231F20"/>
                          </a:solidFill>
                          <a:effectLst/>
                          <a:latin typeface="Arial" panose="020B0604020202020204" pitchFamily="34" charset="0"/>
                        </a:rPr>
                        <a:t>Exagamglogene</a:t>
                      </a:r>
                      <a:r>
                        <a:rPr lang="en-GB" sz="1200" b="0" i="0" u="none" strike="noStrike">
                          <a:solidFill>
                            <a:srgbClr val="231F20"/>
                          </a:solidFill>
                          <a:effectLst/>
                          <a:latin typeface="Arial" panose="020B0604020202020204" pitchFamily="34" charset="0"/>
                        </a:rPr>
                        <a:t> </a:t>
                      </a:r>
                      <a:r>
                        <a:rPr lang="en-GB" sz="1200" b="0" i="0" u="none" strike="noStrike" err="1">
                          <a:solidFill>
                            <a:srgbClr val="231F20"/>
                          </a:solidFill>
                          <a:effectLst/>
                          <a:latin typeface="Arial" panose="020B0604020202020204" pitchFamily="34" charset="0"/>
                        </a:rPr>
                        <a:t>autotemcel</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0" u="none" strike="noStrike">
                          <a:solidFill>
                            <a:srgbClr val="231F20"/>
                          </a:solidFill>
                          <a:effectLst/>
                          <a:latin typeface="Arial" panose="020B0604020202020204" pitchFamily="34" charset="0"/>
                        </a:rPr>
                        <a:t>Beta-thalassaemia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HBB</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242407"/>
                  </a:ext>
                </a:extLst>
              </a:tr>
              <a:tr h="457200">
                <a:tc>
                  <a:txBody>
                    <a:bodyPr/>
                    <a:lstStyle/>
                    <a:p>
                      <a:pPr algn="l" rtl="0" fontAlgn="b"/>
                      <a:r>
                        <a:rPr lang="en-GB" sz="1200" b="0" i="0" u="none" strike="noStrike" err="1">
                          <a:solidFill>
                            <a:srgbClr val="231F20"/>
                          </a:solidFill>
                          <a:effectLst/>
                          <a:latin typeface="Arial" panose="020B0604020202020204" pitchFamily="34" charset="0"/>
                        </a:rPr>
                        <a:t>Burosumab</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X-linked </a:t>
                      </a:r>
                      <a:r>
                        <a:rPr lang="en-GB" sz="1200" b="0" i="0" u="none" strike="noStrike" err="1">
                          <a:solidFill>
                            <a:srgbClr val="231F20"/>
                          </a:solidFill>
                          <a:effectLst/>
                          <a:latin typeface="Arial" panose="020B0604020202020204" pitchFamily="34" charset="0"/>
                        </a:rPr>
                        <a:t>hypophosphataemia</a:t>
                      </a:r>
                      <a:endParaRPr lang="en-GB" sz="1200" b="0" i="0" u="none" strike="noStrike">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PHEX</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13395"/>
                  </a:ext>
                </a:extLst>
              </a:tr>
              <a:tr h="457200">
                <a:tc>
                  <a:txBody>
                    <a:bodyPr/>
                    <a:lstStyle/>
                    <a:p>
                      <a:pPr algn="l" rtl="0" fontAlgn="b"/>
                      <a:r>
                        <a:rPr lang="en-GB" sz="1200" b="0" i="0" u="none" strike="noStrike">
                          <a:solidFill>
                            <a:srgbClr val="231F20"/>
                          </a:solidFill>
                          <a:effectLst/>
                          <a:latin typeface="Arial" panose="020B0604020202020204" pitchFamily="34" charset="0"/>
                        </a:rPr>
                        <a:t>Ivacaftor combination medicines</a:t>
                      </a: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Cystic Fibrosis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CFTR</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407815"/>
                  </a:ext>
                </a:extLst>
              </a:tr>
              <a:tr h="457200">
                <a:tc>
                  <a:txBody>
                    <a:bodyPr/>
                    <a:lstStyle/>
                    <a:p>
                      <a:pPr algn="l" rtl="0" fontAlgn="b"/>
                      <a:r>
                        <a:rPr lang="en-GB" sz="1200" b="0" i="0" u="none" strike="noStrike" err="1">
                          <a:solidFill>
                            <a:srgbClr val="231F20"/>
                          </a:solidFill>
                          <a:effectLst/>
                          <a:latin typeface="Arial" panose="020B0604020202020204" pitchFamily="34" charset="0"/>
                        </a:rPr>
                        <a:t>Etranacogene</a:t>
                      </a:r>
                      <a:r>
                        <a:rPr lang="en-GB" sz="1200" b="0" i="0" u="none" strike="noStrike">
                          <a:solidFill>
                            <a:srgbClr val="231F20"/>
                          </a:solidFill>
                          <a:effectLst/>
                          <a:latin typeface="Arial" panose="020B0604020202020204" pitchFamily="34" charset="0"/>
                        </a:rPr>
                        <a:t> </a:t>
                      </a:r>
                      <a:r>
                        <a:rPr lang="en-GB" sz="1200" b="0" i="0" u="none" strike="noStrike" err="1">
                          <a:solidFill>
                            <a:srgbClr val="231F20"/>
                          </a:solidFill>
                          <a:effectLst/>
                          <a:latin typeface="Arial" panose="020B0604020202020204" pitchFamily="34" charset="0"/>
                        </a:rPr>
                        <a:t>dezaparvovec</a:t>
                      </a:r>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231F20"/>
                          </a:solidFill>
                          <a:effectLst/>
                          <a:latin typeface="Arial" panose="020B0604020202020204" pitchFamily="34" charset="0"/>
                        </a:rPr>
                        <a:t>Haemophilia B</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200" b="0" i="1" u="none" strike="noStrike">
                          <a:solidFill>
                            <a:srgbClr val="231F20"/>
                          </a:solidFill>
                          <a:effectLst/>
                          <a:latin typeface="Arial" panose="020B0604020202020204" pitchFamily="34" charset="0"/>
                        </a:rPr>
                        <a:t>Factor IX</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460032"/>
                  </a:ext>
                </a:extLst>
              </a:tr>
              <a:tr h="303965">
                <a:tc>
                  <a:txBody>
                    <a:bodyPr/>
                    <a:lstStyle/>
                    <a:p>
                      <a:pPr algn="l" rtl="0" fontAlgn="b"/>
                      <a:endParaRPr lang="en-GB" sz="1200" b="0" i="0" u="none" strike="noStrike">
                        <a:solidFill>
                          <a:srgbClr val="231F20"/>
                        </a:solidFill>
                        <a:effectLst/>
                        <a:latin typeface="Arial" panose="020B0604020202020204" pitchFamily="34" charset="0"/>
                      </a:endParaRPr>
                    </a:p>
                  </a:txBody>
                  <a:tcPr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200" b="0" i="0" u="none" strike="noStrike">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endParaRPr lang="en-GB" sz="1200" b="0" i="1" u="none" strike="noStrike">
                        <a:solidFill>
                          <a:srgbClr val="231F20"/>
                        </a:solidFill>
                        <a:effectLst/>
                        <a:latin typeface="Arial" panose="020B0604020202020204" pitchFamily="34" charset="0"/>
                      </a:endParaRP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1029159"/>
                  </a:ext>
                </a:extLst>
              </a:tr>
            </a:tbl>
          </a:graphicData>
        </a:graphic>
      </p:graphicFrame>
      <p:cxnSp>
        <p:nvCxnSpPr>
          <p:cNvPr id="11" name="Straight Connector 10">
            <a:extLst>
              <a:ext uri="{FF2B5EF4-FFF2-40B4-BE49-F238E27FC236}">
                <a16:creationId xmlns:a16="http://schemas.microsoft.com/office/drawing/2014/main" id="{FA16C1E0-C90D-0C8B-3CA5-BD9C63019904}"/>
              </a:ext>
            </a:extLst>
          </p:cNvPr>
          <p:cNvCxnSpPr>
            <a:cxnSpLocks/>
          </p:cNvCxnSpPr>
          <p:nvPr/>
        </p:nvCxnSpPr>
        <p:spPr>
          <a:xfrm>
            <a:off x="6016487" y="2913309"/>
            <a:ext cx="0" cy="3282083"/>
          </a:xfrm>
          <a:prstGeom prst="line">
            <a:avLst/>
          </a:prstGeom>
          <a:ln w="28575">
            <a:solidFill>
              <a:srgbClr val="00308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87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C286-FBA0-85C4-CE74-A7433E0B3A5C}"/>
              </a:ext>
            </a:extLst>
          </p:cNvPr>
          <p:cNvSpPr>
            <a:spLocks noGrp="1"/>
          </p:cNvSpPr>
          <p:nvPr>
            <p:ph type="title"/>
          </p:nvPr>
        </p:nvSpPr>
        <p:spPr>
          <a:xfrm>
            <a:off x="510162" y="-244619"/>
            <a:ext cx="10058400" cy="1450757"/>
          </a:xfrm>
        </p:spPr>
        <p:txBody>
          <a:bodyPr>
            <a:normAutofit/>
          </a:bodyPr>
          <a:lstStyle/>
          <a:p>
            <a:r>
              <a:rPr lang="en-GB" b="1" dirty="0"/>
              <a:t>Updates to the Test Directory 25/26</a:t>
            </a:r>
          </a:p>
        </p:txBody>
      </p:sp>
      <p:sp>
        <p:nvSpPr>
          <p:cNvPr id="3" name="Content Placeholder 2">
            <a:extLst>
              <a:ext uri="{FF2B5EF4-FFF2-40B4-BE49-F238E27FC236}">
                <a16:creationId xmlns:a16="http://schemas.microsoft.com/office/drawing/2014/main" id="{7B9E8FA2-085B-B8A2-48CC-5532121837ED}"/>
              </a:ext>
            </a:extLst>
          </p:cNvPr>
          <p:cNvSpPr>
            <a:spLocks noGrp="1"/>
          </p:cNvSpPr>
          <p:nvPr>
            <p:ph idx="1"/>
          </p:nvPr>
        </p:nvSpPr>
        <p:spPr>
          <a:xfrm>
            <a:off x="200297" y="1141378"/>
            <a:ext cx="9387839" cy="5224587"/>
          </a:xfrm>
        </p:spPr>
        <p:txBody>
          <a:bodyPr>
            <a:normAutofit fontScale="92500" lnSpcReduction="20000"/>
          </a:bodyPr>
          <a:lstStyle/>
          <a:p>
            <a:pPr lvl="1">
              <a:buFont typeface="Arial" panose="020B0604020202020204" pitchFamily="34" charset="0"/>
              <a:buChar char="•"/>
            </a:pPr>
            <a:r>
              <a:rPr lang="en-GB" sz="2133" dirty="0"/>
              <a:t>There were no updates to the test directory in 25/26.</a:t>
            </a:r>
          </a:p>
          <a:p>
            <a:pPr lvl="1">
              <a:buFont typeface="Arial" panose="020B0604020202020204" pitchFamily="34" charset="0"/>
              <a:buChar char="•"/>
            </a:pPr>
            <a:endParaRPr lang="en-GB" sz="2133" dirty="0"/>
          </a:p>
          <a:p>
            <a:pPr lvl="1">
              <a:buFont typeface="Arial" panose="020B0604020202020204" pitchFamily="34" charset="0"/>
              <a:buChar char="•"/>
            </a:pPr>
            <a:r>
              <a:rPr lang="en-GB" sz="2133" dirty="0"/>
              <a:t>NHS is going through a period of organisational change, and a spending review. Funding for new tests has not been identified within current financial year.</a:t>
            </a:r>
          </a:p>
          <a:p>
            <a:pPr lvl="1">
              <a:buFont typeface="Arial" panose="020B0604020202020204" pitchFamily="34" charset="0"/>
              <a:buChar char="•"/>
            </a:pPr>
            <a:endParaRPr lang="en-GB" sz="2133" dirty="0"/>
          </a:p>
          <a:p>
            <a:pPr lvl="1">
              <a:buFont typeface="Arial" panose="020B0604020202020204" pitchFamily="34" charset="0"/>
              <a:buChar char="•"/>
            </a:pPr>
            <a:r>
              <a:rPr lang="en-GB" sz="2133" dirty="0"/>
              <a:t>Implementation of testing </a:t>
            </a:r>
            <a:r>
              <a:rPr lang="en-GB" sz="2133" b="1" dirty="0"/>
              <a:t>remains a priority</a:t>
            </a:r>
            <a:r>
              <a:rPr lang="en-GB" sz="2133" dirty="0"/>
              <a:t> but must take into account the need to maintain existing services for patients.</a:t>
            </a:r>
          </a:p>
          <a:p>
            <a:pPr lvl="1">
              <a:buFont typeface="Arial" panose="020B0604020202020204" pitchFamily="34" charset="0"/>
              <a:buChar char="•"/>
            </a:pPr>
            <a:endParaRPr lang="en-GB" sz="2133" dirty="0"/>
          </a:p>
          <a:p>
            <a:pPr lvl="1">
              <a:buFont typeface="Arial" panose="020B0604020202020204" pitchFamily="34" charset="0"/>
              <a:buChar char="•"/>
            </a:pPr>
            <a:r>
              <a:rPr lang="en-GB" sz="2133" dirty="0"/>
              <a:t>Position is under active review and the Genomic Medicine Service is preparing for a number of potential new tests: </a:t>
            </a:r>
          </a:p>
          <a:p>
            <a:pPr lvl="1">
              <a:buFont typeface="Arial" panose="020B0604020202020204" pitchFamily="34" charset="0"/>
              <a:buChar char="•"/>
            </a:pPr>
            <a:endParaRPr lang="en-GB" sz="2133" dirty="0"/>
          </a:p>
          <a:p>
            <a:pPr lvl="2">
              <a:buFont typeface="Arial" panose="020B0604020202020204" pitchFamily="34" charset="0"/>
              <a:buChar char="•"/>
            </a:pPr>
            <a:r>
              <a:rPr lang="en-GB" sz="2133" b="1" dirty="0"/>
              <a:t>CYP2C19 genotyping to guide clopidogrel use in ischaemic stroke/TIA</a:t>
            </a:r>
            <a:r>
              <a:rPr lang="en-GB" sz="2133" dirty="0"/>
              <a:t>	</a:t>
            </a:r>
          </a:p>
          <a:p>
            <a:pPr lvl="2">
              <a:buFont typeface="Arial" panose="020B0604020202020204" pitchFamily="34" charset="0"/>
              <a:buChar char="•"/>
            </a:pPr>
            <a:r>
              <a:rPr lang="en-GB" sz="2133" dirty="0"/>
              <a:t>ACKR1 for </a:t>
            </a:r>
            <a:r>
              <a:rPr lang="en-GB" sz="2133" b="1" dirty="0"/>
              <a:t>clozapine (antipsychotic)</a:t>
            </a:r>
          </a:p>
          <a:p>
            <a:pPr lvl="2">
              <a:buFont typeface="Arial" panose="020B0604020202020204" pitchFamily="34" charset="0"/>
              <a:buChar char="•"/>
            </a:pPr>
            <a:r>
              <a:rPr lang="en-GB" sz="2133" dirty="0"/>
              <a:t>HLA for </a:t>
            </a:r>
            <a:r>
              <a:rPr lang="en-GB" sz="2133" b="1" dirty="0"/>
              <a:t>antiepileptics (carbamazepine)</a:t>
            </a:r>
          </a:p>
          <a:p>
            <a:pPr lvl="2">
              <a:buFont typeface="Arial" panose="020B0604020202020204" pitchFamily="34" charset="0"/>
              <a:buChar char="•"/>
            </a:pPr>
            <a:r>
              <a:rPr lang="en-GB" sz="2133" dirty="0"/>
              <a:t>RYR1 for </a:t>
            </a:r>
            <a:r>
              <a:rPr lang="en-GB" sz="2133" b="1" dirty="0"/>
              <a:t>volatile anaesthetics</a:t>
            </a:r>
          </a:p>
          <a:p>
            <a:pPr lvl="2">
              <a:buFont typeface="Arial" panose="020B0604020202020204" pitchFamily="34" charset="0"/>
              <a:buChar char="•"/>
            </a:pPr>
            <a:r>
              <a:rPr lang="en-GB" sz="2133" dirty="0"/>
              <a:t>UGT1A1 for </a:t>
            </a:r>
            <a:r>
              <a:rPr lang="en-GB" sz="2133" b="1" dirty="0"/>
              <a:t>irinotecan (cancer drug)</a:t>
            </a:r>
          </a:p>
          <a:p>
            <a:pPr lvl="1">
              <a:buFont typeface="Arial" panose="020B0604020202020204" pitchFamily="34" charset="0"/>
              <a:buChar char="•"/>
            </a:pPr>
            <a:endParaRPr lang="en-GB" sz="1500" dirty="0"/>
          </a:p>
          <a:p>
            <a:pPr lvl="2">
              <a:buFont typeface="Arial" panose="020B0604020202020204" pitchFamily="34" charset="0"/>
              <a:buChar char="•"/>
            </a:pPr>
            <a:endParaRPr lang="en-GB" sz="1500" dirty="0"/>
          </a:p>
        </p:txBody>
      </p:sp>
      <p:pic>
        <p:nvPicPr>
          <p:cNvPr id="7" name="Graphic 6" descr="Contract">
            <a:extLst>
              <a:ext uri="{FF2B5EF4-FFF2-40B4-BE49-F238E27FC236}">
                <a16:creationId xmlns:a16="http://schemas.microsoft.com/office/drawing/2014/main" id="{29D9EE87-2678-2C53-32A5-E4868BF7EE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6559" y="1047950"/>
            <a:ext cx="3135109" cy="3135109"/>
          </a:xfrm>
          <a:prstGeom prst="rect">
            <a:avLst/>
          </a:prstGeom>
        </p:spPr>
      </p:pic>
    </p:spTree>
    <p:extLst>
      <p:ext uri="{BB962C8B-B14F-4D97-AF65-F5344CB8AC3E}">
        <p14:creationId xmlns:p14="http://schemas.microsoft.com/office/powerpoint/2010/main" val="328558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F26B130-A824-B364-A8FC-1CCA91111F5D}"/>
              </a:ext>
            </a:extLst>
          </p:cNvPr>
          <p:cNvSpPr>
            <a:spLocks noGrp="1"/>
          </p:cNvSpPr>
          <p:nvPr>
            <p:ph type="body" sz="quarter" idx="4294967295"/>
          </p:nvPr>
        </p:nvSpPr>
        <p:spPr>
          <a:xfrm>
            <a:off x="1180393" y="1489854"/>
            <a:ext cx="3636833" cy="658367"/>
          </a:xfrm>
        </p:spPr>
        <p:txBody>
          <a:bodyPr>
            <a:noAutofit/>
          </a:bodyPr>
          <a:lstStyle/>
          <a:p>
            <a:pPr marL="0" indent="0">
              <a:buNone/>
            </a:pPr>
            <a:r>
              <a:rPr lang="en-GB" sz="1867" dirty="0"/>
              <a:t>Genomics features prominently in the  </a:t>
            </a:r>
            <a:r>
              <a:rPr lang="en-GB" sz="1867" dirty="0">
                <a:hlinkClick r:id="rId3"/>
              </a:rPr>
              <a:t>NHS 10-year Plan</a:t>
            </a:r>
            <a:r>
              <a:rPr lang="en-GB" sz="1867" dirty="0"/>
              <a:t> </a:t>
            </a:r>
          </a:p>
          <a:p>
            <a:pPr marL="0" indent="0">
              <a:buNone/>
            </a:pPr>
            <a:endParaRPr lang="en-GB" sz="1867" dirty="0"/>
          </a:p>
          <a:p>
            <a:pPr marL="0" indent="0">
              <a:buNone/>
            </a:pPr>
            <a:r>
              <a:rPr lang="en-GB" sz="1867" b="1" dirty="0"/>
              <a:t>Vision for future: </a:t>
            </a:r>
            <a:r>
              <a:rPr lang="en-GB" sz="1800" dirty="0"/>
              <a:t>to provide a healthcare system where everyone can benefit from genomic healthcare across our lifetime</a:t>
            </a:r>
          </a:p>
          <a:p>
            <a:pPr marL="0" indent="0">
              <a:buNone/>
            </a:pPr>
            <a:endParaRPr lang="en-GB" sz="1867" dirty="0"/>
          </a:p>
          <a:p>
            <a:pPr marL="0" indent="0">
              <a:buNone/>
            </a:pPr>
            <a:r>
              <a:rPr lang="en-GB" sz="1867" dirty="0"/>
              <a:t>NHSE have predicted that </a:t>
            </a:r>
            <a:r>
              <a:rPr lang="en-GB" sz="1867" b="1" dirty="0"/>
              <a:t>by 2035, genomics could play a role in up to half of all health encounters</a:t>
            </a:r>
          </a:p>
          <a:p>
            <a:pPr marL="0" indent="0">
              <a:buNone/>
            </a:pPr>
            <a:endParaRPr lang="en-GB" sz="1867" b="1" dirty="0"/>
          </a:p>
          <a:p>
            <a:pPr marL="0" indent="0">
              <a:buNone/>
            </a:pPr>
            <a:endParaRPr lang="en-GB" i="1" dirty="0"/>
          </a:p>
        </p:txBody>
      </p:sp>
      <p:pic>
        <p:nvPicPr>
          <p:cNvPr id="3" name="Picture 2">
            <a:extLst>
              <a:ext uri="{FF2B5EF4-FFF2-40B4-BE49-F238E27FC236}">
                <a16:creationId xmlns:a16="http://schemas.microsoft.com/office/drawing/2014/main" id="{AF336921-F185-EA69-0966-DB1B19E59780}"/>
              </a:ext>
            </a:extLst>
          </p:cNvPr>
          <p:cNvPicPr>
            <a:picLocks noChangeAspect="1"/>
          </p:cNvPicPr>
          <p:nvPr/>
        </p:nvPicPr>
        <p:blipFill>
          <a:blip r:embed="rId4"/>
          <a:stretch>
            <a:fillRect/>
          </a:stretch>
        </p:blipFill>
        <p:spPr>
          <a:xfrm>
            <a:off x="6606162" y="435772"/>
            <a:ext cx="3804596" cy="5461331"/>
          </a:xfrm>
          <a:prstGeom prst="rect">
            <a:avLst/>
          </a:prstGeom>
        </p:spPr>
      </p:pic>
      <p:sp>
        <p:nvSpPr>
          <p:cNvPr id="2" name="TextBox 1">
            <a:extLst>
              <a:ext uri="{FF2B5EF4-FFF2-40B4-BE49-F238E27FC236}">
                <a16:creationId xmlns:a16="http://schemas.microsoft.com/office/drawing/2014/main" id="{C30E7FC1-AEB8-C761-6CD0-CA823CB1C4DB}"/>
              </a:ext>
            </a:extLst>
          </p:cNvPr>
          <p:cNvSpPr txBox="1"/>
          <p:nvPr/>
        </p:nvSpPr>
        <p:spPr>
          <a:xfrm>
            <a:off x="87086" y="435772"/>
            <a:ext cx="6209211" cy="400110"/>
          </a:xfrm>
          <a:prstGeom prst="rect">
            <a:avLst/>
          </a:prstGeom>
          <a:solidFill>
            <a:schemeClr val="accent3">
              <a:lumMod val="40000"/>
              <a:lumOff val="60000"/>
            </a:schemeClr>
          </a:solidFill>
        </p:spPr>
        <p:txBody>
          <a:bodyPr wrap="square" rtlCol="0">
            <a:spAutoFit/>
          </a:bodyPr>
          <a:lstStyle/>
          <a:p>
            <a:r>
              <a:rPr lang="en-GB" sz="2000" b="1" dirty="0"/>
              <a:t>The Future: Genomics and the NHS 10-year Plan</a:t>
            </a:r>
          </a:p>
        </p:txBody>
      </p:sp>
    </p:spTree>
    <p:extLst>
      <p:ext uri="{BB962C8B-B14F-4D97-AF65-F5344CB8AC3E}">
        <p14:creationId xmlns:p14="http://schemas.microsoft.com/office/powerpoint/2010/main" val="915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C6F6-773E-0E2A-7A45-14A8B4274F6A}"/>
              </a:ext>
            </a:extLst>
          </p:cNvPr>
          <p:cNvSpPr>
            <a:spLocks noGrp="1"/>
          </p:cNvSpPr>
          <p:nvPr>
            <p:ph type="title"/>
          </p:nvPr>
        </p:nvSpPr>
        <p:spPr>
          <a:xfrm>
            <a:off x="975852" y="442241"/>
            <a:ext cx="10515600" cy="834191"/>
          </a:xfrm>
        </p:spPr>
        <p:txBody>
          <a:bodyPr>
            <a:normAutofit fontScale="90000"/>
          </a:bodyPr>
          <a:lstStyle/>
          <a:p>
            <a:r>
              <a:rPr lang="en-GB" dirty="0"/>
              <a:t>The NHS 10-year plan and genomics - overview</a:t>
            </a:r>
          </a:p>
        </p:txBody>
      </p:sp>
      <p:sp>
        <p:nvSpPr>
          <p:cNvPr id="3" name="Text Placeholder 2">
            <a:extLst>
              <a:ext uri="{FF2B5EF4-FFF2-40B4-BE49-F238E27FC236}">
                <a16:creationId xmlns:a16="http://schemas.microsoft.com/office/drawing/2014/main" id="{B89A75E5-1111-4A5B-C130-EC1D9CE103E5}"/>
              </a:ext>
            </a:extLst>
          </p:cNvPr>
          <p:cNvSpPr>
            <a:spLocks noGrp="1"/>
          </p:cNvSpPr>
          <p:nvPr>
            <p:ph type="body" idx="1"/>
          </p:nvPr>
        </p:nvSpPr>
        <p:spPr>
          <a:xfrm>
            <a:off x="297461" y="1976284"/>
            <a:ext cx="11747055" cy="4439476"/>
          </a:xfrm>
        </p:spPr>
        <p:txBody>
          <a:bodyPr>
            <a:normAutofit/>
          </a:bodyPr>
          <a:lstStyle/>
          <a:p>
            <a:pPr marL="800089" lvl="1" indent="-342900">
              <a:buFont typeface="Arial" panose="020B0604020202020204" pitchFamily="34" charset="0"/>
              <a:buChar char="•"/>
            </a:pPr>
            <a:r>
              <a:rPr lang="en-GB" sz="3200" dirty="0">
                <a:solidFill>
                  <a:schemeClr val="tx1"/>
                </a:solidFill>
              </a:rPr>
              <a:t>Genomics Population Health Service and Neighbourhood Health</a:t>
            </a:r>
          </a:p>
          <a:p>
            <a:pPr marL="800089" lvl="1" indent="-342900">
              <a:buFont typeface="Arial" panose="020B0604020202020204" pitchFamily="34" charset="0"/>
              <a:buChar char="•"/>
            </a:pPr>
            <a:r>
              <a:rPr lang="en-GB" sz="3200" dirty="0">
                <a:solidFill>
                  <a:schemeClr val="tx1"/>
                </a:solidFill>
              </a:rPr>
              <a:t>Polygenic risk scores, predisposition and inherited disease testing</a:t>
            </a:r>
          </a:p>
          <a:p>
            <a:pPr marL="800089" lvl="1" indent="-342900">
              <a:buFont typeface="Arial" panose="020B0604020202020204" pitchFamily="34" charset="0"/>
              <a:buChar char="•"/>
            </a:pPr>
            <a:r>
              <a:rPr lang="en-GB" sz="3200" dirty="0">
                <a:solidFill>
                  <a:schemeClr val="tx1"/>
                </a:solidFill>
              </a:rPr>
              <a:t>Integrating Pharmacogenomics into routine clinical practice</a:t>
            </a:r>
            <a:endParaRPr lang="en-GB" sz="3200" dirty="0">
              <a:solidFill>
                <a:schemeClr val="tx1"/>
              </a:solidFill>
              <a:highlight>
                <a:srgbClr val="FF0000"/>
              </a:highlight>
            </a:endParaRPr>
          </a:p>
          <a:p>
            <a:pPr marL="800089" lvl="1" indent="-342900">
              <a:buFont typeface="Arial" panose="020B0604020202020204" pitchFamily="34" charset="0"/>
              <a:buChar char="•"/>
            </a:pPr>
            <a:r>
              <a:rPr lang="en-GB" sz="3200" dirty="0">
                <a:solidFill>
                  <a:schemeClr val="tx1"/>
                </a:solidFill>
              </a:rPr>
              <a:t>Universal implementation of cancer genomics</a:t>
            </a:r>
          </a:p>
          <a:p>
            <a:endParaRPr lang="en-GB" dirty="0"/>
          </a:p>
        </p:txBody>
      </p:sp>
      <p:sp>
        <p:nvSpPr>
          <p:cNvPr id="4" name="Slide Number Placeholder 3">
            <a:extLst>
              <a:ext uri="{FF2B5EF4-FFF2-40B4-BE49-F238E27FC236}">
                <a16:creationId xmlns:a16="http://schemas.microsoft.com/office/drawing/2014/main" id="{D424CB0C-1FF3-62DD-F550-0BF4052619B5}"/>
              </a:ext>
            </a:extLst>
          </p:cNvPr>
          <p:cNvSpPr>
            <a:spLocks noGrp="1"/>
          </p:cNvSpPr>
          <p:nvPr>
            <p:ph type="sldNum" sz="quarter" idx="12"/>
          </p:nvPr>
        </p:nvSpPr>
        <p:spPr/>
        <p:txBody>
          <a:bodyPr/>
          <a:lstStyle/>
          <a:p>
            <a:fld id="{70F5C7B9-24D7-874C-8DBB-3F92BBEDD7B9}" type="slidenum">
              <a:rPr lang="en-US" smtClean="0"/>
              <a:t>16</a:t>
            </a:fld>
            <a:endParaRPr lang="en-US"/>
          </a:p>
        </p:txBody>
      </p:sp>
    </p:spTree>
    <p:extLst>
      <p:ext uri="{BB962C8B-B14F-4D97-AF65-F5344CB8AC3E}">
        <p14:creationId xmlns:p14="http://schemas.microsoft.com/office/powerpoint/2010/main" val="6942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2A1E9-3BE5-4BBB-175A-2BFBF731D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BD78E-B0A4-2183-A1D4-9C41406F7664}"/>
              </a:ext>
            </a:extLst>
          </p:cNvPr>
          <p:cNvSpPr>
            <a:spLocks noGrp="1"/>
          </p:cNvSpPr>
          <p:nvPr>
            <p:ph type="title"/>
          </p:nvPr>
        </p:nvSpPr>
        <p:spPr>
          <a:xfrm>
            <a:off x="1097279" y="286605"/>
            <a:ext cx="10750591" cy="676820"/>
          </a:xfrm>
        </p:spPr>
        <p:txBody>
          <a:bodyPr>
            <a:noAutofit/>
          </a:bodyPr>
          <a:lstStyle/>
          <a:p>
            <a:r>
              <a:rPr lang="en-GB" sz="4800" dirty="0"/>
              <a:t>Genomics and the 10-year NHS Plan</a:t>
            </a:r>
          </a:p>
        </p:txBody>
      </p:sp>
      <p:graphicFrame>
        <p:nvGraphicFramePr>
          <p:cNvPr id="6" name="Content Placeholder 2">
            <a:extLst>
              <a:ext uri="{FF2B5EF4-FFF2-40B4-BE49-F238E27FC236}">
                <a16:creationId xmlns:a16="http://schemas.microsoft.com/office/drawing/2014/main" id="{42C3FF6A-71CA-1228-461F-FBC41B08760C}"/>
              </a:ext>
            </a:extLst>
          </p:cNvPr>
          <p:cNvGraphicFramePr>
            <a:graphicFrameLocks noGrp="1"/>
          </p:cNvGraphicFramePr>
          <p:nvPr>
            <p:ph idx="1"/>
            <p:extLst>
              <p:ext uri="{D42A27DB-BD31-4B8C-83A1-F6EECF244321}">
                <p14:modId xmlns:p14="http://schemas.microsoft.com/office/powerpoint/2010/main" val="1931757409"/>
              </p:ext>
            </p:extLst>
          </p:nvPr>
        </p:nvGraphicFramePr>
        <p:xfrm>
          <a:off x="470212" y="1131554"/>
          <a:ext cx="11076561" cy="5184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78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3572-E841-E4F4-51CD-A2CE6D1FBAA3}"/>
              </a:ext>
            </a:extLst>
          </p:cNvPr>
          <p:cNvSpPr>
            <a:spLocks noGrp="1"/>
          </p:cNvSpPr>
          <p:nvPr>
            <p:ph type="title"/>
          </p:nvPr>
        </p:nvSpPr>
        <p:spPr>
          <a:xfrm>
            <a:off x="550606" y="186602"/>
            <a:ext cx="11343932" cy="834191"/>
          </a:xfrm>
        </p:spPr>
        <p:txBody>
          <a:bodyPr>
            <a:normAutofit fontScale="90000"/>
          </a:bodyPr>
          <a:lstStyle/>
          <a:p>
            <a:r>
              <a:rPr lang="en-GB" sz="3600" dirty="0"/>
              <a:t>Polygenic risk scores, predisposition and inherited disease testing </a:t>
            </a:r>
            <a:br>
              <a:rPr lang="en-GB" dirty="0"/>
            </a:br>
            <a:endParaRPr lang="en-GB" dirty="0"/>
          </a:p>
        </p:txBody>
      </p:sp>
      <p:sp>
        <p:nvSpPr>
          <p:cNvPr id="3" name="Text Placeholder 2">
            <a:extLst>
              <a:ext uri="{FF2B5EF4-FFF2-40B4-BE49-F238E27FC236}">
                <a16:creationId xmlns:a16="http://schemas.microsoft.com/office/drawing/2014/main" id="{C0D1C6EE-580D-D69A-856E-E1A24D3F8176}"/>
              </a:ext>
            </a:extLst>
          </p:cNvPr>
          <p:cNvSpPr>
            <a:spLocks noGrp="1"/>
          </p:cNvSpPr>
          <p:nvPr>
            <p:ph type="body" idx="1"/>
          </p:nvPr>
        </p:nvSpPr>
        <p:spPr>
          <a:xfrm>
            <a:off x="314633" y="1360036"/>
            <a:ext cx="11579906" cy="4971937"/>
          </a:xfrm>
        </p:spPr>
        <p:txBody>
          <a:bodyPr>
            <a:normAutofit fontScale="92500" lnSpcReduction="20000"/>
          </a:bodyPr>
          <a:lstStyle/>
          <a:p>
            <a:pPr marL="342900" indent="-342900">
              <a:buFont typeface="Arial" panose="020B0604020202020204" pitchFamily="34" charset="0"/>
              <a:buChar char="•"/>
            </a:pPr>
            <a:r>
              <a:rPr lang="en-GB" dirty="0"/>
              <a:t>Historically, genomic medicine has focused on heritable, often rare, conditions caused by variants in </a:t>
            </a:r>
            <a:r>
              <a:rPr lang="en-GB" b="1" dirty="0"/>
              <a:t>single genes</a:t>
            </a: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Some single (monogenic) genetic variants have a </a:t>
            </a:r>
            <a:r>
              <a:rPr lang="en-GB" b="1" dirty="0"/>
              <a:t>large and significant effect </a:t>
            </a:r>
            <a:r>
              <a:rPr lang="en-GB" dirty="0"/>
              <a:t>on risk of developing a disease </a:t>
            </a:r>
            <a:r>
              <a:rPr lang="en-GB" dirty="0" err="1"/>
              <a:t>e.g</a:t>
            </a:r>
            <a:r>
              <a:rPr lang="en-GB" dirty="0"/>
              <a:t> </a:t>
            </a:r>
            <a:r>
              <a:rPr lang="en-GB" b="1" dirty="0"/>
              <a:t>women with BRCA mutations have a lifetime risk of breast cancer ranging from 45% to 85%, </a:t>
            </a:r>
            <a:r>
              <a:rPr lang="en-GB" dirty="0"/>
              <a:t>while the general population risk is around 12%.</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Other genetic variants may have a much smaller effect on risk of developing a disease</a:t>
            </a:r>
          </a:p>
          <a:p>
            <a:pPr marL="800089" lvl="1" indent="-342900">
              <a:buFont typeface="Arial" panose="020B0604020202020204" pitchFamily="34" charset="0"/>
              <a:buChar char="•"/>
            </a:pPr>
            <a:r>
              <a:rPr lang="en-GB" dirty="0">
                <a:solidFill>
                  <a:schemeClr val="tx1"/>
                </a:solidFill>
              </a:rPr>
              <a:t>Often common in the population</a:t>
            </a:r>
          </a:p>
          <a:p>
            <a:pPr marL="800089" lvl="1" indent="-342900">
              <a:buFont typeface="Arial" panose="020B0604020202020204" pitchFamily="34" charset="0"/>
              <a:buChar char="•"/>
            </a:pPr>
            <a:r>
              <a:rPr lang="en-GB" dirty="0">
                <a:solidFill>
                  <a:schemeClr val="tx1"/>
                </a:solidFill>
              </a:rPr>
              <a:t>Effect on their own may be relatively negligible</a:t>
            </a:r>
          </a:p>
          <a:p>
            <a:pPr marL="800089" lvl="1"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Polygenic risk scores (PRS) </a:t>
            </a:r>
            <a:r>
              <a:rPr lang="en-GB" dirty="0"/>
              <a:t>aim to quantify the cumulative effects of variants in many genes, which individually may have a very small effect on susceptibility.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 some instances, </a:t>
            </a:r>
            <a:r>
              <a:rPr lang="en-GB" b="1" dirty="0"/>
              <a:t>a high PRS may result in a higher risk than a known monogenic variant.</a:t>
            </a:r>
          </a:p>
          <a:p>
            <a:pPr marL="342900" indent="-342900">
              <a:buFont typeface="Arial" panose="020B0604020202020204" pitchFamily="34" charset="0"/>
              <a:buChar char="•"/>
            </a:pPr>
            <a:endParaRPr lang="en-GB" b="1" dirty="0"/>
          </a:p>
          <a:p>
            <a:endParaRPr lang="en-GB" b="1"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D431A11-0D9B-DF01-6193-EC0CAC0CCBC8}"/>
              </a:ext>
            </a:extLst>
          </p:cNvPr>
          <p:cNvSpPr>
            <a:spLocks noGrp="1"/>
          </p:cNvSpPr>
          <p:nvPr>
            <p:ph type="sldNum" sz="quarter" idx="12"/>
          </p:nvPr>
        </p:nvSpPr>
        <p:spPr/>
        <p:txBody>
          <a:bodyPr/>
          <a:lstStyle/>
          <a:p>
            <a:fld id="{70F5C7B9-24D7-874C-8DBB-3F92BBEDD7B9}" type="slidenum">
              <a:rPr lang="en-US" smtClean="0"/>
              <a:t>18</a:t>
            </a:fld>
            <a:endParaRPr lang="en-US"/>
          </a:p>
        </p:txBody>
      </p:sp>
    </p:spTree>
    <p:extLst>
      <p:ext uri="{BB962C8B-B14F-4D97-AF65-F5344CB8AC3E}">
        <p14:creationId xmlns:p14="http://schemas.microsoft.com/office/powerpoint/2010/main" val="37307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009D-A74B-5782-B2DD-0093882C572A}"/>
              </a:ext>
            </a:extLst>
          </p:cNvPr>
          <p:cNvSpPr>
            <a:spLocks noGrp="1"/>
          </p:cNvSpPr>
          <p:nvPr>
            <p:ph type="title"/>
          </p:nvPr>
        </p:nvSpPr>
        <p:spPr>
          <a:xfrm>
            <a:off x="1084323" y="332669"/>
            <a:ext cx="10515600" cy="834191"/>
          </a:xfrm>
        </p:spPr>
        <p:txBody>
          <a:bodyPr/>
          <a:lstStyle/>
          <a:p>
            <a:r>
              <a:rPr lang="en-GB" dirty="0"/>
              <a:t>Our Future Health</a:t>
            </a:r>
          </a:p>
        </p:txBody>
      </p:sp>
      <p:sp>
        <p:nvSpPr>
          <p:cNvPr id="3" name="Text Placeholder 2">
            <a:extLst>
              <a:ext uri="{FF2B5EF4-FFF2-40B4-BE49-F238E27FC236}">
                <a16:creationId xmlns:a16="http://schemas.microsoft.com/office/drawing/2014/main" id="{12C8A396-D59C-9E8D-8F62-0EAE69BB1399}"/>
              </a:ext>
            </a:extLst>
          </p:cNvPr>
          <p:cNvSpPr>
            <a:spLocks noGrp="1"/>
          </p:cNvSpPr>
          <p:nvPr>
            <p:ph type="body" idx="1"/>
          </p:nvPr>
        </p:nvSpPr>
        <p:spPr>
          <a:xfrm>
            <a:off x="838200" y="1327356"/>
            <a:ext cx="10515600" cy="5079888"/>
          </a:xfrm>
        </p:spPr>
        <p:txBody>
          <a:bodyPr>
            <a:normAutofit fontScale="92500" lnSpcReduction="10000"/>
          </a:bodyPr>
          <a:lstStyle/>
          <a:p>
            <a:pPr marL="342900" indent="-342900">
              <a:buFont typeface="Arial" panose="020B0604020202020204" pitchFamily="34" charset="0"/>
              <a:buChar char="•"/>
            </a:pPr>
            <a:r>
              <a:rPr lang="en-GB" dirty="0">
                <a:hlinkClick r:id="rId3"/>
              </a:rPr>
              <a:t>Our Future Health </a:t>
            </a:r>
            <a:r>
              <a:rPr lang="en-GB" dirty="0"/>
              <a:t>is a research programme being run in partnership with the NHS.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It aims to recruit </a:t>
            </a:r>
            <a:r>
              <a:rPr lang="en-GB" b="1" dirty="0"/>
              <a:t>5 million volunteers from all backgrounds across the UK </a:t>
            </a:r>
            <a:r>
              <a:rPr lang="en-GB" dirty="0"/>
              <a:t>who will share their data to help scientists understand, treat, and prevent common conditions such as </a:t>
            </a:r>
            <a:r>
              <a:rPr lang="en-GB" b="1" dirty="0"/>
              <a:t>cancer, dementia, diabetes and cardiovascular disease</a:t>
            </a:r>
            <a:r>
              <a:rPr lang="en-GB" dirty="0"/>
              <a:t>.</a:t>
            </a:r>
          </a:p>
          <a:p>
            <a:endParaRPr lang="en-GB" dirty="0"/>
          </a:p>
          <a:p>
            <a:pPr marL="342900" indent="-342900">
              <a:buFont typeface="Arial" panose="020B0604020202020204" pitchFamily="34" charset="0"/>
              <a:buChar char="•"/>
            </a:pPr>
            <a:r>
              <a:rPr lang="en-GB" dirty="0"/>
              <a:t>The research study highlights that for many health conditions </a:t>
            </a:r>
            <a:r>
              <a:rPr lang="en-GB" b="1" dirty="0"/>
              <a:t>genetic risk scores alone may have limited usefulness</a:t>
            </a:r>
            <a:r>
              <a:rPr lang="en-GB" dirty="0"/>
              <a:t>, because other factors such as deprivation, lifestyles and environment are also important.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Our Future Health plans to develop </a:t>
            </a:r>
            <a:r>
              <a:rPr lang="en-GB" b="1" dirty="0"/>
              <a:t>‘integrated risk scores’ </a:t>
            </a:r>
            <a:r>
              <a:rPr lang="en-GB" dirty="0"/>
              <a:t>that include genomic and non-genomic risk factors which can identify people more likely to develop disease</a:t>
            </a:r>
          </a:p>
        </p:txBody>
      </p:sp>
      <p:sp>
        <p:nvSpPr>
          <p:cNvPr id="4" name="Slide Number Placeholder 3">
            <a:extLst>
              <a:ext uri="{FF2B5EF4-FFF2-40B4-BE49-F238E27FC236}">
                <a16:creationId xmlns:a16="http://schemas.microsoft.com/office/drawing/2014/main" id="{AEEB4AA4-BE9F-58F3-ED79-E6646434DD03}"/>
              </a:ext>
            </a:extLst>
          </p:cNvPr>
          <p:cNvSpPr>
            <a:spLocks noGrp="1"/>
          </p:cNvSpPr>
          <p:nvPr>
            <p:ph type="sldNum" sz="quarter" idx="12"/>
          </p:nvPr>
        </p:nvSpPr>
        <p:spPr/>
        <p:txBody>
          <a:bodyPr/>
          <a:lstStyle/>
          <a:p>
            <a:fld id="{70F5C7B9-24D7-874C-8DBB-3F92BBEDD7B9}" type="slidenum">
              <a:rPr lang="en-US" smtClean="0"/>
              <a:t>19</a:t>
            </a:fld>
            <a:endParaRPr lang="en-US"/>
          </a:p>
        </p:txBody>
      </p:sp>
    </p:spTree>
    <p:extLst>
      <p:ext uri="{BB962C8B-B14F-4D97-AF65-F5344CB8AC3E}">
        <p14:creationId xmlns:p14="http://schemas.microsoft.com/office/powerpoint/2010/main" val="138616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0991-CBF0-D50F-4386-7931FD3B21DB}"/>
              </a:ext>
            </a:extLst>
          </p:cNvPr>
          <p:cNvSpPr>
            <a:spLocks noGrp="1"/>
          </p:cNvSpPr>
          <p:nvPr>
            <p:ph type="title"/>
          </p:nvPr>
        </p:nvSpPr>
        <p:spPr>
          <a:xfrm>
            <a:off x="690154" y="293340"/>
            <a:ext cx="10515600" cy="834191"/>
          </a:xfrm>
        </p:spPr>
        <p:txBody>
          <a:bodyPr/>
          <a:lstStyle/>
          <a:p>
            <a:r>
              <a:rPr lang="en-GB" dirty="0"/>
              <a:t>Overview</a:t>
            </a:r>
          </a:p>
        </p:txBody>
      </p:sp>
      <p:sp>
        <p:nvSpPr>
          <p:cNvPr id="3" name="Text Placeholder 2">
            <a:extLst>
              <a:ext uri="{FF2B5EF4-FFF2-40B4-BE49-F238E27FC236}">
                <a16:creationId xmlns:a16="http://schemas.microsoft.com/office/drawing/2014/main" id="{086A11C3-798D-8D78-F80B-E0F516DE90EC}"/>
              </a:ext>
            </a:extLst>
          </p:cNvPr>
          <p:cNvSpPr>
            <a:spLocks noGrp="1"/>
          </p:cNvSpPr>
          <p:nvPr>
            <p:ph type="body" idx="1"/>
          </p:nvPr>
        </p:nvSpPr>
        <p:spPr>
          <a:xfrm>
            <a:off x="789708" y="1238865"/>
            <a:ext cx="10515600" cy="5745689"/>
          </a:xfrm>
        </p:spPr>
        <p:txBody>
          <a:bodyPr>
            <a:noAutofit/>
          </a:bodyPr>
          <a:lstStyle/>
          <a:p>
            <a:pPr marL="457200" indent="-457200" algn="l" rtl="0" eaLnBrk="1" fontAlgn="ctr" latinLnBrk="0" hangingPunct="1">
              <a:buFont typeface="Arial" panose="020B0604020202020204" pitchFamily="34" charset="0"/>
              <a:buChar char="•"/>
            </a:pPr>
            <a:r>
              <a:rPr lang="en-GB" sz="3600" b="0" i="0" u="none" strike="noStrike" kern="1200" spc="0" dirty="0">
                <a:solidFill>
                  <a:srgbClr val="231F20"/>
                </a:solidFill>
                <a:effectLst/>
                <a:latin typeface="Arial" panose="020B0604020202020204" pitchFamily="34" charset="0"/>
              </a:rPr>
              <a:t>Introduction to genomic medicine </a:t>
            </a:r>
            <a:endParaRPr lang="en-GB" sz="3600" b="0" i="0" u="none" strike="noStrike" dirty="0">
              <a:effectLst/>
              <a:latin typeface="Arial" panose="020B0604020202020204" pitchFamily="34" charset="0"/>
            </a:endParaRPr>
          </a:p>
          <a:p>
            <a:pPr marL="457200" marR="0" indent="-457200" algn="l" rtl="0" eaLnBrk="1" fontAlgn="auto" latinLnBrk="0" hangingPunct="1">
              <a:buFont typeface="Arial" panose="020B0604020202020204" pitchFamily="34" charset="0"/>
              <a:buChar char="•"/>
            </a:pPr>
            <a:r>
              <a:rPr lang="en-GB" sz="3600" dirty="0">
                <a:solidFill>
                  <a:srgbClr val="231F20"/>
                </a:solidFill>
              </a:rPr>
              <a:t>Use of g</a:t>
            </a:r>
            <a:r>
              <a:rPr lang="en-GB" sz="3600" b="0" i="0" u="none" strike="noStrike" kern="1200" spc="0" dirty="0">
                <a:solidFill>
                  <a:srgbClr val="231F20"/>
                </a:solidFill>
                <a:effectLst/>
                <a:latin typeface="Arial" panose="020B0604020202020204" pitchFamily="34" charset="0"/>
              </a:rPr>
              <a:t>enomics in healthcare</a:t>
            </a:r>
            <a:endParaRPr lang="en-GB" sz="3600" dirty="0">
              <a:solidFill>
                <a:srgbClr val="231F20"/>
              </a:solidFill>
            </a:endParaRPr>
          </a:p>
          <a:p>
            <a:pPr marL="457200" marR="0" indent="-457200" algn="l" rtl="0" eaLnBrk="1" fontAlgn="auto" latinLnBrk="0" hangingPunct="1">
              <a:buFont typeface="Arial" panose="020B0604020202020204" pitchFamily="34" charset="0"/>
              <a:buChar char="•"/>
            </a:pPr>
            <a:r>
              <a:rPr lang="en-GB" sz="3600" b="0" i="0" u="none" strike="noStrike" kern="1200" spc="0" dirty="0">
                <a:solidFill>
                  <a:srgbClr val="231F20"/>
                </a:solidFill>
                <a:effectLst/>
                <a:latin typeface="Arial" panose="020B0604020202020204" pitchFamily="34" charset="0"/>
              </a:rPr>
              <a:t>Introduction to Pharmacogenomics</a:t>
            </a:r>
            <a:endParaRPr lang="en-GB" sz="3600" b="0" i="0" u="none" strike="noStrike" dirty="0">
              <a:effectLst/>
              <a:latin typeface="Arial" panose="020B0604020202020204" pitchFamily="34" charset="0"/>
            </a:endParaRPr>
          </a:p>
          <a:p>
            <a:pPr marL="457200" indent="-457200" algn="l" rtl="0" eaLnBrk="1" fontAlgn="ctr" latinLnBrk="0" hangingPunct="1">
              <a:buFont typeface="Arial" panose="020B0604020202020204" pitchFamily="34" charset="0"/>
              <a:buChar char="•"/>
            </a:pPr>
            <a:r>
              <a:rPr lang="en-GB" sz="3600" i="0" u="none" strike="noStrike" kern="1200" spc="0" dirty="0">
                <a:solidFill>
                  <a:srgbClr val="231F20"/>
                </a:solidFill>
                <a:effectLst/>
                <a:latin typeface="Arial" panose="020B0604020202020204" pitchFamily="34" charset="0"/>
              </a:rPr>
              <a:t>The future: Genomics and the NHS 10-year Plan</a:t>
            </a:r>
            <a:endParaRPr lang="en-GB" sz="3600" b="0" i="0" u="none" strike="noStrike" dirty="0">
              <a:effectLst/>
              <a:latin typeface="Arial" panose="020B0604020202020204" pitchFamily="34" charset="0"/>
            </a:endParaRPr>
          </a:p>
          <a:p>
            <a:pPr marL="457200" indent="-457200" algn="l" rtl="0" eaLnBrk="1" fontAlgn="ctr" latinLnBrk="0" hangingPunct="1">
              <a:buFont typeface="Arial" panose="020B0604020202020204" pitchFamily="34" charset="0"/>
              <a:buChar char="•"/>
            </a:pPr>
            <a:r>
              <a:rPr lang="en-GB" sz="3600" b="0" i="0" u="none" strike="noStrike" dirty="0">
                <a:effectLst/>
                <a:latin typeface="Arial" panose="020B0604020202020204" pitchFamily="34" charset="0"/>
              </a:rPr>
              <a:t>Direct to Consumer Genomic testing</a:t>
            </a:r>
          </a:p>
          <a:p>
            <a:pPr marL="457200" indent="-457200" algn="l" rtl="0" eaLnBrk="1" fontAlgn="ctr" latinLnBrk="0" hangingPunct="1">
              <a:buFont typeface="Arial" panose="020B0604020202020204" pitchFamily="34" charset="0"/>
              <a:buChar char="•"/>
            </a:pPr>
            <a:r>
              <a:rPr lang="en-GB" sz="3600" b="0" i="0" u="none" strike="noStrike" kern="1200" spc="0" dirty="0">
                <a:solidFill>
                  <a:srgbClr val="231F20"/>
                </a:solidFill>
                <a:effectLst/>
                <a:latin typeface="Arial" panose="020B0604020202020204" pitchFamily="34" charset="0"/>
              </a:rPr>
              <a:t>Resources</a:t>
            </a:r>
            <a:endParaRPr lang="en-GB" sz="3600" dirty="0">
              <a:highlight>
                <a:srgbClr val="FF0000"/>
              </a:highlight>
            </a:endParaRPr>
          </a:p>
        </p:txBody>
      </p:sp>
      <p:sp>
        <p:nvSpPr>
          <p:cNvPr id="4" name="Slide Number Placeholder 3">
            <a:extLst>
              <a:ext uri="{FF2B5EF4-FFF2-40B4-BE49-F238E27FC236}">
                <a16:creationId xmlns:a16="http://schemas.microsoft.com/office/drawing/2014/main" id="{B5B4DC04-A897-993A-C108-2E0B27EC84A9}"/>
              </a:ext>
            </a:extLst>
          </p:cNvPr>
          <p:cNvSpPr>
            <a:spLocks noGrp="1"/>
          </p:cNvSpPr>
          <p:nvPr>
            <p:ph type="sldNum" sz="quarter" idx="12"/>
          </p:nvPr>
        </p:nvSpPr>
        <p:spPr/>
        <p:txBody>
          <a:bodyPr/>
          <a:lstStyle/>
          <a:p>
            <a:fld id="{70F5C7B9-24D7-874C-8DBB-3F92BBEDD7B9}" type="slidenum">
              <a:rPr lang="en-US" smtClean="0"/>
              <a:t>2</a:t>
            </a:fld>
            <a:endParaRPr lang="en-US"/>
          </a:p>
        </p:txBody>
      </p:sp>
    </p:spTree>
    <p:extLst>
      <p:ext uri="{BB962C8B-B14F-4D97-AF65-F5344CB8AC3E}">
        <p14:creationId xmlns:p14="http://schemas.microsoft.com/office/powerpoint/2010/main" val="245653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793C-57CC-680A-F391-08F4E3FD4CAF}"/>
              </a:ext>
            </a:extLst>
          </p:cNvPr>
          <p:cNvSpPr>
            <a:spLocks noGrp="1"/>
          </p:cNvSpPr>
          <p:nvPr>
            <p:ph type="title"/>
          </p:nvPr>
        </p:nvSpPr>
        <p:spPr>
          <a:xfrm>
            <a:off x="838200" y="254011"/>
            <a:ext cx="10515600" cy="1142170"/>
          </a:xfrm>
        </p:spPr>
        <p:txBody>
          <a:bodyPr>
            <a:normAutofit/>
          </a:bodyPr>
          <a:lstStyle/>
          <a:p>
            <a:r>
              <a:rPr lang="en-GB" sz="2400" dirty="0"/>
              <a:t>The HEART Trial: Clinical Trial in collaboration with the NHS with GPs in the North East of England (Nov 2021 – June 2022, n=832)</a:t>
            </a:r>
          </a:p>
        </p:txBody>
      </p:sp>
      <p:sp>
        <p:nvSpPr>
          <p:cNvPr id="3" name="Text Placeholder 2">
            <a:extLst>
              <a:ext uri="{FF2B5EF4-FFF2-40B4-BE49-F238E27FC236}">
                <a16:creationId xmlns:a16="http://schemas.microsoft.com/office/drawing/2014/main" id="{674A0DAD-0979-20D4-8484-40BA7BE0812C}"/>
              </a:ext>
            </a:extLst>
          </p:cNvPr>
          <p:cNvSpPr>
            <a:spLocks noGrp="1"/>
          </p:cNvSpPr>
          <p:nvPr>
            <p:ph type="body" idx="1"/>
          </p:nvPr>
        </p:nvSpPr>
        <p:spPr>
          <a:xfrm>
            <a:off x="838199" y="1396181"/>
            <a:ext cx="10940845" cy="5011061"/>
          </a:xfrm>
        </p:spPr>
        <p:txBody>
          <a:bodyPr>
            <a:normAutofit fontScale="85000" lnSpcReduction="20000"/>
          </a:bodyPr>
          <a:lstStyle/>
          <a:p>
            <a:pPr marL="342900" indent="-342900">
              <a:buFont typeface="Arial" panose="020B0604020202020204" pitchFamily="34" charset="0"/>
              <a:buChar char="•"/>
            </a:pPr>
            <a:r>
              <a:rPr lang="en-GB" dirty="0"/>
              <a:t>The </a:t>
            </a:r>
            <a:r>
              <a:rPr lang="en-GB" dirty="0" err="1">
                <a:hlinkClick r:id="rId3"/>
              </a:rPr>
              <a:t>The</a:t>
            </a:r>
            <a:r>
              <a:rPr lang="en-GB" dirty="0">
                <a:hlinkClick r:id="rId3"/>
              </a:rPr>
              <a:t> HEART trial</a:t>
            </a:r>
            <a:r>
              <a:rPr lang="en-GB" b="1" dirty="0"/>
              <a:t> </a:t>
            </a:r>
            <a:r>
              <a:rPr lang="en-GB" dirty="0"/>
              <a:t>(Healthcare Evaluation of Absolute Risk Testing) successfully </a:t>
            </a:r>
            <a:r>
              <a:rPr lang="en-GB" b="1" dirty="0"/>
              <a:t>integrated polygenic risk scores (PRS) into primary care to improve the prediction of cardiovascular disease (CVD)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aim of the study was to assess the real-world feasibility, acceptability, and impact of an integrated risk tool for cardiovascular disease (CVD IRT, combining the standard QRISK®2 risk algorithm with a polygenic risk score), implemented within routine primary practice in the UK National Health Service.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Study met the primary endpoint of assessing that PRS can fit successfully into GP workflows</a:t>
            </a:r>
          </a:p>
          <a:p>
            <a:pPr marL="342900" indent="-342900">
              <a:buFont typeface="Arial" panose="020B0604020202020204" pitchFamily="34" charset="0"/>
              <a:buChar char="•"/>
            </a:pPr>
            <a:endParaRPr lang="en-GB" dirty="0"/>
          </a:p>
          <a:p>
            <a:pPr marL="342900" indent="-342900" fontAlgn="base">
              <a:buFont typeface="Arial" panose="020B0604020202020204" pitchFamily="34" charset="0"/>
              <a:buChar char="•"/>
            </a:pPr>
            <a:r>
              <a:rPr lang="en-GB" dirty="0"/>
              <a:t>The inclusion of genetic testing was well accepted by both participants and healthcare providers and generated impactful changes in planned clinical decision-making:</a:t>
            </a:r>
          </a:p>
          <a:p>
            <a:pPr marL="342900" indent="-342900" fontAlgn="base">
              <a:buFont typeface="Arial" panose="020B0604020202020204" pitchFamily="34" charset="0"/>
              <a:buChar char="•"/>
            </a:pPr>
            <a:endParaRPr lang="en-GB" dirty="0"/>
          </a:p>
          <a:p>
            <a:pPr marL="800089" lvl="1" indent="-342900">
              <a:buFont typeface="Arial" panose="020B0604020202020204" pitchFamily="34" charset="0"/>
              <a:buChar char="•"/>
            </a:pPr>
            <a:r>
              <a:rPr lang="en-GB" dirty="0">
                <a:solidFill>
                  <a:schemeClr val="tx1"/>
                </a:solidFill>
              </a:rPr>
              <a:t>99% of participants reported that they found the inclusion of genetics helpful</a:t>
            </a:r>
          </a:p>
          <a:p>
            <a:pPr marL="800089" lvl="1" indent="-342900">
              <a:buFont typeface="Arial" panose="020B0604020202020204" pitchFamily="34" charset="0"/>
              <a:buChar char="•"/>
            </a:pPr>
            <a:r>
              <a:rPr lang="en-GB" dirty="0">
                <a:solidFill>
                  <a:schemeClr val="tx1"/>
                </a:solidFill>
              </a:rPr>
              <a:t>13% of the study population had their management changed by GPs as a result of their integrated genetic risk</a:t>
            </a:r>
          </a:p>
          <a:p>
            <a:endParaRPr lang="en-GB" dirty="0"/>
          </a:p>
          <a:p>
            <a:endParaRPr lang="en-GB" dirty="0"/>
          </a:p>
        </p:txBody>
      </p:sp>
      <p:sp>
        <p:nvSpPr>
          <p:cNvPr id="4" name="Slide Number Placeholder 3">
            <a:extLst>
              <a:ext uri="{FF2B5EF4-FFF2-40B4-BE49-F238E27FC236}">
                <a16:creationId xmlns:a16="http://schemas.microsoft.com/office/drawing/2014/main" id="{166C99CC-4389-EFDA-4F40-8AF000484947}"/>
              </a:ext>
            </a:extLst>
          </p:cNvPr>
          <p:cNvSpPr>
            <a:spLocks noGrp="1"/>
          </p:cNvSpPr>
          <p:nvPr>
            <p:ph type="sldNum" sz="quarter" idx="12"/>
          </p:nvPr>
        </p:nvSpPr>
        <p:spPr/>
        <p:txBody>
          <a:bodyPr/>
          <a:lstStyle/>
          <a:p>
            <a:fld id="{70F5C7B9-24D7-874C-8DBB-3F92BBEDD7B9}" type="slidenum">
              <a:rPr lang="en-US" smtClean="0"/>
              <a:t>20</a:t>
            </a:fld>
            <a:endParaRPr lang="en-US"/>
          </a:p>
        </p:txBody>
      </p:sp>
    </p:spTree>
    <p:extLst>
      <p:ext uri="{BB962C8B-B14F-4D97-AF65-F5344CB8AC3E}">
        <p14:creationId xmlns:p14="http://schemas.microsoft.com/office/powerpoint/2010/main" val="56815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A646-7BEE-B5DD-AE7D-FE20097BC551}"/>
              </a:ext>
            </a:extLst>
          </p:cNvPr>
          <p:cNvSpPr>
            <a:spLocks noGrp="1"/>
          </p:cNvSpPr>
          <p:nvPr>
            <p:ph type="title"/>
          </p:nvPr>
        </p:nvSpPr>
        <p:spPr>
          <a:xfrm>
            <a:off x="265471" y="355512"/>
            <a:ext cx="11039837" cy="834191"/>
          </a:xfrm>
        </p:spPr>
        <p:txBody>
          <a:bodyPr>
            <a:normAutofit/>
          </a:bodyPr>
          <a:lstStyle/>
          <a:p>
            <a:r>
              <a:rPr lang="en-GB" sz="3600" dirty="0"/>
              <a:t>Pharmacogenomics and the NHS 10-year Plan </a:t>
            </a:r>
          </a:p>
        </p:txBody>
      </p:sp>
      <p:pic>
        <p:nvPicPr>
          <p:cNvPr id="6" name="Picture 5">
            <a:extLst>
              <a:ext uri="{FF2B5EF4-FFF2-40B4-BE49-F238E27FC236}">
                <a16:creationId xmlns:a16="http://schemas.microsoft.com/office/drawing/2014/main" id="{9C090D6E-59F5-93E6-720D-2277172E1733}"/>
              </a:ext>
            </a:extLst>
          </p:cNvPr>
          <p:cNvPicPr>
            <a:picLocks noChangeAspect="1"/>
          </p:cNvPicPr>
          <p:nvPr/>
        </p:nvPicPr>
        <p:blipFill>
          <a:blip r:embed="rId3"/>
          <a:stretch>
            <a:fillRect/>
          </a:stretch>
        </p:blipFill>
        <p:spPr>
          <a:xfrm>
            <a:off x="10781006" y="355512"/>
            <a:ext cx="1048603" cy="743776"/>
          </a:xfrm>
          <a:prstGeom prst="rect">
            <a:avLst/>
          </a:prstGeom>
        </p:spPr>
      </p:pic>
      <p:sp>
        <p:nvSpPr>
          <p:cNvPr id="3" name="Text Placeholder 2">
            <a:extLst>
              <a:ext uri="{FF2B5EF4-FFF2-40B4-BE49-F238E27FC236}">
                <a16:creationId xmlns:a16="http://schemas.microsoft.com/office/drawing/2014/main" id="{9EAD8BD9-9567-66A4-7B02-3BBB7374AAB5}"/>
              </a:ext>
            </a:extLst>
          </p:cNvPr>
          <p:cNvSpPr>
            <a:spLocks noGrp="1"/>
          </p:cNvSpPr>
          <p:nvPr>
            <p:ph type="body" idx="1"/>
          </p:nvPr>
        </p:nvSpPr>
        <p:spPr>
          <a:xfrm>
            <a:off x="759542" y="1317522"/>
            <a:ext cx="10348768" cy="7861913"/>
          </a:xfrm>
        </p:spPr>
        <p:txBody>
          <a:bodyPr/>
          <a:lstStyle/>
          <a:p>
            <a:pPr marL="457200" indent="-457200">
              <a:buFont typeface="Arial" panose="020B0604020202020204" pitchFamily="34" charset="0"/>
              <a:buChar char="•"/>
            </a:pPr>
            <a:r>
              <a:rPr lang="en-GB" sz="2800" dirty="0"/>
              <a:t>Pharmacogenomics integrated into </a:t>
            </a:r>
            <a:r>
              <a:rPr lang="en-GB" sz="2800" b="1" dirty="0"/>
              <a:t>routine clinical practice</a:t>
            </a:r>
            <a:r>
              <a:rPr lang="en-GB" sz="2800" dirty="0"/>
              <a:t>.</a:t>
            </a:r>
          </a:p>
          <a:p>
            <a:pPr marL="342900" indent="-342900">
              <a:buFont typeface="Arial" panose="020B0604020202020204" pitchFamily="34" charset="0"/>
              <a:buChar char="•"/>
            </a:pPr>
            <a:endParaRPr lang="en-GB" sz="2800" dirty="0"/>
          </a:p>
          <a:p>
            <a:pPr marL="457200" indent="-457200">
              <a:buFont typeface="Arial" panose="020B0604020202020204" pitchFamily="34" charset="0"/>
              <a:buChar char="•"/>
            </a:pPr>
            <a:r>
              <a:rPr lang="en-GB" sz="2800" b="1" dirty="0"/>
              <a:t>Pre-emptive testing </a:t>
            </a:r>
          </a:p>
          <a:p>
            <a:pPr marL="342900" indent="-3429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dirty="0"/>
              <a:t>Return results to patients through the </a:t>
            </a:r>
            <a:r>
              <a:rPr lang="en-GB" sz="2800" b="1" dirty="0"/>
              <a:t>Unified Genomic Record</a:t>
            </a:r>
            <a:r>
              <a:rPr lang="en-GB" sz="2800" dirty="0"/>
              <a:t>, linked to the </a:t>
            </a:r>
            <a:r>
              <a:rPr lang="en-GB" sz="2800" b="1" dirty="0"/>
              <a:t>Single Patient Record </a:t>
            </a:r>
            <a:r>
              <a:rPr lang="en-GB" sz="2800" dirty="0"/>
              <a:t>and the </a:t>
            </a:r>
            <a:r>
              <a:rPr lang="en-GB" sz="2800" b="1" dirty="0"/>
              <a:t>NHS App</a:t>
            </a:r>
            <a:r>
              <a:rPr lang="en-GB" sz="2800" dirty="0"/>
              <a:t>.</a:t>
            </a:r>
          </a:p>
          <a:p>
            <a:pPr marL="342900" indent="-3429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Integration of testing for pharmacogenomic profiles into the </a:t>
            </a:r>
            <a:r>
              <a:rPr lang="en-GB" sz="2800" b="1" dirty="0"/>
              <a:t>NHS over-40s health check as a universal offer (over time).</a:t>
            </a:r>
          </a:p>
          <a:p>
            <a:endParaRPr lang="en-GB" dirty="0"/>
          </a:p>
        </p:txBody>
      </p:sp>
      <p:sp>
        <p:nvSpPr>
          <p:cNvPr id="4" name="Slide Number Placeholder 3">
            <a:extLst>
              <a:ext uri="{FF2B5EF4-FFF2-40B4-BE49-F238E27FC236}">
                <a16:creationId xmlns:a16="http://schemas.microsoft.com/office/drawing/2014/main" id="{8A845E7B-B0B9-4248-1D24-E298D0502314}"/>
              </a:ext>
            </a:extLst>
          </p:cNvPr>
          <p:cNvSpPr>
            <a:spLocks noGrp="1"/>
          </p:cNvSpPr>
          <p:nvPr>
            <p:ph type="sldNum" sz="quarter" idx="12"/>
          </p:nvPr>
        </p:nvSpPr>
        <p:spPr/>
        <p:txBody>
          <a:bodyPr/>
          <a:lstStyle/>
          <a:p>
            <a:fld id="{70F5C7B9-24D7-874C-8DBB-3F92BBEDD7B9}" type="slidenum">
              <a:rPr lang="en-US" smtClean="0"/>
              <a:t>21</a:t>
            </a:fld>
            <a:endParaRPr lang="en-US"/>
          </a:p>
        </p:txBody>
      </p:sp>
    </p:spTree>
    <p:extLst>
      <p:ext uri="{BB962C8B-B14F-4D97-AF65-F5344CB8AC3E}">
        <p14:creationId xmlns:p14="http://schemas.microsoft.com/office/powerpoint/2010/main" val="70746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917A-2FA9-1016-5B92-4AB1960A19D2}"/>
              </a:ext>
            </a:extLst>
          </p:cNvPr>
          <p:cNvSpPr>
            <a:spLocks noGrp="1"/>
          </p:cNvSpPr>
          <p:nvPr>
            <p:ph type="title"/>
          </p:nvPr>
        </p:nvSpPr>
        <p:spPr>
          <a:xfrm>
            <a:off x="420189" y="101751"/>
            <a:ext cx="11575166" cy="834191"/>
          </a:xfrm>
        </p:spPr>
        <p:txBody>
          <a:bodyPr>
            <a:normAutofit fontScale="90000"/>
          </a:bodyPr>
          <a:lstStyle/>
          <a:p>
            <a:pPr algn="ctr"/>
            <a:r>
              <a:rPr lang="en-GB" sz="3100" dirty="0">
                <a:solidFill>
                  <a:schemeClr val="accent4"/>
                </a:solidFill>
              </a:rPr>
              <a:t>CYP2C19 genotyping to guide clopidogrel use in ischaemic stroke/TIA</a:t>
            </a:r>
            <a:br>
              <a:rPr lang="en-GB" dirty="0">
                <a:solidFill>
                  <a:schemeClr val="accent4"/>
                </a:solidFill>
              </a:rPr>
            </a:br>
            <a:endParaRPr lang="en-GB" dirty="0"/>
          </a:p>
        </p:txBody>
      </p:sp>
      <p:sp>
        <p:nvSpPr>
          <p:cNvPr id="3" name="Text Placeholder 2">
            <a:extLst>
              <a:ext uri="{FF2B5EF4-FFF2-40B4-BE49-F238E27FC236}">
                <a16:creationId xmlns:a16="http://schemas.microsoft.com/office/drawing/2014/main" id="{367A932B-242F-84A0-076F-1B83A5172062}"/>
              </a:ext>
            </a:extLst>
          </p:cNvPr>
          <p:cNvSpPr>
            <a:spLocks noGrp="1"/>
          </p:cNvSpPr>
          <p:nvPr>
            <p:ph type="body" idx="1"/>
          </p:nvPr>
        </p:nvSpPr>
        <p:spPr>
          <a:xfrm>
            <a:off x="96566" y="648930"/>
            <a:ext cx="11709482" cy="5940876"/>
          </a:xfrm>
        </p:spPr>
        <p:txBody>
          <a:bodyPr>
            <a:normAutofit lnSpcReduction="10000"/>
          </a:bodyPr>
          <a:lstStyle/>
          <a:p>
            <a:endParaRPr lang="en-GB" dirty="0"/>
          </a:p>
          <a:p>
            <a:pPr marL="380990" indent="-380990">
              <a:buFont typeface="Arial" panose="020B0604020202020204" pitchFamily="34" charset="0"/>
              <a:buChar char="•"/>
            </a:pPr>
            <a:endParaRPr lang="en-GB" dirty="0"/>
          </a:p>
          <a:p>
            <a:pPr marL="380990" indent="-380990">
              <a:buFont typeface="Arial" panose="020B0604020202020204" pitchFamily="34" charset="0"/>
              <a:buChar char="•"/>
            </a:pPr>
            <a:r>
              <a:rPr lang="en-GB" dirty="0">
                <a:hlinkClick r:id="rId3"/>
              </a:rPr>
              <a:t>NICE Guidance</a:t>
            </a:r>
            <a:r>
              <a:rPr lang="en-GB" dirty="0"/>
              <a:t> </a:t>
            </a:r>
            <a:r>
              <a:rPr lang="en-GB" b="1" dirty="0"/>
              <a:t>– published 31 July 2024 </a:t>
            </a:r>
            <a:r>
              <a:rPr lang="en-GB" dirty="0"/>
              <a:t>recommended </a:t>
            </a:r>
            <a:r>
              <a:rPr lang="en-GB" dirty="0">
                <a:solidFill>
                  <a:srgbClr val="231F20"/>
                </a:solidFill>
              </a:rPr>
              <a:t>using laboratory-based clopidogrel genotype testing, or a point-of-care test if laboratory testing is not available, to </a:t>
            </a:r>
            <a:r>
              <a:rPr lang="en-GB" b="1" dirty="0">
                <a:solidFill>
                  <a:srgbClr val="231F20"/>
                </a:solidFill>
              </a:rPr>
              <a:t>assess if clopidogrel is a suitable antiplatelet </a:t>
            </a:r>
            <a:r>
              <a:rPr lang="en-GB" dirty="0">
                <a:solidFill>
                  <a:srgbClr val="231F20"/>
                </a:solidFill>
              </a:rPr>
              <a:t>in people who have had an ischaemic stroke or transient ischaemic attack.</a:t>
            </a:r>
          </a:p>
          <a:p>
            <a:endParaRPr lang="en-GB" dirty="0"/>
          </a:p>
          <a:p>
            <a:pPr marL="380990" indent="-380990">
              <a:buFont typeface="Arial" panose="020B0604020202020204" pitchFamily="34" charset="0"/>
              <a:buChar char="•"/>
            </a:pPr>
            <a:r>
              <a:rPr lang="en-GB" dirty="0"/>
              <a:t> </a:t>
            </a:r>
            <a:r>
              <a:rPr lang="en-GB" b="1" dirty="0"/>
              <a:t>Pro-drug requiring activation </a:t>
            </a:r>
            <a:r>
              <a:rPr lang="en-GB" dirty="0"/>
              <a:t>by enzymes encoded by CYP2C19 gene</a:t>
            </a:r>
          </a:p>
          <a:p>
            <a:pPr marL="380990" indent="-380990">
              <a:buFont typeface="Arial" panose="020B0604020202020204" pitchFamily="34" charset="0"/>
              <a:buChar char="•"/>
            </a:pPr>
            <a:endParaRPr lang="en-GB" dirty="0"/>
          </a:p>
          <a:p>
            <a:pPr marL="380990" indent="-380990">
              <a:buFont typeface="Arial" panose="020B0604020202020204" pitchFamily="34" charset="0"/>
              <a:buChar char="•"/>
            </a:pPr>
            <a:r>
              <a:rPr lang="en-GB" b="1" dirty="0"/>
              <a:t>1 in 4 patients </a:t>
            </a:r>
            <a:r>
              <a:rPr lang="en-GB" dirty="0"/>
              <a:t>exhibit a subtherapeutic response to clopidogrel (poor or intermediate metabolisers)</a:t>
            </a:r>
          </a:p>
          <a:p>
            <a:pPr marL="380990" indent="-380990">
              <a:buFont typeface="Arial" panose="020B0604020202020204" pitchFamily="34" charset="0"/>
              <a:buChar char="•"/>
            </a:pPr>
            <a:endParaRPr lang="en-GB" dirty="0">
              <a:solidFill>
                <a:srgbClr val="231F20"/>
              </a:solidFill>
            </a:endParaRPr>
          </a:p>
          <a:p>
            <a:pPr marL="380990" indent="-380990">
              <a:buFont typeface="Arial" panose="020B0604020202020204" pitchFamily="34" charset="0"/>
              <a:buChar char="•"/>
            </a:pPr>
            <a:r>
              <a:rPr lang="en-GB" b="1" dirty="0">
                <a:solidFill>
                  <a:srgbClr val="231F20"/>
                </a:solidFill>
              </a:rPr>
              <a:t>4 pilot sites </a:t>
            </a:r>
            <a:r>
              <a:rPr lang="en-GB" dirty="0">
                <a:solidFill>
                  <a:srgbClr val="231F20"/>
                </a:solidFill>
              </a:rPr>
              <a:t>chosen to inform national implementation: </a:t>
            </a:r>
            <a:r>
              <a:rPr lang="en-GB" b="1" dirty="0"/>
              <a:t>St George’s University Hospitals NHS Foundation Trust </a:t>
            </a:r>
            <a:r>
              <a:rPr lang="en-GB" dirty="0"/>
              <a:t>was one of four Pilot sites in England (also Exeter, Doncaster, Salford)</a:t>
            </a:r>
          </a:p>
          <a:p>
            <a:pPr marL="380990" indent="-380990">
              <a:buFont typeface="Arial" panose="020B0604020202020204" pitchFamily="34" charset="0"/>
              <a:buChar char="•"/>
            </a:pPr>
            <a:endParaRPr lang="en-GB" dirty="0"/>
          </a:p>
          <a:p>
            <a:pPr marL="380990" indent="-38099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EB15C3F2-8D19-84E2-9341-2710953D3EF1}"/>
              </a:ext>
            </a:extLst>
          </p:cNvPr>
          <p:cNvSpPr>
            <a:spLocks noGrp="1"/>
          </p:cNvSpPr>
          <p:nvPr>
            <p:ph type="sldNum" sz="quarter" idx="12"/>
          </p:nvPr>
        </p:nvSpPr>
        <p:spPr/>
        <p:txBody>
          <a:bodyPr/>
          <a:lstStyle/>
          <a:p>
            <a:fld id="{70F5C7B9-24D7-874C-8DBB-3F92BBEDD7B9}" type="slidenum">
              <a:rPr lang="en-US" smtClean="0"/>
              <a:t>22</a:t>
            </a:fld>
            <a:endParaRPr lang="en-US"/>
          </a:p>
        </p:txBody>
      </p:sp>
    </p:spTree>
    <p:extLst>
      <p:ext uri="{BB962C8B-B14F-4D97-AF65-F5344CB8AC3E}">
        <p14:creationId xmlns:p14="http://schemas.microsoft.com/office/powerpoint/2010/main" val="15008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1D8E-8AB2-4F7D-7C9B-A92B1F1B5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6CF02-C410-79F5-8C05-5E644E37CC99}"/>
              </a:ext>
            </a:extLst>
          </p:cNvPr>
          <p:cNvSpPr>
            <a:spLocks noGrp="1"/>
          </p:cNvSpPr>
          <p:nvPr>
            <p:ph type="title"/>
          </p:nvPr>
        </p:nvSpPr>
        <p:spPr>
          <a:xfrm>
            <a:off x="669820" y="80670"/>
            <a:ext cx="10842523" cy="818732"/>
          </a:xfrm>
        </p:spPr>
        <p:txBody>
          <a:bodyPr>
            <a:noAutofit/>
          </a:bodyPr>
          <a:lstStyle/>
          <a:p>
            <a:r>
              <a:rPr lang="en-GB" sz="3200" dirty="0"/>
              <a:t>CYP2C19 genotyping to guide clopidogrel use in ischaemic stroke – guideline updates</a:t>
            </a:r>
          </a:p>
        </p:txBody>
      </p:sp>
      <p:sp>
        <p:nvSpPr>
          <p:cNvPr id="3" name="Text Placeholder 2">
            <a:extLst>
              <a:ext uri="{FF2B5EF4-FFF2-40B4-BE49-F238E27FC236}">
                <a16:creationId xmlns:a16="http://schemas.microsoft.com/office/drawing/2014/main" id="{1BA40FC2-2102-5519-B13C-DB9DDB49686B}"/>
              </a:ext>
            </a:extLst>
          </p:cNvPr>
          <p:cNvSpPr>
            <a:spLocks noGrp="1"/>
          </p:cNvSpPr>
          <p:nvPr>
            <p:ph type="body" idx="1"/>
          </p:nvPr>
        </p:nvSpPr>
        <p:spPr>
          <a:xfrm>
            <a:off x="403122" y="1386348"/>
            <a:ext cx="11395587" cy="5892861"/>
          </a:xfrm>
        </p:spPr>
        <p:txBody>
          <a:bodyPr>
            <a:normAutofit fontScale="40000" lnSpcReduction="20000"/>
          </a:bodyPr>
          <a:lstStyle/>
          <a:p>
            <a:pPr marL="685800" indent="-685800">
              <a:buFont typeface="Arial" panose="020B0604020202020204" pitchFamily="34" charset="0"/>
              <a:buChar char="•"/>
            </a:pPr>
            <a:r>
              <a:rPr lang="en-GB" sz="5500" b="1" dirty="0"/>
              <a:t>The Centre for Excellence in Regulatory Science and Innovation in Pharmacogenomics </a:t>
            </a:r>
            <a:r>
              <a:rPr lang="en-GB" sz="5500" dirty="0"/>
              <a:t>(</a:t>
            </a:r>
            <a:r>
              <a:rPr lang="en-GB" sz="5500" u="sng" dirty="0">
                <a:hlinkClick r:id="rId3"/>
              </a:rPr>
              <a:t>CERSI-PGx</a:t>
            </a:r>
            <a:r>
              <a:rPr lang="en-GB" sz="5500" dirty="0"/>
              <a:t>) is a new UK based initiative led by the University of Liverpool partnering with the Royal Pharmacological Society and Queen Mary University of London </a:t>
            </a:r>
            <a:r>
              <a:rPr lang="en-GB" sz="5500" b="1" dirty="0"/>
              <a:t>tasked to accelerate the adoption of PGx by developing guidelines and creating regulatory pathways for personalised prescribing</a:t>
            </a:r>
            <a:r>
              <a:rPr lang="en-GB" sz="5500" dirty="0"/>
              <a:t>.  They work closely with NHSE, MHRA, NICE, Speciality Societies, Industry and Patients</a:t>
            </a:r>
          </a:p>
          <a:p>
            <a:pPr marL="685800" indent="-685800">
              <a:buFont typeface="Arial" panose="020B0604020202020204" pitchFamily="34" charset="0"/>
              <a:buChar char="•"/>
            </a:pPr>
            <a:endParaRPr lang="en-GB" sz="5500" dirty="0"/>
          </a:p>
          <a:p>
            <a:pPr marL="685800" indent="-685800">
              <a:buFont typeface="Arial" panose="020B0604020202020204" pitchFamily="34" charset="0"/>
              <a:buChar char="•"/>
            </a:pPr>
            <a:r>
              <a:rPr lang="en-GB" sz="5500" dirty="0"/>
              <a:t>CERSI-PGx have published its first </a:t>
            </a:r>
            <a:r>
              <a:rPr lang="en-GB" sz="5500" b="1" dirty="0"/>
              <a:t>UK consensus guideline for pharmacogenomic testing in the UK: </a:t>
            </a:r>
            <a:r>
              <a:rPr lang="en-GB" sz="5500" b="1" u="sng" dirty="0">
                <a:hlinkClick r:id="rId4"/>
              </a:rPr>
              <a:t>CYP2C19 genotype testing for clopidogrel: A guideline developed by the UK Centre of Excellence for regulatory science and innovation in pharmacogenomics (CERSI-PGx)</a:t>
            </a:r>
            <a:endParaRPr lang="en-GB" sz="5500" dirty="0"/>
          </a:p>
          <a:p>
            <a:r>
              <a:rPr lang="en-GB" sz="5500" dirty="0"/>
              <a:t> </a:t>
            </a:r>
          </a:p>
          <a:p>
            <a:pPr marL="685800" indent="-685800">
              <a:buFont typeface="Arial" panose="020B0604020202020204" pitchFamily="34" charset="0"/>
              <a:buChar char="•"/>
            </a:pPr>
            <a:r>
              <a:rPr lang="en-GB" sz="5500" dirty="0"/>
              <a:t>The RCGP have worked with stakeholders to produce information to </a:t>
            </a:r>
            <a:r>
              <a:rPr lang="en-GB" sz="5500" b="1" dirty="0"/>
              <a:t>support prescribers outside of the acute Stroke setting who receive information that a patient has had CYP2C19 genotype testing</a:t>
            </a:r>
            <a:r>
              <a:rPr lang="en-GB" sz="5500" dirty="0"/>
              <a:t>: </a:t>
            </a:r>
            <a:r>
              <a:rPr lang="en-GB" sz="5500" u="sng" dirty="0">
                <a:hlinkClick r:id="rId5"/>
              </a:rPr>
              <a:t>RCGP Guidance</a:t>
            </a:r>
            <a:endParaRPr lang="en-GB" sz="5500" u="sng" dirty="0"/>
          </a:p>
          <a:p>
            <a:pPr marL="685800" indent="-685800">
              <a:buFont typeface="Arial" panose="020B0604020202020204" pitchFamily="34" charset="0"/>
              <a:buChar char="•"/>
            </a:pPr>
            <a:endParaRPr lang="en-GB" sz="5100" u="sng" dirty="0"/>
          </a:p>
          <a:p>
            <a:endParaRPr lang="en-GB" dirty="0"/>
          </a:p>
        </p:txBody>
      </p:sp>
    </p:spTree>
    <p:extLst>
      <p:ext uri="{BB962C8B-B14F-4D97-AF65-F5344CB8AC3E}">
        <p14:creationId xmlns:p14="http://schemas.microsoft.com/office/powerpoint/2010/main" val="247417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FABC9-7650-FB3B-2EB2-619F86C76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0A2F1-F8E0-5907-EDE2-8CB1BAAE17F6}"/>
              </a:ext>
            </a:extLst>
          </p:cNvPr>
          <p:cNvSpPr>
            <a:spLocks noGrp="1"/>
          </p:cNvSpPr>
          <p:nvPr>
            <p:ph type="title"/>
          </p:nvPr>
        </p:nvSpPr>
        <p:spPr>
          <a:xfrm>
            <a:off x="836969" y="275302"/>
            <a:ext cx="10842523" cy="543429"/>
          </a:xfrm>
        </p:spPr>
        <p:txBody>
          <a:bodyPr>
            <a:noAutofit/>
          </a:bodyPr>
          <a:lstStyle/>
          <a:p>
            <a:r>
              <a:rPr lang="en-GB" sz="2800" dirty="0"/>
              <a:t>RCGP Genomics October 2025 - CYP2C19 position statement</a:t>
            </a:r>
            <a:br>
              <a:rPr lang="en-GB" sz="2000" dirty="0"/>
            </a:br>
            <a:endParaRPr lang="en-GB" sz="2000" dirty="0"/>
          </a:p>
        </p:txBody>
      </p:sp>
      <p:sp>
        <p:nvSpPr>
          <p:cNvPr id="3" name="Text Placeholder 2">
            <a:extLst>
              <a:ext uri="{FF2B5EF4-FFF2-40B4-BE49-F238E27FC236}">
                <a16:creationId xmlns:a16="http://schemas.microsoft.com/office/drawing/2014/main" id="{7D663A3E-931E-41A0-C37A-CAE64C74F7DF}"/>
              </a:ext>
            </a:extLst>
          </p:cNvPr>
          <p:cNvSpPr>
            <a:spLocks noGrp="1"/>
          </p:cNvSpPr>
          <p:nvPr>
            <p:ph type="body" idx="1"/>
          </p:nvPr>
        </p:nvSpPr>
        <p:spPr>
          <a:xfrm>
            <a:off x="270386" y="983226"/>
            <a:ext cx="11705303" cy="5874774"/>
          </a:xfrm>
        </p:spPr>
        <p:txBody>
          <a:bodyPr>
            <a:normAutofit fontScale="25000" lnSpcReduction="20000"/>
          </a:bodyPr>
          <a:lstStyle/>
          <a:p>
            <a:r>
              <a:rPr lang="en-GB" sz="8000" b="1" dirty="0"/>
              <a:t>Recommendations:</a:t>
            </a:r>
          </a:p>
          <a:p>
            <a:endParaRPr lang="en-GB" sz="7200" b="1" dirty="0"/>
          </a:p>
          <a:p>
            <a:r>
              <a:rPr lang="en-GB" sz="8000" dirty="0"/>
              <a:t>1) Structured data capturing CYP2C19 metaboliser status should be included in the patient record and related communications (</a:t>
            </a:r>
            <a:r>
              <a:rPr lang="en-GB" sz="8000" b="1" dirty="0"/>
              <a:t>SNOMED-CT codes</a:t>
            </a:r>
            <a:r>
              <a:rPr lang="en-GB" sz="8000" dirty="0"/>
              <a:t>)</a:t>
            </a:r>
          </a:p>
          <a:p>
            <a:r>
              <a:rPr lang="en-GB" sz="8000" dirty="0"/>
              <a:t> </a:t>
            </a:r>
          </a:p>
          <a:p>
            <a:r>
              <a:rPr lang="en-GB" sz="8000" dirty="0"/>
              <a:t>2) With the exception of prescription initiation in the context of acute ischaemic stroke, transient ischaemic, or Obstructive Hypertrophic Cardiomyopathy (</a:t>
            </a:r>
            <a:r>
              <a:rPr lang="en-GB" sz="8000" dirty="0" err="1"/>
              <a:t>Mavacamten</a:t>
            </a:r>
            <a:r>
              <a:rPr lang="en-GB" sz="8000" dirty="0"/>
              <a:t>) </a:t>
            </a:r>
            <a:r>
              <a:rPr lang="en-GB" sz="8000" b="1" dirty="0"/>
              <a:t>prescribers should not be expected to utilise CYP2C19 metaboliser status to guide prescribing practice until the following are implemented within NHS infrastructure:</a:t>
            </a:r>
          </a:p>
          <a:p>
            <a:pPr marL="685800" indent="-685800">
              <a:buFont typeface="Arial" panose="020B0604020202020204" pitchFamily="34" charset="0"/>
              <a:buChar char="•"/>
            </a:pPr>
            <a:endParaRPr lang="en-GB" sz="8000" b="1" dirty="0"/>
          </a:p>
          <a:p>
            <a:pPr marL="1600189" lvl="1" indent="-1143000">
              <a:buFont typeface="Arial" panose="020B0604020202020204" pitchFamily="34" charset="0"/>
              <a:buChar char="•"/>
            </a:pPr>
            <a:r>
              <a:rPr lang="en-GB" sz="8000" b="1" dirty="0">
                <a:solidFill>
                  <a:schemeClr val="tx1"/>
                </a:solidFill>
              </a:rPr>
              <a:t>UK-based guidance </a:t>
            </a:r>
            <a:r>
              <a:rPr lang="en-GB" sz="8000" dirty="0">
                <a:solidFill>
                  <a:schemeClr val="tx1"/>
                </a:solidFill>
              </a:rPr>
              <a:t>which supports genomics-informed medicines optimisation</a:t>
            </a:r>
          </a:p>
          <a:p>
            <a:pPr marL="1600189" lvl="1" indent="-1143000">
              <a:buFont typeface="Arial" panose="020B0604020202020204" pitchFamily="34" charset="0"/>
              <a:buChar char="•"/>
            </a:pPr>
            <a:r>
              <a:rPr lang="en-GB" sz="8000" b="1" dirty="0">
                <a:solidFill>
                  <a:schemeClr val="tx1"/>
                </a:solidFill>
              </a:rPr>
              <a:t>Clinical Decision Support Systems </a:t>
            </a:r>
            <a:r>
              <a:rPr lang="en-GB" sz="8000" dirty="0">
                <a:solidFill>
                  <a:schemeClr val="tx1"/>
                </a:solidFill>
              </a:rPr>
              <a:t>which present CYP2C19 metaboliser status and integrate with UK-based guidance to provide evidence-based actionable recommendations at point-of-prescription</a:t>
            </a:r>
          </a:p>
          <a:p>
            <a:pPr marL="1600189" lvl="1" indent="-1143000">
              <a:buFont typeface="Arial" panose="020B0604020202020204" pitchFamily="34" charset="0"/>
              <a:buChar char="•"/>
            </a:pPr>
            <a:r>
              <a:rPr lang="en-GB" sz="8000" b="1" dirty="0">
                <a:solidFill>
                  <a:schemeClr val="tx1"/>
                </a:solidFill>
              </a:rPr>
              <a:t>Competency frameworks and educational resources </a:t>
            </a:r>
            <a:r>
              <a:rPr lang="en-GB" sz="8000" dirty="0">
                <a:solidFill>
                  <a:schemeClr val="tx1"/>
                </a:solidFill>
              </a:rPr>
              <a:t>supporting core knowledge and skills for prescribers (currently in development)</a:t>
            </a:r>
          </a:p>
          <a:p>
            <a:pPr marL="1600189" lvl="1" indent="-1143000">
              <a:buFont typeface="Arial" panose="020B0604020202020204" pitchFamily="34" charset="0"/>
              <a:buChar char="•"/>
            </a:pPr>
            <a:r>
              <a:rPr lang="en-GB" sz="8000" b="1" dirty="0">
                <a:solidFill>
                  <a:schemeClr val="tx1"/>
                </a:solidFill>
              </a:rPr>
              <a:t>Prescribers with additional expertise in Genomics-informed Medicines optimisation </a:t>
            </a:r>
            <a:r>
              <a:rPr lang="en-GB" sz="8000" dirty="0">
                <a:solidFill>
                  <a:schemeClr val="tx1"/>
                </a:solidFill>
              </a:rPr>
              <a:t>may wish to utilise CYP2C19 metaboliser status to guide prescribing decisions pending the publication of UK guidance.</a:t>
            </a:r>
          </a:p>
          <a:p>
            <a:pPr marL="1142989" lvl="1" indent="-685800">
              <a:buFont typeface="Arial" panose="020B0604020202020204" pitchFamily="34" charset="0"/>
              <a:buChar char="•"/>
            </a:pPr>
            <a:endParaRPr lang="en-GB" sz="8000" dirty="0">
              <a:solidFill>
                <a:schemeClr val="tx1"/>
              </a:solidFill>
            </a:endParaRPr>
          </a:p>
          <a:p>
            <a:endParaRPr lang="en-GB" sz="8000" dirty="0"/>
          </a:p>
          <a:p>
            <a:r>
              <a:rPr lang="en-GB" sz="8000" dirty="0">
                <a:highlight>
                  <a:srgbClr val="FFFF00"/>
                </a:highlight>
              </a:rPr>
              <a:t> </a:t>
            </a:r>
          </a:p>
          <a:p>
            <a:pPr marL="380990" indent="-380990">
              <a:buFont typeface="Arial" panose="020B0604020202020204" pitchFamily="34" charset="0"/>
              <a:buChar char="•"/>
            </a:pPr>
            <a:endParaRPr lang="en-GB" sz="7200" dirty="0"/>
          </a:p>
          <a:p>
            <a:r>
              <a:rPr lang="en-GB" sz="7200" dirty="0">
                <a:highlight>
                  <a:srgbClr val="FFFF00"/>
                </a:highlight>
              </a:rPr>
              <a:t> </a:t>
            </a:r>
          </a:p>
          <a:p>
            <a:endParaRPr lang="en-GB" dirty="0"/>
          </a:p>
        </p:txBody>
      </p:sp>
    </p:spTree>
    <p:extLst>
      <p:ext uri="{BB962C8B-B14F-4D97-AF65-F5344CB8AC3E}">
        <p14:creationId xmlns:p14="http://schemas.microsoft.com/office/powerpoint/2010/main" val="423296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C9251-06E2-176E-9A4A-A91C4D983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7B42B-483B-0832-EF00-B0BA32C87FDC}"/>
              </a:ext>
            </a:extLst>
          </p:cNvPr>
          <p:cNvSpPr>
            <a:spLocks noGrp="1"/>
          </p:cNvSpPr>
          <p:nvPr>
            <p:ph type="title"/>
          </p:nvPr>
        </p:nvSpPr>
        <p:spPr>
          <a:xfrm>
            <a:off x="836969" y="272649"/>
            <a:ext cx="10842523" cy="818732"/>
          </a:xfrm>
        </p:spPr>
        <p:txBody>
          <a:bodyPr>
            <a:noAutofit/>
          </a:bodyPr>
          <a:lstStyle/>
          <a:p>
            <a:r>
              <a:rPr lang="en-GB" sz="2800" dirty="0"/>
              <a:t>RCGP Genomics October 2025 - CYP2C19 position statement</a:t>
            </a:r>
            <a:br>
              <a:rPr lang="en-GB" sz="2000" dirty="0"/>
            </a:br>
            <a:endParaRPr lang="en-GB" sz="2000" dirty="0"/>
          </a:p>
        </p:txBody>
      </p:sp>
      <p:sp>
        <p:nvSpPr>
          <p:cNvPr id="3" name="Text Placeholder 2">
            <a:extLst>
              <a:ext uri="{FF2B5EF4-FFF2-40B4-BE49-F238E27FC236}">
                <a16:creationId xmlns:a16="http://schemas.microsoft.com/office/drawing/2014/main" id="{3281A417-70A2-E59F-0134-F1343BB923F3}"/>
              </a:ext>
            </a:extLst>
          </p:cNvPr>
          <p:cNvSpPr>
            <a:spLocks noGrp="1"/>
          </p:cNvSpPr>
          <p:nvPr>
            <p:ph type="body" idx="1"/>
          </p:nvPr>
        </p:nvSpPr>
        <p:spPr>
          <a:xfrm>
            <a:off x="270387" y="1091381"/>
            <a:ext cx="11651226" cy="4463845"/>
          </a:xfrm>
        </p:spPr>
        <p:txBody>
          <a:bodyPr>
            <a:normAutofit fontScale="25000" lnSpcReduction="20000"/>
          </a:bodyPr>
          <a:lstStyle/>
          <a:p>
            <a:r>
              <a:rPr lang="en-GB" sz="9600" b="1" dirty="0"/>
              <a:t>Recommendations cont.</a:t>
            </a:r>
          </a:p>
          <a:p>
            <a:pPr marL="1142989" lvl="1" indent="-685800">
              <a:buFont typeface="Arial" panose="020B0604020202020204" pitchFamily="34" charset="0"/>
              <a:buChar char="•"/>
            </a:pPr>
            <a:endParaRPr lang="en-GB" sz="9600" dirty="0">
              <a:solidFill>
                <a:schemeClr val="tx1"/>
              </a:solidFill>
            </a:endParaRPr>
          </a:p>
          <a:p>
            <a:r>
              <a:rPr lang="en-GB" sz="9600" dirty="0"/>
              <a:t>3) Prescribers should:</a:t>
            </a:r>
          </a:p>
          <a:p>
            <a:endParaRPr lang="en-GB" sz="9600" dirty="0"/>
          </a:p>
          <a:p>
            <a:pPr marL="1142989" lvl="1" indent="-685800">
              <a:buFont typeface="Arial" panose="020B0604020202020204" pitchFamily="34" charset="0"/>
              <a:buChar char="•"/>
            </a:pPr>
            <a:r>
              <a:rPr lang="en-GB" sz="9600" dirty="0">
                <a:solidFill>
                  <a:schemeClr val="tx1"/>
                </a:solidFill>
              </a:rPr>
              <a:t>always </a:t>
            </a:r>
            <a:r>
              <a:rPr lang="en-GB" sz="9600" b="1" dirty="0">
                <a:solidFill>
                  <a:schemeClr val="tx1"/>
                </a:solidFill>
              </a:rPr>
              <a:t>act within the limits of their knowledge and competency </a:t>
            </a:r>
            <a:r>
              <a:rPr lang="en-GB" sz="9600" dirty="0">
                <a:solidFill>
                  <a:schemeClr val="tx1"/>
                </a:solidFill>
              </a:rPr>
              <a:t>to ensure they provide ‘reasonable care’, and seek advice from expert sources if needed</a:t>
            </a:r>
          </a:p>
          <a:p>
            <a:pPr marL="1142989" lvl="1" indent="-685800">
              <a:buFont typeface="Arial" panose="020B0604020202020204" pitchFamily="34" charset="0"/>
              <a:buChar char="•"/>
            </a:pPr>
            <a:endParaRPr lang="en-GB" sz="9600" dirty="0">
              <a:solidFill>
                <a:schemeClr val="tx1"/>
              </a:solidFill>
            </a:endParaRPr>
          </a:p>
          <a:p>
            <a:pPr marL="1142989" lvl="1" indent="-685800">
              <a:buFont typeface="Arial" panose="020B0604020202020204" pitchFamily="34" charset="0"/>
              <a:buChar char="•"/>
            </a:pPr>
            <a:r>
              <a:rPr lang="en-GB" sz="9600" dirty="0">
                <a:solidFill>
                  <a:schemeClr val="tx1"/>
                </a:solidFill>
              </a:rPr>
              <a:t>act in the context of </a:t>
            </a:r>
            <a:r>
              <a:rPr lang="en-GB" sz="9600" b="1" dirty="0">
                <a:solidFill>
                  <a:schemeClr val="tx1"/>
                </a:solidFill>
              </a:rPr>
              <a:t>shared decision-making </a:t>
            </a:r>
            <a:r>
              <a:rPr lang="en-GB" sz="9600" dirty="0">
                <a:solidFill>
                  <a:schemeClr val="tx1"/>
                </a:solidFill>
              </a:rPr>
              <a:t>with the patient.</a:t>
            </a:r>
          </a:p>
          <a:p>
            <a:pPr marL="1142989" lvl="1" indent="-685800">
              <a:buFont typeface="Arial" panose="020B0604020202020204" pitchFamily="34" charset="0"/>
              <a:buChar char="•"/>
            </a:pPr>
            <a:endParaRPr lang="en-GB" sz="9600" dirty="0">
              <a:solidFill>
                <a:schemeClr val="tx1"/>
              </a:solidFill>
            </a:endParaRPr>
          </a:p>
          <a:p>
            <a:pPr marL="1142989" lvl="1" indent="-685800">
              <a:buFont typeface="Arial" panose="020B0604020202020204" pitchFamily="34" charset="0"/>
              <a:buChar char="•"/>
            </a:pPr>
            <a:r>
              <a:rPr lang="en-GB" sz="9600" b="1" dirty="0">
                <a:solidFill>
                  <a:schemeClr val="tx1"/>
                </a:solidFill>
              </a:rPr>
              <a:t>reference and take into account trusted UK sources</a:t>
            </a:r>
            <a:r>
              <a:rPr lang="en-GB" sz="9600" dirty="0">
                <a:solidFill>
                  <a:schemeClr val="tx1"/>
                </a:solidFill>
              </a:rPr>
              <a:t> such as MHRA Drug Safety alerts, Summary of Product Characteristics (SmPC), the BNF, local and national guidance</a:t>
            </a:r>
          </a:p>
          <a:p>
            <a:pPr marL="1142989" lvl="1" indent="-685800">
              <a:buFont typeface="Arial" panose="020B0604020202020204" pitchFamily="34" charset="0"/>
              <a:buChar char="•"/>
            </a:pPr>
            <a:endParaRPr lang="en-GB" sz="9600" dirty="0">
              <a:solidFill>
                <a:schemeClr val="tx1"/>
              </a:solidFill>
            </a:endParaRPr>
          </a:p>
          <a:p>
            <a:pPr marL="1142989" lvl="1" indent="-685800">
              <a:buFont typeface="Arial" panose="020B0604020202020204" pitchFamily="34" charset="0"/>
              <a:buChar char="•"/>
            </a:pPr>
            <a:r>
              <a:rPr lang="en-GB" sz="9600" dirty="0">
                <a:solidFill>
                  <a:schemeClr val="tx1"/>
                </a:solidFill>
              </a:rPr>
              <a:t>Follow appropriate local procedures for non-formulary, off-label, or unlicensed medication use.</a:t>
            </a:r>
          </a:p>
          <a:p>
            <a:endParaRPr lang="en-GB" sz="7200" dirty="0"/>
          </a:p>
          <a:p>
            <a:r>
              <a:rPr lang="en-GB" sz="7200" dirty="0">
                <a:highlight>
                  <a:srgbClr val="FFFF00"/>
                </a:highlight>
              </a:rPr>
              <a:t> </a:t>
            </a:r>
          </a:p>
          <a:p>
            <a:pPr marL="380990" indent="-380990">
              <a:buFont typeface="Arial" panose="020B0604020202020204" pitchFamily="34" charset="0"/>
              <a:buChar char="•"/>
            </a:pPr>
            <a:endParaRPr lang="en-GB" sz="7200" dirty="0"/>
          </a:p>
          <a:p>
            <a:r>
              <a:rPr lang="en-GB" sz="7200" dirty="0">
                <a:highlight>
                  <a:srgbClr val="FFFF00"/>
                </a:highlight>
              </a:rPr>
              <a:t> </a:t>
            </a:r>
          </a:p>
          <a:p>
            <a:endParaRPr lang="en-GB" dirty="0"/>
          </a:p>
        </p:txBody>
      </p:sp>
    </p:spTree>
    <p:extLst>
      <p:ext uri="{BB962C8B-B14F-4D97-AF65-F5344CB8AC3E}">
        <p14:creationId xmlns:p14="http://schemas.microsoft.com/office/powerpoint/2010/main" val="280184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BE7F-05E4-8208-2B0B-5894246EF35D}"/>
              </a:ext>
            </a:extLst>
          </p:cNvPr>
          <p:cNvSpPr>
            <a:spLocks noGrp="1"/>
          </p:cNvSpPr>
          <p:nvPr>
            <p:ph type="title"/>
          </p:nvPr>
        </p:nvSpPr>
        <p:spPr>
          <a:xfrm>
            <a:off x="357051" y="483326"/>
            <a:ext cx="10996749" cy="460571"/>
          </a:xfrm>
        </p:spPr>
        <p:txBody>
          <a:bodyPr>
            <a:noAutofit/>
          </a:bodyPr>
          <a:lstStyle/>
          <a:p>
            <a:pPr algn="ctr"/>
            <a:r>
              <a:rPr lang="en-GB" sz="2800" dirty="0">
                <a:latin typeface="+mn-lt"/>
              </a:rPr>
              <a:t>Prescribing Advice: Guidelines </a:t>
            </a:r>
            <a:r>
              <a:rPr lang="en-US" sz="2800" dirty="0">
                <a:latin typeface="+mn-lt"/>
              </a:rPr>
              <a:t>available for pharmacogenomic testing</a:t>
            </a:r>
            <a:endParaRPr lang="en-GB" sz="2800" dirty="0">
              <a:latin typeface="+mn-lt"/>
            </a:endParaRPr>
          </a:p>
        </p:txBody>
      </p:sp>
      <p:sp>
        <p:nvSpPr>
          <p:cNvPr id="3" name="Content Placeholder 2">
            <a:extLst>
              <a:ext uri="{FF2B5EF4-FFF2-40B4-BE49-F238E27FC236}">
                <a16:creationId xmlns:a16="http://schemas.microsoft.com/office/drawing/2014/main" id="{C9D0C022-7DDE-729D-0A8B-E5A874450ABC}"/>
              </a:ext>
            </a:extLst>
          </p:cNvPr>
          <p:cNvSpPr>
            <a:spLocks noGrp="1"/>
          </p:cNvSpPr>
          <p:nvPr>
            <p:ph idx="1"/>
          </p:nvPr>
        </p:nvSpPr>
        <p:spPr>
          <a:xfrm>
            <a:off x="357051" y="1730477"/>
            <a:ext cx="10996749" cy="4945626"/>
          </a:xfrm>
        </p:spPr>
        <p:txBody>
          <a:bodyPr>
            <a:normAutofit fontScale="40000" lnSpcReduction="20000"/>
          </a:bodyPr>
          <a:lstStyle/>
          <a:p>
            <a:pPr marL="0" indent="0">
              <a:buNone/>
            </a:pPr>
            <a:r>
              <a:rPr lang="en-GB" sz="5000" b="1" dirty="0">
                <a:solidFill>
                  <a:srgbClr val="000000"/>
                </a:solidFill>
              </a:rPr>
              <a:t>Non-UK Based Guidelines:</a:t>
            </a:r>
          </a:p>
          <a:p>
            <a:pPr marL="0" indent="0">
              <a:buNone/>
            </a:pPr>
            <a:endParaRPr lang="en-GB" sz="5000" b="1" dirty="0">
              <a:solidFill>
                <a:srgbClr val="000000"/>
              </a:solidFill>
            </a:endParaRPr>
          </a:p>
          <a:p>
            <a:r>
              <a:rPr lang="en-US" sz="5000" u="sng" kern="0" dirty="0">
                <a:solidFill>
                  <a:srgbClr val="0000FF"/>
                </a:solidFill>
                <a:ea typeface="Calibri" panose="020F0502020204030204" pitchFamily="34" charset="0"/>
                <a:hlinkClick r:id="rId3"/>
              </a:rPr>
              <a:t>The Clinical Pharmacogenetics Implementation Consortium</a:t>
            </a:r>
            <a:r>
              <a:rPr lang="en-US" sz="5000" u="sng" kern="0" dirty="0">
                <a:solidFill>
                  <a:srgbClr val="0000FF"/>
                </a:solidFill>
                <a:ea typeface="Calibri" panose="020F0502020204030204" pitchFamily="34" charset="0"/>
              </a:rPr>
              <a:t> </a:t>
            </a:r>
            <a:r>
              <a:rPr lang="en-GB" sz="5000" b="1" dirty="0">
                <a:solidFill>
                  <a:srgbClr val="000000"/>
                </a:solidFill>
              </a:rPr>
              <a:t>CPIC</a:t>
            </a:r>
          </a:p>
          <a:p>
            <a:r>
              <a:rPr lang="en-GB" sz="5400" dirty="0">
                <a:hlinkClick r:id="rId4"/>
              </a:rPr>
              <a:t>DPWG: Dutch Pharmacogenetics Working Group </a:t>
            </a:r>
            <a:r>
              <a:rPr lang="en-GB" sz="5000" dirty="0">
                <a:solidFill>
                  <a:srgbClr val="000000"/>
                </a:solidFill>
              </a:rPr>
              <a:t>= </a:t>
            </a:r>
            <a:r>
              <a:rPr lang="en-GB" sz="5000" b="1" dirty="0">
                <a:solidFill>
                  <a:srgbClr val="000000"/>
                </a:solidFill>
              </a:rPr>
              <a:t>DPWG</a:t>
            </a:r>
            <a:endParaRPr lang="en-GB" sz="5000" dirty="0">
              <a:solidFill>
                <a:srgbClr val="000000"/>
              </a:solidFill>
            </a:endParaRPr>
          </a:p>
          <a:p>
            <a:endParaRPr lang="en-GB" sz="5000" b="1" dirty="0">
              <a:solidFill>
                <a:srgbClr val="000000"/>
              </a:solidFill>
            </a:endParaRPr>
          </a:p>
          <a:p>
            <a:pPr marL="0" indent="0">
              <a:buNone/>
            </a:pPr>
            <a:r>
              <a:rPr lang="en-GB" sz="5000" b="1" dirty="0">
                <a:solidFill>
                  <a:srgbClr val="000000"/>
                </a:solidFill>
              </a:rPr>
              <a:t>UK Based Guidelines:</a:t>
            </a:r>
          </a:p>
          <a:p>
            <a:pPr marL="0" indent="0">
              <a:buNone/>
            </a:pPr>
            <a:endParaRPr lang="en-GB" sz="5000" b="1" dirty="0">
              <a:solidFill>
                <a:srgbClr val="000000"/>
              </a:solidFill>
            </a:endParaRPr>
          </a:p>
          <a:p>
            <a:r>
              <a:rPr lang="en-GB" sz="4900" dirty="0">
                <a:hlinkClick r:id="rId5"/>
              </a:rPr>
              <a:t>SmPC</a:t>
            </a:r>
            <a:endParaRPr lang="en-GB" sz="4900" dirty="0"/>
          </a:p>
          <a:p>
            <a:r>
              <a:rPr lang="en-GB" sz="4900" dirty="0">
                <a:hlinkClick r:id="rId6"/>
              </a:rPr>
              <a:t>BNF (British National Formulary) | NICE</a:t>
            </a:r>
            <a:endParaRPr lang="en-GB" sz="4900" b="1" dirty="0">
              <a:solidFill>
                <a:srgbClr val="000000"/>
              </a:solidFill>
            </a:endParaRPr>
          </a:p>
          <a:p>
            <a:r>
              <a:rPr lang="en-GB" sz="4900" dirty="0" err="1">
                <a:hlinkClick r:id="rId7"/>
              </a:rPr>
              <a:t>GeNotes</a:t>
            </a:r>
            <a:r>
              <a:rPr lang="en-GB" sz="4900" dirty="0"/>
              <a:t> - </a:t>
            </a:r>
            <a:r>
              <a:rPr lang="en-GB" sz="4900" dirty="0">
                <a:solidFill>
                  <a:srgbClr val="212B32"/>
                </a:solidFill>
              </a:rPr>
              <a:t>Quick, concise information to help healthcare professionals make the right genomic decisions at each stage of the clinical pathway</a:t>
            </a:r>
          </a:p>
          <a:p>
            <a:r>
              <a:rPr lang="en-GB" sz="4800" u="sng" dirty="0">
                <a:solidFill>
                  <a:schemeClr val="tx1"/>
                </a:solidFill>
                <a:hlinkClick r:id="rId8">
                  <a:extLst>
                    <a:ext uri="{A12FA001-AC4F-418D-AE19-62706E023703}">
                      <ahyp:hlinkClr xmlns:ahyp="http://schemas.microsoft.com/office/drawing/2018/hyperlinkcolor" val="tx"/>
                    </a:ext>
                  </a:extLst>
                </a:hlinkClick>
              </a:rPr>
              <a:t>CERSI-PGx</a:t>
            </a:r>
            <a:r>
              <a:rPr lang="en-GB" sz="4800" u="sng" dirty="0">
                <a:solidFill>
                  <a:schemeClr val="tx1"/>
                </a:solidFill>
              </a:rPr>
              <a:t> </a:t>
            </a:r>
            <a:r>
              <a:rPr lang="en-GB" sz="4800" dirty="0"/>
              <a:t>clopidogrel guidelines </a:t>
            </a:r>
          </a:p>
          <a:p>
            <a:r>
              <a:rPr lang="en-GB" sz="5000" dirty="0"/>
              <a:t>UK Clinical Pharmacy Association (UKCPA) Handbook of Pharmacogenomics in development - aims to provide a one-stop open access pharmacogenomics reference source for healthcare professionals in the UK</a:t>
            </a:r>
          </a:p>
          <a:p>
            <a:endParaRPr lang="en-GB" sz="5000" b="1" dirty="0">
              <a:solidFill>
                <a:srgbClr val="000000"/>
              </a:solidFill>
            </a:endParaRPr>
          </a:p>
          <a:p>
            <a:endParaRPr lang="en-GB" sz="3200" b="1" dirty="0">
              <a:solidFill>
                <a:srgbClr val="000000"/>
              </a:solidFill>
            </a:endParaRPr>
          </a:p>
          <a:p>
            <a:endParaRPr lang="en-GB" dirty="0"/>
          </a:p>
        </p:txBody>
      </p:sp>
    </p:spTree>
    <p:extLst>
      <p:ext uri="{BB962C8B-B14F-4D97-AF65-F5344CB8AC3E}">
        <p14:creationId xmlns:p14="http://schemas.microsoft.com/office/powerpoint/2010/main" val="151111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F9DF-27E1-336E-D9B9-9642E0581F3C}"/>
              </a:ext>
            </a:extLst>
          </p:cNvPr>
          <p:cNvSpPr>
            <a:spLocks noGrp="1"/>
          </p:cNvSpPr>
          <p:nvPr>
            <p:ph type="title"/>
          </p:nvPr>
        </p:nvSpPr>
        <p:spPr>
          <a:xfrm>
            <a:off x="1084323" y="214682"/>
            <a:ext cx="10515600" cy="834191"/>
          </a:xfrm>
        </p:spPr>
        <p:txBody>
          <a:bodyPr/>
          <a:lstStyle/>
          <a:p>
            <a:r>
              <a:rPr lang="en-GB" dirty="0" err="1"/>
              <a:t>SmPCs</a:t>
            </a:r>
            <a:r>
              <a:rPr lang="en-GB" dirty="0"/>
              <a:t> and pharmacogenomics</a:t>
            </a:r>
          </a:p>
        </p:txBody>
      </p:sp>
      <p:sp>
        <p:nvSpPr>
          <p:cNvPr id="3" name="Text Placeholder 2">
            <a:extLst>
              <a:ext uri="{FF2B5EF4-FFF2-40B4-BE49-F238E27FC236}">
                <a16:creationId xmlns:a16="http://schemas.microsoft.com/office/drawing/2014/main" id="{2C33ACE4-81D6-FD4B-D1F7-899ECC15647D}"/>
              </a:ext>
            </a:extLst>
          </p:cNvPr>
          <p:cNvSpPr>
            <a:spLocks noGrp="1"/>
          </p:cNvSpPr>
          <p:nvPr>
            <p:ph type="body" idx="1"/>
          </p:nvPr>
        </p:nvSpPr>
        <p:spPr>
          <a:xfrm>
            <a:off x="838200" y="1347019"/>
            <a:ext cx="10515600" cy="4876799"/>
          </a:xfrm>
        </p:spPr>
        <p:txBody>
          <a:bodyPr/>
          <a:lstStyle/>
          <a:p>
            <a:endParaRPr lang="en-GB" dirty="0"/>
          </a:p>
        </p:txBody>
      </p:sp>
      <p:sp>
        <p:nvSpPr>
          <p:cNvPr id="4" name="Slide Number Placeholder 3">
            <a:extLst>
              <a:ext uri="{FF2B5EF4-FFF2-40B4-BE49-F238E27FC236}">
                <a16:creationId xmlns:a16="http://schemas.microsoft.com/office/drawing/2014/main" id="{6904E2FD-80F0-598D-A9F0-4761FFBCDA07}"/>
              </a:ext>
            </a:extLst>
          </p:cNvPr>
          <p:cNvSpPr>
            <a:spLocks noGrp="1"/>
          </p:cNvSpPr>
          <p:nvPr>
            <p:ph type="sldNum" sz="quarter" idx="12"/>
          </p:nvPr>
        </p:nvSpPr>
        <p:spPr/>
        <p:txBody>
          <a:bodyPr/>
          <a:lstStyle/>
          <a:p>
            <a:fld id="{70F5C7B9-24D7-874C-8DBB-3F92BBEDD7B9}" type="slidenum">
              <a:rPr lang="en-US" smtClean="0"/>
              <a:t>27</a:t>
            </a:fld>
            <a:endParaRPr lang="en-US"/>
          </a:p>
        </p:txBody>
      </p:sp>
      <p:pic>
        <p:nvPicPr>
          <p:cNvPr id="6" name="Picture 5">
            <a:extLst>
              <a:ext uri="{FF2B5EF4-FFF2-40B4-BE49-F238E27FC236}">
                <a16:creationId xmlns:a16="http://schemas.microsoft.com/office/drawing/2014/main" id="{AAFBF189-6B0F-4E8F-FCD8-AF1ACE3A7B3B}"/>
              </a:ext>
            </a:extLst>
          </p:cNvPr>
          <p:cNvPicPr>
            <a:picLocks noChangeAspect="1"/>
          </p:cNvPicPr>
          <p:nvPr/>
        </p:nvPicPr>
        <p:blipFill>
          <a:blip r:embed="rId3"/>
          <a:stretch>
            <a:fillRect/>
          </a:stretch>
        </p:blipFill>
        <p:spPr>
          <a:xfrm>
            <a:off x="1804813" y="954354"/>
            <a:ext cx="8336249" cy="3077014"/>
          </a:xfrm>
          <a:prstGeom prst="rect">
            <a:avLst/>
          </a:prstGeom>
        </p:spPr>
      </p:pic>
      <p:pic>
        <p:nvPicPr>
          <p:cNvPr id="7" name="Picture 6">
            <a:extLst>
              <a:ext uri="{FF2B5EF4-FFF2-40B4-BE49-F238E27FC236}">
                <a16:creationId xmlns:a16="http://schemas.microsoft.com/office/drawing/2014/main" id="{883D943F-7F19-B6A1-5D19-A026E61C87A5}"/>
              </a:ext>
            </a:extLst>
          </p:cNvPr>
          <p:cNvPicPr>
            <a:picLocks noChangeAspect="1"/>
          </p:cNvPicPr>
          <p:nvPr/>
        </p:nvPicPr>
        <p:blipFill>
          <a:blip r:embed="rId4"/>
          <a:stretch>
            <a:fillRect/>
          </a:stretch>
        </p:blipFill>
        <p:spPr>
          <a:xfrm>
            <a:off x="9743768" y="388733"/>
            <a:ext cx="1703239" cy="479918"/>
          </a:xfrm>
          <a:prstGeom prst="rect">
            <a:avLst/>
          </a:prstGeom>
        </p:spPr>
      </p:pic>
      <p:pic>
        <p:nvPicPr>
          <p:cNvPr id="8" name="Picture 7">
            <a:extLst>
              <a:ext uri="{FF2B5EF4-FFF2-40B4-BE49-F238E27FC236}">
                <a16:creationId xmlns:a16="http://schemas.microsoft.com/office/drawing/2014/main" id="{BF2F1B60-9DAF-14F3-E159-0126EDB6844F}"/>
              </a:ext>
            </a:extLst>
          </p:cNvPr>
          <p:cNvPicPr>
            <a:picLocks noChangeAspect="1"/>
          </p:cNvPicPr>
          <p:nvPr/>
        </p:nvPicPr>
        <p:blipFill>
          <a:blip r:embed="rId5"/>
          <a:stretch>
            <a:fillRect/>
          </a:stretch>
        </p:blipFill>
        <p:spPr>
          <a:xfrm>
            <a:off x="1804814" y="4787767"/>
            <a:ext cx="8336249" cy="1619476"/>
          </a:xfrm>
          <a:prstGeom prst="rect">
            <a:avLst/>
          </a:prstGeom>
        </p:spPr>
      </p:pic>
      <p:pic>
        <p:nvPicPr>
          <p:cNvPr id="10" name="Picture 9">
            <a:extLst>
              <a:ext uri="{FF2B5EF4-FFF2-40B4-BE49-F238E27FC236}">
                <a16:creationId xmlns:a16="http://schemas.microsoft.com/office/drawing/2014/main" id="{C012D186-5A8C-FADD-31F9-2602442365AB}"/>
              </a:ext>
            </a:extLst>
          </p:cNvPr>
          <p:cNvPicPr>
            <a:picLocks noChangeAspect="1"/>
          </p:cNvPicPr>
          <p:nvPr/>
        </p:nvPicPr>
        <p:blipFill>
          <a:blip r:embed="rId6"/>
          <a:stretch>
            <a:fillRect/>
          </a:stretch>
        </p:blipFill>
        <p:spPr>
          <a:xfrm>
            <a:off x="1857821" y="3702865"/>
            <a:ext cx="8230234" cy="1213067"/>
          </a:xfrm>
          <a:prstGeom prst="rect">
            <a:avLst/>
          </a:prstGeom>
        </p:spPr>
      </p:pic>
    </p:spTree>
    <p:extLst>
      <p:ext uri="{BB962C8B-B14F-4D97-AF65-F5344CB8AC3E}">
        <p14:creationId xmlns:p14="http://schemas.microsoft.com/office/powerpoint/2010/main" val="180768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411B5-53D9-80A3-D2C2-732A09329E8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1DD985D-3E96-5996-0067-0C57D2F97A74}"/>
              </a:ext>
            </a:extLst>
          </p:cNvPr>
          <p:cNvSpPr txBox="1"/>
          <p:nvPr/>
        </p:nvSpPr>
        <p:spPr>
          <a:xfrm>
            <a:off x="6443190" y="1015253"/>
            <a:ext cx="4846086" cy="523220"/>
          </a:xfrm>
          <a:prstGeom prst="rect">
            <a:avLst/>
          </a:prstGeom>
          <a:noFill/>
        </p:spPr>
        <p:txBody>
          <a:bodyPr wrap="square">
            <a:spAutoFit/>
          </a:bodyPr>
          <a:lstStyle/>
          <a:p>
            <a:r>
              <a:rPr kumimoji="0" lang="en-GB" sz="2800" b="1" i="0" u="none" strike="noStrike" kern="1200" cap="none" spc="0" normalizeH="0" baseline="0" noProof="0" dirty="0">
                <a:ln>
                  <a:noFill/>
                </a:ln>
                <a:solidFill>
                  <a:srgbClr val="231F20"/>
                </a:solidFill>
                <a:effectLst/>
                <a:uLnTx/>
                <a:uFillTx/>
                <a:latin typeface="Arial" panose="020B0604020202020204"/>
                <a:ea typeface="+mj-ea"/>
                <a:cs typeface="+mj-cs"/>
              </a:rPr>
              <a:t>British National Formulary</a:t>
            </a:r>
            <a:endParaRPr lang="en-GB" sz="1400" dirty="0"/>
          </a:p>
        </p:txBody>
      </p:sp>
      <p:pic>
        <p:nvPicPr>
          <p:cNvPr id="8" name="Picture 2" descr="Books - Buy British National Formulary | BNF Publications">
            <a:extLst>
              <a:ext uri="{FF2B5EF4-FFF2-40B4-BE49-F238E27FC236}">
                <a16:creationId xmlns:a16="http://schemas.microsoft.com/office/drawing/2014/main" id="{5068FC1D-3F28-B038-EB6F-23806C5D1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569" y="1972461"/>
            <a:ext cx="2425575" cy="3448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up of a test">
            <a:extLst>
              <a:ext uri="{FF2B5EF4-FFF2-40B4-BE49-F238E27FC236}">
                <a16:creationId xmlns:a16="http://schemas.microsoft.com/office/drawing/2014/main" id="{29DBF324-B6DE-6B95-ECFB-0305472E23E2}"/>
              </a:ext>
            </a:extLst>
          </p:cNvPr>
          <p:cNvPicPr>
            <a:picLocks noChangeAspect="1"/>
          </p:cNvPicPr>
          <p:nvPr/>
        </p:nvPicPr>
        <p:blipFill>
          <a:blip r:embed="rId4"/>
          <a:stretch>
            <a:fillRect/>
          </a:stretch>
        </p:blipFill>
        <p:spPr>
          <a:xfrm>
            <a:off x="9082407" y="2773322"/>
            <a:ext cx="2870720" cy="718353"/>
          </a:xfrm>
          <a:prstGeom prst="rect">
            <a:avLst/>
          </a:prstGeom>
        </p:spPr>
      </p:pic>
      <p:pic>
        <p:nvPicPr>
          <p:cNvPr id="10" name="Picture 9" descr="A close up of a text&#10;&#10;Description automatically generated">
            <a:extLst>
              <a:ext uri="{FF2B5EF4-FFF2-40B4-BE49-F238E27FC236}">
                <a16:creationId xmlns:a16="http://schemas.microsoft.com/office/drawing/2014/main" id="{17839F65-E25B-555C-6139-F8BDEAF60D0A}"/>
              </a:ext>
            </a:extLst>
          </p:cNvPr>
          <p:cNvPicPr>
            <a:picLocks noChangeAspect="1"/>
          </p:cNvPicPr>
          <p:nvPr/>
        </p:nvPicPr>
        <p:blipFill>
          <a:blip r:embed="rId5"/>
          <a:stretch>
            <a:fillRect/>
          </a:stretch>
        </p:blipFill>
        <p:spPr>
          <a:xfrm>
            <a:off x="9081284" y="3800192"/>
            <a:ext cx="3143353" cy="966904"/>
          </a:xfrm>
          <a:prstGeom prst="rect">
            <a:avLst/>
          </a:prstGeom>
        </p:spPr>
      </p:pic>
      <p:pic>
        <p:nvPicPr>
          <p:cNvPr id="16" name="Picture 15">
            <a:extLst>
              <a:ext uri="{FF2B5EF4-FFF2-40B4-BE49-F238E27FC236}">
                <a16:creationId xmlns:a16="http://schemas.microsoft.com/office/drawing/2014/main" id="{9C4E073C-3A04-205C-80DB-DA7047CA7025}"/>
              </a:ext>
            </a:extLst>
          </p:cNvPr>
          <p:cNvPicPr>
            <a:picLocks noChangeAspect="1"/>
          </p:cNvPicPr>
          <p:nvPr/>
        </p:nvPicPr>
        <p:blipFill>
          <a:blip r:embed="rId6"/>
          <a:stretch>
            <a:fillRect/>
          </a:stretch>
        </p:blipFill>
        <p:spPr>
          <a:xfrm>
            <a:off x="345486" y="1140724"/>
            <a:ext cx="5142134" cy="4404511"/>
          </a:xfrm>
          <a:prstGeom prst="rect">
            <a:avLst/>
          </a:prstGeom>
        </p:spPr>
      </p:pic>
      <p:pic>
        <p:nvPicPr>
          <p:cNvPr id="13" name="Picture 12" descr="A qr code with a few black squares">
            <a:extLst>
              <a:ext uri="{FF2B5EF4-FFF2-40B4-BE49-F238E27FC236}">
                <a16:creationId xmlns:a16="http://schemas.microsoft.com/office/drawing/2014/main" id="{F28D47B8-84D8-19B5-373F-71B53FAFCF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1234" y="4411870"/>
            <a:ext cx="1623971" cy="1623971"/>
          </a:xfrm>
          <a:prstGeom prst="rect">
            <a:avLst/>
          </a:prstGeom>
        </p:spPr>
      </p:pic>
      <p:cxnSp>
        <p:nvCxnSpPr>
          <p:cNvPr id="18" name="Straight Connector 17">
            <a:extLst>
              <a:ext uri="{FF2B5EF4-FFF2-40B4-BE49-F238E27FC236}">
                <a16:creationId xmlns:a16="http://schemas.microsoft.com/office/drawing/2014/main" id="{9A3D2EED-26DD-E3F9-6F1D-234108B948CC}"/>
              </a:ext>
            </a:extLst>
          </p:cNvPr>
          <p:cNvCxnSpPr/>
          <p:nvPr/>
        </p:nvCxnSpPr>
        <p:spPr>
          <a:xfrm>
            <a:off x="5998669" y="124485"/>
            <a:ext cx="0" cy="608392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C08E95-57F4-DEDE-8341-F89412AD0884}"/>
              </a:ext>
            </a:extLst>
          </p:cNvPr>
          <p:cNvSpPr txBox="1"/>
          <p:nvPr/>
        </p:nvSpPr>
        <p:spPr>
          <a:xfrm>
            <a:off x="3672957" y="947157"/>
            <a:ext cx="4846086" cy="523220"/>
          </a:xfrm>
          <a:prstGeom prst="rect">
            <a:avLst/>
          </a:prstGeom>
          <a:noFill/>
        </p:spPr>
        <p:txBody>
          <a:bodyPr wrap="square">
            <a:spAutoFit/>
          </a:bodyPr>
          <a:lstStyle/>
          <a:p>
            <a:r>
              <a:rPr kumimoji="0" lang="en-GB" sz="2800" b="1" i="0" u="none" strike="noStrike" kern="1200" cap="none" spc="0" normalizeH="0" baseline="0" noProof="0" dirty="0">
                <a:ln>
                  <a:noFill/>
                </a:ln>
                <a:solidFill>
                  <a:srgbClr val="231F20"/>
                </a:solidFill>
                <a:effectLst/>
                <a:uLnTx/>
                <a:uFillTx/>
                <a:latin typeface="Arial" panose="020B0604020202020204"/>
                <a:ea typeface="+mj-ea"/>
                <a:cs typeface="+mj-cs"/>
              </a:rPr>
              <a:t>GeNotes</a:t>
            </a:r>
            <a:endParaRPr lang="en-GB" sz="1400" dirty="0"/>
          </a:p>
        </p:txBody>
      </p:sp>
      <p:sp>
        <p:nvSpPr>
          <p:cNvPr id="2" name="Oval 1">
            <a:extLst>
              <a:ext uri="{FF2B5EF4-FFF2-40B4-BE49-F238E27FC236}">
                <a16:creationId xmlns:a16="http://schemas.microsoft.com/office/drawing/2014/main" id="{1ED3806E-7463-F426-9FD7-4CF5C3713CCA}"/>
              </a:ext>
            </a:extLst>
          </p:cNvPr>
          <p:cNvSpPr/>
          <p:nvPr/>
        </p:nvSpPr>
        <p:spPr>
          <a:xfrm>
            <a:off x="3816991" y="3800192"/>
            <a:ext cx="1191237" cy="52322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47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9A932-4C7E-F274-C33B-19C644D7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15D7E-6D06-99BD-885E-0A8BC83009BB}"/>
              </a:ext>
            </a:extLst>
          </p:cNvPr>
          <p:cNvSpPr>
            <a:spLocks noGrp="1"/>
          </p:cNvSpPr>
          <p:nvPr>
            <p:ph type="title"/>
          </p:nvPr>
        </p:nvSpPr>
        <p:spPr>
          <a:xfrm>
            <a:off x="422787" y="943897"/>
            <a:ext cx="11657451" cy="173704"/>
          </a:xfrm>
        </p:spPr>
        <p:txBody>
          <a:bodyPr>
            <a:noAutofit/>
          </a:bodyPr>
          <a:lstStyle/>
          <a:p>
            <a:pPr algn="ctr"/>
            <a:r>
              <a:rPr lang="en-GB" dirty="0"/>
              <a:t>Integrating Pharmacogenomics into routine clinical practice</a:t>
            </a:r>
            <a:br>
              <a:rPr lang="en-GB" dirty="0"/>
            </a:br>
            <a:br>
              <a:rPr lang="en-GB" dirty="0"/>
            </a:br>
            <a:endParaRPr lang="en-GB" dirty="0"/>
          </a:p>
        </p:txBody>
      </p:sp>
      <p:sp>
        <p:nvSpPr>
          <p:cNvPr id="3" name="Content Placeholder 2">
            <a:extLst>
              <a:ext uri="{FF2B5EF4-FFF2-40B4-BE49-F238E27FC236}">
                <a16:creationId xmlns:a16="http://schemas.microsoft.com/office/drawing/2014/main" id="{4CA6102E-6CA8-2AF2-E191-9685D1C2A90D}"/>
              </a:ext>
            </a:extLst>
          </p:cNvPr>
          <p:cNvSpPr>
            <a:spLocks noGrp="1"/>
          </p:cNvSpPr>
          <p:nvPr>
            <p:ph idx="1"/>
          </p:nvPr>
        </p:nvSpPr>
        <p:spPr>
          <a:xfrm>
            <a:off x="240936" y="1917289"/>
            <a:ext cx="11587269" cy="4817807"/>
          </a:xfrm>
        </p:spPr>
        <p:txBody>
          <a:bodyPr>
            <a:normAutofit/>
          </a:bodyPr>
          <a:lstStyle/>
          <a:p>
            <a:pPr fontAlgn="base"/>
            <a:r>
              <a:rPr lang="en-GB" sz="2600" dirty="0"/>
              <a:t>Pharmacogenomics (PGx) in the UK is currently used predominantly in secondary care for a small group of high-risk medicines. </a:t>
            </a:r>
          </a:p>
          <a:p>
            <a:pPr fontAlgn="base"/>
            <a:endParaRPr lang="en-GB" sz="2600" dirty="0"/>
          </a:p>
          <a:p>
            <a:pPr fontAlgn="base"/>
            <a:r>
              <a:rPr lang="en-GB" sz="2600" dirty="0"/>
              <a:t>However, most prescribing takes place in primary care, with a large group of medicines influenced by commonly occurring genetic variations. </a:t>
            </a:r>
          </a:p>
          <a:p>
            <a:pPr fontAlgn="base"/>
            <a:endParaRPr lang="en-GB" sz="2600" dirty="0"/>
          </a:p>
          <a:p>
            <a:pPr fontAlgn="base"/>
            <a:r>
              <a:rPr lang="en-GB" sz="2600" b="1" dirty="0"/>
              <a:t>Pharmacogenomic information at the point of prescribing can help improve safety and efficiency of prescribing.</a:t>
            </a:r>
          </a:p>
          <a:p>
            <a:pPr marL="0" indent="0" fontAlgn="base">
              <a:buNone/>
            </a:pPr>
            <a:endParaRPr lang="en-GB" sz="2600" b="1" dirty="0"/>
          </a:p>
          <a:p>
            <a:pPr lvl="1"/>
            <a:endParaRPr lang="en-GB" sz="2600" dirty="0"/>
          </a:p>
          <a:p>
            <a:pPr fontAlgn="base"/>
            <a:endParaRPr lang="en-US" sz="2600" dirty="0"/>
          </a:p>
          <a:p>
            <a:pPr marL="0" indent="0" fontAlgn="base">
              <a:buNone/>
            </a:pPr>
            <a:endParaRPr lang="en-US" sz="2600" dirty="0"/>
          </a:p>
          <a:p>
            <a:pPr lvl="1" fontAlgn="base">
              <a:buFont typeface="Arial" panose="020B0604020202020204" pitchFamily="34" charset="0"/>
              <a:buChar char="•"/>
            </a:pPr>
            <a:endParaRPr lang="en-GB" sz="2600" dirty="0"/>
          </a:p>
          <a:p>
            <a:endParaRPr lang="en-GB" dirty="0"/>
          </a:p>
        </p:txBody>
      </p:sp>
    </p:spTree>
    <p:extLst>
      <p:ext uri="{BB962C8B-B14F-4D97-AF65-F5344CB8AC3E}">
        <p14:creationId xmlns:p14="http://schemas.microsoft.com/office/powerpoint/2010/main" val="116380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1EC0-772C-A35A-A589-A4BD5898042F}"/>
              </a:ext>
            </a:extLst>
          </p:cNvPr>
          <p:cNvSpPr>
            <a:spLocks noGrp="1"/>
          </p:cNvSpPr>
          <p:nvPr>
            <p:ph type="title"/>
          </p:nvPr>
        </p:nvSpPr>
        <p:spPr>
          <a:xfrm>
            <a:off x="838200" y="200414"/>
            <a:ext cx="10515600" cy="1097164"/>
          </a:xfrm>
        </p:spPr>
        <p:txBody>
          <a:bodyPr/>
          <a:lstStyle/>
          <a:p>
            <a:r>
              <a:rPr lang="en-GB" dirty="0"/>
              <a:t>Genomic Medicine</a:t>
            </a:r>
          </a:p>
        </p:txBody>
      </p:sp>
      <p:sp>
        <p:nvSpPr>
          <p:cNvPr id="3" name="Content Placeholder 2">
            <a:extLst>
              <a:ext uri="{FF2B5EF4-FFF2-40B4-BE49-F238E27FC236}">
                <a16:creationId xmlns:a16="http://schemas.microsoft.com/office/drawing/2014/main" id="{760E07DD-B50A-65B0-B807-A7B4918E2DDE}"/>
              </a:ext>
            </a:extLst>
          </p:cNvPr>
          <p:cNvSpPr>
            <a:spLocks noGrp="1"/>
          </p:cNvSpPr>
          <p:nvPr>
            <p:ph idx="1"/>
          </p:nvPr>
        </p:nvSpPr>
        <p:spPr>
          <a:xfrm>
            <a:off x="322217" y="1956213"/>
            <a:ext cx="11031583" cy="4270416"/>
          </a:xfrm>
        </p:spPr>
        <p:txBody>
          <a:bodyPr>
            <a:normAutofit/>
          </a:bodyPr>
          <a:lstStyle/>
          <a:p>
            <a:r>
              <a:rPr lang="en-GB" sz="2800" dirty="0"/>
              <a:t>Your genome is your complete set of DNA</a:t>
            </a:r>
          </a:p>
          <a:p>
            <a:r>
              <a:rPr lang="en-GB" sz="2800" dirty="0"/>
              <a:t>Every cell in your body contains a complete copy of your genome.</a:t>
            </a:r>
          </a:p>
          <a:p>
            <a:r>
              <a:rPr lang="en-GB" sz="2800" dirty="0"/>
              <a:t>99.9% of the genome is the same in everyone</a:t>
            </a:r>
          </a:p>
          <a:p>
            <a:r>
              <a:rPr lang="en-GB" sz="2800" dirty="0"/>
              <a:t>3 million variations between individuals</a:t>
            </a:r>
          </a:p>
          <a:p>
            <a:r>
              <a:rPr lang="en-GB" sz="2800" dirty="0">
                <a:solidFill>
                  <a:prstClr val="black"/>
                </a:solidFill>
              </a:rPr>
              <a:t>Genomics is the study of the entire genome</a:t>
            </a:r>
            <a:endParaRPr lang="en-GB" sz="2800" dirty="0"/>
          </a:p>
          <a:p>
            <a:r>
              <a:rPr lang="en-GB" sz="2800" dirty="0"/>
              <a:t>Genomic Medicine uses information held in our genome to help tailor treatment</a:t>
            </a:r>
          </a:p>
          <a:p>
            <a:r>
              <a:rPr lang="en-GB" sz="2800" dirty="0"/>
              <a:t>Recent advances in technology now allows whole genomes to be sequenced in less than a day and costs less than £1000. </a:t>
            </a:r>
          </a:p>
          <a:p>
            <a:pPr marL="0" indent="0">
              <a:buNone/>
            </a:pPr>
            <a:endParaRPr lang="en-GB" dirty="0">
              <a:highlight>
                <a:srgbClr val="FFFF00"/>
              </a:highlight>
            </a:endParaRPr>
          </a:p>
          <a:p>
            <a:endParaRPr lang="en-GB" dirty="0"/>
          </a:p>
          <a:p>
            <a:endParaRPr lang="en-GB" dirty="0"/>
          </a:p>
          <a:p>
            <a:endParaRPr lang="en-GB" dirty="0">
              <a:highlight>
                <a:srgbClr val="FFFF00"/>
              </a:highlight>
            </a:endParaRPr>
          </a:p>
          <a:p>
            <a:endParaRPr lang="en-GB" dirty="0"/>
          </a:p>
        </p:txBody>
      </p:sp>
      <p:pic>
        <p:nvPicPr>
          <p:cNvPr id="4" name="Picture 3">
            <a:extLst>
              <a:ext uri="{FF2B5EF4-FFF2-40B4-BE49-F238E27FC236}">
                <a16:creationId xmlns:a16="http://schemas.microsoft.com/office/drawing/2014/main" id="{48FE31E2-C1CC-C6D7-FBCB-65D5ADECD9F3}"/>
              </a:ext>
            </a:extLst>
          </p:cNvPr>
          <p:cNvPicPr>
            <a:picLocks noChangeAspect="1"/>
          </p:cNvPicPr>
          <p:nvPr/>
        </p:nvPicPr>
        <p:blipFill>
          <a:blip r:embed="rId3"/>
          <a:stretch>
            <a:fillRect/>
          </a:stretch>
        </p:blipFill>
        <p:spPr>
          <a:xfrm>
            <a:off x="7611865" y="200413"/>
            <a:ext cx="3511600" cy="1755800"/>
          </a:xfrm>
          <a:prstGeom prst="rect">
            <a:avLst/>
          </a:prstGeom>
        </p:spPr>
      </p:pic>
    </p:spTree>
    <p:extLst>
      <p:ext uri="{BB962C8B-B14F-4D97-AF65-F5344CB8AC3E}">
        <p14:creationId xmlns:p14="http://schemas.microsoft.com/office/powerpoint/2010/main" val="2027272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5E83-D40C-D84D-FE6E-BAD4D179577C}"/>
              </a:ext>
            </a:extLst>
          </p:cNvPr>
          <p:cNvSpPr>
            <a:spLocks noGrp="1"/>
          </p:cNvSpPr>
          <p:nvPr>
            <p:ph type="title"/>
          </p:nvPr>
        </p:nvSpPr>
        <p:spPr>
          <a:xfrm>
            <a:off x="422787" y="943897"/>
            <a:ext cx="11657451" cy="173704"/>
          </a:xfrm>
        </p:spPr>
        <p:txBody>
          <a:bodyPr>
            <a:noAutofit/>
          </a:bodyPr>
          <a:lstStyle/>
          <a:p>
            <a:pPr algn="ctr"/>
            <a:r>
              <a:rPr lang="en-GB" dirty="0"/>
              <a:t>Integrating Pharmacogenomics into routine clinical practice</a:t>
            </a:r>
            <a:br>
              <a:rPr lang="en-GB" dirty="0"/>
            </a:br>
            <a:br>
              <a:rPr lang="en-GB" dirty="0"/>
            </a:br>
            <a:endParaRPr lang="en-GB" dirty="0"/>
          </a:p>
        </p:txBody>
      </p:sp>
      <p:sp>
        <p:nvSpPr>
          <p:cNvPr id="3" name="Content Placeholder 2">
            <a:extLst>
              <a:ext uri="{FF2B5EF4-FFF2-40B4-BE49-F238E27FC236}">
                <a16:creationId xmlns:a16="http://schemas.microsoft.com/office/drawing/2014/main" id="{78DB9469-9171-7354-B81F-2C6EA7D00A03}"/>
              </a:ext>
            </a:extLst>
          </p:cNvPr>
          <p:cNvSpPr>
            <a:spLocks noGrp="1"/>
          </p:cNvSpPr>
          <p:nvPr>
            <p:ph idx="1"/>
          </p:nvPr>
        </p:nvSpPr>
        <p:spPr>
          <a:xfrm>
            <a:off x="181944" y="1030749"/>
            <a:ext cx="11587269" cy="5496232"/>
          </a:xfrm>
        </p:spPr>
        <p:txBody>
          <a:bodyPr>
            <a:normAutofit fontScale="92500" lnSpcReduction="10000"/>
          </a:bodyPr>
          <a:lstStyle/>
          <a:p>
            <a:pPr marL="0" indent="0" fontAlgn="base">
              <a:buNone/>
            </a:pPr>
            <a:endParaRPr lang="en-GB" sz="2600" b="1" dirty="0"/>
          </a:p>
          <a:p>
            <a:pPr marL="0" indent="0" fontAlgn="base">
              <a:buNone/>
            </a:pPr>
            <a:r>
              <a:rPr lang="en-GB" sz="2600" b="1" dirty="0"/>
              <a:t>Testing a panel of </a:t>
            </a:r>
            <a:r>
              <a:rPr lang="en-GB" sz="2600" b="1" dirty="0" err="1"/>
              <a:t>pharmacogenes</a:t>
            </a:r>
            <a:r>
              <a:rPr lang="en-GB" sz="2600" b="1" dirty="0"/>
              <a:t> in one test</a:t>
            </a:r>
          </a:p>
          <a:p>
            <a:pPr marL="0" indent="0" fontAlgn="base">
              <a:buNone/>
            </a:pPr>
            <a:endParaRPr lang="en-GB" sz="2600" b="1" dirty="0"/>
          </a:p>
          <a:p>
            <a:pPr lvl="1"/>
            <a:r>
              <a:rPr lang="en-GB" sz="2600" dirty="0"/>
              <a:t>Four </a:t>
            </a:r>
            <a:r>
              <a:rPr lang="en-GB" sz="2600" dirty="0" err="1"/>
              <a:t>pharmacogenes</a:t>
            </a:r>
            <a:r>
              <a:rPr lang="en-GB" sz="2600" dirty="0"/>
              <a:t> </a:t>
            </a:r>
            <a:r>
              <a:rPr lang="en-GB" sz="2600" b="1" i="1" dirty="0"/>
              <a:t>CYP2C19, CYP2D6, SLCO1B1, HLA-B </a:t>
            </a:r>
            <a:r>
              <a:rPr lang="en-GB" sz="2600" dirty="0"/>
              <a:t>are responsible for &gt;95% of all drug–gene interactions observed in primary care (Youssef et al 2021 </a:t>
            </a:r>
            <a:r>
              <a:rPr lang="en-GB" sz="2600" dirty="0">
                <a:hlinkClick r:id="rId3"/>
              </a:rPr>
              <a:t>https://doi.org/10.1111/bcp.14704</a:t>
            </a:r>
            <a:r>
              <a:rPr lang="en-GB" sz="2600" dirty="0"/>
              <a:t>)  </a:t>
            </a:r>
          </a:p>
          <a:p>
            <a:pPr lvl="1"/>
            <a:endParaRPr lang="en-GB" sz="2600" dirty="0"/>
          </a:p>
          <a:p>
            <a:pPr lvl="1"/>
            <a:r>
              <a:rPr lang="en-GB" sz="2600" dirty="0"/>
              <a:t>More cost-effective than single gene testing</a:t>
            </a:r>
          </a:p>
          <a:p>
            <a:pPr lvl="1"/>
            <a:endParaRPr lang="en-GB" sz="2600" dirty="0"/>
          </a:p>
          <a:p>
            <a:pPr lvl="1"/>
            <a:r>
              <a:rPr lang="en-GB" sz="2600" dirty="0"/>
              <a:t>Pre-emptive genotyping with actionable genotypes embedded in the medical record has the potential to be a reality (PROGRESS trial).</a:t>
            </a:r>
          </a:p>
          <a:p>
            <a:pPr lvl="1"/>
            <a:endParaRPr lang="en-GB" sz="2600" dirty="0"/>
          </a:p>
          <a:p>
            <a:pPr lvl="1"/>
            <a:r>
              <a:rPr lang="en-GB" sz="2600" dirty="0"/>
              <a:t>Embedded in a clinical decision support tool, used to guide decisions in the same way as renal function or body mass index.</a:t>
            </a:r>
          </a:p>
          <a:p>
            <a:pPr lvl="1"/>
            <a:endParaRPr lang="en-GB" sz="2600" dirty="0"/>
          </a:p>
          <a:p>
            <a:pPr fontAlgn="base"/>
            <a:endParaRPr lang="en-US" sz="2600" dirty="0"/>
          </a:p>
          <a:p>
            <a:pPr marL="0" indent="0" fontAlgn="base">
              <a:buNone/>
            </a:pPr>
            <a:endParaRPr lang="en-US" sz="2600" dirty="0"/>
          </a:p>
          <a:p>
            <a:pPr lvl="1" fontAlgn="base">
              <a:buFont typeface="Arial" panose="020B0604020202020204" pitchFamily="34" charset="0"/>
              <a:buChar char="•"/>
            </a:pPr>
            <a:endParaRPr lang="en-GB" sz="2600" dirty="0"/>
          </a:p>
          <a:p>
            <a:endParaRPr lang="en-GB" dirty="0"/>
          </a:p>
        </p:txBody>
      </p:sp>
    </p:spTree>
    <p:extLst>
      <p:ext uri="{BB962C8B-B14F-4D97-AF65-F5344CB8AC3E}">
        <p14:creationId xmlns:p14="http://schemas.microsoft.com/office/powerpoint/2010/main" val="44339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EE650-8673-4850-9166-F997C6C10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A343E-C1F8-D220-DD7E-E229E5243DFD}"/>
              </a:ext>
            </a:extLst>
          </p:cNvPr>
          <p:cNvSpPr>
            <a:spLocks noGrp="1"/>
          </p:cNvSpPr>
          <p:nvPr>
            <p:ph type="title"/>
          </p:nvPr>
        </p:nvSpPr>
        <p:spPr>
          <a:xfrm>
            <a:off x="908371" y="263674"/>
            <a:ext cx="10515600" cy="537515"/>
          </a:xfrm>
        </p:spPr>
        <p:txBody>
          <a:bodyPr>
            <a:normAutofit fontScale="90000"/>
          </a:bodyPr>
          <a:lstStyle/>
          <a:p>
            <a:r>
              <a:rPr lang="en-GB" dirty="0"/>
              <a:t>PROGRESS Study </a:t>
            </a:r>
          </a:p>
        </p:txBody>
      </p:sp>
      <p:sp>
        <p:nvSpPr>
          <p:cNvPr id="3" name="Content Placeholder 2">
            <a:extLst>
              <a:ext uri="{FF2B5EF4-FFF2-40B4-BE49-F238E27FC236}">
                <a16:creationId xmlns:a16="http://schemas.microsoft.com/office/drawing/2014/main" id="{1808BBD4-7E93-3A3B-FF62-95168CE16E51}"/>
              </a:ext>
            </a:extLst>
          </p:cNvPr>
          <p:cNvSpPr>
            <a:spLocks noGrp="1"/>
          </p:cNvSpPr>
          <p:nvPr>
            <p:ph idx="1"/>
          </p:nvPr>
        </p:nvSpPr>
        <p:spPr>
          <a:xfrm>
            <a:off x="314631" y="1070214"/>
            <a:ext cx="11523407" cy="5306465"/>
          </a:xfrm>
        </p:spPr>
        <p:txBody>
          <a:bodyPr>
            <a:normAutofit fontScale="62500" lnSpcReduction="20000"/>
          </a:bodyPr>
          <a:lstStyle/>
          <a:p>
            <a:pPr marL="0" indent="0">
              <a:buNone/>
            </a:pPr>
            <a:r>
              <a:rPr lang="en-GB" sz="2900" b="1" dirty="0">
                <a:latin typeface="+mj-lt"/>
              </a:rPr>
              <a:t>The </a:t>
            </a:r>
            <a:r>
              <a:rPr lang="en-GB" sz="2900" dirty="0">
                <a:latin typeface="+mj-lt"/>
                <a:hlinkClick r:id="rId3"/>
              </a:rPr>
              <a:t>PROGRESS study</a:t>
            </a:r>
            <a:r>
              <a:rPr lang="en-GB" sz="2900" dirty="0">
                <a:latin typeface="+mj-lt"/>
              </a:rPr>
              <a:t> </a:t>
            </a:r>
            <a:r>
              <a:rPr lang="en-GB" sz="2900" b="1" dirty="0">
                <a:latin typeface="+mj-lt"/>
              </a:rPr>
              <a:t>is at the forefront of exploring how pharmacogenomic testing can be implemented in primary care and expanded across the NHS.</a:t>
            </a:r>
          </a:p>
          <a:p>
            <a:pPr marL="0" indent="0">
              <a:buNone/>
            </a:pPr>
            <a:endParaRPr lang="en-GB" sz="2900" b="1" dirty="0">
              <a:latin typeface="+mj-lt"/>
            </a:endParaRPr>
          </a:p>
          <a:p>
            <a:pPr marL="0" indent="0">
              <a:buNone/>
            </a:pPr>
            <a:r>
              <a:rPr lang="en-GB" sz="2900" dirty="0">
                <a:latin typeface="+mj-lt"/>
              </a:rPr>
              <a:t>The PROGRESS project is an NHS England-funded initiative led by Manchester University NHS Foundation Trust and the NHS North West Genomic Medicine Service..</a:t>
            </a:r>
            <a:endParaRPr lang="en-GB" sz="2900" b="1" dirty="0">
              <a:latin typeface="+mj-lt"/>
            </a:endParaRPr>
          </a:p>
          <a:p>
            <a:pPr marL="0" indent="0">
              <a:buNone/>
            </a:pPr>
            <a:endParaRPr lang="en-GB" sz="2900" b="1" dirty="0">
              <a:latin typeface="+mj-lt"/>
            </a:endParaRPr>
          </a:p>
          <a:p>
            <a:pPr marL="0" indent="0">
              <a:buNone/>
            </a:pPr>
            <a:r>
              <a:rPr lang="en-GB" sz="2900" dirty="0">
                <a:latin typeface="+mj-lt"/>
              </a:rPr>
              <a:t>Following the success of Phase I and the launch of Phase II, the study is delivering valuable insights and making significant progress towards adopting personalised medicine within the NHS. </a:t>
            </a:r>
          </a:p>
          <a:p>
            <a:pPr marL="0" indent="0">
              <a:buNone/>
            </a:pPr>
            <a:endParaRPr lang="en-GB" sz="2900" b="1" dirty="0">
              <a:latin typeface="+mj-lt"/>
            </a:endParaRPr>
          </a:p>
          <a:p>
            <a:pPr marL="0" indent="0">
              <a:buNone/>
            </a:pPr>
            <a:r>
              <a:rPr lang="en-GB" sz="2900" b="1" dirty="0">
                <a:latin typeface="+mj-lt"/>
              </a:rPr>
              <a:t>Aims: </a:t>
            </a:r>
          </a:p>
          <a:p>
            <a:r>
              <a:rPr lang="en-GB" sz="2900" dirty="0">
                <a:latin typeface="+mj-lt"/>
              </a:rPr>
              <a:t>To develop and validate a </a:t>
            </a:r>
            <a:r>
              <a:rPr lang="en-GB" sz="2900" b="1" dirty="0">
                <a:latin typeface="+mj-lt"/>
              </a:rPr>
              <a:t>pharmacogenomic test </a:t>
            </a:r>
            <a:r>
              <a:rPr lang="en-GB" sz="2900" dirty="0">
                <a:latin typeface="+mj-lt"/>
              </a:rPr>
              <a:t>for NHS use</a:t>
            </a:r>
          </a:p>
          <a:p>
            <a:endParaRPr lang="en-GB" sz="2900" dirty="0">
              <a:latin typeface="+mj-lt"/>
            </a:endParaRPr>
          </a:p>
          <a:p>
            <a:r>
              <a:rPr lang="en-GB" sz="2900" dirty="0">
                <a:latin typeface="+mj-lt"/>
              </a:rPr>
              <a:t>To develop a system to </a:t>
            </a:r>
            <a:r>
              <a:rPr lang="en-GB" sz="2900" b="1" dirty="0">
                <a:latin typeface="+mj-lt"/>
              </a:rPr>
              <a:t>translate the laboratory findings into prescribing advice </a:t>
            </a:r>
            <a:r>
              <a:rPr lang="en-GB" sz="2900" dirty="0">
                <a:latin typeface="+mj-lt"/>
              </a:rPr>
              <a:t>for use in primary care</a:t>
            </a:r>
          </a:p>
          <a:p>
            <a:endParaRPr lang="en-GB" sz="2900" dirty="0">
              <a:latin typeface="+mj-lt"/>
            </a:endParaRPr>
          </a:p>
          <a:p>
            <a:r>
              <a:rPr lang="en-GB" sz="2900" dirty="0">
                <a:latin typeface="+mj-lt"/>
              </a:rPr>
              <a:t>To work with a small number of GP Practices across England (21) to investigate the healthcare economics and implementation strategy to ensure the test </a:t>
            </a:r>
            <a:r>
              <a:rPr lang="en-GB" sz="2900" b="1" dirty="0">
                <a:latin typeface="+mj-lt"/>
              </a:rPr>
              <a:t>is affordable for the NHS</a:t>
            </a:r>
            <a:r>
              <a:rPr lang="en-GB" sz="2900" dirty="0">
                <a:latin typeface="+mj-lt"/>
              </a:rPr>
              <a:t> and the way it can be adopted</a:t>
            </a:r>
          </a:p>
          <a:p>
            <a:endParaRPr lang="en-GB" sz="2900" dirty="0">
              <a:latin typeface="+mj-lt"/>
            </a:endParaRPr>
          </a:p>
          <a:p>
            <a:r>
              <a:rPr lang="en-GB" sz="2900" dirty="0">
                <a:latin typeface="+mj-lt"/>
              </a:rPr>
              <a:t>To work with patient groups across England to understand </a:t>
            </a:r>
            <a:r>
              <a:rPr lang="en-GB" sz="2900" b="1" dirty="0">
                <a:latin typeface="+mj-lt"/>
              </a:rPr>
              <a:t>how patients feel about this type of testing</a:t>
            </a:r>
          </a:p>
          <a:p>
            <a:endParaRPr lang="en-GB" dirty="0"/>
          </a:p>
        </p:txBody>
      </p:sp>
    </p:spTree>
    <p:extLst>
      <p:ext uri="{BB962C8B-B14F-4D97-AF65-F5344CB8AC3E}">
        <p14:creationId xmlns:p14="http://schemas.microsoft.com/office/powerpoint/2010/main" val="3797562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D71E-55D4-27D5-3566-9FC497784DE2}"/>
              </a:ext>
            </a:extLst>
          </p:cNvPr>
          <p:cNvSpPr>
            <a:spLocks noGrp="1"/>
          </p:cNvSpPr>
          <p:nvPr>
            <p:ph type="title"/>
          </p:nvPr>
        </p:nvSpPr>
        <p:spPr>
          <a:xfrm>
            <a:off x="1299237" y="69642"/>
            <a:ext cx="10515600" cy="825024"/>
          </a:xfrm>
        </p:spPr>
        <p:txBody>
          <a:bodyPr/>
          <a:lstStyle/>
          <a:p>
            <a:r>
              <a:rPr lang="en-GB" dirty="0"/>
              <a:t>Patient Cohort</a:t>
            </a:r>
          </a:p>
        </p:txBody>
      </p:sp>
      <p:sp>
        <p:nvSpPr>
          <p:cNvPr id="3" name="Content Placeholder 2">
            <a:extLst>
              <a:ext uri="{FF2B5EF4-FFF2-40B4-BE49-F238E27FC236}">
                <a16:creationId xmlns:a16="http://schemas.microsoft.com/office/drawing/2014/main" id="{EB2C1CC0-2C31-B3E0-BBF2-D3F58C80C331}"/>
              </a:ext>
            </a:extLst>
          </p:cNvPr>
          <p:cNvSpPr>
            <a:spLocks noGrp="1"/>
          </p:cNvSpPr>
          <p:nvPr>
            <p:ph idx="1"/>
          </p:nvPr>
        </p:nvSpPr>
        <p:spPr>
          <a:xfrm>
            <a:off x="377163" y="894666"/>
            <a:ext cx="11560472" cy="5678767"/>
          </a:xfrm>
        </p:spPr>
        <p:txBody>
          <a:bodyPr>
            <a:noAutofit/>
          </a:bodyPr>
          <a:lstStyle/>
          <a:p>
            <a:r>
              <a:rPr lang="en-GB" sz="2000" dirty="0">
                <a:latin typeface="+mj-lt"/>
              </a:rPr>
              <a:t>Patients who are being seen for a new prescription of one of the following classes of medicines are invited to participate in the study: </a:t>
            </a:r>
          </a:p>
          <a:p>
            <a:endParaRPr lang="en-GB" sz="2000" b="1" dirty="0">
              <a:latin typeface="+mj-lt"/>
            </a:endParaRPr>
          </a:p>
          <a:p>
            <a:pPr lvl="1">
              <a:buFont typeface="Wingdings" panose="05000000000000000000" pitchFamily="2" charset="2"/>
              <a:buChar char="ü"/>
            </a:pPr>
            <a:r>
              <a:rPr lang="en-GB" sz="2000" dirty="0">
                <a:latin typeface="+mj-lt"/>
              </a:rPr>
              <a:t>selective serotonin reuptake inhibitors (SSRIs) </a:t>
            </a:r>
          </a:p>
          <a:p>
            <a:pPr lvl="1">
              <a:buFont typeface="Wingdings" panose="05000000000000000000" pitchFamily="2" charset="2"/>
              <a:buChar char="ü"/>
            </a:pPr>
            <a:r>
              <a:rPr lang="en-GB" sz="2000" dirty="0">
                <a:latin typeface="+mj-lt"/>
              </a:rPr>
              <a:t>tricyclic antidepressants (TCAs)</a:t>
            </a:r>
          </a:p>
          <a:p>
            <a:pPr lvl="1">
              <a:buFont typeface="Wingdings" panose="05000000000000000000" pitchFamily="2" charset="2"/>
              <a:buChar char="ü"/>
            </a:pPr>
            <a:r>
              <a:rPr lang="en-GB" sz="2000" dirty="0">
                <a:latin typeface="+mj-lt"/>
              </a:rPr>
              <a:t>proton pump inhibitors (PPIs)</a:t>
            </a:r>
          </a:p>
          <a:p>
            <a:pPr lvl="1">
              <a:buFont typeface="Wingdings" panose="05000000000000000000" pitchFamily="2" charset="2"/>
              <a:buChar char="ü"/>
            </a:pPr>
            <a:r>
              <a:rPr lang="en-GB" sz="2000" dirty="0">
                <a:latin typeface="+mj-lt"/>
              </a:rPr>
              <a:t>Opioids</a:t>
            </a:r>
          </a:p>
          <a:p>
            <a:pPr lvl="1">
              <a:buFont typeface="Wingdings" panose="05000000000000000000" pitchFamily="2" charset="2"/>
              <a:buChar char="ü"/>
            </a:pPr>
            <a:r>
              <a:rPr lang="en-GB" sz="2000" dirty="0">
                <a:latin typeface="+mj-lt"/>
              </a:rPr>
              <a:t>Statins</a:t>
            </a:r>
          </a:p>
          <a:p>
            <a:pPr lvl="1">
              <a:buFont typeface="Wingdings" panose="05000000000000000000" pitchFamily="2" charset="2"/>
              <a:buChar char="ü"/>
            </a:pPr>
            <a:endParaRPr lang="en-GB" sz="2000" dirty="0">
              <a:latin typeface="+mj-lt"/>
            </a:endParaRPr>
          </a:p>
          <a:p>
            <a:r>
              <a:rPr lang="en-GB" sz="2000" dirty="0">
                <a:latin typeface="+mj-lt"/>
              </a:rPr>
              <a:t>Patients provide a blood or saliva sample which is sent to the North West Genomic Laboratory Hub (NWGLH) for panel testing and the results are returned to the primary care team in 7 to 10 working days. </a:t>
            </a:r>
          </a:p>
          <a:p>
            <a:endParaRPr lang="en-GB" sz="2000" dirty="0">
              <a:latin typeface="+mj-lt"/>
            </a:endParaRPr>
          </a:p>
          <a:p>
            <a:r>
              <a:rPr lang="en-GB" sz="2000" dirty="0">
                <a:latin typeface="+mj-lt"/>
              </a:rPr>
              <a:t>The patient’s own primary care team uses the results to inform the patient’s prescription according to guidance on the Clinical System.</a:t>
            </a:r>
          </a:p>
          <a:p>
            <a:endParaRPr lang="en-GB" sz="1867" dirty="0"/>
          </a:p>
        </p:txBody>
      </p:sp>
    </p:spTree>
    <p:extLst>
      <p:ext uri="{BB962C8B-B14F-4D97-AF65-F5344CB8AC3E}">
        <p14:creationId xmlns:p14="http://schemas.microsoft.com/office/powerpoint/2010/main" val="166241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8A71-A5A6-A5AF-7895-1EFCA7331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FB477-662C-36DF-EC07-C747BD644AC9}"/>
              </a:ext>
            </a:extLst>
          </p:cNvPr>
          <p:cNvSpPr>
            <a:spLocks noGrp="1"/>
          </p:cNvSpPr>
          <p:nvPr>
            <p:ph type="title"/>
          </p:nvPr>
        </p:nvSpPr>
        <p:spPr>
          <a:xfrm>
            <a:off x="600891" y="286604"/>
            <a:ext cx="11479347" cy="830997"/>
          </a:xfrm>
        </p:spPr>
        <p:txBody>
          <a:bodyPr>
            <a:noAutofit/>
          </a:bodyPr>
          <a:lstStyle/>
          <a:p>
            <a:r>
              <a:rPr lang="en-GB" dirty="0"/>
              <a:t>PROGRESS Trial - Results to date</a:t>
            </a:r>
            <a:br>
              <a:rPr lang="en-GB" dirty="0"/>
            </a:br>
            <a:endParaRPr lang="en-GB" dirty="0"/>
          </a:p>
        </p:txBody>
      </p:sp>
      <p:sp>
        <p:nvSpPr>
          <p:cNvPr id="3" name="Content Placeholder 2">
            <a:extLst>
              <a:ext uri="{FF2B5EF4-FFF2-40B4-BE49-F238E27FC236}">
                <a16:creationId xmlns:a16="http://schemas.microsoft.com/office/drawing/2014/main" id="{1769393F-526C-169F-5AC1-7C3D0EC1AC8C}"/>
              </a:ext>
            </a:extLst>
          </p:cNvPr>
          <p:cNvSpPr>
            <a:spLocks noGrp="1"/>
          </p:cNvSpPr>
          <p:nvPr>
            <p:ph idx="1"/>
          </p:nvPr>
        </p:nvSpPr>
        <p:spPr>
          <a:xfrm>
            <a:off x="460745" y="1363846"/>
            <a:ext cx="10982960" cy="5494154"/>
          </a:xfrm>
        </p:spPr>
        <p:txBody>
          <a:bodyPr>
            <a:normAutofit/>
          </a:bodyPr>
          <a:lstStyle/>
          <a:p>
            <a:pPr lvl="1" fontAlgn="base"/>
            <a:r>
              <a:rPr lang="en-US" sz="3000" dirty="0"/>
              <a:t>1325 patients recruited</a:t>
            </a:r>
          </a:p>
          <a:p>
            <a:pPr lvl="1" fontAlgn="base"/>
            <a:endParaRPr lang="en-US" sz="3000" dirty="0"/>
          </a:p>
          <a:p>
            <a:pPr lvl="1" fontAlgn="base"/>
            <a:r>
              <a:rPr lang="en-US" sz="3000" dirty="0"/>
              <a:t>Most started on SSRI or statin</a:t>
            </a:r>
          </a:p>
          <a:p>
            <a:pPr lvl="1" fontAlgn="base"/>
            <a:endParaRPr lang="en-US" sz="3000" dirty="0"/>
          </a:p>
          <a:p>
            <a:pPr lvl="1" fontAlgn="base"/>
            <a:r>
              <a:rPr lang="en-US" sz="3000" dirty="0"/>
              <a:t>91% had clinically relevant variation in key study genes</a:t>
            </a:r>
          </a:p>
          <a:p>
            <a:pPr lvl="1" fontAlgn="base"/>
            <a:endParaRPr lang="en-US" sz="3000" dirty="0"/>
          </a:p>
          <a:p>
            <a:pPr lvl="1" fontAlgn="base"/>
            <a:r>
              <a:rPr lang="en-US" sz="3000" dirty="0"/>
              <a:t>Change in prescription for 1 in 4 </a:t>
            </a:r>
          </a:p>
          <a:p>
            <a:pPr lvl="1" fontAlgn="base"/>
            <a:endParaRPr lang="en-US" sz="3000" dirty="0"/>
          </a:p>
          <a:p>
            <a:pPr lvl="1" fontAlgn="base"/>
            <a:endParaRPr lang="en-US" sz="3000" dirty="0"/>
          </a:p>
          <a:p>
            <a:pPr marL="0" indent="0" fontAlgn="base">
              <a:buNone/>
            </a:pPr>
            <a:endParaRPr lang="en-US" sz="2667" dirty="0"/>
          </a:p>
          <a:p>
            <a:pPr lvl="1" fontAlgn="base">
              <a:buFont typeface="Arial" panose="020B0604020202020204" pitchFamily="34" charset="0"/>
              <a:buChar char="•"/>
            </a:pPr>
            <a:endParaRPr lang="en-GB" sz="2667" dirty="0"/>
          </a:p>
          <a:p>
            <a:endParaRPr lang="en-GB" dirty="0"/>
          </a:p>
        </p:txBody>
      </p:sp>
    </p:spTree>
    <p:extLst>
      <p:ext uri="{BB962C8B-B14F-4D97-AF65-F5344CB8AC3E}">
        <p14:creationId xmlns:p14="http://schemas.microsoft.com/office/powerpoint/2010/main" val="4206615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2F24-158B-8032-E26D-00152A765D45}"/>
              </a:ext>
            </a:extLst>
          </p:cNvPr>
          <p:cNvSpPr>
            <a:spLocks noGrp="1"/>
          </p:cNvSpPr>
          <p:nvPr>
            <p:ph type="title"/>
          </p:nvPr>
        </p:nvSpPr>
        <p:spPr>
          <a:xfrm>
            <a:off x="838200" y="0"/>
            <a:ext cx="10515600" cy="834191"/>
          </a:xfrm>
        </p:spPr>
        <p:txBody>
          <a:bodyPr>
            <a:normAutofit fontScale="90000"/>
          </a:bodyPr>
          <a:lstStyle/>
          <a:p>
            <a:r>
              <a:rPr lang="en-GB" dirty="0"/>
              <a:t>Genomics and the NHS 10-year plan – Universal implementation of cancer genomics</a:t>
            </a:r>
          </a:p>
        </p:txBody>
      </p:sp>
      <p:sp>
        <p:nvSpPr>
          <p:cNvPr id="3" name="Text Placeholder 2">
            <a:extLst>
              <a:ext uri="{FF2B5EF4-FFF2-40B4-BE49-F238E27FC236}">
                <a16:creationId xmlns:a16="http://schemas.microsoft.com/office/drawing/2014/main" id="{51147DC6-D5E7-8284-F980-25233B9F99A4}"/>
              </a:ext>
            </a:extLst>
          </p:cNvPr>
          <p:cNvSpPr>
            <a:spLocks noGrp="1"/>
          </p:cNvSpPr>
          <p:nvPr>
            <p:ph type="body" idx="1"/>
          </p:nvPr>
        </p:nvSpPr>
        <p:spPr>
          <a:xfrm>
            <a:off x="789708" y="2231924"/>
            <a:ext cx="10515600" cy="3834580"/>
          </a:xfrm>
        </p:spPr>
        <p:txBody>
          <a:bodyPr>
            <a:normAutofit lnSpcReduction="10000"/>
          </a:bodyPr>
          <a:lstStyle/>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dirty="0"/>
              <a:t>Cancerous tumours often release pieces of DNA into the bloodstream (known as circulating tumour DNA - ctDNA) and these can be sampled using a ctDNA blood test (liquid biopsy).</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dirty="0"/>
              <a:t>ctDNA blood tests enable </a:t>
            </a:r>
            <a:r>
              <a:rPr lang="en-GB" b="1" dirty="0"/>
              <a:t>early detection and guide and monitor treatment.</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dirty="0"/>
              <a:t>Every cancer patient will have the choice to receive comprehensive genomic analysis to </a:t>
            </a:r>
            <a:r>
              <a:rPr lang="en-GB" b="1" dirty="0"/>
              <a:t>guide precision treatment decisions.</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b="1" dirty="0"/>
          </a:p>
          <a:p>
            <a:endParaRPr lang="en-GB" dirty="0"/>
          </a:p>
          <a:p>
            <a:endParaRPr lang="en-GB" dirty="0"/>
          </a:p>
        </p:txBody>
      </p:sp>
      <p:sp>
        <p:nvSpPr>
          <p:cNvPr id="4" name="Slide Number Placeholder 3">
            <a:extLst>
              <a:ext uri="{FF2B5EF4-FFF2-40B4-BE49-F238E27FC236}">
                <a16:creationId xmlns:a16="http://schemas.microsoft.com/office/drawing/2014/main" id="{5F622830-2ACC-8A6D-1243-3F2B48E7BB23}"/>
              </a:ext>
            </a:extLst>
          </p:cNvPr>
          <p:cNvSpPr>
            <a:spLocks noGrp="1"/>
          </p:cNvSpPr>
          <p:nvPr>
            <p:ph type="sldNum" sz="quarter" idx="12"/>
          </p:nvPr>
        </p:nvSpPr>
        <p:spPr/>
        <p:txBody>
          <a:bodyPr/>
          <a:lstStyle/>
          <a:p>
            <a:fld id="{70F5C7B9-24D7-874C-8DBB-3F92BBEDD7B9}" type="slidenum">
              <a:rPr lang="en-US" smtClean="0"/>
              <a:t>34</a:t>
            </a:fld>
            <a:endParaRPr lang="en-US"/>
          </a:p>
        </p:txBody>
      </p:sp>
      <p:pic>
        <p:nvPicPr>
          <p:cNvPr id="7" name="Picture 6">
            <a:extLst>
              <a:ext uri="{FF2B5EF4-FFF2-40B4-BE49-F238E27FC236}">
                <a16:creationId xmlns:a16="http://schemas.microsoft.com/office/drawing/2014/main" id="{BDED8C67-D024-ED3C-6F8C-42253C86FEB0}"/>
              </a:ext>
            </a:extLst>
          </p:cNvPr>
          <p:cNvPicPr>
            <a:picLocks noChangeAspect="1"/>
          </p:cNvPicPr>
          <p:nvPr/>
        </p:nvPicPr>
        <p:blipFill>
          <a:blip r:embed="rId3"/>
          <a:stretch>
            <a:fillRect/>
          </a:stretch>
        </p:blipFill>
        <p:spPr>
          <a:xfrm>
            <a:off x="10781006" y="85632"/>
            <a:ext cx="1048603" cy="951058"/>
          </a:xfrm>
          <a:prstGeom prst="rect">
            <a:avLst/>
          </a:prstGeom>
        </p:spPr>
      </p:pic>
    </p:spTree>
    <p:extLst>
      <p:ext uri="{BB962C8B-B14F-4D97-AF65-F5344CB8AC3E}">
        <p14:creationId xmlns:p14="http://schemas.microsoft.com/office/powerpoint/2010/main" val="46481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C739-B72E-FA71-94AD-9D09309F9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88FB8-0279-B571-606F-7F5F350EEE97}"/>
              </a:ext>
            </a:extLst>
          </p:cNvPr>
          <p:cNvSpPr>
            <a:spLocks noGrp="1"/>
          </p:cNvSpPr>
          <p:nvPr>
            <p:ph type="title"/>
          </p:nvPr>
        </p:nvSpPr>
        <p:spPr>
          <a:xfrm>
            <a:off x="838200" y="224515"/>
            <a:ext cx="10515600" cy="834191"/>
          </a:xfrm>
        </p:spPr>
        <p:txBody>
          <a:bodyPr>
            <a:noAutofit/>
          </a:bodyPr>
          <a:lstStyle/>
          <a:p>
            <a:r>
              <a:rPr lang="en-GB" sz="2800" dirty="0"/>
              <a:t>Circulating Tumour DNA testing for lung and breast cancer</a:t>
            </a:r>
          </a:p>
        </p:txBody>
      </p:sp>
      <p:sp>
        <p:nvSpPr>
          <p:cNvPr id="3" name="Text Placeholder 2">
            <a:extLst>
              <a:ext uri="{FF2B5EF4-FFF2-40B4-BE49-F238E27FC236}">
                <a16:creationId xmlns:a16="http://schemas.microsoft.com/office/drawing/2014/main" id="{0AC2FEE1-3B93-9D38-D374-908F4F2BD49E}"/>
              </a:ext>
            </a:extLst>
          </p:cNvPr>
          <p:cNvSpPr>
            <a:spLocks noGrp="1"/>
          </p:cNvSpPr>
          <p:nvPr>
            <p:ph type="body" idx="1"/>
          </p:nvPr>
        </p:nvSpPr>
        <p:spPr>
          <a:xfrm>
            <a:off x="297461" y="698091"/>
            <a:ext cx="11302462" cy="5506064"/>
          </a:xfrm>
        </p:spPr>
        <p:txBody>
          <a:bodyPr>
            <a:normAutofit fontScale="92500" lnSpcReduction="10000"/>
          </a:bodyPr>
          <a:lstStyle/>
          <a:p>
            <a:endParaRPr lang="en-GB" dirty="0"/>
          </a:p>
          <a:p>
            <a:pPr marL="342900" indent="-342900">
              <a:buFont typeface="Arial" panose="020B0604020202020204" pitchFamily="34" charset="0"/>
              <a:buChar char="•"/>
            </a:pPr>
            <a:r>
              <a:rPr lang="en-GB" dirty="0">
                <a:hlinkClick r:id="rId3"/>
              </a:rPr>
              <a:t>ctDNA testing</a:t>
            </a:r>
            <a:r>
              <a:rPr lang="en-GB" dirty="0"/>
              <a:t> is now available on the NHS to </a:t>
            </a:r>
            <a:r>
              <a:rPr lang="en-GB" b="1" dirty="0"/>
              <a:t>guide precision treatment </a:t>
            </a:r>
            <a:r>
              <a:rPr lang="en-GB" dirty="0"/>
              <a:t>for </a:t>
            </a:r>
            <a:r>
              <a:rPr lang="en-GB" b="1" dirty="0"/>
              <a:t>non-small cell lung cancer and breast cancer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are multiple </a:t>
            </a:r>
            <a:r>
              <a:rPr lang="en-GB" b="1" dirty="0"/>
              <a:t>targeted treatments for lung cancer patients</a:t>
            </a:r>
            <a:r>
              <a:rPr lang="en-GB" dirty="0"/>
              <a:t>, that often increase quality of life of patients.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Patients with </a:t>
            </a:r>
            <a:r>
              <a:rPr lang="en-GB" b="1" dirty="0"/>
              <a:t>advanced breast cancer </a:t>
            </a:r>
            <a:r>
              <a:rPr lang="en-GB" dirty="0"/>
              <a:t>whose cancer has not responded to previous treatment can also have a ctDNA test to determine if they are eligible for </a:t>
            </a:r>
            <a:r>
              <a:rPr lang="en-GB" b="1" dirty="0"/>
              <a:t>targeted treatments</a:t>
            </a:r>
          </a:p>
          <a:p>
            <a:endParaRPr lang="en-GB" dirty="0"/>
          </a:p>
          <a:p>
            <a:pPr marL="342900" indent="-342900">
              <a:buFont typeface="Arial" panose="020B0604020202020204" pitchFamily="34" charset="0"/>
              <a:buChar char="•"/>
            </a:pPr>
            <a:r>
              <a:rPr lang="en-GB" dirty="0"/>
              <a:t>Previously this testing was done through </a:t>
            </a:r>
            <a:r>
              <a:rPr lang="en-GB" b="1" dirty="0"/>
              <a:t>tissue biopsy, </a:t>
            </a:r>
            <a:r>
              <a:rPr lang="en-GB" dirty="0"/>
              <a:t>results taking on average 3-4 weeks to be returned.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ctDNA testing provides </a:t>
            </a:r>
            <a:r>
              <a:rPr lang="en-GB" b="1" dirty="0"/>
              <a:t>faster results</a:t>
            </a:r>
            <a:r>
              <a:rPr lang="en-GB" dirty="0"/>
              <a:t>, meaning patients can start targeted treatment up to 2 weeks earlier.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A5CB86DA-86D1-4D79-E109-A3487820DF8A}"/>
              </a:ext>
            </a:extLst>
          </p:cNvPr>
          <p:cNvSpPr>
            <a:spLocks noGrp="1"/>
          </p:cNvSpPr>
          <p:nvPr>
            <p:ph type="sldNum" sz="quarter" idx="12"/>
          </p:nvPr>
        </p:nvSpPr>
        <p:spPr/>
        <p:txBody>
          <a:bodyPr/>
          <a:lstStyle/>
          <a:p>
            <a:fld id="{70F5C7B9-24D7-874C-8DBB-3F92BBEDD7B9}" type="slidenum">
              <a:rPr lang="en-US" smtClean="0"/>
              <a:t>35</a:t>
            </a:fld>
            <a:endParaRPr lang="en-US"/>
          </a:p>
        </p:txBody>
      </p:sp>
    </p:spTree>
    <p:extLst>
      <p:ext uri="{BB962C8B-B14F-4D97-AF65-F5344CB8AC3E}">
        <p14:creationId xmlns:p14="http://schemas.microsoft.com/office/powerpoint/2010/main" val="66284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DC-9287-81E0-EC56-B70273E71711}"/>
              </a:ext>
            </a:extLst>
          </p:cNvPr>
          <p:cNvSpPr>
            <a:spLocks noGrp="1"/>
          </p:cNvSpPr>
          <p:nvPr>
            <p:ph type="title"/>
          </p:nvPr>
        </p:nvSpPr>
        <p:spPr>
          <a:xfrm>
            <a:off x="789708" y="85632"/>
            <a:ext cx="10515600" cy="834191"/>
          </a:xfrm>
        </p:spPr>
        <p:txBody>
          <a:bodyPr>
            <a:normAutofit/>
          </a:bodyPr>
          <a:lstStyle/>
          <a:p>
            <a:pPr algn="ctr"/>
            <a:r>
              <a:rPr lang="en-GB" sz="3600" dirty="0"/>
              <a:t>NHS Galleri Trial</a:t>
            </a:r>
          </a:p>
        </p:txBody>
      </p:sp>
      <p:sp>
        <p:nvSpPr>
          <p:cNvPr id="3" name="Text Placeholder 2">
            <a:extLst>
              <a:ext uri="{FF2B5EF4-FFF2-40B4-BE49-F238E27FC236}">
                <a16:creationId xmlns:a16="http://schemas.microsoft.com/office/drawing/2014/main" id="{07C2FA38-A189-8345-F3A5-493F70DD2951}"/>
              </a:ext>
            </a:extLst>
          </p:cNvPr>
          <p:cNvSpPr>
            <a:spLocks noGrp="1"/>
          </p:cNvSpPr>
          <p:nvPr>
            <p:ph type="body" idx="1"/>
          </p:nvPr>
        </p:nvSpPr>
        <p:spPr>
          <a:xfrm>
            <a:off x="172065" y="655583"/>
            <a:ext cx="11847870" cy="4843612"/>
          </a:xfrm>
        </p:spPr>
        <p:txBody>
          <a:bodyPr>
            <a:noAutofit/>
          </a:bodyPr>
          <a:lstStyle/>
          <a:p>
            <a:pPr marL="342900" indent="-342900">
              <a:buFont typeface="Arial" panose="020B0604020202020204" pitchFamily="34" charset="0"/>
              <a:buChar char="•"/>
            </a:pPr>
            <a:r>
              <a:rPr lang="en-GB" sz="1800" dirty="0"/>
              <a:t>Galleri® is a blood test that looks for small pieces of tumour DNA in the blood (ctDNA) and looks for a signal shared by many different types of cancer in a sample of a person’s blood.</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If the test detects a cancer signal, the signal is examined to predict where in the body the cancer signal is coming from.</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The test could speed up the diagnosis of more than 50 types of cancer including many of the cancers for which there are no national screening programmes, such as lung, pancreas or stomach cancers.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The </a:t>
            </a:r>
            <a:r>
              <a:rPr lang="en-GB" sz="1800" dirty="0">
                <a:hlinkClick r:id="rId3"/>
              </a:rPr>
              <a:t>NHS Galleri trial</a:t>
            </a:r>
            <a:r>
              <a:rPr lang="en-GB" sz="1800" dirty="0"/>
              <a:t> is a research trial to see how well the Galleri blood test works in the NHS. The aim of the trial is to see if using the Galleri test alongside existing cancer screening can help to find cancer early.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Over 140,000 volunteers aged 50–77 have registered to take part in the trial after receiving an invitation letter from the NHS.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The trial is now complete, and data is being collected to help with the research.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Final trial results are expected to be available from 2026.</a:t>
            </a:r>
          </a:p>
        </p:txBody>
      </p:sp>
      <p:sp>
        <p:nvSpPr>
          <p:cNvPr id="4" name="Slide Number Placeholder 3">
            <a:extLst>
              <a:ext uri="{FF2B5EF4-FFF2-40B4-BE49-F238E27FC236}">
                <a16:creationId xmlns:a16="http://schemas.microsoft.com/office/drawing/2014/main" id="{6308726E-7346-F09D-95AF-B53E1CFCCEF6}"/>
              </a:ext>
            </a:extLst>
          </p:cNvPr>
          <p:cNvSpPr>
            <a:spLocks noGrp="1"/>
          </p:cNvSpPr>
          <p:nvPr>
            <p:ph type="sldNum" sz="quarter" idx="12"/>
          </p:nvPr>
        </p:nvSpPr>
        <p:spPr/>
        <p:txBody>
          <a:bodyPr/>
          <a:lstStyle/>
          <a:p>
            <a:fld id="{70F5C7B9-24D7-874C-8DBB-3F92BBEDD7B9}" type="slidenum">
              <a:rPr lang="en-US" smtClean="0"/>
              <a:t>36</a:t>
            </a:fld>
            <a:endParaRPr lang="en-US"/>
          </a:p>
        </p:txBody>
      </p:sp>
    </p:spTree>
    <p:extLst>
      <p:ext uri="{BB962C8B-B14F-4D97-AF65-F5344CB8AC3E}">
        <p14:creationId xmlns:p14="http://schemas.microsoft.com/office/powerpoint/2010/main" val="416030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41B8-EE3D-708A-62E0-FA8B5BC78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4AA5F-4AB9-5770-9677-5F5AEEC257FA}"/>
              </a:ext>
            </a:extLst>
          </p:cNvPr>
          <p:cNvSpPr>
            <a:spLocks noGrp="1"/>
          </p:cNvSpPr>
          <p:nvPr>
            <p:ph type="title"/>
          </p:nvPr>
        </p:nvSpPr>
        <p:spPr>
          <a:xfrm>
            <a:off x="838200" y="0"/>
            <a:ext cx="10515600" cy="834191"/>
          </a:xfrm>
        </p:spPr>
        <p:txBody>
          <a:bodyPr>
            <a:normAutofit fontScale="90000"/>
          </a:bodyPr>
          <a:lstStyle/>
          <a:p>
            <a:r>
              <a:rPr lang="en-GB" sz="2700" dirty="0"/>
              <a:t>Genomics and the NHS 10-year plan</a:t>
            </a:r>
            <a:br>
              <a:rPr lang="en-GB" sz="2700" dirty="0"/>
            </a:br>
            <a:r>
              <a:rPr lang="en-GB" sz="2700" dirty="0"/>
              <a:t>Expansion of The Generation Study - Universal newborn genomic testing</a:t>
            </a:r>
            <a:br>
              <a:rPr lang="en-GB" sz="3100" dirty="0">
                <a:highlight>
                  <a:srgbClr val="FFFF00"/>
                </a:highlight>
              </a:rPr>
            </a:br>
            <a:br>
              <a:rPr lang="en-GB" dirty="0">
                <a:highlight>
                  <a:srgbClr val="FFFF00"/>
                </a:highlight>
              </a:rPr>
            </a:br>
            <a:r>
              <a:rPr lang="en-GB" dirty="0">
                <a:highlight>
                  <a:srgbClr val="FFFF00"/>
                </a:highlight>
              </a:rPr>
              <a:t> </a:t>
            </a:r>
          </a:p>
        </p:txBody>
      </p:sp>
      <p:sp>
        <p:nvSpPr>
          <p:cNvPr id="3" name="Text Placeholder 2">
            <a:extLst>
              <a:ext uri="{FF2B5EF4-FFF2-40B4-BE49-F238E27FC236}">
                <a16:creationId xmlns:a16="http://schemas.microsoft.com/office/drawing/2014/main" id="{2C13C721-0E8C-CEFF-98CA-424DF9105B37}"/>
              </a:ext>
            </a:extLst>
          </p:cNvPr>
          <p:cNvSpPr>
            <a:spLocks noGrp="1"/>
          </p:cNvSpPr>
          <p:nvPr>
            <p:ph type="body" idx="1"/>
          </p:nvPr>
        </p:nvSpPr>
        <p:spPr>
          <a:xfrm>
            <a:off x="297461" y="1016252"/>
            <a:ext cx="11710220" cy="5756116"/>
          </a:xfrm>
        </p:spPr>
        <p:txBody>
          <a:bodyPr>
            <a:normAutofit fontScale="70000" lnSpcReduction="20000"/>
          </a:bodyPr>
          <a:lstStyle/>
          <a:p>
            <a:pPr lvl="0"/>
            <a:endParaRPr lang="en-GB" dirty="0"/>
          </a:p>
          <a:p>
            <a:pPr marL="342900" indent="-342900">
              <a:buFont typeface="Arial" panose="020B0604020202020204" pitchFamily="34" charset="0"/>
              <a:buChar char="•"/>
            </a:pPr>
            <a:r>
              <a:rPr lang="en-GB" dirty="0"/>
              <a:t>The </a:t>
            </a:r>
            <a:r>
              <a:rPr lang="en-GB" b="1" dirty="0"/>
              <a:t>Generation study </a:t>
            </a:r>
            <a:r>
              <a:rPr lang="en-GB" dirty="0"/>
              <a:t>was launched in 2024 at several maternity units across England (local hospitals: Princess Royal Hospital Haywards Heath, Royal Sussex County Hospital in Brighton, Worthing Hospital in Worthing, St Georges Hospital in SWL)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Tests for over </a:t>
            </a:r>
            <a:r>
              <a:rPr lang="en-GB" b="1" dirty="0"/>
              <a:t>200 rare genetic conditions </a:t>
            </a:r>
            <a:r>
              <a:rPr lang="en-GB" dirty="0"/>
              <a:t>by collecting an umbilical blood sample at birth.</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test looks </a:t>
            </a:r>
            <a:r>
              <a:rPr lang="en-GB" b="1" dirty="0"/>
              <a:t>for conditions that usually occur in the first few years of life for which there is effective treatment available on the NHS if started early in life</a:t>
            </a:r>
            <a:r>
              <a:rPr lang="en-GB" dirty="0"/>
              <a: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are approx. </a:t>
            </a:r>
            <a:r>
              <a:rPr lang="en-GB" b="1" dirty="0"/>
              <a:t>9 babies born in the UK each year </a:t>
            </a:r>
            <a:r>
              <a:rPr lang="en-GB" dirty="0"/>
              <a:t>with a rare, treatable disease. </a:t>
            </a:r>
          </a:p>
          <a:p>
            <a:endParaRPr lang="en-GB" dirty="0"/>
          </a:p>
          <a:p>
            <a:r>
              <a:rPr lang="en-GB" b="1" dirty="0"/>
              <a:t>Freddie’s story:</a:t>
            </a:r>
          </a:p>
          <a:p>
            <a:endParaRPr lang="en-GB" b="1" dirty="0"/>
          </a:p>
          <a:p>
            <a:pPr marL="342900" indent="-342900">
              <a:buFont typeface="Arial" panose="020B0604020202020204" pitchFamily="34" charset="0"/>
              <a:buChar char="•"/>
            </a:pPr>
            <a:r>
              <a:rPr lang="en-GB" dirty="0"/>
              <a:t>Through this study, just four weeks after he was born at The Jessop Wing in Sheffield in April, Freddie was diagnosed with </a:t>
            </a:r>
            <a:r>
              <a:rPr lang="en-GB" b="1" dirty="0"/>
              <a:t>hereditary retinoblastoma, caused by a change in his RB1 gene</a:t>
            </a:r>
            <a:r>
              <a:rPr lang="en-GB" dirty="0"/>
              <a:t>. Left untreated, Freddie would have lost his sight.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Freddie was given a combination of laser treatment and chemotherapy, and his doctors are hopeful they can save his vision.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government is aiming to make this newborn testing available to all</a:t>
            </a:r>
          </a:p>
          <a:p>
            <a:endParaRPr lang="en-GB" dirty="0"/>
          </a:p>
          <a:p>
            <a:pPr lvl="0"/>
            <a:endParaRPr lang="en-GB" dirty="0"/>
          </a:p>
          <a:p>
            <a:pPr lvl="0"/>
            <a:endParaRPr lang="en-GB" dirty="0"/>
          </a:p>
          <a:p>
            <a:pPr lvl="0"/>
            <a:endParaRPr lang="en-US" dirty="0"/>
          </a:p>
          <a:p>
            <a:endParaRPr lang="en-GB" dirty="0"/>
          </a:p>
          <a:p>
            <a:endParaRPr lang="en-GB" dirty="0"/>
          </a:p>
          <a:p>
            <a:endParaRPr lang="en-GB" dirty="0"/>
          </a:p>
          <a:p>
            <a:endParaRPr lang="en-GB" dirty="0"/>
          </a:p>
          <a:p>
            <a:endParaRPr lang="en-GB" b="1" dirty="0"/>
          </a:p>
          <a:p>
            <a:endParaRPr lang="en-GB" b="1" dirty="0"/>
          </a:p>
          <a:p>
            <a:endParaRPr lang="en-GB" dirty="0"/>
          </a:p>
        </p:txBody>
      </p:sp>
      <p:sp>
        <p:nvSpPr>
          <p:cNvPr id="4" name="Slide Number Placeholder 3">
            <a:extLst>
              <a:ext uri="{FF2B5EF4-FFF2-40B4-BE49-F238E27FC236}">
                <a16:creationId xmlns:a16="http://schemas.microsoft.com/office/drawing/2014/main" id="{F9F76232-6DEC-0A8B-0507-59FFC7DE16F4}"/>
              </a:ext>
            </a:extLst>
          </p:cNvPr>
          <p:cNvSpPr>
            <a:spLocks noGrp="1"/>
          </p:cNvSpPr>
          <p:nvPr>
            <p:ph type="sldNum" sz="quarter" idx="12"/>
          </p:nvPr>
        </p:nvSpPr>
        <p:spPr/>
        <p:txBody>
          <a:bodyPr/>
          <a:lstStyle/>
          <a:p>
            <a:fld id="{70F5C7B9-24D7-874C-8DBB-3F92BBEDD7B9}" type="slidenum">
              <a:rPr lang="en-US" smtClean="0"/>
              <a:t>37</a:t>
            </a:fld>
            <a:endParaRPr lang="en-US"/>
          </a:p>
        </p:txBody>
      </p:sp>
      <p:pic>
        <p:nvPicPr>
          <p:cNvPr id="7" name="Picture 6">
            <a:extLst>
              <a:ext uri="{FF2B5EF4-FFF2-40B4-BE49-F238E27FC236}">
                <a16:creationId xmlns:a16="http://schemas.microsoft.com/office/drawing/2014/main" id="{A4047170-7384-8D59-13B4-F3FA76046DB3}"/>
              </a:ext>
            </a:extLst>
          </p:cNvPr>
          <p:cNvPicPr>
            <a:picLocks noChangeAspect="1"/>
          </p:cNvPicPr>
          <p:nvPr/>
        </p:nvPicPr>
        <p:blipFill>
          <a:blip r:embed="rId3"/>
          <a:stretch>
            <a:fillRect/>
          </a:stretch>
        </p:blipFill>
        <p:spPr>
          <a:xfrm>
            <a:off x="10781006" y="85632"/>
            <a:ext cx="1048603" cy="951058"/>
          </a:xfrm>
          <a:prstGeom prst="rect">
            <a:avLst/>
          </a:prstGeom>
        </p:spPr>
      </p:pic>
      <p:sp>
        <p:nvSpPr>
          <p:cNvPr id="14" name="TextBox 13">
            <a:extLst>
              <a:ext uri="{FF2B5EF4-FFF2-40B4-BE49-F238E27FC236}">
                <a16:creationId xmlns:a16="http://schemas.microsoft.com/office/drawing/2014/main" id="{E13F3DA5-D9D2-5760-9086-9FE67245A577}"/>
              </a:ext>
            </a:extLst>
          </p:cNvPr>
          <p:cNvSpPr txBox="1"/>
          <p:nvPr/>
        </p:nvSpPr>
        <p:spPr>
          <a:xfrm>
            <a:off x="995515" y="6310703"/>
            <a:ext cx="10036277" cy="369332"/>
          </a:xfrm>
          <a:prstGeom prst="rect">
            <a:avLst/>
          </a:prstGeom>
          <a:noFill/>
        </p:spPr>
        <p:txBody>
          <a:bodyPr wrap="square">
            <a:spAutoFit/>
          </a:bodyPr>
          <a:lstStyle/>
          <a:p>
            <a:r>
              <a:rPr lang="en-GB" dirty="0"/>
              <a:t>.</a:t>
            </a:r>
          </a:p>
        </p:txBody>
      </p:sp>
    </p:spTree>
    <p:extLst>
      <p:ext uri="{BB962C8B-B14F-4D97-AF65-F5344CB8AC3E}">
        <p14:creationId xmlns:p14="http://schemas.microsoft.com/office/powerpoint/2010/main" val="7110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DBC0-F64B-4DA5-FB3E-3E3F305BF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36ECB-17E7-B581-573B-617B20D753DF}"/>
              </a:ext>
            </a:extLst>
          </p:cNvPr>
          <p:cNvSpPr>
            <a:spLocks noGrp="1"/>
          </p:cNvSpPr>
          <p:nvPr>
            <p:ph type="title"/>
          </p:nvPr>
        </p:nvSpPr>
        <p:spPr>
          <a:xfrm>
            <a:off x="602226" y="495948"/>
            <a:ext cx="10515600" cy="834191"/>
          </a:xfrm>
        </p:spPr>
        <p:txBody>
          <a:bodyPr>
            <a:noAutofit/>
          </a:bodyPr>
          <a:lstStyle/>
          <a:p>
            <a:r>
              <a:rPr lang="en-GB" sz="2800" dirty="0"/>
              <a:t>Genomics and the NHS 10-year plan – Expansion of Whole Genome Sequencing in Adults</a:t>
            </a:r>
          </a:p>
        </p:txBody>
      </p:sp>
      <p:sp>
        <p:nvSpPr>
          <p:cNvPr id="3" name="Text Placeholder 2">
            <a:extLst>
              <a:ext uri="{FF2B5EF4-FFF2-40B4-BE49-F238E27FC236}">
                <a16:creationId xmlns:a16="http://schemas.microsoft.com/office/drawing/2014/main" id="{6D164533-6F3A-1028-D80E-7F4CA81CC0E6}"/>
              </a:ext>
            </a:extLst>
          </p:cNvPr>
          <p:cNvSpPr>
            <a:spLocks noGrp="1"/>
          </p:cNvSpPr>
          <p:nvPr>
            <p:ph type="body" idx="1"/>
          </p:nvPr>
        </p:nvSpPr>
        <p:spPr>
          <a:xfrm>
            <a:off x="240890" y="1436098"/>
            <a:ext cx="11710220" cy="4768646"/>
          </a:xfrm>
        </p:spPr>
        <p:txBody>
          <a:bodyPr>
            <a:normAutofit/>
          </a:bodyPr>
          <a:lstStyle/>
          <a:p>
            <a:endParaRPr lang="en-GB" b="1" dirty="0"/>
          </a:p>
          <a:p>
            <a:r>
              <a:rPr lang="en-GB" b="1" dirty="0"/>
              <a:t>Adult Population Study: </a:t>
            </a:r>
          </a:p>
          <a:p>
            <a:endParaRPr lang="en-GB" b="1" dirty="0"/>
          </a:p>
          <a:p>
            <a:pPr marL="342900" indent="-342900">
              <a:buFont typeface="Arial" panose="020B0604020202020204" pitchFamily="34" charset="0"/>
              <a:buChar char="•"/>
            </a:pPr>
            <a:r>
              <a:rPr lang="en-GB" dirty="0"/>
              <a:t>A new large-scale study commissioned by Genomics England due to launch in 2027- </a:t>
            </a:r>
            <a:r>
              <a:rPr lang="en-GB" b="1" dirty="0"/>
              <a:t>sequencing the genomes of 150,000 adults </a:t>
            </a:r>
            <a:r>
              <a:rPr lang="en-GB" dirty="0"/>
              <a:t>to inform how </a:t>
            </a:r>
            <a:r>
              <a:rPr lang="en-GB" b="1" dirty="0"/>
              <a:t>pre-emptive genomic testing is best adopted to improve health outcomes</a:t>
            </a:r>
            <a:r>
              <a:rPr lang="en-GB" dirty="0"/>
              <a:t> for the adult population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Seeking to gain an understanding of </a:t>
            </a:r>
            <a:r>
              <a:rPr lang="en-GB" b="1" dirty="0"/>
              <a:t>how people feel about genomic data being used to tailor prescribing or predict future health risks,</a:t>
            </a:r>
            <a:r>
              <a:rPr lang="en-GB" dirty="0"/>
              <a:t> with a focus on </a:t>
            </a:r>
            <a:r>
              <a:rPr lang="en-GB" b="1" dirty="0"/>
              <a:t>cardiovascular, mental health, renal and diabetes</a:t>
            </a:r>
            <a:endParaRPr lang="en-GB" dirty="0"/>
          </a:p>
          <a:p>
            <a:endParaRPr lang="en-GB" dirty="0"/>
          </a:p>
        </p:txBody>
      </p:sp>
      <p:sp>
        <p:nvSpPr>
          <p:cNvPr id="4" name="Slide Number Placeholder 3">
            <a:extLst>
              <a:ext uri="{FF2B5EF4-FFF2-40B4-BE49-F238E27FC236}">
                <a16:creationId xmlns:a16="http://schemas.microsoft.com/office/drawing/2014/main" id="{A5C3CA80-426F-7598-2A42-B9C209A2BE1A}"/>
              </a:ext>
            </a:extLst>
          </p:cNvPr>
          <p:cNvSpPr>
            <a:spLocks noGrp="1"/>
          </p:cNvSpPr>
          <p:nvPr>
            <p:ph type="sldNum" sz="quarter" idx="12"/>
          </p:nvPr>
        </p:nvSpPr>
        <p:spPr/>
        <p:txBody>
          <a:bodyPr/>
          <a:lstStyle/>
          <a:p>
            <a:fld id="{70F5C7B9-24D7-874C-8DBB-3F92BBEDD7B9}" type="slidenum">
              <a:rPr lang="en-US" smtClean="0"/>
              <a:t>38</a:t>
            </a:fld>
            <a:endParaRPr lang="en-US"/>
          </a:p>
        </p:txBody>
      </p:sp>
      <p:pic>
        <p:nvPicPr>
          <p:cNvPr id="7" name="Picture 6">
            <a:extLst>
              <a:ext uri="{FF2B5EF4-FFF2-40B4-BE49-F238E27FC236}">
                <a16:creationId xmlns:a16="http://schemas.microsoft.com/office/drawing/2014/main" id="{3ADE7CF8-7427-0139-D87F-74646312BE27}"/>
              </a:ext>
            </a:extLst>
          </p:cNvPr>
          <p:cNvPicPr>
            <a:picLocks noChangeAspect="1"/>
          </p:cNvPicPr>
          <p:nvPr/>
        </p:nvPicPr>
        <p:blipFill>
          <a:blip r:embed="rId3"/>
          <a:stretch>
            <a:fillRect/>
          </a:stretch>
        </p:blipFill>
        <p:spPr>
          <a:xfrm>
            <a:off x="10781006" y="85632"/>
            <a:ext cx="1048603" cy="951058"/>
          </a:xfrm>
          <a:prstGeom prst="rect">
            <a:avLst/>
          </a:prstGeom>
        </p:spPr>
      </p:pic>
      <p:sp>
        <p:nvSpPr>
          <p:cNvPr id="14" name="TextBox 13">
            <a:extLst>
              <a:ext uri="{FF2B5EF4-FFF2-40B4-BE49-F238E27FC236}">
                <a16:creationId xmlns:a16="http://schemas.microsoft.com/office/drawing/2014/main" id="{9CBA4FDC-1E2E-F71C-5347-CAD74367BA9B}"/>
              </a:ext>
            </a:extLst>
          </p:cNvPr>
          <p:cNvSpPr txBox="1"/>
          <p:nvPr/>
        </p:nvSpPr>
        <p:spPr>
          <a:xfrm>
            <a:off x="995515" y="6310703"/>
            <a:ext cx="10036277" cy="369332"/>
          </a:xfrm>
          <a:prstGeom prst="rect">
            <a:avLst/>
          </a:prstGeom>
          <a:noFill/>
        </p:spPr>
        <p:txBody>
          <a:bodyPr wrap="square">
            <a:spAutoFit/>
          </a:bodyPr>
          <a:lstStyle/>
          <a:p>
            <a:r>
              <a:rPr lang="en-GB" dirty="0"/>
              <a:t>.</a:t>
            </a:r>
          </a:p>
        </p:txBody>
      </p:sp>
    </p:spTree>
    <p:extLst>
      <p:ext uri="{BB962C8B-B14F-4D97-AF65-F5344CB8AC3E}">
        <p14:creationId xmlns:p14="http://schemas.microsoft.com/office/powerpoint/2010/main" val="3293324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A99-7F8E-A1D8-1C3F-DE15B96DA6D3}"/>
              </a:ext>
            </a:extLst>
          </p:cNvPr>
          <p:cNvSpPr>
            <a:spLocks noGrp="1"/>
          </p:cNvSpPr>
          <p:nvPr>
            <p:ph type="title"/>
          </p:nvPr>
        </p:nvSpPr>
        <p:spPr>
          <a:xfrm>
            <a:off x="269966" y="318963"/>
            <a:ext cx="11083834" cy="836069"/>
          </a:xfrm>
        </p:spPr>
        <p:txBody>
          <a:bodyPr>
            <a:normAutofit/>
          </a:bodyPr>
          <a:lstStyle/>
          <a:p>
            <a:r>
              <a:rPr lang="en-GB" sz="3600" dirty="0"/>
              <a:t>Direct to Consumer Genomic Testing (DTC-GP)</a:t>
            </a:r>
          </a:p>
        </p:txBody>
      </p:sp>
      <p:sp>
        <p:nvSpPr>
          <p:cNvPr id="3" name="Text Placeholder 2">
            <a:extLst>
              <a:ext uri="{FF2B5EF4-FFF2-40B4-BE49-F238E27FC236}">
                <a16:creationId xmlns:a16="http://schemas.microsoft.com/office/drawing/2014/main" id="{8BFC7470-AB8E-0539-E484-F4333FCB5DBD}"/>
              </a:ext>
            </a:extLst>
          </p:cNvPr>
          <p:cNvSpPr>
            <a:spLocks noGrp="1"/>
          </p:cNvSpPr>
          <p:nvPr>
            <p:ph type="body" idx="1"/>
          </p:nvPr>
        </p:nvSpPr>
        <p:spPr>
          <a:xfrm>
            <a:off x="269966" y="1227909"/>
            <a:ext cx="11083834" cy="5095889"/>
          </a:xfrm>
        </p:spPr>
        <p:txBody>
          <a:bodyPr>
            <a:normAutofit fontScale="92500" lnSpcReduction="20000"/>
          </a:bodyPr>
          <a:lstStyle/>
          <a:p>
            <a:pPr marL="342900" indent="-342900">
              <a:buFont typeface="Arial" panose="020B0604020202020204" pitchFamily="34" charset="0"/>
              <a:buChar char="•"/>
            </a:pPr>
            <a:r>
              <a:rPr lang="en-GB" b="1" dirty="0"/>
              <a:t>Private</a:t>
            </a:r>
            <a:r>
              <a:rPr lang="en-GB" dirty="0"/>
              <a:t> DTC-GP Services available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is </a:t>
            </a:r>
            <a:r>
              <a:rPr lang="en-GB" b="1" dirty="0"/>
              <a:t>often a lack of standardisation </a:t>
            </a:r>
            <a:r>
              <a:rPr lang="en-GB" dirty="0"/>
              <a:t>for these tests, with </a:t>
            </a:r>
            <a:r>
              <a:rPr lang="en-GB" b="1" dirty="0"/>
              <a:t>limited if any evidence for clinical validity or utility.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 number of pharmacogenomic tests including those of </a:t>
            </a:r>
            <a:r>
              <a:rPr lang="en-GB" b="1" dirty="0"/>
              <a:t>relevance to psychiatry </a:t>
            </a:r>
            <a:r>
              <a:rPr lang="en-GB" dirty="0"/>
              <a:t>are also available commercially.</a:t>
            </a:r>
          </a:p>
          <a:p>
            <a:r>
              <a:rPr lang="en-GB" dirty="0"/>
              <a:t> </a:t>
            </a:r>
          </a:p>
          <a:p>
            <a:pPr marL="342900" indent="-342900">
              <a:buFont typeface="Arial" panose="020B0604020202020204" pitchFamily="34" charset="0"/>
              <a:buChar char="•"/>
            </a:pPr>
            <a:r>
              <a:rPr lang="en-GB" b="1" dirty="0"/>
              <a:t>The Royal College of General Practitioners (RCGP) </a:t>
            </a:r>
            <a:r>
              <a:rPr lang="en-GB" dirty="0"/>
              <a:t>in collaboration with partners and stakeholders has updated the guidance on </a:t>
            </a:r>
            <a:r>
              <a:rPr lang="en-GB" u="sng" dirty="0">
                <a:hlinkClick r:id="rId3"/>
              </a:rPr>
              <a:t>Direct to Consumer (DTC) genomic or genetic testing</a:t>
            </a:r>
            <a:r>
              <a:rPr lang="en-GB" u="sng" dirty="0"/>
              <a:t> </a:t>
            </a:r>
            <a:r>
              <a:rPr lang="en-GB" dirty="0"/>
              <a:t>(Sep 2025)</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The Royal College of Psychiatrists </a:t>
            </a:r>
            <a:r>
              <a:rPr lang="en-GB" dirty="0"/>
              <a:t>has issued a report to provide clinically relevant summaries of the current evidence base for genetic testing across a range of mental health conditions </a:t>
            </a:r>
            <a:r>
              <a:rPr lang="en-GB" dirty="0">
                <a:hlinkClick r:id="rId4"/>
              </a:rPr>
              <a:t>The role of genetic testing in mental health settings (CR237)</a:t>
            </a:r>
            <a:r>
              <a:rPr lang="en-GB" dirty="0"/>
              <a:t>. </a:t>
            </a:r>
            <a:br>
              <a:rPr lang="en-GB" dirty="0"/>
            </a:br>
            <a:endParaRPr lang="en-GB" dirty="0"/>
          </a:p>
          <a:p>
            <a:endParaRPr lang="en-GB" dirty="0"/>
          </a:p>
        </p:txBody>
      </p:sp>
      <p:sp>
        <p:nvSpPr>
          <p:cNvPr id="4" name="Slide Number Placeholder 3">
            <a:extLst>
              <a:ext uri="{FF2B5EF4-FFF2-40B4-BE49-F238E27FC236}">
                <a16:creationId xmlns:a16="http://schemas.microsoft.com/office/drawing/2014/main" id="{31D43A11-3F7E-E5EE-3F31-6D96F1A885C6}"/>
              </a:ext>
            </a:extLst>
          </p:cNvPr>
          <p:cNvSpPr>
            <a:spLocks noGrp="1"/>
          </p:cNvSpPr>
          <p:nvPr>
            <p:ph type="sldNum" sz="quarter" idx="12"/>
          </p:nvPr>
        </p:nvSpPr>
        <p:spPr/>
        <p:txBody>
          <a:bodyPr/>
          <a:lstStyle/>
          <a:p>
            <a:fld id="{70F5C7B9-24D7-874C-8DBB-3F92BBEDD7B9}" type="slidenum">
              <a:rPr lang="en-US" smtClean="0"/>
              <a:t>39</a:t>
            </a:fld>
            <a:endParaRPr lang="en-US"/>
          </a:p>
        </p:txBody>
      </p:sp>
    </p:spTree>
    <p:extLst>
      <p:ext uri="{BB962C8B-B14F-4D97-AF65-F5344CB8AC3E}">
        <p14:creationId xmlns:p14="http://schemas.microsoft.com/office/powerpoint/2010/main" val="103834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10F5-ACD5-10AB-B9C7-6FDEDF681906}"/>
              </a:ext>
            </a:extLst>
          </p:cNvPr>
          <p:cNvSpPr>
            <a:spLocks noGrp="1"/>
          </p:cNvSpPr>
          <p:nvPr>
            <p:ph type="title"/>
          </p:nvPr>
        </p:nvSpPr>
        <p:spPr>
          <a:xfrm>
            <a:off x="478971" y="232380"/>
            <a:ext cx="11049000" cy="834191"/>
          </a:xfrm>
        </p:spPr>
        <p:txBody>
          <a:bodyPr>
            <a:normAutofit fontScale="90000"/>
          </a:bodyPr>
          <a:lstStyle/>
          <a:p>
            <a:r>
              <a:rPr lang="en-GB" dirty="0"/>
              <a:t>Genomics in Healthcare</a:t>
            </a:r>
            <a:br>
              <a:rPr lang="en-GB" dirty="0"/>
            </a:br>
            <a:endParaRPr lang="en-GB" dirty="0"/>
          </a:p>
        </p:txBody>
      </p:sp>
      <p:sp>
        <p:nvSpPr>
          <p:cNvPr id="3" name="Text Placeholder 2">
            <a:extLst>
              <a:ext uri="{FF2B5EF4-FFF2-40B4-BE49-F238E27FC236}">
                <a16:creationId xmlns:a16="http://schemas.microsoft.com/office/drawing/2014/main" id="{88EF8202-BEE6-7FEE-44C0-24A82CD35921}"/>
              </a:ext>
            </a:extLst>
          </p:cNvPr>
          <p:cNvSpPr>
            <a:spLocks noGrp="1"/>
          </p:cNvSpPr>
          <p:nvPr>
            <p:ph type="body" idx="1"/>
          </p:nvPr>
        </p:nvSpPr>
        <p:spPr>
          <a:xfrm>
            <a:off x="304799" y="1066571"/>
            <a:ext cx="11589739" cy="5142641"/>
          </a:xfrm>
        </p:spPr>
        <p:txBody>
          <a:bodyPr>
            <a:normAutofit fontScale="77500" lnSpcReduction="20000"/>
          </a:bodyPr>
          <a:lstStyle/>
          <a:p>
            <a:r>
              <a:rPr lang="en-GB" b="1" dirty="0"/>
              <a:t>Diagnosis</a:t>
            </a:r>
          </a:p>
          <a:p>
            <a:pPr marL="342900" indent="-342900">
              <a:buFont typeface="Arial" panose="020B0604020202020204" pitchFamily="34" charset="0"/>
              <a:buChar char="•"/>
            </a:pPr>
            <a:r>
              <a:rPr lang="en-GB" dirty="0"/>
              <a:t>Genetic diseases for example cystic fibrosis, Huntington’s which are caused by a known genetic variation</a:t>
            </a:r>
          </a:p>
          <a:p>
            <a:pPr marL="342900" indent="-342900">
              <a:buFont typeface="Arial" panose="020B0604020202020204" pitchFamily="34" charset="0"/>
              <a:buChar char="•"/>
            </a:pPr>
            <a:r>
              <a:rPr lang="en-GB" dirty="0"/>
              <a:t>Finding genetic causes for rare diseases that previously has no known cause</a:t>
            </a:r>
          </a:p>
          <a:p>
            <a:endParaRPr lang="en-GB" dirty="0"/>
          </a:p>
          <a:p>
            <a:r>
              <a:rPr lang="en-GB" b="1" dirty="0"/>
              <a:t>Predicting disease</a:t>
            </a:r>
          </a:p>
          <a:p>
            <a:pPr marL="342900" indent="-342900">
              <a:buFont typeface="Arial" panose="020B0604020202020204" pitchFamily="34" charset="0"/>
              <a:buChar char="•"/>
            </a:pPr>
            <a:r>
              <a:rPr lang="en-GB" dirty="0"/>
              <a:t>Looking for genetic variants that we know are associated with diseases in the future for example BRCA1 gene and breast cancer</a:t>
            </a:r>
          </a:p>
          <a:p>
            <a:pPr marL="342900" indent="-342900">
              <a:buFont typeface="Arial" panose="020B0604020202020204" pitchFamily="34" charset="0"/>
              <a:buChar char="•"/>
            </a:pPr>
            <a:r>
              <a:rPr lang="en-GB" dirty="0"/>
              <a:t>Comparing the genome of people with a disease and people without to find new gene associations</a:t>
            </a:r>
          </a:p>
          <a:p>
            <a:endParaRPr lang="en-GB" dirty="0"/>
          </a:p>
          <a:p>
            <a:r>
              <a:rPr lang="en-GB" b="1" dirty="0"/>
              <a:t>Cancer </a:t>
            </a:r>
          </a:p>
          <a:p>
            <a:pPr marL="342900" indent="-342900">
              <a:buFont typeface="Arial" panose="020B0604020202020204" pitchFamily="34" charset="0"/>
              <a:buChar char="•"/>
            </a:pPr>
            <a:r>
              <a:rPr lang="en-GB" dirty="0"/>
              <a:t>Cancer is caused by mutations in our DNA, some are inherited, some occur newly during our lifetime.</a:t>
            </a:r>
          </a:p>
          <a:p>
            <a:pPr marL="342900" indent="-342900">
              <a:buFont typeface="Arial" panose="020B0604020202020204" pitchFamily="34" charset="0"/>
              <a:buChar char="•"/>
            </a:pPr>
            <a:r>
              <a:rPr lang="en-GB" dirty="0"/>
              <a:t>Compare the genome of a cancer cell to a normal cell to find the mutations that cause cancer and targets for treatment</a:t>
            </a:r>
          </a:p>
          <a:p>
            <a:endParaRPr lang="en-GB" dirty="0"/>
          </a:p>
          <a:p>
            <a:r>
              <a:rPr lang="en-GB" b="1" dirty="0"/>
              <a:t>Pharmacogenomics</a:t>
            </a:r>
          </a:p>
          <a:p>
            <a:pPr marL="342900" indent="-342900">
              <a:buFont typeface="Arial" panose="020B0604020202020204" pitchFamily="34" charset="0"/>
              <a:buChar char="•"/>
            </a:pPr>
            <a:r>
              <a:rPr lang="en-GB" dirty="0"/>
              <a:t>How genes affect the way we respond to medicines</a:t>
            </a:r>
          </a:p>
          <a:p>
            <a:endParaRPr lang="en-GB" dirty="0"/>
          </a:p>
        </p:txBody>
      </p:sp>
      <p:sp>
        <p:nvSpPr>
          <p:cNvPr id="4" name="Slide Number Placeholder 3">
            <a:extLst>
              <a:ext uri="{FF2B5EF4-FFF2-40B4-BE49-F238E27FC236}">
                <a16:creationId xmlns:a16="http://schemas.microsoft.com/office/drawing/2014/main" id="{3893D7FC-D25D-DBAF-3336-6B8249119A16}"/>
              </a:ext>
            </a:extLst>
          </p:cNvPr>
          <p:cNvSpPr>
            <a:spLocks noGrp="1"/>
          </p:cNvSpPr>
          <p:nvPr>
            <p:ph type="sldNum" sz="quarter" idx="12"/>
          </p:nvPr>
        </p:nvSpPr>
        <p:spPr/>
        <p:txBody>
          <a:bodyPr/>
          <a:lstStyle/>
          <a:p>
            <a:fld id="{70F5C7B9-24D7-874C-8DBB-3F92BBEDD7B9}" type="slidenum">
              <a:rPr lang="en-US" smtClean="0"/>
              <a:t>4</a:t>
            </a:fld>
            <a:endParaRPr lang="en-US"/>
          </a:p>
        </p:txBody>
      </p:sp>
    </p:spTree>
    <p:extLst>
      <p:ext uri="{BB962C8B-B14F-4D97-AF65-F5344CB8AC3E}">
        <p14:creationId xmlns:p14="http://schemas.microsoft.com/office/powerpoint/2010/main" val="185147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5646-4E59-35A8-2191-B46DE99F11ED}"/>
              </a:ext>
            </a:extLst>
          </p:cNvPr>
          <p:cNvSpPr>
            <a:spLocks noGrp="1"/>
          </p:cNvSpPr>
          <p:nvPr>
            <p:ph type="title"/>
          </p:nvPr>
        </p:nvSpPr>
        <p:spPr>
          <a:xfrm>
            <a:off x="167148" y="442241"/>
            <a:ext cx="11186652" cy="834191"/>
          </a:xfrm>
        </p:spPr>
        <p:txBody>
          <a:bodyPr>
            <a:noAutofit/>
          </a:bodyPr>
          <a:lstStyle/>
          <a:p>
            <a:r>
              <a:rPr lang="en-GB" sz="2400" dirty="0"/>
              <a:t>Key Recommendations from The Royal College of General Practitioners (RCGP) </a:t>
            </a:r>
            <a:r>
              <a:rPr lang="en-GB" sz="2400" u="sng" dirty="0">
                <a:hlinkClick r:id="rId3"/>
              </a:rPr>
              <a:t>Direct to Consumer (DTC) genomic or genetic testing</a:t>
            </a:r>
            <a:endParaRPr lang="en-GB" sz="2400" dirty="0"/>
          </a:p>
        </p:txBody>
      </p:sp>
      <p:sp>
        <p:nvSpPr>
          <p:cNvPr id="3" name="Text Placeholder 2">
            <a:extLst>
              <a:ext uri="{FF2B5EF4-FFF2-40B4-BE49-F238E27FC236}">
                <a16:creationId xmlns:a16="http://schemas.microsoft.com/office/drawing/2014/main" id="{3241A992-E89E-73FA-585D-84D9974BBD94}"/>
              </a:ext>
            </a:extLst>
          </p:cNvPr>
          <p:cNvSpPr>
            <a:spLocks noGrp="1"/>
          </p:cNvSpPr>
          <p:nvPr>
            <p:ph type="body" idx="1"/>
          </p:nvPr>
        </p:nvSpPr>
        <p:spPr>
          <a:xfrm>
            <a:off x="78658" y="1404695"/>
            <a:ext cx="10720669" cy="4868285"/>
          </a:xfrm>
        </p:spPr>
        <p:txBody>
          <a:bodyPr>
            <a:normAutofit fontScale="85000" lnSpcReduction="10000"/>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is considerable </a:t>
            </a:r>
            <a:r>
              <a:rPr lang="en-GB" b="1" dirty="0"/>
              <a:t>variation in the quality and validity</a:t>
            </a:r>
            <a:r>
              <a:rPr lang="en-GB" dirty="0"/>
              <a:t> of DTC-GT and healthcare professionals should exercise caution if asked to interpret such results or to use them as part of clinical decision making.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Where a DTC-GT has been performed in an accredited laboratory with robust external quality assurance, </a:t>
            </a:r>
            <a:r>
              <a:rPr lang="en-GB" b="1" dirty="0"/>
              <a:t>advice should be sought from regional genetics services to enable robust clinical interpretation of findings</a:t>
            </a: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Patients presenting with DTC-GT results should be offered standard NHS care</a:t>
            </a:r>
            <a:r>
              <a:rPr lang="en-GB" dirty="0"/>
              <a:t>, including family history and risk assessment, with onward referral and testing along </a:t>
            </a:r>
            <a:r>
              <a:rPr lang="en-GB" b="1" dirty="0"/>
              <a:t>standard NHS pathways and protocols. </a:t>
            </a:r>
            <a:r>
              <a:rPr lang="en-GB" dirty="0"/>
              <a:t>Genomic services are generally able to provide advice when it is unclear if a particular patient meets existing referral criteria.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There are significant NHS costs in confirming (or refuting) DTC-GT results</a:t>
            </a:r>
            <a:r>
              <a:rPr lang="en-GB" dirty="0"/>
              <a:t>; these are not warranted unless there are clinical indications for testing.</a:t>
            </a:r>
          </a:p>
          <a:p>
            <a:endParaRPr lang="en-GB" dirty="0"/>
          </a:p>
          <a:p>
            <a:endParaRPr lang="en-GB" dirty="0"/>
          </a:p>
        </p:txBody>
      </p:sp>
      <p:sp>
        <p:nvSpPr>
          <p:cNvPr id="4" name="Slide Number Placeholder 3">
            <a:extLst>
              <a:ext uri="{FF2B5EF4-FFF2-40B4-BE49-F238E27FC236}">
                <a16:creationId xmlns:a16="http://schemas.microsoft.com/office/drawing/2014/main" id="{CD1D2D89-7A04-D2B6-2CA4-B70E25E96307}"/>
              </a:ext>
            </a:extLst>
          </p:cNvPr>
          <p:cNvSpPr>
            <a:spLocks noGrp="1"/>
          </p:cNvSpPr>
          <p:nvPr>
            <p:ph type="sldNum" sz="quarter" idx="12"/>
          </p:nvPr>
        </p:nvSpPr>
        <p:spPr/>
        <p:txBody>
          <a:bodyPr/>
          <a:lstStyle/>
          <a:p>
            <a:fld id="{70F5C7B9-24D7-874C-8DBB-3F92BBEDD7B9}" type="slidenum">
              <a:rPr lang="en-US" smtClean="0"/>
              <a:t>40</a:t>
            </a:fld>
            <a:endParaRPr lang="en-US"/>
          </a:p>
        </p:txBody>
      </p:sp>
      <p:pic>
        <p:nvPicPr>
          <p:cNvPr id="6" name="Picture 5">
            <a:extLst>
              <a:ext uri="{FF2B5EF4-FFF2-40B4-BE49-F238E27FC236}">
                <a16:creationId xmlns:a16="http://schemas.microsoft.com/office/drawing/2014/main" id="{FCCA8D11-ED7B-9E24-D0B4-72877E32C4D1}"/>
              </a:ext>
            </a:extLst>
          </p:cNvPr>
          <p:cNvPicPr>
            <a:picLocks noChangeAspect="1"/>
          </p:cNvPicPr>
          <p:nvPr/>
        </p:nvPicPr>
        <p:blipFill>
          <a:blip r:embed="rId4"/>
          <a:stretch>
            <a:fillRect/>
          </a:stretch>
        </p:blipFill>
        <p:spPr>
          <a:xfrm>
            <a:off x="10887817" y="755839"/>
            <a:ext cx="1137035" cy="1572572"/>
          </a:xfrm>
          <a:prstGeom prst="rect">
            <a:avLst/>
          </a:prstGeom>
        </p:spPr>
      </p:pic>
    </p:spTree>
    <p:extLst>
      <p:ext uri="{BB962C8B-B14F-4D97-AF65-F5344CB8AC3E}">
        <p14:creationId xmlns:p14="http://schemas.microsoft.com/office/powerpoint/2010/main" val="300645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0E85-69B1-6BB2-5988-1CD7D1573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74301-B14E-A901-1821-E00056F8D0BA}"/>
              </a:ext>
            </a:extLst>
          </p:cNvPr>
          <p:cNvSpPr>
            <a:spLocks noGrp="1"/>
          </p:cNvSpPr>
          <p:nvPr>
            <p:ph type="title"/>
          </p:nvPr>
        </p:nvSpPr>
        <p:spPr>
          <a:xfrm>
            <a:off x="838200" y="442241"/>
            <a:ext cx="10515600" cy="834191"/>
          </a:xfrm>
        </p:spPr>
        <p:txBody>
          <a:bodyPr>
            <a:normAutofit/>
          </a:bodyPr>
          <a:lstStyle/>
          <a:p>
            <a:r>
              <a:rPr lang="en-GB" sz="2400" dirty="0"/>
              <a:t>Key Recommendations from The Royal College of General Practitioners (RCGP) – Pharmacogenomic Testing</a:t>
            </a:r>
          </a:p>
        </p:txBody>
      </p:sp>
      <p:sp>
        <p:nvSpPr>
          <p:cNvPr id="3" name="Text Placeholder 2">
            <a:extLst>
              <a:ext uri="{FF2B5EF4-FFF2-40B4-BE49-F238E27FC236}">
                <a16:creationId xmlns:a16="http://schemas.microsoft.com/office/drawing/2014/main" id="{ED82944F-6353-7D07-C2BA-D4ADA6490329}"/>
              </a:ext>
            </a:extLst>
          </p:cNvPr>
          <p:cNvSpPr>
            <a:spLocks noGrp="1"/>
          </p:cNvSpPr>
          <p:nvPr>
            <p:ph type="body" idx="1"/>
          </p:nvPr>
        </p:nvSpPr>
        <p:spPr>
          <a:xfrm>
            <a:off x="405580" y="859336"/>
            <a:ext cx="11402961" cy="5380007"/>
          </a:xfrm>
        </p:spPr>
        <p:txBody>
          <a:bodyPr>
            <a:normAutofit fontScale="85000" lnSpcReduction="20000"/>
          </a:bodyPr>
          <a:lstStyle/>
          <a:p>
            <a:endParaRPr lang="en-GB" dirty="0"/>
          </a:p>
          <a:p>
            <a:r>
              <a:rPr lang="en-GB" b="1" dirty="0"/>
              <a:t> </a:t>
            </a:r>
          </a:p>
          <a:p>
            <a:pPr marL="342900" indent="-342900">
              <a:buFont typeface="Arial" panose="020B0604020202020204" pitchFamily="34" charset="0"/>
              <a:buChar char="•"/>
            </a:pPr>
            <a:r>
              <a:rPr lang="en-GB" dirty="0"/>
              <a:t>Where a DTC-GT</a:t>
            </a:r>
            <a:r>
              <a:rPr lang="en-GB" b="1" dirty="0"/>
              <a:t> has been performed in an accredited laboratory with robust external quality assurance</a:t>
            </a:r>
            <a:r>
              <a:rPr lang="en-GB" dirty="0"/>
              <a:t>, pharmacogenetic results may be used to support a decision regarding choice of medicine for an individual patient.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Caution about pharmacogenetic results should be exercised </a:t>
            </a:r>
            <a:r>
              <a:rPr lang="en-GB" b="1" dirty="0"/>
              <a:t>in the absence of clinical guidance </a:t>
            </a:r>
            <a:r>
              <a:rPr lang="en-GB" dirty="0"/>
              <a:t>concerning the relevant gene-drug pair.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Consensus pharmacogenetic prescribing guidance should be agreed upon for the UK</a:t>
            </a:r>
            <a:r>
              <a:rPr lang="en-GB" dirty="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Information may be available from trusted sources such as </a:t>
            </a:r>
            <a:r>
              <a:rPr lang="en-GB" b="1" dirty="0"/>
              <a:t>MHRA Drug Safety alerts, Summaries of Product Characteristics (</a:t>
            </a:r>
            <a:r>
              <a:rPr lang="en-GB" b="1" dirty="0" err="1"/>
              <a:t>SmPCs</a:t>
            </a:r>
            <a:r>
              <a:rPr lang="en-GB" b="1" dirty="0"/>
              <a:t>), British National Formulary (BNF) and CERSI-PGx.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The Clinical Pharmacogenetics Implementation Consortium (CPIC) and Dutch Pharmacogenetic Working Group (DPWG) </a:t>
            </a:r>
            <a:r>
              <a:rPr lang="en-GB" dirty="0"/>
              <a:t>both provide peer-reviewed prescribing guidelines, which are used internationally.</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137098D1-6C24-4607-A024-87113E0BD2C8}"/>
              </a:ext>
            </a:extLst>
          </p:cNvPr>
          <p:cNvSpPr>
            <a:spLocks noGrp="1"/>
          </p:cNvSpPr>
          <p:nvPr>
            <p:ph type="sldNum" sz="quarter" idx="12"/>
          </p:nvPr>
        </p:nvSpPr>
        <p:spPr/>
        <p:txBody>
          <a:bodyPr/>
          <a:lstStyle/>
          <a:p>
            <a:fld id="{70F5C7B9-24D7-874C-8DBB-3F92BBEDD7B9}" type="slidenum">
              <a:rPr lang="en-US" smtClean="0"/>
              <a:t>41</a:t>
            </a:fld>
            <a:endParaRPr lang="en-US"/>
          </a:p>
        </p:txBody>
      </p:sp>
    </p:spTree>
    <p:extLst>
      <p:ext uri="{BB962C8B-B14F-4D97-AF65-F5344CB8AC3E}">
        <p14:creationId xmlns:p14="http://schemas.microsoft.com/office/powerpoint/2010/main" val="103208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6F80-66C2-547E-3194-ED2CDD9AA400}"/>
              </a:ext>
            </a:extLst>
          </p:cNvPr>
          <p:cNvSpPr>
            <a:spLocks noGrp="1"/>
          </p:cNvSpPr>
          <p:nvPr>
            <p:ph type="title"/>
          </p:nvPr>
        </p:nvSpPr>
        <p:spPr>
          <a:xfrm>
            <a:off x="471948" y="85632"/>
            <a:ext cx="10881852" cy="834191"/>
          </a:xfrm>
        </p:spPr>
        <p:txBody>
          <a:bodyPr>
            <a:normAutofit/>
          </a:bodyPr>
          <a:lstStyle/>
          <a:p>
            <a:r>
              <a:rPr lang="en-GB" sz="2200" dirty="0"/>
              <a:t>Key recommendations from The Royal College of Psychiatrists October</a:t>
            </a:r>
            <a:br>
              <a:rPr lang="en-GB" dirty="0"/>
            </a:br>
            <a:r>
              <a:rPr lang="en-GB" sz="2000" dirty="0"/>
              <a:t>2023 </a:t>
            </a:r>
            <a:r>
              <a:rPr lang="en-GB" sz="2000" dirty="0">
                <a:hlinkClick r:id="rId3"/>
              </a:rPr>
              <a:t>College-report-CR237---Genetic-testing-in-mental-health-settings.pdf</a:t>
            </a:r>
            <a:r>
              <a:rPr lang="en-GB" sz="2000" dirty="0"/>
              <a:t> </a:t>
            </a:r>
          </a:p>
        </p:txBody>
      </p:sp>
      <p:sp>
        <p:nvSpPr>
          <p:cNvPr id="3" name="Text Placeholder 2">
            <a:extLst>
              <a:ext uri="{FF2B5EF4-FFF2-40B4-BE49-F238E27FC236}">
                <a16:creationId xmlns:a16="http://schemas.microsoft.com/office/drawing/2014/main" id="{F2263E22-D5C1-0C44-099A-ACD052256DF9}"/>
              </a:ext>
            </a:extLst>
          </p:cNvPr>
          <p:cNvSpPr>
            <a:spLocks noGrp="1"/>
          </p:cNvSpPr>
          <p:nvPr>
            <p:ph type="body" idx="1"/>
          </p:nvPr>
        </p:nvSpPr>
        <p:spPr>
          <a:xfrm>
            <a:off x="127819" y="1238865"/>
            <a:ext cx="11225981" cy="5510435"/>
          </a:xfrm>
        </p:spPr>
        <p:txBody>
          <a:bodyPr>
            <a:normAutofit fontScale="92500" lnSpcReduction="20000"/>
          </a:bodyPr>
          <a:lstStyle/>
          <a:p>
            <a:r>
              <a:rPr lang="en-GB" b="1" dirty="0"/>
              <a:t>Psychotropic medication: </a:t>
            </a:r>
          </a:p>
          <a:p>
            <a:pPr marL="342900" indent="-342900">
              <a:buFont typeface="Arial" panose="020B0604020202020204" pitchFamily="34" charset="0"/>
              <a:buChar char="•"/>
            </a:pPr>
            <a:r>
              <a:rPr lang="en-GB" dirty="0"/>
              <a:t>There is currently insufficient evidence of clinical benefit to recommend pharmacogenomic testing for CYP2D6 and CYP2C19 (or other genes) in routine prescription of psychotropic medication. </a:t>
            </a:r>
            <a:r>
              <a:rPr lang="en-GB" b="1" dirty="0"/>
              <a:t>Projects examining the use of pharmacogenetic testing in clinical practice are currently taking place and their outcomes may impact on future recommendations regarding clinical benefit. </a:t>
            </a:r>
          </a:p>
          <a:p>
            <a:endParaRPr lang="en-GB" b="1" dirty="0"/>
          </a:p>
          <a:p>
            <a:r>
              <a:rPr lang="en-GB" b="1" dirty="0"/>
              <a:t>Mood stabilisers: </a:t>
            </a:r>
          </a:p>
          <a:p>
            <a:pPr marL="342900" indent="-342900">
              <a:buFont typeface="Arial" panose="020B0604020202020204" pitchFamily="34" charset="0"/>
              <a:buChar char="•"/>
            </a:pPr>
            <a:r>
              <a:rPr lang="en-GB" dirty="0"/>
              <a:t>Screening for HLA-A and HLA-B alleles before prescribing certain mood stabilisers (e.g., carbamazepine) </a:t>
            </a:r>
            <a:r>
              <a:rPr lang="en-GB" b="1" dirty="0"/>
              <a:t>is indicated for particular ethnic groups </a:t>
            </a:r>
            <a:r>
              <a:rPr lang="en-GB" dirty="0"/>
              <a:t>(e.g., East Asian ancestry) but may have limited clinical utility within the wider UK population (</a:t>
            </a:r>
            <a:r>
              <a:rPr lang="en-GB" b="1" dirty="0"/>
              <a:t>recommended for inclusion in the National Genomics Test Directory</a:t>
            </a:r>
            <a:r>
              <a:rPr lang="en-GB" dirty="0"/>
              <a:t>).</a:t>
            </a:r>
          </a:p>
          <a:p>
            <a:endParaRPr lang="en-GB" dirty="0"/>
          </a:p>
          <a:p>
            <a:r>
              <a:rPr lang="en-GB" b="1" dirty="0"/>
              <a:t>Clozapine: </a:t>
            </a:r>
          </a:p>
          <a:p>
            <a:pPr marL="342900" indent="-342900">
              <a:buFont typeface="Arial" panose="020B0604020202020204" pitchFamily="34" charset="0"/>
              <a:buChar char="•"/>
            </a:pPr>
            <a:r>
              <a:rPr lang="en-GB" b="1" dirty="0"/>
              <a:t>Testing to identify the Duffy-null genotype in individuals of African and Middle Eastern ancestry </a:t>
            </a:r>
            <a:r>
              <a:rPr lang="en-GB" dirty="0"/>
              <a:t>should be considered in those starting or already taking clozapine, particularly </a:t>
            </a:r>
            <a:r>
              <a:rPr lang="en-GB" b="1" dirty="0"/>
              <a:t>where neutropenia may otherwise limit access to clozapine treatment</a:t>
            </a:r>
            <a:r>
              <a:rPr lang="en-GB" dirty="0"/>
              <a:t>. (</a:t>
            </a:r>
            <a:r>
              <a:rPr lang="en-GB" b="1" dirty="0"/>
              <a:t>recommended for inclusion in the national genomics test directory</a:t>
            </a:r>
            <a:r>
              <a:rPr lang="en-GB" dirty="0"/>
              <a:t>)</a:t>
            </a:r>
          </a:p>
        </p:txBody>
      </p:sp>
      <p:sp>
        <p:nvSpPr>
          <p:cNvPr id="4" name="Slide Number Placeholder 3">
            <a:extLst>
              <a:ext uri="{FF2B5EF4-FFF2-40B4-BE49-F238E27FC236}">
                <a16:creationId xmlns:a16="http://schemas.microsoft.com/office/drawing/2014/main" id="{A8805925-499E-724F-085A-4B00E1186C2B}"/>
              </a:ext>
            </a:extLst>
          </p:cNvPr>
          <p:cNvSpPr>
            <a:spLocks noGrp="1"/>
          </p:cNvSpPr>
          <p:nvPr>
            <p:ph type="sldNum" sz="quarter" idx="12"/>
          </p:nvPr>
        </p:nvSpPr>
        <p:spPr/>
        <p:txBody>
          <a:bodyPr/>
          <a:lstStyle/>
          <a:p>
            <a:fld id="{70F5C7B9-24D7-874C-8DBB-3F92BBEDD7B9}" type="slidenum">
              <a:rPr lang="en-US" smtClean="0"/>
              <a:t>42</a:t>
            </a:fld>
            <a:endParaRPr lang="en-US"/>
          </a:p>
        </p:txBody>
      </p:sp>
      <p:pic>
        <p:nvPicPr>
          <p:cNvPr id="6" name="Picture 5">
            <a:extLst>
              <a:ext uri="{FF2B5EF4-FFF2-40B4-BE49-F238E27FC236}">
                <a16:creationId xmlns:a16="http://schemas.microsoft.com/office/drawing/2014/main" id="{DAC9EA98-9BF9-B0F9-5061-12F6EB34F37A}"/>
              </a:ext>
            </a:extLst>
          </p:cNvPr>
          <p:cNvPicPr>
            <a:picLocks noChangeAspect="1"/>
          </p:cNvPicPr>
          <p:nvPr/>
        </p:nvPicPr>
        <p:blipFill>
          <a:blip r:embed="rId4"/>
          <a:stretch>
            <a:fillRect/>
          </a:stretch>
        </p:blipFill>
        <p:spPr>
          <a:xfrm>
            <a:off x="10214919" y="0"/>
            <a:ext cx="1149924" cy="1607014"/>
          </a:xfrm>
          <a:prstGeom prst="rect">
            <a:avLst/>
          </a:prstGeom>
        </p:spPr>
      </p:pic>
    </p:spTree>
    <p:extLst>
      <p:ext uri="{BB962C8B-B14F-4D97-AF65-F5344CB8AC3E}">
        <p14:creationId xmlns:p14="http://schemas.microsoft.com/office/powerpoint/2010/main" val="2010917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27D7-1124-43ED-9F53-9243F2CE2DEF}"/>
              </a:ext>
            </a:extLst>
          </p:cNvPr>
          <p:cNvSpPr>
            <a:spLocks noGrp="1"/>
          </p:cNvSpPr>
          <p:nvPr>
            <p:ph type="title"/>
          </p:nvPr>
        </p:nvSpPr>
        <p:spPr>
          <a:xfrm>
            <a:off x="1097280" y="-250293"/>
            <a:ext cx="10058400" cy="1450757"/>
          </a:xfrm>
        </p:spPr>
        <p:txBody>
          <a:bodyPr>
            <a:normAutofit/>
          </a:bodyPr>
          <a:lstStyle/>
          <a:p>
            <a:r>
              <a:rPr lang="en-GB" sz="4800" dirty="0"/>
              <a:t>Summary</a:t>
            </a:r>
          </a:p>
        </p:txBody>
      </p:sp>
      <p:sp>
        <p:nvSpPr>
          <p:cNvPr id="3" name="Content Placeholder 2">
            <a:extLst>
              <a:ext uri="{FF2B5EF4-FFF2-40B4-BE49-F238E27FC236}">
                <a16:creationId xmlns:a16="http://schemas.microsoft.com/office/drawing/2014/main" id="{992B744E-252E-4939-97C8-EDB783FB6C81}"/>
              </a:ext>
            </a:extLst>
          </p:cNvPr>
          <p:cNvSpPr>
            <a:spLocks noGrp="1"/>
          </p:cNvSpPr>
          <p:nvPr>
            <p:ph idx="1"/>
          </p:nvPr>
        </p:nvSpPr>
        <p:spPr>
          <a:xfrm>
            <a:off x="214191" y="934066"/>
            <a:ext cx="11520000" cy="5447070"/>
          </a:xfrm>
        </p:spPr>
        <p:txBody>
          <a:bodyPr>
            <a:normAutofit fontScale="85000" lnSpcReduction="10000"/>
          </a:bodyPr>
          <a:lstStyle/>
          <a:p>
            <a:pPr>
              <a:buFont typeface="Arial" panose="020B0604020202020204" pitchFamily="34" charset="0"/>
              <a:buChar char="•"/>
            </a:pPr>
            <a:r>
              <a:rPr lang="en-GB" sz="3200" dirty="0"/>
              <a:t>The NHS 10-year plan provides a commitment to the expansion of Genomic Medicine with a focus on population health and pre-emptive pharmacogenomic profiles.</a:t>
            </a:r>
          </a:p>
          <a:p>
            <a:pPr marL="0" indent="0">
              <a:buNone/>
            </a:pPr>
            <a:endParaRPr lang="en-GB" sz="3200" dirty="0"/>
          </a:p>
          <a:p>
            <a:r>
              <a:rPr lang="en-GB" sz="3200" dirty="0"/>
              <a:t>Vision for the future is to provide a healthcare system where everyone can benefit from genomic healthcare across our lifetime</a:t>
            </a:r>
          </a:p>
          <a:p>
            <a:pPr marL="0" indent="0">
              <a:buNone/>
            </a:pPr>
            <a:endParaRPr lang="en-GB" sz="3200" dirty="0"/>
          </a:p>
          <a:p>
            <a:pPr>
              <a:buFont typeface="Arial" panose="020B0604020202020204" pitchFamily="34" charset="0"/>
              <a:buChar char="•"/>
            </a:pPr>
            <a:r>
              <a:rPr lang="en-GB" sz="3200" dirty="0"/>
              <a:t>Many trials are currently underway to inform how this can be achieved.</a:t>
            </a:r>
          </a:p>
          <a:p>
            <a:pPr>
              <a:buFont typeface="Arial" panose="020B0604020202020204" pitchFamily="34" charset="0"/>
              <a:buChar char="•"/>
            </a:pPr>
            <a:endParaRPr lang="en-GB" sz="3200" dirty="0"/>
          </a:p>
          <a:p>
            <a:pPr>
              <a:buFont typeface="Arial" panose="020B0604020202020204" pitchFamily="34" charset="0"/>
              <a:buChar char="•"/>
            </a:pPr>
            <a:r>
              <a:rPr lang="en-GB" sz="3200" dirty="0"/>
              <a:t>CERSI-PGx are developing UK Based Consensus guidelines to support the expansion of pharmacogenomic testing</a:t>
            </a:r>
          </a:p>
          <a:p>
            <a:pPr>
              <a:buFont typeface="Arial" panose="020B0604020202020204" pitchFamily="34" charset="0"/>
              <a:buChar char="•"/>
            </a:pPr>
            <a:endParaRPr lang="en-GB" sz="3200" dirty="0"/>
          </a:p>
          <a:p>
            <a:r>
              <a:rPr lang="en-GB" sz="3200" dirty="0"/>
              <a:t>By 2035, genomics could play a role in up to half of all health encounters</a:t>
            </a:r>
          </a:p>
          <a:p>
            <a:pPr>
              <a:buFont typeface="Arial" panose="020B0604020202020204" pitchFamily="34" charset="0"/>
              <a:buChar char="•"/>
            </a:pPr>
            <a:endParaRPr lang="en-GB" sz="3200" dirty="0"/>
          </a:p>
        </p:txBody>
      </p:sp>
    </p:spTree>
    <p:extLst>
      <p:ext uri="{BB962C8B-B14F-4D97-AF65-F5344CB8AC3E}">
        <p14:creationId xmlns:p14="http://schemas.microsoft.com/office/powerpoint/2010/main" val="2593105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FD99-8293-316D-B873-063E6C02FD74}"/>
              </a:ext>
            </a:extLst>
          </p:cNvPr>
          <p:cNvSpPr>
            <a:spLocks noGrp="1"/>
          </p:cNvSpPr>
          <p:nvPr>
            <p:ph type="title"/>
          </p:nvPr>
        </p:nvSpPr>
        <p:spPr>
          <a:xfrm>
            <a:off x="1051783" y="400131"/>
            <a:ext cx="10515600" cy="834191"/>
          </a:xfrm>
        </p:spPr>
        <p:txBody>
          <a:bodyPr/>
          <a:lstStyle/>
          <a:p>
            <a:r>
              <a:rPr lang="en-GB" dirty="0"/>
              <a:t>Further Resources</a:t>
            </a:r>
          </a:p>
        </p:txBody>
      </p:sp>
      <p:sp>
        <p:nvSpPr>
          <p:cNvPr id="3" name="Text Placeholder 2">
            <a:extLst>
              <a:ext uri="{FF2B5EF4-FFF2-40B4-BE49-F238E27FC236}">
                <a16:creationId xmlns:a16="http://schemas.microsoft.com/office/drawing/2014/main" id="{7D1F7AF9-D5F8-83B1-95FA-B846DA3D7FE0}"/>
              </a:ext>
            </a:extLst>
          </p:cNvPr>
          <p:cNvSpPr>
            <a:spLocks noGrp="1"/>
          </p:cNvSpPr>
          <p:nvPr>
            <p:ph type="body" idx="1"/>
          </p:nvPr>
        </p:nvSpPr>
        <p:spPr>
          <a:xfrm>
            <a:off x="887846" y="1110740"/>
            <a:ext cx="11006728" cy="4636519"/>
          </a:xfrm>
        </p:spPr>
        <p:txBody>
          <a:bodyPr>
            <a:normAutofit/>
          </a:bodyPr>
          <a:lstStyle/>
          <a:p>
            <a:r>
              <a:rPr lang="en-GB" dirty="0"/>
              <a:t> </a:t>
            </a:r>
          </a:p>
          <a:p>
            <a:r>
              <a:rPr lang="en-GB" b="1" dirty="0"/>
              <a:t>Genomics Education Programme </a:t>
            </a:r>
          </a:p>
          <a:p>
            <a:r>
              <a:rPr lang="en-GB" dirty="0">
                <a:hlinkClick r:id="rId3"/>
              </a:rPr>
              <a:t>Genomics Education Programme - Genomics Education Programme (hee.nhs.uk)</a:t>
            </a:r>
            <a:endParaRPr lang="en-GB" dirty="0"/>
          </a:p>
          <a:p>
            <a:endParaRPr lang="en-GB" dirty="0"/>
          </a:p>
          <a:p>
            <a:pPr lvl="1">
              <a:buFont typeface="Wingdings" panose="05000000000000000000" pitchFamily="2" charset="2"/>
              <a:buChar char="ü"/>
            </a:pPr>
            <a:r>
              <a:rPr lang="en-GB" sz="2400" dirty="0">
                <a:solidFill>
                  <a:schemeClr val="tx1"/>
                </a:solidFill>
              </a:rPr>
              <a:t>Articles, Factsheets, videos, Podcasts</a:t>
            </a:r>
          </a:p>
          <a:p>
            <a:pPr lvl="1">
              <a:buFont typeface="Wingdings" panose="05000000000000000000" pitchFamily="2" charset="2"/>
              <a:buChar char="ü"/>
            </a:pPr>
            <a:r>
              <a:rPr lang="en-GB" sz="2400" dirty="0">
                <a:solidFill>
                  <a:schemeClr val="tx1"/>
                </a:solidFill>
              </a:rPr>
              <a:t>Teaching and clinical resources</a:t>
            </a:r>
          </a:p>
          <a:p>
            <a:pPr lvl="1">
              <a:buFont typeface="Wingdings" panose="05000000000000000000" pitchFamily="2" charset="2"/>
              <a:buChar char="ü"/>
            </a:pPr>
            <a:r>
              <a:rPr lang="en-GB" sz="2400" dirty="0">
                <a:solidFill>
                  <a:schemeClr val="tx1"/>
                </a:solidFill>
              </a:rPr>
              <a:t>Taught Courses PGCert, PGDip, MSc</a:t>
            </a:r>
          </a:p>
          <a:p>
            <a:pPr lvl="1">
              <a:buFont typeface="Wingdings" panose="05000000000000000000" pitchFamily="2" charset="2"/>
              <a:buChar char="ü"/>
            </a:pPr>
            <a:r>
              <a:rPr lang="en-GB" sz="2400" dirty="0" err="1">
                <a:solidFill>
                  <a:srgbClr val="0072CE"/>
                </a:solidFill>
                <a:hlinkClick r:id="rId4">
                  <a:extLst>
                    <a:ext uri="{A12FA001-AC4F-418D-AE19-62706E023703}">
                      <ahyp:hlinkClr xmlns:ahyp="http://schemas.microsoft.com/office/drawing/2018/hyperlinkcolor" val="tx"/>
                    </a:ext>
                  </a:extLst>
                </a:hlinkClick>
              </a:rPr>
              <a:t>GeNotes</a:t>
            </a:r>
            <a:r>
              <a:rPr lang="en-GB" sz="2400" dirty="0">
                <a:solidFill>
                  <a:schemeClr val="tx1"/>
                </a:solidFill>
                <a:hlinkClick r:id="rId4">
                  <a:extLst>
                    <a:ext uri="{A12FA001-AC4F-418D-AE19-62706E023703}">
                      <ahyp:hlinkClr xmlns:ahyp="http://schemas.microsoft.com/office/drawing/2018/hyperlinkcolor" val="tx"/>
                    </a:ext>
                  </a:extLst>
                </a:hlinkClick>
              </a:rPr>
              <a:t> </a:t>
            </a:r>
            <a:r>
              <a:rPr lang="en-GB" sz="2400" dirty="0">
                <a:solidFill>
                  <a:schemeClr val="tx1"/>
                </a:solidFill>
              </a:rPr>
              <a:t>(Quick, concise information to help healthcare professionals make the right genomic decisions at each stage of a clinical pathway)</a:t>
            </a:r>
          </a:p>
          <a:p>
            <a:pPr lvl="1">
              <a:buFont typeface="Wingdings" panose="05000000000000000000" pitchFamily="2" charset="2"/>
              <a:buChar char="ü"/>
            </a:pPr>
            <a:endParaRPr lang="en-GB" sz="2400" dirty="0"/>
          </a:p>
          <a:p>
            <a:endParaRPr lang="en-GB" dirty="0"/>
          </a:p>
        </p:txBody>
      </p:sp>
    </p:spTree>
    <p:extLst>
      <p:ext uri="{BB962C8B-B14F-4D97-AF65-F5344CB8AC3E}">
        <p14:creationId xmlns:p14="http://schemas.microsoft.com/office/powerpoint/2010/main" val="1949730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E560-44A1-41F6-6792-E9B04CFBB45B}"/>
              </a:ext>
            </a:extLst>
          </p:cNvPr>
          <p:cNvSpPr>
            <a:spLocks noGrp="1"/>
          </p:cNvSpPr>
          <p:nvPr>
            <p:ph type="title"/>
          </p:nvPr>
        </p:nvSpPr>
        <p:spPr>
          <a:xfrm>
            <a:off x="1093839" y="502220"/>
            <a:ext cx="10515600" cy="834191"/>
          </a:xfrm>
        </p:spPr>
        <p:txBody>
          <a:bodyPr/>
          <a:lstStyle/>
          <a:p>
            <a:r>
              <a:rPr lang="en-GB" dirty="0"/>
              <a:t>Contact Details</a:t>
            </a:r>
          </a:p>
        </p:txBody>
      </p:sp>
      <p:sp>
        <p:nvSpPr>
          <p:cNvPr id="3" name="Text Placeholder 2">
            <a:extLst>
              <a:ext uri="{FF2B5EF4-FFF2-40B4-BE49-F238E27FC236}">
                <a16:creationId xmlns:a16="http://schemas.microsoft.com/office/drawing/2014/main" id="{7865641F-FF2D-A830-4B80-FC563DAE0BA6}"/>
              </a:ext>
            </a:extLst>
          </p:cNvPr>
          <p:cNvSpPr>
            <a:spLocks noGrp="1"/>
          </p:cNvSpPr>
          <p:nvPr>
            <p:ph type="body" idx="1"/>
          </p:nvPr>
        </p:nvSpPr>
        <p:spPr>
          <a:xfrm>
            <a:off x="838200" y="1702977"/>
            <a:ext cx="10515600" cy="4652803"/>
          </a:xfrm>
        </p:spPr>
        <p:txBody>
          <a:bodyPr>
            <a:normAutofit/>
          </a:bodyPr>
          <a:lstStyle/>
          <a:p>
            <a:r>
              <a:rPr lang="en-GB" b="1" dirty="0"/>
              <a:t>Sarah Flack</a:t>
            </a:r>
            <a:br>
              <a:rPr lang="en-GB" dirty="0"/>
            </a:br>
            <a:r>
              <a:rPr lang="en-GB" dirty="0"/>
              <a:t>Medicines Optimisation Pharmacist and Lead Pharmacist Genomic Medicine</a:t>
            </a:r>
            <a:br>
              <a:rPr lang="en-GB" dirty="0"/>
            </a:br>
            <a:r>
              <a:rPr lang="en-GB" dirty="0"/>
              <a:t>NHS Surrey Heartlands</a:t>
            </a:r>
            <a:br>
              <a:rPr lang="en-GB" dirty="0"/>
            </a:br>
            <a:r>
              <a:rPr lang="en-GB" dirty="0">
                <a:hlinkClick r:id="rId3"/>
              </a:rPr>
              <a:t>sarahflack@nhs.net</a:t>
            </a:r>
            <a:br>
              <a:rPr lang="en-GB" dirty="0"/>
            </a:br>
            <a:br>
              <a:rPr lang="en-GB" dirty="0"/>
            </a:br>
            <a:r>
              <a:rPr lang="en-GB" b="1" dirty="0"/>
              <a:t>Amy Herbert</a:t>
            </a:r>
            <a:br>
              <a:rPr lang="en-GB" dirty="0"/>
            </a:br>
            <a:r>
              <a:rPr lang="en-GB" dirty="0"/>
              <a:t>Head of Medicines Governance &amp; Value</a:t>
            </a:r>
            <a:br>
              <a:rPr lang="en-GB" dirty="0"/>
            </a:br>
            <a:r>
              <a:rPr lang="en-GB" dirty="0"/>
              <a:t>NHS Sussex</a:t>
            </a:r>
            <a:br>
              <a:rPr lang="en-GB" dirty="0"/>
            </a:br>
            <a:r>
              <a:rPr lang="en-GB" u="sng" dirty="0">
                <a:hlinkClick r:id="rId4"/>
              </a:rPr>
              <a:t>amy.herbert6@nhs.net</a:t>
            </a:r>
            <a:r>
              <a:rPr lang="en-GB" dirty="0"/>
              <a:t> </a:t>
            </a:r>
            <a:br>
              <a:rPr lang="en-GB" dirty="0"/>
            </a:br>
            <a:br>
              <a:rPr lang="en-GB" dirty="0"/>
            </a:br>
            <a:endParaRPr lang="en-GB" dirty="0"/>
          </a:p>
        </p:txBody>
      </p:sp>
      <p:sp>
        <p:nvSpPr>
          <p:cNvPr id="4" name="Slide Number Placeholder 3">
            <a:extLst>
              <a:ext uri="{FF2B5EF4-FFF2-40B4-BE49-F238E27FC236}">
                <a16:creationId xmlns:a16="http://schemas.microsoft.com/office/drawing/2014/main" id="{908B33AC-709B-1FF7-5638-B3F537110959}"/>
              </a:ext>
            </a:extLst>
          </p:cNvPr>
          <p:cNvSpPr>
            <a:spLocks noGrp="1"/>
          </p:cNvSpPr>
          <p:nvPr>
            <p:ph type="sldNum" sz="quarter" idx="12"/>
          </p:nvPr>
        </p:nvSpPr>
        <p:spPr/>
        <p:txBody>
          <a:bodyPr/>
          <a:lstStyle/>
          <a:p>
            <a:fld id="{70F5C7B9-24D7-874C-8DBB-3F92BBEDD7B9}" type="slidenum">
              <a:rPr lang="en-US" smtClean="0"/>
              <a:t>45</a:t>
            </a:fld>
            <a:endParaRPr lang="en-US"/>
          </a:p>
        </p:txBody>
      </p:sp>
    </p:spTree>
    <p:extLst>
      <p:ext uri="{BB962C8B-B14F-4D97-AF65-F5344CB8AC3E}">
        <p14:creationId xmlns:p14="http://schemas.microsoft.com/office/powerpoint/2010/main" val="362097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6BE6-5123-4499-B1F7-E5C870D0B86E}"/>
              </a:ext>
            </a:extLst>
          </p:cNvPr>
          <p:cNvSpPr>
            <a:spLocks noGrp="1"/>
          </p:cNvSpPr>
          <p:nvPr>
            <p:ph type="title" idx="4294967295"/>
          </p:nvPr>
        </p:nvSpPr>
        <p:spPr>
          <a:xfrm>
            <a:off x="330788" y="299587"/>
            <a:ext cx="11526161" cy="937030"/>
          </a:xfrm>
        </p:spPr>
        <p:txBody>
          <a:bodyPr>
            <a:noAutofit/>
          </a:bodyPr>
          <a:lstStyle/>
          <a:p>
            <a:r>
              <a:rPr lang="en-GB" sz="2800" dirty="0"/>
              <a:t>Variation in drug response between individuals</a:t>
            </a:r>
          </a:p>
        </p:txBody>
      </p:sp>
      <p:sp>
        <p:nvSpPr>
          <p:cNvPr id="4" name="TextBox 3">
            <a:extLst>
              <a:ext uri="{FF2B5EF4-FFF2-40B4-BE49-F238E27FC236}">
                <a16:creationId xmlns:a16="http://schemas.microsoft.com/office/drawing/2014/main" id="{7EB2B1B5-7C4B-4D9F-AF47-35BCA6FFB620}"/>
              </a:ext>
            </a:extLst>
          </p:cNvPr>
          <p:cNvSpPr txBox="1"/>
          <p:nvPr/>
        </p:nvSpPr>
        <p:spPr>
          <a:xfrm>
            <a:off x="8485552" y="1915765"/>
            <a:ext cx="4567328" cy="3026470"/>
          </a:xfrm>
          <a:prstGeom prst="rect">
            <a:avLst/>
          </a:prstGeom>
          <a:noFill/>
        </p:spPr>
        <p:txBody>
          <a:bodyPr wrap="square">
            <a:spAutoFit/>
          </a:bodyPr>
          <a:lstStyle/>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Multiple health conditions</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Demographic</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Environment</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Drug-food interactions</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Drug-drug interactions</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rPr>
              <a:t>Renal and hepatic function</a:t>
            </a:r>
          </a:p>
          <a:p>
            <a:pPr marL="380990" marR="0" lvl="0" indent="-380990" algn="l" defTabSz="609570" rtl="0" eaLnBrk="1" fontAlgn="auto" latinLnBrk="0" hangingPunct="1">
              <a:lnSpc>
                <a:spcPct val="100000"/>
              </a:lnSpc>
              <a:spcBef>
                <a:spcPts val="800"/>
              </a:spcBef>
              <a:spcAft>
                <a:spcPts val="0"/>
              </a:spcAft>
              <a:buClr>
                <a:srgbClr val="005EB8"/>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1F5EA8"/>
                </a:solidFill>
                <a:effectLst/>
                <a:uLnTx/>
                <a:uFillTx/>
                <a:latin typeface="Arial" panose="020B0604020202020204" pitchFamily="34" charset="0"/>
                <a:ea typeface="+mn-ea"/>
                <a:cs typeface="Arial" panose="020B0604020202020204" pitchFamily="34" charset="0"/>
              </a:rPr>
              <a:t>Genomic variation</a:t>
            </a:r>
          </a:p>
          <a:p>
            <a:pPr marL="0" marR="0" lvl="0" indent="0" algn="l" defTabSz="609570" rtl="0" eaLnBrk="1" fontAlgn="auto" latinLnBrk="0" hangingPunct="1">
              <a:lnSpc>
                <a:spcPct val="100000"/>
              </a:lnSpc>
              <a:spcBef>
                <a:spcPts val="800"/>
              </a:spcBef>
              <a:spcAft>
                <a:spcPts val="0"/>
              </a:spcAft>
              <a:buClr>
                <a:srgbClr val="005EB8"/>
              </a:buClr>
              <a:buSzTx/>
              <a:buFontTx/>
              <a:buNone/>
              <a:tabLst/>
              <a:defRPr/>
            </a:pPr>
            <a:endParaRPr kumimoji="0" lang="en-GB" sz="1800" b="1" i="0" u="none" strike="noStrike" kern="1200" cap="none" spc="0" normalizeH="0" baseline="0" noProof="0" dirty="0">
              <a:ln>
                <a:noFill/>
              </a:ln>
              <a:solidFill>
                <a:srgbClr val="1F5EA8"/>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F7DAE76-FF0F-4080-BB4C-BE9E1FA7D76C}"/>
              </a:ext>
            </a:extLst>
          </p:cNvPr>
          <p:cNvPicPr>
            <a:picLocks noChangeAspect="1"/>
          </p:cNvPicPr>
          <p:nvPr/>
        </p:nvPicPr>
        <p:blipFill>
          <a:blip r:embed="rId3"/>
          <a:stretch>
            <a:fillRect/>
          </a:stretch>
        </p:blipFill>
        <p:spPr>
          <a:xfrm>
            <a:off x="162614" y="1520456"/>
            <a:ext cx="8231660" cy="3189768"/>
          </a:xfrm>
          <a:prstGeom prst="rect">
            <a:avLst/>
          </a:prstGeom>
        </p:spPr>
      </p:pic>
      <p:sp>
        <p:nvSpPr>
          <p:cNvPr id="3" name="TextBox 2">
            <a:extLst>
              <a:ext uri="{FF2B5EF4-FFF2-40B4-BE49-F238E27FC236}">
                <a16:creationId xmlns:a16="http://schemas.microsoft.com/office/drawing/2014/main" id="{68348210-A361-46E7-9A4D-3D11CB9708B7}"/>
              </a:ext>
            </a:extLst>
          </p:cNvPr>
          <p:cNvSpPr txBox="1"/>
          <p:nvPr/>
        </p:nvSpPr>
        <p:spPr>
          <a:xfrm>
            <a:off x="744278" y="5337544"/>
            <a:ext cx="10435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latin typeface="Arial" panose="020B0604020202020204"/>
                <a:ea typeface="+mn-ea"/>
                <a:cs typeface="+mn-cs"/>
              </a:rPr>
              <a:t>But unlike other factors affecting drug response, a person’s genes do not change during their lifetime</a:t>
            </a:r>
          </a:p>
        </p:txBody>
      </p:sp>
    </p:spTree>
    <p:extLst>
      <p:ext uri="{BB962C8B-B14F-4D97-AF65-F5344CB8AC3E}">
        <p14:creationId xmlns:p14="http://schemas.microsoft.com/office/powerpoint/2010/main" val="36183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6766-E574-1613-4FA6-AB6E27C10B2A}"/>
              </a:ext>
            </a:extLst>
          </p:cNvPr>
          <p:cNvSpPr>
            <a:spLocks noGrp="1"/>
          </p:cNvSpPr>
          <p:nvPr>
            <p:ph type="title"/>
          </p:nvPr>
        </p:nvSpPr>
        <p:spPr>
          <a:xfrm>
            <a:off x="838200" y="263137"/>
            <a:ext cx="10515600" cy="771867"/>
          </a:xfrm>
        </p:spPr>
        <p:txBody>
          <a:bodyPr/>
          <a:lstStyle/>
          <a:p>
            <a:r>
              <a:rPr lang="en-GB" dirty="0"/>
              <a:t>Pharmacogenomics (PGx)</a:t>
            </a:r>
          </a:p>
        </p:txBody>
      </p:sp>
      <p:sp>
        <p:nvSpPr>
          <p:cNvPr id="3" name="Content Placeholder 2">
            <a:extLst>
              <a:ext uri="{FF2B5EF4-FFF2-40B4-BE49-F238E27FC236}">
                <a16:creationId xmlns:a16="http://schemas.microsoft.com/office/drawing/2014/main" id="{4F160F0F-BEF7-FF34-7C9C-3B859719EF1D}"/>
              </a:ext>
            </a:extLst>
          </p:cNvPr>
          <p:cNvSpPr>
            <a:spLocks noGrp="1"/>
          </p:cNvSpPr>
          <p:nvPr>
            <p:ph idx="1"/>
          </p:nvPr>
        </p:nvSpPr>
        <p:spPr>
          <a:xfrm>
            <a:off x="838200" y="1280599"/>
            <a:ext cx="10515600" cy="4824172"/>
          </a:xfrm>
        </p:spPr>
        <p:txBody>
          <a:bodyPr>
            <a:normAutofit fontScale="92500"/>
          </a:bodyPr>
          <a:lstStyle/>
          <a:p>
            <a:r>
              <a:rPr lang="en-GB" sz="2800" dirty="0"/>
              <a:t>The study of </a:t>
            </a:r>
            <a:r>
              <a:rPr lang="en-GB" sz="2800" b="1" dirty="0"/>
              <a:t>the influence of the genome on drug response</a:t>
            </a:r>
          </a:p>
          <a:p>
            <a:r>
              <a:rPr lang="en-GB" sz="2800" b="1" dirty="0"/>
              <a:t> </a:t>
            </a:r>
            <a:r>
              <a:rPr lang="en-GB" sz="2800" dirty="0">
                <a:latin typeface="Calibri" panose="020F0502020204030204" pitchFamily="34" charset="0"/>
                <a:ea typeface="Calibri" panose="020F0502020204030204" pitchFamily="34" charset="0"/>
                <a:cs typeface="Calibri" panose="020F0502020204030204" pitchFamily="34" charset="0"/>
              </a:rPr>
              <a:t>99% of individuals carrying a genetic variant relevant to commonly prescribed drugs</a:t>
            </a:r>
            <a:endParaRPr lang="en-GB" sz="2800" b="1" dirty="0"/>
          </a:p>
          <a:p>
            <a:r>
              <a:rPr lang="en-GB" sz="2800" dirty="0"/>
              <a:t>Can predict </a:t>
            </a:r>
            <a:r>
              <a:rPr lang="en-GB" sz="2800" b="1" dirty="0"/>
              <a:t>response to treatment</a:t>
            </a:r>
          </a:p>
          <a:p>
            <a:r>
              <a:rPr lang="en-GB" sz="2800" dirty="0"/>
              <a:t>Can predict the </a:t>
            </a:r>
            <a:r>
              <a:rPr lang="en-GB" sz="2800" b="1" dirty="0"/>
              <a:t>risk of serious side effects (Adverse Drug Reactions)</a:t>
            </a:r>
            <a:endParaRPr lang="en-GB" sz="2800" dirty="0"/>
          </a:p>
          <a:p>
            <a:r>
              <a:rPr lang="en-GB" sz="2800" dirty="0"/>
              <a:t>Can </a:t>
            </a:r>
            <a:r>
              <a:rPr lang="en-GB" sz="2800" b="1" dirty="0"/>
              <a:t>tailor doses of medicines </a:t>
            </a:r>
            <a:r>
              <a:rPr lang="en-GB" sz="2800" dirty="0"/>
              <a:t>depending on how quickly or slowly your genomics tell us you metabolise them</a:t>
            </a:r>
          </a:p>
          <a:p>
            <a:r>
              <a:rPr lang="en-GB" sz="2800" dirty="0"/>
              <a:t>Can </a:t>
            </a:r>
            <a:r>
              <a:rPr lang="en-GB" sz="2800" b="1" dirty="0"/>
              <a:t>tailor cancer treatments </a:t>
            </a:r>
            <a:r>
              <a:rPr lang="en-GB" sz="2800" dirty="0"/>
              <a:t>to match particular tumour genomics</a:t>
            </a:r>
          </a:p>
          <a:p>
            <a:r>
              <a:rPr lang="en-GB" sz="2800" dirty="0"/>
              <a:t>Can </a:t>
            </a:r>
            <a:r>
              <a:rPr lang="en-GB" sz="2800" b="1" dirty="0"/>
              <a:t>predict antimicrobial resistance </a:t>
            </a:r>
            <a:r>
              <a:rPr lang="en-GB" sz="2800" dirty="0"/>
              <a:t>and</a:t>
            </a:r>
            <a:r>
              <a:rPr lang="en-GB" sz="2800" b="1" dirty="0"/>
              <a:t> track pathogen outbreaks </a:t>
            </a:r>
            <a:r>
              <a:rPr lang="en-GB" sz="2800" dirty="0"/>
              <a:t>such as covid</a:t>
            </a:r>
          </a:p>
          <a:p>
            <a:pPr marL="457189" lvl="1" indent="0">
              <a:buNone/>
            </a:pPr>
            <a:endParaRPr lang="en-GB" dirty="0"/>
          </a:p>
          <a:p>
            <a:endParaRPr lang="en-GB" dirty="0"/>
          </a:p>
        </p:txBody>
      </p:sp>
    </p:spTree>
    <p:extLst>
      <p:ext uri="{BB962C8B-B14F-4D97-AF65-F5344CB8AC3E}">
        <p14:creationId xmlns:p14="http://schemas.microsoft.com/office/powerpoint/2010/main" val="219693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C0AD14F-F5EB-4456-A83C-DE0D241F5BBE}"/>
              </a:ext>
            </a:extLst>
          </p:cNvPr>
          <p:cNvPicPr>
            <a:picLocks noChangeAspect="1"/>
          </p:cNvPicPr>
          <p:nvPr/>
        </p:nvPicPr>
        <p:blipFill>
          <a:blip r:embed="rId3"/>
          <a:stretch>
            <a:fillRect/>
          </a:stretch>
        </p:blipFill>
        <p:spPr>
          <a:xfrm>
            <a:off x="9660697" y="5944110"/>
            <a:ext cx="2134092" cy="213409"/>
          </a:xfrm>
          <a:prstGeom prst="rect">
            <a:avLst/>
          </a:prstGeom>
        </p:spPr>
      </p:pic>
      <p:pic>
        <p:nvPicPr>
          <p:cNvPr id="14" name="Picture 13">
            <a:extLst>
              <a:ext uri="{FF2B5EF4-FFF2-40B4-BE49-F238E27FC236}">
                <a16:creationId xmlns:a16="http://schemas.microsoft.com/office/drawing/2014/main" id="{F4FCC8EF-2272-4829-92CA-2E46C79A6271}"/>
              </a:ext>
            </a:extLst>
          </p:cNvPr>
          <p:cNvPicPr>
            <a:picLocks noChangeAspect="1"/>
          </p:cNvPicPr>
          <p:nvPr/>
        </p:nvPicPr>
        <p:blipFill>
          <a:blip r:embed="rId4"/>
          <a:stretch>
            <a:fillRect/>
          </a:stretch>
        </p:blipFill>
        <p:spPr>
          <a:xfrm>
            <a:off x="7826928" y="96304"/>
            <a:ext cx="4091961" cy="5731930"/>
          </a:xfrm>
          <a:prstGeom prst="rect">
            <a:avLst/>
          </a:prstGeom>
        </p:spPr>
      </p:pic>
      <p:sp>
        <p:nvSpPr>
          <p:cNvPr id="7" name="Title 1">
            <a:extLst>
              <a:ext uri="{FF2B5EF4-FFF2-40B4-BE49-F238E27FC236}">
                <a16:creationId xmlns:a16="http://schemas.microsoft.com/office/drawing/2014/main" id="{9C34DF4E-35BA-4B44-A3AA-C73F6249F248}"/>
              </a:ext>
            </a:extLst>
          </p:cNvPr>
          <p:cNvSpPr txBox="1">
            <a:spLocks/>
          </p:cNvSpPr>
          <p:nvPr/>
        </p:nvSpPr>
        <p:spPr>
          <a:xfrm>
            <a:off x="448610" y="404368"/>
            <a:ext cx="7747434" cy="504056"/>
          </a:xfrm>
          <a:prstGeom prst="rect">
            <a:avLst/>
          </a:prstGeom>
        </p:spPr>
        <p:txBody>
          <a:bodyPr/>
          <a:lstStyle>
            <a:lvl1pPr marL="90488" algn="l" rtl="0" eaLnBrk="0" fontAlgn="base" hangingPunct="0">
              <a:spcBef>
                <a:spcPct val="0"/>
              </a:spcBef>
              <a:spcAft>
                <a:spcPct val="0"/>
              </a:spcAft>
              <a:defRPr sz="2200" b="1" kern="1200">
                <a:solidFill>
                  <a:schemeClr val="tx1">
                    <a:lumMod val="75000"/>
                    <a:lumOff val="25000"/>
                  </a:schemeClr>
                </a:solidFill>
                <a:latin typeface="Arial" pitchFamily="34" charset="0"/>
                <a:ea typeface="+mj-ea"/>
                <a:cs typeface="Arial" pitchFamily="34" charset="0"/>
              </a:defRPr>
            </a:lvl1pPr>
            <a:lvl2pPr marL="90488" algn="l" rtl="0" eaLnBrk="0" fontAlgn="base" hangingPunct="0">
              <a:spcBef>
                <a:spcPct val="0"/>
              </a:spcBef>
              <a:spcAft>
                <a:spcPct val="0"/>
              </a:spcAft>
              <a:defRPr sz="2800">
                <a:solidFill>
                  <a:srgbClr val="00665F"/>
                </a:solidFill>
                <a:latin typeface="Arial" charset="0"/>
                <a:cs typeface="Arial" charset="0"/>
              </a:defRPr>
            </a:lvl2pPr>
            <a:lvl3pPr marL="90488" algn="l" rtl="0" eaLnBrk="0" fontAlgn="base" hangingPunct="0">
              <a:spcBef>
                <a:spcPct val="0"/>
              </a:spcBef>
              <a:spcAft>
                <a:spcPct val="0"/>
              </a:spcAft>
              <a:defRPr sz="2800">
                <a:solidFill>
                  <a:srgbClr val="00665F"/>
                </a:solidFill>
                <a:latin typeface="Arial" charset="0"/>
                <a:cs typeface="Arial" charset="0"/>
              </a:defRPr>
            </a:lvl3pPr>
            <a:lvl4pPr marL="90488" algn="l" rtl="0" eaLnBrk="0" fontAlgn="base" hangingPunct="0">
              <a:spcBef>
                <a:spcPct val="0"/>
              </a:spcBef>
              <a:spcAft>
                <a:spcPct val="0"/>
              </a:spcAft>
              <a:defRPr sz="2800">
                <a:solidFill>
                  <a:srgbClr val="00665F"/>
                </a:solidFill>
                <a:latin typeface="Arial" charset="0"/>
                <a:cs typeface="Arial" charset="0"/>
              </a:defRPr>
            </a:lvl4pPr>
            <a:lvl5pPr marL="90488" algn="l" rtl="0" eaLnBrk="0" fontAlgn="base" hangingPunct="0">
              <a:spcBef>
                <a:spcPct val="0"/>
              </a:spcBef>
              <a:spcAft>
                <a:spcPct val="0"/>
              </a:spcAft>
              <a:defRPr sz="2800">
                <a:solidFill>
                  <a:srgbClr val="00665F"/>
                </a:solidFill>
                <a:latin typeface="Arial" charset="0"/>
                <a:cs typeface="Arial" charset="0"/>
              </a:defRPr>
            </a:lvl5pPr>
            <a:lvl6pPr marL="457200" algn="l" rtl="0" fontAlgn="base">
              <a:spcBef>
                <a:spcPct val="0"/>
              </a:spcBef>
              <a:spcAft>
                <a:spcPct val="0"/>
              </a:spcAft>
              <a:defRPr sz="2800">
                <a:solidFill>
                  <a:schemeClr val="accent1"/>
                </a:solidFill>
                <a:latin typeface="Arial" charset="0"/>
                <a:cs typeface="Arial" charset="0"/>
              </a:defRPr>
            </a:lvl6pPr>
            <a:lvl7pPr marL="914400" algn="l" rtl="0" fontAlgn="base">
              <a:spcBef>
                <a:spcPct val="0"/>
              </a:spcBef>
              <a:spcAft>
                <a:spcPct val="0"/>
              </a:spcAft>
              <a:defRPr sz="2800">
                <a:solidFill>
                  <a:schemeClr val="accent1"/>
                </a:solidFill>
                <a:latin typeface="Arial" charset="0"/>
                <a:cs typeface="Arial" charset="0"/>
              </a:defRPr>
            </a:lvl7pPr>
            <a:lvl8pPr marL="1371600" algn="l" rtl="0" fontAlgn="base">
              <a:spcBef>
                <a:spcPct val="0"/>
              </a:spcBef>
              <a:spcAft>
                <a:spcPct val="0"/>
              </a:spcAft>
              <a:defRPr sz="2800">
                <a:solidFill>
                  <a:schemeClr val="accent1"/>
                </a:solidFill>
                <a:latin typeface="Arial" charset="0"/>
                <a:cs typeface="Arial" charset="0"/>
              </a:defRPr>
            </a:lvl8pPr>
            <a:lvl9pPr marL="1828800" algn="l" rtl="0" fontAlgn="base">
              <a:spcBef>
                <a:spcPct val="0"/>
              </a:spcBef>
              <a:spcAft>
                <a:spcPct val="0"/>
              </a:spcAft>
              <a:defRPr sz="2800">
                <a:solidFill>
                  <a:schemeClr val="accent1"/>
                </a:solidFill>
                <a:latin typeface="Arial" charset="0"/>
                <a:cs typeface="Arial" charset="0"/>
              </a:defRPr>
            </a:lvl9pPr>
          </a:lstStyle>
          <a:p>
            <a:pPr marL="90488"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How can we use pharmacogenomics to optimise medicines?</a:t>
            </a:r>
            <a:br>
              <a:rPr kumimoji="0" lang="en-GB" sz="2400" b="1" i="0" u="none" strike="noStrike" kern="1200" cap="none" spc="0" normalizeH="0" baseline="0" noProof="0" dirty="0">
                <a:ln>
                  <a:noFill/>
                </a:ln>
                <a:solidFill>
                  <a:srgbClr val="000000">
                    <a:lumMod val="75000"/>
                    <a:lumOff val="25000"/>
                  </a:srgbClr>
                </a:solidFill>
                <a:effectLst/>
                <a:uLnTx/>
                <a:uFillTx/>
                <a:latin typeface="Arial" pitchFamily="34" charset="0"/>
                <a:ea typeface="+mj-ea"/>
                <a:cs typeface="Arial" pitchFamily="34" charset="0"/>
              </a:rPr>
            </a:br>
            <a:br>
              <a:rPr kumimoji="0" lang="en-GB" sz="2400" b="1" i="0" u="none" strike="noStrike" kern="1200" cap="none" spc="0" normalizeH="0" baseline="0" noProof="0" dirty="0">
                <a:ln>
                  <a:noFill/>
                </a:ln>
                <a:solidFill>
                  <a:srgbClr val="000000">
                    <a:lumMod val="75000"/>
                    <a:lumOff val="25000"/>
                  </a:srgbClr>
                </a:solidFill>
                <a:effectLst/>
                <a:uLnTx/>
                <a:uFillTx/>
                <a:latin typeface="Arial" pitchFamily="34" charset="0"/>
                <a:ea typeface="+mj-ea"/>
                <a:cs typeface="Arial" pitchFamily="34" charset="0"/>
              </a:rPr>
            </a:br>
            <a:endParaRPr kumimoji="0" lang="en-GB" sz="2400" b="0" i="0" u="none" strike="noStrike" kern="1200" cap="none" spc="0" normalizeH="0" baseline="0" noProof="0" dirty="0">
              <a:ln>
                <a:noFill/>
              </a:ln>
              <a:solidFill>
                <a:srgbClr val="000000">
                  <a:lumMod val="75000"/>
                  <a:lumOff val="25000"/>
                </a:srgbClr>
              </a:solidFill>
              <a:effectLst/>
              <a:uLnTx/>
              <a:uFillTx/>
              <a:latin typeface="Arial" pitchFamily="34" charset="0"/>
              <a:ea typeface="+mj-ea"/>
              <a:cs typeface="Arial" pitchFamily="34" charset="0"/>
            </a:endParaRPr>
          </a:p>
        </p:txBody>
      </p:sp>
      <p:sp>
        <p:nvSpPr>
          <p:cNvPr id="8" name="TextBox 7">
            <a:extLst>
              <a:ext uri="{FF2B5EF4-FFF2-40B4-BE49-F238E27FC236}">
                <a16:creationId xmlns:a16="http://schemas.microsoft.com/office/drawing/2014/main" id="{29982334-9076-4F34-AE9F-FE8F41BD6258}"/>
              </a:ext>
            </a:extLst>
          </p:cNvPr>
          <p:cNvSpPr txBox="1"/>
          <p:nvPr/>
        </p:nvSpPr>
        <p:spPr>
          <a:xfrm>
            <a:off x="600282" y="1955799"/>
            <a:ext cx="609777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Genetic variants in an individual can be used to predict the likelihood that a drug will be effective, or cause unintended harm through an adverse reaction</a:t>
            </a:r>
            <a:endParaRPr kumimoji="0" lang="en-US" sz="24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FCDA22C-4379-4E01-B71A-43F694C58E4F}"/>
              </a:ext>
            </a:extLst>
          </p:cNvPr>
          <p:cNvPicPr>
            <a:picLocks noChangeAspect="1"/>
          </p:cNvPicPr>
          <p:nvPr/>
        </p:nvPicPr>
        <p:blipFill>
          <a:blip r:embed="rId5"/>
          <a:stretch>
            <a:fillRect/>
          </a:stretch>
        </p:blipFill>
        <p:spPr>
          <a:xfrm>
            <a:off x="2535772" y="3875126"/>
            <a:ext cx="2608807" cy="1569660"/>
          </a:xfrm>
          <a:prstGeom prst="rect">
            <a:avLst/>
          </a:prstGeom>
        </p:spPr>
      </p:pic>
    </p:spTree>
    <p:extLst>
      <p:ext uri="{BB962C8B-B14F-4D97-AF65-F5344CB8AC3E}">
        <p14:creationId xmlns:p14="http://schemas.microsoft.com/office/powerpoint/2010/main" val="6779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C324-2BC5-6E28-D5E9-CF12BE55A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C793D-1B50-1D57-4FD4-0F9AB31083F0}"/>
              </a:ext>
            </a:extLst>
          </p:cNvPr>
          <p:cNvSpPr>
            <a:spLocks noGrp="1"/>
          </p:cNvSpPr>
          <p:nvPr>
            <p:ph type="title"/>
          </p:nvPr>
        </p:nvSpPr>
        <p:spPr>
          <a:xfrm>
            <a:off x="1016185" y="195450"/>
            <a:ext cx="10515600" cy="834191"/>
          </a:xfrm>
        </p:spPr>
        <p:txBody>
          <a:bodyPr>
            <a:normAutofit fontScale="90000"/>
          </a:bodyPr>
          <a:lstStyle/>
          <a:p>
            <a:r>
              <a:rPr lang="en-GB" dirty="0"/>
              <a:t>Prescribing: Standard Approach vs Pharmacogenomic Approach cont.</a:t>
            </a:r>
          </a:p>
        </p:txBody>
      </p:sp>
      <p:sp>
        <p:nvSpPr>
          <p:cNvPr id="3" name="Text Placeholder 2">
            <a:extLst>
              <a:ext uri="{FF2B5EF4-FFF2-40B4-BE49-F238E27FC236}">
                <a16:creationId xmlns:a16="http://schemas.microsoft.com/office/drawing/2014/main" id="{789C8CBA-FBCB-50F4-8116-83CC1F58F202}"/>
              </a:ext>
            </a:extLst>
          </p:cNvPr>
          <p:cNvSpPr>
            <a:spLocks noGrp="1"/>
          </p:cNvSpPr>
          <p:nvPr>
            <p:ph type="body" idx="1"/>
          </p:nvPr>
        </p:nvSpPr>
        <p:spPr>
          <a:xfrm>
            <a:off x="231381" y="1114697"/>
            <a:ext cx="11122419" cy="5328376"/>
          </a:xfrm>
        </p:spPr>
        <p:txBody>
          <a:bodyPr>
            <a:noAutofit/>
          </a:bodyPr>
          <a:lstStyle/>
          <a:p>
            <a:pPr marL="228594" indent="-228594">
              <a:buFont typeface="Arial" panose="020B0604020202020204" pitchFamily="34" charset="0"/>
              <a:buChar char="•"/>
            </a:pPr>
            <a:endParaRPr lang="en-GB" sz="2667" dirty="0">
              <a:latin typeface="Calibri" panose="020F0502020204030204" pitchFamily="34" charset="0"/>
              <a:ea typeface="Calibri" panose="020F0502020204030204" pitchFamily="34" charset="0"/>
              <a:cs typeface="Calibri" panose="020F0502020204030204" pitchFamily="34" charset="0"/>
            </a:endParaRPr>
          </a:p>
          <a:p>
            <a:pPr marL="228594" indent="-228594">
              <a:buFont typeface="Arial" panose="020B0604020202020204" pitchFamily="34" charset="0"/>
              <a:buChar char="•"/>
            </a:pPr>
            <a:r>
              <a:rPr lang="en-GB" sz="2667" dirty="0">
                <a:latin typeface="Calibri" panose="020F0502020204030204" pitchFamily="34" charset="0"/>
                <a:ea typeface="Calibri" panose="020F0502020204030204" pitchFamily="34" charset="0"/>
                <a:cs typeface="Calibri" panose="020F0502020204030204" pitchFamily="34" charset="0"/>
              </a:rPr>
              <a:t>In England, ineffective use of drugs, and patients suffering ADRs account for </a:t>
            </a:r>
            <a:r>
              <a:rPr lang="en-GB" sz="2667" b="1" dirty="0">
                <a:latin typeface="Calibri" panose="020F0502020204030204" pitchFamily="34" charset="0"/>
                <a:ea typeface="Calibri" panose="020F0502020204030204" pitchFamily="34" charset="0"/>
                <a:cs typeface="Calibri" panose="020F0502020204030204" pitchFamily="34" charset="0"/>
              </a:rPr>
              <a:t>6.5% of hospital admissions</a:t>
            </a:r>
            <a:r>
              <a:rPr lang="en-GB" sz="2667" dirty="0">
                <a:latin typeface="Calibri" panose="020F0502020204030204" pitchFamily="34" charset="0"/>
                <a:ea typeface="Calibri" panose="020F0502020204030204" pitchFamily="34" charset="0"/>
                <a:cs typeface="Calibri" panose="020F0502020204030204" pitchFamily="34" charset="0"/>
              </a:rPr>
              <a:t>, and </a:t>
            </a:r>
            <a:r>
              <a:rPr lang="en-GB" sz="2667" b="1" dirty="0">
                <a:latin typeface="Calibri" panose="020F0502020204030204" pitchFamily="34" charset="0"/>
                <a:ea typeface="Calibri" panose="020F0502020204030204" pitchFamily="34" charset="0"/>
                <a:cs typeface="Calibri" panose="020F0502020204030204" pitchFamily="34" charset="0"/>
              </a:rPr>
              <a:t>14.7% of extended hospital stays</a:t>
            </a:r>
            <a:r>
              <a:rPr lang="en-GB" sz="2667" dirty="0">
                <a:latin typeface="Calibri" panose="020F0502020204030204" pitchFamily="34" charset="0"/>
                <a:ea typeface="Calibri" panose="020F0502020204030204" pitchFamily="34" charset="0"/>
                <a:cs typeface="Calibri" panose="020F0502020204030204" pitchFamily="34" charset="0"/>
              </a:rPr>
              <a:t>, equating to </a:t>
            </a:r>
            <a:r>
              <a:rPr lang="en-GB" sz="2667" b="1" dirty="0">
                <a:latin typeface="Calibri" panose="020F0502020204030204" pitchFamily="34" charset="0"/>
                <a:ea typeface="Calibri" panose="020F0502020204030204" pitchFamily="34" charset="0"/>
                <a:cs typeface="Calibri" panose="020F0502020204030204" pitchFamily="34" charset="0"/>
              </a:rPr>
              <a:t>8,000 hospital beds </a:t>
            </a:r>
            <a:r>
              <a:rPr lang="en-GB" sz="2667" dirty="0">
                <a:latin typeface="Calibri" panose="020F0502020204030204" pitchFamily="34" charset="0"/>
                <a:ea typeface="Calibri" panose="020F0502020204030204" pitchFamily="34" charset="0"/>
                <a:cs typeface="Calibri" panose="020F0502020204030204" pitchFamily="34" charset="0"/>
              </a:rPr>
              <a:t>being occupied at any one time, at a cost of </a:t>
            </a:r>
            <a:r>
              <a:rPr lang="en-GB" sz="2667" b="1" dirty="0">
                <a:latin typeface="Calibri" panose="020F0502020204030204" pitchFamily="34" charset="0"/>
                <a:ea typeface="Calibri" panose="020F0502020204030204" pitchFamily="34" charset="0"/>
                <a:cs typeface="Calibri" panose="020F0502020204030204" pitchFamily="34" charset="0"/>
              </a:rPr>
              <a:t>£2 billion per year</a:t>
            </a:r>
          </a:p>
          <a:p>
            <a:pPr marL="228594" indent="-228594">
              <a:buFont typeface="Arial" panose="020B0604020202020204" pitchFamily="34" charset="0"/>
              <a:buChar char="•"/>
            </a:pPr>
            <a:endParaRPr lang="en-GB" sz="2667" dirty="0">
              <a:latin typeface="Calibri" panose="020F0502020204030204" pitchFamily="34" charset="0"/>
              <a:ea typeface="Calibri" panose="020F0502020204030204" pitchFamily="34" charset="0"/>
              <a:cs typeface="Calibri" panose="020F0502020204030204" pitchFamily="34" charset="0"/>
            </a:endParaRPr>
          </a:p>
          <a:p>
            <a:pPr marL="228594" indent="-228594">
              <a:buFont typeface="Arial" panose="020B0604020202020204" pitchFamily="34" charset="0"/>
              <a:buChar char="•"/>
            </a:pPr>
            <a:r>
              <a:rPr lang="en-GB" sz="2667" dirty="0">
                <a:latin typeface="Calibri" panose="020F0502020204030204" pitchFamily="34" charset="0"/>
                <a:ea typeface="Calibri" panose="020F0502020204030204" pitchFamily="34" charset="0"/>
                <a:cs typeface="Calibri" panose="020F0502020204030204" pitchFamily="34" charset="0"/>
              </a:rPr>
              <a:t>Use of PGx testing could </a:t>
            </a:r>
            <a:r>
              <a:rPr lang="en-GB" sz="2667" b="1" dirty="0">
                <a:latin typeface="Calibri" panose="020F0502020204030204" pitchFamily="34" charset="0"/>
                <a:ea typeface="Calibri" panose="020F0502020204030204" pitchFamily="34" charset="0"/>
                <a:cs typeface="Calibri" panose="020F0502020204030204" pitchFamily="34" charset="0"/>
              </a:rPr>
              <a:t>reduce ADRs by 30%</a:t>
            </a:r>
          </a:p>
          <a:p>
            <a:endParaRPr lang="en-GB" sz="2667" dirty="0">
              <a:latin typeface="Calibri" panose="020F0502020204030204" pitchFamily="34" charset="0"/>
              <a:ea typeface="Calibri" panose="020F0502020204030204" pitchFamily="34" charset="0"/>
              <a:cs typeface="Calibri" panose="020F0502020204030204" pitchFamily="34" charset="0"/>
            </a:endParaRPr>
          </a:p>
          <a:p>
            <a:r>
              <a:rPr lang="en-GB" sz="2667" b="1" dirty="0">
                <a:latin typeface="Calibri" panose="020F0502020204030204" pitchFamily="34" charset="0"/>
                <a:ea typeface="Calibri" panose="020F0502020204030204" pitchFamily="34" charset="0"/>
                <a:cs typeface="Calibri" panose="020F0502020204030204" pitchFamily="34" charset="0"/>
              </a:rPr>
              <a:t>PGx enables:</a:t>
            </a:r>
          </a:p>
          <a:p>
            <a:pPr marL="228594" indent="-228594">
              <a:buFont typeface="Arial" panose="020B0604020202020204" pitchFamily="34" charset="0"/>
              <a:buChar char="•"/>
            </a:pPr>
            <a:r>
              <a:rPr lang="en-GB" sz="2667" dirty="0">
                <a:latin typeface="Calibri" panose="020F0502020204030204" pitchFamily="34" charset="0"/>
                <a:ea typeface="Calibri" panose="020F0502020204030204" pitchFamily="34" charset="0"/>
                <a:cs typeface="Calibri" panose="020F0502020204030204" pitchFamily="34" charset="0"/>
              </a:rPr>
              <a:t>Safer, more effective treatment</a:t>
            </a:r>
          </a:p>
          <a:p>
            <a:pPr marL="228594" indent="-228594">
              <a:buFont typeface="Arial" panose="020B0604020202020204" pitchFamily="34" charset="0"/>
              <a:buChar char="•"/>
            </a:pPr>
            <a:r>
              <a:rPr lang="en-GB" sz="2667" dirty="0">
                <a:latin typeface="Calibri" panose="020F0502020204030204" pitchFamily="34" charset="0"/>
                <a:ea typeface="Calibri" panose="020F0502020204030204" pitchFamily="34" charset="0"/>
                <a:cs typeface="Calibri" panose="020F0502020204030204" pitchFamily="34" charset="0"/>
              </a:rPr>
              <a:t>Value for money for the NHS</a:t>
            </a:r>
          </a:p>
          <a:p>
            <a:pPr marL="228594" indent="-228594">
              <a:buFont typeface="Arial" panose="020B0604020202020204" pitchFamily="34" charset="0"/>
              <a:buChar char="•"/>
            </a:pPr>
            <a:r>
              <a:rPr lang="en-GB" sz="2667" dirty="0">
                <a:latin typeface="Calibri" panose="020F0502020204030204" pitchFamily="34" charset="0"/>
                <a:ea typeface="Calibri" panose="020F0502020204030204" pitchFamily="34" charset="0"/>
                <a:cs typeface="Calibri" panose="020F0502020204030204" pitchFamily="34" charset="0"/>
              </a:rPr>
              <a:t>Improved outcomes for patients</a:t>
            </a:r>
          </a:p>
        </p:txBody>
      </p:sp>
    </p:spTree>
    <p:extLst>
      <p:ext uri="{BB962C8B-B14F-4D97-AF65-F5344CB8AC3E}">
        <p14:creationId xmlns:p14="http://schemas.microsoft.com/office/powerpoint/2010/main" val="213356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6935-1209-DCF0-C9C0-F8B38A72D843}"/>
              </a:ext>
            </a:extLst>
          </p:cNvPr>
          <p:cNvSpPr>
            <a:spLocks noGrp="1"/>
          </p:cNvSpPr>
          <p:nvPr>
            <p:ph type="title"/>
          </p:nvPr>
        </p:nvSpPr>
        <p:spPr>
          <a:xfrm>
            <a:off x="838200" y="324535"/>
            <a:ext cx="10515600" cy="798181"/>
          </a:xfrm>
        </p:spPr>
        <p:txBody>
          <a:bodyPr>
            <a:normAutofit/>
          </a:bodyPr>
          <a:lstStyle/>
          <a:p>
            <a:r>
              <a:rPr lang="en-GB" dirty="0"/>
              <a:t>Personalised Medicine through Genomics</a:t>
            </a:r>
          </a:p>
        </p:txBody>
      </p:sp>
      <p:sp>
        <p:nvSpPr>
          <p:cNvPr id="3" name="Content Placeholder 2">
            <a:extLst>
              <a:ext uri="{FF2B5EF4-FFF2-40B4-BE49-F238E27FC236}">
                <a16:creationId xmlns:a16="http://schemas.microsoft.com/office/drawing/2014/main" id="{B3CDC22A-5722-EE47-54A0-24F9D5146736}"/>
              </a:ext>
            </a:extLst>
          </p:cNvPr>
          <p:cNvSpPr>
            <a:spLocks noGrp="1"/>
          </p:cNvSpPr>
          <p:nvPr>
            <p:ph idx="1"/>
          </p:nvPr>
        </p:nvSpPr>
        <p:spPr>
          <a:xfrm>
            <a:off x="456104" y="1122717"/>
            <a:ext cx="10897696" cy="5410751"/>
          </a:xfrm>
        </p:spPr>
        <p:txBody>
          <a:bodyPr>
            <a:normAutofit/>
          </a:bodyPr>
          <a:lstStyle/>
          <a:p>
            <a:pPr marL="0" indent="0">
              <a:buNone/>
            </a:pPr>
            <a:endParaRPr lang="en-GB" dirty="0"/>
          </a:p>
          <a:p>
            <a:r>
              <a:rPr lang="en-GB" sz="2400" dirty="0"/>
              <a:t>Already being used routinely in cancer setting</a:t>
            </a:r>
          </a:p>
          <a:p>
            <a:endParaRPr lang="en-GB" sz="2400" dirty="0"/>
          </a:p>
          <a:p>
            <a:r>
              <a:rPr lang="en-GB" sz="2400" dirty="0"/>
              <a:t>Soon we will be able to use technology to </a:t>
            </a:r>
            <a:r>
              <a:rPr lang="en-GB" sz="2400" b="1" dirty="0"/>
              <a:t>tailor treatment of more everyday medicines.</a:t>
            </a:r>
          </a:p>
          <a:p>
            <a:endParaRPr lang="en-GB" sz="2400" b="1" dirty="0"/>
          </a:p>
          <a:p>
            <a:r>
              <a:rPr lang="en-GB" sz="2400" b="1" dirty="0"/>
              <a:t>Pharmacogenomics will not replace our clinical judgement; </a:t>
            </a:r>
            <a:r>
              <a:rPr lang="en-GB" sz="2400" dirty="0"/>
              <a:t>it is an additional tool within our medicines optimisation toolbox, still need to consider:</a:t>
            </a:r>
          </a:p>
          <a:p>
            <a:endParaRPr lang="en-GB" sz="2400" dirty="0"/>
          </a:p>
          <a:p>
            <a:pPr lvl="1">
              <a:buFont typeface="Wingdings" panose="05000000000000000000" pitchFamily="2" charset="2"/>
              <a:buChar char="ü"/>
            </a:pPr>
            <a:r>
              <a:rPr lang="en-GB" sz="2400" dirty="0"/>
              <a:t>Renal and liver function</a:t>
            </a:r>
          </a:p>
          <a:p>
            <a:pPr lvl="1">
              <a:buFont typeface="Wingdings" panose="05000000000000000000" pitchFamily="2" charset="2"/>
              <a:buChar char="ü"/>
            </a:pPr>
            <a:r>
              <a:rPr lang="en-GB" sz="2400" dirty="0"/>
              <a:t>Drug-drug interactions</a:t>
            </a:r>
          </a:p>
          <a:p>
            <a:pPr lvl="1">
              <a:buFont typeface="Wingdings" panose="05000000000000000000" pitchFamily="2" charset="2"/>
              <a:buChar char="ü"/>
            </a:pPr>
            <a:r>
              <a:rPr lang="en-GB" sz="2400" dirty="0"/>
              <a:t>Co-morbidities etc. </a:t>
            </a:r>
          </a:p>
          <a:p>
            <a:endParaRPr lang="en-GB" dirty="0"/>
          </a:p>
        </p:txBody>
      </p:sp>
    </p:spTree>
    <p:extLst>
      <p:ext uri="{BB962C8B-B14F-4D97-AF65-F5344CB8AC3E}">
        <p14:creationId xmlns:p14="http://schemas.microsoft.com/office/powerpoint/2010/main" val="3565306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urrey and Sussex">
      <a:dk1>
        <a:srgbClr val="231F20"/>
      </a:dk1>
      <a:lt1>
        <a:sysClr val="window" lastClr="FFFFFF"/>
      </a:lt1>
      <a:dk2>
        <a:srgbClr val="D0EFFF"/>
      </a:dk2>
      <a:lt2>
        <a:srgbClr val="E8EDEE"/>
      </a:lt2>
      <a:accent1>
        <a:srgbClr val="0072CE"/>
      </a:accent1>
      <a:accent2>
        <a:srgbClr val="103E66"/>
      </a:accent2>
      <a:accent3>
        <a:srgbClr val="00A3B5"/>
      </a:accent3>
      <a:accent4>
        <a:srgbClr val="0072CE"/>
      </a:accent4>
      <a:accent5>
        <a:srgbClr val="D0EFFF"/>
      </a:accent5>
      <a:accent6>
        <a:srgbClr val="003087"/>
      </a:accent6>
      <a:hlink>
        <a:srgbClr val="0072CE"/>
      </a:hlink>
      <a:folHlink>
        <a:srgbClr val="425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 and Sussex hybrid slide template.potx" id="{A79ED50E-558C-4C3C-9A3D-E18C75ACC925}" vid="{03B9BAEE-F503-450B-B9CF-7A4952E91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7aa35f8-4ca4-46ab-9e1b-a4e465f24b74">
      <Terms xmlns="http://schemas.microsoft.com/office/infopath/2007/PartnerControls"/>
    </lcf76f155ced4ddcb4097134ff3c332f>
    <Tobesharedwithinductionofnewstaff_x003f_ xmlns="07aa35f8-4ca4-46ab-9e1b-a4e465f24b74">true</Tobesharedwithinductionofnewstaff_x003f_>
    <_Flow_SignoffStatus xmlns="07aa35f8-4ca4-46ab-9e1b-a4e465f24b74" xsi:nil="true"/>
    <_ip_UnifiedCompliancePolicyProperties xmlns="http://schemas.microsoft.com/sharepoint/v3" xsi:nil="true"/>
    <TaxCatchAll xmlns="42f0a427-9df2-45d7-aa81-e964de6dde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24" ma:contentTypeDescription="Create a new document." ma:contentTypeScope="" ma:versionID="5bc45e40dd30e5f4cd9cf9fc81100ddb">
  <xsd:schema xmlns:xsd="http://www.w3.org/2001/XMLSchema" xmlns:xs="http://www.w3.org/2001/XMLSchema" xmlns:p="http://schemas.microsoft.com/office/2006/metadata/properties" xmlns:ns1="http://schemas.microsoft.com/sharepoint/v3" xmlns:ns2="07aa35f8-4ca4-46ab-9e1b-a4e465f24b74" xmlns:ns3="42f0a427-9df2-45d7-aa81-e964de6ddee5" targetNamespace="http://schemas.microsoft.com/office/2006/metadata/properties" ma:root="true" ma:fieldsID="9bf92ba873bcb17bee390e9c490ec1bf" ns1:_="" ns2:_="" ns3:_="">
    <xsd:import namespace="http://schemas.microsoft.com/sharepoint/v3"/>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Tobesharedwithinductionofnewstaff_x003f_"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Tobesharedwithinductionofnewstaff_x003f_" ma:index="26" nillable="true" ma:displayName="To be shared with induction of new staff?" ma:default="1" ma:description="Source - HOPC. Check for updated version prior to sharing" ma:format="Dropdown" ma:internalName="Tobesharedwithinductionofnewstaff_x003f_">
      <xsd:simpleType>
        <xsd:restriction base="dms:Boolea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d0f966d-4ee1-4c17-abde-29b2fb4daf04}"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E3D45-A956-4240-8A2B-520428CF53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a9a16f-307d-41c7-8378-2e3a030f826d"/>
    <ds:schemaRef ds:uri="http://www.w3.org/XML/1998/namespace"/>
    <ds:schemaRef ds:uri="http://purl.org/dc/dcmitype/"/>
  </ds:schemaRefs>
</ds:datastoreItem>
</file>

<file path=customXml/itemProps2.xml><?xml version="1.0" encoding="utf-8"?>
<ds:datastoreItem xmlns:ds="http://schemas.openxmlformats.org/officeDocument/2006/customXml" ds:itemID="{485F2D1E-6AB6-4DA2-A4D3-2984A45E0408}">
  <ds:schemaRefs>
    <ds:schemaRef ds:uri="http://schemas.microsoft.com/sharepoint/v3/contenttype/forms"/>
  </ds:schemaRefs>
</ds:datastoreItem>
</file>

<file path=customXml/itemProps3.xml><?xml version="1.0" encoding="utf-8"?>
<ds:datastoreItem xmlns:ds="http://schemas.openxmlformats.org/officeDocument/2006/customXml" ds:itemID="{95B099B7-284D-469B-9F32-9E0C1A39900A}"/>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1497</TotalTime>
  <Words>7039</Words>
  <Application>Microsoft Office PowerPoint</Application>
  <PresentationFormat>Widescreen</PresentationFormat>
  <Paragraphs>703</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Aptos</vt:lpstr>
      <vt:lpstr>Arial</vt:lpstr>
      <vt:lpstr>Calibri</vt:lpstr>
      <vt:lpstr>HelveticaNeue</vt:lpstr>
      <vt:lpstr>Wingdings</vt:lpstr>
      <vt:lpstr>Office Theme</vt:lpstr>
      <vt:lpstr>think-cell Slide</vt:lpstr>
      <vt:lpstr>   Fit for the Future: Genomics and the NHS 10-year plan  Sarah Flack Medicines Optimisation Pharmacist and Lead Pharmacist Genomic Medicine NHS Surrey Heartlands sarahflack@nhs.net  Amy Herbert Head of Medicines Governance &amp; Value NHS Sussex amy.herbert6@nhs.net     </vt:lpstr>
      <vt:lpstr>Overview</vt:lpstr>
      <vt:lpstr>Genomic Medicine</vt:lpstr>
      <vt:lpstr>Genomics in Healthcare </vt:lpstr>
      <vt:lpstr>Variation in drug response between individuals</vt:lpstr>
      <vt:lpstr>Pharmacogenomics (PGx)</vt:lpstr>
      <vt:lpstr>PowerPoint Presentation</vt:lpstr>
      <vt:lpstr>Prescribing: Standard Approach vs Pharmacogenomic Approach cont.</vt:lpstr>
      <vt:lpstr>Personalised Medicine through Genomics</vt:lpstr>
      <vt:lpstr>CYP 450 isoenzymes (CYPs)</vt:lpstr>
      <vt:lpstr>CYP 450 isoenzymes (CYPs) cont.</vt:lpstr>
      <vt:lpstr>PowerPoint Presentation</vt:lpstr>
      <vt:lpstr>PowerPoint Presentation</vt:lpstr>
      <vt:lpstr>Updates to the Test Directory 25/26</vt:lpstr>
      <vt:lpstr>PowerPoint Presentation</vt:lpstr>
      <vt:lpstr>The NHS 10-year plan and genomics - overview</vt:lpstr>
      <vt:lpstr>Genomics and the 10-year NHS Plan</vt:lpstr>
      <vt:lpstr>Polygenic risk scores, predisposition and inherited disease testing  </vt:lpstr>
      <vt:lpstr>Our Future Health</vt:lpstr>
      <vt:lpstr>The HEART Trial: Clinical Trial in collaboration with the NHS with GPs in the North East of England (Nov 2021 – June 2022, n=832)</vt:lpstr>
      <vt:lpstr>Pharmacogenomics and the NHS 10-year Plan </vt:lpstr>
      <vt:lpstr>CYP2C19 genotyping to guide clopidogrel use in ischaemic stroke/TIA </vt:lpstr>
      <vt:lpstr>CYP2C19 genotyping to guide clopidogrel use in ischaemic stroke – guideline updates</vt:lpstr>
      <vt:lpstr>RCGP Genomics October 2025 - CYP2C19 position statement </vt:lpstr>
      <vt:lpstr>RCGP Genomics October 2025 - CYP2C19 position statement </vt:lpstr>
      <vt:lpstr>Prescribing Advice: Guidelines available for pharmacogenomic testing</vt:lpstr>
      <vt:lpstr>SmPCs and pharmacogenomics</vt:lpstr>
      <vt:lpstr>PowerPoint Presentation</vt:lpstr>
      <vt:lpstr>Integrating Pharmacogenomics into routine clinical practice  </vt:lpstr>
      <vt:lpstr>Integrating Pharmacogenomics into routine clinical practice  </vt:lpstr>
      <vt:lpstr>PROGRESS Study </vt:lpstr>
      <vt:lpstr>Patient Cohort</vt:lpstr>
      <vt:lpstr>PROGRESS Trial - Results to date </vt:lpstr>
      <vt:lpstr>Genomics and the NHS 10-year plan – Universal implementation of cancer genomics</vt:lpstr>
      <vt:lpstr>Circulating Tumour DNA testing for lung and breast cancer</vt:lpstr>
      <vt:lpstr>NHS Galleri Trial</vt:lpstr>
      <vt:lpstr>Genomics and the NHS 10-year plan Expansion of The Generation Study - Universal newborn genomic testing   </vt:lpstr>
      <vt:lpstr>Genomics and the NHS 10-year plan – Expansion of Whole Genome Sequencing in Adults</vt:lpstr>
      <vt:lpstr>Direct to Consumer Genomic Testing (DTC-GP)</vt:lpstr>
      <vt:lpstr>Key Recommendations from The Royal College of General Practitioners (RCGP) Direct to Consumer (DTC) genomic or genetic testing</vt:lpstr>
      <vt:lpstr>Key Recommendations from The Royal College of General Practitioners (RCGP) – Pharmacogenomic Testing</vt:lpstr>
      <vt:lpstr>Key recommendations from The Royal College of Psychiatrists October 2023 College-report-CR237---Genetic-testing-in-mental-health-settings.pdf </vt:lpstr>
      <vt:lpstr>Summary</vt:lpstr>
      <vt:lpstr>Further Resources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Sussex and Surrey heartland Powerpoint</dc:title>
  <dc:creator>DAWSON, Samantha (NHS SURREY HEARTLANDS ICB - 92A)</dc:creator>
  <cp:lastModifiedBy>FLACK, Sarah (NHS SURREY HEARTLANDS ICB - 92A)</cp:lastModifiedBy>
  <cp:revision>108</cp:revision>
  <dcterms:created xsi:type="dcterms:W3CDTF">2025-05-14T13:10:34Z</dcterms:created>
  <dcterms:modified xsi:type="dcterms:W3CDTF">2026-01-27T10:33:45Z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UnilyDocumentCategory">
    <vt:lpwstr/>
  </property>
  <property fmtid="{D5CDD505-2E9C-101B-9397-08002B2CF9AE}" pid="4" name="MediaServiceImageTags">
    <vt:lpwstr/>
  </property>
</Properties>
</file>