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3" r:id="rId4"/>
    <p:sldMasterId id="2147483746" r:id="rId5"/>
  </p:sldMasterIdLst>
  <p:notesMasterIdLst>
    <p:notesMasterId r:id="rId7"/>
  </p:notesMasterIdLst>
  <p:sldIdLst>
    <p:sldId id="21474755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91E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C8B0E-90B8-4068-9975-9792C2FE9783}" v="7" dt="2025-10-03T15:18:38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81"/>
  </p:normalViewPr>
  <p:slideViewPr>
    <p:cSldViewPr snapToGrid="0">
      <p:cViewPr varScale="1">
        <p:scale>
          <a:sx n="104" d="100"/>
          <a:sy n="104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44A3E-82F0-4D43-A167-CBB89FC30413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75D3-5022-412B-BD80-B2F2D99EC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8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8E0D45E-0B97-4E29-8499-AB2B710EB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426801C-6EF1-44D5-BB49-CF9B1BD26219}"/>
              </a:ext>
            </a:extLst>
          </p:cNvPr>
          <p:cNvSpPr txBox="1"/>
          <p:nvPr userDrawn="1"/>
        </p:nvSpPr>
        <p:spPr>
          <a:xfrm>
            <a:off x="4099560" y="5714168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2E504B7B-6AD1-45D7-8AE3-FA3C863D3A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3677"/>
            <a:ext cx="12211879" cy="4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0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19838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36557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475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42304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1975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79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Future Commissioning Model Programme, CFO Meeting, 131021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27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3112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40181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32313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7806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1515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137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1666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Future Commissioning Model Programme, CFO Meeting, 131021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9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896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58AD0C8-CF00-8844-0A89-F5D34D485CB8}"/>
              </a:ext>
            </a:extLst>
          </p:cNvPr>
          <p:cNvSpPr/>
          <p:nvPr/>
        </p:nvSpPr>
        <p:spPr>
          <a:xfrm>
            <a:off x="9272718" y="680813"/>
            <a:ext cx="2434263" cy="12327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29C00AD-6E80-21D8-DAF4-E49DE736A791}"/>
              </a:ext>
            </a:extLst>
          </p:cNvPr>
          <p:cNvSpPr/>
          <p:nvPr/>
        </p:nvSpPr>
        <p:spPr>
          <a:xfrm>
            <a:off x="420432" y="4886946"/>
            <a:ext cx="11351135" cy="12327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EBFE2-875C-8816-383D-C3E356522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221985"/>
            <a:ext cx="11050700" cy="462017"/>
          </a:xfrm>
        </p:spPr>
        <p:txBody>
          <a:bodyPr/>
          <a:lstStyle/>
          <a:p>
            <a:r>
              <a:rPr lang="en-GB" dirty="0"/>
              <a:t>24-27 November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E08015-255E-73CD-2973-287B000A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8754333" cy="865186"/>
          </a:xfrm>
        </p:spPr>
        <p:txBody>
          <a:bodyPr/>
          <a:lstStyle/>
          <a:p>
            <a:r>
              <a:rPr lang="en-GB" dirty="0"/>
              <a:t>Inclusive Pharmacy Practice Week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4C46286-CF44-7248-0F14-666AE364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4" y="5366689"/>
            <a:ext cx="769219" cy="461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D582CA-540E-9BDB-8D98-8EE236537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72" y="5482972"/>
            <a:ext cx="711318" cy="317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4A4B4A-A2AC-5DD1-3DA2-36E45B721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49" y="5461539"/>
            <a:ext cx="270384" cy="391194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180E4E-A7E5-39B3-C790-768736A50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44" y="5395087"/>
            <a:ext cx="462010" cy="433134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EF27408-F71B-7C15-AC68-E6331F9E0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76" y="5469187"/>
            <a:ext cx="708327" cy="364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F0E48-F3F0-BAB6-D80A-4E9CDCDA6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04" y="5503319"/>
            <a:ext cx="834582" cy="24864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55220-697C-1741-6139-E4C3DAB66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92" y="5448954"/>
            <a:ext cx="902634" cy="36422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9D49EE-ACD8-008F-E00A-1E1E46C38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89" y="5482650"/>
            <a:ext cx="903058" cy="31415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3880B4B-CF1D-C9EB-42CB-63EA7EFF0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78" y="5494101"/>
            <a:ext cx="462010" cy="347799"/>
          </a:xfrm>
          <a:prstGeom prst="rect">
            <a:avLst/>
          </a:prstGeom>
        </p:spPr>
      </p:pic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334213D9-619B-EB16-C1B2-E7B5FDDF28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541" y="5448954"/>
            <a:ext cx="805345" cy="392946"/>
          </a:xfrm>
          <a:prstGeom prst="rect">
            <a:avLst/>
          </a:prstGeom>
        </p:spPr>
      </p:pic>
      <p:pic>
        <p:nvPicPr>
          <p:cNvPr id="15" name="Picture 14" descr="A logo with black text&#10;&#10;AI-generated content may be incorrect.">
            <a:extLst>
              <a:ext uri="{FF2B5EF4-FFF2-40B4-BE49-F238E27FC236}">
                <a16:creationId xmlns:a16="http://schemas.microsoft.com/office/drawing/2014/main" id="{C80AC8B9-648A-127F-BA2F-EF03DCB92A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1" y="5380887"/>
            <a:ext cx="475931" cy="461533"/>
          </a:xfrm>
          <a:prstGeom prst="rect">
            <a:avLst/>
          </a:prstGeom>
        </p:spPr>
      </p:pic>
      <p:pic>
        <p:nvPicPr>
          <p:cNvPr id="16" name="Picture 15" descr="A logo for a college of mental health&#10;&#10;AI-generated content may be incorrect.">
            <a:extLst>
              <a:ext uri="{FF2B5EF4-FFF2-40B4-BE49-F238E27FC236}">
                <a16:creationId xmlns:a16="http://schemas.microsoft.com/office/drawing/2014/main" id="{F75A1E02-D0FE-EF97-C584-97DB3F83B6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58" y="5464236"/>
            <a:ext cx="800397" cy="333655"/>
          </a:xfrm>
          <a:prstGeom prst="rect">
            <a:avLst/>
          </a:prstGeom>
        </p:spPr>
      </p:pic>
      <p:pic>
        <p:nvPicPr>
          <p:cNvPr id="18" name="Picture 17" descr="A logo with a white and brown circle&#10;&#10;AI-generated content may be incorrect.">
            <a:extLst>
              <a:ext uri="{FF2B5EF4-FFF2-40B4-BE49-F238E27FC236}">
                <a16:creationId xmlns:a16="http://schemas.microsoft.com/office/drawing/2014/main" id="{2D4C7388-366A-D26D-EB31-D0D9B973E4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0" y="5451165"/>
            <a:ext cx="333655" cy="3336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4B4B46-2139-9C6B-2EC8-864E4E8EDA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6024" y="5461538"/>
            <a:ext cx="523954" cy="348867"/>
          </a:xfrm>
          <a:prstGeom prst="rect">
            <a:avLst/>
          </a:prstGeom>
        </p:spPr>
      </p:pic>
      <p:pic>
        <p:nvPicPr>
          <p:cNvPr id="20" name="Picture 19" descr="A logo for a clinic&#10;&#10;AI-generated content may be incorrect.">
            <a:extLst>
              <a:ext uri="{FF2B5EF4-FFF2-40B4-BE49-F238E27FC236}">
                <a16:creationId xmlns:a16="http://schemas.microsoft.com/office/drawing/2014/main" id="{08C3A793-4264-8906-8E29-91AD0E1C8E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61" y="5503319"/>
            <a:ext cx="658601" cy="296447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A6B69AD7-561D-67B3-C498-13DB3E1F2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/>
          <a:stretch>
            <a:fillRect/>
          </a:stretch>
        </p:blipFill>
        <p:spPr>
          <a:xfrm>
            <a:off x="2284228" y="5473587"/>
            <a:ext cx="441918" cy="3232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1C7ECF-AD7D-A9CF-8E98-6B39330DD010}"/>
              </a:ext>
            </a:extLst>
          </p:cNvPr>
          <p:cNvSpPr txBox="1"/>
          <p:nvPr/>
        </p:nvSpPr>
        <p:spPr>
          <a:xfrm>
            <a:off x="535781" y="4951124"/>
            <a:ext cx="1117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/>
                </a:solidFill>
              </a:rPr>
              <a:t>Inclusive Pharmacy Practice is a joint initiative between national pharmacy partners: 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7B82CE-6E14-E767-6182-95B37AF943CD}"/>
              </a:ext>
            </a:extLst>
          </p:cNvPr>
          <p:cNvSpPr txBox="1"/>
          <p:nvPr/>
        </p:nvSpPr>
        <p:spPr>
          <a:xfrm>
            <a:off x="433081" y="1958710"/>
            <a:ext cx="7200525" cy="257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buNone/>
            </a:pPr>
            <a:r>
              <a:rPr lang="en-GB" b="0" i="0" dirty="0">
                <a:effectLst/>
                <a:latin typeface="+mj-lt"/>
              </a:rPr>
              <a:t>Open to all members of the pharmacy team, </a:t>
            </a:r>
            <a:r>
              <a:rPr lang="en-GB" b="1" i="0" dirty="0">
                <a:effectLst/>
                <a:latin typeface="+mj-lt"/>
              </a:rPr>
              <a:t>Inclusive Pharmacy Practice Week 2025</a:t>
            </a:r>
            <a:r>
              <a:rPr lang="en-GB" b="0" i="0" dirty="0">
                <a:effectLst/>
                <a:latin typeface="+mj-lt"/>
              </a:rPr>
              <a:t> offers a series of </a:t>
            </a:r>
            <a:r>
              <a:rPr lang="en-GB" dirty="0">
                <a:latin typeface="+mj-lt"/>
              </a:rPr>
              <a:t>FREE</a:t>
            </a:r>
            <a:r>
              <a:rPr lang="en-GB" b="0" i="0" dirty="0">
                <a:effectLst/>
                <a:latin typeface="+mj-lt"/>
              </a:rPr>
              <a:t> online interactive workshops exploring practical ways to create more inclusive workplaces and better patient outcomes.</a:t>
            </a:r>
          </a:p>
          <a:p>
            <a:pPr>
              <a:lnSpc>
                <a:spcPts val="3300"/>
              </a:lnSpc>
              <a:buNone/>
            </a:pPr>
            <a:endParaRPr lang="en-GB" dirty="0">
              <a:latin typeface="+mj-lt"/>
            </a:endParaRPr>
          </a:p>
          <a:p>
            <a:pPr>
              <a:lnSpc>
                <a:spcPts val="3300"/>
              </a:lnSpc>
              <a:buNone/>
            </a:pPr>
            <a:r>
              <a:rPr lang="en-GB" b="1" dirty="0"/>
              <a:t>Scan the QR code to view the full programme and register now!</a:t>
            </a:r>
            <a:endParaRPr lang="en-GB" dirty="0">
              <a:effectLst/>
              <a:latin typeface="+mj-lt"/>
            </a:endParaRPr>
          </a:p>
        </p:txBody>
      </p:sp>
      <p:pic>
        <p:nvPicPr>
          <p:cNvPr id="17" name="Picture 16" descr="A blue and white logo&#10;&#10;AI-generated content may be incorrect.">
            <a:extLst>
              <a:ext uri="{FF2B5EF4-FFF2-40B4-BE49-F238E27FC236}">
                <a16:creationId xmlns:a16="http://schemas.microsoft.com/office/drawing/2014/main" id="{610EE176-50DB-538C-21F0-7606180B56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33" y="1174067"/>
            <a:ext cx="1323240" cy="577966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11511E8B-3AE5-0B9B-DF90-1BC35A626F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99" y="1277695"/>
            <a:ext cx="638468" cy="4806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69339D-D411-AE2D-0BAA-F4FFC9A77F49}"/>
              </a:ext>
            </a:extLst>
          </p:cNvPr>
          <p:cNvSpPr txBox="1"/>
          <p:nvPr/>
        </p:nvSpPr>
        <p:spPr>
          <a:xfrm>
            <a:off x="9644841" y="757376"/>
            <a:ext cx="277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H</a:t>
            </a:r>
            <a:r>
              <a:rPr lang="en-GB" sz="1800" b="1" dirty="0">
                <a:solidFill>
                  <a:schemeClr val="bg2"/>
                </a:solidFill>
              </a:rPr>
              <a:t>osted by: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A6739C-CB8B-809D-D2ED-0A674ACBC36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37304" y="2165581"/>
            <a:ext cx="2434263" cy="24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c143a6c5-5942-4b69-8d61-fb579588568f" xsi:nil="true"/>
    <_ip_UnifiedCompliancePolicyProperties xmlns="c143a6c5-5942-4b69-8d61-fb579588568f" xsi:nil="true"/>
    <Review_x0020_Date xmlns="a6ce0b7a-7e40-453c-bbbd-909e26dc9676" xsi:nil="true"/>
    <lcf76f155ced4ddcb4097134ff3c332f xmlns="a6ce0b7a-7e40-453c-bbbd-909e26dc9676">
      <Terms xmlns="http://schemas.microsoft.com/office/infopath/2007/PartnerControls"/>
    </lcf76f155ced4ddcb4097134ff3c332f>
    <TaxCatchAll xmlns="c143a6c5-5942-4b69-8d61-fb57958856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BA29F4753634CB2F3E6A66C3C8B28" ma:contentTypeVersion="19" ma:contentTypeDescription="Create a new document." ma:contentTypeScope="" ma:versionID="ff1040cc20e5c91f3dff2c98d904ceeb">
  <xsd:schema xmlns:xsd="http://www.w3.org/2001/XMLSchema" xmlns:xs="http://www.w3.org/2001/XMLSchema" xmlns:p="http://schemas.microsoft.com/office/2006/metadata/properties" xmlns:ns2="a6ce0b7a-7e40-453c-bbbd-909e26dc9676" xmlns:ns3="c143a6c5-5942-4b69-8d61-fb579588568f" targetNamespace="http://schemas.microsoft.com/office/2006/metadata/properties" ma:root="true" ma:fieldsID="8cf3fbbaedefd1dd4ee0f22031ee1a32" ns2:_="" ns3:_="">
    <xsd:import namespace="a6ce0b7a-7e40-453c-bbbd-909e26dc9676"/>
    <xsd:import namespace="c143a6c5-5942-4b69-8d61-fb579588568f"/>
    <xsd:element name="properties">
      <xsd:complexType>
        <xsd:sequence>
          <xsd:element name="documentManagement">
            <xsd:complexType>
              <xsd:all>
                <xsd:element ref="ns2:Review_x0020_Dat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_ip_UnifiedCompliancePolicyProperties" minOccurs="0"/>
                <xsd:element ref="ns3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e0b7a-7e40-453c-bbbd-909e26dc9676" elementFormDefault="qualified">
    <xsd:import namespace="http://schemas.microsoft.com/office/2006/documentManagement/types"/>
    <xsd:import namespace="http://schemas.microsoft.com/office/infopath/2007/PartnerControls"/>
    <xsd:element name="Review_x0020_Date" ma:index="5" nillable="true" ma:displayName="Review date" ma:indexed="true" ma:internalName="Review_x0020_Date" ma:readOnly="fals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3a6c5-5942-4b69-8d61-fb579588568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eff57db-22da-4108-9949-25d5ad57bdff}" ma:internalName="TaxCatchAll" ma:showField="CatchAllData" ma:web="c143a6c5-5942-4b69-8d61-fb5795885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21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906FAF-59A1-4588-AF6A-F430A8B473C6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6ce0b7a-7e40-453c-bbbd-909e26dc9676"/>
    <ds:schemaRef ds:uri="http://purl.org/dc/terms/"/>
    <ds:schemaRef ds:uri="http://schemas.openxmlformats.org/package/2006/metadata/core-properties"/>
    <ds:schemaRef ds:uri="c143a6c5-5942-4b69-8d61-fb579588568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1D0048-9183-4425-90FF-53C86E47B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e0b7a-7e40-453c-bbbd-909e26dc9676"/>
    <ds:schemaRef ds:uri="c143a6c5-5942-4b69-8d61-fb5795885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8C644-EC36-46F6-89E2-01977A94FB9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5_Custom Design</vt:lpstr>
      <vt:lpstr>NHSD-Refresh-Theme-NOV1120B</vt:lpstr>
      <vt:lpstr>Inclusive Pharmacy Practice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Pharmacy Workforce Data</dc:title>
  <dc:creator>Ursa Alad</dc:creator>
  <cp:lastModifiedBy>BOAST, Melanie (NHS ENGLAND)</cp:lastModifiedBy>
  <cp:revision>64</cp:revision>
  <dcterms:created xsi:type="dcterms:W3CDTF">2022-02-07T10:42:24Z</dcterms:created>
  <dcterms:modified xsi:type="dcterms:W3CDTF">2025-10-27T17:02:50Z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0x010100074BA29F4753634CB2F3E6A66C3C8B28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