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11/23/2025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11/23/2025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11/23/2025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11/23/2025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11/23/2025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11/23/2025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11/23/2025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11/23/2025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11/23/2025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11/23/2025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11/23/2025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11/23/2025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11/23/2025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11/23/2025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11/23/2025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11/23/2025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11/23/2025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11/23/2025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3885537"/>
            <a:ext cx="4280645" cy="861420"/>
          </a:xfrm>
        </p:spPr>
        <p:txBody>
          <a:bodyPr/>
          <a:lstStyle/>
          <a:p>
            <a:r>
              <a:rPr lang="en-GB" dirty="0"/>
              <a:t>PCN SASSE1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Sister Lisa Cook Nurse </a:t>
            </a:r>
            <a:r>
              <a:rPr lang="en-GB" dirty="0" err="1"/>
              <a:t>educAtor</a:t>
            </a:r>
            <a:r>
              <a:rPr lang="en-GB" dirty="0"/>
              <a:t> </a:t>
            </a:r>
          </a:p>
          <a:p>
            <a:r>
              <a:rPr lang="en-GB" dirty="0"/>
              <a:t>Dr Dave Gill GP Educator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7907457"/>
              </p:ext>
            </p:extLst>
          </p:nvPr>
        </p:nvGraphicFramePr>
        <p:xfrm>
          <a:off x="8535051" y="564456"/>
          <a:ext cx="3100821" cy="560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0821">
                  <a:extLst>
                    <a:ext uri="{9D8B030D-6E8A-4147-A177-3AD203B41FA5}">
                      <a16:colId xmlns:a16="http://schemas.microsoft.com/office/drawing/2014/main" val="3636706430"/>
                    </a:ext>
                  </a:extLst>
                </a:gridCol>
              </a:tblGrid>
              <a:tr h="5579729">
                <a:tc>
                  <a:txBody>
                    <a:bodyPr/>
                    <a:lstStyle/>
                    <a:p>
                      <a:endParaRPr lang="en-GB" sz="1200" baseline="0" dirty="0"/>
                    </a:p>
                    <a:p>
                      <a:r>
                        <a:rPr lang="en-GB" sz="1400" u="sng" baseline="0" dirty="0"/>
                        <a:t>CPD Courses (Highlights) </a:t>
                      </a:r>
                    </a:p>
                    <a:p>
                      <a:r>
                        <a:rPr lang="en-GB" sz="1200" baseline="0" dirty="0"/>
                        <a:t>-Understanding blood test results- paramedics x2</a:t>
                      </a:r>
                    </a:p>
                    <a:p>
                      <a:r>
                        <a:rPr lang="en-GB" sz="1200" baseline="0" dirty="0"/>
                        <a:t>-Clinical skills- paramedics</a:t>
                      </a:r>
                    </a:p>
                    <a:p>
                      <a:r>
                        <a:rPr lang="en-GB" sz="1200" baseline="0" dirty="0"/>
                        <a:t>-Royal college of Nurses </a:t>
                      </a:r>
                      <a:r>
                        <a:rPr lang="en-GB" sz="1200" baseline="0" dirty="0" err="1"/>
                        <a:t>Womens</a:t>
                      </a:r>
                      <a:r>
                        <a:rPr lang="en-GB" sz="1200" baseline="0" dirty="0"/>
                        <a:t> Health Conference-Nurse</a:t>
                      </a:r>
                    </a:p>
                    <a:p>
                      <a:r>
                        <a:rPr lang="en-GB" sz="1200" baseline="0" dirty="0"/>
                        <a:t>-Dermatology Annual surgery workshop- GP</a:t>
                      </a:r>
                    </a:p>
                    <a:p>
                      <a:r>
                        <a:rPr lang="en-GB" sz="1200" baseline="0" dirty="0"/>
                        <a:t>-Introduction to </a:t>
                      </a:r>
                      <a:r>
                        <a:rPr lang="en-GB" sz="1200" baseline="0" dirty="0" err="1"/>
                        <a:t>Dermoscopy</a:t>
                      </a:r>
                      <a:r>
                        <a:rPr lang="en-GB" sz="1200" baseline="0" dirty="0"/>
                        <a:t> Cardiff –GP</a:t>
                      </a:r>
                    </a:p>
                    <a:p>
                      <a:r>
                        <a:rPr lang="en-GB" sz="1200" baseline="0" dirty="0"/>
                        <a:t>-Cervical Screening course – nurse </a:t>
                      </a:r>
                    </a:p>
                    <a:p>
                      <a:r>
                        <a:rPr lang="en-GB" sz="1200" baseline="0" dirty="0"/>
                        <a:t>-Menopause diagnosis and Management – Nurse </a:t>
                      </a:r>
                    </a:p>
                    <a:p>
                      <a:r>
                        <a:rPr lang="en-GB" sz="1200" baseline="0" dirty="0"/>
                        <a:t>-Ripley Training Customer service skills training course onsite training – staff  </a:t>
                      </a:r>
                    </a:p>
                    <a:p>
                      <a:r>
                        <a:rPr lang="en-GB" sz="1200" baseline="0" dirty="0"/>
                        <a:t>-Hypertension Master Class- Nurse </a:t>
                      </a:r>
                    </a:p>
                    <a:p>
                      <a:r>
                        <a:rPr lang="en-GB" sz="1200" baseline="0" dirty="0"/>
                        <a:t>-Essentials of COPD- Nurse</a:t>
                      </a:r>
                    </a:p>
                    <a:p>
                      <a:r>
                        <a:rPr lang="en-GB" sz="1200" baseline="0" dirty="0"/>
                        <a:t>-Ear </a:t>
                      </a:r>
                      <a:r>
                        <a:rPr lang="en-GB" sz="1200" baseline="0" dirty="0" err="1"/>
                        <a:t>Microsuction</a:t>
                      </a:r>
                      <a:r>
                        <a:rPr lang="en-GB" sz="1200" baseline="0" dirty="0"/>
                        <a:t> course-Nurse </a:t>
                      </a:r>
                    </a:p>
                    <a:p>
                      <a:r>
                        <a:rPr lang="en-GB" sz="1200" baseline="0" dirty="0"/>
                        <a:t>-How to manage common dermatological problems in children RCPH- ANP</a:t>
                      </a:r>
                    </a:p>
                    <a:p>
                      <a:r>
                        <a:rPr lang="en-GB" sz="1200" baseline="0" dirty="0"/>
                        <a:t>-Paediatric and Adolescent MSK disorders – ANP</a:t>
                      </a:r>
                    </a:p>
                    <a:p>
                      <a:r>
                        <a:rPr lang="en-GB" sz="1200" baseline="0" dirty="0"/>
                        <a:t>-Joint injection NB Medical – Paramedics and ANPs</a:t>
                      </a:r>
                    </a:p>
                    <a:p>
                      <a:r>
                        <a:rPr lang="en-GB" sz="1200" baseline="0" dirty="0"/>
                        <a:t>-Ultrasound guided injections – GP </a:t>
                      </a:r>
                    </a:p>
                    <a:p>
                      <a:r>
                        <a:rPr lang="en-GB" sz="1200" baseline="0" dirty="0"/>
                        <a:t>-Asthma Network conference - nurse</a:t>
                      </a:r>
                    </a:p>
                    <a:p>
                      <a:r>
                        <a:rPr lang="en-GB" sz="1200" baseline="0" dirty="0"/>
                        <a:t>-Red Whale update </a:t>
                      </a:r>
                    </a:p>
                    <a:p>
                      <a:r>
                        <a:rPr lang="en-GB" sz="1200" baseline="0" dirty="0"/>
                        <a:t>-NB Medical update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7213317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D403AE0-AD9D-2790-820C-5FBDB78E964C}"/>
              </a:ext>
            </a:extLst>
          </p:cNvPr>
          <p:cNvSpPr txBox="1"/>
          <p:nvPr/>
        </p:nvSpPr>
        <p:spPr>
          <a:xfrm>
            <a:off x="564027" y="537966"/>
            <a:ext cx="2418080" cy="1015663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Funding Boost of £6,500 from the PCN Board to top up the CPD funding already allocated  to enhance educational activity further.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EAC5B1-571E-6D3D-C4C1-EB6E736010A2}"/>
              </a:ext>
            </a:extLst>
          </p:cNvPr>
          <p:cNvSpPr txBox="1"/>
          <p:nvPr/>
        </p:nvSpPr>
        <p:spPr>
          <a:xfrm>
            <a:off x="5498126" y="630300"/>
            <a:ext cx="2926080" cy="83099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Regular CPD PCN  Educational lunchtime seminars by local consultants. This is open to call PCN clinical staff to attend. 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8CAC8D-4401-25A0-7BBE-836CBC32E132}"/>
              </a:ext>
            </a:extLst>
          </p:cNvPr>
          <p:cNvSpPr txBox="1"/>
          <p:nvPr/>
        </p:nvSpPr>
        <p:spPr>
          <a:xfrm>
            <a:off x="511437" y="1694539"/>
            <a:ext cx="2282563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Hosting  student nurse placement in member practices.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68E8AD-7496-A0FB-9919-02C400CB7FAB}"/>
              </a:ext>
            </a:extLst>
          </p:cNvPr>
          <p:cNvSpPr txBox="1"/>
          <p:nvPr/>
        </p:nvSpPr>
        <p:spPr>
          <a:xfrm>
            <a:off x="546998" y="2489391"/>
            <a:ext cx="2783840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 new GP clinical supervisors in a member practice- expanding GP trainee numbers 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EE857B-5074-2D3C-839E-D8F33A5D3E44}"/>
              </a:ext>
            </a:extLst>
          </p:cNvPr>
          <p:cNvSpPr txBox="1"/>
          <p:nvPr/>
        </p:nvSpPr>
        <p:spPr>
          <a:xfrm>
            <a:off x="538480" y="3368616"/>
            <a:ext cx="2783840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prstClr val="white"/>
                </a:solidFill>
                <a:latin typeface="Century Gothic" panose="020B0502020202020204"/>
              </a:rPr>
              <a:t>Employed a nurse who was a previous nursing student with us.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F0BEC8-0652-7F5B-31BE-3C0F04F23F3C}"/>
              </a:ext>
            </a:extLst>
          </p:cNvPr>
          <p:cNvSpPr txBox="1"/>
          <p:nvPr/>
        </p:nvSpPr>
        <p:spPr>
          <a:xfrm>
            <a:off x="5674627" y="5583884"/>
            <a:ext cx="2783840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PCN Educator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workforce planning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workshop June 2025 attended by both Dr Gill and Sister Cook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E1E137-AFD0-ABD2-98D9-6E851AC74973}"/>
              </a:ext>
            </a:extLst>
          </p:cNvPr>
          <p:cNvSpPr txBox="1"/>
          <p:nvPr/>
        </p:nvSpPr>
        <p:spPr>
          <a:xfrm>
            <a:off x="568960" y="5696140"/>
            <a:ext cx="2783840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PCN gained approval as a clinical learning environment in March 2025.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889FAF-9C5C-9FF5-5CD4-15EDF8FEF3E6}"/>
              </a:ext>
            </a:extLst>
          </p:cNvPr>
          <p:cNvSpPr txBox="1"/>
          <p:nvPr/>
        </p:nvSpPr>
        <p:spPr>
          <a:xfrm>
            <a:off x="5686124" y="4819579"/>
            <a:ext cx="2783840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Pharmacy Technician has commenced her CPPE course.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D4028A-CA94-5368-98E4-50A8F67DF613}"/>
              </a:ext>
            </a:extLst>
          </p:cNvPr>
          <p:cNvSpPr txBox="1"/>
          <p:nvPr/>
        </p:nvSpPr>
        <p:spPr>
          <a:xfrm>
            <a:off x="5640366" y="4187869"/>
            <a:ext cx="2783840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 Pharmacists have completed the independent prescribers course.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D4D456-8CA4-45BE-566D-5C639DFE147D}"/>
              </a:ext>
            </a:extLst>
          </p:cNvPr>
          <p:cNvSpPr txBox="1"/>
          <p:nvPr/>
        </p:nvSpPr>
        <p:spPr>
          <a:xfrm>
            <a:off x="5581276" y="3547268"/>
            <a:ext cx="2783840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Supporting Nurse Associate trainee in a member practice.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1B7446-A569-B64A-4CCF-36F123E96937}"/>
              </a:ext>
            </a:extLst>
          </p:cNvPr>
          <p:cNvSpPr txBox="1"/>
          <p:nvPr/>
        </p:nvSpPr>
        <p:spPr>
          <a:xfrm>
            <a:off x="5586206" y="2540496"/>
            <a:ext cx="2778910" cy="83099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Increase in student placements- Paramedics students  are allocated to the PCN and now looking to host pharmacists.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F22511-78C8-54B7-D828-653CEFAA85C2}"/>
              </a:ext>
            </a:extLst>
          </p:cNvPr>
          <p:cNvSpPr txBox="1"/>
          <p:nvPr/>
        </p:nvSpPr>
        <p:spPr>
          <a:xfrm>
            <a:off x="5640366" y="1549934"/>
            <a:ext cx="2783840" cy="83099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Oliver McGowan Training – A member practice has collaboratively worked with the education hub to be a host site.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CFA0F1-D060-1A39-E867-80FC4BFA8344}"/>
              </a:ext>
            </a:extLst>
          </p:cNvPr>
          <p:cNvSpPr txBox="1"/>
          <p:nvPr/>
        </p:nvSpPr>
        <p:spPr>
          <a:xfrm>
            <a:off x="3148106" y="1704924"/>
            <a:ext cx="2282563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 Paramedics are practice paramedic assessors</a:t>
            </a:r>
          </a:p>
        </p:txBody>
      </p:sp>
      <p:pic>
        <p:nvPicPr>
          <p:cNvPr id="20" name="Picture 19" descr="Doctor checking a man's blood pressure">
            <a:extLst>
              <a:ext uri="{FF2B5EF4-FFF2-40B4-BE49-F238E27FC236}">
                <a16:creationId xmlns:a16="http://schemas.microsoft.com/office/drawing/2014/main" id="{1F4A341A-60AE-3EC1-AA0E-D5BDAFCE0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2322004"/>
            <a:ext cx="2145326" cy="1593955"/>
          </a:xfrm>
          <a:prstGeom prst="rect">
            <a:avLst/>
          </a:prstGeom>
        </p:spPr>
      </p:pic>
      <p:pic>
        <p:nvPicPr>
          <p:cNvPr id="22" name="Picture 21" descr="Futuristic DNA helix in black background">
            <a:extLst>
              <a:ext uri="{FF2B5EF4-FFF2-40B4-BE49-F238E27FC236}">
                <a16:creationId xmlns:a16="http://schemas.microsoft.com/office/drawing/2014/main" id="{DE50E7C9-EB2D-9D21-C386-99745B0E7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315593" y="650486"/>
            <a:ext cx="2115076" cy="830997"/>
          </a:xfrm>
          <a:prstGeom prst="rect">
            <a:avLst/>
          </a:prstGeom>
        </p:spPr>
      </p:pic>
      <p:pic>
        <p:nvPicPr>
          <p:cNvPr id="24" name="Picture 23" descr="Doctor getting patient's weight">
            <a:extLst>
              <a:ext uri="{FF2B5EF4-FFF2-40B4-BE49-F238E27FC236}">
                <a16:creationId xmlns:a16="http://schemas.microsoft.com/office/drawing/2014/main" id="{85E2F30D-767B-515A-E081-903494FB9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414224" y="5496772"/>
            <a:ext cx="1226142" cy="81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674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49F8EB85763C444AAC68312A5032961" ma:contentTypeVersion="24" ma:contentTypeDescription="Create a new document." ma:contentTypeScope="" ma:versionID="2c574d9e96c6ef0c46459d2937036dd2">
  <xsd:schema xmlns:xsd="http://www.w3.org/2001/XMLSchema" xmlns:xs="http://www.w3.org/2001/XMLSchema" xmlns:p="http://schemas.microsoft.com/office/2006/metadata/properties" xmlns:ns1="http://schemas.microsoft.com/sharepoint/v3" xmlns:ns2="07aa35f8-4ca4-46ab-9e1b-a4e465f24b74" xmlns:ns3="42f0a427-9df2-45d7-aa81-e964de6ddee5" targetNamespace="http://schemas.microsoft.com/office/2006/metadata/properties" ma:root="true" ma:fieldsID="8c2c38bbb6c896eec24ed03b007d3256" ns1:_="" ns2:_="" ns3:_="">
    <xsd:import namespace="http://schemas.microsoft.com/sharepoint/v3"/>
    <xsd:import namespace="07aa35f8-4ca4-46ab-9e1b-a4e465f24b74"/>
    <xsd:import namespace="42f0a427-9df2-45d7-aa81-e964de6dde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Tobesharedwithinductionofnewstaff_x003f_" minOccurs="0"/>
                <xsd:element ref="ns2:MediaServiceObjectDetectorVersions" minOccurs="0"/>
                <xsd:element ref="ns2:MediaServiceSearchProperties" minOccurs="0"/>
                <xsd:element ref="ns2:_Flow_SignoffStatu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aa35f8-4ca4-46ab-9e1b-a4e465f24b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2c8d5fda-b97d-42c6-97e2-f76465e161c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Tobesharedwithinductionofnewstaff_x003f_" ma:index="26" nillable="true" ma:displayName="To be shared with induction of new staff?" ma:default="1" ma:description="Source - HOPC. Check for updated version prior to sharing" ma:format="Dropdown" ma:internalName="Tobesharedwithinductionofnewstaff_x003f_">
      <xsd:simpleType>
        <xsd:restriction base="dms:Boolean"/>
      </xsd:simple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Flow_SignoffStatus" ma:index="29" nillable="true" ma:displayName="Sign-off status" ma:internalName="Sign_x002d_off_x0020_status">
      <xsd:simpleType>
        <xsd:restriction base="dms:Text"/>
      </xsd:simpleType>
    </xsd:element>
    <xsd:element name="MediaServiceBillingMetadata" ma:index="3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f0a427-9df2-45d7-aa81-e964de6ddee5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9d0f966d-4ee1-4c17-abde-29b2fb4daf04}" ma:internalName="TaxCatchAll" ma:showField="CatchAllData" ma:web="42f0a427-9df2-45d7-aa81-e964de6ddee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07aa35f8-4ca4-46ab-9e1b-a4e465f24b74">
      <Terms xmlns="http://schemas.microsoft.com/office/infopath/2007/PartnerControls"/>
    </lcf76f155ced4ddcb4097134ff3c332f>
    <Tobesharedwithinductionofnewstaff_x003f_ xmlns="07aa35f8-4ca4-46ab-9e1b-a4e465f24b74">true</Tobesharedwithinductionofnewstaff_x003f_>
    <_Flow_SignoffStatus xmlns="07aa35f8-4ca4-46ab-9e1b-a4e465f24b74" xsi:nil="true"/>
    <_ip_UnifiedCompliancePolicyProperties xmlns="http://schemas.microsoft.com/sharepoint/v3" xsi:nil="true"/>
    <TaxCatchAll xmlns="42f0a427-9df2-45d7-aa81-e964de6ddee5" xsi:nil="true"/>
  </documentManagement>
</p:properties>
</file>

<file path=customXml/itemProps1.xml><?xml version="1.0" encoding="utf-8"?>
<ds:datastoreItem xmlns:ds="http://schemas.openxmlformats.org/officeDocument/2006/customXml" ds:itemID="{61436305-EBD5-4CFD-9BE6-B5E418544F65}"/>
</file>

<file path=customXml/itemProps2.xml><?xml version="1.0" encoding="utf-8"?>
<ds:datastoreItem xmlns:ds="http://schemas.openxmlformats.org/officeDocument/2006/customXml" ds:itemID="{5B12498B-9372-4B76-A8FA-E718617D5B23}"/>
</file>

<file path=customXml/itemProps3.xml><?xml version="1.0" encoding="utf-8"?>
<ds:datastoreItem xmlns:ds="http://schemas.openxmlformats.org/officeDocument/2006/customXml" ds:itemID="{A7A796AD-4A56-49F8-8D58-C03BAEFC44D2}"/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403</TotalTime>
  <Words>311</Words>
  <Application>Microsoft Office PowerPoint</Application>
  <PresentationFormat>Widescreen</PresentationFormat>
  <Paragraphs>36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Century Gothic</vt:lpstr>
      <vt:lpstr>Wingdings 3</vt:lpstr>
      <vt:lpstr>Ion Boardroom</vt:lpstr>
      <vt:lpstr>PCN SASSE1</vt:lpstr>
    </vt:vector>
  </TitlesOfParts>
  <Company>SCW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PCN SASSE1</dc:title>
  <dc:creator>GILL, Dave (SUNBURY GROUP PRACTICE)</dc:creator>
  <cp:lastModifiedBy>GILL, Dave (SUNBURY GROUP PRACTICE)</cp:lastModifiedBy>
  <cp:revision>14</cp:revision>
  <dcterms:created xsi:type="dcterms:W3CDTF">2025-09-29T13:52:31Z</dcterms:created>
  <dcterms:modified xsi:type="dcterms:W3CDTF">2025-11-23T23:10:02Z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0x010100D49F8EB85763C444AAC68312A5032961</vt:lpwstr>
  </property>
  <property fmtid="{D5CDD505-2E9C-101B-9397-08002B2CF9AE}" pid="3" name="MediaServiceImageTags">
    <vt:lpwstr/>
  </property>
</Properties>
</file>