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8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455" y="844108"/>
            <a:ext cx="4280645" cy="861420"/>
          </a:xfrm>
        </p:spPr>
        <p:txBody>
          <a:bodyPr>
            <a:normAutofit fontScale="90000"/>
          </a:bodyPr>
          <a:lstStyle/>
          <a:p>
            <a:r>
              <a:rPr lang="en-GB" dirty="0"/>
              <a:t>WHAM PCN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871" y="1734111"/>
            <a:ext cx="3061059" cy="558276"/>
          </a:xfrm>
        </p:spPr>
        <p:txBody>
          <a:bodyPr/>
          <a:lstStyle/>
          <a:p>
            <a:r>
              <a:rPr lang="en-GB" dirty="0"/>
              <a:t>Charlotte </a:t>
            </a:r>
            <a:r>
              <a:rPr lang="en-GB" dirty="0" err="1"/>
              <a:t>Budkeiwicz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54750"/>
              </p:ext>
            </p:extLst>
          </p:nvPr>
        </p:nvGraphicFramePr>
        <p:xfrm>
          <a:off x="8574813" y="751839"/>
          <a:ext cx="3061059" cy="534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059">
                  <a:extLst>
                    <a:ext uri="{9D8B030D-6E8A-4147-A177-3AD203B41FA5}">
                      <a16:colId xmlns:a16="http://schemas.microsoft.com/office/drawing/2014/main" val="3636706430"/>
                    </a:ext>
                  </a:extLst>
                </a:gridCol>
              </a:tblGrid>
              <a:tr h="5344161">
                <a:tc>
                  <a:txBody>
                    <a:bodyPr/>
                    <a:lstStyle/>
                    <a:p>
                      <a:endParaRPr lang="en-GB" sz="1200" baseline="0" dirty="0"/>
                    </a:p>
                    <a:p>
                      <a:r>
                        <a:rPr lang="en-GB" sz="1400" u="sng" baseline="0" dirty="0"/>
                        <a:t>CPD Courses (Highlights)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-   Minor Surgery Skills </a:t>
                      </a:r>
                    </a:p>
                    <a:p>
                      <a:r>
                        <a:rPr lang="en-GB" sz="1200" baseline="0" dirty="0"/>
                        <a:t>Advanced Nurse Practitioner and x3 GP’s 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Joint &amp; soft tissue injection one day course</a:t>
                      </a:r>
                    </a:p>
                    <a:p>
                      <a:r>
                        <a:rPr lang="en-GB" sz="1200" baseline="0" dirty="0"/>
                        <a:t>Advanced Paramedic Practitioner &amp; GP 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Management of Menopause Certificate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/>
                        <a:t>ANP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Respiratory Care Level 7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/>
                        <a:t>Practice Nurse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Effective Triage-Implementing, Developing and Embedding Practice Systems. </a:t>
                      </a:r>
                    </a:p>
                    <a:p>
                      <a:r>
                        <a:rPr lang="en-GB" sz="1200" baseline="0" dirty="0"/>
                        <a:t>All Staff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Clinical </a:t>
                      </a:r>
                      <a:r>
                        <a:rPr lang="en-GB" sz="1200" baseline="0" dirty="0" err="1"/>
                        <a:t>Microsuction</a:t>
                      </a:r>
                      <a:endParaRPr lang="en-GB" sz="1200" baseline="0" dirty="0"/>
                    </a:p>
                    <a:p>
                      <a:r>
                        <a:rPr lang="en-GB" sz="1200" baseline="0" dirty="0"/>
                        <a:t>Nurse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In person Adult and Childrens basic life support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Immunisation Training for Nurses and AHPs</a:t>
                      </a:r>
                    </a:p>
                    <a:p>
                      <a:r>
                        <a:rPr lang="en-GB" sz="1200" baseline="0" dirty="0"/>
                        <a:t>Practice Nurse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Introduction to Diabetic Nursing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baseline="0" dirty="0"/>
                        <a:t>Practice Nurse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aseline="0" dirty="0"/>
                        <a:t>Advanced Financial Modeler (AFM) accreditation from Financial </a:t>
                      </a:r>
                      <a:r>
                        <a:rPr lang="en-GB" sz="1200" baseline="0" dirty="0" err="1"/>
                        <a:t>Modeling</a:t>
                      </a:r>
                      <a:r>
                        <a:rPr lang="en-GB" sz="1200" baseline="0" dirty="0"/>
                        <a:t> Institute (FMI)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200" baseline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21331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403AE0-AD9D-2790-820C-5FBDB78E964C}"/>
              </a:ext>
            </a:extLst>
          </p:cNvPr>
          <p:cNvSpPr txBox="1"/>
          <p:nvPr/>
        </p:nvSpPr>
        <p:spPr>
          <a:xfrm>
            <a:off x="-9388" y="4026333"/>
            <a:ext cx="24542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CPD allocation for training for all practices.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Century Gothic" panose="020B0502020202020204"/>
              </a:rPr>
              <a:t>Allocation has been used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C5B1-571E-6D3D-C4C1-EB6E736010A2}"/>
              </a:ext>
            </a:extLst>
          </p:cNvPr>
          <p:cNvSpPr txBox="1"/>
          <p:nvPr/>
        </p:nvSpPr>
        <p:spPr>
          <a:xfrm>
            <a:off x="5668012" y="2292387"/>
            <a:ext cx="29260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Education on PCN Board meetings and continues to be discussed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8E8AD-7496-A0FB-9919-02C400CB7FAB}"/>
              </a:ext>
            </a:extLst>
          </p:cNvPr>
          <p:cNvSpPr txBox="1"/>
          <p:nvPr/>
        </p:nvSpPr>
        <p:spPr>
          <a:xfrm>
            <a:off x="-1" y="3193136"/>
            <a:ext cx="244488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Nurses on fellowship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programme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0BEC8-0652-7F5B-31BE-3C0F04F23F3C}"/>
              </a:ext>
            </a:extLst>
          </p:cNvPr>
          <p:cNvSpPr txBox="1"/>
          <p:nvPr/>
        </p:nvSpPr>
        <p:spPr>
          <a:xfrm>
            <a:off x="5668012" y="5324489"/>
            <a:ext cx="278384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PCN Educator workforce planning workshop June 2025 attended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1E137-AFD0-ABD2-98D9-6E851AC74973}"/>
              </a:ext>
            </a:extLst>
          </p:cNvPr>
          <p:cNvSpPr txBox="1"/>
          <p:nvPr/>
        </p:nvSpPr>
        <p:spPr>
          <a:xfrm>
            <a:off x="31644" y="5139823"/>
            <a:ext cx="241323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PCN gained re-approval as a clinical learning environment in March 2025.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4028A-CA94-5368-98E4-50A8F67DF613}"/>
              </a:ext>
            </a:extLst>
          </p:cNvPr>
          <p:cNvSpPr txBox="1"/>
          <p:nvPr/>
        </p:nvSpPr>
        <p:spPr>
          <a:xfrm>
            <a:off x="2821481" y="5509155"/>
            <a:ext cx="278384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Century Gothic" panose="020B0502020202020204"/>
              </a:rPr>
              <a:t>Nurse on ANP Pathway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4D456-8CA4-45BE-566D-5C639DFE147D}"/>
              </a:ext>
            </a:extLst>
          </p:cNvPr>
          <p:cNvSpPr txBox="1"/>
          <p:nvPr/>
        </p:nvSpPr>
        <p:spPr>
          <a:xfrm>
            <a:off x="5628901" y="4332031"/>
            <a:ext cx="278384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Nurse Associate trainee has completed the training and now qualified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B7446-A569-B64A-4CCF-36F123E96937}"/>
              </a:ext>
            </a:extLst>
          </p:cNvPr>
          <p:cNvSpPr txBox="1"/>
          <p:nvPr/>
        </p:nvSpPr>
        <p:spPr>
          <a:xfrm>
            <a:off x="2715565" y="4057782"/>
            <a:ext cx="277891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Students are mainly medical students or GP trainee’s.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 training practice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Century Gothic" panose="020B0502020202020204"/>
              </a:rPr>
              <a:t>Funding for Nursing students continues to be a barrier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F22511-78C8-54B7-D828-653CEFAA85C2}"/>
              </a:ext>
            </a:extLst>
          </p:cNvPr>
          <p:cNvSpPr txBox="1"/>
          <p:nvPr/>
        </p:nvSpPr>
        <p:spPr>
          <a:xfrm>
            <a:off x="5668012" y="3008420"/>
            <a:ext cx="278384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Oliver McGowan Training continues. Barrier has been venues for training have not recently been close by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FA0F1-D060-1A39-E867-80FC4BFA8344}"/>
              </a:ext>
            </a:extLst>
          </p:cNvPr>
          <p:cNvSpPr txBox="1"/>
          <p:nvPr/>
        </p:nvSpPr>
        <p:spPr>
          <a:xfrm>
            <a:off x="27892" y="2246152"/>
            <a:ext cx="241323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Arranging in person PLT In February with external speakers </a:t>
            </a:r>
          </a:p>
        </p:txBody>
      </p:sp>
      <p:pic>
        <p:nvPicPr>
          <p:cNvPr id="20" name="Picture 19" descr="Doctor checking a man's blood pressure">
            <a:extLst>
              <a:ext uri="{FF2B5EF4-FFF2-40B4-BE49-F238E27FC236}">
                <a16:creationId xmlns:a16="http://schemas.microsoft.com/office/drawing/2014/main" id="{1F4A341A-60AE-3EC1-AA0E-D5BDAFCE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322004"/>
            <a:ext cx="2145326" cy="15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45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7aa35f8-4ca4-46ab-9e1b-a4e465f24b74">
      <Terms xmlns="http://schemas.microsoft.com/office/infopath/2007/PartnerControls"/>
    </lcf76f155ced4ddcb4097134ff3c332f>
    <Tobesharedwithinductionofnewstaff_x003f_ xmlns="07aa35f8-4ca4-46ab-9e1b-a4e465f24b74">true</Tobesharedwithinductionofnewstaff_x003f_>
    <_Flow_SignoffStatus xmlns="07aa35f8-4ca4-46ab-9e1b-a4e465f24b74" xsi:nil="true"/>
    <_ip_UnifiedCompliancePolicyProperties xmlns="http://schemas.microsoft.com/sharepoint/v3" xsi:nil="true"/>
    <TaxCatchAll xmlns="42f0a427-9df2-45d7-aa81-e964de6dde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24" ma:contentTypeDescription="Create a new document." ma:contentTypeScope="" ma:versionID="2c574d9e96c6ef0c46459d2937036dd2">
  <xsd:schema xmlns:xsd="http://www.w3.org/2001/XMLSchema" xmlns:xs="http://www.w3.org/2001/XMLSchema" xmlns:p="http://schemas.microsoft.com/office/2006/metadata/properties" xmlns:ns1="http://schemas.microsoft.com/sharepoint/v3" xmlns:ns2="07aa35f8-4ca4-46ab-9e1b-a4e465f24b74" xmlns:ns3="42f0a427-9df2-45d7-aa81-e964de6ddee5" targetNamespace="http://schemas.microsoft.com/office/2006/metadata/properties" ma:root="true" ma:fieldsID="8c2c38bbb6c896eec24ed03b007d3256" ns1:_="" ns2:_="" ns3:_="">
    <xsd:import namespace="http://schemas.microsoft.com/sharepoint/v3"/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Tobesharedwithinductionofnewstaff_x003f_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obesharedwithinductionofnewstaff_x003f_" ma:index="26" nillable="true" ma:displayName="To be shared with induction of new staff?" ma:default="1" ma:description="Source - HOPC. Check for updated version prior to sharing" ma:format="Dropdown" ma:internalName="Tobesharedwithinductionofnewstaff_x003f_">
      <xsd:simpleType>
        <xsd:restriction base="dms:Boolean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d0f966d-4ee1-4c17-abde-29b2fb4daf04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A796AD-4A56-49F8-8D58-C03BAEFC4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7aa35f8-4ca4-46ab-9e1b-a4e465f24b74"/>
    <ds:schemaRef ds:uri="42f0a427-9df2-45d7-aa81-e964de6ddee5"/>
  </ds:schemaRefs>
</ds:datastoreItem>
</file>

<file path=customXml/itemProps2.xml><?xml version="1.0" encoding="utf-8"?>
<ds:datastoreItem xmlns:ds="http://schemas.openxmlformats.org/officeDocument/2006/customXml" ds:itemID="{5B12498B-9372-4B76-A8FA-E718617D5B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36305-EBD5-4CFD-9BE6-B5E418544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421</TotalTime>
  <Words>204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Corbel</vt:lpstr>
      <vt:lpstr>Wingdings 2</vt:lpstr>
      <vt:lpstr>Frame</vt:lpstr>
      <vt:lpstr>WHAM PCN</vt:lpstr>
    </vt:vector>
  </TitlesOfParts>
  <Company>SCW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PCN SASSE1</dc:title>
  <dc:creator>GILL, Dave (SUNBURY GROUP PRACTICE)</dc:creator>
  <cp:lastModifiedBy>BUDKIEWICZ, Charlotte (FORT HOUSE SURGERY)</cp:lastModifiedBy>
  <cp:revision>15</cp:revision>
  <dcterms:created xsi:type="dcterms:W3CDTF">2025-09-29T13:52:31Z</dcterms:created>
  <dcterms:modified xsi:type="dcterms:W3CDTF">2025-12-05T14:57:52Z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  <property fmtid="{D5CDD505-2E9C-101B-9397-08002B2CF9AE}" pid="3" name="MediaServiceImageTags">
    <vt:lpwstr/>
  </property>
</Properties>
</file>